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6.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8.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100"/>
  </p:notesMasterIdLst>
  <p:handoutMasterIdLst>
    <p:handoutMasterId r:id="rId101"/>
  </p:handoutMasterIdLst>
  <p:sldIdLst>
    <p:sldId id="273" r:id="rId10"/>
    <p:sldId id="276" r:id="rId11"/>
    <p:sldId id="414" r:id="rId12"/>
    <p:sldId id="415" r:id="rId13"/>
    <p:sldId id="416" r:id="rId14"/>
    <p:sldId id="420" r:id="rId15"/>
    <p:sldId id="417" r:id="rId16"/>
    <p:sldId id="521" r:id="rId17"/>
    <p:sldId id="421" r:id="rId18"/>
    <p:sldId id="506" r:id="rId19"/>
    <p:sldId id="527" r:id="rId20"/>
    <p:sldId id="528" r:id="rId21"/>
    <p:sldId id="422" r:id="rId22"/>
    <p:sldId id="418" r:id="rId23"/>
    <p:sldId id="507" r:id="rId24"/>
    <p:sldId id="550" r:id="rId25"/>
    <p:sldId id="424" r:id="rId26"/>
    <p:sldId id="425" r:id="rId27"/>
    <p:sldId id="480" r:id="rId28"/>
    <p:sldId id="426" r:id="rId29"/>
    <p:sldId id="427" r:id="rId30"/>
    <p:sldId id="428" r:id="rId31"/>
    <p:sldId id="520" r:id="rId32"/>
    <p:sldId id="429" r:id="rId33"/>
    <p:sldId id="529" r:id="rId34"/>
    <p:sldId id="430" r:id="rId35"/>
    <p:sldId id="431" r:id="rId36"/>
    <p:sldId id="432" r:id="rId37"/>
    <p:sldId id="434" r:id="rId38"/>
    <p:sldId id="435" r:id="rId39"/>
    <p:sldId id="481" r:id="rId40"/>
    <p:sldId id="482" r:id="rId41"/>
    <p:sldId id="524" r:id="rId42"/>
    <p:sldId id="483" r:id="rId43"/>
    <p:sldId id="525" r:id="rId44"/>
    <p:sldId id="484" r:id="rId45"/>
    <p:sldId id="485" r:id="rId46"/>
    <p:sldId id="486" r:id="rId47"/>
    <p:sldId id="530" r:id="rId48"/>
    <p:sldId id="487" r:id="rId49"/>
    <p:sldId id="532" r:id="rId50"/>
    <p:sldId id="533" r:id="rId51"/>
    <p:sldId id="436" r:id="rId52"/>
    <p:sldId id="438" r:id="rId53"/>
    <p:sldId id="439" r:id="rId54"/>
    <p:sldId id="440" r:id="rId55"/>
    <p:sldId id="444" r:id="rId56"/>
    <p:sldId id="441" r:id="rId57"/>
    <p:sldId id="442" r:id="rId58"/>
    <p:sldId id="534" r:id="rId59"/>
    <p:sldId id="443" r:id="rId60"/>
    <p:sldId id="531" r:id="rId61"/>
    <p:sldId id="445" r:id="rId62"/>
    <p:sldId id="446" r:id="rId63"/>
    <p:sldId id="488" r:id="rId64"/>
    <p:sldId id="451" r:id="rId65"/>
    <p:sldId id="449" r:id="rId66"/>
    <p:sldId id="450" r:id="rId67"/>
    <p:sldId id="489" r:id="rId68"/>
    <p:sldId id="542" r:id="rId69"/>
    <p:sldId id="541" r:id="rId70"/>
    <p:sldId id="543" r:id="rId71"/>
    <p:sldId id="544" r:id="rId72"/>
    <p:sldId id="452" r:id="rId73"/>
    <p:sldId id="535" r:id="rId74"/>
    <p:sldId id="464" r:id="rId75"/>
    <p:sldId id="536" r:id="rId76"/>
    <p:sldId id="490" r:id="rId77"/>
    <p:sldId id="545" r:id="rId78"/>
    <p:sldId id="546" r:id="rId79"/>
    <p:sldId id="526" r:id="rId80"/>
    <p:sldId id="547" r:id="rId81"/>
    <p:sldId id="491" r:id="rId82"/>
    <p:sldId id="466" r:id="rId83"/>
    <p:sldId id="492" r:id="rId84"/>
    <p:sldId id="467" r:id="rId85"/>
    <p:sldId id="468" r:id="rId86"/>
    <p:sldId id="493" r:id="rId87"/>
    <p:sldId id="494" r:id="rId88"/>
    <p:sldId id="495" r:id="rId89"/>
    <p:sldId id="469" r:id="rId90"/>
    <p:sldId id="496" r:id="rId91"/>
    <p:sldId id="472" r:id="rId92"/>
    <p:sldId id="497" r:id="rId93"/>
    <p:sldId id="473" r:id="rId94"/>
    <p:sldId id="498" r:id="rId95"/>
    <p:sldId id="548" r:id="rId96"/>
    <p:sldId id="549" r:id="rId97"/>
    <p:sldId id="499" r:id="rId98"/>
    <p:sldId id="522" r:id="rId9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ie Hao" initials="JH" lastIdx="1" clrIdx="0">
    <p:extLst>
      <p:ext uri="{19B8F6BF-5375-455C-9EA6-DF929625EA0E}">
        <p15:presenceInfo xmlns:p15="http://schemas.microsoft.com/office/powerpoint/2012/main" userId="0ece6c04c2c9ca4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F3FF"/>
    <a:srgbClr val="00B0F0"/>
    <a:srgbClr val="04617B"/>
    <a:srgbClr val="B60000"/>
    <a:srgbClr val="505050"/>
    <a:srgbClr val="1A587B"/>
    <a:srgbClr val="00518B"/>
    <a:srgbClr val="214E91"/>
    <a:srgbClr val="085367"/>
    <a:srgbClr val="6A6A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35" autoAdjust="0"/>
    <p:restoredTop sz="95852" autoAdjust="0"/>
  </p:normalViewPr>
  <p:slideViewPr>
    <p:cSldViewPr>
      <p:cViewPr varScale="1">
        <p:scale>
          <a:sx n="109" d="100"/>
          <a:sy n="109" d="100"/>
        </p:scale>
        <p:origin x="684" y="-19"/>
      </p:cViewPr>
      <p:guideLst>
        <p:guide orient="horz" pos="3408"/>
        <p:guide orient="horz" pos="3600"/>
        <p:guide orient="horz" pos="912"/>
        <p:guide orient="horz" pos="3360"/>
        <p:guide pos="5616"/>
        <p:guide pos="4320"/>
      </p:guideLst>
    </p:cSldViewPr>
  </p:slideViewPr>
  <p:outlineViewPr>
    <p:cViewPr>
      <p:scale>
        <a:sx n="33" d="100"/>
        <a:sy n="33" d="100"/>
      </p:scale>
      <p:origin x="0" y="-6029"/>
    </p:cViewPr>
  </p:outlineViewPr>
  <p:notesTextViewPr>
    <p:cViewPr>
      <p:scale>
        <a:sx n="1" d="1"/>
        <a:sy n="1" d="1"/>
      </p:scale>
      <p:origin x="0" y="0"/>
    </p:cViewPr>
  </p:notesTextViewPr>
  <p:sorterViewPr>
    <p:cViewPr>
      <p:scale>
        <a:sx n="190" d="100"/>
        <a:sy n="190" d="100"/>
      </p:scale>
      <p:origin x="0" y="-14129"/>
    </p:cViewPr>
  </p:sorterViewPr>
  <p:notesViewPr>
    <p:cSldViewPr>
      <p:cViewPr varScale="1">
        <p:scale>
          <a:sx n="83" d="100"/>
          <a:sy n="83" d="100"/>
        </p:scale>
        <p:origin x="-199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7.xml"/><Relationship Id="rId21" Type="http://schemas.openxmlformats.org/officeDocument/2006/relationships/slide" Target="slides/slide12.xml"/><Relationship Id="rId42" Type="http://schemas.openxmlformats.org/officeDocument/2006/relationships/slide" Target="slides/slide33.xml"/><Relationship Id="rId47" Type="http://schemas.openxmlformats.org/officeDocument/2006/relationships/slide" Target="slides/slide38.xml"/><Relationship Id="rId63" Type="http://schemas.openxmlformats.org/officeDocument/2006/relationships/slide" Target="slides/slide54.xml"/><Relationship Id="rId68" Type="http://schemas.openxmlformats.org/officeDocument/2006/relationships/slide" Target="slides/slide59.xml"/><Relationship Id="rId84" Type="http://schemas.openxmlformats.org/officeDocument/2006/relationships/slide" Target="slides/slide75.xml"/><Relationship Id="rId89" Type="http://schemas.openxmlformats.org/officeDocument/2006/relationships/slide" Target="slides/slide80.xml"/><Relationship Id="rId16" Type="http://schemas.openxmlformats.org/officeDocument/2006/relationships/slide" Target="slides/slide7.xml"/><Relationship Id="rId11" Type="http://schemas.openxmlformats.org/officeDocument/2006/relationships/slide" Target="slides/slide2.xml"/><Relationship Id="rId32" Type="http://schemas.openxmlformats.org/officeDocument/2006/relationships/slide" Target="slides/slide23.xml"/><Relationship Id="rId37" Type="http://schemas.openxmlformats.org/officeDocument/2006/relationships/slide" Target="slides/slide28.xml"/><Relationship Id="rId53" Type="http://schemas.openxmlformats.org/officeDocument/2006/relationships/slide" Target="slides/slide44.xml"/><Relationship Id="rId58" Type="http://schemas.openxmlformats.org/officeDocument/2006/relationships/slide" Target="slides/slide49.xml"/><Relationship Id="rId74" Type="http://schemas.openxmlformats.org/officeDocument/2006/relationships/slide" Target="slides/slide65.xml"/><Relationship Id="rId79" Type="http://schemas.openxmlformats.org/officeDocument/2006/relationships/slide" Target="slides/slide70.xml"/><Relationship Id="rId102" Type="http://schemas.openxmlformats.org/officeDocument/2006/relationships/commentAuthors" Target="commentAuthors.xml"/><Relationship Id="rId5" Type="http://schemas.openxmlformats.org/officeDocument/2006/relationships/slideMaster" Target="slideMasters/slideMaster5.xml"/><Relationship Id="rId90" Type="http://schemas.openxmlformats.org/officeDocument/2006/relationships/slide" Target="slides/slide81.xml"/><Relationship Id="rId95" Type="http://schemas.openxmlformats.org/officeDocument/2006/relationships/slide" Target="slides/slide86.xml"/><Relationship Id="rId22" Type="http://schemas.openxmlformats.org/officeDocument/2006/relationships/slide" Target="slides/slide13.xml"/><Relationship Id="rId27" Type="http://schemas.openxmlformats.org/officeDocument/2006/relationships/slide" Target="slides/slide18.xml"/><Relationship Id="rId43" Type="http://schemas.openxmlformats.org/officeDocument/2006/relationships/slide" Target="slides/slide34.xml"/><Relationship Id="rId48" Type="http://schemas.openxmlformats.org/officeDocument/2006/relationships/slide" Target="slides/slide39.xml"/><Relationship Id="rId64" Type="http://schemas.openxmlformats.org/officeDocument/2006/relationships/slide" Target="slides/slide55.xml"/><Relationship Id="rId69" Type="http://schemas.openxmlformats.org/officeDocument/2006/relationships/slide" Target="slides/slide60.xml"/><Relationship Id="rId80" Type="http://schemas.openxmlformats.org/officeDocument/2006/relationships/slide" Target="slides/slide71.xml"/><Relationship Id="rId85" Type="http://schemas.openxmlformats.org/officeDocument/2006/relationships/slide" Target="slides/slide76.xml"/><Relationship Id="rId12" Type="http://schemas.openxmlformats.org/officeDocument/2006/relationships/slide" Target="slides/slide3.xml"/><Relationship Id="rId17" Type="http://schemas.openxmlformats.org/officeDocument/2006/relationships/slide" Target="slides/slide8.xml"/><Relationship Id="rId33" Type="http://schemas.openxmlformats.org/officeDocument/2006/relationships/slide" Target="slides/slide24.xml"/><Relationship Id="rId38" Type="http://schemas.openxmlformats.org/officeDocument/2006/relationships/slide" Target="slides/slide29.xml"/><Relationship Id="rId59" Type="http://schemas.openxmlformats.org/officeDocument/2006/relationships/slide" Target="slides/slide50.xml"/><Relationship Id="rId103" Type="http://schemas.openxmlformats.org/officeDocument/2006/relationships/presProps" Target="presProps.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83" Type="http://schemas.openxmlformats.org/officeDocument/2006/relationships/slide" Target="slides/slide74.xml"/><Relationship Id="rId88" Type="http://schemas.openxmlformats.org/officeDocument/2006/relationships/slide" Target="slides/slide79.xml"/><Relationship Id="rId91" Type="http://schemas.openxmlformats.org/officeDocument/2006/relationships/slide" Target="slides/slide82.xml"/><Relationship Id="rId96" Type="http://schemas.openxmlformats.org/officeDocument/2006/relationships/slide" Target="slides/slide87.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 Id="rId106" Type="http://schemas.openxmlformats.org/officeDocument/2006/relationships/tableStyles" Target="tableStyles.xml"/><Relationship Id="rId10" Type="http://schemas.openxmlformats.org/officeDocument/2006/relationships/slide" Target="slides/slide1.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slide" Target="slides/slide69.xml"/><Relationship Id="rId81" Type="http://schemas.openxmlformats.org/officeDocument/2006/relationships/slide" Target="slides/slide72.xml"/><Relationship Id="rId86" Type="http://schemas.openxmlformats.org/officeDocument/2006/relationships/slide" Target="slides/slide77.xml"/><Relationship Id="rId94" Type="http://schemas.openxmlformats.org/officeDocument/2006/relationships/slide" Target="slides/slide85.xml"/><Relationship Id="rId99" Type="http://schemas.openxmlformats.org/officeDocument/2006/relationships/slide" Target="slides/slide90.xml"/><Relationship Id="rId101"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openxmlformats.org/officeDocument/2006/relationships/slide" Target="slides/slide67.xml"/><Relationship Id="rId97" Type="http://schemas.openxmlformats.org/officeDocument/2006/relationships/slide" Target="slides/slide88.xml"/><Relationship Id="rId104"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slide" Target="slides/slide62.xml"/><Relationship Id="rId92" Type="http://schemas.openxmlformats.org/officeDocument/2006/relationships/slide" Target="slides/slide83.xml"/><Relationship Id="rId2" Type="http://schemas.openxmlformats.org/officeDocument/2006/relationships/slideMaster" Target="slideMasters/slideMaster2.xml"/><Relationship Id="rId29" Type="http://schemas.openxmlformats.org/officeDocument/2006/relationships/slide" Target="slides/slide20.xml"/><Relationship Id="rId24" Type="http://schemas.openxmlformats.org/officeDocument/2006/relationships/slide" Target="slides/slide15.xml"/><Relationship Id="rId40" Type="http://schemas.openxmlformats.org/officeDocument/2006/relationships/slide" Target="slides/slide31.xml"/><Relationship Id="rId45" Type="http://schemas.openxmlformats.org/officeDocument/2006/relationships/slide" Target="slides/slide36.xml"/><Relationship Id="rId66" Type="http://schemas.openxmlformats.org/officeDocument/2006/relationships/slide" Target="slides/slide57.xml"/><Relationship Id="rId87" Type="http://schemas.openxmlformats.org/officeDocument/2006/relationships/slide" Target="slides/slide78.xml"/><Relationship Id="rId61" Type="http://schemas.openxmlformats.org/officeDocument/2006/relationships/slide" Target="slides/slide52.xml"/><Relationship Id="rId82" Type="http://schemas.openxmlformats.org/officeDocument/2006/relationships/slide" Target="slides/slide73.xml"/><Relationship Id="rId19" Type="http://schemas.openxmlformats.org/officeDocument/2006/relationships/slide" Target="slides/slide10.xml"/><Relationship Id="rId14" Type="http://schemas.openxmlformats.org/officeDocument/2006/relationships/slide" Target="slides/slide5.xml"/><Relationship Id="rId30" Type="http://schemas.openxmlformats.org/officeDocument/2006/relationships/slide" Target="slides/slide21.xml"/><Relationship Id="rId35" Type="http://schemas.openxmlformats.org/officeDocument/2006/relationships/slide" Target="slides/slide26.xml"/><Relationship Id="rId56" Type="http://schemas.openxmlformats.org/officeDocument/2006/relationships/slide" Target="slides/slide47.xml"/><Relationship Id="rId77" Type="http://schemas.openxmlformats.org/officeDocument/2006/relationships/slide" Target="slides/slide68.xml"/><Relationship Id="rId100" Type="http://schemas.openxmlformats.org/officeDocument/2006/relationships/notesMaster" Target="notesMasters/notesMaster1.xml"/><Relationship Id="rId105"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93" Type="http://schemas.openxmlformats.org/officeDocument/2006/relationships/slide" Target="slides/slide84.xml"/><Relationship Id="rId98" Type="http://schemas.openxmlformats.org/officeDocument/2006/relationships/slide" Target="slides/slide89.xml"/><Relationship Id="rId3" Type="http://schemas.openxmlformats.org/officeDocument/2006/relationships/slideMaster" Target="slideMasters/slideMaster3.xml"/><Relationship Id="rId25" Type="http://schemas.openxmlformats.org/officeDocument/2006/relationships/slide" Target="slides/slide16.xml"/><Relationship Id="rId46" Type="http://schemas.openxmlformats.org/officeDocument/2006/relationships/slide" Target="slides/slide37.xml"/><Relationship Id="rId67"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4" Type="http://schemas.openxmlformats.org/officeDocument/2006/relationships/image" Target="../media/image4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68.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9.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8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 Id="rId4" Type="http://schemas.openxmlformats.org/officeDocument/2006/relationships/image" Target="../media/image2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4/23/2024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4/23/2024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70476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lvl1pPr>
            <a:lvl2pPr>
              <a:defRPr sz="800"/>
            </a:lvl2pPr>
            <a:lvl3pPr>
              <a:defRPr sz="800"/>
            </a:lvl3pPr>
            <a:lvl4pPr>
              <a:defRPr sz="800"/>
            </a:lvl4pPr>
            <a:lvl5pPr>
              <a:defRPr sz="800"/>
            </a:lvl5pPr>
          </a:lstStyle>
          <a:p>
            <a:pPr lvl="0"/>
            <a:r>
              <a:rPr lang="en-US" dirty="0"/>
              <a:t>Add “Access the text alternative for slide images.”</a:t>
            </a:r>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028062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5884515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17932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06324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394716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483108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57200" y="57150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51072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3816434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457200" y="1143000"/>
            <a:ext cx="8229600" cy="1470025"/>
          </a:xfrm>
          <a:prstGeom prst="rect">
            <a:avLst/>
          </a:prstGeom>
        </p:spPr>
        <p:txBody>
          <a:bodyPr/>
          <a:lstStyle>
            <a:lvl1pPr>
              <a:defRPr sz="4800" b="1">
                <a:solidFill>
                  <a:srgbClr val="04617B"/>
                </a:solidFill>
                <a:latin typeface="+mj-lt"/>
              </a:defRPr>
            </a:lvl1pPr>
          </a:lstStyle>
          <a:p>
            <a:r>
              <a:rPr lang="en-US" dirty="0"/>
              <a:t>Click to edit Master title style</a:t>
            </a:r>
          </a:p>
        </p:txBody>
      </p:sp>
      <p:sp>
        <p:nvSpPr>
          <p:cNvPr id="3" name="Subtitle 2"/>
          <p:cNvSpPr>
            <a:spLocks noGrp="1"/>
          </p:cNvSpPr>
          <p:nvPr>
            <p:ph type="subTitle" idx="1"/>
          </p:nvPr>
        </p:nvSpPr>
        <p:spPr>
          <a:xfrm>
            <a:off x="457200" y="3048000"/>
            <a:ext cx="8229600" cy="1143000"/>
          </a:xfrm>
          <a:prstGeom prst="rect">
            <a:avLst/>
          </a:prstGeom>
        </p:spPr>
        <p:txBody>
          <a:bodyPr/>
          <a:lstStyle>
            <a:lvl1pPr marL="0" indent="0" algn="ctr">
              <a:buNone/>
              <a:defRPr>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6" name="Content Placeholder 5"/>
          <p:cNvSpPr>
            <a:spLocks noGrp="1"/>
          </p:cNvSpPr>
          <p:nvPr>
            <p:ph sz="quarter" idx="12" hasCustomPrompt="1"/>
          </p:nvPr>
        </p:nvSpPr>
        <p:spPr>
          <a:xfrm>
            <a:off x="1752600" y="5029200"/>
            <a:ext cx="5486400" cy="548640"/>
          </a:xfrm>
          <a:prstGeom prst="rect">
            <a:avLst/>
          </a:prstGeom>
        </p:spPr>
        <p:txBody>
          <a:bodyPr/>
          <a:lstStyle>
            <a:lvl1pPr algn="ctr">
              <a:defRPr sz="2800">
                <a:solidFill>
                  <a:srgbClr val="505050"/>
                </a:solidFill>
              </a:defRPr>
            </a:lvl1pPr>
          </a:lstStyle>
          <a:p>
            <a:pPr lvl="0"/>
            <a:r>
              <a:rPr lang="en-US" dirty="0"/>
              <a:t>Click to edit Master text styles</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rgbClr val="6A6A6A"/>
                </a:solidFill>
              </a:defRPr>
            </a:lvl1pPr>
          </a:lstStyle>
          <a:p>
            <a:pPr lvl="0"/>
            <a:r>
              <a:rPr lang="en-US" dirty="0"/>
              <a:t>Click to edit Master text styles</a:t>
            </a:r>
          </a:p>
        </p:txBody>
      </p:sp>
      <p:sp>
        <p:nvSpPr>
          <p:cNvPr id="4" name="文本框 3">
            <a:extLst>
              <a:ext uri="{FF2B5EF4-FFF2-40B4-BE49-F238E27FC236}">
                <a16:creationId xmlns:a16="http://schemas.microsoft.com/office/drawing/2014/main" id="{275A573F-277E-3BF9-D9F5-8C6C00583CC1}"/>
              </a:ext>
            </a:extLst>
          </p:cNvPr>
          <p:cNvSpPr txBox="1"/>
          <p:nvPr userDrawn="1"/>
        </p:nvSpPr>
        <p:spPr>
          <a:xfrm>
            <a:off x="8610600" y="6477000"/>
            <a:ext cx="533400" cy="338554"/>
          </a:xfrm>
          <a:prstGeom prst="rect">
            <a:avLst/>
          </a:prstGeom>
          <a:noFill/>
        </p:spPr>
        <p:txBody>
          <a:bodyPr wrap="square" rtlCol="0">
            <a:spAutoFit/>
          </a:bodyPr>
          <a:lstStyle/>
          <a:p>
            <a:fld id="{53F6BF5F-929C-4CD7-928B-60314A4247C4}" type="slidenum">
              <a:rPr lang="zh-CN" altLang="en-US" sz="1600" smtClean="0"/>
              <a:t>‹#›</a:t>
            </a:fld>
            <a:endParaRPr lang="zh-CN" altLang="en-US" dirty="0"/>
          </a:p>
        </p:txBody>
      </p:sp>
    </p:spTree>
    <p:extLst>
      <p:ext uri="{BB962C8B-B14F-4D97-AF65-F5344CB8AC3E}">
        <p14:creationId xmlns:p14="http://schemas.microsoft.com/office/powerpoint/2010/main" val="38599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image" Target="../media/image1.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6.xml"/><Relationship Id="rId2" Type="http://schemas.openxmlformats.org/officeDocument/2006/relationships/slideLayout" Target="../slideLayouts/slideLayout55.xml"/><Relationship Id="rId1" Type="http://schemas.openxmlformats.org/officeDocument/2006/relationships/slideLayout" Target="../slideLayouts/slideLayout54.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9.xml"/><Relationship Id="rId2" Type="http://schemas.openxmlformats.org/officeDocument/2006/relationships/slideLayout" Target="../slideLayouts/slideLayout58.xml"/><Relationship Id="rId1" Type="http://schemas.openxmlformats.org/officeDocument/2006/relationships/slideLayout" Target="../slideLayouts/slideLayout57.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33"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2019 McGraw-Hill Education</a:t>
            </a:r>
          </a:p>
        </p:txBody>
      </p:sp>
      <p:sp>
        <p:nvSpPr>
          <p:cNvPr id="2" name="文本框 1">
            <a:extLst>
              <a:ext uri="{FF2B5EF4-FFF2-40B4-BE49-F238E27FC236}">
                <a16:creationId xmlns:a16="http://schemas.microsoft.com/office/drawing/2014/main" id="{C0BAD0B1-4DB5-2C30-2914-A75A4B90755E}"/>
              </a:ext>
            </a:extLst>
          </p:cNvPr>
          <p:cNvSpPr txBox="1"/>
          <p:nvPr userDrawn="1"/>
        </p:nvSpPr>
        <p:spPr>
          <a:xfrm>
            <a:off x="8610600" y="6553200"/>
            <a:ext cx="533400" cy="369332"/>
          </a:xfrm>
          <a:prstGeom prst="rect">
            <a:avLst/>
          </a:prstGeom>
          <a:noFill/>
        </p:spPr>
        <p:txBody>
          <a:bodyPr wrap="square" rtlCol="0">
            <a:spAutoFit/>
          </a:bodyPr>
          <a:lstStyle/>
          <a:p>
            <a:fld id="{78ABC310-75E8-4EFF-915A-C4E65C0CC52B}" type="slidenum">
              <a:rPr lang="zh-CN" altLang="en-US" smtClean="0"/>
              <a:t>‹#›</a:t>
            </a:fld>
            <a:endParaRPr lang="zh-CN" altLang="en-US" dirty="0"/>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69" r:id="rId5"/>
    <p:sldLayoutId id="2147483970" r:id="rId6"/>
    <p:sldLayoutId id="2147483953" r:id="rId7"/>
    <p:sldLayoutId id="2147483954" r:id="rId8"/>
    <p:sldLayoutId id="2147483955" r:id="rId9"/>
    <p:sldLayoutId id="2147483956" r:id="rId10"/>
    <p:sldLayoutId id="2147483957" r:id="rId11"/>
    <p:sldLayoutId id="2147483958" r:id="rId12"/>
    <p:sldLayoutId id="2147483959"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9.xml"/><Relationship Id="rId1" Type="http://schemas.openxmlformats.org/officeDocument/2006/relationships/vmlDrawing" Target="../drawings/vmlDrawing1.v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6.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8.xml"/><Relationship Id="rId1" Type="http://schemas.openxmlformats.org/officeDocument/2006/relationships/vmlDrawing" Target="../drawings/vmlDrawing3.vml"/><Relationship Id="rId6" Type="http://schemas.openxmlformats.org/officeDocument/2006/relationships/image" Target="../media/image10.png"/><Relationship Id="rId5" Type="http://schemas.openxmlformats.org/officeDocument/2006/relationships/image" Target="../media/image8.wmf"/><Relationship Id="rId4"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4.bin"/><Relationship Id="rId7" Type="http://schemas.openxmlformats.org/officeDocument/2006/relationships/oleObject" Target="../embeddings/oleObject6.bin"/><Relationship Id="rId12" Type="http://schemas.openxmlformats.org/officeDocument/2006/relationships/image" Target="../media/image13.wmf"/><Relationship Id="rId2" Type="http://schemas.openxmlformats.org/officeDocument/2006/relationships/slideLayout" Target="../slideLayouts/slideLayout29.xml"/><Relationship Id="rId1" Type="http://schemas.openxmlformats.org/officeDocument/2006/relationships/vmlDrawing" Target="../drawings/vmlDrawing4.vml"/><Relationship Id="rId6" Type="http://schemas.openxmlformats.org/officeDocument/2006/relationships/image" Target="../media/image10.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7.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8.xml"/><Relationship Id="rId1" Type="http://schemas.openxmlformats.org/officeDocument/2006/relationships/vmlDrawing" Target="../drawings/vmlDrawing5.v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4.wmf"/></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60.png"/><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5.xml"/><Relationship Id="rId1" Type="http://schemas.openxmlformats.org/officeDocument/2006/relationships/vmlDrawing" Target="../drawings/vmlDrawing6.vml"/><Relationship Id="rId6" Type="http://schemas.openxmlformats.org/officeDocument/2006/relationships/image" Target="../media/image22.wmf"/><Relationship Id="rId5" Type="http://schemas.openxmlformats.org/officeDocument/2006/relationships/oleObject" Target="../embeddings/oleObject11.bin"/><Relationship Id="rId4" Type="http://schemas.openxmlformats.org/officeDocument/2006/relationships/image" Target="../media/image21.wmf"/></Relationships>
</file>

<file path=ppt/slides/_rels/slide29.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28.xml"/><Relationship Id="rId1" Type="http://schemas.openxmlformats.org/officeDocument/2006/relationships/vmlDrawing" Target="../drawings/vmlDrawing7.vml"/><Relationship Id="rId6" Type="http://schemas.openxmlformats.org/officeDocument/2006/relationships/image" Target="../media/image24.wmf"/><Relationship Id="rId5" Type="http://schemas.openxmlformats.org/officeDocument/2006/relationships/oleObject" Target="../embeddings/oleObject13.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15.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8.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7.png"/><Relationship Id="rId1" Type="http://schemas.openxmlformats.org/officeDocument/2006/relationships/slideLayout" Target="../slideLayouts/slideLayout28.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8.xml"/><Relationship Id="rId1" Type="http://schemas.openxmlformats.org/officeDocument/2006/relationships/vmlDrawing" Target="../drawings/vmlDrawing8.vml"/><Relationship Id="rId6" Type="http://schemas.openxmlformats.org/officeDocument/2006/relationships/image" Target="../media/image280.png"/><Relationship Id="rId5" Type="http://schemas.openxmlformats.org/officeDocument/2006/relationships/image" Target="../media/image270.png"/><Relationship Id="rId4" Type="http://schemas.openxmlformats.org/officeDocument/2006/relationships/image" Target="../media/image30.wmf"/></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8.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7.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6.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6.xml"/><Relationship Id="rId1" Type="http://schemas.openxmlformats.org/officeDocument/2006/relationships/vmlDrawing" Target="../drawings/vmlDrawing9.vml"/><Relationship Id="rId4" Type="http://schemas.openxmlformats.org/officeDocument/2006/relationships/image" Target="../media/image35.w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6.xml"/><Relationship Id="rId1" Type="http://schemas.openxmlformats.org/officeDocument/2006/relationships/vmlDrawing" Target="../drawings/vmlDrawing10.vml"/><Relationship Id="rId4" Type="http://schemas.openxmlformats.org/officeDocument/2006/relationships/image" Target="../media/image36.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5.xml"/><Relationship Id="rId1" Type="http://schemas.openxmlformats.org/officeDocument/2006/relationships/vmlDrawing" Target="../drawings/vmlDrawing11.vml"/><Relationship Id="rId4" Type="http://schemas.openxmlformats.org/officeDocument/2006/relationships/image" Target="../media/image37.w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0.xml.rels><?xml version="1.0" encoding="UTF-8" standalone="yes"?>
<Relationships xmlns="http://schemas.openxmlformats.org/package/2006/relationships"><Relationship Id="rId2" Type="http://schemas.openxmlformats.org/officeDocument/2006/relationships/image" Target="../media/image411.png"/><Relationship Id="rId1" Type="http://schemas.openxmlformats.org/officeDocument/2006/relationships/slideLayout" Target="../slideLayouts/slideLayout26.xml"/></Relationships>
</file>

<file path=ppt/slides/_rels/slide51.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image" Target="../media/image42.png"/><Relationship Id="rId7" Type="http://schemas.openxmlformats.org/officeDocument/2006/relationships/oleObject" Target="../embeddings/oleObject21.bin"/><Relationship Id="rId2" Type="http://schemas.openxmlformats.org/officeDocument/2006/relationships/slideLayout" Target="../slideLayouts/slideLayout27.xml"/><Relationship Id="rId1" Type="http://schemas.openxmlformats.org/officeDocument/2006/relationships/vmlDrawing" Target="../drawings/vmlDrawing12.vml"/><Relationship Id="rId6" Type="http://schemas.openxmlformats.org/officeDocument/2006/relationships/image" Target="../media/image38.wmf"/><Relationship Id="rId5" Type="http://schemas.openxmlformats.org/officeDocument/2006/relationships/oleObject" Target="../embeddings/oleObject20.bin"/><Relationship Id="rId4" Type="http://schemas.openxmlformats.org/officeDocument/2006/relationships/image" Target="../media/image41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26.xml"/><Relationship Id="rId1" Type="http://schemas.openxmlformats.org/officeDocument/2006/relationships/vmlDrawing" Target="../drawings/vmlDrawing13.vml"/><Relationship Id="rId6" Type="http://schemas.openxmlformats.org/officeDocument/2006/relationships/image" Target="../media/image41.wmf"/><Relationship Id="rId5" Type="http://schemas.openxmlformats.org/officeDocument/2006/relationships/oleObject" Target="../embeddings/oleObject23.bin"/><Relationship Id="rId4" Type="http://schemas.openxmlformats.org/officeDocument/2006/relationships/image" Target="../media/image40.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slideLayout" Target="../slideLayouts/slideLayout28.xml"/><Relationship Id="rId1" Type="http://schemas.openxmlformats.org/officeDocument/2006/relationships/vmlDrawing" Target="../drawings/vmlDrawing14.vml"/><Relationship Id="rId6" Type="http://schemas.openxmlformats.org/officeDocument/2006/relationships/image" Target="../media/image43.wmf"/><Relationship Id="rId5" Type="http://schemas.openxmlformats.org/officeDocument/2006/relationships/oleObject" Target="../embeddings/oleObject25.bin"/><Relationship Id="rId10" Type="http://schemas.openxmlformats.org/officeDocument/2006/relationships/image" Target="../media/image45.wmf"/><Relationship Id="rId4" Type="http://schemas.openxmlformats.org/officeDocument/2006/relationships/image" Target="../media/image42.wmf"/><Relationship Id="rId9" Type="http://schemas.openxmlformats.org/officeDocument/2006/relationships/oleObject" Target="../embeddings/oleObject27.bin"/></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5.xml"/><Relationship Id="rId1" Type="http://schemas.openxmlformats.org/officeDocument/2006/relationships/vmlDrawing" Target="../drawings/vmlDrawing15.vml"/><Relationship Id="rId4" Type="http://schemas.openxmlformats.org/officeDocument/2006/relationships/image" Target="../media/image46.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5.xml"/><Relationship Id="rId4" Type="http://schemas.openxmlformats.org/officeDocument/2006/relationships/image" Target="../media/image49.png"/></Relationships>
</file>

<file path=ppt/slides/_rels/slide6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5.xml"/></Relationships>
</file>

<file path=ppt/slides/_rels/slide6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5.xml"/></Relationships>
</file>

<file path=ppt/slides/_rels/slide6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6.xml"/></Relationships>
</file>

<file path=ppt/slides/_rels/slide6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image" Target="../media/image610.png"/><Relationship Id="rId7" Type="http://schemas.openxmlformats.org/officeDocument/2006/relationships/image" Target="../media/image57.wmf"/><Relationship Id="rId2" Type="http://schemas.openxmlformats.org/officeDocument/2006/relationships/slideLayout" Target="../slideLayouts/slideLayout28.xml"/><Relationship Id="rId1" Type="http://schemas.openxmlformats.org/officeDocument/2006/relationships/vmlDrawing" Target="../drawings/vmlDrawing16.vml"/><Relationship Id="rId6" Type="http://schemas.openxmlformats.org/officeDocument/2006/relationships/oleObject" Target="../embeddings/oleObject30.bin"/><Relationship Id="rId5" Type="http://schemas.openxmlformats.org/officeDocument/2006/relationships/image" Target="../media/image56.wmf"/><Relationship Id="rId4" Type="http://schemas.openxmlformats.org/officeDocument/2006/relationships/oleObject" Target="../embeddings/oleObject29.bin"/><Relationship Id="rId9" Type="http://schemas.openxmlformats.org/officeDocument/2006/relationships/image" Target="../media/image58.wmf"/></Relationships>
</file>

<file path=ppt/slides/_rels/slide6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6.xml"/></Relationships>
</file>

<file path=ppt/slides/_rels/slide7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8.xml"/></Relationships>
</file>

<file path=ppt/slides/_rels/slide7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8.xml"/><Relationship Id="rId4" Type="http://schemas.openxmlformats.org/officeDocument/2006/relationships/image" Target="../media/image63.png"/></Relationships>
</file>

<file path=ppt/slides/_rels/slide7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4.png"/><Relationship Id="rId1" Type="http://schemas.openxmlformats.org/officeDocument/2006/relationships/slideLayout" Target="../slideLayouts/slideLayout28.xml"/><Relationship Id="rId4" Type="http://schemas.openxmlformats.org/officeDocument/2006/relationships/image" Target="../media/image67.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6.xml"/><Relationship Id="rId1" Type="http://schemas.openxmlformats.org/officeDocument/2006/relationships/vmlDrawing" Target="../drawings/vmlDrawing17.vml"/><Relationship Id="rId4" Type="http://schemas.openxmlformats.org/officeDocument/2006/relationships/image" Target="../media/image68.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27.xml"/><Relationship Id="rId1" Type="http://schemas.openxmlformats.org/officeDocument/2006/relationships/vmlDrawing" Target="../drawings/vmlDrawing18.vml"/><Relationship Id="rId5" Type="http://schemas.openxmlformats.org/officeDocument/2006/relationships/image" Target="../media/image70.jpg"/><Relationship Id="rId4" Type="http://schemas.openxmlformats.org/officeDocument/2006/relationships/image" Target="../media/image69.w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34.bin"/><Relationship Id="rId7" Type="http://schemas.openxmlformats.org/officeDocument/2006/relationships/image" Target="../media/image74.png"/><Relationship Id="rId2" Type="http://schemas.openxmlformats.org/officeDocument/2006/relationships/slideLayout" Target="../slideLayouts/slideLayout25.xml"/><Relationship Id="rId1" Type="http://schemas.openxmlformats.org/officeDocument/2006/relationships/vmlDrawing" Target="../drawings/vmlDrawing19.v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8.xml.rels><?xml version="1.0" encoding="UTF-8" standalone="yes"?>
<Relationships xmlns="http://schemas.openxmlformats.org/package/2006/relationships"><Relationship Id="rId2" Type="http://schemas.openxmlformats.org/officeDocument/2006/relationships/image" Target="../media/image75.jpg"/><Relationship Id="rId1" Type="http://schemas.openxmlformats.org/officeDocument/2006/relationships/slideLayout" Target="../slideLayouts/slideLayout25.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5.xml"/><Relationship Id="rId1" Type="http://schemas.openxmlformats.org/officeDocument/2006/relationships/vmlDrawing" Target="../drawings/vmlDrawing20.vml"/><Relationship Id="rId4" Type="http://schemas.openxmlformats.org/officeDocument/2006/relationships/image" Target="../media/image76.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8.xml"/><Relationship Id="rId1" Type="http://schemas.openxmlformats.org/officeDocument/2006/relationships/vmlDrawing" Target="../drawings/vmlDrawing21.vml"/><Relationship Id="rId6" Type="http://schemas.openxmlformats.org/officeDocument/2006/relationships/image" Target="../media/image78.wmf"/><Relationship Id="rId5" Type="http://schemas.openxmlformats.org/officeDocument/2006/relationships/oleObject" Target="../embeddings/oleObject37.bin"/><Relationship Id="rId4" Type="http://schemas.openxmlformats.org/officeDocument/2006/relationships/image" Target="../media/image77.wmf"/></Relationships>
</file>

<file path=ppt/slides/_rels/slide81.xml.rels><?xml version="1.0" encoding="UTF-8" standalone="yes"?>
<Relationships xmlns="http://schemas.openxmlformats.org/package/2006/relationships"><Relationship Id="rId3" Type="http://schemas.openxmlformats.org/officeDocument/2006/relationships/image" Target="../media/image550.png"/><Relationship Id="rId2" Type="http://schemas.openxmlformats.org/officeDocument/2006/relationships/slideLayout" Target="../slideLayouts/slideLayout27.xml"/><Relationship Id="rId1" Type="http://schemas.openxmlformats.org/officeDocument/2006/relationships/vmlDrawing" Target="../drawings/vmlDrawing22.vml"/><Relationship Id="rId6" Type="http://schemas.openxmlformats.org/officeDocument/2006/relationships/image" Target="../media/image79.wmf"/><Relationship Id="rId5" Type="http://schemas.openxmlformats.org/officeDocument/2006/relationships/oleObject" Target="../embeddings/oleObject38.bin"/><Relationship Id="rId4" Type="http://schemas.openxmlformats.org/officeDocument/2006/relationships/image" Target="../media/image560.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6.xml"/><Relationship Id="rId1" Type="http://schemas.openxmlformats.org/officeDocument/2006/relationships/vmlDrawing" Target="../drawings/vmlDrawing23.vml"/><Relationship Id="rId4" Type="http://schemas.openxmlformats.org/officeDocument/2006/relationships/image" Target="../media/image80.wmf"/></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6.xml"/><Relationship Id="rId1" Type="http://schemas.openxmlformats.org/officeDocument/2006/relationships/vmlDrawing" Target="../drawings/vmlDrawing24.vml"/><Relationship Id="rId4" Type="http://schemas.openxmlformats.org/officeDocument/2006/relationships/image" Target="../media/image81.wmf"/></Relationships>
</file>

<file path=ppt/slides/_rels/slide87.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6.xml"/><Relationship Id="rId5" Type="http://schemas.openxmlformats.org/officeDocument/2006/relationships/image" Target="../media/image85.png"/><Relationship Id="rId4" Type="http://schemas.openxmlformats.org/officeDocument/2006/relationships/image" Target="../media/image84.png"/></Relationships>
</file>

<file path=ppt/slides/_rels/slide88.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6.xml"/><Relationship Id="rId4" Type="http://schemas.openxmlformats.org/officeDocument/2006/relationships/image" Target="../media/image88.png"/></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Layout" Target="../slideLayouts/slideLayout27.xml"/><Relationship Id="rId1" Type="http://schemas.openxmlformats.org/officeDocument/2006/relationships/vmlDrawing" Target="../drawings/vmlDrawing25.vml"/><Relationship Id="rId4" Type="http://schemas.openxmlformats.org/officeDocument/2006/relationships/image" Target="../media/image89.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ctrTitle"/>
          </p:nvPr>
        </p:nvSpPr>
        <p:spPr>
          <a:xfrm>
            <a:off x="533400" y="1676400"/>
            <a:ext cx="8305800" cy="1470025"/>
          </a:xfrm>
        </p:spPr>
        <p:txBody>
          <a:bodyPr/>
          <a:lstStyle/>
          <a:p>
            <a:r>
              <a:rPr lang="fr-FR" altLang="zh-CN" sz="4800" dirty="0">
                <a:latin typeface="Times New Roman" panose="02020603050405020304" pitchFamily="18" charset="0"/>
                <a:cs typeface="Times New Roman" panose="02020603050405020304" pitchFamily="18" charset="0"/>
              </a:rPr>
              <a:t>Chapter 8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Advanced Counting Techniques</a:t>
            </a:r>
            <a:b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br>
              <a:rPr lang="en-US" sz="3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高级计数技术</a:t>
            </a:r>
            <a:endParaRPr lang="en-US"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414768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Summary</a:t>
            </a:r>
            <a:endPar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1447800" y="2057400"/>
            <a:ext cx="6781800" cy="3048000"/>
          </a:xfrm>
        </p:spPr>
        <p:txBody>
          <a:bodyPr/>
          <a:lstStyle/>
          <a:p>
            <a:pPr marL="628650" lvl="1" indent="-514350">
              <a:buFont typeface="+mj-lt"/>
              <a:buAutoNum type="arabicPeriod"/>
            </a:pPr>
            <a:r>
              <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Fibonacci Numbers</a:t>
            </a:r>
          </a:p>
          <a:p>
            <a:pPr marL="628650" lvl="1" indent="-514350">
              <a:buFont typeface="+mj-lt"/>
              <a:buAutoNum type="arabicPeriod"/>
            </a:pPr>
            <a:r>
              <a:rPr lang="en-US" sz="4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Tower of Hanoi </a:t>
            </a:r>
          </a:p>
          <a:p>
            <a:pPr marL="628650" lvl="1" indent="-514350">
              <a:buFont typeface="+mj-lt"/>
              <a:buAutoNum type="arabicPeriod"/>
            </a:pPr>
            <a:r>
              <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Counting Problems</a:t>
            </a:r>
          </a:p>
        </p:txBody>
      </p:sp>
    </p:spTree>
    <p:extLst>
      <p:ext uri="{BB962C8B-B14F-4D97-AF65-F5344CB8AC3E}">
        <p14:creationId xmlns:p14="http://schemas.microsoft.com/office/powerpoint/2010/main" val="2247118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Tower of Hanoi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汉诺塔</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534400" cy="2209800"/>
          </a:xfrm>
        </p:spPr>
        <p:txBody>
          <a:bodyPr/>
          <a:lstStyle/>
          <a:p>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 the late nineteenth century, the French mathematician </a:t>
            </a:r>
            <a:r>
              <a:rPr lang="en-US" sz="26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Édouard</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Lucas invented a puzzle consisting of three</a:t>
            </a: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pegs </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on a board with disks of different sizes. Initially all of the </a:t>
            </a: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disks </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are on the first peg in order of size, with the largest on the bottom.</a:t>
            </a:r>
          </a:p>
        </p:txBody>
      </p:sp>
      <p:sp>
        <p:nvSpPr>
          <p:cNvPr id="8" name="Content Placeholder 3">
            <a:extLst>
              <a:ext uri="{FF2B5EF4-FFF2-40B4-BE49-F238E27FC236}">
                <a16:creationId xmlns:a16="http://schemas.microsoft.com/office/drawing/2014/main" id="{A8B3F8EC-0CE7-9B1C-643E-BCFB7000E720}"/>
              </a:ext>
            </a:extLst>
          </p:cNvPr>
          <p:cNvSpPr txBox="1">
            <a:spLocks/>
          </p:cNvSpPr>
          <p:nvPr/>
        </p:nvSpPr>
        <p:spPr>
          <a:xfrm>
            <a:off x="457200" y="6400800"/>
            <a:ext cx="8321040" cy="1219200"/>
          </a:xfrm>
          <a:prstGeom prst="rect">
            <a:avLst/>
          </a:prstGeom>
        </p:spPr>
        <p:txBody>
          <a:bodyPr/>
          <a:lstStyle>
            <a:lvl1pPr marL="0" indent="0" algn="l" defTabSz="457200" rtl="0" eaLnBrk="1" latinLnBrk="0" hangingPunct="1">
              <a:spcBef>
                <a:spcPts val="1200"/>
              </a:spcBef>
              <a:spcAft>
                <a:spcPts val="600"/>
              </a:spcAft>
              <a:buFont typeface="Arial" panose="020B0604020202020204" pitchFamily="34" charset="0"/>
              <a:buNone/>
              <a:defRPr sz="3200" kern="1200">
                <a:solidFill>
                  <a:schemeClr val="tx1"/>
                </a:solidFill>
                <a:latin typeface="+mj-lt"/>
                <a:ea typeface="+mn-ea"/>
                <a:cs typeface="Arial" panose="020B0604020202020204" pitchFamily="34" charset="0"/>
              </a:defRPr>
            </a:lvl1pPr>
            <a:lvl2pPr marL="457200" indent="-342900" algn="l" defTabSz="457200" rtl="0" eaLnBrk="1" latinLnBrk="0" hangingPunct="1">
              <a:spcBef>
                <a:spcPts val="1200"/>
              </a:spcBef>
              <a:spcAft>
                <a:spcPts val="600"/>
              </a:spcAft>
              <a:buClr>
                <a:srgbClr val="04617B"/>
              </a:buClr>
              <a:buFont typeface="Arial" panose="020B0604020202020204" pitchFamily="34" charset="0"/>
              <a:buChar char="•"/>
              <a:defRPr sz="2800" kern="1200">
                <a:solidFill>
                  <a:schemeClr val="tx1"/>
                </a:solidFill>
                <a:latin typeface="+mj-lt"/>
                <a:ea typeface="+mn-ea"/>
                <a:cs typeface="Arial" panose="020B0604020202020204" pitchFamily="34" charset="0"/>
              </a:defRPr>
            </a:lvl2pPr>
            <a:lvl3pPr marL="822960" indent="-274320" algn="l" defTabSz="457200" rtl="0" eaLnBrk="1" latinLnBrk="0" hangingPunct="1">
              <a:spcBef>
                <a:spcPts val="1200"/>
              </a:spcBef>
              <a:spcAft>
                <a:spcPts val="600"/>
              </a:spcAft>
              <a:buClr>
                <a:srgbClr val="B60000"/>
              </a:buClr>
              <a:buFont typeface="Arial" panose="020B0604020202020204" pitchFamily="34" charset="0"/>
              <a:buChar char="•"/>
              <a:defRPr sz="2400" kern="1200">
                <a:solidFill>
                  <a:schemeClr val="tx1"/>
                </a:solidFill>
                <a:latin typeface="+mj-lt"/>
                <a:ea typeface="+mn-ea"/>
                <a:cs typeface="Arial" panose="020B0604020202020204" pitchFamily="34" charset="0"/>
              </a:defRPr>
            </a:lvl3pPr>
            <a:lvl4pPr marL="1188720" indent="-274320" algn="l" defTabSz="457200" rtl="0" eaLnBrk="1" latinLnBrk="0" hangingPunct="1">
              <a:spcBef>
                <a:spcPts val="1200"/>
              </a:spcBef>
              <a:spcAft>
                <a:spcPts val="600"/>
              </a:spcAft>
              <a:buClr>
                <a:srgbClr val="663F78"/>
              </a:buClr>
              <a:buFont typeface="Arial" panose="020B0604020202020204" pitchFamily="34" charset="0"/>
              <a:buChar char="•"/>
              <a:defRPr sz="2000" kern="1200">
                <a:solidFill>
                  <a:schemeClr val="tx1"/>
                </a:solidFill>
                <a:latin typeface="+mj-lt"/>
                <a:ea typeface="+mn-ea"/>
                <a:cs typeface="Arial" panose="020B0604020202020204" pitchFamily="34" charset="0"/>
              </a:defRPr>
            </a:lvl4pPr>
            <a:lvl5pPr marL="1554480" indent="-228600" algn="l" defTabSz="457200" rtl="0" eaLnBrk="1" latinLnBrk="0" hangingPunct="1">
              <a:spcBef>
                <a:spcPts val="1200"/>
              </a:spcBef>
              <a:spcAft>
                <a:spcPts val="600"/>
              </a:spcAft>
              <a:buFont typeface="Arial" panose="020B0604020202020204" pitchFamily="34" charset="0"/>
              <a:buChar char="•"/>
              <a:defRPr sz="1600" kern="1200">
                <a:solidFill>
                  <a:schemeClr val="tx1"/>
                </a:solidFill>
                <a:latin typeface="+mj-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Initial Position in the Tower of Hanoi Puzzle</a:t>
            </a:r>
          </a:p>
        </p:txBody>
      </p:sp>
      <p:pic>
        <p:nvPicPr>
          <p:cNvPr id="9" name="Picture 2" descr="Three pegs. All disks are on the first peg in order of size, with the largest on the bottom.">
            <a:extLst>
              <a:ext uri="{FF2B5EF4-FFF2-40B4-BE49-F238E27FC236}">
                <a16:creationId xmlns:a16="http://schemas.microsoft.com/office/drawing/2014/main" id="{0D37EC91-2CA6-EE3D-F74B-EF755E9B6A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810000"/>
            <a:ext cx="4953000" cy="2485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22923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Tower of Hanoi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汉诺塔</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2209800"/>
          </a:xfrm>
        </p:spPr>
        <p:txBody>
          <a:bodyPr/>
          <a:lstStyle/>
          <a:p>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Rules: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You are allowed to move the disks one at a time from one peg to another as long as a larger disk is never placed on a smaller.</a:t>
            </a:r>
          </a:p>
          <a:p>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Goal: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Using allowable moves, end up with all the disks on the second peg in order of size with largest on the bottom.</a:t>
            </a:r>
          </a:p>
        </p:txBody>
      </p:sp>
      <p:pic>
        <p:nvPicPr>
          <p:cNvPr id="7" name="Picture 2" descr="Three pegs. All disks are on the first peg in order of size, with the largest on the bottom.">
            <a:extLst>
              <a:ext uri="{FF2B5EF4-FFF2-40B4-BE49-F238E27FC236}">
                <a16:creationId xmlns:a16="http://schemas.microsoft.com/office/drawing/2014/main" id="{70B00359-C6A1-C061-EB5A-F22E95AF57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810000"/>
            <a:ext cx="4953000" cy="2485538"/>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3">
            <a:extLst>
              <a:ext uri="{FF2B5EF4-FFF2-40B4-BE49-F238E27FC236}">
                <a16:creationId xmlns:a16="http://schemas.microsoft.com/office/drawing/2014/main" id="{A8B3F8EC-0CE7-9B1C-643E-BCFB7000E720}"/>
              </a:ext>
            </a:extLst>
          </p:cNvPr>
          <p:cNvSpPr txBox="1">
            <a:spLocks/>
          </p:cNvSpPr>
          <p:nvPr/>
        </p:nvSpPr>
        <p:spPr>
          <a:xfrm>
            <a:off x="457200" y="6400800"/>
            <a:ext cx="8321040" cy="1219200"/>
          </a:xfrm>
          <a:prstGeom prst="rect">
            <a:avLst/>
          </a:prstGeom>
        </p:spPr>
        <p:txBody>
          <a:bodyPr/>
          <a:lstStyle>
            <a:lvl1pPr marL="0" indent="0" algn="l" defTabSz="457200" rtl="0" eaLnBrk="1" latinLnBrk="0" hangingPunct="1">
              <a:spcBef>
                <a:spcPts val="1200"/>
              </a:spcBef>
              <a:spcAft>
                <a:spcPts val="600"/>
              </a:spcAft>
              <a:buFont typeface="Arial" panose="020B0604020202020204" pitchFamily="34" charset="0"/>
              <a:buNone/>
              <a:defRPr sz="3200" kern="1200">
                <a:solidFill>
                  <a:schemeClr val="tx1"/>
                </a:solidFill>
                <a:latin typeface="+mj-lt"/>
                <a:ea typeface="+mn-ea"/>
                <a:cs typeface="Arial" panose="020B0604020202020204" pitchFamily="34" charset="0"/>
              </a:defRPr>
            </a:lvl1pPr>
            <a:lvl2pPr marL="457200" indent="-342900" algn="l" defTabSz="457200" rtl="0" eaLnBrk="1" latinLnBrk="0" hangingPunct="1">
              <a:spcBef>
                <a:spcPts val="1200"/>
              </a:spcBef>
              <a:spcAft>
                <a:spcPts val="600"/>
              </a:spcAft>
              <a:buClr>
                <a:srgbClr val="04617B"/>
              </a:buClr>
              <a:buFont typeface="Arial" panose="020B0604020202020204" pitchFamily="34" charset="0"/>
              <a:buChar char="•"/>
              <a:defRPr sz="2800" kern="1200">
                <a:solidFill>
                  <a:schemeClr val="tx1"/>
                </a:solidFill>
                <a:latin typeface="+mj-lt"/>
                <a:ea typeface="+mn-ea"/>
                <a:cs typeface="Arial" panose="020B0604020202020204" pitchFamily="34" charset="0"/>
              </a:defRPr>
            </a:lvl2pPr>
            <a:lvl3pPr marL="822960" indent="-274320" algn="l" defTabSz="457200" rtl="0" eaLnBrk="1" latinLnBrk="0" hangingPunct="1">
              <a:spcBef>
                <a:spcPts val="1200"/>
              </a:spcBef>
              <a:spcAft>
                <a:spcPts val="600"/>
              </a:spcAft>
              <a:buClr>
                <a:srgbClr val="B60000"/>
              </a:buClr>
              <a:buFont typeface="Arial" panose="020B0604020202020204" pitchFamily="34" charset="0"/>
              <a:buChar char="•"/>
              <a:defRPr sz="2400" kern="1200">
                <a:solidFill>
                  <a:schemeClr val="tx1"/>
                </a:solidFill>
                <a:latin typeface="+mj-lt"/>
                <a:ea typeface="+mn-ea"/>
                <a:cs typeface="Arial" panose="020B0604020202020204" pitchFamily="34" charset="0"/>
              </a:defRPr>
            </a:lvl3pPr>
            <a:lvl4pPr marL="1188720" indent="-274320" algn="l" defTabSz="457200" rtl="0" eaLnBrk="1" latinLnBrk="0" hangingPunct="1">
              <a:spcBef>
                <a:spcPts val="1200"/>
              </a:spcBef>
              <a:spcAft>
                <a:spcPts val="600"/>
              </a:spcAft>
              <a:buClr>
                <a:srgbClr val="663F78"/>
              </a:buClr>
              <a:buFont typeface="Arial" panose="020B0604020202020204" pitchFamily="34" charset="0"/>
              <a:buChar char="•"/>
              <a:defRPr sz="2000" kern="1200">
                <a:solidFill>
                  <a:schemeClr val="tx1"/>
                </a:solidFill>
                <a:latin typeface="+mj-lt"/>
                <a:ea typeface="+mn-ea"/>
                <a:cs typeface="Arial" panose="020B0604020202020204" pitchFamily="34" charset="0"/>
              </a:defRPr>
            </a:lvl4pPr>
            <a:lvl5pPr marL="1554480" indent="-228600" algn="l" defTabSz="457200" rtl="0" eaLnBrk="1" latinLnBrk="0" hangingPunct="1">
              <a:spcBef>
                <a:spcPts val="1200"/>
              </a:spcBef>
              <a:spcAft>
                <a:spcPts val="600"/>
              </a:spcAft>
              <a:buFont typeface="Arial" panose="020B0604020202020204" pitchFamily="34" charset="0"/>
              <a:buChar char="•"/>
              <a:defRPr sz="1600" kern="1200">
                <a:solidFill>
                  <a:schemeClr val="tx1"/>
                </a:solidFill>
                <a:latin typeface="+mj-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1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Initial Position in the Tower of Hanoi Puzzle</a:t>
            </a:r>
          </a:p>
        </p:txBody>
      </p:sp>
    </p:spTree>
    <p:extLst>
      <p:ext uri="{BB962C8B-B14F-4D97-AF65-F5344CB8AC3E}">
        <p14:creationId xmlns:p14="http://schemas.microsoft.com/office/powerpoint/2010/main" val="2209478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Tower of Hanoi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汉诺塔</a:t>
            </a:r>
            <a:endPar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Content Placeholder 2"/>
          <p:cNvSpPr>
            <a:spLocks noGrp="1"/>
          </p:cNvSpPr>
          <p:nvPr>
            <p:ph idx="1"/>
          </p:nvPr>
        </p:nvSpPr>
        <p:spPr>
          <a:xfrm>
            <a:off x="457200" y="1295400"/>
            <a:ext cx="8305800" cy="1524000"/>
          </a:xfrm>
        </p:spPr>
        <p:txBody>
          <a:bodyPr/>
          <a:lstStyle/>
          <a:p>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a:t>
            </a:r>
            <a:r>
              <a:rPr lang="en-US" sz="2200" b="1" i="1" baseline="-25000"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denote the number of moves needed to solve the Tower of Hanoi Puzzle with</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disks. Set up a recurrence  relation for the sequence </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a:t>
            </a:r>
            <a:r>
              <a:rPr lang="en-US" sz="2200" b="1" i="1" baseline="-25000"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Begin with </a:t>
            </a: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disks on peg 1. We can transfer the top </a:t>
            </a: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−1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disks, following the rules of the puzzle, to peg 3 using </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a:t>
            </a:r>
            <a:r>
              <a:rPr lang="en-US" sz="22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2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moves. </a:t>
            </a:r>
          </a:p>
        </p:txBody>
      </p:sp>
      <p:pic>
        <p:nvPicPr>
          <p:cNvPr id="21506" name="Picture 3" descr="Three pegs. The largest disk is on the first peg. The other disks are placed on the third peg in order of size, with the largest on the bottom.&#10;"/>
          <p:cNvPicPr>
            <a:picLocks noGrp="1" noChangeAspect="1" noChangeArrowheads="1"/>
          </p:cNvPicPr>
          <p:nvPr>
            <p:ph idx="13"/>
          </p:nvPr>
        </p:nvPicPr>
        <p:blipFill>
          <a:blip r:embed="rId3">
            <a:extLst>
              <a:ext uri="{28A0092B-C50C-407E-A947-70E740481C1C}">
                <a14:useLocalDpi xmlns:a14="http://schemas.microsoft.com/office/drawing/2010/main" val="0"/>
              </a:ext>
            </a:extLst>
          </a:blip>
          <a:stretch>
            <a:fillRect/>
          </a:stretch>
        </p:blipFill>
        <p:spPr bwMode="auto">
          <a:xfrm>
            <a:off x="3176558" y="2818306"/>
            <a:ext cx="2908861" cy="129649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4"/>
          <p:cNvSpPr>
            <a:spLocks noGrp="1"/>
          </p:cNvSpPr>
          <p:nvPr>
            <p:ph idx="14"/>
          </p:nvPr>
        </p:nvSpPr>
        <p:spPr>
          <a:xfrm>
            <a:off x="457200" y="4114800"/>
            <a:ext cx="8229600" cy="1143000"/>
          </a:xfrm>
        </p:spPr>
        <p:txBody>
          <a:bodyPr/>
          <a:lstStyle/>
          <a:p>
            <a:pPr>
              <a:spcBef>
                <a:spcPts val="0"/>
              </a:spcBef>
            </a:pP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First, we use 1 move to transfer the largest disk to the second peg. Then we  transfer the  </a:t>
            </a: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−1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disks from </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peg 3 to peg 2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using </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a:t>
            </a:r>
            <a:r>
              <a:rPr lang="en-US" sz="22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2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additional moves. This can not be done in fewer steps. Hence,</a:t>
            </a:r>
          </a:p>
        </p:txBody>
      </p:sp>
      <p:graphicFrame>
        <p:nvGraphicFramePr>
          <p:cNvPr id="4" name="Object 5"/>
          <p:cNvGraphicFramePr>
            <a:graphicFrameLocks noChangeAspect="1"/>
          </p:cNvGraphicFramePr>
          <p:nvPr>
            <p:extLst>
              <p:ext uri="{D42A27DB-BD31-4B8C-83A1-F6EECF244321}">
                <p14:modId xmlns:p14="http://schemas.microsoft.com/office/powerpoint/2010/main" val="2368440895"/>
              </p:ext>
            </p:extLst>
          </p:nvPr>
        </p:nvGraphicFramePr>
        <p:xfrm>
          <a:off x="3711882" y="5302144"/>
          <a:ext cx="1720236" cy="412856"/>
        </p:xfrm>
        <a:graphic>
          <a:graphicData uri="http://schemas.openxmlformats.org/presentationml/2006/ole">
            <mc:AlternateContent xmlns:mc="http://schemas.openxmlformats.org/markup-compatibility/2006">
              <mc:Choice xmlns:v="urn:schemas-microsoft-com:vml" Requires="v">
                <p:oleObj spid="_x0000_s1037" name="Equation" r:id="rId4" imgW="952200" imgH="228600" progId="Equation.DSMT4">
                  <p:embed/>
                </p:oleObj>
              </mc:Choice>
              <mc:Fallback>
                <p:oleObj name="Equation" r:id="rId4" imgW="952200" imgH="228600" progId="Equation.DSMT4">
                  <p:embed/>
                  <p:pic>
                    <p:nvPicPr>
                      <p:cNvPr id="0" name=""/>
                      <p:cNvPicPr/>
                      <p:nvPr/>
                    </p:nvPicPr>
                    <p:blipFill>
                      <a:blip r:embed="rId5"/>
                      <a:stretch>
                        <a:fillRect/>
                      </a:stretch>
                    </p:blipFill>
                    <p:spPr>
                      <a:xfrm>
                        <a:off x="3711882" y="5302144"/>
                        <a:ext cx="1720236" cy="412856"/>
                      </a:xfrm>
                      <a:prstGeom prst="rect">
                        <a:avLst/>
                      </a:prstGeom>
                    </p:spPr>
                  </p:pic>
                </p:oleObj>
              </mc:Fallback>
            </mc:AlternateContent>
          </a:graphicData>
        </a:graphic>
      </p:graphicFrame>
      <p:sp>
        <p:nvSpPr>
          <p:cNvPr id="8" name="Content Placeholder 6"/>
          <p:cNvSpPr>
            <a:spLocks noGrp="1"/>
          </p:cNvSpPr>
          <p:nvPr>
            <p:ph idx="15"/>
          </p:nvPr>
        </p:nvSpPr>
        <p:spPr>
          <a:xfrm>
            <a:off x="457200" y="5672328"/>
            <a:ext cx="8229600" cy="804672"/>
          </a:xfrm>
        </p:spPr>
        <p:txBody>
          <a:bodyPr/>
          <a:lstStyle/>
          <a:p>
            <a:pPr>
              <a:spcBef>
                <a:spcPts val="0"/>
              </a:spcBef>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initial condition is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a:t>
            </a:r>
            <a:r>
              <a:rPr lang="en-US" sz="24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1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since a single disk can be transferred from peg 1 to peg 2 in one move.</a:t>
            </a:r>
          </a:p>
        </p:txBody>
      </p:sp>
    </p:spTree>
    <p:extLst>
      <p:ext uri="{BB962C8B-B14F-4D97-AF65-F5344CB8AC3E}">
        <p14:creationId xmlns:p14="http://schemas.microsoft.com/office/powerpoint/2010/main" val="224340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Tower of Hanoi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汉诺塔</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229600" cy="733876"/>
          </a:xfrm>
        </p:spPr>
        <p:txBody>
          <a:bodyPr/>
          <a:lstStyle/>
          <a:p>
            <a:pPr>
              <a:spcBef>
                <a:spcPts val="300"/>
              </a:spcBef>
            </a:pP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We can repeatedly expressing </a:t>
            </a:r>
            <a:r>
              <a:rPr lang="en-US" sz="20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a:t>
            </a:r>
            <a:r>
              <a:rPr lang="en-US" sz="2000" b="1" i="1" baseline="-25000"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 terms of the previous terms of the sequence.</a:t>
            </a:r>
          </a:p>
        </p:txBody>
      </p:sp>
      <p:graphicFrame>
        <p:nvGraphicFramePr>
          <p:cNvPr id="7" name="Object 3"/>
          <p:cNvGraphicFramePr>
            <a:graphicFrameLocks noChangeAspect="1"/>
          </p:cNvGraphicFramePr>
          <p:nvPr>
            <p:extLst>
              <p:ext uri="{D42A27DB-BD31-4B8C-83A1-F6EECF244321}">
                <p14:modId xmlns:p14="http://schemas.microsoft.com/office/powerpoint/2010/main" val="4022869711"/>
              </p:ext>
            </p:extLst>
          </p:nvPr>
        </p:nvGraphicFramePr>
        <p:xfrm>
          <a:off x="2124075" y="2060575"/>
          <a:ext cx="5370513" cy="1901825"/>
        </p:xfrm>
        <a:graphic>
          <a:graphicData uri="http://schemas.openxmlformats.org/presentationml/2006/ole">
            <mc:AlternateContent xmlns:mc="http://schemas.openxmlformats.org/markup-compatibility/2006">
              <mc:Choice xmlns:v="urn:schemas-microsoft-com:vml" Requires="v">
                <p:oleObj spid="_x0000_s2061" name="Equation" r:id="rId3" imgW="3695400" imgH="1574640" progId="Equation.DSMT4">
                  <p:embed/>
                </p:oleObj>
              </mc:Choice>
              <mc:Fallback>
                <p:oleObj name="Equation" r:id="rId3" imgW="3695400" imgH="1574640" progId="Equation.DSMT4">
                  <p:embed/>
                  <p:pic>
                    <p:nvPicPr>
                      <p:cNvPr id="0" name=""/>
                      <p:cNvPicPr/>
                      <p:nvPr/>
                    </p:nvPicPr>
                    <p:blipFill>
                      <a:blip r:embed="rId4"/>
                      <a:stretch>
                        <a:fillRect/>
                      </a:stretch>
                    </p:blipFill>
                    <p:spPr>
                      <a:xfrm>
                        <a:off x="2124075" y="2060575"/>
                        <a:ext cx="5370513" cy="1901825"/>
                      </a:xfrm>
                      <a:prstGeom prst="rect">
                        <a:avLst/>
                      </a:prstGeom>
                    </p:spPr>
                  </p:pic>
                </p:oleObj>
              </mc:Fallback>
            </mc:AlternateContent>
          </a:graphicData>
        </a:graphic>
      </p:graphicFrame>
      <p:sp>
        <p:nvSpPr>
          <p:cNvPr id="4" name="Content Placeholder 4"/>
          <p:cNvSpPr>
            <a:spLocks noGrp="1"/>
          </p:cNvSpPr>
          <p:nvPr>
            <p:ph idx="13"/>
          </p:nvPr>
        </p:nvSpPr>
        <p:spPr>
          <a:xfrm>
            <a:off x="457200" y="4038600"/>
            <a:ext cx="8534400" cy="2514600"/>
          </a:xfrm>
        </p:spPr>
        <p:txBody>
          <a:bodyPr/>
          <a:lstStyle/>
          <a:p>
            <a:pPr lvl="1">
              <a:spcBef>
                <a:spcPts val="0"/>
              </a:spcBef>
              <a:spcAft>
                <a:spcPts val="0"/>
              </a:spcAft>
            </a:pP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There was a myth (</a:t>
            </a:r>
            <a:r>
              <a:rPr lang="zh-CN" alt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传说</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created with the puzzle. Monks  in a tower in Hanoi are transferring </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64 gold disks </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from one peg to another following the rules of the puzzle.  </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They move one disk each day</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When the puzzle is finished, the world will end. </a:t>
            </a:r>
          </a:p>
          <a:p>
            <a:pPr lvl="1">
              <a:spcBef>
                <a:spcPts val="0"/>
              </a:spcBef>
              <a:spcAft>
                <a:spcPts val="0"/>
              </a:spcAft>
            </a:pP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Using this formula for the 64 gold disks of the myth, </a:t>
            </a:r>
            <a:b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1800" b="1" baseline="30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64</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−1 = 18,446, 744,073, 709,551,615 </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Moves</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b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days are needed to solve the puzzle, which is more than </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500 billion years.</a:t>
            </a:r>
            <a:r>
              <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天移动</a:t>
            </a:r>
            <a:r>
              <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个的话，需要</a:t>
            </a:r>
            <a:r>
              <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5000</a:t>
            </a:r>
            <a:r>
              <a:rPr lang="zh-CN" alt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亿年</a:t>
            </a:r>
            <a:r>
              <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051392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Summary</a:t>
            </a:r>
            <a:endPar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1447800" y="2057400"/>
            <a:ext cx="6781800" cy="3048000"/>
          </a:xfrm>
        </p:spPr>
        <p:txBody>
          <a:bodyPr/>
          <a:lstStyle/>
          <a:p>
            <a:pPr marL="628650" lvl="1" indent="-514350">
              <a:buFont typeface="+mj-lt"/>
              <a:buAutoNum type="arabicPeriod"/>
            </a:pPr>
            <a:r>
              <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Fibonacci Numbers</a:t>
            </a:r>
          </a:p>
          <a:p>
            <a:pPr marL="628650" lvl="1" indent="-514350">
              <a:buFont typeface="+mj-lt"/>
              <a:buAutoNum type="arabicPeriod"/>
            </a:pPr>
            <a:r>
              <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Tower of Hanoi </a:t>
            </a:r>
          </a:p>
          <a:p>
            <a:pPr marL="628650" lvl="1" indent="-514350">
              <a:buFont typeface="+mj-lt"/>
              <a:buAutoNum type="arabicPeriod"/>
            </a:pPr>
            <a:r>
              <a:rPr lang="en-US" sz="4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Counting Problems</a:t>
            </a:r>
          </a:p>
        </p:txBody>
      </p:sp>
    </p:spTree>
    <p:extLst>
      <p:ext uri="{BB962C8B-B14F-4D97-AF65-F5344CB8AC3E}">
        <p14:creationId xmlns:p14="http://schemas.microsoft.com/office/powerpoint/2010/main" val="3076585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Counting Bit Strings</a:t>
            </a:r>
            <a:endParaRPr lang="en-US" sz="1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Content Placeholder 2"/>
          <p:cNvSpPr>
            <a:spLocks noGrp="1"/>
          </p:cNvSpPr>
          <p:nvPr>
            <p:ph idx="1"/>
          </p:nvPr>
        </p:nvSpPr>
        <p:spPr>
          <a:xfrm>
            <a:off x="457200" y="1036320"/>
            <a:ext cx="8458200" cy="990600"/>
          </a:xfrm>
          <a:ln>
            <a:solidFill>
              <a:srgbClr val="FF0000"/>
            </a:solidFill>
          </a:ln>
        </p:spPr>
        <p:txBody>
          <a:bodyPr/>
          <a:lstStyle/>
          <a:p>
            <a:pPr>
              <a:spcBef>
                <a:spcPts val="0"/>
              </a:spcBef>
              <a:spcAft>
                <a:spcPts val="400"/>
              </a:spcAft>
            </a:pP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Find a recurrence relation and give initial conditions for the number of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bit strings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of length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without two consecutive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0s</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How many such bit strings are there of length five? </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没有连续</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个</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，长为</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的字符串</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p:cNvSpPr/>
          <p:nvPr/>
        </p:nvSpPr>
        <p:spPr>
          <a:xfrm>
            <a:off x="371341" y="2225040"/>
            <a:ext cx="8629918" cy="4216539"/>
          </a:xfrm>
          <a:prstGeom prst="rect">
            <a:avLst/>
          </a:prstGeom>
          <a:ln>
            <a:solidFill>
              <a:srgbClr val="FF0000"/>
            </a:solidFill>
          </a:ln>
        </p:spPr>
        <p:txBody>
          <a:bodyPr wrap="square">
            <a:spAutoFit/>
          </a:bodyPr>
          <a:lstStyle/>
          <a:p>
            <a:pPr algn="just">
              <a:spcBef>
                <a:spcPts val="0"/>
              </a:spcBef>
              <a:spcAft>
                <a:spcPts val="400"/>
              </a:spcAft>
            </a:pP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altLang="zh-CN"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denote the number </a:t>
            </a:r>
          </a:p>
          <a:p>
            <a:pPr algn="just">
              <a:spcBef>
                <a:spcPts val="0"/>
              </a:spcBef>
              <a:spcAft>
                <a:spcPts val="400"/>
              </a:spcAft>
            </a:pP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of bit strings of length </a:t>
            </a:r>
            <a:r>
              <a:rPr lang="en-US" altLang="zh-CN"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without </a:t>
            </a:r>
          </a:p>
          <a:p>
            <a:pPr algn="just">
              <a:spcBef>
                <a:spcPts val="0"/>
              </a:spcBef>
              <a:spcAft>
                <a:spcPts val="400"/>
              </a:spcAft>
            </a:pP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two consecutive 0s. Then, </a:t>
            </a:r>
            <a:r>
              <a:rPr lang="en-US" altLang="zh-CN"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equals</a:t>
            </a:r>
          </a:p>
          <a:p>
            <a:pPr algn="just">
              <a:spcBef>
                <a:spcPts val="0"/>
              </a:spcBef>
              <a:spcAft>
                <a:spcPts val="400"/>
              </a:spcAft>
            </a:pP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number of bit strings </a:t>
            </a: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ending with  </a:t>
            </a:r>
          </a:p>
          <a:p>
            <a:pPr algn="just">
              <a:spcBef>
                <a:spcPts val="0"/>
              </a:spcBef>
              <a:spcAft>
                <a:spcPts val="400"/>
              </a:spcAft>
            </a:pP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0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plus</a:t>
            </a:r>
            <a:r>
              <a:rPr lang="en-US" altLang="zh-CN"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number of such bit strings </a:t>
            </a:r>
          </a:p>
          <a:p>
            <a:pPr algn="just">
              <a:spcBef>
                <a:spcPts val="0"/>
              </a:spcBef>
              <a:spcAft>
                <a:spcPts val="400"/>
              </a:spcAft>
            </a:pP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ending with a 1</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0"/>
              </a:spcBef>
              <a:spcAft>
                <a:spcPts val="400"/>
              </a:spcAft>
            </a:pP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Now assume that </a:t>
            </a:r>
            <a:r>
              <a:rPr lang="en-US" altLang="zh-CN"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3</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a:p>
            <a:pPr marL="285750" indent="-285750" algn="just">
              <a:spcBef>
                <a:spcPts val="0"/>
              </a:spcBef>
              <a:spcAft>
                <a:spcPts val="400"/>
              </a:spcAft>
              <a:buFont typeface="Arial" panose="020B0604020202020204" pitchFamily="34" charset="0"/>
              <a:buChar char="•"/>
            </a:pP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bit strings of length </a:t>
            </a:r>
            <a:r>
              <a:rPr lang="en-US" altLang="zh-CN"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ending with 1 without two consecutive 0s are the bit strings of length </a:t>
            </a:r>
            <a:r>
              <a:rPr lang="en-US" altLang="zh-CN"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−1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with no two consecutive 0s. Hence, it has </a:t>
            </a:r>
            <a:r>
              <a:rPr lang="en-US" altLang="zh-CN"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such bit strings.</a:t>
            </a:r>
          </a:p>
          <a:p>
            <a:pPr marL="285750" indent="-285750" algn="just">
              <a:spcBef>
                <a:spcPts val="0"/>
              </a:spcBef>
              <a:spcAft>
                <a:spcPts val="400"/>
              </a:spcAft>
              <a:buFont typeface="Arial" panose="020B0604020202020204" pitchFamily="34" charset="0"/>
              <a:buChar char="•"/>
            </a:pP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bit strings of length </a:t>
            </a:r>
            <a:r>
              <a:rPr lang="en-US" altLang="zh-CN"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ending with 0 without two consecutive 0s are the bit</a:t>
            </a:r>
            <a:b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strings of length </a:t>
            </a:r>
            <a:r>
              <a:rPr lang="en-US" altLang="zh-CN"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−2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with no two consecutive 0s with 10  at the end. Hence,</a:t>
            </a:r>
            <a:b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there are </a:t>
            </a:r>
            <a:r>
              <a:rPr lang="en-US" altLang="zh-CN"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a:t>
            </a: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such bit strings.</a:t>
            </a:r>
          </a:p>
          <a:p>
            <a:pPr>
              <a:spcBef>
                <a:spcPts val="0"/>
              </a:spcBef>
              <a:spcAft>
                <a:spcPts val="400"/>
              </a:spcAft>
            </a:pP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We conclude that </a:t>
            </a:r>
            <a:r>
              <a:rPr lang="en-US" altLang="zh-CN"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 </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for </a:t>
            </a:r>
            <a:r>
              <a:rPr lang="en-US" altLang="zh-CN"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3</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p:txBody>
      </p:sp>
      <p:pic>
        <p:nvPicPr>
          <p:cNvPr id="7" name="Picture 3" descr="Two bit strings of length N with no two consecutive zeros.&#10;">
            <a:extLst>
              <a:ext uri="{FF2B5EF4-FFF2-40B4-BE49-F238E27FC236}">
                <a16:creationId xmlns:a16="http://schemas.microsoft.com/office/drawing/2014/main" id="{AF297459-BE64-4470-ACFD-15F9B9F2170D}"/>
              </a:ext>
            </a:extLst>
          </p:cNvPr>
          <p:cNvPicPr>
            <a:picLocks noGrp="1" noChangeAspect="1" noChangeArrowheads="1"/>
          </p:cNvPicPr>
          <p:nvPr>
            <p:ph idx="13"/>
          </p:nvPr>
        </p:nvPicPr>
        <p:blipFill>
          <a:blip r:embed="rId2">
            <a:extLst>
              <a:ext uri="{28A0092B-C50C-407E-A947-70E740481C1C}">
                <a14:useLocalDpi xmlns:a14="http://schemas.microsoft.com/office/drawing/2010/main" val="0"/>
              </a:ext>
            </a:extLst>
          </a:blip>
          <a:srcRect/>
          <a:stretch>
            <a:fillRect/>
          </a:stretch>
        </p:blipFill>
        <p:spPr bwMode="auto">
          <a:xfrm>
            <a:off x="4447988" y="2362200"/>
            <a:ext cx="4532879" cy="1780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02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Bit Strings</a:t>
            </a:r>
            <a:r>
              <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2</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Content Placeholder 2"/>
          <p:cNvSpPr>
            <a:spLocks noGrp="1"/>
          </p:cNvSpPr>
          <p:nvPr>
            <p:ph idx="1"/>
          </p:nvPr>
        </p:nvSpPr>
        <p:spPr>
          <a:xfrm>
            <a:off x="457200" y="1295400"/>
            <a:ext cx="8458200" cy="3733800"/>
          </a:xfrm>
          <a:ln>
            <a:solidFill>
              <a:srgbClr val="FF0000"/>
            </a:solidFill>
          </a:ln>
        </p:spPr>
        <p:txBody>
          <a:bodyPr/>
          <a:lstStyle/>
          <a:p>
            <a:pPr>
              <a:spcBef>
                <a:spcPts val="0"/>
              </a:spcBef>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initial conditions are: </a:t>
            </a:r>
          </a:p>
          <a:p>
            <a:pPr lvl="1">
              <a:spcBef>
                <a:spcPts val="0"/>
              </a:spcBef>
            </a:pP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2</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since both the bit strings 0 and 1 do not have consecutive 0s.</a:t>
            </a:r>
          </a:p>
          <a:p>
            <a:pPr lvl="1">
              <a:spcBef>
                <a:spcPts val="0"/>
              </a:spcBef>
            </a:pP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3</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since the bit strings 01, 10, and 11 do not have consecutive 0s, while 00 does.</a:t>
            </a:r>
          </a:p>
          <a:p>
            <a:pPr>
              <a:spcBef>
                <a:spcPts val="0"/>
              </a:spcBef>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To obtain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5</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we use the recurrence relation three times to find that:</a:t>
            </a:r>
          </a:p>
          <a:p>
            <a:pPr lvl="1">
              <a:spcBef>
                <a:spcPts val="0"/>
              </a:spcBef>
            </a:pP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3 + 2 = 5</a:t>
            </a:r>
          </a:p>
          <a:p>
            <a:pPr lvl="1">
              <a:spcBef>
                <a:spcPts val="0"/>
              </a:spcBef>
            </a:pP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a:t>
            </a:r>
            <a:r>
              <a:rPr lang="en-US" sz="20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4</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5+ 3 = 8</a:t>
            </a:r>
          </a:p>
          <a:p>
            <a:pPr lvl="1">
              <a:spcBef>
                <a:spcPts val="0"/>
              </a:spcBef>
            </a:pP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a:t>
            </a:r>
            <a:r>
              <a:rPr lang="en-US" sz="20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5</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4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8+ 5 = 13</a:t>
            </a:r>
          </a:p>
        </p:txBody>
      </p:sp>
      <p:sp>
        <p:nvSpPr>
          <p:cNvPr id="5" name="Content Placeholder 3"/>
          <p:cNvSpPr>
            <a:spLocks noGrp="1"/>
          </p:cNvSpPr>
          <p:nvPr>
            <p:ph idx="13"/>
          </p:nvPr>
        </p:nvSpPr>
        <p:spPr>
          <a:xfrm>
            <a:off x="457200" y="5486400"/>
            <a:ext cx="8458200" cy="838200"/>
          </a:xfrm>
          <a:ln>
            <a:solidFill>
              <a:srgbClr val="04617B"/>
            </a:solidFill>
          </a:ln>
        </p:spPr>
        <p:txBody>
          <a:bodyPr/>
          <a:lstStyle/>
          <a:p>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Note that </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 </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satisfies the same recurrence relation as the Fibonacci sequence. Since </a:t>
            </a: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a:t>
            </a:r>
            <a:r>
              <a:rPr lang="en-US" sz="22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 </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a:t>
            </a:r>
            <a:r>
              <a:rPr lang="en-US" sz="22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4 </a:t>
            </a:r>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we conclude that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2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2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2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a:t>
            </a:r>
            <a:r>
              <a:rPr lang="en-US" sz="22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2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a:t>
            </a:r>
            <a:r>
              <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2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756526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Counting the Ways to Parenthesize a Product</a:t>
            </a:r>
          </a:p>
        </p:txBody>
      </p:sp>
      <p:sp>
        <p:nvSpPr>
          <p:cNvPr id="4" name="Content Placeholder 2"/>
          <p:cNvSpPr>
            <a:spLocks noGrp="1"/>
          </p:cNvSpPr>
          <p:nvPr>
            <p:ph idx="1"/>
          </p:nvPr>
        </p:nvSpPr>
        <p:spPr>
          <a:xfrm>
            <a:off x="457200" y="973553"/>
            <a:ext cx="8458200" cy="1219200"/>
          </a:xfrm>
        </p:spPr>
        <p:txBody>
          <a:bodyPr/>
          <a:lstStyle/>
          <a:p>
            <a:r>
              <a:rPr lang="en-US" sz="2000" b="1" dirty="0">
                <a:solidFill>
                  <a:srgbClr val="FF0000"/>
                </a:solidFill>
                <a:latin typeface="Times New Roman" panose="02020603050405020304" pitchFamily="18" charset="0"/>
                <a:cs typeface="Times New Roman" panose="02020603050405020304" pitchFamily="18" charset="0"/>
              </a:rPr>
              <a:t>Example: </a:t>
            </a:r>
            <a:r>
              <a:rPr lang="en-US" sz="2000" b="1" dirty="0">
                <a:latin typeface="Times New Roman" panose="02020603050405020304" pitchFamily="18" charset="0"/>
                <a:cs typeface="Times New Roman" panose="02020603050405020304" pitchFamily="18" charset="0"/>
              </a:rPr>
              <a:t>Find a recurrence relation  for </a:t>
            </a:r>
            <a:r>
              <a:rPr lang="en-US" sz="2000" b="1" i="1" dirty="0">
                <a:latin typeface="Times New Roman" panose="02020603050405020304" pitchFamily="18" charset="0"/>
                <a:cs typeface="Times New Roman" panose="02020603050405020304" pitchFamily="18" charset="0"/>
              </a:rPr>
              <a:t>C</a:t>
            </a:r>
            <a:r>
              <a:rPr lang="en-US" sz="2000" b="1" i="1" baseline="-25000" dirty="0">
                <a:latin typeface="Times New Roman" panose="02020603050405020304" pitchFamily="18" charset="0"/>
                <a:cs typeface="Times New Roman" panose="02020603050405020304" pitchFamily="18" charset="0"/>
              </a:rPr>
              <a:t>n </a:t>
            </a:r>
            <a:r>
              <a:rPr lang="en-US" sz="2000" b="1" dirty="0">
                <a:latin typeface="Times New Roman" panose="02020603050405020304" pitchFamily="18" charset="0"/>
                <a:cs typeface="Times New Roman" panose="02020603050405020304" pitchFamily="18" charset="0"/>
              </a:rPr>
              <a:t>, the number of ways to parenthesize the product of </a:t>
            </a:r>
            <a:r>
              <a:rPr lang="en-US" sz="2000" b="1" i="1" dirty="0">
                <a:latin typeface="Times New Roman" panose="02020603050405020304" pitchFamily="18" charset="0"/>
                <a:cs typeface="Times New Roman" panose="02020603050405020304" pitchFamily="18" charset="0"/>
              </a:rPr>
              <a:t>n</a:t>
            </a:r>
            <a:r>
              <a:rPr lang="en-US" sz="2000" b="1" dirty="0">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ea typeface="Cambria Math"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 numbers, </a:t>
            </a:r>
            <a:r>
              <a:rPr lang="en-US" sz="2000" b="1" i="1" dirty="0">
                <a:latin typeface="Times New Roman" panose="02020603050405020304" pitchFamily="18" charset="0"/>
                <a:cs typeface="Times New Roman" panose="02020603050405020304" pitchFamily="18" charset="0"/>
              </a:rPr>
              <a:t>x</a:t>
            </a:r>
            <a:r>
              <a:rPr lang="en-US" sz="2000" b="1" baseline="-25000" dirty="0">
                <a:latin typeface="Times New Roman" panose="02020603050405020304" pitchFamily="18" charset="0"/>
                <a:ea typeface="Cambria Math" pitchFamily="18" charset="0"/>
                <a:cs typeface="Times New Roman" panose="02020603050405020304" pitchFamily="18" charset="0"/>
              </a:rPr>
              <a:t>0</a:t>
            </a:r>
            <a:r>
              <a:rPr lang="en-US" sz="20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ea typeface="Cambria Math"/>
                <a:cs typeface="Times New Roman" panose="02020603050405020304" pitchFamily="18" charset="0"/>
              </a:rPr>
              <a:t>∙</a:t>
            </a:r>
            <a:r>
              <a:rPr lang="en-US" sz="2000" b="1" i="1" dirty="0">
                <a:latin typeface="Times New Roman" panose="02020603050405020304" pitchFamily="18" charset="0"/>
                <a:cs typeface="Times New Roman" panose="02020603050405020304" pitchFamily="18" charset="0"/>
              </a:rPr>
              <a:t> x</a:t>
            </a:r>
            <a:r>
              <a:rPr lang="en-US" sz="2000" b="1" baseline="-25000" dirty="0">
                <a:latin typeface="Times New Roman" panose="02020603050405020304" pitchFamily="18" charset="0"/>
                <a:ea typeface="Cambria Math" pitchFamily="18" charset="0"/>
                <a:cs typeface="Times New Roman" panose="02020603050405020304" pitchFamily="18" charset="0"/>
              </a:rPr>
              <a:t>1</a:t>
            </a:r>
            <a:r>
              <a:rPr lang="en-US" sz="2000" b="1" dirty="0">
                <a:latin typeface="Times New Roman" panose="02020603050405020304" pitchFamily="18" charset="0"/>
                <a:ea typeface="Cambria Math"/>
                <a:cs typeface="Times New Roman" panose="02020603050405020304" pitchFamily="18" charset="0"/>
              </a:rPr>
              <a:t> ∙</a:t>
            </a:r>
            <a:r>
              <a:rPr lang="en-US" sz="2000" b="1" i="1" dirty="0">
                <a:latin typeface="Times New Roman" panose="02020603050405020304" pitchFamily="18" charset="0"/>
                <a:cs typeface="Times New Roman" panose="02020603050405020304" pitchFamily="18" charset="0"/>
              </a:rPr>
              <a:t> x</a:t>
            </a:r>
            <a:r>
              <a:rPr lang="en-US" sz="2000" b="1" baseline="-25000" dirty="0">
                <a:latin typeface="Times New Roman" panose="02020603050405020304" pitchFamily="18" charset="0"/>
                <a:ea typeface="Cambria Math" pitchFamily="18" charset="0"/>
                <a:cs typeface="Times New Roman" panose="02020603050405020304" pitchFamily="18" charset="0"/>
              </a:rPr>
              <a:t>2</a:t>
            </a:r>
            <a:r>
              <a:rPr lang="en-US" sz="2000" b="1" dirty="0">
                <a:latin typeface="Times New Roman" panose="02020603050405020304" pitchFamily="18" charset="0"/>
                <a:ea typeface="Cambria Math"/>
                <a:cs typeface="Times New Roman" panose="02020603050405020304" pitchFamily="18" charset="0"/>
              </a:rPr>
              <a:t> ∙ ⋯</a:t>
            </a:r>
            <a:r>
              <a:rPr lang="en-US" sz="2000" b="1" i="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ea typeface="Cambria Math"/>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x</a:t>
            </a:r>
            <a:r>
              <a:rPr lang="en-US" sz="2000" b="1" i="1" baseline="-25000" dirty="0" err="1">
                <a:latin typeface="Times New Roman" panose="02020603050405020304" pitchFamily="18" charset="0"/>
                <a:ea typeface="Cambria Math" pitchFamily="18" charset="0"/>
                <a:cs typeface="Times New Roman" panose="02020603050405020304" pitchFamily="18" charset="0"/>
              </a:rPr>
              <a:t>n</a:t>
            </a:r>
            <a:r>
              <a:rPr lang="en-US" sz="2000" b="1" dirty="0">
                <a:latin typeface="Times New Roman" panose="02020603050405020304" pitchFamily="18" charset="0"/>
                <a:cs typeface="Times New Roman" panose="02020603050405020304" pitchFamily="18" charset="0"/>
              </a:rPr>
              <a:t>, to specify the order of multiplication. For example, </a:t>
            </a:r>
            <a:r>
              <a:rPr lang="en-US" sz="2000" b="1" i="1" dirty="0">
                <a:latin typeface="Times New Roman" panose="02020603050405020304" pitchFamily="18" charset="0"/>
                <a:cs typeface="Times New Roman" panose="02020603050405020304" pitchFamily="18" charset="0"/>
              </a:rPr>
              <a:t>C</a:t>
            </a:r>
            <a:r>
              <a:rPr lang="en-US" sz="2000" b="1" baseline="-25000" dirty="0">
                <a:latin typeface="Times New Roman" panose="02020603050405020304" pitchFamily="18" charset="0"/>
                <a:ea typeface="Cambria Math" pitchFamily="18" charset="0"/>
                <a:cs typeface="Times New Roman" panose="02020603050405020304" pitchFamily="18" charset="0"/>
              </a:rPr>
              <a:t>3 </a:t>
            </a:r>
            <a:r>
              <a:rPr lang="en-US" sz="2000" b="1" dirty="0">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ea typeface="Cambria Math" pitchFamily="18" charset="0"/>
                <a:cs typeface="Times New Roman" panose="02020603050405020304" pitchFamily="18" charset="0"/>
              </a:rPr>
              <a:t>5, since all the possible ways to parenthesize 4 numbers are</a:t>
            </a:r>
          </a:p>
        </p:txBody>
      </p:sp>
      <mc:AlternateContent xmlns:mc="http://schemas.openxmlformats.org/markup-compatibility/2006" xmlns:a14="http://schemas.microsoft.com/office/drawing/2010/main">
        <mc:Choice Requires="a14">
          <p:sp>
            <p:nvSpPr>
              <p:cNvPr id="11" name="Object 3"/>
              <p:cNvSpPr txBox="1"/>
              <p:nvPr/>
            </p:nvSpPr>
            <p:spPr>
              <a:xfrm>
                <a:off x="1752600" y="2261247"/>
                <a:ext cx="8826500" cy="381000"/>
              </a:xfrm>
              <a:prstGeom prst="rect">
                <a:avLst/>
              </a:prstGeom>
            </p:spPr>
            <p:txBody>
              <a:bodyPr>
                <a:noAutofit/>
              </a:bodyPr>
              <a:lstStyle/>
              <a:p>
                <a:pPr algn="ctr"/>
                <a14:m>
                  <m:oMathPara xmlns:m="http://schemas.openxmlformats.org/officeDocument/2006/math">
                    <m:oMathParaPr>
                      <m:jc m:val="left"/>
                    </m:oMathParaPr>
                    <m:oMath xmlns:m="http://schemas.openxmlformats.org/officeDocument/2006/math">
                      <m:d>
                        <m:dPr>
                          <m:ctrlPr>
                            <a:rPr lang="zh-CN" altLang="en-US" sz="1600" i="1" smtClean="0">
                              <a:solidFill>
                                <a:srgbClr val="000000"/>
                              </a:solidFill>
                              <a:latin typeface="Cambria Math" panose="02040503050406030204" pitchFamily="18" charset="0"/>
                            </a:rPr>
                          </m:ctrlPr>
                        </m:dPr>
                        <m:e>
                          <m:d>
                            <m:dPr>
                              <m:ctrlPr>
                                <a:rPr lang="zh-CN" altLang="en-US" sz="1600" i="1">
                                  <a:solidFill>
                                    <a:srgbClr val="000000"/>
                                  </a:solidFill>
                                  <a:latin typeface="Cambria Math" panose="02040503050406030204" pitchFamily="18" charset="0"/>
                                </a:rPr>
                              </m:ctrlPr>
                            </m:dPr>
                            <m:e>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0</m:t>
                                  </m:r>
                                </m:sub>
                              </m:sSub>
                              <m:r>
                                <a:rPr lang="zh-CN" altLang="en-US" sz="1600" i="1">
                                  <a:solidFill>
                                    <a:srgbClr val="000000"/>
                                  </a:solidFill>
                                  <a:latin typeface="Cambria Math" panose="02040503050406030204" pitchFamily="18" charset="0"/>
                                </a:rPr>
                                <m:t>⋅</m:t>
                              </m:r>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1</m:t>
                                  </m:r>
                                </m:sub>
                              </m:sSub>
                            </m:e>
                          </m:d>
                          <m:r>
                            <a:rPr lang="zh-CN" altLang="en-US" sz="1600" i="1">
                              <a:solidFill>
                                <a:srgbClr val="000000"/>
                              </a:solidFill>
                              <a:latin typeface="Cambria Math" panose="02040503050406030204" pitchFamily="18" charset="0"/>
                            </a:rPr>
                            <m:t>⋅</m:t>
                          </m:r>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2</m:t>
                              </m:r>
                            </m:sub>
                          </m:sSub>
                        </m:e>
                      </m:d>
                      <m:r>
                        <a:rPr lang="zh-CN" altLang="en-US" sz="1600" i="1">
                          <a:solidFill>
                            <a:srgbClr val="000000"/>
                          </a:solidFill>
                          <a:latin typeface="Cambria Math" panose="02040503050406030204" pitchFamily="18" charset="0"/>
                        </a:rPr>
                        <m:t>⋅</m:t>
                      </m:r>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3</m:t>
                          </m:r>
                        </m:sub>
                      </m:sSub>
                      <m:r>
                        <a:rPr lang="zh-CN" altLang="en-US" sz="1600" i="1">
                          <a:solidFill>
                            <a:srgbClr val="000000"/>
                          </a:solidFill>
                          <a:latin typeface="Cambria Math" panose="02040503050406030204" pitchFamily="18" charset="0"/>
                        </a:rPr>
                        <m:t>,</m:t>
                      </m:r>
                      <m:r>
                        <a:rPr lang="zh-CN" altLang="en-US" sz="1600" i="1" smtClean="0">
                          <a:solidFill>
                            <a:srgbClr val="000000"/>
                          </a:solidFill>
                          <a:latin typeface="Cambria Math" panose="02040503050406030204" pitchFamily="18" charset="0"/>
                        </a:rPr>
                        <m:t> </m:t>
                      </m:r>
                      <m:r>
                        <a:rPr lang="en-US" altLang="zh-CN" sz="1600" b="0" i="1" smtClean="0">
                          <a:solidFill>
                            <a:srgbClr val="000000"/>
                          </a:solidFill>
                          <a:latin typeface="Cambria Math" panose="02040503050406030204" pitchFamily="18" charset="0"/>
                        </a:rPr>
                        <m:t> </m:t>
                      </m:r>
                      <m:d>
                        <m:dPr>
                          <m:ctrlPr>
                            <a:rPr lang="zh-CN" altLang="en-US" sz="1600" i="1">
                              <a:solidFill>
                                <a:srgbClr val="000000"/>
                              </a:solidFill>
                              <a:latin typeface="Cambria Math" panose="02040503050406030204" pitchFamily="18" charset="0"/>
                            </a:rPr>
                          </m:ctrlPr>
                        </m:dPr>
                        <m:e>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0</m:t>
                              </m:r>
                            </m:sub>
                          </m:sSub>
                          <m:r>
                            <a:rPr lang="zh-CN" altLang="en-US" sz="1600" i="1">
                              <a:solidFill>
                                <a:srgbClr val="000000"/>
                              </a:solidFill>
                              <a:latin typeface="Cambria Math" panose="02040503050406030204" pitchFamily="18" charset="0"/>
                            </a:rPr>
                            <m:t>⋅</m:t>
                          </m:r>
                          <m:d>
                            <m:dPr>
                              <m:ctrlPr>
                                <a:rPr lang="zh-CN" altLang="en-US" sz="1600" i="1">
                                  <a:solidFill>
                                    <a:srgbClr val="000000"/>
                                  </a:solidFill>
                                  <a:latin typeface="Cambria Math" panose="02040503050406030204" pitchFamily="18" charset="0"/>
                                </a:rPr>
                              </m:ctrlPr>
                            </m:dPr>
                            <m:e>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1</m:t>
                                  </m:r>
                                </m:sub>
                              </m:sSub>
                              <m:r>
                                <a:rPr lang="zh-CN" altLang="en-US" sz="1600" i="1">
                                  <a:solidFill>
                                    <a:srgbClr val="000000"/>
                                  </a:solidFill>
                                  <a:latin typeface="Cambria Math" panose="02040503050406030204" pitchFamily="18" charset="0"/>
                                </a:rPr>
                                <m:t>⋅</m:t>
                              </m:r>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2</m:t>
                                  </m:r>
                                </m:sub>
                              </m:sSub>
                            </m:e>
                          </m:d>
                        </m:e>
                      </m:d>
                      <m:r>
                        <a:rPr lang="zh-CN" altLang="en-US" sz="1600" i="1">
                          <a:solidFill>
                            <a:srgbClr val="000000"/>
                          </a:solidFill>
                          <a:latin typeface="Cambria Math" panose="02040503050406030204" pitchFamily="18" charset="0"/>
                        </a:rPr>
                        <m:t>⋅</m:t>
                      </m:r>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3</m:t>
                          </m:r>
                        </m:sub>
                      </m:sSub>
                      <m:r>
                        <a:rPr lang="zh-CN" altLang="en-US" sz="1600" i="1">
                          <a:solidFill>
                            <a:srgbClr val="000000"/>
                          </a:solidFill>
                          <a:latin typeface="Cambria Math" panose="02040503050406030204" pitchFamily="18" charset="0"/>
                        </a:rPr>
                        <m:t>, </m:t>
                      </m:r>
                      <m:r>
                        <a:rPr lang="en-US" altLang="zh-CN" sz="1600" b="0" i="1" smtClean="0">
                          <a:solidFill>
                            <a:srgbClr val="000000"/>
                          </a:solidFill>
                          <a:latin typeface="Cambria Math" panose="02040503050406030204" pitchFamily="18" charset="0"/>
                        </a:rPr>
                        <m:t> </m:t>
                      </m:r>
                      <m:d>
                        <m:dPr>
                          <m:ctrlPr>
                            <a:rPr lang="zh-CN" altLang="en-US" sz="1600" i="1">
                              <a:solidFill>
                                <a:srgbClr val="000000"/>
                              </a:solidFill>
                              <a:latin typeface="Cambria Math" panose="02040503050406030204" pitchFamily="18" charset="0"/>
                            </a:rPr>
                          </m:ctrlPr>
                        </m:dPr>
                        <m:e>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0</m:t>
                              </m:r>
                            </m:sub>
                          </m:sSub>
                          <m:r>
                            <a:rPr lang="zh-CN" altLang="en-US" sz="1600" i="1">
                              <a:solidFill>
                                <a:srgbClr val="000000"/>
                              </a:solidFill>
                              <a:latin typeface="Cambria Math" panose="02040503050406030204" pitchFamily="18" charset="0"/>
                            </a:rPr>
                            <m:t>⋅</m:t>
                          </m:r>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1</m:t>
                              </m:r>
                            </m:sub>
                          </m:sSub>
                        </m:e>
                      </m:d>
                      <m:r>
                        <a:rPr lang="zh-CN" altLang="en-US" sz="1600" i="1">
                          <a:solidFill>
                            <a:srgbClr val="000000"/>
                          </a:solidFill>
                          <a:latin typeface="Cambria Math" panose="02040503050406030204" pitchFamily="18" charset="0"/>
                        </a:rPr>
                        <m:t>⋅</m:t>
                      </m:r>
                      <m:d>
                        <m:dPr>
                          <m:ctrlPr>
                            <a:rPr lang="zh-CN" altLang="en-US" sz="1600" i="1">
                              <a:solidFill>
                                <a:srgbClr val="000000"/>
                              </a:solidFill>
                              <a:latin typeface="Cambria Math" panose="02040503050406030204" pitchFamily="18" charset="0"/>
                            </a:rPr>
                          </m:ctrlPr>
                        </m:dPr>
                        <m:e>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2</m:t>
                              </m:r>
                            </m:sub>
                          </m:sSub>
                          <m:r>
                            <a:rPr lang="zh-CN" altLang="en-US" sz="1600" i="1">
                              <a:solidFill>
                                <a:srgbClr val="000000"/>
                              </a:solidFill>
                              <a:latin typeface="Cambria Math" panose="02040503050406030204" pitchFamily="18" charset="0"/>
                            </a:rPr>
                            <m:t>⋅</m:t>
                          </m:r>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3</m:t>
                              </m:r>
                            </m:sub>
                          </m:sSub>
                        </m:e>
                      </m:d>
                      <m:r>
                        <a:rPr lang="zh-CN" altLang="en-US" sz="1600" i="1">
                          <a:solidFill>
                            <a:srgbClr val="000000"/>
                          </a:solidFill>
                          <a:latin typeface="Cambria Math" panose="02040503050406030204" pitchFamily="18" charset="0"/>
                        </a:rPr>
                        <m:t>, </m:t>
                      </m:r>
                    </m:oMath>
                  </m:oMathPara>
                </a14:m>
                <a:endParaRPr lang="en-US" altLang="zh-CN" sz="1600" i="1" dirty="0">
                  <a:solidFill>
                    <a:srgbClr val="000000"/>
                  </a:solidFill>
                  <a:latin typeface="Cambria Math" panose="02040503050406030204" pitchFamily="18" charset="0"/>
                </a:endParaRPr>
              </a:p>
            </p:txBody>
          </p:sp>
        </mc:Choice>
        <mc:Fallback xmlns="">
          <p:sp>
            <p:nvSpPr>
              <p:cNvPr id="11" name="Object 3"/>
              <p:cNvSpPr txBox="1">
                <a:spLocks noRot="1" noChangeAspect="1" noMove="1" noResize="1" noEditPoints="1" noAdjustHandles="1" noChangeArrowheads="1" noChangeShapeType="1" noTextEdit="1"/>
              </p:cNvSpPr>
              <p:nvPr/>
            </p:nvSpPr>
            <p:spPr>
              <a:xfrm>
                <a:off x="1752600" y="2261247"/>
                <a:ext cx="8826500" cy="381000"/>
              </a:xfrm>
              <a:prstGeom prst="rect">
                <a:avLst/>
              </a:prstGeom>
              <a:blipFill>
                <a:blip r:embed="rId3"/>
                <a:stretch>
                  <a:fillRect/>
                </a:stretch>
              </a:blipFill>
            </p:spPr>
            <p:txBody>
              <a:bodyPr/>
              <a:lstStyle/>
              <a:p>
                <a:r>
                  <a:rPr lang="zh-CN" altLang="en-US">
                    <a:noFill/>
                  </a:rPr>
                  <a:t> </a:t>
                </a:r>
              </a:p>
            </p:txBody>
          </p:sp>
        </mc:Fallback>
      </mc:AlternateContent>
      <p:sp>
        <p:nvSpPr>
          <p:cNvPr id="5" name="Content Placeholder 4"/>
          <p:cNvSpPr>
            <a:spLocks noGrp="1"/>
          </p:cNvSpPr>
          <p:nvPr>
            <p:ph idx="13"/>
          </p:nvPr>
        </p:nvSpPr>
        <p:spPr>
          <a:xfrm>
            <a:off x="457200" y="2971800"/>
            <a:ext cx="8595360" cy="1600200"/>
          </a:xfrm>
        </p:spPr>
        <p:txBody>
          <a:bodyPr/>
          <a:lstStyle/>
          <a:p>
            <a:r>
              <a:rPr lang="en-US" sz="2000" b="1" dirty="0">
                <a:solidFill>
                  <a:srgbClr val="FF0000"/>
                </a:solidFill>
                <a:latin typeface="Times New Roman" panose="02020603050405020304" pitchFamily="18" charset="0"/>
                <a:cs typeface="Times New Roman" panose="02020603050405020304" pitchFamily="18" charset="0"/>
              </a:rPr>
              <a:t>Solution:  </a:t>
            </a:r>
            <a:r>
              <a:rPr lang="en-US" sz="2000" b="1" dirty="0">
                <a:latin typeface="Times New Roman" panose="02020603050405020304" pitchFamily="18" charset="0"/>
                <a:cs typeface="Times New Roman" panose="02020603050405020304" pitchFamily="18" charset="0"/>
              </a:rPr>
              <a:t>Note that however parentheses are inserted in </a:t>
            </a:r>
            <a:r>
              <a:rPr lang="en-US" sz="2000" b="1" i="1" dirty="0">
                <a:latin typeface="Times New Roman" panose="02020603050405020304" pitchFamily="18" charset="0"/>
                <a:cs typeface="Times New Roman" panose="02020603050405020304" pitchFamily="18" charset="0"/>
              </a:rPr>
              <a:t>x</a:t>
            </a:r>
            <a:r>
              <a:rPr lang="en-US" sz="2000" b="1" baseline="-25000" dirty="0">
                <a:latin typeface="Times New Roman" panose="02020603050405020304" pitchFamily="18" charset="0"/>
                <a:ea typeface="Cambria Math" pitchFamily="18" charset="0"/>
                <a:cs typeface="Times New Roman" panose="02020603050405020304" pitchFamily="18" charset="0"/>
              </a:rPr>
              <a:t>0</a:t>
            </a:r>
            <a:r>
              <a:rPr lang="en-US" sz="20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ea typeface="Cambria Math"/>
                <a:cs typeface="Times New Roman" panose="02020603050405020304" pitchFamily="18" charset="0"/>
              </a:rPr>
              <a:t>∙</a:t>
            </a:r>
            <a:r>
              <a:rPr lang="en-US" sz="2000" b="1" i="1" dirty="0">
                <a:latin typeface="Times New Roman" panose="02020603050405020304" pitchFamily="18" charset="0"/>
                <a:cs typeface="Times New Roman" panose="02020603050405020304" pitchFamily="18" charset="0"/>
              </a:rPr>
              <a:t> x</a:t>
            </a:r>
            <a:r>
              <a:rPr lang="en-US" sz="2000" b="1" baseline="-25000" dirty="0">
                <a:latin typeface="Times New Roman" panose="02020603050405020304" pitchFamily="18" charset="0"/>
                <a:ea typeface="Cambria Math" pitchFamily="18" charset="0"/>
                <a:cs typeface="Times New Roman" panose="02020603050405020304" pitchFamily="18" charset="0"/>
              </a:rPr>
              <a:t>1</a:t>
            </a:r>
            <a:r>
              <a:rPr lang="en-US" sz="2000" b="1" dirty="0">
                <a:latin typeface="Times New Roman" panose="02020603050405020304" pitchFamily="18" charset="0"/>
                <a:ea typeface="Cambria Math"/>
                <a:cs typeface="Times New Roman" panose="02020603050405020304" pitchFamily="18" charset="0"/>
              </a:rPr>
              <a:t> ∙</a:t>
            </a:r>
            <a:r>
              <a:rPr lang="en-US" sz="2000" b="1" i="1" dirty="0">
                <a:latin typeface="Times New Roman" panose="02020603050405020304" pitchFamily="18" charset="0"/>
                <a:cs typeface="Times New Roman" panose="02020603050405020304" pitchFamily="18" charset="0"/>
              </a:rPr>
              <a:t> x</a:t>
            </a:r>
            <a:r>
              <a:rPr lang="en-US" sz="2000" b="1" baseline="-25000" dirty="0">
                <a:latin typeface="Times New Roman" panose="02020603050405020304" pitchFamily="18" charset="0"/>
                <a:ea typeface="Cambria Math" pitchFamily="18" charset="0"/>
                <a:cs typeface="Times New Roman" panose="02020603050405020304" pitchFamily="18" charset="0"/>
              </a:rPr>
              <a:t>2</a:t>
            </a:r>
            <a:r>
              <a:rPr lang="en-US" sz="2000" b="1" dirty="0">
                <a:latin typeface="Times New Roman" panose="02020603050405020304" pitchFamily="18" charset="0"/>
                <a:ea typeface="Cambria Math"/>
                <a:cs typeface="Times New Roman" panose="02020603050405020304" pitchFamily="18" charset="0"/>
              </a:rPr>
              <a:t> ∙ ⋯</a:t>
            </a:r>
            <a:r>
              <a:rPr lang="en-US" sz="2000" b="1" i="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ea typeface="Cambria Math"/>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x</a:t>
            </a:r>
            <a:r>
              <a:rPr lang="en-US" sz="2000" b="1" i="1" baseline="-25000" dirty="0" err="1">
                <a:latin typeface="Times New Roman" panose="02020603050405020304" pitchFamily="18" charset="0"/>
                <a:ea typeface="Cambria Math" pitchFamily="18" charset="0"/>
                <a:cs typeface="Times New Roman" panose="02020603050405020304" pitchFamily="18" charset="0"/>
              </a:rPr>
              <a:t>n</a:t>
            </a:r>
            <a:r>
              <a:rPr lang="en-US" sz="2000" b="1" dirty="0">
                <a:latin typeface="Times New Roman" panose="02020603050405020304" pitchFamily="18" charset="0"/>
                <a:cs typeface="Times New Roman" panose="02020603050405020304" pitchFamily="18" charset="0"/>
              </a:rPr>
              <a:t>, one “</a:t>
            </a:r>
            <a:r>
              <a:rPr lang="en-US" sz="2000" b="1" dirty="0">
                <a:latin typeface="Times New Roman" panose="02020603050405020304" pitchFamily="18" charset="0"/>
                <a:ea typeface="Cambria Math"/>
                <a:cs typeface="Times New Roman" panose="02020603050405020304" pitchFamily="18" charset="0"/>
              </a:rPr>
              <a:t>∙” operator remains outside all parentheses. This final operator appears between two of the </a:t>
            </a:r>
            <a:r>
              <a:rPr lang="en-US" sz="2000" b="1" i="1" dirty="0">
                <a:latin typeface="Times New Roman" panose="02020603050405020304" pitchFamily="18" charset="0"/>
                <a:ea typeface="Cambria Math"/>
                <a:cs typeface="Times New Roman" panose="02020603050405020304" pitchFamily="18" charset="0"/>
              </a:rPr>
              <a:t>n</a:t>
            </a:r>
            <a:r>
              <a:rPr lang="en-US" sz="2000" b="1" dirty="0">
                <a:latin typeface="Times New Roman" panose="02020603050405020304" pitchFamily="18" charset="0"/>
                <a:ea typeface="Cambria Math"/>
                <a:cs typeface="Times New Roman" panose="02020603050405020304" pitchFamily="18" charset="0"/>
              </a:rPr>
              <a:t> + 1 numbers, say </a:t>
            </a:r>
            <a:r>
              <a:rPr lang="en-US" sz="2000" b="1" i="1" dirty="0" err="1">
                <a:latin typeface="Times New Roman" panose="02020603050405020304" pitchFamily="18" charset="0"/>
                <a:cs typeface="Times New Roman" panose="02020603050405020304" pitchFamily="18" charset="0"/>
              </a:rPr>
              <a:t>x</a:t>
            </a:r>
            <a:r>
              <a:rPr lang="en-US" sz="2000" b="1" i="1" baseline="-25000" dirty="0" err="1">
                <a:latin typeface="Times New Roman" panose="02020603050405020304" pitchFamily="18" charset="0"/>
                <a:ea typeface="Cambria Math" pitchFamily="18" charset="0"/>
                <a:cs typeface="Times New Roman" panose="02020603050405020304" pitchFamily="18" charset="0"/>
              </a:rPr>
              <a:t>k</a:t>
            </a:r>
            <a:r>
              <a:rPr lang="en-US" sz="2000" b="1" dirty="0">
                <a:latin typeface="Times New Roman" panose="02020603050405020304" pitchFamily="18" charset="0"/>
                <a:cs typeface="Times New Roman" panose="02020603050405020304" pitchFamily="18" charset="0"/>
              </a:rPr>
              <a:t> and </a:t>
            </a:r>
            <a:r>
              <a:rPr lang="en-US" sz="2000" b="1" i="1" dirty="0">
                <a:latin typeface="Times New Roman" panose="02020603050405020304" pitchFamily="18" charset="0"/>
                <a:cs typeface="Times New Roman" panose="02020603050405020304" pitchFamily="18" charset="0"/>
              </a:rPr>
              <a:t>x</a:t>
            </a:r>
            <a:r>
              <a:rPr lang="en-US" sz="2000" b="1" i="1" baseline="-25000" dirty="0">
                <a:latin typeface="Times New Roman" panose="02020603050405020304" pitchFamily="18" charset="0"/>
                <a:ea typeface="Cambria Math" pitchFamily="18" charset="0"/>
                <a:cs typeface="Times New Roman" panose="02020603050405020304" pitchFamily="18" charset="0"/>
              </a:rPr>
              <a:t>k+</a:t>
            </a:r>
            <a:r>
              <a:rPr lang="en-US" sz="2000" b="1" baseline="-25000" dirty="0">
                <a:latin typeface="Times New Roman" panose="02020603050405020304" pitchFamily="18" charset="0"/>
                <a:ea typeface="Cambria Math"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 Since there are </a:t>
            </a:r>
            <a:r>
              <a:rPr lang="en-US" sz="2000" b="1" i="1" dirty="0" err="1">
                <a:latin typeface="Times New Roman" panose="02020603050405020304" pitchFamily="18" charset="0"/>
                <a:cs typeface="Times New Roman" panose="02020603050405020304" pitchFamily="18" charset="0"/>
              </a:rPr>
              <a:t>C</a:t>
            </a:r>
            <a:r>
              <a:rPr lang="en-US" sz="2000" b="1" i="1" baseline="-25000" dirty="0" err="1">
                <a:latin typeface="Times New Roman" panose="02020603050405020304" pitchFamily="18" charset="0"/>
                <a:cs typeface="Times New Roman" panose="02020603050405020304" pitchFamily="18" charset="0"/>
              </a:rPr>
              <a:t>k</a:t>
            </a:r>
            <a:r>
              <a:rPr lang="en-US" sz="2000" b="1" i="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ways to insert parentheses in the product</a:t>
            </a:r>
            <a:r>
              <a:rPr lang="en-US" sz="2000" b="1" i="1" dirty="0">
                <a:latin typeface="Times New Roman" panose="02020603050405020304" pitchFamily="18" charset="0"/>
                <a:cs typeface="Times New Roman" panose="02020603050405020304" pitchFamily="18" charset="0"/>
              </a:rPr>
              <a:t> x</a:t>
            </a:r>
            <a:r>
              <a:rPr lang="en-US" sz="2000" b="1" baseline="-25000" dirty="0">
                <a:latin typeface="Times New Roman" panose="02020603050405020304" pitchFamily="18" charset="0"/>
                <a:ea typeface="Cambria Math" pitchFamily="18" charset="0"/>
                <a:cs typeface="Times New Roman" panose="02020603050405020304" pitchFamily="18" charset="0"/>
              </a:rPr>
              <a:t>0</a:t>
            </a:r>
            <a:r>
              <a:rPr lang="en-US" sz="20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ea typeface="Cambria Math"/>
                <a:cs typeface="Times New Roman" panose="02020603050405020304" pitchFamily="18" charset="0"/>
              </a:rPr>
              <a:t>∙</a:t>
            </a:r>
            <a:r>
              <a:rPr lang="en-US" sz="2000" b="1" i="1" dirty="0">
                <a:latin typeface="Times New Roman" panose="02020603050405020304" pitchFamily="18" charset="0"/>
                <a:cs typeface="Times New Roman" panose="02020603050405020304" pitchFamily="18" charset="0"/>
              </a:rPr>
              <a:t> x</a:t>
            </a:r>
            <a:r>
              <a:rPr lang="en-US" sz="2000" b="1" baseline="-25000" dirty="0">
                <a:latin typeface="Times New Roman" panose="02020603050405020304" pitchFamily="18" charset="0"/>
                <a:ea typeface="Cambria Math" pitchFamily="18" charset="0"/>
                <a:cs typeface="Times New Roman" panose="02020603050405020304" pitchFamily="18" charset="0"/>
              </a:rPr>
              <a:t>1</a:t>
            </a:r>
            <a:r>
              <a:rPr lang="en-US" sz="2000" b="1" dirty="0">
                <a:latin typeface="Times New Roman" panose="02020603050405020304" pitchFamily="18" charset="0"/>
                <a:ea typeface="Cambria Math"/>
                <a:cs typeface="Times New Roman" panose="02020603050405020304" pitchFamily="18" charset="0"/>
              </a:rPr>
              <a:t> ∙</a:t>
            </a:r>
            <a:r>
              <a:rPr lang="en-US" sz="2000" b="1" i="1" dirty="0">
                <a:latin typeface="Times New Roman" panose="02020603050405020304" pitchFamily="18" charset="0"/>
                <a:cs typeface="Times New Roman" panose="02020603050405020304" pitchFamily="18" charset="0"/>
              </a:rPr>
              <a:t> x</a:t>
            </a:r>
            <a:r>
              <a:rPr lang="en-US" sz="2000" b="1" baseline="-25000" dirty="0">
                <a:latin typeface="Times New Roman" panose="02020603050405020304" pitchFamily="18" charset="0"/>
                <a:ea typeface="Cambria Math" pitchFamily="18" charset="0"/>
                <a:cs typeface="Times New Roman" panose="02020603050405020304" pitchFamily="18" charset="0"/>
              </a:rPr>
              <a:t>2</a:t>
            </a:r>
            <a:r>
              <a:rPr lang="en-US" sz="2000" b="1" dirty="0">
                <a:latin typeface="Times New Roman" panose="02020603050405020304" pitchFamily="18" charset="0"/>
                <a:ea typeface="Cambria Math"/>
                <a:cs typeface="Times New Roman" panose="02020603050405020304" pitchFamily="18" charset="0"/>
              </a:rPr>
              <a:t> ∙ ⋯</a:t>
            </a:r>
            <a:r>
              <a:rPr lang="en-US" sz="2000" b="1" i="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ea typeface="Cambria Math"/>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x</a:t>
            </a:r>
            <a:r>
              <a:rPr lang="en-US" sz="2000" b="1" i="1" baseline="-25000" dirty="0" err="1">
                <a:latin typeface="Times New Roman" panose="02020603050405020304" pitchFamily="18" charset="0"/>
                <a:ea typeface="Cambria Math" pitchFamily="18" charset="0"/>
                <a:cs typeface="Times New Roman" panose="02020603050405020304" pitchFamily="18" charset="0"/>
              </a:rPr>
              <a:t>k</a:t>
            </a:r>
            <a:r>
              <a:rPr lang="en-US" sz="2000" b="1" dirty="0">
                <a:latin typeface="Times New Roman" panose="02020603050405020304" pitchFamily="18" charset="0"/>
                <a:cs typeface="Times New Roman" panose="02020603050405020304" pitchFamily="18" charset="0"/>
              </a:rPr>
              <a:t>  and  </a:t>
            </a:r>
            <a:r>
              <a:rPr lang="en-US" sz="2000" b="1" i="1" dirty="0">
                <a:latin typeface="Times New Roman" panose="02020603050405020304" pitchFamily="18" charset="0"/>
                <a:cs typeface="Times New Roman" panose="02020603050405020304" pitchFamily="18" charset="0"/>
              </a:rPr>
              <a:t>C</a:t>
            </a:r>
            <a:r>
              <a:rPr lang="en-US" sz="2000" b="1" i="1" baseline="-25000" dirty="0">
                <a:latin typeface="Times New Roman" panose="02020603050405020304" pitchFamily="18" charset="0"/>
                <a:cs typeface="Times New Roman" panose="02020603050405020304" pitchFamily="18" charset="0"/>
              </a:rPr>
              <a:t>n</a:t>
            </a:r>
            <a:r>
              <a:rPr lang="en-US" sz="2000" b="1" i="1" baseline="-25000" dirty="0">
                <a:latin typeface="Times New Roman" panose="02020603050405020304" pitchFamily="18" charset="0"/>
                <a:ea typeface="Cambria Math"/>
                <a:cs typeface="Times New Roman" panose="02020603050405020304" pitchFamily="18" charset="0"/>
              </a:rPr>
              <a:t>−k−</a:t>
            </a:r>
            <a:r>
              <a:rPr lang="en-US" sz="2000" b="1" baseline="-25000" dirty="0">
                <a:latin typeface="Times New Roman" panose="02020603050405020304" pitchFamily="18" charset="0"/>
                <a:ea typeface="Cambria Math" pitchFamily="18" charset="0"/>
                <a:cs typeface="Times New Roman" panose="02020603050405020304" pitchFamily="18" charset="0"/>
              </a:rPr>
              <a:t>1</a:t>
            </a:r>
            <a:r>
              <a:rPr lang="en-US" sz="2000" b="1" dirty="0">
                <a:latin typeface="Times New Roman" panose="02020603050405020304" pitchFamily="18" charset="0"/>
                <a:ea typeface="Cambria Math" pitchFamily="18" charset="0"/>
                <a:cs typeface="Times New Roman" panose="02020603050405020304" pitchFamily="18" charset="0"/>
              </a:rPr>
              <a:t> </a:t>
            </a:r>
            <a:r>
              <a:rPr lang="en-US" sz="2000" b="1" i="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ways to insert parentheses in the product</a:t>
            </a:r>
            <a:r>
              <a:rPr lang="en-US" sz="2000" b="1" i="1" dirty="0">
                <a:latin typeface="Times New Roman" panose="02020603050405020304" pitchFamily="18" charset="0"/>
                <a:cs typeface="Times New Roman" panose="02020603050405020304" pitchFamily="18" charset="0"/>
              </a:rPr>
              <a:t> x</a:t>
            </a:r>
            <a:r>
              <a:rPr lang="en-US" sz="2000" b="1" i="1" baseline="-25000" dirty="0">
                <a:latin typeface="Times New Roman" panose="02020603050405020304" pitchFamily="18" charset="0"/>
                <a:ea typeface="Cambria Math" pitchFamily="18" charset="0"/>
                <a:cs typeface="Times New Roman" panose="02020603050405020304" pitchFamily="18" charset="0"/>
              </a:rPr>
              <a:t>k</a:t>
            </a:r>
            <a:r>
              <a:rPr lang="en-US" sz="2000" b="1" baseline="-25000" dirty="0">
                <a:latin typeface="Times New Roman" panose="02020603050405020304" pitchFamily="18" charset="0"/>
                <a:ea typeface="Cambria Math"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ea typeface="Cambria Math"/>
                <a:cs typeface="Times New Roman" panose="02020603050405020304" pitchFamily="18" charset="0"/>
              </a:rPr>
              <a:t>∙</a:t>
            </a:r>
            <a:r>
              <a:rPr lang="en-US" sz="2000" b="1" i="1" dirty="0">
                <a:latin typeface="Times New Roman" panose="02020603050405020304" pitchFamily="18" charset="0"/>
                <a:cs typeface="Times New Roman" panose="02020603050405020304" pitchFamily="18" charset="0"/>
              </a:rPr>
              <a:t> x</a:t>
            </a:r>
            <a:r>
              <a:rPr lang="en-US" sz="2000" b="1" i="1" baseline="-25000" dirty="0">
                <a:latin typeface="Times New Roman" panose="02020603050405020304" pitchFamily="18" charset="0"/>
                <a:ea typeface="Cambria Math" pitchFamily="18" charset="0"/>
                <a:cs typeface="Times New Roman" panose="02020603050405020304" pitchFamily="18" charset="0"/>
              </a:rPr>
              <a:t>k</a:t>
            </a:r>
            <a:r>
              <a:rPr lang="en-US" sz="2000" b="1" baseline="-25000" dirty="0">
                <a:latin typeface="Times New Roman" panose="02020603050405020304" pitchFamily="18" charset="0"/>
                <a:ea typeface="Cambria Math" pitchFamily="18" charset="0"/>
                <a:cs typeface="Times New Roman" panose="02020603050405020304" pitchFamily="18" charset="0"/>
              </a:rPr>
              <a:t>+2</a:t>
            </a:r>
            <a:r>
              <a:rPr lang="en-US" sz="2000" b="1" dirty="0">
                <a:latin typeface="Times New Roman" panose="02020603050405020304" pitchFamily="18" charset="0"/>
                <a:ea typeface="Cambria Math"/>
                <a:cs typeface="Times New Roman" panose="02020603050405020304" pitchFamily="18" charset="0"/>
              </a:rPr>
              <a:t> ∙ ⋯</a:t>
            </a:r>
            <a:r>
              <a:rPr lang="en-US" sz="2000" b="1" i="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ea typeface="Cambria Math"/>
                <a:cs typeface="Times New Roman" panose="02020603050405020304" pitchFamily="18" charset="0"/>
              </a:rPr>
              <a:t>∙ </a:t>
            </a:r>
            <a:r>
              <a:rPr lang="en-US" sz="2000" b="1" i="1" dirty="0" err="1">
                <a:latin typeface="Times New Roman" panose="02020603050405020304" pitchFamily="18" charset="0"/>
                <a:cs typeface="Times New Roman" panose="02020603050405020304" pitchFamily="18" charset="0"/>
              </a:rPr>
              <a:t>x</a:t>
            </a:r>
            <a:r>
              <a:rPr lang="en-US" sz="2000" b="1" i="1" baseline="-25000" dirty="0" err="1">
                <a:latin typeface="Times New Roman" panose="02020603050405020304" pitchFamily="18" charset="0"/>
                <a:ea typeface="Cambria Math" pitchFamily="18" charset="0"/>
                <a:cs typeface="Times New Roman" panose="02020603050405020304" pitchFamily="18" charset="0"/>
              </a:rPr>
              <a:t>n</a:t>
            </a:r>
            <a:r>
              <a:rPr lang="en-US" sz="2000" b="1" dirty="0">
                <a:latin typeface="Times New Roman" panose="02020603050405020304" pitchFamily="18" charset="0"/>
                <a:cs typeface="Times New Roman" panose="02020603050405020304" pitchFamily="18" charset="0"/>
              </a:rPr>
              <a:t>, we have</a:t>
            </a:r>
          </a:p>
        </p:txBody>
      </p:sp>
      <p:graphicFrame>
        <p:nvGraphicFramePr>
          <p:cNvPr id="12" name="Object 5"/>
          <p:cNvGraphicFramePr>
            <a:graphicFrameLocks noChangeAspect="1"/>
          </p:cNvGraphicFramePr>
          <p:nvPr/>
        </p:nvGraphicFramePr>
        <p:xfrm>
          <a:off x="2501896" y="4572000"/>
          <a:ext cx="4140208" cy="1055346"/>
        </p:xfrm>
        <a:graphic>
          <a:graphicData uri="http://schemas.openxmlformats.org/presentationml/2006/ole">
            <mc:AlternateContent xmlns:mc="http://schemas.openxmlformats.org/markup-compatibility/2006">
              <mc:Choice xmlns:v="urn:schemas-microsoft-com:vml" Requires="v">
                <p:oleObj spid="_x0000_s3085" name="Equation" r:id="rId4" imgW="2590560" imgH="660240" progId="Equation.DSMT4">
                  <p:embed/>
                </p:oleObj>
              </mc:Choice>
              <mc:Fallback>
                <p:oleObj name="Equation" r:id="rId4" imgW="2590560" imgH="660240" progId="Equation.DSMT4">
                  <p:embed/>
                  <p:pic>
                    <p:nvPicPr>
                      <p:cNvPr id="12" name="Object 5"/>
                      <p:cNvPicPr/>
                      <p:nvPr/>
                    </p:nvPicPr>
                    <p:blipFill>
                      <a:blip r:embed="rId5"/>
                      <a:stretch>
                        <a:fillRect/>
                      </a:stretch>
                    </p:blipFill>
                    <p:spPr>
                      <a:xfrm>
                        <a:off x="2501896" y="4572000"/>
                        <a:ext cx="4140208" cy="1055346"/>
                      </a:xfrm>
                      <a:prstGeom prst="rect">
                        <a:avLst/>
                      </a:prstGeom>
                    </p:spPr>
                  </p:pic>
                </p:oleObj>
              </mc:Fallback>
            </mc:AlternateContent>
          </a:graphicData>
        </a:graphic>
      </p:graphicFrame>
      <p:sp>
        <p:nvSpPr>
          <p:cNvPr id="6" name="Content Placeholder 6"/>
          <p:cNvSpPr>
            <a:spLocks noGrp="1"/>
          </p:cNvSpPr>
          <p:nvPr>
            <p:ph idx="14"/>
          </p:nvPr>
        </p:nvSpPr>
        <p:spPr>
          <a:xfrm>
            <a:off x="457200" y="5562600"/>
            <a:ext cx="8229600" cy="381000"/>
          </a:xfrm>
        </p:spPr>
        <p:txBody>
          <a:bodyPr/>
          <a:lstStyle/>
          <a:p>
            <a:r>
              <a:rPr lang="en-US" sz="2000" b="1" dirty="0">
                <a:latin typeface="Times New Roman" panose="02020603050405020304" pitchFamily="18" charset="0"/>
                <a:ea typeface="Cambria Math" pitchFamily="18" charset="0"/>
                <a:cs typeface="Times New Roman" panose="02020603050405020304" pitchFamily="18" charset="0"/>
              </a:rPr>
              <a:t>The initial conditions are </a:t>
            </a:r>
            <a:r>
              <a:rPr lang="en-US" sz="2000" b="1" i="1" dirty="0">
                <a:latin typeface="Times New Roman" panose="02020603050405020304" pitchFamily="18" charset="0"/>
                <a:cs typeface="Times New Roman" panose="02020603050405020304" pitchFamily="18" charset="0"/>
              </a:rPr>
              <a:t>C</a:t>
            </a:r>
            <a:r>
              <a:rPr lang="en-US" sz="2000" b="1" baseline="-25000" dirty="0">
                <a:latin typeface="Times New Roman" panose="02020603050405020304" pitchFamily="18" charset="0"/>
                <a:ea typeface="Cambria Math" pitchFamily="18" charset="0"/>
                <a:cs typeface="Times New Roman" panose="02020603050405020304" pitchFamily="18" charset="0"/>
              </a:rPr>
              <a:t>0</a:t>
            </a:r>
            <a:r>
              <a:rPr lang="en-US" sz="2000" b="1" dirty="0">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ea typeface="Cambria Math" pitchFamily="18" charset="0"/>
                <a:cs typeface="Times New Roman" panose="02020603050405020304" pitchFamily="18" charset="0"/>
              </a:rPr>
              <a:t>1 and </a:t>
            </a:r>
            <a:r>
              <a:rPr lang="en-US" sz="2000" b="1" i="1" dirty="0">
                <a:latin typeface="Times New Roman" panose="02020603050405020304" pitchFamily="18" charset="0"/>
                <a:cs typeface="Times New Roman" panose="02020603050405020304" pitchFamily="18" charset="0"/>
              </a:rPr>
              <a:t>C</a:t>
            </a:r>
            <a:r>
              <a:rPr lang="en-US" sz="2000" b="1" baseline="-25000" dirty="0">
                <a:latin typeface="Times New Roman" panose="02020603050405020304" pitchFamily="18" charset="0"/>
                <a:ea typeface="Cambria Math"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 = </a:t>
            </a:r>
            <a:r>
              <a:rPr lang="en-US" sz="2000" b="1" dirty="0">
                <a:latin typeface="Times New Roman" panose="02020603050405020304" pitchFamily="18" charset="0"/>
                <a:ea typeface="Cambria Math" pitchFamily="18" charset="0"/>
                <a:cs typeface="Times New Roman" panose="02020603050405020304" pitchFamily="18" charset="0"/>
              </a:rPr>
              <a:t>1.</a:t>
            </a:r>
          </a:p>
        </p:txBody>
      </p:sp>
      <p:sp>
        <p:nvSpPr>
          <p:cNvPr id="7" name="Content Placeholder 7"/>
          <p:cNvSpPr>
            <a:spLocks noGrp="1"/>
          </p:cNvSpPr>
          <p:nvPr>
            <p:ph idx="15"/>
          </p:nvPr>
        </p:nvSpPr>
        <p:spPr>
          <a:xfrm>
            <a:off x="457200" y="6019800"/>
            <a:ext cx="8559808" cy="598146"/>
          </a:xfrm>
          <a:ln w="12700">
            <a:solidFill>
              <a:srgbClr val="04617B"/>
            </a:solidFill>
          </a:ln>
        </p:spPr>
        <p:txBody>
          <a:bodyPr/>
          <a:lstStyle/>
          <a:p>
            <a:r>
              <a:rPr lang="en-US" sz="1800" b="1" dirty="0">
                <a:latin typeface="Times New Roman" panose="02020603050405020304" pitchFamily="18" charset="0"/>
                <a:cs typeface="Times New Roman" panose="02020603050405020304" pitchFamily="18" charset="0"/>
              </a:rPr>
              <a:t>The sequence {</a:t>
            </a:r>
            <a:r>
              <a:rPr lang="en-US" sz="1800" b="1" i="1" dirty="0">
                <a:latin typeface="Times New Roman" panose="02020603050405020304" pitchFamily="18" charset="0"/>
                <a:cs typeface="Times New Roman" panose="02020603050405020304" pitchFamily="18" charset="0"/>
              </a:rPr>
              <a:t>C</a:t>
            </a:r>
            <a:r>
              <a:rPr lang="en-US" sz="1800" b="1" i="1" baseline="-25000" dirty="0">
                <a:latin typeface="Times New Roman" panose="02020603050405020304" pitchFamily="18" charset="0"/>
                <a:cs typeface="Times New Roman" panose="02020603050405020304" pitchFamily="18" charset="0"/>
              </a:rPr>
              <a:t>n </a:t>
            </a:r>
            <a:r>
              <a:rPr lang="en-US" sz="1800" b="1" dirty="0">
                <a:latin typeface="Times New Roman" panose="02020603050405020304" pitchFamily="18" charset="0"/>
                <a:cs typeface="Times New Roman" panose="02020603050405020304" pitchFamily="18" charset="0"/>
              </a:rPr>
              <a:t>} is the sequence of </a:t>
            </a:r>
            <a:r>
              <a:rPr lang="en-US" sz="1800" b="1" dirty="0">
                <a:solidFill>
                  <a:srgbClr val="FF0000"/>
                </a:solidFill>
                <a:latin typeface="Times New Roman" panose="02020603050405020304" pitchFamily="18" charset="0"/>
                <a:cs typeface="Times New Roman" panose="02020603050405020304" pitchFamily="18" charset="0"/>
              </a:rPr>
              <a:t>Catalan Numbers</a:t>
            </a:r>
            <a:r>
              <a:rPr lang="en-US" sz="1800" b="1" dirty="0">
                <a:latin typeface="Times New Roman" panose="02020603050405020304" pitchFamily="18" charset="0"/>
                <a:cs typeface="Times New Roman" panose="02020603050405020304" pitchFamily="18" charset="0"/>
              </a:rPr>
              <a:t>. This recurrence  relation can be solved using the method of generating functions; see Exercise </a:t>
            </a:r>
            <a:r>
              <a:rPr lang="en-US" sz="1800" b="1" dirty="0">
                <a:latin typeface="Times New Roman" panose="02020603050405020304" pitchFamily="18" charset="0"/>
                <a:ea typeface="Cambria Math" pitchFamily="18" charset="0"/>
                <a:cs typeface="Times New Roman" panose="02020603050405020304" pitchFamily="18" charset="0"/>
              </a:rPr>
              <a:t>41</a:t>
            </a:r>
            <a:r>
              <a:rPr lang="en-US" sz="1800" b="1" dirty="0">
                <a:latin typeface="Times New Roman" panose="02020603050405020304" pitchFamily="18" charset="0"/>
                <a:cs typeface="Times New Roman" panose="02020603050405020304" pitchFamily="18" charset="0"/>
              </a:rPr>
              <a:t> in Section </a:t>
            </a:r>
            <a:r>
              <a:rPr lang="en-US" sz="1800" b="1" dirty="0">
                <a:latin typeface="Times New Roman" panose="02020603050405020304" pitchFamily="18" charset="0"/>
                <a:ea typeface="Cambria Math" pitchFamily="18" charset="0"/>
                <a:cs typeface="Times New Roman" panose="02020603050405020304" pitchFamily="18" charset="0"/>
              </a:rPr>
              <a:t>8.4</a:t>
            </a:r>
            <a:r>
              <a:rPr lang="en-US" sz="1800" b="1" dirty="0">
                <a:latin typeface="Times New Roman" panose="02020603050405020304" pitchFamily="18" charset="0"/>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7390BF1E-552B-52EE-E0C9-3E81C0FD00E1}"/>
                  </a:ext>
                </a:extLst>
              </p:cNvPr>
              <p:cNvSpPr txBox="1"/>
              <p:nvPr/>
            </p:nvSpPr>
            <p:spPr>
              <a:xfrm>
                <a:off x="2667000" y="2657525"/>
                <a:ext cx="5364678" cy="370294"/>
              </a:xfrm>
              <a:prstGeom prst="rect">
                <a:avLst/>
              </a:prstGeom>
              <a:noFill/>
            </p:spPr>
            <p:txBody>
              <a:bodyPr wrap="square">
                <a:spAutoFit/>
              </a:bodyPr>
              <a:lstStyle/>
              <a:p>
                <a:pPr algn="ctr"/>
                <a14:m>
                  <m:oMathPara xmlns:m="http://schemas.openxmlformats.org/officeDocument/2006/math">
                    <m:oMathParaPr>
                      <m:jc m:val="left"/>
                    </m:oMathParaPr>
                    <m:oMath xmlns:m="http://schemas.openxmlformats.org/officeDocument/2006/math">
                      <m:sSub>
                        <m:sSubPr>
                          <m:ctrlPr>
                            <a:rPr lang="zh-CN" altLang="en-US" sz="1600" i="1" smtClean="0">
                              <a:solidFill>
                                <a:srgbClr val="000000"/>
                              </a:solidFill>
                              <a:latin typeface="Cambria Math" panose="02040503050406030204" pitchFamily="18" charset="0"/>
                            </a:rPr>
                          </m:ctrlPr>
                        </m:sSubPr>
                        <m:e>
                          <m:r>
                            <a:rPr lang="en-US" altLang="zh-CN" sz="1600" b="0" i="1" smtClean="0">
                              <a:solidFill>
                                <a:srgbClr val="000000"/>
                              </a:solidFill>
                              <a:latin typeface="Cambria Math" panose="02040503050406030204" pitchFamily="18" charset="0"/>
                            </a:rPr>
                            <m:t>      </m:t>
                          </m:r>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0</m:t>
                          </m:r>
                        </m:sub>
                      </m:sSub>
                      <m:r>
                        <a:rPr lang="zh-CN" altLang="en-US" sz="1600" i="1">
                          <a:solidFill>
                            <a:srgbClr val="000000"/>
                          </a:solidFill>
                          <a:latin typeface="Cambria Math" panose="02040503050406030204" pitchFamily="18" charset="0"/>
                        </a:rPr>
                        <m:t>⋅</m:t>
                      </m:r>
                      <m:d>
                        <m:dPr>
                          <m:ctrlPr>
                            <a:rPr lang="zh-CN" altLang="en-US" sz="1600" i="1">
                              <a:solidFill>
                                <a:srgbClr val="000000"/>
                              </a:solidFill>
                              <a:latin typeface="Cambria Math" panose="02040503050406030204" pitchFamily="18" charset="0"/>
                            </a:rPr>
                          </m:ctrlPr>
                        </m:dPr>
                        <m:e>
                          <m:d>
                            <m:dPr>
                              <m:ctrlPr>
                                <a:rPr lang="zh-CN" altLang="en-US" sz="1600" i="1">
                                  <a:solidFill>
                                    <a:srgbClr val="000000"/>
                                  </a:solidFill>
                                  <a:latin typeface="Cambria Math" panose="02040503050406030204" pitchFamily="18" charset="0"/>
                                </a:rPr>
                              </m:ctrlPr>
                            </m:dPr>
                            <m:e>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1</m:t>
                                  </m:r>
                                </m:sub>
                              </m:sSub>
                              <m:r>
                                <a:rPr lang="zh-CN" altLang="en-US" sz="1600" i="1">
                                  <a:solidFill>
                                    <a:srgbClr val="000000"/>
                                  </a:solidFill>
                                  <a:latin typeface="Cambria Math" panose="02040503050406030204" pitchFamily="18" charset="0"/>
                                </a:rPr>
                                <m:t>⋅</m:t>
                              </m:r>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2</m:t>
                                  </m:r>
                                </m:sub>
                              </m:sSub>
                            </m:e>
                          </m:d>
                          <m:r>
                            <a:rPr lang="zh-CN" altLang="en-US" sz="1600" i="1">
                              <a:solidFill>
                                <a:srgbClr val="000000"/>
                              </a:solidFill>
                              <a:latin typeface="Cambria Math" panose="02040503050406030204" pitchFamily="18" charset="0"/>
                            </a:rPr>
                            <m:t>⋅</m:t>
                          </m:r>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3</m:t>
                              </m:r>
                            </m:sub>
                          </m:sSub>
                        </m:e>
                      </m:d>
                      <m:r>
                        <a:rPr lang="zh-CN" altLang="en-US" sz="1600" i="1">
                          <a:solidFill>
                            <a:srgbClr val="000000"/>
                          </a:solidFill>
                          <a:latin typeface="Cambria Math" panose="02040503050406030204" pitchFamily="18" charset="0"/>
                        </a:rPr>
                        <m:t>,</m:t>
                      </m:r>
                      <m:sSub>
                        <m:sSubPr>
                          <m:ctrlPr>
                            <a:rPr lang="zh-CN" altLang="en-US" sz="1600" i="1">
                              <a:solidFill>
                                <a:srgbClr val="000000"/>
                              </a:solidFill>
                              <a:latin typeface="Cambria Math" panose="02040503050406030204" pitchFamily="18" charset="0"/>
                            </a:rPr>
                          </m:ctrlPr>
                        </m:sSubPr>
                        <m:e>
                          <m:r>
                            <a:rPr lang="en-US" altLang="zh-CN" sz="1600" b="0" i="1" smtClean="0">
                              <a:solidFill>
                                <a:srgbClr val="000000"/>
                              </a:solidFill>
                              <a:latin typeface="Cambria Math" panose="02040503050406030204" pitchFamily="18" charset="0"/>
                            </a:rPr>
                            <m:t>      </m:t>
                          </m:r>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0</m:t>
                          </m:r>
                        </m:sub>
                      </m:sSub>
                      <m:r>
                        <a:rPr lang="zh-CN" altLang="en-US" sz="1600" i="1">
                          <a:solidFill>
                            <a:srgbClr val="000000"/>
                          </a:solidFill>
                          <a:latin typeface="Cambria Math" panose="02040503050406030204" pitchFamily="18" charset="0"/>
                        </a:rPr>
                        <m:t>⋅</m:t>
                      </m:r>
                      <m:d>
                        <m:dPr>
                          <m:ctrlPr>
                            <a:rPr lang="zh-CN" altLang="en-US" sz="1600" i="1">
                              <a:solidFill>
                                <a:srgbClr val="000000"/>
                              </a:solidFill>
                              <a:latin typeface="Cambria Math" panose="02040503050406030204" pitchFamily="18" charset="0"/>
                            </a:rPr>
                          </m:ctrlPr>
                        </m:dPr>
                        <m:e>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1</m:t>
                              </m:r>
                            </m:sub>
                          </m:sSub>
                          <m:r>
                            <a:rPr lang="zh-CN" altLang="en-US" sz="1600" i="1">
                              <a:solidFill>
                                <a:srgbClr val="000000"/>
                              </a:solidFill>
                              <a:latin typeface="Cambria Math" panose="02040503050406030204" pitchFamily="18" charset="0"/>
                            </a:rPr>
                            <m:t>⋅</m:t>
                          </m:r>
                          <m:d>
                            <m:dPr>
                              <m:ctrlPr>
                                <a:rPr lang="zh-CN" altLang="en-US" sz="1600" i="1">
                                  <a:solidFill>
                                    <a:srgbClr val="000000"/>
                                  </a:solidFill>
                                  <a:latin typeface="Cambria Math" panose="02040503050406030204" pitchFamily="18" charset="0"/>
                                </a:rPr>
                              </m:ctrlPr>
                            </m:dPr>
                            <m:e>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2</m:t>
                                  </m:r>
                                </m:sub>
                              </m:sSub>
                              <m:r>
                                <a:rPr lang="zh-CN" altLang="en-US" sz="1600" i="1">
                                  <a:solidFill>
                                    <a:srgbClr val="000000"/>
                                  </a:solidFill>
                                  <a:latin typeface="Cambria Math" panose="02040503050406030204" pitchFamily="18" charset="0"/>
                                </a:rPr>
                                <m:t>⋅</m:t>
                              </m:r>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𝑥</m:t>
                                  </m:r>
                                </m:e>
                                <m:sub>
                                  <m:r>
                                    <a:rPr lang="zh-CN" altLang="en-US" sz="1600" i="1">
                                      <a:solidFill>
                                        <a:srgbClr val="000000"/>
                                      </a:solidFill>
                                      <a:latin typeface="Cambria Math" panose="02040503050406030204" pitchFamily="18" charset="0"/>
                                    </a:rPr>
                                    <m:t>3</m:t>
                                  </m:r>
                                </m:sub>
                              </m:sSub>
                            </m:e>
                          </m:d>
                        </m:e>
                      </m:d>
                    </m:oMath>
                  </m:oMathPara>
                </a14:m>
                <a:endParaRPr lang="zh-CN" altLang="en-US" sz="1600" dirty="0"/>
              </a:p>
            </p:txBody>
          </p:sp>
        </mc:Choice>
        <mc:Fallback xmlns="">
          <p:sp>
            <p:nvSpPr>
              <p:cNvPr id="10" name="文本框 9">
                <a:extLst>
                  <a:ext uri="{FF2B5EF4-FFF2-40B4-BE49-F238E27FC236}">
                    <a16:creationId xmlns:a16="http://schemas.microsoft.com/office/drawing/2014/main" id="{7390BF1E-552B-52EE-E0C9-3E81C0FD00E1}"/>
                  </a:ext>
                </a:extLst>
              </p:cNvPr>
              <p:cNvSpPr txBox="1">
                <a:spLocks noRot="1" noChangeAspect="1" noMove="1" noResize="1" noEditPoints="1" noAdjustHandles="1" noChangeArrowheads="1" noChangeShapeType="1" noTextEdit="1"/>
              </p:cNvSpPr>
              <p:nvPr/>
            </p:nvSpPr>
            <p:spPr>
              <a:xfrm>
                <a:off x="2667000" y="2657525"/>
                <a:ext cx="5364678" cy="370294"/>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55548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03120"/>
            <a:ext cx="9144000" cy="1706880"/>
          </a:xfrm>
        </p:spPr>
        <p:txBody>
          <a:bodyPr/>
          <a:lstStyle/>
          <a:p>
            <a:r>
              <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Solving Linear Recurrence Relations</a:t>
            </a:r>
            <a:br>
              <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b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4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求解线性递推关系</a:t>
            </a:r>
            <a:endPar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3276600" y="4800600"/>
            <a:ext cx="2743200" cy="640080"/>
          </a:xfrm>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8.2</a:t>
            </a:r>
          </a:p>
        </p:txBody>
      </p:sp>
    </p:spTree>
    <p:extLst>
      <p:ext uri="{BB962C8B-B14F-4D97-AF65-F5344CB8AC3E}">
        <p14:creationId xmlns:p14="http://schemas.microsoft.com/office/powerpoint/2010/main" val="1690946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Chapter Summary</a:t>
            </a:r>
          </a:p>
        </p:txBody>
      </p:sp>
      <p:sp>
        <p:nvSpPr>
          <p:cNvPr id="3" name="Content Placeholder 2"/>
          <p:cNvSpPr>
            <a:spLocks noGrp="1"/>
          </p:cNvSpPr>
          <p:nvPr>
            <p:ph idx="1"/>
          </p:nvPr>
        </p:nvSpPr>
        <p:spPr>
          <a:xfrm>
            <a:off x="990600" y="1295400"/>
            <a:ext cx="7772400" cy="4648200"/>
          </a:xfrm>
        </p:spPr>
        <p:txBody>
          <a:bodyPr/>
          <a:lstStyle/>
          <a:p>
            <a:pPr marL="514350" indent="-514350">
              <a:spcBef>
                <a:spcPts val="300"/>
              </a:spcBef>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Applications of Recurrence Relations</a:t>
            </a:r>
          </a:p>
          <a:p>
            <a:pPr marL="514350" indent="-514350">
              <a:spcBef>
                <a:spcPts val="300"/>
              </a:spcBef>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Solving Linear Recurrence Relations</a:t>
            </a:r>
          </a:p>
          <a:p>
            <a:pPr marL="514350" indent="-514350">
              <a:spcBef>
                <a:spcPts val="300"/>
              </a:spcBef>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Divide-and-Conquer Algorithms and Recurrence Relations</a:t>
            </a:r>
          </a:p>
          <a:p>
            <a:pPr marL="514350" indent="-514350">
              <a:spcBef>
                <a:spcPts val="300"/>
              </a:spcBef>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Generating Functions</a:t>
            </a:r>
          </a:p>
          <a:p>
            <a:pPr marL="514350" indent="-514350">
              <a:spcBef>
                <a:spcPts val="300"/>
              </a:spcBef>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Inclusion-Exclusion</a:t>
            </a:r>
          </a:p>
          <a:p>
            <a:pPr marL="514350" indent="-514350">
              <a:spcBef>
                <a:spcPts val="300"/>
              </a:spcBef>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Applications of Inclusion-Exclusion</a:t>
            </a:r>
          </a:p>
        </p:txBody>
      </p:sp>
    </p:spTree>
    <p:extLst>
      <p:ext uri="{BB962C8B-B14F-4D97-AF65-F5344CB8AC3E}">
        <p14:creationId xmlns:p14="http://schemas.microsoft.com/office/powerpoint/2010/main" val="766881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Summary</a:t>
            </a:r>
            <a:r>
              <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2</a:t>
            </a:r>
          </a:p>
        </p:txBody>
      </p:sp>
      <p:sp>
        <p:nvSpPr>
          <p:cNvPr id="3" name="Content Placeholder 2"/>
          <p:cNvSpPr>
            <a:spLocks noGrp="1"/>
          </p:cNvSpPr>
          <p:nvPr>
            <p:ph idx="1"/>
          </p:nvPr>
        </p:nvSpPr>
        <p:spPr>
          <a:xfrm>
            <a:off x="990600" y="1371600"/>
            <a:ext cx="7772400" cy="5257800"/>
          </a:xfrm>
          <a:ln>
            <a:noFill/>
          </a:ln>
        </p:spPr>
        <p:txBody>
          <a:bodyPr/>
          <a:lstStyle/>
          <a:p>
            <a:pPr marL="514350" indent="-514350">
              <a:buFont typeface="+mj-lt"/>
              <a:buAutoNum type="arabicPeriod"/>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Linear Homogeneous Recurrence Relations</a:t>
            </a: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线性齐次递推关系</a:t>
            </a: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Solving Linear Homogeneous Recurrence Relations with Constant Coefficients. </a:t>
            </a:r>
          </a:p>
        </p:txBody>
      </p:sp>
    </p:spTree>
    <p:extLst>
      <p:ext uri="{BB962C8B-B14F-4D97-AF65-F5344CB8AC3E}">
        <p14:creationId xmlns:p14="http://schemas.microsoft.com/office/powerpoint/2010/main" val="9324938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Linear Homogeneous Recurrence Relations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线性齐次递推关系</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4" name="Content Placeholder 2"/>
          <p:cNvSpPr>
            <a:spLocks noGrp="1"/>
          </p:cNvSpPr>
          <p:nvPr>
            <p:ph idx="1"/>
          </p:nvPr>
        </p:nvSpPr>
        <p:spPr>
          <a:xfrm>
            <a:off x="457200" y="1295399"/>
            <a:ext cx="8229600" cy="1524002"/>
          </a:xfrm>
          <a:ln>
            <a:solidFill>
              <a:srgbClr val="00B050"/>
            </a:solidFill>
          </a:ln>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linear homogeneous recurrence relation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of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degree</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solidFill>
                  <a:srgbClr val="7030A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with constant coefficients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a recurrence relation of the form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c</a:t>
            </a:r>
            <a:r>
              <a:rPr lang="en-US" sz="24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c</a:t>
            </a:r>
            <a:r>
              <a:rPr lang="en-US" sz="24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 + c</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n−k </a:t>
            </a:r>
            <a:r>
              <a:rPr lang="en-US" sz="24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where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4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c</a:t>
            </a:r>
            <a:r>
              <a:rPr lang="en-US" sz="24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….,c</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are real numbers, and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0</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Content Placeholder 3"/>
          <p:cNvSpPr>
            <a:spLocks noGrp="1"/>
          </p:cNvSpPr>
          <p:nvPr>
            <p:ph idx="13"/>
          </p:nvPr>
        </p:nvSpPr>
        <p:spPr>
          <a:xfrm>
            <a:off x="457200" y="2991147"/>
            <a:ext cx="8229600" cy="2342853"/>
          </a:xfrm>
          <a:ln>
            <a:solidFill>
              <a:srgbClr val="04617B"/>
            </a:solidFill>
          </a:ln>
        </p:spPr>
        <p:txBody>
          <a:bodyPr/>
          <a:lstStyle/>
          <a:p>
            <a:pPr marL="571500" lvl="1" indent="-457200">
              <a:buFont typeface="+mj-lt"/>
              <a:buAutoNum type="arabicPeriod"/>
            </a:pP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it is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linear</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because the right-hand side is a sum of the </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multiplies of the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previous terms of the sequence.</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a:p>
            <a:pPr marL="571500" lvl="1" indent="-457200">
              <a:buFont typeface="+mj-lt"/>
              <a:buAutoNum type="arabicPeriod"/>
            </a:pP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it is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homogeneous</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because no terms occur that are not multiples of the </a:t>
            </a:r>
            <a:r>
              <a:rPr lang="en-US" sz="20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i="1" baseline="-25000"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j</a:t>
            </a:r>
            <a:r>
              <a:rPr lang="en-US" sz="2000" b="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Each coefficient is a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constant</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所出现的各项都是 </a:t>
            </a:r>
            <a:r>
              <a:rPr lang="en-US" altLang="zh-CN" sz="20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000" b="1" i="1" baseline="-25000"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j</a:t>
            </a:r>
            <a:r>
              <a:rPr lang="en-US" altLang="zh-CN" sz="20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的倍数</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571500" lvl="1" indent="-457200">
              <a:buFont typeface="+mj-lt"/>
              <a:buAutoNum type="arabicPeriod"/>
            </a:pP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degree</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i="1" dirty="0">
                <a:solidFill>
                  <a:srgbClr val="7030A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because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expressed in terms of the previous </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terms of the sequence</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表示成前</a:t>
            </a:r>
            <a:r>
              <a:rPr lang="en-US" altLang="zh-CN"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项</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Content Placeholder 4"/>
          <p:cNvSpPr>
            <a:spLocks noGrp="1"/>
          </p:cNvSpPr>
          <p:nvPr>
            <p:ph idx="14"/>
          </p:nvPr>
        </p:nvSpPr>
        <p:spPr>
          <a:xfrm>
            <a:off x="457200" y="5536442"/>
            <a:ext cx="8229600" cy="1092958"/>
          </a:xfrm>
          <a:ln>
            <a:solidFill>
              <a:srgbClr val="04617B"/>
            </a:solidFill>
          </a:ln>
        </p:spPr>
        <p:txBody>
          <a:bodyPr/>
          <a:lstStyle/>
          <a:p>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By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strong induction</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 sequence satisfying such a recurrence relation is uniquely determined by the recurrence relation and the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initial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conditions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0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0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0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0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0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0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936145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Examples of Linear Homogeneous Recurrence Relations </a:t>
            </a:r>
          </a:p>
        </p:txBody>
      </p:sp>
      <p:graphicFrame>
        <p:nvGraphicFramePr>
          <p:cNvPr id="3" name="Object 2"/>
          <p:cNvGraphicFramePr>
            <a:graphicFrameLocks noChangeAspect="1"/>
          </p:cNvGraphicFramePr>
          <p:nvPr>
            <p:extLst>
              <p:ext uri="{D42A27DB-BD31-4B8C-83A1-F6EECF244321}">
                <p14:modId xmlns:p14="http://schemas.microsoft.com/office/powerpoint/2010/main" val="2553179540"/>
              </p:ext>
            </p:extLst>
          </p:nvPr>
        </p:nvGraphicFramePr>
        <p:xfrm>
          <a:off x="457200" y="1295400"/>
          <a:ext cx="2286000" cy="634500"/>
        </p:xfrm>
        <a:graphic>
          <a:graphicData uri="http://schemas.openxmlformats.org/presentationml/2006/ole">
            <mc:AlternateContent xmlns:mc="http://schemas.openxmlformats.org/markup-compatibility/2006">
              <mc:Choice xmlns:v="urn:schemas-microsoft-com:vml" Requires="v">
                <p:oleObj spid="_x0000_s4153" name="Equation" r:id="rId3" imgW="914400" imgH="253800" progId="Equation.DSMT4">
                  <p:embed/>
                </p:oleObj>
              </mc:Choice>
              <mc:Fallback>
                <p:oleObj name="Equation" r:id="rId3" imgW="914400" imgH="253800" progId="Equation.DSMT4">
                  <p:embed/>
                  <p:pic>
                    <p:nvPicPr>
                      <p:cNvPr id="0" name=""/>
                      <p:cNvPicPr/>
                      <p:nvPr/>
                    </p:nvPicPr>
                    <p:blipFill>
                      <a:blip r:embed="rId4"/>
                      <a:stretch>
                        <a:fillRect/>
                      </a:stretch>
                    </p:blipFill>
                    <p:spPr>
                      <a:xfrm>
                        <a:off x="457200" y="1295400"/>
                        <a:ext cx="2286000" cy="634500"/>
                      </a:xfrm>
                      <a:prstGeom prst="rect">
                        <a:avLst/>
                      </a:prstGeom>
                    </p:spPr>
                  </p:pic>
                </p:oleObj>
              </mc:Fallback>
            </mc:AlternateContent>
          </a:graphicData>
        </a:graphic>
      </p:graphicFrame>
      <p:sp>
        <p:nvSpPr>
          <p:cNvPr id="10" name="Content Placeholder 3"/>
          <p:cNvSpPr>
            <a:spLocks noGrp="1"/>
          </p:cNvSpPr>
          <p:nvPr>
            <p:ph idx="1"/>
          </p:nvPr>
        </p:nvSpPr>
        <p:spPr>
          <a:xfrm>
            <a:off x="3048000" y="1295400"/>
            <a:ext cx="5791200" cy="838200"/>
          </a:xfrm>
        </p:spPr>
        <p:txBody>
          <a:bodyPr/>
          <a:lstStyle/>
          <a:p>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linear homogeneous recurrence relation of </a:t>
            </a: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degree one</a:t>
            </a:r>
          </a:p>
        </p:txBody>
      </p:sp>
      <p:graphicFrame>
        <p:nvGraphicFramePr>
          <p:cNvPr id="4" name="Object 4"/>
          <p:cNvGraphicFramePr>
            <a:graphicFrameLocks noChangeAspect="1"/>
          </p:cNvGraphicFramePr>
          <p:nvPr>
            <p:extLst>
              <p:ext uri="{D42A27DB-BD31-4B8C-83A1-F6EECF244321}">
                <p14:modId xmlns:p14="http://schemas.microsoft.com/office/powerpoint/2010/main" val="3059285108"/>
              </p:ext>
            </p:extLst>
          </p:nvPr>
        </p:nvGraphicFramePr>
        <p:xfrm>
          <a:off x="473075" y="2363788"/>
          <a:ext cx="2286000" cy="571500"/>
        </p:xfrm>
        <a:graphic>
          <a:graphicData uri="http://schemas.openxmlformats.org/presentationml/2006/ole">
            <mc:AlternateContent xmlns:mc="http://schemas.openxmlformats.org/markup-compatibility/2006">
              <mc:Choice xmlns:v="urn:schemas-microsoft-com:vml" Requires="v">
                <p:oleObj spid="_x0000_s4154" name="Equation" r:id="rId5" imgW="914400" imgH="228600" progId="Equation.DSMT4">
                  <p:embed/>
                </p:oleObj>
              </mc:Choice>
              <mc:Fallback>
                <p:oleObj name="Equation" r:id="rId5" imgW="914400" imgH="228600" progId="Equation.DSMT4">
                  <p:embed/>
                  <p:pic>
                    <p:nvPicPr>
                      <p:cNvPr id="0" name=""/>
                      <p:cNvPicPr/>
                      <p:nvPr/>
                    </p:nvPicPr>
                    <p:blipFill>
                      <a:blip r:embed="rId6"/>
                      <a:stretch>
                        <a:fillRect/>
                      </a:stretch>
                    </p:blipFill>
                    <p:spPr>
                      <a:xfrm>
                        <a:off x="473075" y="2363788"/>
                        <a:ext cx="2286000" cy="571500"/>
                      </a:xfrm>
                      <a:prstGeom prst="rect">
                        <a:avLst/>
                      </a:prstGeom>
                    </p:spPr>
                  </p:pic>
                </p:oleObj>
              </mc:Fallback>
            </mc:AlternateContent>
          </a:graphicData>
        </a:graphic>
      </p:graphicFrame>
      <p:sp>
        <p:nvSpPr>
          <p:cNvPr id="11" name="Content Placeholder 5"/>
          <p:cNvSpPr>
            <a:spLocks noGrp="1"/>
          </p:cNvSpPr>
          <p:nvPr>
            <p:ph idx="13"/>
          </p:nvPr>
        </p:nvSpPr>
        <p:spPr>
          <a:xfrm>
            <a:off x="3048000" y="2364377"/>
            <a:ext cx="5715000" cy="852425"/>
          </a:xfrm>
        </p:spPr>
        <p:txBody>
          <a:bodyPr/>
          <a:lstStyle/>
          <a:p>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linear homogeneous recurrence relation of degree </a:t>
            </a: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two</a:t>
            </a:r>
          </a:p>
        </p:txBody>
      </p:sp>
      <p:graphicFrame>
        <p:nvGraphicFramePr>
          <p:cNvPr id="5" name="Object 6"/>
          <p:cNvGraphicFramePr>
            <a:graphicFrameLocks noChangeAspect="1"/>
          </p:cNvGraphicFramePr>
          <p:nvPr>
            <p:extLst>
              <p:ext uri="{D42A27DB-BD31-4B8C-83A1-F6EECF244321}">
                <p14:modId xmlns:p14="http://schemas.microsoft.com/office/powerpoint/2010/main" val="480052968"/>
              </p:ext>
            </p:extLst>
          </p:nvPr>
        </p:nvGraphicFramePr>
        <p:xfrm>
          <a:off x="457200" y="3370354"/>
          <a:ext cx="2444400" cy="603000"/>
        </p:xfrm>
        <a:graphic>
          <a:graphicData uri="http://schemas.openxmlformats.org/presentationml/2006/ole">
            <mc:AlternateContent xmlns:mc="http://schemas.openxmlformats.org/markup-compatibility/2006">
              <mc:Choice xmlns:v="urn:schemas-microsoft-com:vml" Requires="v">
                <p:oleObj spid="_x0000_s4155" name="Equation" r:id="rId7" imgW="977760" imgH="241200" progId="Equation.DSMT4">
                  <p:embed/>
                </p:oleObj>
              </mc:Choice>
              <mc:Fallback>
                <p:oleObj name="Equation" r:id="rId7" imgW="977760" imgH="241200" progId="Equation.DSMT4">
                  <p:embed/>
                  <p:pic>
                    <p:nvPicPr>
                      <p:cNvPr id="0" name=""/>
                      <p:cNvPicPr/>
                      <p:nvPr/>
                    </p:nvPicPr>
                    <p:blipFill>
                      <a:blip r:embed="rId8"/>
                      <a:stretch>
                        <a:fillRect/>
                      </a:stretch>
                    </p:blipFill>
                    <p:spPr>
                      <a:xfrm>
                        <a:off x="457200" y="3370354"/>
                        <a:ext cx="2444400" cy="603000"/>
                      </a:xfrm>
                      <a:prstGeom prst="rect">
                        <a:avLst/>
                      </a:prstGeom>
                    </p:spPr>
                  </p:pic>
                </p:oleObj>
              </mc:Fallback>
            </mc:AlternateContent>
          </a:graphicData>
        </a:graphic>
      </p:graphicFrame>
      <p:sp>
        <p:nvSpPr>
          <p:cNvPr id="12" name="Content Placeholder 7"/>
          <p:cNvSpPr>
            <a:spLocks noGrp="1"/>
          </p:cNvSpPr>
          <p:nvPr>
            <p:ph idx="14"/>
          </p:nvPr>
        </p:nvSpPr>
        <p:spPr>
          <a:xfrm>
            <a:off x="3048000" y="3429000"/>
            <a:ext cx="5715000" cy="411961"/>
          </a:xfrm>
        </p:spPr>
        <p:txBody>
          <a:bodyPr/>
          <a:lstStyle/>
          <a:p>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not linear </a:t>
            </a:r>
            <a:r>
              <a:rPr lang="zh-CN" alt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不是线性的</a:t>
            </a:r>
            <a:endPar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6" name="Object 8"/>
          <p:cNvGraphicFramePr>
            <a:graphicFrameLocks noChangeAspect="1"/>
          </p:cNvGraphicFramePr>
          <p:nvPr>
            <p:extLst>
              <p:ext uri="{D42A27DB-BD31-4B8C-83A1-F6EECF244321}">
                <p14:modId xmlns:p14="http://schemas.microsoft.com/office/powerpoint/2010/main" val="1721884546"/>
              </p:ext>
            </p:extLst>
          </p:nvPr>
        </p:nvGraphicFramePr>
        <p:xfrm>
          <a:off x="441450" y="4407831"/>
          <a:ext cx="2317500" cy="571500"/>
        </p:xfrm>
        <a:graphic>
          <a:graphicData uri="http://schemas.openxmlformats.org/presentationml/2006/ole">
            <mc:AlternateContent xmlns:mc="http://schemas.openxmlformats.org/markup-compatibility/2006">
              <mc:Choice xmlns:v="urn:schemas-microsoft-com:vml" Requires="v">
                <p:oleObj spid="_x0000_s4156" name="Equation" r:id="rId9" imgW="927000" imgH="228600" progId="Equation.DSMT4">
                  <p:embed/>
                </p:oleObj>
              </mc:Choice>
              <mc:Fallback>
                <p:oleObj name="Equation" r:id="rId9" imgW="927000" imgH="228600" progId="Equation.DSMT4">
                  <p:embed/>
                  <p:pic>
                    <p:nvPicPr>
                      <p:cNvPr id="0" name=""/>
                      <p:cNvPicPr/>
                      <p:nvPr/>
                    </p:nvPicPr>
                    <p:blipFill>
                      <a:blip r:embed="rId10"/>
                      <a:stretch>
                        <a:fillRect/>
                      </a:stretch>
                    </p:blipFill>
                    <p:spPr>
                      <a:xfrm>
                        <a:off x="441450" y="4407831"/>
                        <a:ext cx="2317500" cy="571500"/>
                      </a:xfrm>
                      <a:prstGeom prst="rect">
                        <a:avLst/>
                      </a:prstGeom>
                    </p:spPr>
                  </p:pic>
                </p:oleObj>
              </mc:Fallback>
            </mc:AlternateContent>
          </a:graphicData>
        </a:graphic>
      </p:graphicFrame>
      <p:sp>
        <p:nvSpPr>
          <p:cNvPr id="13" name="Content Placeholder 9"/>
          <p:cNvSpPr>
            <a:spLocks noGrp="1"/>
          </p:cNvSpPr>
          <p:nvPr>
            <p:ph idx="15"/>
          </p:nvPr>
        </p:nvSpPr>
        <p:spPr>
          <a:xfrm>
            <a:off x="3048000" y="4407831"/>
            <a:ext cx="5638800" cy="443133"/>
          </a:xfrm>
        </p:spPr>
        <p:txBody>
          <a:bodyPr/>
          <a:lstStyle/>
          <a:p>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not homogeneous </a:t>
            </a:r>
            <a:r>
              <a:rPr lang="zh-CN" alt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不是齐次的</a:t>
            </a:r>
            <a:endParaRPr lang="en-US" sz="2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endPar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7" name="Object 10"/>
          <p:cNvGraphicFramePr>
            <a:graphicFrameLocks noChangeAspect="1"/>
          </p:cNvGraphicFramePr>
          <p:nvPr>
            <p:extLst>
              <p:ext uri="{D42A27DB-BD31-4B8C-83A1-F6EECF244321}">
                <p14:modId xmlns:p14="http://schemas.microsoft.com/office/powerpoint/2010/main" val="1566509603"/>
              </p:ext>
            </p:extLst>
          </p:nvPr>
        </p:nvGraphicFramePr>
        <p:xfrm>
          <a:off x="457200" y="5413809"/>
          <a:ext cx="1746000" cy="571500"/>
        </p:xfrm>
        <a:graphic>
          <a:graphicData uri="http://schemas.openxmlformats.org/presentationml/2006/ole">
            <mc:AlternateContent xmlns:mc="http://schemas.openxmlformats.org/markup-compatibility/2006">
              <mc:Choice xmlns:v="urn:schemas-microsoft-com:vml" Requires="v">
                <p:oleObj spid="_x0000_s4157" name="Equation" r:id="rId11" imgW="698400" imgH="228600" progId="Equation.DSMT4">
                  <p:embed/>
                </p:oleObj>
              </mc:Choice>
              <mc:Fallback>
                <p:oleObj name="Equation" r:id="rId11" imgW="698400" imgH="228600" progId="Equation.DSMT4">
                  <p:embed/>
                  <p:pic>
                    <p:nvPicPr>
                      <p:cNvPr id="0" name=""/>
                      <p:cNvPicPr/>
                      <p:nvPr/>
                    </p:nvPicPr>
                    <p:blipFill>
                      <a:blip r:embed="rId12"/>
                      <a:stretch>
                        <a:fillRect/>
                      </a:stretch>
                    </p:blipFill>
                    <p:spPr>
                      <a:xfrm>
                        <a:off x="457200" y="5413809"/>
                        <a:ext cx="1746000" cy="571500"/>
                      </a:xfrm>
                      <a:prstGeom prst="rect">
                        <a:avLst/>
                      </a:prstGeom>
                    </p:spPr>
                  </p:pic>
                </p:oleObj>
              </mc:Fallback>
            </mc:AlternateContent>
          </a:graphicData>
        </a:graphic>
      </p:graphicFrame>
      <p:sp>
        <p:nvSpPr>
          <p:cNvPr id="14" name="Content Placeholder 11"/>
          <p:cNvSpPr>
            <a:spLocks noGrp="1"/>
          </p:cNvSpPr>
          <p:nvPr>
            <p:ph idx="16"/>
          </p:nvPr>
        </p:nvSpPr>
        <p:spPr>
          <a:xfrm>
            <a:off x="3048000" y="5413809"/>
            <a:ext cx="5931982" cy="45720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coefficients are not constants</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系数不是常数</a:t>
            </a: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76729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fad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fade">
                                      <p:cBhvr>
                                        <p:cTn id="17" dur="500"/>
                                        <p:tgtEl>
                                          <p:spTgt spid="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fade">
                                      <p:cBhvr>
                                        <p:cTn id="22" dur="500"/>
                                        <p:tgtEl>
                                          <p:spTgt spid="13">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animEffect transition="in" filter="fade">
                                      <p:cBhvr>
                                        <p:cTn id="27" dur="5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1" grpId="0" build="p"/>
      <p:bldP spid="12" grpId="0" build="p"/>
      <p:bldP spid="13" grpId="0" build="p"/>
      <p:bldP spid="1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Summary</a:t>
            </a:r>
            <a:r>
              <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2</a:t>
            </a:r>
          </a:p>
        </p:txBody>
      </p:sp>
      <p:sp>
        <p:nvSpPr>
          <p:cNvPr id="3" name="Content Placeholder 2"/>
          <p:cNvSpPr>
            <a:spLocks noGrp="1"/>
          </p:cNvSpPr>
          <p:nvPr>
            <p:ph idx="1"/>
          </p:nvPr>
        </p:nvSpPr>
        <p:spPr>
          <a:xfrm>
            <a:off x="990600" y="1371600"/>
            <a:ext cx="7772400" cy="5257800"/>
          </a:xfrm>
          <a:ln>
            <a:noFill/>
          </a:ln>
        </p:spPr>
        <p:txBody>
          <a:bodyPr/>
          <a:lstStyle/>
          <a:p>
            <a:pPr marL="514350" indent="-514350">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Linear Homogeneous Recurrence Relations</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线性齐次递推关系</a:t>
            </a:r>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buFont typeface="+mj-lt"/>
              <a:buAutoNum type="arabicPeriod"/>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Solving Linear Homogeneous Recurrence Relations with Constant Coefficients. </a:t>
            </a:r>
          </a:p>
        </p:txBody>
      </p:sp>
    </p:spTree>
    <p:extLst>
      <p:ext uri="{BB962C8B-B14F-4D97-AF65-F5344CB8AC3E}">
        <p14:creationId xmlns:p14="http://schemas.microsoft.com/office/powerpoint/2010/main" val="1221814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Solving Linear Homogeneous Recurrence Relations</a:t>
            </a:r>
          </a:p>
        </p:txBody>
      </p:sp>
      <p:sp>
        <p:nvSpPr>
          <p:cNvPr id="3" name="Content Placeholder 2"/>
          <p:cNvSpPr>
            <a:spLocks noGrp="1"/>
          </p:cNvSpPr>
          <p:nvPr>
            <p:ph idx="1"/>
          </p:nvPr>
        </p:nvSpPr>
        <p:spPr>
          <a:xfrm>
            <a:off x="457200" y="1295399"/>
            <a:ext cx="8229600" cy="3097509"/>
          </a:xfrm>
          <a:ln>
            <a:solidFill>
              <a:srgbClr val="00B050"/>
            </a:solidFill>
          </a:ln>
        </p:spPr>
        <p:txBody>
          <a:bodyPr/>
          <a:lstStyle/>
          <a:p>
            <a:pPr>
              <a:spcBef>
                <a:spcPts val="0"/>
              </a:spcBef>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basic approach is to look for solutions of the form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i="1" baseline="30000"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where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constant.</a:t>
            </a:r>
          </a:p>
          <a:p>
            <a:pPr>
              <a:spcBef>
                <a:spcPts val="0"/>
              </a:spcBef>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Note that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i="1" baseline="30000"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solution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to the recurrence relation</a:t>
            </a:r>
            <a:endPar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7" name="Object 3"/>
          <p:cNvGraphicFramePr>
            <a:graphicFrameLocks noChangeAspect="1"/>
          </p:cNvGraphicFramePr>
          <p:nvPr>
            <p:extLst>
              <p:ext uri="{D42A27DB-BD31-4B8C-83A1-F6EECF244321}">
                <p14:modId xmlns:p14="http://schemas.microsoft.com/office/powerpoint/2010/main" val="3409438094"/>
              </p:ext>
            </p:extLst>
          </p:nvPr>
        </p:nvGraphicFramePr>
        <p:xfrm>
          <a:off x="527050" y="2527300"/>
          <a:ext cx="4202113" cy="484188"/>
        </p:xfrm>
        <a:graphic>
          <a:graphicData uri="http://schemas.openxmlformats.org/presentationml/2006/ole">
            <mc:AlternateContent xmlns:mc="http://schemas.openxmlformats.org/markup-compatibility/2006">
              <mc:Choice xmlns:v="urn:schemas-microsoft-com:vml" Requires="v">
                <p:oleObj spid="_x0000_s5133" name="Equation" r:id="rId3" imgW="1981080" imgH="228600" progId="Equation.DSMT4">
                  <p:embed/>
                </p:oleObj>
              </mc:Choice>
              <mc:Fallback>
                <p:oleObj name="Equation" r:id="rId3" imgW="1981080" imgH="228600" progId="Equation.DSMT4">
                  <p:embed/>
                  <p:pic>
                    <p:nvPicPr>
                      <p:cNvPr id="0" name=""/>
                      <p:cNvPicPr/>
                      <p:nvPr/>
                    </p:nvPicPr>
                    <p:blipFill>
                      <a:blip r:embed="rId4"/>
                      <a:stretch>
                        <a:fillRect/>
                      </a:stretch>
                    </p:blipFill>
                    <p:spPr>
                      <a:xfrm>
                        <a:off x="527050" y="2527300"/>
                        <a:ext cx="4202113" cy="484188"/>
                      </a:xfrm>
                      <a:prstGeom prst="rect">
                        <a:avLst/>
                      </a:prstGeom>
                    </p:spPr>
                  </p:pic>
                </p:oleObj>
              </mc:Fallback>
            </mc:AlternateContent>
          </a:graphicData>
        </a:graphic>
      </p:graphicFrame>
      <p:sp>
        <p:nvSpPr>
          <p:cNvPr id="4" name="Content Placeholder 4"/>
          <p:cNvSpPr>
            <a:spLocks noGrp="1"/>
          </p:cNvSpPr>
          <p:nvPr>
            <p:ph idx="13"/>
          </p:nvPr>
        </p:nvSpPr>
        <p:spPr>
          <a:xfrm>
            <a:off x="4724400" y="2514600"/>
            <a:ext cx="2286000" cy="452427"/>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and only if</a:t>
            </a:r>
          </a:p>
        </p:txBody>
      </p:sp>
      <mc:AlternateContent xmlns:mc="http://schemas.openxmlformats.org/markup-compatibility/2006" xmlns:a14="http://schemas.microsoft.com/office/drawing/2010/main">
        <mc:Choice Requires="a14">
          <p:sp>
            <p:nvSpPr>
              <p:cNvPr id="8" name="Object 5"/>
              <p:cNvSpPr txBox="1"/>
              <p:nvPr/>
            </p:nvSpPr>
            <p:spPr>
              <a:xfrm>
                <a:off x="550862" y="3048000"/>
                <a:ext cx="5181600" cy="511175"/>
              </a:xfrm>
              <a:prstGeom prst="rect">
                <a:avLst/>
              </a:prstGeom>
            </p:spPr>
            <p:txBody>
              <a:bodyPr>
                <a:noAutofit/>
              </a:bodyPr>
              <a:lstStyle/>
              <a:p>
                <a:pPr/>
                <a14:m>
                  <m:oMathPara xmlns:m="http://schemas.openxmlformats.org/officeDocument/2006/math">
                    <m:oMathParaPr>
                      <m:jc m:val="left"/>
                    </m:oMathParaPr>
                    <m:oMath xmlns:m="http://schemas.openxmlformats.org/officeDocument/2006/math">
                      <m:sSup>
                        <m:sSupPr>
                          <m:ctrlPr>
                            <a:rPr lang="zh-CN" altLang="en-US" sz="2000" i="1" smtClean="0">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𝑟</m:t>
                          </m:r>
                        </m:e>
                        <m:sup>
                          <m:r>
                            <a:rPr lang="zh-CN" altLang="en-US" sz="2000" i="1">
                              <a:solidFill>
                                <a:srgbClr val="000000"/>
                              </a:solidFill>
                              <a:latin typeface="Cambria Math" panose="02040503050406030204" pitchFamily="18" charset="0"/>
                            </a:rPr>
                            <m:t>𝑛</m:t>
                          </m:r>
                        </m:sup>
                      </m:sSup>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1</m:t>
                          </m:r>
                        </m:sub>
                      </m:sSub>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𝑟</m:t>
                          </m:r>
                        </m:e>
                        <m:sup>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−1</m:t>
                          </m:r>
                        </m:sup>
                      </m:sSup>
                      <m:r>
                        <a:rPr lang="zh-CN" altLang="en-US" sz="2000" i="1">
                          <a:solidFill>
                            <a:srgbClr val="000000"/>
                          </a:solidFill>
                          <a:latin typeface="Cambria Math" panose="02040503050406030204" pitchFamily="18" charset="0"/>
                        </a:rPr>
                        <m:t>+</m:t>
                      </m:r>
                      <m:r>
                        <a:rPr lang="zh-CN" altLang="en-US" sz="2000" i="0">
                          <a:solidFill>
                            <a:srgbClr val="000000"/>
                          </a:solidFill>
                          <a:latin typeface="Cambria Math" panose="02040503050406030204" pitchFamily="18" charset="0"/>
                        </a:rPr>
                        <m:t> </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2</m:t>
                          </m:r>
                        </m:sub>
                      </m:sSub>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𝑟</m:t>
                          </m:r>
                        </m:e>
                        <m:sup>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−2</m:t>
                          </m:r>
                        </m:sup>
                      </m:sSup>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𝑘</m:t>
                          </m:r>
                        </m:sub>
                      </m:sSub>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𝑟</m:t>
                          </m:r>
                        </m:e>
                        <m:sup>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m:t>
                          </m:r>
                          <m:r>
                            <a:rPr lang="en-US" altLang="zh-CN" sz="2000" b="0" i="1" smtClean="0">
                              <a:solidFill>
                                <a:srgbClr val="000000"/>
                              </a:solidFill>
                              <a:latin typeface="Cambria Math" panose="02040503050406030204" pitchFamily="18" charset="0"/>
                            </a:rPr>
                            <m:t>𝑘</m:t>
                          </m:r>
                        </m:sup>
                      </m:sSup>
                      <m:r>
                        <a:rPr lang="zh-CN" altLang="en-US" sz="2000" i="1">
                          <a:solidFill>
                            <a:srgbClr val="000000"/>
                          </a:solidFill>
                          <a:latin typeface="Cambria Math" panose="02040503050406030204" pitchFamily="18" charset="0"/>
                        </a:rPr>
                        <m:t>.</m:t>
                      </m:r>
                    </m:oMath>
                  </m:oMathPara>
                </a14:m>
                <a:endParaRPr lang="zh-CN" altLang="en-US" sz="2000" dirty="0"/>
              </a:p>
            </p:txBody>
          </p:sp>
        </mc:Choice>
        <mc:Fallback xmlns="">
          <p:sp>
            <p:nvSpPr>
              <p:cNvPr id="8" name="Object 5"/>
              <p:cNvSpPr txBox="1">
                <a:spLocks noRot="1" noChangeAspect="1" noMove="1" noResize="1" noEditPoints="1" noAdjustHandles="1" noChangeArrowheads="1" noChangeShapeType="1" noTextEdit="1"/>
              </p:cNvSpPr>
              <p:nvPr/>
            </p:nvSpPr>
            <p:spPr>
              <a:xfrm>
                <a:off x="550862" y="3048000"/>
                <a:ext cx="5181600" cy="511175"/>
              </a:xfrm>
              <a:prstGeom prst="rect">
                <a:avLst/>
              </a:prstGeom>
              <a:blipFill>
                <a:blip r:embed="rId5"/>
                <a:stretch>
                  <a:fillRect/>
                </a:stretch>
              </a:blipFill>
            </p:spPr>
            <p:txBody>
              <a:bodyPr/>
              <a:lstStyle/>
              <a:p>
                <a:r>
                  <a:rPr lang="zh-CN" altLang="en-US">
                    <a:noFill/>
                  </a:rPr>
                  <a:t> </a:t>
                </a:r>
              </a:p>
            </p:txBody>
          </p:sp>
        </mc:Fallback>
      </mc:AlternateContent>
      <p:sp>
        <p:nvSpPr>
          <p:cNvPr id="5" name="Content Placeholder 6"/>
          <p:cNvSpPr>
            <a:spLocks noGrp="1"/>
          </p:cNvSpPr>
          <p:nvPr>
            <p:ph idx="14"/>
          </p:nvPr>
        </p:nvSpPr>
        <p:spPr>
          <a:xfrm>
            <a:off x="457200" y="3464730"/>
            <a:ext cx="8229600" cy="49767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Algebraic manipulation yields the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characteristic equation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9" name="Object 7"/>
              <p:cNvSpPr txBox="1"/>
              <p:nvPr/>
            </p:nvSpPr>
            <p:spPr>
              <a:xfrm>
                <a:off x="685800" y="3910012"/>
                <a:ext cx="5181600" cy="482895"/>
              </a:xfrm>
              <a:prstGeom prst="rect">
                <a:avLst/>
              </a:prstGeom>
            </p:spPr>
            <p:txBody>
              <a:bodyPr>
                <a:noAutofit/>
              </a:bodyPr>
              <a:lstStyle/>
              <a:p>
                <a:pPr/>
                <a14:m>
                  <m:oMathPara xmlns:m="http://schemas.openxmlformats.org/officeDocument/2006/math">
                    <m:oMathParaPr>
                      <m:jc m:val="left"/>
                    </m:oMathParaPr>
                    <m:oMath xmlns:m="http://schemas.openxmlformats.org/officeDocument/2006/math">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𝑟</m:t>
                          </m:r>
                        </m:e>
                        <m:sup>
                          <m:r>
                            <a:rPr lang="zh-CN" altLang="en-US" sz="2000" i="1">
                              <a:solidFill>
                                <a:srgbClr val="000000"/>
                              </a:solidFill>
                              <a:latin typeface="Cambria Math" panose="02040503050406030204" pitchFamily="18" charset="0"/>
                            </a:rPr>
                            <m:t>𝑘</m:t>
                          </m:r>
                        </m:sup>
                      </m:sSup>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1</m:t>
                          </m:r>
                        </m:sub>
                      </m:sSub>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𝑟</m:t>
                          </m:r>
                        </m:e>
                        <m:sup>
                          <m:r>
                            <a:rPr lang="zh-CN" altLang="en-US" sz="2000" i="1">
                              <a:solidFill>
                                <a:srgbClr val="000000"/>
                              </a:solidFill>
                              <a:latin typeface="Cambria Math" panose="02040503050406030204" pitchFamily="18" charset="0"/>
                            </a:rPr>
                            <m:t>𝑘</m:t>
                          </m:r>
                          <m:r>
                            <a:rPr lang="zh-CN" altLang="en-US" sz="2000" i="1">
                              <a:solidFill>
                                <a:srgbClr val="000000"/>
                              </a:solidFill>
                              <a:latin typeface="Cambria Math" panose="02040503050406030204" pitchFamily="18" charset="0"/>
                            </a:rPr>
                            <m:t>−1</m:t>
                          </m:r>
                        </m:sup>
                      </m:sSup>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2</m:t>
                          </m:r>
                        </m:sub>
                      </m:sSub>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𝑟</m:t>
                          </m:r>
                        </m:e>
                        <m:sup>
                          <m:r>
                            <a:rPr lang="zh-CN" altLang="en-US" sz="2000" i="1">
                              <a:solidFill>
                                <a:srgbClr val="000000"/>
                              </a:solidFill>
                              <a:latin typeface="Cambria Math" panose="02040503050406030204" pitchFamily="18" charset="0"/>
                            </a:rPr>
                            <m:t>𝑘</m:t>
                          </m:r>
                          <m:r>
                            <a:rPr lang="zh-CN" altLang="en-US" sz="2000" i="1">
                              <a:solidFill>
                                <a:srgbClr val="000000"/>
                              </a:solidFill>
                              <a:latin typeface="Cambria Math" panose="02040503050406030204" pitchFamily="18" charset="0"/>
                            </a:rPr>
                            <m:t>−2</m:t>
                          </m:r>
                        </m:sup>
                      </m:sSup>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𝑘</m:t>
                          </m:r>
                          <m:r>
                            <a:rPr lang="zh-CN" altLang="en-US"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𝑟</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𝑘</m:t>
                          </m:r>
                        </m:sub>
                      </m:sSub>
                      <m:r>
                        <a:rPr lang="zh-CN" altLang="en-US" sz="2000" i="1">
                          <a:solidFill>
                            <a:srgbClr val="000000"/>
                          </a:solidFill>
                          <a:latin typeface="Cambria Math" panose="02040503050406030204" pitchFamily="18" charset="0"/>
                        </a:rPr>
                        <m:t>=0</m:t>
                      </m:r>
                    </m:oMath>
                  </m:oMathPara>
                </a14:m>
                <a:endParaRPr lang="zh-CN" altLang="en-US" sz="2000" dirty="0"/>
              </a:p>
            </p:txBody>
          </p:sp>
        </mc:Choice>
        <mc:Fallback xmlns="">
          <p:sp>
            <p:nvSpPr>
              <p:cNvPr id="9" name="Object 7"/>
              <p:cNvSpPr txBox="1">
                <a:spLocks noRot="1" noChangeAspect="1" noMove="1" noResize="1" noEditPoints="1" noAdjustHandles="1" noChangeArrowheads="1" noChangeShapeType="1" noTextEdit="1"/>
              </p:cNvSpPr>
              <p:nvPr/>
            </p:nvSpPr>
            <p:spPr>
              <a:xfrm>
                <a:off x="685800" y="3910012"/>
                <a:ext cx="5181600" cy="482895"/>
              </a:xfrm>
              <a:prstGeom prst="rect">
                <a:avLst/>
              </a:prstGeom>
              <a:blipFill>
                <a:blip r:embed="rId6"/>
                <a:stretch>
                  <a:fillRect/>
                </a:stretch>
              </a:blipFill>
            </p:spPr>
            <p:txBody>
              <a:bodyPr/>
              <a:lstStyle/>
              <a:p>
                <a:r>
                  <a:rPr lang="zh-CN" altLang="en-US">
                    <a:noFill/>
                  </a:rPr>
                  <a:t> </a:t>
                </a:r>
              </a:p>
            </p:txBody>
          </p:sp>
        </mc:Fallback>
      </mc:AlternateContent>
      <p:sp>
        <p:nvSpPr>
          <p:cNvPr id="6" name="Content Placeholder 8"/>
          <p:cNvSpPr>
            <a:spLocks noGrp="1"/>
          </p:cNvSpPr>
          <p:nvPr>
            <p:ph idx="15"/>
          </p:nvPr>
        </p:nvSpPr>
        <p:spPr>
          <a:xfrm>
            <a:off x="460248" y="4450819"/>
            <a:ext cx="8226552" cy="2330981"/>
          </a:xfrm>
          <a:ln>
            <a:solidFill>
              <a:srgbClr val="FF0000"/>
            </a:solidFill>
          </a:ln>
        </p:spPr>
        <p:txBody>
          <a:bodyPr/>
          <a:lstStyle/>
          <a:p>
            <a:pPr marL="342900" indent="-342900">
              <a:spcBef>
                <a:spcPts val="0"/>
              </a:spcBef>
              <a:buFont typeface="Arial" panose="020B0604020202020204" pitchFamily="34" charset="0"/>
              <a:buChar char="•"/>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sequence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with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i="1" baseline="30000"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a solution if and only if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solution to the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characteristic equation </a:t>
            </a:r>
            <a:r>
              <a:rPr lang="zh-CN"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特征方程</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 solutions to the characteristic equation are called the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characteristic roots </a:t>
            </a:r>
            <a:r>
              <a:rPr lang="zh-CN"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特征根</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of the recurrence relation. </a:t>
            </a:r>
          </a:p>
          <a:p>
            <a:pPr marL="342900" indent="-342900">
              <a:spcBef>
                <a:spcPts val="0"/>
              </a:spcBef>
              <a:buFont typeface="Arial" panose="020B0604020202020204" pitchFamily="34" charset="0"/>
              <a:buChar char="•"/>
            </a:pP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linear combination of two solutions of a linear homogeneous recurrence relation is also a solution!</a:t>
            </a:r>
          </a:p>
        </p:txBody>
      </p:sp>
    </p:spTree>
    <p:extLst>
      <p:ext uri="{BB962C8B-B14F-4D97-AF65-F5344CB8AC3E}">
        <p14:creationId xmlns:p14="http://schemas.microsoft.com/office/powerpoint/2010/main" val="2889978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Solving Linear Homogeneous Recurrence Relations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295399"/>
                <a:ext cx="8229600" cy="3097509"/>
              </a:xfrm>
              <a:ln>
                <a:solidFill>
                  <a:schemeClr val="bg1"/>
                </a:solidFill>
              </a:ln>
            </p:spPr>
            <p:txBody>
              <a:bodyPr/>
              <a:lstStyle/>
              <a:p>
                <a:pPr marL="342900" indent="-342900">
                  <a:spcBef>
                    <a:spcPts val="0"/>
                  </a:spcBef>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A linear combination of two solutions of a linear homogeneous recurrence relation is also a solution!</a:t>
                </a:r>
              </a:p>
              <a:p>
                <a:pPr marL="342900" indent="-342900">
                  <a:spcBef>
                    <a:spcPts val="0"/>
                  </a:spcBef>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Suppose </a:t>
                </a:r>
                <a14:m>
                  <m:oMath xmlns:m="http://schemas.openxmlformats.org/officeDocument/2006/math">
                    <m:r>
                      <a:rPr lang="en-US" altLang="zh-CN" sz="2000" b="1" i="1" dirty="0" smtClean="0">
                        <a:latin typeface="Cambria Math" panose="02040503050406030204" pitchFamily="18" charset="0"/>
                        <a:cs typeface="Times New Roman" panose="02020603050405020304" pitchFamily="18" charset="0"/>
                      </a:rPr>
                      <m:t>𝒔</m:t>
                    </m:r>
                    <m:r>
                      <a:rPr lang="en-US" altLang="zh-CN" sz="2000" b="1" i="1" baseline="-25000" dirty="0" err="1">
                        <a:latin typeface="Cambria Math" panose="02040503050406030204" pitchFamily="18" charset="0"/>
                        <a:cs typeface="Times New Roman" panose="02020603050405020304" pitchFamily="18" charset="0"/>
                      </a:rPr>
                      <m:t>𝒏</m:t>
                    </m:r>
                  </m:oMath>
                </a14:m>
                <a:r>
                  <a:rPr lang="en-US" altLang="zh-CN" sz="2000" b="1" dirty="0">
                    <a:latin typeface="Times New Roman" panose="02020603050405020304" pitchFamily="18" charset="0"/>
                    <a:cs typeface="Times New Roman" panose="02020603050405020304" pitchFamily="18" charset="0"/>
                  </a:rPr>
                  <a:t> and </a:t>
                </a:r>
                <a14:m>
                  <m:oMath xmlns:m="http://schemas.openxmlformats.org/officeDocument/2006/math">
                    <m:r>
                      <a:rPr lang="en-US" altLang="zh-CN" sz="2000" b="1" i="1" dirty="0" smtClean="0">
                        <a:latin typeface="Cambria Math" panose="02040503050406030204" pitchFamily="18" charset="0"/>
                        <a:cs typeface="Times New Roman" panose="02020603050405020304" pitchFamily="18" charset="0"/>
                      </a:rPr>
                      <m:t>𝒕</m:t>
                    </m:r>
                    <m:r>
                      <a:rPr lang="en-US" altLang="zh-CN" sz="2000" b="1" i="1" baseline="-25000" dirty="0" err="1">
                        <a:latin typeface="Cambria Math" panose="02040503050406030204" pitchFamily="18" charset="0"/>
                        <a:cs typeface="Times New Roman" panose="02020603050405020304" pitchFamily="18" charset="0"/>
                      </a:rPr>
                      <m:t>𝒏</m:t>
                    </m:r>
                  </m:oMath>
                </a14:m>
                <a:r>
                  <a:rPr lang="en-US" altLang="zh-CN" sz="2000" b="1" dirty="0">
                    <a:latin typeface="Times New Roman" panose="02020603050405020304" pitchFamily="18" charset="0"/>
                    <a:cs typeface="Times New Roman" panose="02020603050405020304" pitchFamily="18" charset="0"/>
                  </a:rPr>
                  <a:t> both solutions of </a:t>
                </a:r>
              </a:p>
              <a:p>
                <a:pPr marL="342900" indent="-342900">
                  <a:spcBef>
                    <a:spcPts val="0"/>
                  </a:spcBef>
                  <a:buFont typeface="Arial" panose="020B0604020202020204" pitchFamily="34" charset="0"/>
                  <a:buChar char="•"/>
                </a:pPr>
                <a:r>
                  <a:rPr lang="en-US" altLang="zh-CN" sz="2000" b="1" dirty="0">
                    <a:latin typeface="Times New Roman" panose="02020603050405020304" pitchFamily="18" charset="0"/>
                    <a:cs typeface="Times New Roman" panose="02020603050405020304" pitchFamily="18" charset="0"/>
                  </a:rPr>
                  <a:t>Then </a:t>
                </a:r>
              </a:p>
              <a:p>
                <a:pPr marL="342900" indent="-342900">
                  <a:spcBef>
                    <a:spcPts val="0"/>
                  </a:spcBef>
                  <a:buFont typeface="Arial" panose="020B0604020202020204" pitchFamily="34" charset="0"/>
                  <a:buChar char="•"/>
                </a:pPr>
                <a:endPar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spcBef>
                    <a:spcPts val="0"/>
                  </a:spcBef>
                  <a:buFont typeface="Arial" panose="020B0604020202020204" pitchFamily="34" charset="0"/>
                  <a:buChar char="•"/>
                </a:pPr>
                <a:endPar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spcBef>
                    <a:spcPts val="0"/>
                  </a:spcBef>
                  <a:buFont typeface="Arial" panose="020B0604020202020204" pitchFamily="34" charset="0"/>
                  <a:buChar char="•"/>
                </a:pPr>
                <a:r>
                  <a:rPr lang="en-US" altLang="zh-CN" sz="2000" b="1" i="0" u="none" strike="noStrike" baseline="0" dirty="0">
                    <a:latin typeface="Times New Roman" panose="02020603050405020304" pitchFamily="18" charset="0"/>
                    <a:cs typeface="Times New Roman" panose="02020603050405020304" pitchFamily="18" charset="0"/>
                  </a:rPr>
                  <a:t>Now suppose that </a:t>
                </a:r>
                <a:r>
                  <a:rPr lang="en-US" altLang="zh-CN" sz="2000" b="1" i="1" u="none" strike="noStrike" baseline="0" dirty="0">
                    <a:latin typeface="Times New Roman" panose="02020603050405020304" pitchFamily="18" charset="0"/>
                    <a:cs typeface="Times New Roman" panose="02020603050405020304" pitchFamily="18" charset="0"/>
                  </a:rPr>
                  <a:t>b</a:t>
                </a:r>
                <a:r>
                  <a:rPr lang="en-US" altLang="zh-CN" sz="2000" b="1" i="0" u="none" strike="noStrike" baseline="-25000" dirty="0">
                    <a:latin typeface="Times New Roman" panose="02020603050405020304" pitchFamily="18" charset="0"/>
                    <a:cs typeface="Times New Roman" panose="02020603050405020304" pitchFamily="18" charset="0"/>
                  </a:rPr>
                  <a:t>1 </a:t>
                </a:r>
                <a:r>
                  <a:rPr lang="en-US" altLang="zh-CN" sz="2000" b="1" i="0" u="none" strike="noStrike" baseline="0" dirty="0">
                    <a:latin typeface="Times New Roman" panose="02020603050405020304" pitchFamily="18" charset="0"/>
                    <a:cs typeface="Times New Roman" panose="02020603050405020304" pitchFamily="18" charset="0"/>
                  </a:rPr>
                  <a:t>and </a:t>
                </a:r>
                <a:r>
                  <a:rPr lang="en-US" altLang="zh-CN" sz="2000" b="1" i="1" u="none" strike="noStrike" baseline="0" dirty="0">
                    <a:latin typeface="Times New Roman" panose="02020603050405020304" pitchFamily="18" charset="0"/>
                    <a:cs typeface="Times New Roman" panose="02020603050405020304" pitchFamily="18" charset="0"/>
                  </a:rPr>
                  <a:t>b</a:t>
                </a:r>
                <a:r>
                  <a:rPr lang="en-US" altLang="zh-CN" sz="2000" b="1" i="0" u="none" strike="noStrike" baseline="-25000" dirty="0">
                    <a:latin typeface="Times New Roman" panose="02020603050405020304" pitchFamily="18" charset="0"/>
                    <a:cs typeface="Times New Roman" panose="02020603050405020304" pitchFamily="18" charset="0"/>
                  </a:rPr>
                  <a:t>2</a:t>
                </a:r>
                <a:r>
                  <a:rPr lang="en-US" altLang="zh-CN" sz="2000" b="1" i="0" u="none" strike="noStrike" baseline="0" dirty="0">
                    <a:latin typeface="Times New Roman" panose="02020603050405020304" pitchFamily="18" charset="0"/>
                    <a:cs typeface="Times New Roman" panose="02020603050405020304" pitchFamily="18" charset="0"/>
                  </a:rPr>
                  <a:t> are real numbers. Then</a:t>
                </a:r>
              </a:p>
              <a:p>
                <a:pPr marL="342900" indent="-342900">
                  <a:spcBef>
                    <a:spcPts val="0"/>
                  </a:spcBef>
                  <a:buFont typeface="Arial" panose="020B0604020202020204" pitchFamily="34" charset="0"/>
                  <a:buChar char="•"/>
                </a:pPr>
                <a:endPar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spcBef>
                    <a:spcPts val="0"/>
                  </a:spcBef>
                  <a:buFont typeface="Arial" panose="020B0604020202020204" pitchFamily="34" charset="0"/>
                  <a:buChar char="•"/>
                </a:pPr>
                <a:endPar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spcBef>
                    <a:spcPts val="0"/>
                  </a:spcBef>
                  <a:buFont typeface="Arial" panose="020B0604020202020204" pitchFamily="34" charset="0"/>
                  <a:buChar char="•"/>
                </a:pPr>
                <a:endParaRPr lang="en-US" altLang="zh-CN" sz="1800" b="1" i="0" u="none" strike="noStrike" baseline="0" dirty="0">
                  <a:latin typeface="Times New Roman" panose="02020603050405020304" pitchFamily="18" charset="0"/>
                  <a:cs typeface="Times New Roman" panose="02020603050405020304" pitchFamily="18" charset="0"/>
                </a:endParaRPr>
              </a:p>
              <a:p>
                <a:pPr marL="342900" indent="-342900">
                  <a:spcBef>
                    <a:spcPts val="0"/>
                  </a:spcBef>
                  <a:buFont typeface="Arial" panose="020B0604020202020204" pitchFamily="34" charset="0"/>
                  <a:buChar char="•"/>
                </a:pPr>
                <a:r>
                  <a:rPr lang="en-US" altLang="zh-CN" sz="1800" b="1" i="0" u="none" strike="noStrike" baseline="0" dirty="0">
                    <a:latin typeface="Times New Roman" panose="02020603050405020304" pitchFamily="18" charset="0"/>
                    <a:cs typeface="Times New Roman" panose="02020603050405020304" pitchFamily="18" charset="0"/>
                  </a:rPr>
                  <a:t>This means that </a:t>
                </a:r>
                <a:r>
                  <a:rPr lang="en-US" altLang="zh-CN" sz="1800" b="1" i="1" u="none" strike="noStrike" baseline="0" dirty="0">
                    <a:latin typeface="Times New Roman" panose="02020603050405020304" pitchFamily="18" charset="0"/>
                    <a:cs typeface="Times New Roman" panose="02020603050405020304" pitchFamily="18" charset="0"/>
                  </a:rPr>
                  <a:t>b</a:t>
                </a:r>
                <a:r>
                  <a:rPr lang="en-US" altLang="zh-CN" sz="1800" b="1" i="0" u="none" strike="noStrike" baseline="-25000" dirty="0">
                    <a:latin typeface="Times New Roman" panose="02020603050405020304" pitchFamily="18" charset="0"/>
                    <a:cs typeface="Times New Roman" panose="02020603050405020304" pitchFamily="18" charset="0"/>
                  </a:rPr>
                  <a:t>1</a:t>
                </a:r>
                <a:r>
                  <a:rPr lang="en-US" altLang="zh-CN"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
                </a:r>
                <a:r>
                  <a:rPr lang="en-US" altLang="zh-CN" sz="18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1800" b="1" i="1" u="none" strike="noStrike" baseline="0" dirty="0">
                    <a:latin typeface="Times New Roman" panose="02020603050405020304" pitchFamily="18" charset="0"/>
                    <a:cs typeface="Times New Roman" panose="02020603050405020304" pitchFamily="18" charset="0"/>
                  </a:rPr>
                  <a:t> </a:t>
                </a:r>
                <a:r>
                  <a:rPr lang="en-US" altLang="zh-CN" sz="1800" b="1" i="0" u="none" strike="noStrike" baseline="0" dirty="0">
                    <a:latin typeface="Times New Roman" panose="02020603050405020304" pitchFamily="18" charset="0"/>
                    <a:cs typeface="Times New Roman" panose="02020603050405020304" pitchFamily="18" charset="0"/>
                  </a:rPr>
                  <a:t>+ </a:t>
                </a:r>
                <a:r>
                  <a:rPr lang="en-US" altLang="zh-CN" sz="1800" b="1" i="1" u="none" strike="noStrike" baseline="0" dirty="0">
                    <a:latin typeface="Times New Roman" panose="02020603050405020304" pitchFamily="18" charset="0"/>
                    <a:cs typeface="Times New Roman" panose="02020603050405020304" pitchFamily="18" charset="0"/>
                  </a:rPr>
                  <a:t>b</a:t>
                </a:r>
                <a:r>
                  <a:rPr lang="en-US" altLang="zh-CN" sz="1800" b="1" i="0" u="none" strike="noStrike" baseline="-25000" dirty="0">
                    <a:latin typeface="Times New Roman" panose="02020603050405020304" pitchFamily="18" charset="0"/>
                    <a:cs typeface="Times New Roman" panose="02020603050405020304" pitchFamily="18" charset="0"/>
                  </a:rPr>
                  <a:t>2</a:t>
                </a:r>
                <a:r>
                  <a:rPr lang="en-US" altLang="zh-CN"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a:t>
                </a:r>
                <a:r>
                  <a:rPr lang="en-US" altLang="zh-CN" sz="18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1800" b="1" i="1" u="none" strike="noStrike" baseline="0" dirty="0">
                    <a:latin typeface="Times New Roman" panose="02020603050405020304" pitchFamily="18" charset="0"/>
                    <a:cs typeface="Times New Roman" panose="02020603050405020304" pitchFamily="18" charset="0"/>
                  </a:rPr>
                  <a:t> </a:t>
                </a:r>
                <a:r>
                  <a:rPr lang="en-US" altLang="zh-CN" sz="1800" b="1" i="0" u="none" strike="noStrike" baseline="0" dirty="0">
                    <a:latin typeface="Times New Roman" panose="02020603050405020304" pitchFamily="18" charset="0"/>
                    <a:cs typeface="Times New Roman" panose="02020603050405020304" pitchFamily="18" charset="0"/>
                  </a:rPr>
                  <a:t>is also a solution of the same linear homogeneous recurrence relation.</a:t>
                </a:r>
                <a:endPar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295399"/>
                <a:ext cx="8229600" cy="3097509"/>
              </a:xfrm>
              <a:blipFill>
                <a:blip r:embed="rId2"/>
                <a:stretch>
                  <a:fillRect l="-592" t="-783" b="-46771"/>
                </a:stretch>
              </a:blipFill>
              <a:ln>
                <a:solidFill>
                  <a:schemeClr val="bg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Object 3">
                <a:extLst>
                  <a:ext uri="{FF2B5EF4-FFF2-40B4-BE49-F238E27FC236}">
                    <a16:creationId xmlns:a16="http://schemas.microsoft.com/office/drawing/2014/main" id="{A9213B98-C122-EFA2-2547-A7CED7193971}"/>
                  </a:ext>
                </a:extLst>
              </p:cNvPr>
              <p:cNvSpPr txBox="1"/>
              <p:nvPr/>
            </p:nvSpPr>
            <p:spPr>
              <a:xfrm>
                <a:off x="4786827" y="2024609"/>
                <a:ext cx="4202113" cy="484187"/>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𝒂</m:t>
                          </m:r>
                        </m:e>
                        <m:sub>
                          <m:r>
                            <a:rPr lang="zh-CN" altLang="en-US" b="1" i="1">
                              <a:solidFill>
                                <a:srgbClr val="000000"/>
                              </a:solidFill>
                              <a:latin typeface="Cambria Math" panose="02040503050406030204" pitchFamily="18" charset="0"/>
                            </a:rPr>
                            <m:t>𝒏</m:t>
                          </m:r>
                        </m:sub>
                      </m:sSub>
                      <m:r>
                        <a:rPr lang="zh-CN" altLang="en-US" b="1" i="1">
                          <a:solidFill>
                            <a:srgbClr val="000000"/>
                          </a:solidFill>
                          <a:latin typeface="Cambria Math" panose="02040503050406030204" pitchFamily="18" charset="0"/>
                        </a:rPr>
                        <m:t>=</m:t>
                      </m:r>
                      <m:r>
                        <a:rPr lang="zh-CN" altLang="en-US" b="1" i="0">
                          <a:solidFill>
                            <a:srgbClr val="000000"/>
                          </a:solidFill>
                          <a:latin typeface="Cambria Math" panose="02040503050406030204" pitchFamily="18" charset="0"/>
                        </a:rPr>
                        <m:t> </m:t>
                      </m:r>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𝒄</m:t>
                          </m:r>
                        </m:e>
                        <m:sub>
                          <m:r>
                            <a:rPr lang="zh-CN" altLang="en-US" b="1" i="1">
                              <a:solidFill>
                                <a:srgbClr val="000000"/>
                              </a:solidFill>
                              <a:latin typeface="Cambria Math" panose="02040503050406030204" pitchFamily="18" charset="0"/>
                            </a:rPr>
                            <m:t>𝟏</m:t>
                          </m:r>
                        </m:sub>
                      </m:sSub>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𝒂</m:t>
                          </m:r>
                        </m:e>
                        <m:sub>
                          <m:r>
                            <a:rPr lang="zh-CN" altLang="en-US" b="1" i="1">
                              <a:solidFill>
                                <a:srgbClr val="000000"/>
                              </a:solidFill>
                              <a:latin typeface="Cambria Math" panose="02040503050406030204" pitchFamily="18" charset="0"/>
                            </a:rPr>
                            <m:t>𝒏</m:t>
                          </m:r>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𝟏</m:t>
                          </m:r>
                        </m:sub>
                      </m:sSub>
                      <m:r>
                        <a:rPr lang="zh-CN" altLang="en-US" b="1" i="1">
                          <a:solidFill>
                            <a:srgbClr val="000000"/>
                          </a:solidFill>
                          <a:latin typeface="Cambria Math" panose="02040503050406030204" pitchFamily="18" charset="0"/>
                        </a:rPr>
                        <m:t>+</m:t>
                      </m:r>
                      <m:r>
                        <a:rPr lang="zh-CN" altLang="en-US" b="1" i="0">
                          <a:solidFill>
                            <a:srgbClr val="000000"/>
                          </a:solidFill>
                          <a:latin typeface="Cambria Math" panose="02040503050406030204" pitchFamily="18" charset="0"/>
                        </a:rPr>
                        <m:t> </m:t>
                      </m:r>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𝒄</m:t>
                          </m:r>
                        </m:e>
                        <m:sub>
                          <m:r>
                            <a:rPr lang="zh-CN" altLang="en-US" b="1" i="1">
                              <a:solidFill>
                                <a:srgbClr val="000000"/>
                              </a:solidFill>
                              <a:latin typeface="Cambria Math" panose="02040503050406030204" pitchFamily="18" charset="0"/>
                            </a:rPr>
                            <m:t>𝟐</m:t>
                          </m:r>
                        </m:sub>
                      </m:sSub>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𝒂</m:t>
                          </m:r>
                        </m:e>
                        <m:sub>
                          <m:r>
                            <a:rPr lang="zh-CN" altLang="en-US" b="1" i="1">
                              <a:solidFill>
                                <a:srgbClr val="000000"/>
                              </a:solidFill>
                              <a:latin typeface="Cambria Math" panose="02040503050406030204" pitchFamily="18" charset="0"/>
                            </a:rPr>
                            <m:t>𝒏</m:t>
                          </m:r>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𝟐</m:t>
                          </m:r>
                        </m:sub>
                      </m:sSub>
                      <m:r>
                        <a:rPr lang="zh-CN" altLang="en-US" b="1" i="1">
                          <a:solidFill>
                            <a:srgbClr val="000000"/>
                          </a:solidFill>
                          <a:latin typeface="Cambria Math" panose="02040503050406030204" pitchFamily="18" charset="0"/>
                        </a:rPr>
                        <m:t>+⋯+</m:t>
                      </m:r>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𝒄</m:t>
                          </m:r>
                        </m:e>
                        <m:sub>
                          <m:r>
                            <a:rPr lang="zh-CN" altLang="en-US" b="1" i="1">
                              <a:solidFill>
                                <a:srgbClr val="000000"/>
                              </a:solidFill>
                              <a:latin typeface="Cambria Math" panose="02040503050406030204" pitchFamily="18" charset="0"/>
                            </a:rPr>
                            <m:t>𝒌</m:t>
                          </m:r>
                        </m:sub>
                      </m:sSub>
                      <m:sSub>
                        <m:sSubPr>
                          <m:ctrlPr>
                            <a:rPr lang="zh-CN" altLang="en-US" b="1" i="1">
                              <a:solidFill>
                                <a:srgbClr val="000000"/>
                              </a:solidFill>
                              <a:latin typeface="Cambria Math" panose="02040503050406030204" pitchFamily="18" charset="0"/>
                            </a:rPr>
                          </m:ctrlPr>
                        </m:sSubPr>
                        <m:e>
                          <m:r>
                            <a:rPr lang="zh-CN" altLang="en-US" b="1" i="1">
                              <a:solidFill>
                                <a:srgbClr val="000000"/>
                              </a:solidFill>
                              <a:latin typeface="Cambria Math" panose="02040503050406030204" pitchFamily="18" charset="0"/>
                            </a:rPr>
                            <m:t>𝒂</m:t>
                          </m:r>
                        </m:e>
                        <m:sub>
                          <m:r>
                            <a:rPr lang="zh-CN" altLang="en-US" b="1" i="1">
                              <a:solidFill>
                                <a:srgbClr val="000000"/>
                              </a:solidFill>
                              <a:latin typeface="Cambria Math" panose="02040503050406030204" pitchFamily="18" charset="0"/>
                            </a:rPr>
                            <m:t>𝒏</m:t>
                          </m:r>
                          <m:r>
                            <a:rPr lang="zh-CN" altLang="en-US" b="1" i="1">
                              <a:solidFill>
                                <a:srgbClr val="000000"/>
                              </a:solidFill>
                              <a:latin typeface="Cambria Math" panose="02040503050406030204" pitchFamily="18" charset="0"/>
                            </a:rPr>
                            <m:t>−</m:t>
                          </m:r>
                          <m:r>
                            <a:rPr lang="zh-CN" altLang="en-US" b="1" i="1">
                              <a:solidFill>
                                <a:srgbClr val="000000"/>
                              </a:solidFill>
                              <a:latin typeface="Cambria Math" panose="02040503050406030204" pitchFamily="18" charset="0"/>
                            </a:rPr>
                            <m:t>𝒌</m:t>
                          </m:r>
                        </m:sub>
                      </m:sSub>
                    </m:oMath>
                  </m:oMathPara>
                </a14:m>
                <a:endParaRPr lang="zh-CN" altLang="en-US" b="1" dirty="0"/>
              </a:p>
            </p:txBody>
          </p:sp>
        </mc:Choice>
        <mc:Fallback xmlns="">
          <p:sp>
            <p:nvSpPr>
              <p:cNvPr id="14" name="Object 3">
                <a:extLst>
                  <a:ext uri="{FF2B5EF4-FFF2-40B4-BE49-F238E27FC236}">
                    <a16:creationId xmlns:a16="http://schemas.microsoft.com/office/drawing/2014/main" id="{A9213B98-C122-EFA2-2547-A7CED7193971}"/>
                  </a:ext>
                </a:extLst>
              </p:cNvPr>
              <p:cNvSpPr txBox="1">
                <a:spLocks noRot="1" noChangeAspect="1" noMove="1" noResize="1" noEditPoints="1" noAdjustHandles="1" noChangeArrowheads="1" noChangeShapeType="1" noTextEdit="1"/>
              </p:cNvSpPr>
              <p:nvPr/>
            </p:nvSpPr>
            <p:spPr>
              <a:xfrm>
                <a:off x="4786827" y="2024609"/>
                <a:ext cx="4202113" cy="484187"/>
              </a:xfrm>
              <a:prstGeom prst="rect">
                <a:avLst/>
              </a:prstGeom>
              <a:blipFill>
                <a:blip r:embed="rId3"/>
                <a:stretch>
                  <a:fillRect/>
                </a:stretch>
              </a:blipFill>
            </p:spPr>
            <p:txBody>
              <a:bodyPr/>
              <a:lstStyle/>
              <a:p>
                <a:r>
                  <a:rPr lang="zh-CN" altLang="en-US">
                    <a:noFill/>
                  </a:rPr>
                  <a:t> </a:t>
                </a:r>
              </a:p>
            </p:txBody>
          </p:sp>
        </mc:Fallback>
      </mc:AlternateContent>
      <p:pic>
        <p:nvPicPr>
          <p:cNvPr id="18" name="图片 17">
            <a:extLst>
              <a:ext uri="{FF2B5EF4-FFF2-40B4-BE49-F238E27FC236}">
                <a16:creationId xmlns:a16="http://schemas.microsoft.com/office/drawing/2014/main" id="{76F61DC0-6223-F61C-AE77-08AC601B6569}"/>
              </a:ext>
            </a:extLst>
          </p:cNvPr>
          <p:cNvPicPr>
            <a:picLocks noChangeAspect="1"/>
          </p:cNvPicPr>
          <p:nvPr/>
        </p:nvPicPr>
        <p:blipFill>
          <a:blip r:embed="rId4"/>
          <a:stretch>
            <a:fillRect/>
          </a:stretch>
        </p:blipFill>
        <p:spPr>
          <a:xfrm>
            <a:off x="2719622" y="2718348"/>
            <a:ext cx="4038600" cy="361950"/>
          </a:xfrm>
          <a:prstGeom prst="rect">
            <a:avLst/>
          </a:prstGeom>
        </p:spPr>
      </p:pic>
      <p:pic>
        <p:nvPicPr>
          <p:cNvPr id="20" name="图片 19">
            <a:extLst>
              <a:ext uri="{FF2B5EF4-FFF2-40B4-BE49-F238E27FC236}">
                <a16:creationId xmlns:a16="http://schemas.microsoft.com/office/drawing/2014/main" id="{E8DBA7F0-8018-DBEB-0F61-163A5F23FDA6}"/>
              </a:ext>
            </a:extLst>
          </p:cNvPr>
          <p:cNvPicPr>
            <a:picLocks noChangeAspect="1"/>
          </p:cNvPicPr>
          <p:nvPr/>
        </p:nvPicPr>
        <p:blipFill>
          <a:blip r:embed="rId5"/>
          <a:stretch>
            <a:fillRect/>
          </a:stretch>
        </p:blipFill>
        <p:spPr>
          <a:xfrm>
            <a:off x="2721863" y="3144660"/>
            <a:ext cx="4067175" cy="400050"/>
          </a:xfrm>
          <a:prstGeom prst="rect">
            <a:avLst/>
          </a:prstGeom>
        </p:spPr>
      </p:pic>
      <p:pic>
        <p:nvPicPr>
          <p:cNvPr id="22" name="图片 21">
            <a:extLst>
              <a:ext uri="{FF2B5EF4-FFF2-40B4-BE49-F238E27FC236}">
                <a16:creationId xmlns:a16="http://schemas.microsoft.com/office/drawing/2014/main" id="{67B8AB8C-A85C-F28B-F928-81F5FFA9907A}"/>
              </a:ext>
            </a:extLst>
          </p:cNvPr>
          <p:cNvPicPr>
            <a:picLocks noChangeAspect="1"/>
          </p:cNvPicPr>
          <p:nvPr/>
        </p:nvPicPr>
        <p:blipFill>
          <a:blip r:embed="rId6"/>
          <a:stretch>
            <a:fillRect/>
          </a:stretch>
        </p:blipFill>
        <p:spPr>
          <a:xfrm>
            <a:off x="813547" y="4138931"/>
            <a:ext cx="8305800" cy="865188"/>
          </a:xfrm>
          <a:prstGeom prst="rect">
            <a:avLst/>
          </a:prstGeom>
        </p:spPr>
      </p:pic>
    </p:spTree>
    <p:extLst>
      <p:ext uri="{BB962C8B-B14F-4D97-AF65-F5344CB8AC3E}">
        <p14:creationId xmlns:p14="http://schemas.microsoft.com/office/powerpoint/2010/main" val="35539788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Solving Linear Homogeneous Recurrence Relations of Degree Two</a:t>
            </a:r>
          </a:p>
        </p:txBody>
      </p:sp>
      <p:sp>
        <p:nvSpPr>
          <p:cNvPr id="3" name="Content Placeholder 2"/>
          <p:cNvSpPr>
            <a:spLocks noGrp="1"/>
          </p:cNvSpPr>
          <p:nvPr>
            <p:ph idx="1"/>
          </p:nvPr>
        </p:nvSpPr>
        <p:spPr>
          <a:xfrm>
            <a:off x="457200" y="1600200"/>
            <a:ext cx="8458200" cy="3429000"/>
          </a:xfrm>
          <a:ln>
            <a:solidFill>
              <a:srgbClr val="FF0000"/>
            </a:solidFill>
          </a:ln>
        </p:spPr>
        <p:txBody>
          <a:bodyPr/>
          <a:lstStyle/>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Theorem 1: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be real numbers. Suppose that</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baseline="30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c</a:t>
            </a:r>
            <a:r>
              <a:rPr lang="en-US" sz="2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 – c</a:t>
            </a:r>
            <a:r>
              <a:rPr lang="en-US" sz="2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has </a:t>
            </a:r>
            <a:r>
              <a:rPr lang="en-US" sz="2800" b="1" u="sng"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two distinct roots</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the sequence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solution to the recurrence relation</a:t>
            </a:r>
          </a:p>
        </p:txBody>
      </p:sp>
      <mc:AlternateContent xmlns:mc="http://schemas.openxmlformats.org/markup-compatibility/2006" xmlns:a14="http://schemas.microsoft.com/office/drawing/2010/main">
        <mc:Choice Requires="a14">
          <p:sp>
            <p:nvSpPr>
              <p:cNvPr id="8" name="Object 3"/>
              <p:cNvSpPr txBox="1"/>
              <p:nvPr/>
            </p:nvSpPr>
            <p:spPr>
              <a:xfrm>
                <a:off x="1791841" y="2943851"/>
                <a:ext cx="3465959" cy="623887"/>
              </a:xfrm>
              <a:prstGeom prst="rect">
                <a:avLst/>
              </a:prstGeom>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𝒂</m:t>
                          </m:r>
                        </m:e>
                        <m:sub>
                          <m:r>
                            <a:rPr lang="zh-CN" altLang="en-US" sz="2400" b="1" i="1">
                              <a:solidFill>
                                <a:srgbClr val="000000"/>
                              </a:solidFill>
                              <a:latin typeface="Cambria Math" panose="02040503050406030204" pitchFamily="18" charset="0"/>
                            </a:rPr>
                            <m:t>𝒏</m:t>
                          </m:r>
                        </m:sub>
                      </m:sSub>
                      <m:r>
                        <a:rPr lang="zh-CN" altLang="en-US" sz="2400" b="1" i="1">
                          <a:solidFill>
                            <a:srgbClr val="000000"/>
                          </a:solidFill>
                          <a:latin typeface="Cambria Math" panose="02040503050406030204" pitchFamily="18" charset="0"/>
                        </a:rPr>
                        <m:t>=</m:t>
                      </m:r>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𝒄</m:t>
                          </m:r>
                        </m:e>
                        <m:sub>
                          <m:r>
                            <a:rPr lang="zh-CN" altLang="en-US" sz="2400" b="1" i="1">
                              <a:solidFill>
                                <a:srgbClr val="000000"/>
                              </a:solidFill>
                              <a:latin typeface="Cambria Math" panose="02040503050406030204" pitchFamily="18" charset="0"/>
                            </a:rPr>
                            <m:t>𝟏</m:t>
                          </m:r>
                        </m:sub>
                      </m:sSub>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𝒂</m:t>
                          </m:r>
                        </m:e>
                        <m:sub>
                          <m:r>
                            <a:rPr lang="zh-CN" altLang="en-US" sz="2400" b="1" i="1">
                              <a:solidFill>
                                <a:srgbClr val="000000"/>
                              </a:solidFill>
                              <a:latin typeface="Cambria Math" panose="02040503050406030204" pitchFamily="18" charset="0"/>
                            </a:rPr>
                            <m:t>𝒏</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𝟏</m:t>
                          </m:r>
                        </m:sub>
                      </m:sSub>
                      <m:r>
                        <a:rPr lang="zh-CN" altLang="en-US" sz="2400" b="1" i="1">
                          <a:solidFill>
                            <a:srgbClr val="000000"/>
                          </a:solidFill>
                          <a:latin typeface="Cambria Math" panose="02040503050406030204" pitchFamily="18" charset="0"/>
                        </a:rPr>
                        <m:t>+</m:t>
                      </m:r>
                      <m:r>
                        <a:rPr lang="zh-CN" altLang="en-US" sz="2400" b="1" i="0">
                          <a:solidFill>
                            <a:srgbClr val="000000"/>
                          </a:solidFill>
                          <a:latin typeface="Cambria Math" panose="02040503050406030204" pitchFamily="18" charset="0"/>
                        </a:rPr>
                        <m:t> </m:t>
                      </m:r>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𝒄</m:t>
                          </m:r>
                        </m:e>
                        <m:sub>
                          <m:r>
                            <a:rPr lang="zh-CN" altLang="en-US" sz="2400" b="1" i="1">
                              <a:solidFill>
                                <a:srgbClr val="000000"/>
                              </a:solidFill>
                              <a:latin typeface="Cambria Math" panose="02040503050406030204" pitchFamily="18" charset="0"/>
                            </a:rPr>
                            <m:t>𝟐</m:t>
                          </m:r>
                        </m:sub>
                      </m:sSub>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𝒂</m:t>
                          </m:r>
                        </m:e>
                        <m:sub>
                          <m:r>
                            <a:rPr lang="zh-CN" altLang="en-US" sz="2400" b="1" i="1">
                              <a:solidFill>
                                <a:srgbClr val="000000"/>
                              </a:solidFill>
                              <a:latin typeface="Cambria Math" panose="02040503050406030204" pitchFamily="18" charset="0"/>
                            </a:rPr>
                            <m:t>𝒏</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𝟐</m:t>
                          </m:r>
                        </m:sub>
                      </m:sSub>
                    </m:oMath>
                  </m:oMathPara>
                </a14:m>
                <a:endParaRPr lang="zh-CN" altLang="en-US" sz="2400" b="1" dirty="0"/>
              </a:p>
            </p:txBody>
          </p:sp>
        </mc:Choice>
        <mc:Fallback xmlns="">
          <p:sp>
            <p:nvSpPr>
              <p:cNvPr id="8" name="Object 3"/>
              <p:cNvSpPr txBox="1">
                <a:spLocks noRot="1" noChangeAspect="1" noMove="1" noResize="1" noEditPoints="1" noAdjustHandles="1" noChangeArrowheads="1" noChangeShapeType="1" noTextEdit="1"/>
              </p:cNvSpPr>
              <p:nvPr/>
            </p:nvSpPr>
            <p:spPr>
              <a:xfrm>
                <a:off x="1791841" y="2943851"/>
                <a:ext cx="3465959" cy="623887"/>
              </a:xfrm>
              <a:prstGeom prst="rect">
                <a:avLst/>
              </a:prstGeom>
              <a:blipFill>
                <a:blip r:embed="rId2"/>
                <a:stretch>
                  <a:fillRect/>
                </a:stretch>
              </a:blipFill>
            </p:spPr>
            <p:txBody>
              <a:bodyPr/>
              <a:lstStyle/>
              <a:p>
                <a:r>
                  <a:rPr lang="zh-CN" altLang="en-US">
                    <a:noFill/>
                  </a:rPr>
                  <a:t> </a:t>
                </a:r>
              </a:p>
            </p:txBody>
          </p:sp>
        </mc:Fallback>
      </mc:AlternateContent>
      <p:sp>
        <p:nvSpPr>
          <p:cNvPr id="5" name="Content Placeholder 4"/>
          <p:cNvSpPr>
            <a:spLocks noGrp="1"/>
          </p:cNvSpPr>
          <p:nvPr>
            <p:ph idx="13"/>
          </p:nvPr>
        </p:nvSpPr>
        <p:spPr>
          <a:xfrm>
            <a:off x="5029200" y="2932797"/>
            <a:ext cx="2669285" cy="533400"/>
          </a:xfrm>
        </p:spPr>
        <p:txBody>
          <a:bodyPr/>
          <a:lstStyle/>
          <a:p>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and only if</a:t>
            </a:r>
          </a:p>
        </p:txBody>
      </p:sp>
      <mc:AlternateContent xmlns:mc="http://schemas.openxmlformats.org/markup-compatibility/2006" xmlns:a14="http://schemas.microsoft.com/office/drawing/2010/main">
        <mc:Choice Requires="a14">
          <p:sp>
            <p:nvSpPr>
              <p:cNvPr id="9" name="Object 5"/>
              <p:cNvSpPr txBox="1"/>
              <p:nvPr/>
            </p:nvSpPr>
            <p:spPr>
              <a:xfrm>
                <a:off x="3124200" y="3697405"/>
                <a:ext cx="3448050" cy="658813"/>
              </a:xfrm>
              <a:prstGeom prst="rect">
                <a:avLst/>
              </a:prstGeom>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𝒂</m:t>
                          </m:r>
                        </m:e>
                        <m:sub>
                          <m:r>
                            <a:rPr lang="zh-CN" altLang="en-US" sz="2400" b="1" i="1">
                              <a:solidFill>
                                <a:srgbClr val="000000"/>
                              </a:solidFill>
                              <a:latin typeface="Cambria Math" panose="02040503050406030204" pitchFamily="18" charset="0"/>
                            </a:rPr>
                            <m:t>𝒏</m:t>
                          </m:r>
                        </m:sub>
                      </m:sSub>
                      <m:r>
                        <a:rPr lang="zh-CN" altLang="en-US" sz="2400" b="1" i="1">
                          <a:solidFill>
                            <a:srgbClr val="000000"/>
                          </a:solidFill>
                          <a:latin typeface="Cambria Math" panose="02040503050406030204" pitchFamily="18" charset="0"/>
                        </a:rPr>
                        <m:t>=</m:t>
                      </m:r>
                      <m:sSub>
                        <m:sSubPr>
                          <m:ctrlPr>
                            <a:rPr lang="zh-CN" altLang="en-US" sz="2400" b="1" i="1" smtClean="0">
                              <a:solidFill>
                                <a:srgbClr val="00B050"/>
                              </a:solidFill>
                              <a:latin typeface="Cambria Math" panose="02040503050406030204" pitchFamily="18" charset="0"/>
                            </a:rPr>
                          </m:ctrlPr>
                        </m:sSubPr>
                        <m:e>
                          <m:r>
                            <a:rPr lang="zh-CN" altLang="en-US" sz="2400" b="1" i="1">
                              <a:solidFill>
                                <a:srgbClr val="00B050"/>
                              </a:solidFill>
                              <a:latin typeface="Cambria Math" panose="02040503050406030204" pitchFamily="18" charset="0"/>
                            </a:rPr>
                            <m:t>𝜶</m:t>
                          </m:r>
                        </m:e>
                        <m:sub>
                          <m:r>
                            <a:rPr lang="zh-CN" altLang="en-US" sz="2400" b="1" i="1">
                              <a:solidFill>
                                <a:srgbClr val="00B050"/>
                              </a:solidFill>
                              <a:latin typeface="Cambria Math" panose="02040503050406030204" pitchFamily="18" charset="0"/>
                            </a:rPr>
                            <m:t>𝟏</m:t>
                          </m:r>
                        </m:sub>
                      </m:sSub>
                      <m:sSubSup>
                        <m:sSubSupPr>
                          <m:ctrlPr>
                            <a:rPr lang="zh-CN" altLang="en-US" sz="2400" b="1" i="1">
                              <a:solidFill>
                                <a:srgbClr val="000000"/>
                              </a:solidFill>
                              <a:latin typeface="Cambria Math" panose="02040503050406030204" pitchFamily="18" charset="0"/>
                            </a:rPr>
                          </m:ctrlPr>
                        </m:sSubSupPr>
                        <m:e>
                          <m:r>
                            <a:rPr lang="zh-CN" altLang="en-US" sz="2400" b="1" i="1">
                              <a:solidFill>
                                <a:srgbClr val="000000"/>
                              </a:solidFill>
                              <a:latin typeface="Cambria Math" panose="02040503050406030204" pitchFamily="18" charset="0"/>
                            </a:rPr>
                            <m:t>𝒓</m:t>
                          </m:r>
                        </m:e>
                        <m:sub>
                          <m:r>
                            <a:rPr lang="zh-CN" altLang="en-US" sz="2400" b="1" i="1">
                              <a:solidFill>
                                <a:srgbClr val="000000"/>
                              </a:solidFill>
                              <a:latin typeface="Cambria Math" panose="02040503050406030204" pitchFamily="18" charset="0"/>
                            </a:rPr>
                            <m:t>𝟏</m:t>
                          </m:r>
                        </m:sub>
                        <m:sup>
                          <m:r>
                            <a:rPr lang="zh-CN" altLang="en-US" sz="2400" b="1" i="1">
                              <a:solidFill>
                                <a:srgbClr val="000000"/>
                              </a:solidFill>
                              <a:latin typeface="Cambria Math" panose="02040503050406030204" pitchFamily="18" charset="0"/>
                            </a:rPr>
                            <m:t>𝒏</m:t>
                          </m:r>
                        </m:sup>
                      </m:sSubSup>
                      <m:r>
                        <a:rPr lang="zh-CN" altLang="en-US" sz="2400" b="1" i="1">
                          <a:solidFill>
                            <a:srgbClr val="000000"/>
                          </a:solidFill>
                          <a:latin typeface="Cambria Math" panose="02040503050406030204" pitchFamily="18" charset="0"/>
                        </a:rPr>
                        <m:t>+</m:t>
                      </m:r>
                      <m:sSub>
                        <m:sSubPr>
                          <m:ctrlPr>
                            <a:rPr lang="zh-CN" altLang="en-US" sz="2400" b="1" i="1" smtClean="0">
                              <a:solidFill>
                                <a:srgbClr val="00B050"/>
                              </a:solidFill>
                              <a:latin typeface="Cambria Math" panose="02040503050406030204" pitchFamily="18" charset="0"/>
                            </a:rPr>
                          </m:ctrlPr>
                        </m:sSubPr>
                        <m:e>
                          <m:r>
                            <a:rPr lang="zh-CN" altLang="en-US" sz="2400" b="1" i="1">
                              <a:solidFill>
                                <a:srgbClr val="00B050"/>
                              </a:solidFill>
                              <a:latin typeface="Cambria Math" panose="02040503050406030204" pitchFamily="18" charset="0"/>
                            </a:rPr>
                            <m:t>𝜶</m:t>
                          </m:r>
                        </m:e>
                        <m:sub>
                          <m:r>
                            <a:rPr lang="zh-CN" altLang="en-US" sz="2400" b="1" i="1">
                              <a:solidFill>
                                <a:srgbClr val="00B050"/>
                              </a:solidFill>
                              <a:latin typeface="Cambria Math" panose="02040503050406030204" pitchFamily="18" charset="0"/>
                            </a:rPr>
                            <m:t>𝟐</m:t>
                          </m:r>
                        </m:sub>
                      </m:sSub>
                      <m:sSubSup>
                        <m:sSubSupPr>
                          <m:ctrlPr>
                            <a:rPr lang="zh-CN" altLang="en-US" sz="2400" b="1" i="1">
                              <a:solidFill>
                                <a:srgbClr val="000000"/>
                              </a:solidFill>
                              <a:latin typeface="Cambria Math" panose="02040503050406030204" pitchFamily="18" charset="0"/>
                            </a:rPr>
                          </m:ctrlPr>
                        </m:sSubSupPr>
                        <m:e>
                          <m:r>
                            <a:rPr lang="zh-CN" altLang="en-US" sz="2400" b="1" i="1">
                              <a:solidFill>
                                <a:srgbClr val="000000"/>
                              </a:solidFill>
                              <a:latin typeface="Cambria Math" panose="02040503050406030204" pitchFamily="18" charset="0"/>
                            </a:rPr>
                            <m:t>𝒓</m:t>
                          </m:r>
                        </m:e>
                        <m:sub>
                          <m:r>
                            <a:rPr lang="zh-CN" altLang="en-US" sz="2400" b="1" i="1">
                              <a:solidFill>
                                <a:srgbClr val="000000"/>
                              </a:solidFill>
                              <a:latin typeface="Cambria Math" panose="02040503050406030204" pitchFamily="18" charset="0"/>
                            </a:rPr>
                            <m:t>𝟐</m:t>
                          </m:r>
                        </m:sub>
                        <m:sup>
                          <m:r>
                            <a:rPr lang="zh-CN" altLang="en-US" sz="2400" b="1" i="1">
                              <a:solidFill>
                                <a:srgbClr val="000000"/>
                              </a:solidFill>
                              <a:latin typeface="Cambria Math" panose="02040503050406030204" pitchFamily="18" charset="0"/>
                            </a:rPr>
                            <m:t>𝒏</m:t>
                          </m:r>
                        </m:sup>
                      </m:sSubSup>
                    </m:oMath>
                  </m:oMathPara>
                </a14:m>
                <a:endParaRPr lang="zh-CN" altLang="en-US" sz="2400" b="1" dirty="0"/>
              </a:p>
            </p:txBody>
          </p:sp>
        </mc:Choice>
        <mc:Fallback xmlns="">
          <p:sp>
            <p:nvSpPr>
              <p:cNvPr id="9" name="Object 5"/>
              <p:cNvSpPr txBox="1">
                <a:spLocks noRot="1" noChangeAspect="1" noMove="1" noResize="1" noEditPoints="1" noAdjustHandles="1" noChangeArrowheads="1" noChangeShapeType="1" noTextEdit="1"/>
              </p:cNvSpPr>
              <p:nvPr/>
            </p:nvSpPr>
            <p:spPr>
              <a:xfrm>
                <a:off x="3124200" y="3697405"/>
                <a:ext cx="3448050" cy="658813"/>
              </a:xfrm>
              <a:prstGeom prst="rect">
                <a:avLst/>
              </a:prstGeom>
              <a:blipFill>
                <a:blip r:embed="rId3"/>
                <a:stretch>
                  <a:fillRect/>
                </a:stretch>
              </a:blipFill>
            </p:spPr>
            <p:txBody>
              <a:bodyPr/>
              <a:lstStyle/>
              <a:p>
                <a:r>
                  <a:rPr lang="zh-CN" altLang="en-US">
                    <a:noFill/>
                  </a:rPr>
                  <a:t> </a:t>
                </a:r>
              </a:p>
            </p:txBody>
          </p:sp>
        </mc:Fallback>
      </mc:AlternateContent>
      <p:sp>
        <p:nvSpPr>
          <p:cNvPr id="4" name="Content Placeholder 6"/>
          <p:cNvSpPr>
            <a:spLocks noGrp="1"/>
          </p:cNvSpPr>
          <p:nvPr>
            <p:ph idx="14"/>
          </p:nvPr>
        </p:nvSpPr>
        <p:spPr>
          <a:xfrm>
            <a:off x="478971" y="4287334"/>
            <a:ext cx="8229600" cy="533400"/>
          </a:xfrm>
        </p:spPr>
        <p:txBody>
          <a:bodyPr/>
          <a:lstStyle/>
          <a:p>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for</a:t>
            </a:r>
            <a:r>
              <a:rPr lang="en-US" sz="28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where </a:t>
            </a:r>
            <a:r>
              <a:rPr lang="el-GR" sz="28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8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a:t>
            </a:r>
            <a:r>
              <a:rPr lang="en-US" sz="28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l-GR" sz="28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8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8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are constants.</a:t>
            </a:r>
          </a:p>
        </p:txBody>
      </p:sp>
    </p:spTree>
    <p:extLst>
      <p:ext uri="{BB962C8B-B14F-4D97-AF65-F5344CB8AC3E}">
        <p14:creationId xmlns:p14="http://schemas.microsoft.com/office/powerpoint/2010/main" val="9820570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Using Theorem 1</a:t>
            </a:r>
          </a:p>
        </p:txBody>
      </p:sp>
      <p:sp>
        <p:nvSpPr>
          <p:cNvPr id="8" name="Content Placeholder 2"/>
          <p:cNvSpPr>
            <a:spLocks noGrp="1"/>
          </p:cNvSpPr>
          <p:nvPr>
            <p:ph idx="1"/>
          </p:nvPr>
        </p:nvSpPr>
        <p:spPr>
          <a:xfrm>
            <a:off x="457200" y="1066800"/>
            <a:ext cx="8595360" cy="5105400"/>
          </a:xfrm>
          <a:ln>
            <a:solidFill>
              <a:srgbClr val="FF0000"/>
            </a:solidFill>
          </a:ln>
        </p:spPr>
        <p:txBody>
          <a:bodyPr/>
          <a:lstStyle/>
          <a:p>
            <a:pPr>
              <a:spcBef>
                <a:spcPts val="600"/>
              </a:spcBef>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What is the solution to the recurrence relation  </a:t>
            </a:r>
          </a:p>
          <a:p>
            <a:pPr>
              <a:spcBef>
                <a:spcPts val="600"/>
              </a:spcBef>
            </a:pP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+ 2</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with</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2 and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7? </a:t>
            </a:r>
          </a:p>
          <a:p>
            <a:pPr>
              <a:spcBef>
                <a:spcPts val="600"/>
              </a:spcBef>
            </a:pPr>
            <a:endParaRPr lang="en-US" sz="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characteristic equation is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30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r −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a:p>
            <a:pPr>
              <a:spcBef>
                <a:spcPts val="600"/>
              </a:spcBef>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Its roots are</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 =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 =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Therefore,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a solution to the recurrence relation if and only if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l-GR"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l-GR"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for some constants </a:t>
            </a:r>
            <a:r>
              <a:rPr lang="el-GR"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l-GR"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a:p>
            <a:pPr>
              <a:spcBef>
                <a:spcPts val="600"/>
              </a:spcBef>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To find the constants  </a:t>
            </a:r>
            <a:r>
              <a:rPr lang="el-GR"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l-GR" altLang="zh-CN"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note that</a:t>
            </a:r>
          </a:p>
          <a:p>
            <a:pPr>
              <a:spcBef>
                <a:spcPts val="600"/>
              </a:spcBef>
            </a:pP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2 = </a:t>
            </a:r>
            <a:r>
              <a:rPr lang="el-GR"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l-GR"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7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l-GR"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 </a:t>
            </a:r>
            <a:r>
              <a:rPr lang="el-GR"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p>
          <a:p>
            <a:pPr>
              <a:spcBef>
                <a:spcPts val="600"/>
              </a:spcBef>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Solving these equations, we find that </a:t>
            </a:r>
            <a:r>
              <a:rPr lang="el-GR"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3 and </a:t>
            </a:r>
            <a:r>
              <a:rPr lang="el-GR"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−1.  </a:t>
            </a:r>
            <a:endPar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Hence, the solution is the sequence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with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3∙2</a:t>
            </a:r>
            <a:r>
              <a:rPr lang="en-US" sz="2400" b="1" i="1" baseline="30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a:t>
            </a:r>
            <a:r>
              <a:rPr lang="en-US" sz="2400" b="1" i="1" baseline="30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p:txBody>
      </p:sp>
    </p:spTree>
    <p:extLst>
      <p:ext uri="{BB962C8B-B14F-4D97-AF65-F5344CB8AC3E}">
        <p14:creationId xmlns:p14="http://schemas.microsoft.com/office/powerpoint/2010/main" val="2649461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3" end="3"/>
                                            </p:txEl>
                                          </p:spTgt>
                                        </p:tgtEl>
                                        <p:attrNameLst>
                                          <p:attrName>style.visibility</p:attrName>
                                        </p:attrNameLst>
                                      </p:cBhvr>
                                      <p:to>
                                        <p:strVal val="visible"/>
                                      </p:to>
                                    </p:set>
                                    <p:animEffect transition="in" filter="fade">
                                      <p:cBhvr>
                                        <p:cTn id="7" dur="500"/>
                                        <p:tgtEl>
                                          <p:spTgt spid="8">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4" end="4"/>
                                            </p:txEl>
                                          </p:spTgt>
                                        </p:tgtEl>
                                        <p:attrNameLst>
                                          <p:attrName>style.visibility</p:attrName>
                                        </p:attrNameLst>
                                      </p:cBhvr>
                                      <p:to>
                                        <p:strVal val="visible"/>
                                      </p:to>
                                    </p:set>
                                    <p:animEffect transition="in" filter="fade">
                                      <p:cBhvr>
                                        <p:cTn id="10" dur="500"/>
                                        <p:tgtEl>
                                          <p:spTgt spid="8">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xEl>
                                              <p:pRg st="5" end="5"/>
                                            </p:txEl>
                                          </p:spTgt>
                                        </p:tgtEl>
                                        <p:attrNameLst>
                                          <p:attrName>style.visibility</p:attrName>
                                        </p:attrNameLst>
                                      </p:cBhvr>
                                      <p:to>
                                        <p:strVal val="visible"/>
                                      </p:to>
                                    </p:set>
                                    <p:animEffect transition="in" filter="fade">
                                      <p:cBhvr>
                                        <p:cTn id="15" dur="500"/>
                                        <p:tgtEl>
                                          <p:spTgt spid="8">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xEl>
                                              <p:pRg st="6" end="6"/>
                                            </p:txEl>
                                          </p:spTgt>
                                        </p:tgtEl>
                                        <p:attrNameLst>
                                          <p:attrName>style.visibility</p:attrName>
                                        </p:attrNameLst>
                                      </p:cBhvr>
                                      <p:to>
                                        <p:strVal val="visible"/>
                                      </p:to>
                                    </p:set>
                                    <p:animEffect transition="in" filter="fade">
                                      <p:cBhvr>
                                        <p:cTn id="18" dur="500"/>
                                        <p:tgtEl>
                                          <p:spTgt spid="8">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8">
                                            <p:txEl>
                                              <p:pRg st="7" end="7"/>
                                            </p:txEl>
                                          </p:spTgt>
                                        </p:tgtEl>
                                        <p:attrNameLst>
                                          <p:attrName>style.visibility</p:attrName>
                                        </p:attrNameLst>
                                      </p:cBhvr>
                                      <p:to>
                                        <p:strVal val="visible"/>
                                      </p:to>
                                    </p:set>
                                    <p:animEffect transition="in" filter="fade">
                                      <p:cBhvr>
                                        <p:cTn id="21" dur="500"/>
                                        <p:tgtEl>
                                          <p:spTgt spid="8">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8">
                                            <p:txEl>
                                              <p:pRg st="8" end="8"/>
                                            </p:txEl>
                                          </p:spTgt>
                                        </p:tgtEl>
                                        <p:attrNameLst>
                                          <p:attrName>style.visibility</p:attrName>
                                        </p:attrNameLst>
                                      </p:cBhvr>
                                      <p:to>
                                        <p:strVal val="visible"/>
                                      </p:to>
                                    </p:set>
                                    <p:animEffect transition="in" filter="fade">
                                      <p:cBhvr>
                                        <p:cTn id="24"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 Explicit Formula for the Fibonacci Numbers</a:t>
            </a:r>
            <a:br>
              <a:rPr lang="en-US" sz="3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3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斐波那契数的显式公式</a:t>
            </a:r>
            <a:endParaRPr lang="en-US" sz="3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Content Placeholder 2"/>
          <p:cNvSpPr>
            <a:spLocks noGrp="1"/>
          </p:cNvSpPr>
          <p:nvPr>
            <p:ph idx="1"/>
          </p:nvPr>
        </p:nvSpPr>
        <p:spPr>
          <a:xfrm>
            <a:off x="457200" y="1295400"/>
            <a:ext cx="8229600" cy="2819400"/>
          </a:xfrm>
        </p:spPr>
        <p:txBody>
          <a:bodyPr/>
          <a:lstStyle/>
          <a:p>
            <a:pPr marL="571500" indent="-571500">
              <a:buFont typeface="Wingdings" panose="05000000000000000000" pitchFamily="2" charset="2"/>
              <a:buChar char="n"/>
            </a:pPr>
            <a:r>
              <a:rPr lang="zh-CN"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斐波那契数递推关系：</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sequence of Fibonacci numbers satisfies the recurrence relation </a:t>
            </a:r>
            <a:r>
              <a:rPr lang="en-US" sz="28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sz="2800" b="1" i="1" baseline="-25000"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f</a:t>
            </a:r>
            <a:r>
              <a:rPr lang="en-US" sz="28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a:t>
            </a:r>
            <a:r>
              <a:rPr lang="en-US" sz="28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with the initial conditions</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a:t>
            </a:r>
            <a:r>
              <a:rPr lang="en-US" sz="2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sz="2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a:p>
            <a:pPr marL="457200" indent="-457200">
              <a:buFont typeface="Wingdings" panose="05000000000000000000" pitchFamily="2" charset="2"/>
              <a:buChar char="n"/>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roots of the characteristic equation</a:t>
            </a:r>
            <a:b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800" b="1" baseline="30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 –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are</a:t>
            </a:r>
          </a:p>
        </p:txBody>
      </p:sp>
      <p:graphicFrame>
        <p:nvGraphicFramePr>
          <p:cNvPr id="3" name="Object 3"/>
          <p:cNvGraphicFramePr>
            <a:graphicFrameLocks noChangeAspect="1"/>
          </p:cNvGraphicFramePr>
          <p:nvPr>
            <p:extLst>
              <p:ext uri="{D42A27DB-BD31-4B8C-83A1-F6EECF244321}">
                <p14:modId xmlns:p14="http://schemas.microsoft.com/office/powerpoint/2010/main" val="819125482"/>
              </p:ext>
            </p:extLst>
          </p:nvPr>
        </p:nvGraphicFramePr>
        <p:xfrm>
          <a:off x="3766185" y="4114800"/>
          <a:ext cx="1611630" cy="1014354"/>
        </p:xfrm>
        <a:graphic>
          <a:graphicData uri="http://schemas.openxmlformats.org/presentationml/2006/ole">
            <mc:AlternateContent xmlns:mc="http://schemas.openxmlformats.org/markup-compatibility/2006">
              <mc:Choice xmlns:v="urn:schemas-microsoft-com:vml" Requires="v">
                <p:oleObj spid="_x0000_s6168" name="Equation" r:id="rId3" imgW="685800" imgH="431640" progId="Equation.DSMT4">
                  <p:embed/>
                </p:oleObj>
              </mc:Choice>
              <mc:Fallback>
                <p:oleObj name="Equation" r:id="rId3" imgW="685800" imgH="431640" progId="Equation.DSMT4">
                  <p:embed/>
                  <p:pic>
                    <p:nvPicPr>
                      <p:cNvPr id="0" name=""/>
                      <p:cNvPicPr/>
                      <p:nvPr/>
                    </p:nvPicPr>
                    <p:blipFill>
                      <a:blip r:embed="rId4"/>
                      <a:stretch>
                        <a:fillRect/>
                      </a:stretch>
                    </p:blipFill>
                    <p:spPr>
                      <a:xfrm>
                        <a:off x="3766185" y="4114800"/>
                        <a:ext cx="1611630" cy="1014354"/>
                      </a:xfrm>
                      <a:prstGeom prst="rect">
                        <a:avLst/>
                      </a:prstGeom>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3182491876"/>
              </p:ext>
            </p:extLst>
          </p:nvPr>
        </p:nvGraphicFramePr>
        <p:xfrm>
          <a:off x="3751380" y="5253763"/>
          <a:ext cx="1641240" cy="1014354"/>
        </p:xfrm>
        <a:graphic>
          <a:graphicData uri="http://schemas.openxmlformats.org/presentationml/2006/ole">
            <mc:AlternateContent xmlns:mc="http://schemas.openxmlformats.org/markup-compatibility/2006">
              <mc:Choice xmlns:v="urn:schemas-microsoft-com:vml" Requires="v">
                <p:oleObj spid="_x0000_s6169" name="Equation" r:id="rId5" imgW="698400" imgH="431640" progId="Equation.DSMT4">
                  <p:embed/>
                </p:oleObj>
              </mc:Choice>
              <mc:Fallback>
                <p:oleObj name="Equation" r:id="rId5" imgW="698400" imgH="431640" progId="Equation.DSMT4">
                  <p:embed/>
                  <p:pic>
                    <p:nvPicPr>
                      <p:cNvPr id="3" name="Object 2"/>
                      <p:cNvPicPr/>
                      <p:nvPr/>
                    </p:nvPicPr>
                    <p:blipFill>
                      <a:blip r:embed="rId6"/>
                      <a:stretch>
                        <a:fillRect/>
                      </a:stretch>
                    </p:blipFill>
                    <p:spPr>
                      <a:xfrm>
                        <a:off x="3751380" y="5253763"/>
                        <a:ext cx="1641240" cy="1014354"/>
                      </a:xfrm>
                      <a:prstGeom prst="rect">
                        <a:avLst/>
                      </a:prstGeom>
                    </p:spPr>
                  </p:pic>
                </p:oleObj>
              </mc:Fallback>
            </mc:AlternateContent>
          </a:graphicData>
        </a:graphic>
      </p:graphicFrame>
    </p:spTree>
    <p:extLst>
      <p:ext uri="{BB962C8B-B14F-4D97-AF65-F5344CB8AC3E}">
        <p14:creationId xmlns:p14="http://schemas.microsoft.com/office/powerpoint/2010/main" val="11534416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Fibonacci Numbers</a:t>
            </a:r>
            <a:r>
              <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2</a:t>
            </a:r>
          </a:p>
        </p:txBody>
      </p:sp>
      <p:sp>
        <p:nvSpPr>
          <p:cNvPr id="4" name="Content Placeholder 2"/>
          <p:cNvSpPr>
            <a:spLocks noGrp="1"/>
          </p:cNvSpPr>
          <p:nvPr>
            <p:ph idx="1"/>
          </p:nvPr>
        </p:nvSpPr>
        <p:spPr>
          <a:xfrm>
            <a:off x="457200" y="1219200"/>
            <a:ext cx="8229600" cy="547437"/>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Therefore by Theorem 1</a:t>
            </a:r>
          </a:p>
        </p:txBody>
      </p:sp>
      <p:graphicFrame>
        <p:nvGraphicFramePr>
          <p:cNvPr id="3" name="Object 3"/>
          <p:cNvGraphicFramePr>
            <a:graphicFrameLocks noChangeAspect="1"/>
          </p:cNvGraphicFramePr>
          <p:nvPr>
            <p:extLst>
              <p:ext uri="{D42A27DB-BD31-4B8C-83A1-F6EECF244321}">
                <p14:modId xmlns:p14="http://schemas.microsoft.com/office/powerpoint/2010/main" val="3389690024"/>
              </p:ext>
            </p:extLst>
          </p:nvPr>
        </p:nvGraphicFramePr>
        <p:xfrm>
          <a:off x="3144127" y="1755698"/>
          <a:ext cx="2855746" cy="758902"/>
        </p:xfrm>
        <a:graphic>
          <a:graphicData uri="http://schemas.openxmlformats.org/presentationml/2006/ole">
            <mc:AlternateContent xmlns:mc="http://schemas.openxmlformats.org/markup-compatibility/2006">
              <mc:Choice xmlns:v="urn:schemas-microsoft-com:vml" Requires="v">
                <p:oleObj spid="_x0000_s7214" name="Equation" r:id="rId3" imgW="2006280" imgH="533160" progId="Equation.DSMT4">
                  <p:embed/>
                </p:oleObj>
              </mc:Choice>
              <mc:Fallback>
                <p:oleObj name="Equation" r:id="rId3" imgW="2006280" imgH="533160" progId="Equation.DSMT4">
                  <p:embed/>
                  <p:pic>
                    <p:nvPicPr>
                      <p:cNvPr id="0" name=""/>
                      <p:cNvPicPr/>
                      <p:nvPr/>
                    </p:nvPicPr>
                    <p:blipFill>
                      <a:blip r:embed="rId4"/>
                      <a:stretch>
                        <a:fillRect/>
                      </a:stretch>
                    </p:blipFill>
                    <p:spPr>
                      <a:xfrm>
                        <a:off x="3144127" y="1755698"/>
                        <a:ext cx="2855746" cy="758902"/>
                      </a:xfrm>
                      <a:prstGeom prst="rect">
                        <a:avLst/>
                      </a:prstGeom>
                    </p:spPr>
                  </p:pic>
                </p:oleObj>
              </mc:Fallback>
            </mc:AlternateContent>
          </a:graphicData>
        </a:graphic>
      </p:graphicFrame>
      <p:sp>
        <p:nvSpPr>
          <p:cNvPr id="5" name="Content Placeholder 4"/>
          <p:cNvSpPr>
            <a:spLocks noGrp="1"/>
          </p:cNvSpPr>
          <p:nvPr>
            <p:ph idx="13"/>
          </p:nvPr>
        </p:nvSpPr>
        <p:spPr>
          <a:xfrm>
            <a:off x="457200" y="2590800"/>
            <a:ext cx="8229600" cy="106680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for some constants</a:t>
            </a:r>
            <a:r>
              <a:rPr lang="el-GR"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l-GR"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l-GR"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a:p>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Using the initial conditions </a:t>
            </a:r>
            <a:r>
              <a:rPr lang="en-US"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 and  </a:t>
            </a:r>
            <a:r>
              <a:rPr lang="en-US"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 we have</a:t>
            </a:r>
          </a:p>
        </p:txBody>
      </p:sp>
      <p:graphicFrame>
        <p:nvGraphicFramePr>
          <p:cNvPr id="17" name="Object 5"/>
          <p:cNvGraphicFramePr>
            <a:graphicFrameLocks noChangeAspect="1"/>
          </p:cNvGraphicFramePr>
          <p:nvPr>
            <p:extLst>
              <p:ext uri="{D42A27DB-BD31-4B8C-83A1-F6EECF244321}">
                <p14:modId xmlns:p14="http://schemas.microsoft.com/office/powerpoint/2010/main" val="859278304"/>
              </p:ext>
            </p:extLst>
          </p:nvPr>
        </p:nvGraphicFramePr>
        <p:xfrm>
          <a:off x="3071619" y="3675978"/>
          <a:ext cx="3000762" cy="1048422"/>
        </p:xfrm>
        <a:graphic>
          <a:graphicData uri="http://schemas.openxmlformats.org/presentationml/2006/ole">
            <mc:AlternateContent xmlns:mc="http://schemas.openxmlformats.org/markup-compatibility/2006">
              <mc:Choice xmlns:v="urn:schemas-microsoft-com:vml" Requires="v">
                <p:oleObj spid="_x0000_s7215" name="Equation" r:id="rId5" imgW="2108160" imgH="736560" progId="Equation.DSMT4">
                  <p:embed/>
                </p:oleObj>
              </mc:Choice>
              <mc:Fallback>
                <p:oleObj name="Equation" r:id="rId5" imgW="2108160" imgH="736560" progId="Equation.DSMT4">
                  <p:embed/>
                  <p:pic>
                    <p:nvPicPr>
                      <p:cNvPr id="3" name="Object 2"/>
                      <p:cNvPicPr/>
                      <p:nvPr/>
                    </p:nvPicPr>
                    <p:blipFill>
                      <a:blip r:embed="rId6"/>
                      <a:stretch>
                        <a:fillRect/>
                      </a:stretch>
                    </p:blipFill>
                    <p:spPr>
                      <a:xfrm>
                        <a:off x="3071619" y="3675978"/>
                        <a:ext cx="3000762" cy="1048422"/>
                      </a:xfrm>
                      <a:prstGeom prst="rect">
                        <a:avLst/>
                      </a:prstGeom>
                    </p:spPr>
                  </p:pic>
                </p:oleObj>
              </mc:Fallback>
            </mc:AlternateContent>
          </a:graphicData>
        </a:graphic>
      </p:graphicFrame>
      <p:sp>
        <p:nvSpPr>
          <p:cNvPr id="6" name="Content Placeholder 6"/>
          <p:cNvSpPr>
            <a:spLocks noGrp="1"/>
          </p:cNvSpPr>
          <p:nvPr>
            <p:ph idx="14"/>
          </p:nvPr>
        </p:nvSpPr>
        <p:spPr>
          <a:xfrm>
            <a:off x="457199" y="4876958"/>
            <a:ext cx="2614419" cy="411297"/>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Solving, we obtain</a:t>
            </a:r>
          </a:p>
        </p:txBody>
      </p:sp>
      <p:graphicFrame>
        <p:nvGraphicFramePr>
          <p:cNvPr id="18" name="Object 7"/>
          <p:cNvGraphicFramePr>
            <a:graphicFrameLocks noChangeAspect="1"/>
          </p:cNvGraphicFramePr>
          <p:nvPr>
            <p:extLst>
              <p:ext uri="{D42A27DB-BD31-4B8C-83A1-F6EECF244321}">
                <p14:modId xmlns:p14="http://schemas.microsoft.com/office/powerpoint/2010/main" val="3770598467"/>
              </p:ext>
            </p:extLst>
          </p:nvPr>
        </p:nvGraphicFramePr>
        <p:xfrm>
          <a:off x="3071619" y="4803660"/>
          <a:ext cx="2151162" cy="596464"/>
        </p:xfrm>
        <a:graphic>
          <a:graphicData uri="http://schemas.openxmlformats.org/presentationml/2006/ole">
            <mc:AlternateContent xmlns:mc="http://schemas.openxmlformats.org/markup-compatibility/2006">
              <mc:Choice xmlns:v="urn:schemas-microsoft-com:vml" Requires="v">
                <p:oleObj spid="_x0000_s7216" name="Equation" r:id="rId7" imgW="1511280" imgH="419040" progId="Equation.DSMT4">
                  <p:embed/>
                </p:oleObj>
              </mc:Choice>
              <mc:Fallback>
                <p:oleObj name="Equation" r:id="rId7" imgW="1511280" imgH="419040" progId="Equation.DSMT4">
                  <p:embed/>
                  <p:pic>
                    <p:nvPicPr>
                      <p:cNvPr id="17" name="Object 16"/>
                      <p:cNvPicPr/>
                      <p:nvPr/>
                    </p:nvPicPr>
                    <p:blipFill>
                      <a:blip r:embed="rId8"/>
                      <a:stretch>
                        <a:fillRect/>
                      </a:stretch>
                    </p:blipFill>
                    <p:spPr>
                      <a:xfrm>
                        <a:off x="3071619" y="4803660"/>
                        <a:ext cx="2151162" cy="596464"/>
                      </a:xfrm>
                      <a:prstGeom prst="rect">
                        <a:avLst/>
                      </a:prstGeom>
                    </p:spPr>
                  </p:pic>
                </p:oleObj>
              </mc:Fallback>
            </mc:AlternateContent>
          </a:graphicData>
        </a:graphic>
      </p:graphicFrame>
      <p:sp>
        <p:nvSpPr>
          <p:cNvPr id="16" name="Content Placeholder 8"/>
          <p:cNvSpPr txBox="1">
            <a:spLocks/>
          </p:cNvSpPr>
          <p:nvPr/>
        </p:nvSpPr>
        <p:spPr>
          <a:xfrm>
            <a:off x="457200" y="5675034"/>
            <a:ext cx="1447800" cy="457109"/>
          </a:xfrm>
          <a:prstGeom prst="rect">
            <a:avLst/>
          </a:prstGeom>
        </p:spPr>
        <p:txBody>
          <a:bodyPr/>
          <a:lstStyle>
            <a:lvl1pPr marL="0" indent="0" algn="l" defTabSz="457200" rtl="0" eaLnBrk="1" latinLnBrk="0" hangingPunct="1">
              <a:spcBef>
                <a:spcPts val="1200"/>
              </a:spcBef>
              <a:spcAft>
                <a:spcPts val="600"/>
              </a:spcAft>
              <a:buFont typeface="Arial" panose="020B0604020202020204" pitchFamily="34" charset="0"/>
              <a:buNone/>
              <a:defRPr sz="3200" kern="1200">
                <a:solidFill>
                  <a:schemeClr val="tx1"/>
                </a:solidFill>
                <a:latin typeface="+mj-lt"/>
                <a:ea typeface="+mn-ea"/>
                <a:cs typeface="Arial" panose="020B0604020202020204" pitchFamily="34" charset="0"/>
              </a:defRPr>
            </a:lvl1pPr>
            <a:lvl2pPr marL="457200" indent="-342900" algn="l" defTabSz="457200" rtl="0" eaLnBrk="1" latinLnBrk="0" hangingPunct="1">
              <a:spcBef>
                <a:spcPts val="1200"/>
              </a:spcBef>
              <a:spcAft>
                <a:spcPts val="600"/>
              </a:spcAft>
              <a:buClr>
                <a:srgbClr val="04617B"/>
              </a:buClr>
              <a:buFont typeface="Arial" panose="020B0604020202020204" pitchFamily="34" charset="0"/>
              <a:buChar char="•"/>
              <a:defRPr sz="2800" kern="1200">
                <a:solidFill>
                  <a:schemeClr val="tx1"/>
                </a:solidFill>
                <a:latin typeface="+mj-lt"/>
                <a:ea typeface="+mn-ea"/>
                <a:cs typeface="Arial" panose="020B0604020202020204" pitchFamily="34" charset="0"/>
              </a:defRPr>
            </a:lvl2pPr>
            <a:lvl3pPr marL="822960" indent="-274320" algn="l" defTabSz="457200" rtl="0" eaLnBrk="1" latinLnBrk="0" hangingPunct="1">
              <a:spcBef>
                <a:spcPts val="1200"/>
              </a:spcBef>
              <a:spcAft>
                <a:spcPts val="600"/>
              </a:spcAft>
              <a:buClr>
                <a:srgbClr val="B60000"/>
              </a:buClr>
              <a:buFont typeface="Arial" panose="020B0604020202020204" pitchFamily="34" charset="0"/>
              <a:buChar char="•"/>
              <a:defRPr sz="2400" kern="1200">
                <a:solidFill>
                  <a:schemeClr val="tx1"/>
                </a:solidFill>
                <a:latin typeface="+mj-lt"/>
                <a:ea typeface="+mn-ea"/>
                <a:cs typeface="Arial" panose="020B0604020202020204" pitchFamily="34" charset="0"/>
              </a:defRPr>
            </a:lvl3pPr>
            <a:lvl4pPr marL="1188720" indent="-274320" algn="l" defTabSz="457200" rtl="0" eaLnBrk="1" latinLnBrk="0" hangingPunct="1">
              <a:spcBef>
                <a:spcPts val="1200"/>
              </a:spcBef>
              <a:spcAft>
                <a:spcPts val="600"/>
              </a:spcAft>
              <a:buClr>
                <a:srgbClr val="663F78"/>
              </a:buClr>
              <a:buFont typeface="Arial" panose="020B0604020202020204" pitchFamily="34" charset="0"/>
              <a:buChar char="•"/>
              <a:defRPr sz="2000" kern="1200">
                <a:solidFill>
                  <a:schemeClr val="tx1"/>
                </a:solidFill>
                <a:latin typeface="+mj-lt"/>
                <a:ea typeface="+mn-ea"/>
                <a:cs typeface="Arial" panose="020B0604020202020204" pitchFamily="34" charset="0"/>
              </a:defRPr>
            </a:lvl4pPr>
            <a:lvl5pPr marL="1554480" indent="-228600" algn="l" defTabSz="457200" rtl="0" eaLnBrk="1" latinLnBrk="0" hangingPunct="1">
              <a:spcBef>
                <a:spcPts val="1200"/>
              </a:spcBef>
              <a:spcAft>
                <a:spcPts val="600"/>
              </a:spcAft>
              <a:buFont typeface="Arial" panose="020B0604020202020204" pitchFamily="34" charset="0"/>
              <a:buChar char="•"/>
              <a:defRPr sz="1600" kern="1200">
                <a:solidFill>
                  <a:schemeClr val="tx1"/>
                </a:solidFill>
                <a:latin typeface="+mj-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Hence,</a:t>
            </a:r>
          </a:p>
        </p:txBody>
      </p:sp>
      <p:graphicFrame>
        <p:nvGraphicFramePr>
          <p:cNvPr id="19" name="Object 9"/>
          <p:cNvGraphicFramePr>
            <a:graphicFrameLocks noChangeAspect="1"/>
          </p:cNvGraphicFramePr>
          <p:nvPr>
            <p:extLst>
              <p:ext uri="{D42A27DB-BD31-4B8C-83A1-F6EECF244321}">
                <p14:modId xmlns:p14="http://schemas.microsoft.com/office/powerpoint/2010/main" val="2208740632"/>
              </p:ext>
            </p:extLst>
          </p:nvPr>
        </p:nvGraphicFramePr>
        <p:xfrm>
          <a:off x="2057400" y="5524137"/>
          <a:ext cx="3108884" cy="758902"/>
        </p:xfrm>
        <a:graphic>
          <a:graphicData uri="http://schemas.openxmlformats.org/presentationml/2006/ole">
            <mc:AlternateContent xmlns:mc="http://schemas.openxmlformats.org/markup-compatibility/2006">
              <mc:Choice xmlns:v="urn:schemas-microsoft-com:vml" Requires="v">
                <p:oleObj spid="_x0000_s7217" name="Equation" r:id="rId9" imgW="2184120" imgH="533160" progId="Equation.DSMT4">
                  <p:embed/>
                </p:oleObj>
              </mc:Choice>
              <mc:Fallback>
                <p:oleObj name="Equation" r:id="rId9" imgW="2184120" imgH="533160" progId="Equation.DSMT4">
                  <p:embed/>
                  <p:pic>
                    <p:nvPicPr>
                      <p:cNvPr id="18" name="Object 17"/>
                      <p:cNvPicPr/>
                      <p:nvPr/>
                    </p:nvPicPr>
                    <p:blipFill>
                      <a:blip r:embed="rId10"/>
                      <a:stretch>
                        <a:fillRect/>
                      </a:stretch>
                    </p:blipFill>
                    <p:spPr>
                      <a:xfrm>
                        <a:off x="2057400" y="5524137"/>
                        <a:ext cx="3108884" cy="758902"/>
                      </a:xfrm>
                      <a:prstGeom prst="rect">
                        <a:avLst/>
                      </a:prstGeom>
                    </p:spPr>
                  </p:pic>
                </p:oleObj>
              </mc:Fallback>
            </mc:AlternateContent>
          </a:graphicData>
        </a:graphic>
      </p:graphicFrame>
    </p:spTree>
    <p:extLst>
      <p:ext uri="{BB962C8B-B14F-4D97-AF65-F5344CB8AC3E}">
        <p14:creationId xmlns:p14="http://schemas.microsoft.com/office/powerpoint/2010/main" val="2534862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5" y="1524000"/>
            <a:ext cx="9144000" cy="1737360"/>
          </a:xfrm>
        </p:spPr>
        <p:txBody>
          <a:bodyPr/>
          <a:lstStyle/>
          <a:p>
            <a:r>
              <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Applications of Recurrence Relations</a:t>
            </a:r>
          </a:p>
        </p:txBody>
      </p:sp>
      <p:sp>
        <p:nvSpPr>
          <p:cNvPr id="3" name="Content Placeholder 2"/>
          <p:cNvSpPr>
            <a:spLocks noGrp="1"/>
          </p:cNvSpPr>
          <p:nvPr>
            <p:ph idx="1"/>
          </p:nvPr>
        </p:nvSpPr>
        <p:spPr>
          <a:xfrm>
            <a:off x="3200400" y="3810000"/>
            <a:ext cx="2743200" cy="640080"/>
          </a:xfrm>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8.1</a:t>
            </a:r>
          </a:p>
        </p:txBody>
      </p:sp>
    </p:spTree>
    <p:extLst>
      <p:ext uri="{BB962C8B-B14F-4D97-AF65-F5344CB8AC3E}">
        <p14:creationId xmlns:p14="http://schemas.microsoft.com/office/powerpoint/2010/main" val="1191040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Solution when there is a Repeated Root</a:t>
            </a:r>
            <a:b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3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有相同根的情况</a:t>
            </a:r>
            <a:endPar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Content Placeholder 2"/>
          <p:cNvSpPr>
            <a:spLocks noGrp="1"/>
          </p:cNvSpPr>
          <p:nvPr>
            <p:ph idx="1"/>
          </p:nvPr>
        </p:nvSpPr>
        <p:spPr>
          <a:xfrm>
            <a:off x="457200" y="1295400"/>
            <a:ext cx="8229600" cy="2514600"/>
          </a:xfrm>
        </p:spPr>
        <p:txBody>
          <a:bodyPr/>
          <a:lstStyle/>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Theorem 2: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be real numbers with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0. Suppose that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c</a:t>
            </a:r>
            <a:r>
              <a:rPr lang="en-US"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 – c</a:t>
            </a:r>
            <a:r>
              <a:rPr lang="en-US"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has one </a:t>
            </a:r>
            <a:r>
              <a:rPr lang="en-US" b="1" u="sng"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repeated root</a:t>
            </a: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the sequence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solution to the recurrence relation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c</a:t>
            </a:r>
            <a:r>
              <a:rPr lang="en-US"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c</a:t>
            </a:r>
            <a:r>
              <a:rPr lang="en-US"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and only if</a:t>
            </a:r>
          </a:p>
        </p:txBody>
      </p:sp>
      <mc:AlternateContent xmlns:mc="http://schemas.openxmlformats.org/markup-compatibility/2006" xmlns:a14="http://schemas.microsoft.com/office/drawing/2010/main">
        <mc:Choice Requires="a14">
          <p:sp>
            <p:nvSpPr>
              <p:cNvPr id="3" name="Object 3"/>
              <p:cNvSpPr txBox="1"/>
              <p:nvPr/>
            </p:nvSpPr>
            <p:spPr>
              <a:xfrm>
                <a:off x="3048000" y="3916680"/>
                <a:ext cx="3276600" cy="696913"/>
              </a:xfrm>
              <a:prstGeom prst="rect">
                <a:avLst/>
              </a:prstGeom>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2800" b="1" i="1" smtClean="0">
                              <a:solidFill>
                                <a:srgbClr val="000000"/>
                              </a:solidFill>
                              <a:latin typeface="Cambria Math" panose="02040503050406030204" pitchFamily="18" charset="0"/>
                            </a:rPr>
                          </m:ctrlPr>
                        </m:sSubPr>
                        <m:e>
                          <m:r>
                            <a:rPr lang="zh-CN" altLang="en-US" sz="2800" b="1" i="1">
                              <a:solidFill>
                                <a:srgbClr val="000000"/>
                              </a:solidFill>
                              <a:latin typeface="Cambria Math" panose="02040503050406030204" pitchFamily="18" charset="0"/>
                            </a:rPr>
                            <m:t>𝒂</m:t>
                          </m:r>
                        </m:e>
                        <m:sub>
                          <m:r>
                            <a:rPr lang="zh-CN" altLang="en-US" sz="2800" b="1" i="1">
                              <a:solidFill>
                                <a:srgbClr val="000000"/>
                              </a:solidFill>
                              <a:latin typeface="Cambria Math" panose="02040503050406030204" pitchFamily="18" charset="0"/>
                            </a:rPr>
                            <m:t>𝒏</m:t>
                          </m:r>
                        </m:sub>
                      </m:sSub>
                      <m:r>
                        <a:rPr lang="zh-CN" altLang="en-US" sz="2800" b="1" i="1">
                          <a:solidFill>
                            <a:srgbClr val="000000"/>
                          </a:solidFill>
                          <a:latin typeface="Cambria Math" panose="02040503050406030204" pitchFamily="18" charset="0"/>
                        </a:rPr>
                        <m:t>=</m:t>
                      </m:r>
                      <m:sSub>
                        <m:sSubPr>
                          <m:ctrlPr>
                            <a:rPr lang="zh-CN" altLang="en-US" sz="2800" b="1" i="1" smtClean="0">
                              <a:solidFill>
                                <a:srgbClr val="00B050"/>
                              </a:solidFill>
                              <a:latin typeface="Cambria Math" panose="02040503050406030204" pitchFamily="18" charset="0"/>
                            </a:rPr>
                          </m:ctrlPr>
                        </m:sSubPr>
                        <m:e>
                          <m:r>
                            <a:rPr lang="zh-CN" altLang="en-US" sz="2800" b="1" i="1">
                              <a:solidFill>
                                <a:srgbClr val="00B050"/>
                              </a:solidFill>
                              <a:latin typeface="Cambria Math" panose="02040503050406030204" pitchFamily="18" charset="0"/>
                            </a:rPr>
                            <m:t>𝜶</m:t>
                          </m:r>
                        </m:e>
                        <m:sub>
                          <m:r>
                            <a:rPr lang="en-US" altLang="zh-CN" sz="2800" b="1" i="1" smtClean="0">
                              <a:solidFill>
                                <a:srgbClr val="00B050"/>
                              </a:solidFill>
                              <a:latin typeface="Cambria Math" panose="02040503050406030204" pitchFamily="18" charset="0"/>
                            </a:rPr>
                            <m:t>𝟏</m:t>
                          </m:r>
                        </m:sub>
                      </m:sSub>
                      <m:sSubSup>
                        <m:sSubSupPr>
                          <m:ctrlPr>
                            <a:rPr lang="zh-CN" altLang="en-US" sz="2800" b="1" i="1">
                              <a:solidFill>
                                <a:srgbClr val="000000"/>
                              </a:solidFill>
                              <a:latin typeface="Cambria Math" panose="02040503050406030204" pitchFamily="18" charset="0"/>
                            </a:rPr>
                          </m:ctrlPr>
                        </m:sSubSupPr>
                        <m:e>
                          <m:r>
                            <a:rPr lang="zh-CN" altLang="en-US" sz="2800" b="1" i="1">
                              <a:solidFill>
                                <a:srgbClr val="000000"/>
                              </a:solidFill>
                              <a:latin typeface="Cambria Math" panose="02040503050406030204" pitchFamily="18" charset="0"/>
                            </a:rPr>
                            <m:t>𝒓</m:t>
                          </m:r>
                        </m:e>
                        <m:sub>
                          <m:r>
                            <a:rPr lang="zh-CN" altLang="en-US" sz="2800" b="1" i="1">
                              <a:solidFill>
                                <a:srgbClr val="000000"/>
                              </a:solidFill>
                              <a:latin typeface="Cambria Math" panose="02040503050406030204" pitchFamily="18" charset="0"/>
                            </a:rPr>
                            <m:t>𝟎</m:t>
                          </m:r>
                        </m:sub>
                        <m:sup>
                          <m:r>
                            <a:rPr lang="zh-CN" altLang="en-US" sz="2800" b="1" i="1">
                              <a:solidFill>
                                <a:srgbClr val="000000"/>
                              </a:solidFill>
                              <a:latin typeface="Cambria Math" panose="02040503050406030204" pitchFamily="18" charset="0"/>
                            </a:rPr>
                            <m:t>𝒏</m:t>
                          </m:r>
                        </m:sup>
                      </m:sSubSup>
                      <m:r>
                        <a:rPr lang="zh-CN" altLang="en-US" sz="2800" b="1" i="1">
                          <a:solidFill>
                            <a:srgbClr val="000000"/>
                          </a:solidFill>
                          <a:latin typeface="Cambria Math" panose="02040503050406030204" pitchFamily="18" charset="0"/>
                        </a:rPr>
                        <m:t>+</m:t>
                      </m:r>
                      <m:sSub>
                        <m:sSubPr>
                          <m:ctrlPr>
                            <a:rPr lang="zh-CN" altLang="en-US" sz="2800" b="1" i="1" smtClean="0">
                              <a:solidFill>
                                <a:srgbClr val="00B050"/>
                              </a:solidFill>
                              <a:latin typeface="Cambria Math" panose="02040503050406030204" pitchFamily="18" charset="0"/>
                            </a:rPr>
                          </m:ctrlPr>
                        </m:sSubPr>
                        <m:e>
                          <m:r>
                            <a:rPr lang="zh-CN" altLang="en-US" sz="2800" b="1" i="1">
                              <a:solidFill>
                                <a:srgbClr val="00B050"/>
                              </a:solidFill>
                              <a:latin typeface="Cambria Math" panose="02040503050406030204" pitchFamily="18" charset="0"/>
                            </a:rPr>
                            <m:t>𝜶</m:t>
                          </m:r>
                        </m:e>
                        <m:sub>
                          <m:r>
                            <a:rPr lang="zh-CN" altLang="en-US" sz="2800" b="1" i="1">
                              <a:solidFill>
                                <a:srgbClr val="00B050"/>
                              </a:solidFill>
                              <a:latin typeface="Cambria Math" panose="02040503050406030204" pitchFamily="18" charset="0"/>
                            </a:rPr>
                            <m:t>𝟐</m:t>
                          </m:r>
                        </m:sub>
                      </m:sSub>
                      <m:r>
                        <a:rPr lang="zh-CN" altLang="en-US" sz="2800" b="1" i="1" smtClean="0">
                          <a:solidFill>
                            <a:srgbClr val="FF0000"/>
                          </a:solidFill>
                          <a:latin typeface="Cambria Math" panose="02040503050406030204" pitchFamily="18" charset="0"/>
                        </a:rPr>
                        <m:t>𝒏</m:t>
                      </m:r>
                      <m:sSubSup>
                        <m:sSubSupPr>
                          <m:ctrlPr>
                            <a:rPr lang="zh-CN" altLang="en-US" sz="2800" b="1" i="1">
                              <a:solidFill>
                                <a:srgbClr val="000000"/>
                              </a:solidFill>
                              <a:latin typeface="Cambria Math" panose="02040503050406030204" pitchFamily="18" charset="0"/>
                            </a:rPr>
                          </m:ctrlPr>
                        </m:sSubSupPr>
                        <m:e>
                          <m:r>
                            <a:rPr lang="zh-CN" altLang="en-US" sz="2800" b="1" i="1">
                              <a:solidFill>
                                <a:srgbClr val="000000"/>
                              </a:solidFill>
                              <a:latin typeface="Cambria Math" panose="02040503050406030204" pitchFamily="18" charset="0"/>
                            </a:rPr>
                            <m:t>𝒓</m:t>
                          </m:r>
                        </m:e>
                        <m:sub>
                          <m:r>
                            <a:rPr lang="zh-CN" altLang="en-US" sz="2800" b="1" i="1">
                              <a:solidFill>
                                <a:srgbClr val="000000"/>
                              </a:solidFill>
                              <a:latin typeface="Cambria Math" panose="02040503050406030204" pitchFamily="18" charset="0"/>
                            </a:rPr>
                            <m:t>𝟎</m:t>
                          </m:r>
                        </m:sub>
                        <m:sup>
                          <m:r>
                            <a:rPr lang="zh-CN" altLang="en-US" sz="2800" b="1" i="1">
                              <a:solidFill>
                                <a:srgbClr val="000000"/>
                              </a:solidFill>
                              <a:latin typeface="Cambria Math" panose="02040503050406030204" pitchFamily="18" charset="0"/>
                            </a:rPr>
                            <m:t>𝒏</m:t>
                          </m:r>
                        </m:sup>
                      </m:sSubSup>
                    </m:oMath>
                  </m:oMathPara>
                </a14:m>
                <a:endParaRPr lang="zh-CN" altLang="en-US" sz="2800" b="1" dirty="0"/>
              </a:p>
            </p:txBody>
          </p:sp>
        </mc:Choice>
        <mc:Fallback xmlns="">
          <p:sp>
            <p:nvSpPr>
              <p:cNvPr id="3" name="Object 3"/>
              <p:cNvSpPr txBox="1">
                <a:spLocks noRot="1" noChangeAspect="1" noMove="1" noResize="1" noEditPoints="1" noAdjustHandles="1" noChangeArrowheads="1" noChangeShapeType="1" noTextEdit="1"/>
              </p:cNvSpPr>
              <p:nvPr/>
            </p:nvSpPr>
            <p:spPr>
              <a:xfrm>
                <a:off x="3048000" y="3916680"/>
                <a:ext cx="3276600" cy="696913"/>
              </a:xfrm>
              <a:prstGeom prst="rect">
                <a:avLst/>
              </a:prstGeom>
              <a:blipFill>
                <a:blip r:embed="rId2"/>
                <a:stretch>
                  <a:fillRect/>
                </a:stretch>
              </a:blipFill>
            </p:spPr>
            <p:txBody>
              <a:bodyPr/>
              <a:lstStyle/>
              <a:p>
                <a:r>
                  <a:rPr lang="zh-CN" altLang="en-US">
                    <a:noFill/>
                  </a:rPr>
                  <a:t> </a:t>
                </a:r>
              </a:p>
            </p:txBody>
          </p:sp>
        </mc:Fallback>
      </mc:AlternateContent>
      <p:sp>
        <p:nvSpPr>
          <p:cNvPr id="8" name="Content Placeholder 4"/>
          <p:cNvSpPr>
            <a:spLocks noGrp="1"/>
          </p:cNvSpPr>
          <p:nvPr>
            <p:ph idx="14"/>
          </p:nvPr>
        </p:nvSpPr>
        <p:spPr>
          <a:xfrm>
            <a:off x="457200" y="4724400"/>
            <a:ext cx="8382000" cy="685800"/>
          </a:xfrm>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for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 </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0,1,2</a:t>
            </a:r>
            <a:r>
              <a:rPr lang="en-US"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where </a:t>
            </a:r>
            <a:r>
              <a:rPr lang="el-GR" altLang="zh-CN" sz="32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32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en-US" altLang="zh-CN" sz="3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a:t>
            </a:r>
            <a:r>
              <a:rPr lang="en-US" altLang="zh-CN" sz="32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l-GR" altLang="zh-CN" sz="32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altLang="zh-CN" sz="32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32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are constants.</a:t>
            </a:r>
            <a:endParaRPr lang="en-US"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8637556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Using Theorem 2</a:t>
            </a:r>
          </a:p>
        </p:txBody>
      </p:sp>
      <p:sp>
        <p:nvSpPr>
          <p:cNvPr id="6" name="Content Placeholder 2"/>
          <p:cNvSpPr>
            <a:spLocks noGrp="1"/>
          </p:cNvSpPr>
          <p:nvPr>
            <p:ph idx="1"/>
          </p:nvPr>
        </p:nvSpPr>
        <p:spPr/>
        <p:txBody>
          <a:bodyPr/>
          <a:lstStyle/>
          <a:p>
            <a:pPr>
              <a:spcBef>
                <a:spcPts val="0"/>
              </a:spcBef>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What is the solution to the recurrence  relation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6</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− 9</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with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 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6? </a:t>
            </a:r>
          </a:p>
          <a:p>
            <a:pPr>
              <a:spcBef>
                <a:spcPts val="0"/>
              </a:spcBef>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characteristic equation is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6</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 +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9</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a:p>
            <a:pPr>
              <a:spcBef>
                <a:spcPts val="0"/>
              </a:spcBef>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only root is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 =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Therefore,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a solution to the recurrence relation  if and only if  </a:t>
            </a:r>
          </a:p>
          <a:p>
            <a:pPr algn="ctr">
              <a:spcBef>
                <a:spcPts val="0"/>
              </a:spcBef>
            </a:pP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l-GR"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en-US" sz="24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l-GR"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en-US" sz="24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a:p>
            <a:pPr>
              <a:spcBef>
                <a:spcPts val="0"/>
              </a:spcBef>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where </a:t>
            </a:r>
            <a:r>
              <a:rPr lang="el-GR"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l-GR"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are constants.</a:t>
            </a:r>
          </a:p>
          <a:p>
            <a:pPr>
              <a:spcBef>
                <a:spcPts val="0"/>
              </a:spcBef>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To find the constants  </a:t>
            </a:r>
            <a:r>
              <a:rPr lang="el-GR"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l-GR"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note that </a:t>
            </a:r>
          </a:p>
          <a:p>
            <a:pPr algn="ctr">
              <a:spcBef>
                <a:spcPts val="0"/>
              </a:spcBef>
            </a:pP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 = </a:t>
            </a:r>
            <a:r>
              <a:rPr lang="el-GR"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i="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6 = </a:t>
            </a:r>
            <a:r>
              <a:rPr lang="el-GR"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3 + </a:t>
            </a:r>
            <a:r>
              <a:rPr lang="el-GR"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p>
          <a:p>
            <a:pPr>
              <a:spcBef>
                <a:spcPts val="0"/>
              </a:spcBef>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Solving, we find that  </a:t>
            </a:r>
            <a:r>
              <a:rPr lang="el-GR"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1 and</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l-GR"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a:t>
            </a:r>
            <a:r>
              <a:rPr lang="en-US" sz="2400" b="1" dirty="0">
                <a:solidFill>
                  <a:srgbClr val="00B05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1  .</a:t>
            </a:r>
          </a:p>
          <a:p>
            <a:pPr>
              <a:spcBef>
                <a:spcPts val="0"/>
              </a:spcBef>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Hence, </a:t>
            </a:r>
          </a:p>
          <a:p>
            <a:pPr>
              <a:spcBef>
                <a:spcPts val="0"/>
              </a:spcBef>
            </a:pP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a:t>
            </a:r>
            <a:r>
              <a:rPr lang="en-US" sz="24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3</a:t>
            </a:r>
            <a:r>
              <a:rPr lang="en-US" sz="24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en-US" sz="24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p>
        </p:txBody>
      </p:sp>
    </p:spTree>
    <p:extLst>
      <p:ext uri="{BB962C8B-B14F-4D97-AF65-F5344CB8AC3E}">
        <p14:creationId xmlns:p14="http://schemas.microsoft.com/office/powerpoint/2010/main" val="431314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fade">
                                      <p:cBhvr>
                                        <p:cTn id="13" dur="500"/>
                                        <p:tgtEl>
                                          <p:spTgt spid="6">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fade">
                                      <p:cBhvr>
                                        <p:cTn id="16" dur="500"/>
                                        <p:tgtEl>
                                          <p:spTgt spid="6">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animEffect transition="in" filter="fade">
                                      <p:cBhvr>
                                        <p:cTn id="21" dur="500"/>
                                        <p:tgtEl>
                                          <p:spTgt spid="6">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6" end="6"/>
                                            </p:txEl>
                                          </p:spTgt>
                                        </p:tgtEl>
                                        <p:attrNameLst>
                                          <p:attrName>style.visibility</p:attrName>
                                        </p:attrNameLst>
                                      </p:cBhvr>
                                      <p:to>
                                        <p:strVal val="visible"/>
                                      </p:to>
                                    </p:set>
                                    <p:animEffect transition="in" filter="fade">
                                      <p:cBhvr>
                                        <p:cTn id="24" dur="500"/>
                                        <p:tgtEl>
                                          <p:spTgt spid="6">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animEffect transition="in" filter="fade">
                                      <p:cBhvr>
                                        <p:cTn id="27" dur="500"/>
                                        <p:tgtEl>
                                          <p:spTgt spid="6">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8" end="8"/>
                                            </p:txEl>
                                          </p:spTgt>
                                        </p:tgtEl>
                                        <p:attrNameLst>
                                          <p:attrName>style.visibility</p:attrName>
                                        </p:attrNameLst>
                                      </p:cBhvr>
                                      <p:to>
                                        <p:strVal val="visible"/>
                                      </p:to>
                                    </p:set>
                                    <p:animEffect transition="in" filter="fade">
                                      <p:cBhvr>
                                        <p:cTn id="30" dur="500"/>
                                        <p:tgtEl>
                                          <p:spTgt spid="6">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animEffect transition="in" filter="fade">
                                      <p:cBhvr>
                                        <p:cTn id="33"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Solving Linear Homogeneous Recurrence Relations of Arbitrary Degree</a:t>
            </a:r>
          </a:p>
        </p:txBody>
      </p:sp>
      <p:sp>
        <p:nvSpPr>
          <p:cNvPr id="6" name="Content Placeholder 2"/>
          <p:cNvSpPr>
            <a:spLocks noGrp="1"/>
          </p:cNvSpPr>
          <p:nvPr>
            <p:ph idx="1"/>
          </p:nvPr>
        </p:nvSpPr>
        <p:spPr>
          <a:xfrm>
            <a:off x="457200" y="1295400"/>
            <a:ext cx="8458200" cy="4495800"/>
          </a:xfrm>
        </p:spPr>
        <p:txBody>
          <a:bodyPr/>
          <a:lstStyle/>
          <a:p>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This theorem can be used to solve linear homogeneous recurrence relations with constant coefficients of any degree when the characteristic equation has distinct roots.</a:t>
            </a:r>
          </a:p>
          <a:p>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Theorem 3: </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6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6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6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6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be real numbers. Suppose that the characteristic equation </a:t>
            </a:r>
            <a:r>
              <a:rPr lang="en-US" sz="26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600" b="1" i="1" baseline="30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c</a:t>
            </a:r>
            <a:r>
              <a:rPr lang="en-US" sz="26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6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6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6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c</a:t>
            </a:r>
            <a:r>
              <a:rPr lang="en-US" sz="26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has</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600" b="1" u="sng"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distinct roots</a:t>
            </a: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互不相同的根</a:t>
            </a:r>
            <a:r>
              <a:rPr lang="en-US" altLang="zh-CN"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6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6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6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6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a sequence {</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6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solution of the recurrence relation</a:t>
            </a:r>
            <a:b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6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c</a:t>
            </a:r>
            <a:r>
              <a:rPr lang="en-US" sz="26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6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6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6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c</a:t>
            </a:r>
            <a:r>
              <a:rPr lang="en-US" sz="26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6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6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 + </a:t>
            </a:r>
            <a:r>
              <a:rPr lang="en-US" sz="26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6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6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a:t>
            </a:r>
            <a:r>
              <a:rPr lang="en-US" sz="26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n−k</a:t>
            </a:r>
          </a:p>
          <a:p>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and only if</a:t>
            </a:r>
          </a:p>
        </p:txBody>
      </p:sp>
      <mc:AlternateContent xmlns:mc="http://schemas.openxmlformats.org/markup-compatibility/2006" xmlns:a14="http://schemas.microsoft.com/office/drawing/2010/main">
        <mc:Choice Requires="a14">
          <p:sp>
            <p:nvSpPr>
              <p:cNvPr id="5" name="Object 3"/>
              <p:cNvSpPr txBox="1"/>
              <p:nvPr/>
            </p:nvSpPr>
            <p:spPr>
              <a:xfrm>
                <a:off x="2438400" y="5562600"/>
                <a:ext cx="4787900" cy="511175"/>
              </a:xfrm>
              <a:prstGeom prst="rect">
                <a:avLst/>
              </a:prstGeom>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2400" b="1" i="1" smtClean="0">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𝒂</m:t>
                          </m:r>
                        </m:e>
                        <m:sub>
                          <m:r>
                            <a:rPr lang="zh-CN" altLang="en-US" sz="2400" b="1" i="1">
                              <a:solidFill>
                                <a:srgbClr val="000000"/>
                              </a:solidFill>
                              <a:latin typeface="Cambria Math" panose="02040503050406030204" pitchFamily="18" charset="0"/>
                            </a:rPr>
                            <m:t>𝒏</m:t>
                          </m:r>
                        </m:sub>
                      </m:sSub>
                      <m:r>
                        <a:rPr lang="zh-CN" altLang="en-US" sz="2400" b="1" i="1">
                          <a:solidFill>
                            <a:srgbClr val="000000"/>
                          </a:solidFill>
                          <a:latin typeface="Cambria Math" panose="02040503050406030204" pitchFamily="18" charset="0"/>
                        </a:rPr>
                        <m:t>=</m:t>
                      </m:r>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𝜶</m:t>
                          </m:r>
                        </m:e>
                        <m:sub>
                          <m:r>
                            <a:rPr lang="zh-CN" altLang="en-US" sz="2400" b="1" i="1">
                              <a:solidFill>
                                <a:srgbClr val="000000"/>
                              </a:solidFill>
                              <a:latin typeface="Cambria Math" panose="02040503050406030204" pitchFamily="18" charset="0"/>
                            </a:rPr>
                            <m:t>𝟏</m:t>
                          </m:r>
                        </m:sub>
                      </m:sSub>
                      <m:sSubSup>
                        <m:sSubSupPr>
                          <m:ctrlPr>
                            <a:rPr lang="zh-CN" altLang="en-US" sz="2400" b="1" i="1">
                              <a:solidFill>
                                <a:srgbClr val="000000"/>
                              </a:solidFill>
                              <a:latin typeface="Cambria Math" panose="02040503050406030204" pitchFamily="18" charset="0"/>
                            </a:rPr>
                          </m:ctrlPr>
                        </m:sSubSupPr>
                        <m:e>
                          <m:r>
                            <a:rPr lang="zh-CN" altLang="en-US" sz="2400" b="1" i="1">
                              <a:solidFill>
                                <a:srgbClr val="000000"/>
                              </a:solidFill>
                              <a:latin typeface="Cambria Math" panose="02040503050406030204" pitchFamily="18" charset="0"/>
                            </a:rPr>
                            <m:t>𝒓</m:t>
                          </m:r>
                        </m:e>
                        <m:sub>
                          <m:r>
                            <a:rPr lang="zh-CN" altLang="en-US" sz="2400" b="1" i="1">
                              <a:solidFill>
                                <a:srgbClr val="000000"/>
                              </a:solidFill>
                              <a:latin typeface="Cambria Math" panose="02040503050406030204" pitchFamily="18" charset="0"/>
                            </a:rPr>
                            <m:t>𝟏</m:t>
                          </m:r>
                        </m:sub>
                        <m:sup>
                          <m:r>
                            <a:rPr lang="zh-CN" altLang="en-US" sz="2400" b="1" i="1">
                              <a:solidFill>
                                <a:srgbClr val="000000"/>
                              </a:solidFill>
                              <a:latin typeface="Cambria Math" panose="02040503050406030204" pitchFamily="18" charset="0"/>
                            </a:rPr>
                            <m:t>𝒏</m:t>
                          </m:r>
                        </m:sup>
                      </m:sSubSup>
                      <m:r>
                        <a:rPr lang="zh-CN" altLang="en-US" sz="2400" b="1" i="1">
                          <a:solidFill>
                            <a:srgbClr val="000000"/>
                          </a:solidFill>
                          <a:latin typeface="Cambria Math" panose="02040503050406030204" pitchFamily="18" charset="0"/>
                        </a:rPr>
                        <m:t>+</m:t>
                      </m:r>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𝜶</m:t>
                          </m:r>
                        </m:e>
                        <m:sub>
                          <m:r>
                            <a:rPr lang="zh-CN" altLang="en-US" sz="2400" b="1" i="1">
                              <a:solidFill>
                                <a:srgbClr val="000000"/>
                              </a:solidFill>
                              <a:latin typeface="Cambria Math" panose="02040503050406030204" pitchFamily="18" charset="0"/>
                            </a:rPr>
                            <m:t>𝟐</m:t>
                          </m:r>
                        </m:sub>
                      </m:sSub>
                      <m:sSubSup>
                        <m:sSubSupPr>
                          <m:ctrlPr>
                            <a:rPr lang="zh-CN" altLang="en-US" sz="2400" b="1" i="1">
                              <a:solidFill>
                                <a:srgbClr val="000000"/>
                              </a:solidFill>
                              <a:latin typeface="Cambria Math" panose="02040503050406030204" pitchFamily="18" charset="0"/>
                            </a:rPr>
                          </m:ctrlPr>
                        </m:sSubSupPr>
                        <m:e>
                          <m:r>
                            <a:rPr lang="zh-CN" altLang="en-US" sz="2400" b="1" i="1">
                              <a:solidFill>
                                <a:srgbClr val="000000"/>
                              </a:solidFill>
                              <a:latin typeface="Cambria Math" panose="02040503050406030204" pitchFamily="18" charset="0"/>
                            </a:rPr>
                            <m:t>𝒓</m:t>
                          </m:r>
                        </m:e>
                        <m:sub>
                          <m:r>
                            <a:rPr lang="zh-CN" altLang="en-US" sz="2400" b="1" i="1">
                              <a:solidFill>
                                <a:srgbClr val="000000"/>
                              </a:solidFill>
                              <a:latin typeface="Cambria Math" panose="02040503050406030204" pitchFamily="18" charset="0"/>
                            </a:rPr>
                            <m:t>𝟐</m:t>
                          </m:r>
                        </m:sub>
                        <m:sup>
                          <m:r>
                            <a:rPr lang="en-US" altLang="zh-CN" sz="2400" b="1" i="1" smtClean="0">
                              <a:solidFill>
                                <a:srgbClr val="000000"/>
                              </a:solidFill>
                              <a:latin typeface="Cambria Math" panose="02040503050406030204" pitchFamily="18" charset="0"/>
                            </a:rPr>
                            <m:t>𝒏</m:t>
                          </m:r>
                        </m:sup>
                      </m:sSubSup>
                      <m:r>
                        <a:rPr lang="zh-CN" altLang="en-US" sz="2400" b="1" i="1">
                          <a:solidFill>
                            <a:srgbClr val="000000"/>
                          </a:solidFill>
                          <a:latin typeface="Cambria Math" panose="02040503050406030204" pitchFamily="18" charset="0"/>
                        </a:rPr>
                        <m:t>+⋯+</m:t>
                      </m:r>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𝜶</m:t>
                          </m:r>
                        </m:e>
                        <m:sub>
                          <m:r>
                            <a:rPr lang="zh-CN" altLang="en-US" sz="2400" b="1" i="1">
                              <a:solidFill>
                                <a:srgbClr val="000000"/>
                              </a:solidFill>
                              <a:latin typeface="Cambria Math" panose="02040503050406030204" pitchFamily="18" charset="0"/>
                            </a:rPr>
                            <m:t>𝒌</m:t>
                          </m:r>
                        </m:sub>
                      </m:sSub>
                      <m:sSubSup>
                        <m:sSubSupPr>
                          <m:ctrlPr>
                            <a:rPr lang="zh-CN" altLang="en-US" sz="2400" b="1" i="1">
                              <a:solidFill>
                                <a:srgbClr val="000000"/>
                              </a:solidFill>
                              <a:latin typeface="Cambria Math" panose="02040503050406030204" pitchFamily="18" charset="0"/>
                            </a:rPr>
                          </m:ctrlPr>
                        </m:sSubSupPr>
                        <m:e>
                          <m:r>
                            <a:rPr lang="zh-CN" altLang="en-US" sz="2400" b="1" i="1">
                              <a:solidFill>
                                <a:srgbClr val="000000"/>
                              </a:solidFill>
                              <a:latin typeface="Cambria Math" panose="02040503050406030204" pitchFamily="18" charset="0"/>
                            </a:rPr>
                            <m:t>𝒓</m:t>
                          </m:r>
                        </m:e>
                        <m:sub>
                          <m:r>
                            <a:rPr lang="zh-CN" altLang="en-US" sz="2400" b="1" i="1">
                              <a:solidFill>
                                <a:srgbClr val="000000"/>
                              </a:solidFill>
                              <a:latin typeface="Cambria Math" panose="02040503050406030204" pitchFamily="18" charset="0"/>
                            </a:rPr>
                            <m:t>𝒌</m:t>
                          </m:r>
                        </m:sub>
                        <m:sup>
                          <m:r>
                            <a:rPr lang="zh-CN" altLang="en-US" sz="2400" b="1" i="1">
                              <a:solidFill>
                                <a:srgbClr val="000000"/>
                              </a:solidFill>
                              <a:latin typeface="Cambria Math" panose="02040503050406030204" pitchFamily="18" charset="0"/>
                            </a:rPr>
                            <m:t>𝒏</m:t>
                          </m:r>
                        </m:sup>
                      </m:sSubSup>
                    </m:oMath>
                  </m:oMathPara>
                </a14:m>
                <a:endParaRPr lang="zh-CN" altLang="en-US" sz="2400" b="1" dirty="0"/>
              </a:p>
            </p:txBody>
          </p:sp>
        </mc:Choice>
        <mc:Fallback xmlns="">
          <p:sp>
            <p:nvSpPr>
              <p:cNvPr id="5" name="Object 3"/>
              <p:cNvSpPr txBox="1">
                <a:spLocks noRot="1" noChangeAspect="1" noMove="1" noResize="1" noEditPoints="1" noAdjustHandles="1" noChangeArrowheads="1" noChangeShapeType="1" noTextEdit="1"/>
              </p:cNvSpPr>
              <p:nvPr/>
            </p:nvSpPr>
            <p:spPr>
              <a:xfrm>
                <a:off x="2438400" y="5562600"/>
                <a:ext cx="4787900" cy="511175"/>
              </a:xfrm>
              <a:prstGeom prst="rect">
                <a:avLst/>
              </a:prstGeom>
              <a:blipFill>
                <a:blip r:embed="rId2"/>
                <a:stretch>
                  <a:fillRect/>
                </a:stretch>
              </a:blipFill>
            </p:spPr>
            <p:txBody>
              <a:bodyPr/>
              <a:lstStyle/>
              <a:p>
                <a:r>
                  <a:rPr lang="zh-CN" altLang="en-US">
                    <a:noFill/>
                  </a:rPr>
                  <a:t> </a:t>
                </a:r>
              </a:p>
            </p:txBody>
          </p:sp>
        </mc:Fallback>
      </mc:AlternateContent>
      <p:sp>
        <p:nvSpPr>
          <p:cNvPr id="3" name="Content Placeholder 4"/>
          <p:cNvSpPr>
            <a:spLocks noGrp="1"/>
          </p:cNvSpPr>
          <p:nvPr>
            <p:ph idx="13"/>
          </p:nvPr>
        </p:nvSpPr>
        <p:spPr>
          <a:xfrm>
            <a:off x="457200" y="6096000"/>
            <a:ext cx="8229600" cy="45720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for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0, 1, 2, …, where </a:t>
            </a:r>
            <a:r>
              <a:rPr lang="el-GR"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l-GR"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l-GR"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α</a:t>
            </a:r>
            <a:r>
              <a:rPr lang="en-US" sz="24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are constants. </a:t>
            </a:r>
          </a:p>
        </p:txBody>
      </p:sp>
    </p:spTree>
    <p:extLst>
      <p:ext uri="{BB962C8B-B14F-4D97-AF65-F5344CB8AC3E}">
        <p14:creationId xmlns:p14="http://schemas.microsoft.com/office/powerpoint/2010/main" val="11132221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Solving Linear Homogeneous Recurrence Relations of Arbitrary Degree</a:t>
            </a:r>
          </a:p>
        </p:txBody>
      </p:sp>
      <p:sp>
        <p:nvSpPr>
          <p:cNvPr id="6" name="Content Placeholder 2"/>
          <p:cNvSpPr>
            <a:spLocks noGrp="1"/>
          </p:cNvSpPr>
          <p:nvPr>
            <p:ph idx="1"/>
          </p:nvPr>
        </p:nvSpPr>
        <p:spPr>
          <a:xfrm>
            <a:off x="685800" y="1214120"/>
            <a:ext cx="8458200" cy="4495800"/>
          </a:xfrm>
        </p:spPr>
        <p:txBody>
          <a:bodyPr/>
          <a:lstStyle/>
          <a:p>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a:t>
            </a:r>
            <a:endPar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9" name="图片 8">
            <a:extLst>
              <a:ext uri="{FF2B5EF4-FFF2-40B4-BE49-F238E27FC236}">
                <a16:creationId xmlns:a16="http://schemas.microsoft.com/office/drawing/2014/main" id="{1252D399-D029-9343-ABED-3C8C88C1AF83}"/>
              </a:ext>
            </a:extLst>
          </p:cNvPr>
          <p:cNvPicPr>
            <a:picLocks noChangeAspect="1"/>
          </p:cNvPicPr>
          <p:nvPr/>
        </p:nvPicPr>
        <p:blipFill>
          <a:blip r:embed="rId2"/>
          <a:stretch>
            <a:fillRect/>
          </a:stretch>
        </p:blipFill>
        <p:spPr>
          <a:xfrm>
            <a:off x="1657350" y="1303020"/>
            <a:ext cx="4368800" cy="1093581"/>
          </a:xfrm>
          <a:prstGeom prst="rect">
            <a:avLst/>
          </a:prstGeom>
        </p:spPr>
      </p:pic>
      <p:pic>
        <p:nvPicPr>
          <p:cNvPr id="11" name="图片 10">
            <a:extLst>
              <a:ext uri="{FF2B5EF4-FFF2-40B4-BE49-F238E27FC236}">
                <a16:creationId xmlns:a16="http://schemas.microsoft.com/office/drawing/2014/main" id="{82DC2B0A-2E67-35F6-3410-F6FCFA7A81EE}"/>
              </a:ext>
            </a:extLst>
          </p:cNvPr>
          <p:cNvPicPr>
            <a:picLocks noChangeAspect="1"/>
          </p:cNvPicPr>
          <p:nvPr/>
        </p:nvPicPr>
        <p:blipFill>
          <a:blip r:embed="rId3"/>
          <a:stretch>
            <a:fillRect/>
          </a:stretch>
        </p:blipFill>
        <p:spPr>
          <a:xfrm>
            <a:off x="762000" y="2398422"/>
            <a:ext cx="7162800" cy="4302098"/>
          </a:xfrm>
          <a:prstGeom prst="rect">
            <a:avLst/>
          </a:prstGeom>
        </p:spPr>
      </p:pic>
    </p:spTree>
    <p:extLst>
      <p:ext uri="{BB962C8B-B14F-4D97-AF65-F5344CB8AC3E}">
        <p14:creationId xmlns:p14="http://schemas.microsoft.com/office/powerpoint/2010/main" val="25935551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General Case with Repeated Roots Allowed </a:t>
            </a:r>
          </a:p>
        </p:txBody>
      </p:sp>
      <p:sp>
        <p:nvSpPr>
          <p:cNvPr id="10" name="Content Placeholder 2"/>
          <p:cNvSpPr>
            <a:spLocks noGrp="1"/>
          </p:cNvSpPr>
          <p:nvPr>
            <p:ph idx="1"/>
          </p:nvPr>
        </p:nvSpPr>
        <p:spPr>
          <a:xfrm>
            <a:off x="457200" y="1295400"/>
            <a:ext cx="8229600" cy="802164"/>
          </a:xfrm>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Theorem 4: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4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be real numbers. Suppose that the characteristic equation</a:t>
            </a:r>
          </a:p>
        </p:txBody>
      </p:sp>
      <p:graphicFrame>
        <p:nvGraphicFramePr>
          <p:cNvPr id="3" name="Object 3"/>
          <p:cNvGraphicFramePr>
            <a:graphicFrameLocks noChangeAspect="1"/>
          </p:cNvGraphicFramePr>
          <p:nvPr>
            <p:extLst>
              <p:ext uri="{D42A27DB-BD31-4B8C-83A1-F6EECF244321}">
                <p14:modId xmlns:p14="http://schemas.microsoft.com/office/powerpoint/2010/main" val="1765750397"/>
              </p:ext>
            </p:extLst>
          </p:nvPr>
        </p:nvGraphicFramePr>
        <p:xfrm>
          <a:off x="3194050" y="2111375"/>
          <a:ext cx="2754313" cy="479425"/>
        </p:xfrm>
        <a:graphic>
          <a:graphicData uri="http://schemas.openxmlformats.org/presentationml/2006/ole">
            <mc:AlternateContent xmlns:mc="http://schemas.openxmlformats.org/markup-compatibility/2006">
              <mc:Choice xmlns:v="urn:schemas-microsoft-com:vml" Requires="v">
                <p:oleObj spid="_x0000_s8205" name="Equation" r:id="rId3" imgW="1384200" imgH="241200" progId="Equation.DSMT4">
                  <p:embed/>
                </p:oleObj>
              </mc:Choice>
              <mc:Fallback>
                <p:oleObj name="Equation" r:id="rId3" imgW="1384200" imgH="241200" progId="Equation.DSMT4">
                  <p:embed/>
                  <p:pic>
                    <p:nvPicPr>
                      <p:cNvPr id="0" name=""/>
                      <p:cNvPicPr/>
                      <p:nvPr/>
                    </p:nvPicPr>
                    <p:blipFill>
                      <a:blip r:embed="rId4"/>
                      <a:stretch>
                        <a:fillRect/>
                      </a:stretch>
                    </p:blipFill>
                    <p:spPr>
                      <a:xfrm>
                        <a:off x="3194050" y="2111375"/>
                        <a:ext cx="2754313" cy="479425"/>
                      </a:xfrm>
                      <a:prstGeom prst="rect">
                        <a:avLst/>
                      </a:prstGeom>
                    </p:spPr>
                  </p:pic>
                </p:oleObj>
              </mc:Fallback>
            </mc:AlternateContent>
          </a:graphicData>
        </a:graphic>
      </p:graphicFrame>
      <p:sp>
        <p:nvSpPr>
          <p:cNvPr id="11" name="Content Placeholder 4"/>
          <p:cNvSpPr>
            <a:spLocks noGrp="1"/>
          </p:cNvSpPr>
          <p:nvPr>
            <p:ph idx="13"/>
          </p:nvPr>
        </p:nvSpPr>
        <p:spPr>
          <a:xfrm>
            <a:off x="457200" y="2590800"/>
            <a:ext cx="8382000" cy="121920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has</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distinct roots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sz="24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with </a:t>
            </a:r>
            <a:r>
              <a:rPr lang="en-US" sz="2400" b="1" u="sng"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multiplicities</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4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respectively so that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4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 for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0, 1, 2,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4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4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 + </a:t>
            </a:r>
            <a:r>
              <a:rPr lang="en-US" sz="24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400" b="1" i="1" baseline="-25000"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Then a sequence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solution of the recurrence relation</a:t>
            </a:r>
          </a:p>
        </p:txBody>
      </p:sp>
      <mc:AlternateContent xmlns:mc="http://schemas.openxmlformats.org/markup-compatibility/2006" xmlns:a14="http://schemas.microsoft.com/office/drawing/2010/main">
        <mc:Choice Requires="a14">
          <p:sp>
            <p:nvSpPr>
              <p:cNvPr id="4" name="Object 5"/>
              <p:cNvSpPr txBox="1"/>
              <p:nvPr/>
            </p:nvSpPr>
            <p:spPr>
              <a:xfrm>
                <a:off x="3124200" y="3733800"/>
                <a:ext cx="4572000" cy="465138"/>
              </a:xfrm>
              <a:prstGeom prst="rect">
                <a:avLst/>
              </a:prstGeom>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2000" b="1" i="1">
                              <a:solidFill>
                                <a:srgbClr val="000000"/>
                              </a:solidFill>
                              <a:latin typeface="Cambria Math" panose="02040503050406030204" pitchFamily="18" charset="0"/>
                            </a:rPr>
                          </m:ctrlPr>
                        </m:sSubPr>
                        <m:e>
                          <m:r>
                            <a:rPr lang="zh-CN" altLang="en-US" sz="2000" b="1" i="1">
                              <a:solidFill>
                                <a:srgbClr val="000000"/>
                              </a:solidFill>
                              <a:latin typeface="Cambria Math" panose="02040503050406030204" pitchFamily="18" charset="0"/>
                            </a:rPr>
                            <m:t>𝒂</m:t>
                          </m:r>
                        </m:e>
                        <m:sub>
                          <m:r>
                            <a:rPr lang="zh-CN" altLang="en-US" sz="2000" b="1" i="1">
                              <a:solidFill>
                                <a:srgbClr val="000000"/>
                              </a:solidFill>
                              <a:latin typeface="Cambria Math" panose="02040503050406030204" pitchFamily="18" charset="0"/>
                            </a:rPr>
                            <m:t>𝒏</m:t>
                          </m:r>
                        </m:sub>
                      </m:sSub>
                      <m:r>
                        <a:rPr lang="zh-CN" altLang="en-US" sz="2000" b="1" i="1">
                          <a:solidFill>
                            <a:srgbClr val="000000"/>
                          </a:solidFill>
                          <a:latin typeface="Cambria Math" panose="02040503050406030204" pitchFamily="18" charset="0"/>
                        </a:rPr>
                        <m:t>=</m:t>
                      </m:r>
                      <m:sSub>
                        <m:sSubPr>
                          <m:ctrlPr>
                            <a:rPr lang="zh-CN" altLang="en-US" sz="2000" b="1" i="1">
                              <a:solidFill>
                                <a:srgbClr val="000000"/>
                              </a:solidFill>
                              <a:latin typeface="Cambria Math" panose="02040503050406030204" pitchFamily="18" charset="0"/>
                            </a:rPr>
                          </m:ctrlPr>
                        </m:sSubPr>
                        <m:e>
                          <m:r>
                            <a:rPr lang="zh-CN" altLang="en-US" sz="2000" b="1" i="1">
                              <a:solidFill>
                                <a:srgbClr val="000000"/>
                              </a:solidFill>
                              <a:latin typeface="Cambria Math" panose="02040503050406030204" pitchFamily="18" charset="0"/>
                            </a:rPr>
                            <m:t>𝒄</m:t>
                          </m:r>
                        </m:e>
                        <m:sub>
                          <m:r>
                            <a:rPr lang="zh-CN" altLang="en-US" sz="2000" b="1" i="1">
                              <a:solidFill>
                                <a:srgbClr val="000000"/>
                              </a:solidFill>
                              <a:latin typeface="Cambria Math" panose="02040503050406030204" pitchFamily="18" charset="0"/>
                            </a:rPr>
                            <m:t>𝟏</m:t>
                          </m:r>
                        </m:sub>
                      </m:sSub>
                      <m:sSub>
                        <m:sSubPr>
                          <m:ctrlPr>
                            <a:rPr lang="zh-CN" altLang="en-US" sz="2000" b="1" i="1">
                              <a:solidFill>
                                <a:srgbClr val="000000"/>
                              </a:solidFill>
                              <a:latin typeface="Cambria Math" panose="02040503050406030204" pitchFamily="18" charset="0"/>
                            </a:rPr>
                          </m:ctrlPr>
                        </m:sSubPr>
                        <m:e>
                          <m:r>
                            <a:rPr lang="zh-CN" altLang="en-US" sz="2000" b="1" i="1">
                              <a:solidFill>
                                <a:srgbClr val="000000"/>
                              </a:solidFill>
                              <a:latin typeface="Cambria Math" panose="02040503050406030204" pitchFamily="18" charset="0"/>
                            </a:rPr>
                            <m:t>𝒂</m:t>
                          </m:r>
                        </m:e>
                        <m:sub>
                          <m:r>
                            <a:rPr lang="zh-CN" altLang="en-US" sz="2000" b="1" i="1">
                              <a:solidFill>
                                <a:srgbClr val="000000"/>
                              </a:solidFill>
                              <a:latin typeface="Cambria Math" panose="02040503050406030204" pitchFamily="18" charset="0"/>
                            </a:rPr>
                            <m:t>𝒏</m:t>
                          </m:r>
                          <m:r>
                            <a:rPr lang="zh-CN" altLang="en-US" sz="2000" b="1"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𝟏</m:t>
                          </m:r>
                        </m:sub>
                      </m:sSub>
                      <m:r>
                        <a:rPr lang="zh-CN" altLang="en-US" sz="2000" b="1" i="1">
                          <a:solidFill>
                            <a:srgbClr val="000000"/>
                          </a:solidFill>
                          <a:latin typeface="Cambria Math" panose="02040503050406030204" pitchFamily="18" charset="0"/>
                        </a:rPr>
                        <m:t>+</m:t>
                      </m:r>
                      <m:sSub>
                        <m:sSubPr>
                          <m:ctrlPr>
                            <a:rPr lang="zh-CN" altLang="en-US" sz="2000" b="1" i="1">
                              <a:solidFill>
                                <a:srgbClr val="000000"/>
                              </a:solidFill>
                              <a:latin typeface="Cambria Math" panose="02040503050406030204" pitchFamily="18" charset="0"/>
                            </a:rPr>
                          </m:ctrlPr>
                        </m:sSubPr>
                        <m:e>
                          <m:r>
                            <a:rPr lang="zh-CN" altLang="en-US" sz="2000" b="1" i="1">
                              <a:solidFill>
                                <a:srgbClr val="000000"/>
                              </a:solidFill>
                              <a:latin typeface="Cambria Math" panose="02040503050406030204" pitchFamily="18" charset="0"/>
                            </a:rPr>
                            <m:t>𝒄</m:t>
                          </m:r>
                        </m:e>
                        <m:sub>
                          <m:r>
                            <a:rPr lang="zh-CN" altLang="en-US" sz="2000" b="1" i="1">
                              <a:solidFill>
                                <a:srgbClr val="000000"/>
                              </a:solidFill>
                              <a:latin typeface="Cambria Math" panose="02040503050406030204" pitchFamily="18" charset="0"/>
                            </a:rPr>
                            <m:t>𝟐</m:t>
                          </m:r>
                        </m:sub>
                      </m:sSub>
                      <m:sSub>
                        <m:sSubPr>
                          <m:ctrlPr>
                            <a:rPr lang="zh-CN" altLang="en-US" sz="2000" b="1" i="1">
                              <a:solidFill>
                                <a:srgbClr val="000000"/>
                              </a:solidFill>
                              <a:latin typeface="Cambria Math" panose="02040503050406030204" pitchFamily="18" charset="0"/>
                            </a:rPr>
                          </m:ctrlPr>
                        </m:sSubPr>
                        <m:e>
                          <m:r>
                            <a:rPr lang="zh-CN" altLang="en-US" sz="2000" b="1" i="1">
                              <a:solidFill>
                                <a:srgbClr val="000000"/>
                              </a:solidFill>
                              <a:latin typeface="Cambria Math" panose="02040503050406030204" pitchFamily="18" charset="0"/>
                            </a:rPr>
                            <m:t>𝒂</m:t>
                          </m:r>
                        </m:e>
                        <m:sub>
                          <m:r>
                            <a:rPr lang="zh-CN" altLang="en-US" sz="2000" b="1" i="1">
                              <a:solidFill>
                                <a:srgbClr val="000000"/>
                              </a:solidFill>
                              <a:latin typeface="Cambria Math" panose="02040503050406030204" pitchFamily="18" charset="0"/>
                            </a:rPr>
                            <m:t>𝒏</m:t>
                          </m:r>
                          <m:r>
                            <a:rPr lang="zh-CN" altLang="en-US" sz="2000" b="1"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𝟐</m:t>
                          </m:r>
                        </m:sub>
                      </m:sSub>
                      <m:r>
                        <a:rPr lang="zh-CN" altLang="en-US" sz="2000" b="1" i="1">
                          <a:solidFill>
                            <a:srgbClr val="000000"/>
                          </a:solidFill>
                          <a:latin typeface="Cambria Math" panose="02040503050406030204" pitchFamily="18" charset="0"/>
                        </a:rPr>
                        <m:t>+…..+</m:t>
                      </m:r>
                      <m:sSub>
                        <m:sSubPr>
                          <m:ctrlPr>
                            <a:rPr lang="zh-CN" altLang="en-US" sz="2000" b="1" i="1">
                              <a:solidFill>
                                <a:srgbClr val="000000"/>
                              </a:solidFill>
                              <a:latin typeface="Cambria Math" panose="02040503050406030204" pitchFamily="18" charset="0"/>
                            </a:rPr>
                          </m:ctrlPr>
                        </m:sSubPr>
                        <m:e>
                          <m:r>
                            <a:rPr lang="zh-CN" altLang="en-US" sz="2000" b="1" i="1">
                              <a:solidFill>
                                <a:srgbClr val="000000"/>
                              </a:solidFill>
                              <a:latin typeface="Cambria Math" panose="02040503050406030204" pitchFamily="18" charset="0"/>
                            </a:rPr>
                            <m:t>𝒄</m:t>
                          </m:r>
                        </m:e>
                        <m:sub>
                          <m:r>
                            <a:rPr lang="zh-CN" altLang="en-US" sz="2000" b="1" i="1">
                              <a:solidFill>
                                <a:srgbClr val="000000"/>
                              </a:solidFill>
                              <a:latin typeface="Cambria Math" panose="02040503050406030204" pitchFamily="18" charset="0"/>
                            </a:rPr>
                            <m:t>𝒌</m:t>
                          </m:r>
                        </m:sub>
                      </m:sSub>
                      <m:sSub>
                        <m:sSubPr>
                          <m:ctrlPr>
                            <a:rPr lang="zh-CN" altLang="en-US" sz="2000" b="1" i="1">
                              <a:solidFill>
                                <a:srgbClr val="000000"/>
                              </a:solidFill>
                              <a:latin typeface="Cambria Math" panose="02040503050406030204" pitchFamily="18" charset="0"/>
                            </a:rPr>
                          </m:ctrlPr>
                        </m:sSubPr>
                        <m:e>
                          <m:r>
                            <a:rPr lang="zh-CN" altLang="en-US" sz="2000" b="1" i="1">
                              <a:solidFill>
                                <a:srgbClr val="000000"/>
                              </a:solidFill>
                              <a:latin typeface="Cambria Math" panose="02040503050406030204" pitchFamily="18" charset="0"/>
                            </a:rPr>
                            <m:t>𝒂</m:t>
                          </m:r>
                        </m:e>
                        <m:sub>
                          <m:r>
                            <a:rPr lang="zh-CN" altLang="en-US" sz="2000" b="1" i="1">
                              <a:solidFill>
                                <a:srgbClr val="000000"/>
                              </a:solidFill>
                              <a:latin typeface="Cambria Math" panose="02040503050406030204" pitchFamily="18" charset="0"/>
                            </a:rPr>
                            <m:t>𝒏</m:t>
                          </m:r>
                          <m:r>
                            <a:rPr lang="zh-CN" altLang="en-US" sz="2000" b="1" i="1">
                              <a:solidFill>
                                <a:srgbClr val="000000"/>
                              </a:solidFill>
                              <a:latin typeface="Cambria Math" panose="02040503050406030204" pitchFamily="18" charset="0"/>
                            </a:rPr>
                            <m:t>−</m:t>
                          </m:r>
                          <m:r>
                            <a:rPr lang="zh-CN" altLang="en-US" sz="2000" b="1" i="1">
                              <a:solidFill>
                                <a:srgbClr val="000000"/>
                              </a:solidFill>
                              <a:latin typeface="Cambria Math" panose="02040503050406030204" pitchFamily="18" charset="0"/>
                            </a:rPr>
                            <m:t>𝒌</m:t>
                          </m:r>
                        </m:sub>
                      </m:sSub>
                    </m:oMath>
                  </m:oMathPara>
                </a14:m>
                <a:endParaRPr lang="zh-CN" altLang="en-US" sz="2000" b="1" dirty="0"/>
              </a:p>
            </p:txBody>
          </p:sp>
        </mc:Choice>
        <mc:Fallback xmlns="">
          <p:sp>
            <p:nvSpPr>
              <p:cNvPr id="4" name="Object 5"/>
              <p:cNvSpPr txBox="1">
                <a:spLocks noRot="1" noChangeAspect="1" noMove="1" noResize="1" noEditPoints="1" noAdjustHandles="1" noChangeArrowheads="1" noChangeShapeType="1" noTextEdit="1"/>
              </p:cNvSpPr>
              <p:nvPr/>
            </p:nvSpPr>
            <p:spPr>
              <a:xfrm>
                <a:off x="3124200" y="3733800"/>
                <a:ext cx="4572000" cy="465138"/>
              </a:xfrm>
              <a:prstGeom prst="rect">
                <a:avLst/>
              </a:prstGeom>
              <a:blipFill>
                <a:blip r:embed="rId5"/>
                <a:stretch>
                  <a:fillRect/>
                </a:stretch>
              </a:blipFill>
            </p:spPr>
            <p:txBody>
              <a:bodyPr/>
              <a:lstStyle/>
              <a:p>
                <a:r>
                  <a:rPr lang="zh-CN" altLang="en-US">
                    <a:noFill/>
                  </a:rPr>
                  <a:t> </a:t>
                </a:r>
              </a:p>
            </p:txBody>
          </p:sp>
        </mc:Fallback>
      </mc:AlternateContent>
      <p:sp>
        <p:nvSpPr>
          <p:cNvPr id="12" name="Content Placeholder 6"/>
          <p:cNvSpPr>
            <a:spLocks noGrp="1"/>
          </p:cNvSpPr>
          <p:nvPr>
            <p:ph idx="14"/>
          </p:nvPr>
        </p:nvSpPr>
        <p:spPr>
          <a:xfrm>
            <a:off x="450273" y="4258828"/>
            <a:ext cx="2058762" cy="453818"/>
          </a:xfrm>
        </p:spPr>
        <p:txBody>
          <a:bodyPr/>
          <a:lstStyle/>
          <a:p>
            <a:r>
              <a:rPr lang="en-US" sz="24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if and only if</a:t>
            </a:r>
          </a:p>
        </p:txBody>
      </p:sp>
      <mc:AlternateContent xmlns:mc="http://schemas.openxmlformats.org/markup-compatibility/2006" xmlns:a14="http://schemas.microsoft.com/office/drawing/2010/main">
        <mc:Choice Requires="a14">
          <p:sp>
            <p:nvSpPr>
              <p:cNvPr id="14" name="Object 7"/>
              <p:cNvSpPr txBox="1"/>
              <p:nvPr/>
            </p:nvSpPr>
            <p:spPr>
              <a:xfrm>
                <a:off x="2211388" y="4203306"/>
                <a:ext cx="6932612" cy="1765300"/>
              </a:xfrm>
              <a:prstGeom prst="rect">
                <a:avLst/>
              </a:prstGeom>
            </p:spPr>
            <p:txBody>
              <a:bodyPr>
                <a:noAutofit/>
              </a:bodyPr>
              <a:lstStyle/>
              <a:p>
                <a:pPr/>
                <a14:m>
                  <m:oMathPara xmlns:m="http://schemas.openxmlformats.org/officeDocument/2006/math">
                    <m:oMathParaPr>
                      <m:jc m:val="left"/>
                    </m:oMathParaPr>
                    <m:oMath xmlns:m="http://schemas.openxmlformats.org/officeDocument/2006/math">
                      <m:r>
                        <a:rPr lang="zh-CN" altLang="en-US" sz="2400" b="1" i="1" smtClean="0">
                          <a:solidFill>
                            <a:srgbClr val="000000"/>
                          </a:solidFill>
                          <a:latin typeface="Cambria Math" panose="02040503050406030204" pitchFamily="18" charset="0"/>
                        </a:rPr>
                        <m:t> </m:t>
                      </m:r>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𝒂</m:t>
                          </m:r>
                        </m:e>
                        <m:sub>
                          <m:r>
                            <a:rPr lang="zh-CN" altLang="en-US" sz="2400" b="1" i="1">
                              <a:solidFill>
                                <a:srgbClr val="000000"/>
                              </a:solidFill>
                              <a:latin typeface="Cambria Math" panose="02040503050406030204" pitchFamily="18" charset="0"/>
                            </a:rPr>
                            <m:t>𝒏</m:t>
                          </m:r>
                        </m:sub>
                      </m:sSub>
                      <m:r>
                        <a:rPr lang="zh-CN" altLang="en-US" sz="2400" b="1" i="1">
                          <a:solidFill>
                            <a:srgbClr val="000000"/>
                          </a:solidFill>
                          <a:latin typeface="Cambria Math" panose="02040503050406030204" pitchFamily="18" charset="0"/>
                        </a:rPr>
                        <m:t>=</m:t>
                      </m:r>
                      <m:d>
                        <m:dPr>
                          <m:ctrlPr>
                            <a:rPr lang="zh-CN" altLang="en-US" sz="2400" b="1" i="1">
                              <a:solidFill>
                                <a:srgbClr val="000000"/>
                              </a:solidFill>
                              <a:latin typeface="Cambria Math" panose="02040503050406030204" pitchFamily="18" charset="0"/>
                            </a:rPr>
                          </m:ctrlPr>
                        </m:dPr>
                        <m:e>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𝜶</m:t>
                              </m:r>
                            </m:e>
                            <m:sub>
                              <m:r>
                                <a:rPr lang="zh-CN" altLang="en-US" sz="2400" b="1" i="1">
                                  <a:solidFill>
                                    <a:srgbClr val="000000"/>
                                  </a:solidFill>
                                  <a:latin typeface="Cambria Math" panose="02040503050406030204" pitchFamily="18" charset="0"/>
                                </a:rPr>
                                <m:t>𝟏</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𝟎</m:t>
                              </m:r>
                            </m:sub>
                          </m:sSub>
                          <m:r>
                            <a:rPr lang="zh-CN" altLang="en-US" sz="2400" b="1" i="1">
                              <a:solidFill>
                                <a:srgbClr val="000000"/>
                              </a:solidFill>
                              <a:latin typeface="Cambria Math" panose="02040503050406030204" pitchFamily="18" charset="0"/>
                            </a:rPr>
                            <m:t>+</m:t>
                          </m:r>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𝜶</m:t>
                              </m:r>
                            </m:e>
                            <m:sub>
                              <m:r>
                                <a:rPr lang="zh-CN" altLang="en-US" sz="2400" b="1" i="1">
                                  <a:solidFill>
                                    <a:srgbClr val="000000"/>
                                  </a:solidFill>
                                  <a:latin typeface="Cambria Math" panose="02040503050406030204" pitchFamily="18" charset="0"/>
                                </a:rPr>
                                <m:t>𝟏</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𝟏</m:t>
                              </m:r>
                            </m:sub>
                          </m:sSub>
                          <m:r>
                            <a:rPr lang="zh-CN" altLang="en-US" sz="2400" b="1" i="1">
                              <a:solidFill>
                                <a:srgbClr val="000000"/>
                              </a:solidFill>
                              <a:latin typeface="Cambria Math" panose="02040503050406030204" pitchFamily="18" charset="0"/>
                            </a:rPr>
                            <m:t>𝒏</m:t>
                          </m:r>
                          <m:r>
                            <a:rPr lang="zh-CN" altLang="en-US" sz="2400" b="1" i="1">
                              <a:solidFill>
                                <a:srgbClr val="000000"/>
                              </a:solidFill>
                              <a:latin typeface="Cambria Math" panose="02040503050406030204" pitchFamily="18" charset="0"/>
                            </a:rPr>
                            <m:t>+⋯+</m:t>
                          </m:r>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𝜶</m:t>
                              </m:r>
                            </m:e>
                            <m:sub>
                              <m:r>
                                <a:rPr lang="zh-CN" altLang="en-US" sz="2400" b="1" i="1">
                                  <a:solidFill>
                                    <a:srgbClr val="000000"/>
                                  </a:solidFill>
                                  <a:latin typeface="Cambria Math" panose="02040503050406030204" pitchFamily="18" charset="0"/>
                                </a:rPr>
                                <m:t>𝟏</m:t>
                              </m:r>
                              <m:r>
                                <a:rPr lang="en-US" altLang="zh-CN" sz="2400" b="1" i="1" smtClean="0">
                                  <a:solidFill>
                                    <a:srgbClr val="000000"/>
                                  </a:solidFill>
                                  <a:latin typeface="Cambria Math" panose="02040503050406030204" pitchFamily="18" charset="0"/>
                                </a:rPr>
                                <m:t>,</m:t>
                              </m:r>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𝒎</m:t>
                                  </m:r>
                                </m:e>
                                <m:sub>
                                  <m:r>
                                    <a:rPr lang="zh-CN" altLang="en-US" sz="2400" b="1" i="1">
                                      <a:solidFill>
                                        <a:srgbClr val="000000"/>
                                      </a:solidFill>
                                      <a:latin typeface="Cambria Math" panose="02040503050406030204" pitchFamily="18" charset="0"/>
                                    </a:rPr>
                                    <m:t>𝟏</m:t>
                                  </m:r>
                                </m:sub>
                              </m:sSub>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𝟏</m:t>
                              </m:r>
                            </m:sub>
                          </m:sSub>
                          <m:r>
                            <a:rPr lang="zh-CN" altLang="en-US" sz="2400" b="1" i="1" smtClean="0">
                              <a:solidFill>
                                <a:srgbClr val="000000"/>
                              </a:solidFill>
                              <a:latin typeface="Cambria Math" panose="02040503050406030204" pitchFamily="18" charset="0"/>
                            </a:rPr>
                            <m:t> </m:t>
                          </m:r>
                          <m:sSup>
                            <m:sSupPr>
                              <m:ctrlPr>
                                <a:rPr lang="zh-CN" altLang="en-US" sz="2400" b="1" i="1">
                                  <a:solidFill>
                                    <a:srgbClr val="000000"/>
                                  </a:solidFill>
                                  <a:latin typeface="Cambria Math" panose="02040503050406030204" pitchFamily="18" charset="0"/>
                                </a:rPr>
                              </m:ctrlPr>
                            </m:sSupPr>
                            <m:e>
                              <m:r>
                                <a:rPr lang="en-US" altLang="zh-CN" sz="2400" b="1" i="1" smtClean="0">
                                  <a:solidFill>
                                    <a:srgbClr val="000000"/>
                                  </a:solidFill>
                                  <a:latin typeface="Cambria Math" panose="02040503050406030204" pitchFamily="18" charset="0"/>
                                </a:rPr>
                                <m:t>𝒏</m:t>
                              </m:r>
                            </m:e>
                            <m:sup>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𝒎</m:t>
                                  </m:r>
                                </m:e>
                                <m:sub>
                                  <m:r>
                                    <a:rPr lang="zh-CN" altLang="en-US" sz="2400" b="1" i="1">
                                      <a:solidFill>
                                        <a:srgbClr val="000000"/>
                                      </a:solidFill>
                                      <a:latin typeface="Cambria Math" panose="02040503050406030204" pitchFamily="18" charset="0"/>
                                    </a:rPr>
                                    <m:t>𝟏</m:t>
                                  </m:r>
                                </m:sub>
                              </m:sSub>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𝟏</m:t>
                              </m:r>
                            </m:sup>
                          </m:sSup>
                        </m:e>
                      </m:d>
                      <m:sSubSup>
                        <m:sSubSupPr>
                          <m:ctrlPr>
                            <a:rPr lang="zh-CN" altLang="en-US" sz="2400" b="1" i="1">
                              <a:solidFill>
                                <a:srgbClr val="000000"/>
                              </a:solidFill>
                              <a:latin typeface="Cambria Math" panose="02040503050406030204" pitchFamily="18" charset="0"/>
                            </a:rPr>
                          </m:ctrlPr>
                        </m:sSubSupPr>
                        <m:e>
                          <m:r>
                            <a:rPr lang="zh-CN" altLang="en-US" sz="2400" b="1" i="1">
                              <a:solidFill>
                                <a:srgbClr val="000000"/>
                              </a:solidFill>
                              <a:latin typeface="Cambria Math" panose="02040503050406030204" pitchFamily="18" charset="0"/>
                            </a:rPr>
                            <m:t>𝒓</m:t>
                          </m:r>
                        </m:e>
                        <m:sub>
                          <m:r>
                            <a:rPr lang="zh-CN" altLang="en-US" sz="2400" b="1" i="1">
                              <a:solidFill>
                                <a:srgbClr val="000000"/>
                              </a:solidFill>
                              <a:latin typeface="Cambria Math" panose="02040503050406030204" pitchFamily="18" charset="0"/>
                            </a:rPr>
                            <m:t>𝟏</m:t>
                          </m:r>
                        </m:sub>
                        <m:sup>
                          <m:r>
                            <a:rPr lang="zh-CN" altLang="en-US" sz="2400" b="1" i="1">
                              <a:solidFill>
                                <a:srgbClr val="000000"/>
                              </a:solidFill>
                              <a:latin typeface="Cambria Math" panose="02040503050406030204" pitchFamily="18" charset="0"/>
                            </a:rPr>
                            <m:t>𝒏</m:t>
                          </m:r>
                        </m:sup>
                      </m:sSubSup>
                    </m:oMath>
                    <m:oMath xmlns:m="http://schemas.openxmlformats.org/officeDocument/2006/math">
                      <m:r>
                        <a:rPr lang="en-US" altLang="zh-CN" sz="2400" b="1" i="1" smtClean="0">
                          <a:solidFill>
                            <a:srgbClr val="000000"/>
                          </a:solidFill>
                          <a:latin typeface="Cambria Math" panose="02040503050406030204" pitchFamily="18" charset="0"/>
                        </a:rPr>
                        <m:t>            </m:t>
                      </m:r>
                      <m:r>
                        <a:rPr lang="zh-CN" altLang="en-US" sz="2400" b="1" i="1">
                          <a:solidFill>
                            <a:srgbClr val="000000"/>
                          </a:solidFill>
                          <a:latin typeface="Cambria Math" panose="02040503050406030204" pitchFamily="18" charset="0"/>
                        </a:rPr>
                        <m:t>+</m:t>
                      </m:r>
                      <m:d>
                        <m:dPr>
                          <m:ctrlPr>
                            <a:rPr lang="zh-CN" altLang="en-US" sz="2400" b="1" i="1">
                              <a:solidFill>
                                <a:srgbClr val="000000"/>
                              </a:solidFill>
                              <a:latin typeface="Cambria Math" panose="02040503050406030204" pitchFamily="18" charset="0"/>
                            </a:rPr>
                          </m:ctrlPr>
                        </m:dPr>
                        <m:e>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𝜶</m:t>
                              </m:r>
                            </m:e>
                            <m:sub>
                              <m:r>
                                <a:rPr lang="zh-CN" altLang="en-US" sz="2400" b="1" i="1">
                                  <a:solidFill>
                                    <a:srgbClr val="000000"/>
                                  </a:solidFill>
                                  <a:latin typeface="Cambria Math" panose="02040503050406030204" pitchFamily="18" charset="0"/>
                                </a:rPr>
                                <m:t>𝟐</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𝟎</m:t>
                              </m:r>
                            </m:sub>
                          </m:sSub>
                          <m:r>
                            <a:rPr lang="zh-CN" altLang="en-US" sz="2400" b="1" i="1">
                              <a:solidFill>
                                <a:srgbClr val="000000"/>
                              </a:solidFill>
                              <a:latin typeface="Cambria Math" panose="02040503050406030204" pitchFamily="18" charset="0"/>
                            </a:rPr>
                            <m:t>+</m:t>
                          </m:r>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𝜶</m:t>
                              </m:r>
                            </m:e>
                            <m:sub>
                              <m:r>
                                <a:rPr lang="zh-CN" altLang="en-US" sz="2400" b="1" i="1">
                                  <a:solidFill>
                                    <a:srgbClr val="000000"/>
                                  </a:solidFill>
                                  <a:latin typeface="Cambria Math" panose="02040503050406030204" pitchFamily="18" charset="0"/>
                                </a:rPr>
                                <m:t>𝟐</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𝟏</m:t>
                              </m:r>
                            </m:sub>
                          </m:sSub>
                          <m:r>
                            <a:rPr lang="zh-CN" altLang="en-US" sz="2400" b="1" i="1">
                              <a:solidFill>
                                <a:srgbClr val="000000"/>
                              </a:solidFill>
                              <a:latin typeface="Cambria Math" panose="02040503050406030204" pitchFamily="18" charset="0"/>
                            </a:rPr>
                            <m:t>𝒏</m:t>
                          </m:r>
                          <m:r>
                            <a:rPr lang="zh-CN" altLang="en-US" sz="2400" b="1" i="1">
                              <a:solidFill>
                                <a:srgbClr val="000000"/>
                              </a:solidFill>
                              <a:latin typeface="Cambria Math" panose="02040503050406030204" pitchFamily="18" charset="0"/>
                            </a:rPr>
                            <m:t>+⋯+</m:t>
                          </m:r>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𝜶</m:t>
                              </m:r>
                            </m:e>
                            <m:sub>
                              <m:r>
                                <a:rPr lang="zh-CN" altLang="en-US" sz="2400" b="1" i="1">
                                  <a:solidFill>
                                    <a:srgbClr val="000000"/>
                                  </a:solidFill>
                                  <a:latin typeface="Cambria Math" panose="02040503050406030204" pitchFamily="18" charset="0"/>
                                </a:rPr>
                                <m:t>𝟐</m:t>
                              </m:r>
                              <m:r>
                                <a:rPr lang="zh-CN" altLang="en-US" sz="2400" b="1" i="1">
                                  <a:solidFill>
                                    <a:srgbClr val="000000"/>
                                  </a:solidFill>
                                  <a:latin typeface="Cambria Math" panose="02040503050406030204" pitchFamily="18" charset="0"/>
                                </a:rPr>
                                <m:t>,</m:t>
                              </m:r>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𝒎</m:t>
                                  </m:r>
                                </m:e>
                                <m:sub>
                                  <m:r>
                                    <a:rPr lang="en-US" altLang="zh-CN" sz="2400" b="1" i="1" smtClean="0">
                                      <a:solidFill>
                                        <a:srgbClr val="000000"/>
                                      </a:solidFill>
                                      <a:latin typeface="Cambria Math" panose="02040503050406030204" pitchFamily="18" charset="0"/>
                                    </a:rPr>
                                    <m:t>𝟐</m:t>
                                  </m:r>
                                </m:sub>
                              </m:sSub>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𝟏</m:t>
                              </m:r>
                            </m:sub>
                          </m:sSub>
                          <m:sSup>
                            <m:sSupPr>
                              <m:ctrlPr>
                                <a:rPr lang="zh-CN" altLang="en-US" sz="2400" b="1" i="1">
                                  <a:solidFill>
                                    <a:srgbClr val="000000"/>
                                  </a:solidFill>
                                  <a:latin typeface="Cambria Math" panose="02040503050406030204" pitchFamily="18" charset="0"/>
                                </a:rPr>
                              </m:ctrlPr>
                            </m:sSupPr>
                            <m:e>
                              <m:r>
                                <a:rPr lang="en-US" altLang="zh-CN" sz="2400" b="1" i="1">
                                  <a:solidFill>
                                    <a:srgbClr val="000000"/>
                                  </a:solidFill>
                                  <a:latin typeface="Cambria Math" panose="02040503050406030204" pitchFamily="18" charset="0"/>
                                </a:rPr>
                                <m:t>𝒏</m:t>
                              </m:r>
                            </m:e>
                            <m:sup>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𝒎</m:t>
                                  </m:r>
                                </m:e>
                                <m:sub>
                                  <m:r>
                                    <a:rPr lang="en-US" altLang="zh-CN" sz="2400" b="1" i="1" smtClean="0">
                                      <a:solidFill>
                                        <a:srgbClr val="000000"/>
                                      </a:solidFill>
                                      <a:latin typeface="Cambria Math" panose="02040503050406030204" pitchFamily="18" charset="0"/>
                                    </a:rPr>
                                    <m:t>𝟐</m:t>
                                  </m:r>
                                </m:sub>
                              </m:sSub>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𝟏</m:t>
                              </m:r>
                            </m:sup>
                          </m:sSup>
                        </m:e>
                      </m:d>
                      <m:sSubSup>
                        <m:sSubSupPr>
                          <m:ctrlPr>
                            <a:rPr lang="zh-CN" altLang="en-US" sz="2400" b="1" i="1">
                              <a:solidFill>
                                <a:srgbClr val="000000"/>
                              </a:solidFill>
                              <a:latin typeface="Cambria Math" panose="02040503050406030204" pitchFamily="18" charset="0"/>
                            </a:rPr>
                          </m:ctrlPr>
                        </m:sSubSupPr>
                        <m:e>
                          <m:r>
                            <a:rPr lang="zh-CN" altLang="en-US" sz="2400" b="1" i="1">
                              <a:solidFill>
                                <a:srgbClr val="000000"/>
                              </a:solidFill>
                              <a:latin typeface="Cambria Math" panose="02040503050406030204" pitchFamily="18" charset="0"/>
                            </a:rPr>
                            <m:t>𝒓</m:t>
                          </m:r>
                        </m:e>
                        <m:sub>
                          <m:r>
                            <a:rPr lang="zh-CN" altLang="en-US" sz="2400" b="1" i="1">
                              <a:solidFill>
                                <a:srgbClr val="000000"/>
                              </a:solidFill>
                              <a:latin typeface="Cambria Math" panose="02040503050406030204" pitchFamily="18" charset="0"/>
                            </a:rPr>
                            <m:t>𝟐</m:t>
                          </m:r>
                        </m:sub>
                        <m:sup>
                          <m:r>
                            <a:rPr lang="zh-CN" altLang="en-US" sz="2400" b="1" i="1">
                              <a:solidFill>
                                <a:srgbClr val="000000"/>
                              </a:solidFill>
                              <a:latin typeface="Cambria Math" panose="02040503050406030204" pitchFamily="18" charset="0"/>
                            </a:rPr>
                            <m:t>𝒏</m:t>
                          </m:r>
                        </m:sup>
                      </m:sSubSup>
                    </m:oMath>
                    <m:oMath xmlns:m="http://schemas.openxmlformats.org/officeDocument/2006/math">
                      <m:r>
                        <a:rPr lang="en-US" altLang="zh-CN" sz="2400" b="1" i="1" smtClean="0">
                          <a:solidFill>
                            <a:srgbClr val="000000"/>
                          </a:solidFill>
                          <a:latin typeface="Cambria Math" panose="02040503050406030204" pitchFamily="18" charset="0"/>
                        </a:rPr>
                        <m:t>           </m:t>
                      </m:r>
                      <m:r>
                        <a:rPr lang="zh-CN" altLang="en-US" sz="2400" b="1" i="1">
                          <a:solidFill>
                            <a:srgbClr val="000000"/>
                          </a:solidFill>
                          <a:latin typeface="Cambria Math" panose="02040503050406030204" pitchFamily="18" charset="0"/>
                        </a:rPr>
                        <m:t>+⋯+</m:t>
                      </m:r>
                      <m:d>
                        <m:dPr>
                          <m:ctrlPr>
                            <a:rPr lang="zh-CN" altLang="en-US" sz="2400" b="1" i="1">
                              <a:solidFill>
                                <a:srgbClr val="000000"/>
                              </a:solidFill>
                              <a:latin typeface="Cambria Math" panose="02040503050406030204" pitchFamily="18" charset="0"/>
                            </a:rPr>
                          </m:ctrlPr>
                        </m:dPr>
                        <m:e>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𝜶</m:t>
                              </m:r>
                            </m:e>
                            <m:sub>
                              <m:r>
                                <a:rPr lang="zh-CN" altLang="en-US" sz="2400" b="1" i="1">
                                  <a:solidFill>
                                    <a:srgbClr val="000000"/>
                                  </a:solidFill>
                                  <a:latin typeface="Cambria Math" panose="02040503050406030204" pitchFamily="18" charset="0"/>
                                </a:rPr>
                                <m:t>𝒕</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𝟎</m:t>
                              </m:r>
                            </m:sub>
                          </m:sSub>
                          <m:r>
                            <a:rPr lang="zh-CN" altLang="en-US" sz="2400" b="1" i="1">
                              <a:solidFill>
                                <a:srgbClr val="000000"/>
                              </a:solidFill>
                              <a:latin typeface="Cambria Math" panose="02040503050406030204" pitchFamily="18" charset="0"/>
                            </a:rPr>
                            <m:t>+</m:t>
                          </m:r>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𝜶</m:t>
                              </m:r>
                            </m:e>
                            <m:sub>
                              <m:r>
                                <a:rPr lang="zh-CN" altLang="en-US" sz="2400" b="1" i="1">
                                  <a:solidFill>
                                    <a:srgbClr val="000000"/>
                                  </a:solidFill>
                                  <a:latin typeface="Cambria Math" panose="02040503050406030204" pitchFamily="18" charset="0"/>
                                </a:rPr>
                                <m:t>𝒕</m:t>
                              </m:r>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𝟏</m:t>
                              </m:r>
                            </m:sub>
                          </m:sSub>
                          <m:r>
                            <a:rPr lang="zh-CN" altLang="en-US" sz="2400" b="1" i="1">
                              <a:solidFill>
                                <a:srgbClr val="000000"/>
                              </a:solidFill>
                              <a:latin typeface="Cambria Math" panose="02040503050406030204" pitchFamily="18" charset="0"/>
                            </a:rPr>
                            <m:t>𝒏</m:t>
                          </m:r>
                          <m:r>
                            <a:rPr lang="zh-CN" altLang="en-US" sz="2400" b="1" i="1">
                              <a:solidFill>
                                <a:srgbClr val="000000"/>
                              </a:solidFill>
                              <a:latin typeface="Cambria Math" panose="02040503050406030204" pitchFamily="18" charset="0"/>
                            </a:rPr>
                            <m:t>+⋯+</m:t>
                          </m:r>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𝜶</m:t>
                              </m:r>
                            </m:e>
                            <m:sub>
                              <m:r>
                                <a:rPr lang="zh-CN" altLang="en-US" sz="2400" b="1" i="1">
                                  <a:solidFill>
                                    <a:srgbClr val="000000"/>
                                  </a:solidFill>
                                  <a:latin typeface="Cambria Math" panose="02040503050406030204" pitchFamily="18" charset="0"/>
                                </a:rPr>
                                <m:t>𝒕</m:t>
                              </m:r>
                              <m:r>
                                <a:rPr lang="zh-CN" altLang="en-US" sz="2400" b="1" i="1">
                                  <a:solidFill>
                                    <a:srgbClr val="000000"/>
                                  </a:solidFill>
                                  <a:latin typeface="Cambria Math" panose="02040503050406030204" pitchFamily="18" charset="0"/>
                                </a:rPr>
                                <m:t>,</m:t>
                              </m:r>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𝒎</m:t>
                                  </m:r>
                                </m:e>
                                <m:sub>
                                  <m:r>
                                    <a:rPr lang="en-US" altLang="zh-CN" sz="2400" b="1" i="1" smtClean="0">
                                      <a:solidFill>
                                        <a:srgbClr val="000000"/>
                                      </a:solidFill>
                                      <a:latin typeface="Cambria Math" panose="02040503050406030204" pitchFamily="18" charset="0"/>
                                    </a:rPr>
                                    <m:t>𝒕</m:t>
                                  </m:r>
                                </m:sub>
                              </m:sSub>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𝟏</m:t>
                              </m:r>
                            </m:sub>
                          </m:sSub>
                          <m:sSup>
                            <m:sSupPr>
                              <m:ctrlPr>
                                <a:rPr lang="zh-CN" altLang="en-US" sz="2400" b="1" i="1">
                                  <a:solidFill>
                                    <a:srgbClr val="000000"/>
                                  </a:solidFill>
                                  <a:latin typeface="Cambria Math" panose="02040503050406030204" pitchFamily="18" charset="0"/>
                                </a:rPr>
                              </m:ctrlPr>
                            </m:sSupPr>
                            <m:e>
                              <m:r>
                                <a:rPr lang="en-US" altLang="zh-CN" sz="2400" b="1" i="1">
                                  <a:solidFill>
                                    <a:srgbClr val="000000"/>
                                  </a:solidFill>
                                  <a:latin typeface="Cambria Math" panose="02040503050406030204" pitchFamily="18" charset="0"/>
                                </a:rPr>
                                <m:t>𝒏</m:t>
                              </m:r>
                            </m:e>
                            <m:sup>
                              <m:sSub>
                                <m:sSubPr>
                                  <m:ctrlPr>
                                    <a:rPr lang="zh-CN" altLang="en-US" sz="2400" b="1" i="1">
                                      <a:solidFill>
                                        <a:srgbClr val="000000"/>
                                      </a:solidFill>
                                      <a:latin typeface="Cambria Math" panose="02040503050406030204" pitchFamily="18" charset="0"/>
                                    </a:rPr>
                                  </m:ctrlPr>
                                </m:sSubPr>
                                <m:e>
                                  <m:r>
                                    <a:rPr lang="zh-CN" altLang="en-US" sz="2400" b="1" i="1">
                                      <a:solidFill>
                                        <a:srgbClr val="000000"/>
                                      </a:solidFill>
                                      <a:latin typeface="Cambria Math" panose="02040503050406030204" pitchFamily="18" charset="0"/>
                                    </a:rPr>
                                    <m:t>𝒎</m:t>
                                  </m:r>
                                </m:e>
                                <m:sub>
                                  <m:r>
                                    <a:rPr lang="en-US" altLang="zh-CN" sz="2400" b="1" i="1" smtClean="0">
                                      <a:solidFill>
                                        <a:srgbClr val="000000"/>
                                      </a:solidFill>
                                      <a:latin typeface="Cambria Math" panose="02040503050406030204" pitchFamily="18" charset="0"/>
                                    </a:rPr>
                                    <m:t>𝒕</m:t>
                                  </m:r>
                                </m:sub>
                              </m:sSub>
                              <m:r>
                                <a:rPr lang="zh-CN" altLang="en-US" sz="2400" b="1" i="1">
                                  <a:solidFill>
                                    <a:srgbClr val="000000"/>
                                  </a:solidFill>
                                  <a:latin typeface="Cambria Math" panose="02040503050406030204" pitchFamily="18" charset="0"/>
                                </a:rPr>
                                <m:t>−</m:t>
                              </m:r>
                              <m:r>
                                <a:rPr lang="zh-CN" altLang="en-US" sz="2400" b="1" i="1">
                                  <a:solidFill>
                                    <a:srgbClr val="000000"/>
                                  </a:solidFill>
                                  <a:latin typeface="Cambria Math" panose="02040503050406030204" pitchFamily="18" charset="0"/>
                                </a:rPr>
                                <m:t>𝟏</m:t>
                              </m:r>
                            </m:sup>
                          </m:sSup>
                        </m:e>
                      </m:d>
                      <m:sSubSup>
                        <m:sSubSupPr>
                          <m:ctrlPr>
                            <a:rPr lang="zh-CN" altLang="en-US" sz="2400" b="1" i="1">
                              <a:solidFill>
                                <a:srgbClr val="000000"/>
                              </a:solidFill>
                              <a:latin typeface="Cambria Math" panose="02040503050406030204" pitchFamily="18" charset="0"/>
                            </a:rPr>
                          </m:ctrlPr>
                        </m:sSubSupPr>
                        <m:e>
                          <m:r>
                            <a:rPr lang="zh-CN" altLang="en-US" sz="2400" b="1" i="1">
                              <a:solidFill>
                                <a:srgbClr val="000000"/>
                              </a:solidFill>
                              <a:latin typeface="Cambria Math" panose="02040503050406030204" pitchFamily="18" charset="0"/>
                            </a:rPr>
                            <m:t>𝒓</m:t>
                          </m:r>
                        </m:e>
                        <m:sub>
                          <m:r>
                            <a:rPr lang="zh-CN" altLang="en-US" sz="2400" b="1" i="1">
                              <a:solidFill>
                                <a:srgbClr val="000000"/>
                              </a:solidFill>
                              <a:latin typeface="Cambria Math" panose="02040503050406030204" pitchFamily="18" charset="0"/>
                            </a:rPr>
                            <m:t>𝒕</m:t>
                          </m:r>
                        </m:sub>
                        <m:sup>
                          <m:r>
                            <a:rPr lang="zh-CN" altLang="en-US" sz="2400" b="1" i="1">
                              <a:solidFill>
                                <a:srgbClr val="000000"/>
                              </a:solidFill>
                              <a:latin typeface="Cambria Math" panose="02040503050406030204" pitchFamily="18" charset="0"/>
                            </a:rPr>
                            <m:t>𝒏</m:t>
                          </m:r>
                        </m:sup>
                      </m:sSubSup>
                    </m:oMath>
                  </m:oMathPara>
                </a14:m>
                <a:endParaRPr lang="zh-CN" altLang="en-US" sz="2400" b="1" dirty="0"/>
              </a:p>
            </p:txBody>
          </p:sp>
        </mc:Choice>
        <mc:Fallback xmlns="">
          <p:sp>
            <p:nvSpPr>
              <p:cNvPr id="14" name="Object 7"/>
              <p:cNvSpPr txBox="1">
                <a:spLocks noRot="1" noChangeAspect="1" noMove="1" noResize="1" noEditPoints="1" noAdjustHandles="1" noChangeArrowheads="1" noChangeShapeType="1" noTextEdit="1"/>
              </p:cNvSpPr>
              <p:nvPr/>
            </p:nvSpPr>
            <p:spPr>
              <a:xfrm>
                <a:off x="2211388" y="4203306"/>
                <a:ext cx="6932612" cy="1765300"/>
              </a:xfrm>
              <a:prstGeom prst="rect">
                <a:avLst/>
              </a:prstGeom>
              <a:blipFill>
                <a:blip r:embed="rId6"/>
                <a:stretch>
                  <a:fillRect/>
                </a:stretch>
              </a:blipFill>
            </p:spPr>
            <p:txBody>
              <a:bodyPr/>
              <a:lstStyle/>
              <a:p>
                <a:r>
                  <a:rPr lang="zh-CN" altLang="en-US">
                    <a:noFill/>
                  </a:rPr>
                  <a:t> </a:t>
                </a:r>
              </a:p>
            </p:txBody>
          </p:sp>
        </mc:Fallback>
      </mc:AlternateContent>
      <p:sp>
        <p:nvSpPr>
          <p:cNvPr id="13" name="Content Placeholder 8"/>
          <p:cNvSpPr>
            <a:spLocks noGrp="1"/>
          </p:cNvSpPr>
          <p:nvPr>
            <p:ph idx="15"/>
          </p:nvPr>
        </p:nvSpPr>
        <p:spPr>
          <a:xfrm>
            <a:off x="228600" y="5597507"/>
            <a:ext cx="9334500" cy="452427"/>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for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0, 1, 2, …, where </a:t>
            </a:r>
            <a:r>
              <a:rPr lang="el-GR"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α</a:t>
            </a:r>
            <a:r>
              <a:rPr lang="en-US" sz="24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i,j</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are constants for 1≤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0≤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j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a:t>
            </a:r>
            <a:r>
              <a:rPr lang="en-US" sz="24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a:t>
            </a:r>
            <a:r>
              <a:rPr lang="en-US" sz="24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p:txBody>
      </p:sp>
    </p:spTree>
    <p:extLst>
      <p:ext uri="{BB962C8B-B14F-4D97-AF65-F5344CB8AC3E}">
        <p14:creationId xmlns:p14="http://schemas.microsoft.com/office/powerpoint/2010/main" val="21994207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General Case with Repeated Roots Allowed </a:t>
            </a:r>
          </a:p>
        </p:txBody>
      </p:sp>
      <p:sp>
        <p:nvSpPr>
          <p:cNvPr id="18" name="Content Placeholder 2">
            <a:extLst>
              <a:ext uri="{FF2B5EF4-FFF2-40B4-BE49-F238E27FC236}">
                <a16:creationId xmlns:a16="http://schemas.microsoft.com/office/drawing/2014/main" id="{63504CED-5637-4473-E379-48D9D82CA008}"/>
              </a:ext>
            </a:extLst>
          </p:cNvPr>
          <p:cNvSpPr>
            <a:spLocks noGrp="1"/>
          </p:cNvSpPr>
          <p:nvPr>
            <p:ph idx="1"/>
          </p:nvPr>
        </p:nvSpPr>
        <p:spPr>
          <a:xfrm>
            <a:off x="761567" y="1066800"/>
            <a:ext cx="8458200" cy="4495800"/>
          </a:xfrm>
        </p:spPr>
        <p:txBody>
          <a:bodyPr/>
          <a:lstStyle/>
          <a:p>
            <a:r>
              <a:rPr lang="en-US" altLang="zh-CN"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a:t>
            </a:r>
            <a:endParaRPr lang="en-US" sz="1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20" name="图片 19">
            <a:extLst>
              <a:ext uri="{FF2B5EF4-FFF2-40B4-BE49-F238E27FC236}">
                <a16:creationId xmlns:a16="http://schemas.microsoft.com/office/drawing/2014/main" id="{25B70627-CB9F-3704-5F46-BE57579E22F5}"/>
              </a:ext>
            </a:extLst>
          </p:cNvPr>
          <p:cNvPicPr>
            <a:picLocks noChangeAspect="1"/>
          </p:cNvPicPr>
          <p:nvPr/>
        </p:nvPicPr>
        <p:blipFill>
          <a:blip r:embed="rId2"/>
          <a:stretch>
            <a:fillRect/>
          </a:stretch>
        </p:blipFill>
        <p:spPr>
          <a:xfrm>
            <a:off x="1815667" y="1121361"/>
            <a:ext cx="4119563" cy="1067621"/>
          </a:xfrm>
          <a:prstGeom prst="rect">
            <a:avLst/>
          </a:prstGeom>
        </p:spPr>
      </p:pic>
      <p:pic>
        <p:nvPicPr>
          <p:cNvPr id="24" name="图片 23">
            <a:extLst>
              <a:ext uri="{FF2B5EF4-FFF2-40B4-BE49-F238E27FC236}">
                <a16:creationId xmlns:a16="http://schemas.microsoft.com/office/drawing/2014/main" id="{F921E53F-1AF5-715D-0DC7-9711F58545F1}"/>
              </a:ext>
            </a:extLst>
          </p:cNvPr>
          <p:cNvPicPr>
            <a:picLocks noChangeAspect="1"/>
          </p:cNvPicPr>
          <p:nvPr/>
        </p:nvPicPr>
        <p:blipFill>
          <a:blip r:embed="rId3"/>
          <a:stretch>
            <a:fillRect/>
          </a:stretch>
        </p:blipFill>
        <p:spPr>
          <a:xfrm>
            <a:off x="748867" y="4029923"/>
            <a:ext cx="7646265" cy="2622407"/>
          </a:xfrm>
          <a:prstGeom prst="rect">
            <a:avLst/>
          </a:prstGeom>
        </p:spPr>
      </p:pic>
      <p:pic>
        <p:nvPicPr>
          <p:cNvPr id="26" name="图片 25">
            <a:extLst>
              <a:ext uri="{FF2B5EF4-FFF2-40B4-BE49-F238E27FC236}">
                <a16:creationId xmlns:a16="http://schemas.microsoft.com/office/drawing/2014/main" id="{379923F8-07D2-5708-861D-CAA1C755D2F4}"/>
              </a:ext>
            </a:extLst>
          </p:cNvPr>
          <p:cNvPicPr>
            <a:picLocks noChangeAspect="1"/>
          </p:cNvPicPr>
          <p:nvPr/>
        </p:nvPicPr>
        <p:blipFill>
          <a:blip r:embed="rId4"/>
          <a:stretch>
            <a:fillRect/>
          </a:stretch>
        </p:blipFill>
        <p:spPr>
          <a:xfrm>
            <a:off x="761567" y="2270262"/>
            <a:ext cx="7321551" cy="1759661"/>
          </a:xfrm>
          <a:prstGeom prst="rect">
            <a:avLst/>
          </a:prstGeom>
        </p:spPr>
      </p:pic>
    </p:spTree>
    <p:extLst>
      <p:ext uri="{BB962C8B-B14F-4D97-AF65-F5344CB8AC3E}">
        <p14:creationId xmlns:p14="http://schemas.microsoft.com/office/powerpoint/2010/main" val="40255932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Linear Nonhomogeneous Recurrence Relations with Constant Coefficients</a:t>
            </a:r>
            <a:r>
              <a:rPr lang="en-US" sz="1400" dirty="0"/>
              <a:t> 1</a:t>
            </a:r>
          </a:p>
        </p:txBody>
      </p:sp>
      <p:sp>
        <p:nvSpPr>
          <p:cNvPr id="21" name="Content Placeholder 2"/>
          <p:cNvSpPr>
            <a:spLocks noGrp="1"/>
          </p:cNvSpPr>
          <p:nvPr>
            <p:ph idx="1"/>
          </p:nvPr>
        </p:nvSpPr>
        <p:spPr>
          <a:xfrm>
            <a:off x="457200" y="1295400"/>
            <a:ext cx="8229600" cy="1295400"/>
          </a:xfrm>
        </p:spPr>
        <p:txBody>
          <a:bodyPr/>
          <a:lstStyle/>
          <a:p>
            <a:r>
              <a:rPr lang="en-US" sz="2800" b="1" dirty="0">
                <a:solidFill>
                  <a:srgbClr val="FF0000"/>
                </a:solidFill>
              </a:rPr>
              <a:t>Definition: </a:t>
            </a:r>
            <a:r>
              <a:rPr lang="en-US" sz="2800" dirty="0"/>
              <a:t>A </a:t>
            </a:r>
            <a:r>
              <a:rPr lang="en-US" sz="2800" i="1" u="sng" dirty="0"/>
              <a:t>linear nonhomogeneous recurrence relation with constant coefficients </a:t>
            </a:r>
            <a:r>
              <a:rPr lang="en-US" sz="2800" dirty="0"/>
              <a:t>is a recurrence relation of the form:</a:t>
            </a:r>
          </a:p>
        </p:txBody>
      </p:sp>
      <mc:AlternateContent xmlns:mc="http://schemas.openxmlformats.org/markup-compatibility/2006" xmlns:a14="http://schemas.microsoft.com/office/drawing/2010/main">
        <mc:Choice Requires="a14">
          <p:sp>
            <p:nvSpPr>
              <p:cNvPr id="3" name="Object 3"/>
              <p:cNvSpPr txBox="1"/>
              <p:nvPr/>
            </p:nvSpPr>
            <p:spPr>
              <a:xfrm>
                <a:off x="1702130" y="2705199"/>
                <a:ext cx="6950075" cy="698500"/>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a:rPr lang="zh-CN" altLang="en-US" sz="2000" i="1">
                          <a:solidFill>
                            <a:srgbClr val="000000"/>
                          </a:solidFill>
                          <a:latin typeface="Cambria Math" panose="02040503050406030204" pitchFamily="18" charset="0"/>
                        </a:rPr>
                        <m:t> </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1</m:t>
                          </m:r>
                        </m:sub>
                      </m:sSub>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2</m:t>
                          </m:r>
                        </m:sub>
                      </m:sSub>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−2</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𝑘</m:t>
                          </m:r>
                        </m:sub>
                      </m:sSub>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𝑘</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𝐹</m:t>
                      </m:r>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𝑛</m:t>
                          </m:r>
                        </m:e>
                      </m:d>
                      <m:r>
                        <a:rPr lang="zh-CN" altLang="en-US" sz="2000" i="1">
                          <a:solidFill>
                            <a:srgbClr val="000000"/>
                          </a:solidFill>
                          <a:latin typeface="Cambria Math" panose="02040503050406030204" pitchFamily="18" charset="0"/>
                        </a:rPr>
                        <m:t>,</m:t>
                      </m:r>
                    </m:oMath>
                  </m:oMathPara>
                </a14:m>
                <a:endParaRPr lang="zh-CN" altLang="en-US" sz="2000" dirty="0"/>
              </a:p>
            </p:txBody>
          </p:sp>
        </mc:Choice>
        <mc:Fallback xmlns="">
          <p:sp>
            <p:nvSpPr>
              <p:cNvPr id="3" name="Object 3"/>
              <p:cNvSpPr txBox="1">
                <a:spLocks noRot="1" noChangeAspect="1" noMove="1" noResize="1" noEditPoints="1" noAdjustHandles="1" noChangeArrowheads="1" noChangeShapeType="1" noTextEdit="1"/>
              </p:cNvSpPr>
              <p:nvPr/>
            </p:nvSpPr>
            <p:spPr>
              <a:xfrm>
                <a:off x="1702130" y="2705199"/>
                <a:ext cx="6950075" cy="698500"/>
              </a:xfrm>
              <a:prstGeom prst="rect">
                <a:avLst/>
              </a:prstGeom>
              <a:blipFill>
                <a:blip r:embed="rId2"/>
                <a:stretch>
                  <a:fillRect/>
                </a:stretch>
              </a:blipFill>
            </p:spPr>
            <p:txBody>
              <a:bodyPr/>
              <a:lstStyle/>
              <a:p>
                <a:r>
                  <a:rPr lang="zh-CN" altLang="en-US">
                    <a:noFill/>
                  </a:rPr>
                  <a:t> </a:t>
                </a:r>
              </a:p>
            </p:txBody>
          </p:sp>
        </mc:Fallback>
      </mc:AlternateContent>
      <p:sp>
        <p:nvSpPr>
          <p:cNvPr id="22" name="Content Placeholder 4"/>
          <p:cNvSpPr>
            <a:spLocks noGrp="1"/>
          </p:cNvSpPr>
          <p:nvPr>
            <p:ph idx="13"/>
          </p:nvPr>
        </p:nvSpPr>
        <p:spPr>
          <a:xfrm>
            <a:off x="457200" y="3276600"/>
            <a:ext cx="8195005" cy="1600200"/>
          </a:xfrm>
        </p:spPr>
        <p:txBody>
          <a:bodyPr/>
          <a:lstStyle/>
          <a:p>
            <a:r>
              <a:rPr lang="en-US" sz="2800" dirty="0"/>
              <a:t>where </a:t>
            </a:r>
            <a:r>
              <a:rPr lang="en-US" sz="2800" i="1" dirty="0"/>
              <a:t>c</a:t>
            </a:r>
            <a:r>
              <a:rPr lang="en-US" sz="2800" baseline="-25000" dirty="0">
                <a:ea typeface="Cambria Math" pitchFamily="18" charset="0"/>
              </a:rPr>
              <a:t>1</a:t>
            </a:r>
            <a:r>
              <a:rPr lang="en-US" sz="2800" i="1" dirty="0"/>
              <a:t>, c</a:t>
            </a:r>
            <a:r>
              <a:rPr lang="en-US" sz="2800" baseline="-25000" dirty="0">
                <a:ea typeface="Cambria Math" pitchFamily="18" charset="0"/>
              </a:rPr>
              <a:t>2</a:t>
            </a:r>
            <a:r>
              <a:rPr lang="en-US" sz="2800" i="1" dirty="0"/>
              <a:t>, …., c</a:t>
            </a:r>
            <a:r>
              <a:rPr lang="en-US" sz="2800" i="1" baseline="-25000" dirty="0"/>
              <a:t>k</a:t>
            </a:r>
            <a:r>
              <a:rPr lang="en-US" sz="2800" i="1" dirty="0"/>
              <a:t> </a:t>
            </a:r>
            <a:r>
              <a:rPr lang="en-US" sz="2800" dirty="0"/>
              <a:t>are real numbers, and </a:t>
            </a:r>
            <a:r>
              <a:rPr lang="en-US" sz="2800" i="1" dirty="0"/>
              <a:t>F</a:t>
            </a:r>
            <a:r>
              <a:rPr lang="en-US" sz="2800" dirty="0"/>
              <a:t>(</a:t>
            </a:r>
            <a:r>
              <a:rPr lang="en-US" sz="2800" i="1" dirty="0"/>
              <a:t>n</a:t>
            </a:r>
            <a:r>
              <a:rPr lang="en-US" sz="2800" dirty="0"/>
              <a:t>)</a:t>
            </a:r>
            <a:r>
              <a:rPr lang="en-US" sz="2800" dirty="0">
                <a:ea typeface="Cambria Math" pitchFamily="18" charset="0"/>
              </a:rPr>
              <a:t> is a function not identically zero depending only on </a:t>
            </a:r>
            <a:r>
              <a:rPr lang="en-US" sz="2800" i="1" dirty="0">
                <a:ea typeface="Cambria Math" pitchFamily="18" charset="0"/>
              </a:rPr>
              <a:t>n</a:t>
            </a:r>
            <a:r>
              <a:rPr lang="en-US" sz="2800" dirty="0">
                <a:ea typeface="Cambria Math" pitchFamily="18" charset="0"/>
              </a:rPr>
              <a:t>.</a:t>
            </a:r>
          </a:p>
          <a:p>
            <a:r>
              <a:rPr lang="en-US" sz="2800" dirty="0">
                <a:ea typeface="Cambria Math" pitchFamily="18" charset="0"/>
              </a:rPr>
              <a:t>The recurrence relation</a:t>
            </a:r>
            <a:endParaRPr lang="en-US" sz="2800" dirty="0"/>
          </a:p>
        </p:txBody>
      </p:sp>
      <mc:AlternateContent xmlns:mc="http://schemas.openxmlformats.org/markup-compatibility/2006" xmlns:a14="http://schemas.microsoft.com/office/drawing/2010/main">
        <mc:Choice Requires="a14">
          <p:sp>
            <p:nvSpPr>
              <p:cNvPr id="9" name="Object 5"/>
              <p:cNvSpPr txBox="1"/>
              <p:nvPr/>
            </p:nvSpPr>
            <p:spPr>
              <a:xfrm>
                <a:off x="2133600" y="4959391"/>
                <a:ext cx="5553075" cy="663575"/>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a:rPr lang="zh-CN" altLang="en-US" sz="2000" i="1">
                          <a:solidFill>
                            <a:srgbClr val="000000"/>
                          </a:solidFill>
                          <a:latin typeface="Cambria Math" panose="02040503050406030204" pitchFamily="18" charset="0"/>
                        </a:rPr>
                        <m:t> </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1</m:t>
                          </m:r>
                        </m:sub>
                      </m:sSub>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2</m:t>
                          </m:r>
                        </m:sub>
                      </m:sSub>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−2</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𝑐</m:t>
                          </m:r>
                        </m:e>
                        <m:sub>
                          <m:r>
                            <a:rPr lang="zh-CN" altLang="en-US" sz="2000" i="1">
                              <a:solidFill>
                                <a:srgbClr val="000000"/>
                              </a:solidFill>
                              <a:latin typeface="Cambria Math" panose="02040503050406030204" pitchFamily="18" charset="0"/>
                            </a:rPr>
                            <m:t>𝑘</m:t>
                          </m:r>
                        </m:sub>
                      </m:sSub>
                      <m:sSub>
                        <m:sSubPr>
                          <m:ctrlPr>
                            <a:rPr lang="zh-CN" altLang="en-US" sz="2000" i="1">
                              <a:solidFill>
                                <a:srgbClr val="000000"/>
                              </a:solidFill>
                              <a:latin typeface="Cambria Math" panose="02040503050406030204" pitchFamily="18" charset="0"/>
                            </a:rPr>
                          </m:ctrlPr>
                        </m:sSubPr>
                        <m:e>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𝑘</m:t>
                              </m:r>
                            </m:sub>
                          </m:sSub>
                        </m:e>
                        <m:sub>
                          <m:r>
                            <a:rPr lang="zh-CN" altLang="en-US" sz="2000" i="1">
                              <a:solidFill>
                                <a:srgbClr val="000000"/>
                              </a:solidFill>
                              <a:latin typeface="Cambria Math" panose="02040503050406030204" pitchFamily="18" charset="0"/>
                            </a:rPr>
                            <m:t>,</m:t>
                          </m:r>
                        </m:sub>
                      </m:sSub>
                    </m:oMath>
                  </m:oMathPara>
                </a14:m>
                <a:endParaRPr lang="zh-CN" altLang="en-US" sz="2000" dirty="0"/>
              </a:p>
            </p:txBody>
          </p:sp>
        </mc:Choice>
        <mc:Fallback xmlns="">
          <p:sp>
            <p:nvSpPr>
              <p:cNvPr id="9" name="Object 5"/>
              <p:cNvSpPr txBox="1">
                <a:spLocks noRot="1" noChangeAspect="1" noMove="1" noResize="1" noEditPoints="1" noAdjustHandles="1" noChangeArrowheads="1" noChangeShapeType="1" noTextEdit="1"/>
              </p:cNvSpPr>
              <p:nvPr/>
            </p:nvSpPr>
            <p:spPr>
              <a:xfrm>
                <a:off x="2133600" y="4959391"/>
                <a:ext cx="5553075" cy="663575"/>
              </a:xfrm>
              <a:prstGeom prst="rect">
                <a:avLst/>
              </a:prstGeom>
              <a:blipFill>
                <a:blip r:embed="rId3"/>
                <a:stretch>
                  <a:fillRect/>
                </a:stretch>
              </a:blipFill>
            </p:spPr>
            <p:txBody>
              <a:bodyPr/>
              <a:lstStyle/>
              <a:p>
                <a:r>
                  <a:rPr lang="zh-CN" altLang="en-US">
                    <a:noFill/>
                  </a:rPr>
                  <a:t> </a:t>
                </a:r>
              </a:p>
            </p:txBody>
          </p:sp>
        </mc:Fallback>
      </mc:AlternateContent>
      <p:sp>
        <p:nvSpPr>
          <p:cNvPr id="23" name="Content Placeholder 6"/>
          <p:cNvSpPr>
            <a:spLocks noGrp="1"/>
          </p:cNvSpPr>
          <p:nvPr>
            <p:ph idx="14"/>
          </p:nvPr>
        </p:nvSpPr>
        <p:spPr>
          <a:xfrm>
            <a:off x="457200" y="5638800"/>
            <a:ext cx="8153400" cy="914400"/>
          </a:xfrm>
        </p:spPr>
        <p:txBody>
          <a:bodyPr/>
          <a:lstStyle/>
          <a:p>
            <a:r>
              <a:rPr lang="en-US" sz="2800" dirty="0">
                <a:ea typeface="Cambria Math" pitchFamily="18" charset="0"/>
              </a:rPr>
              <a:t>is called the </a:t>
            </a:r>
            <a:r>
              <a:rPr lang="en-US" sz="2800" dirty="0">
                <a:solidFill>
                  <a:srgbClr val="FF0000"/>
                </a:solidFill>
                <a:ea typeface="Cambria Math" pitchFamily="18" charset="0"/>
              </a:rPr>
              <a:t>associated homogeneous recurrence relation</a:t>
            </a:r>
            <a:r>
              <a:rPr lang="en-US" sz="2800" dirty="0">
                <a:ea typeface="Cambria Math" pitchFamily="18" charset="0"/>
              </a:rPr>
              <a:t>.</a:t>
            </a:r>
            <a:endParaRPr lang="en-US" sz="2800" dirty="0"/>
          </a:p>
        </p:txBody>
      </p:sp>
    </p:spTree>
    <p:extLst>
      <p:ext uri="{BB962C8B-B14F-4D97-AF65-F5344CB8AC3E}">
        <p14:creationId xmlns:p14="http://schemas.microsoft.com/office/powerpoint/2010/main" val="37687953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Linear Nonhomogeneous Recurrence Relations with Constant Coefficients</a:t>
            </a:r>
            <a:r>
              <a:rPr lang="en-US" sz="1400" dirty="0"/>
              <a:t> 2</a:t>
            </a:r>
          </a:p>
        </p:txBody>
      </p:sp>
      <p:sp>
        <p:nvSpPr>
          <p:cNvPr id="21" name="Content Placeholder 2"/>
          <p:cNvSpPr>
            <a:spLocks noGrp="1"/>
          </p:cNvSpPr>
          <p:nvPr>
            <p:ph idx="1"/>
          </p:nvPr>
        </p:nvSpPr>
        <p:spPr>
          <a:xfrm>
            <a:off x="457200" y="1295400"/>
            <a:ext cx="8229600" cy="822960"/>
          </a:xfrm>
        </p:spPr>
        <p:txBody>
          <a:bodyPr/>
          <a:lstStyle/>
          <a:p>
            <a:r>
              <a:rPr lang="en-US" sz="2600" dirty="0"/>
              <a:t>The following are linear nonhomogeneous recurrence relations with constant coefficients:</a:t>
            </a:r>
          </a:p>
        </p:txBody>
      </p:sp>
      <mc:AlternateContent xmlns:mc="http://schemas.openxmlformats.org/markup-compatibility/2006" xmlns:a14="http://schemas.microsoft.com/office/drawing/2010/main">
        <mc:Choice Requires="a14">
          <p:sp>
            <p:nvSpPr>
              <p:cNvPr id="3" name="Object 3"/>
              <p:cNvSpPr txBox="1"/>
              <p:nvPr/>
            </p:nvSpPr>
            <p:spPr>
              <a:xfrm>
                <a:off x="2362200" y="2232565"/>
                <a:ext cx="4114800" cy="1870075"/>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m>
                        <m:mPr>
                          <m:plcHide m:val="on"/>
                          <m:mcs>
                            <m:mc>
                              <m:mcPr>
                                <m:count m:val="1"/>
                                <m:mcJc m:val="center"/>
                              </m:mcPr>
                            </m:mc>
                          </m:mcs>
                          <m:ctrlPr>
                            <a:rPr lang="zh-CN" altLang="en-US" sz="2000" i="1">
                              <a:solidFill>
                                <a:srgbClr val="000000"/>
                              </a:solidFill>
                              <a:latin typeface="Cambria Math" panose="02040503050406030204" pitchFamily="18" charset="0"/>
                            </a:rPr>
                          </m:ctrlPr>
                        </m:mPr>
                        <m:mr>
                          <m:e>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2</m:t>
                                </m:r>
                              </m:e>
                              <m:sup>
                                <m:r>
                                  <a:rPr lang="zh-CN" altLang="en-US" sz="2000" i="1">
                                    <a:solidFill>
                                      <a:srgbClr val="000000"/>
                                    </a:solidFill>
                                    <a:latin typeface="Cambria Math" panose="02040503050406030204" pitchFamily="18" charset="0"/>
                                  </a:rPr>
                                  <m:t>𝑛</m:t>
                                </m:r>
                              </m:sup>
                            </m:sSup>
                            <m:r>
                              <a:rPr lang="zh-CN" altLang="en-US" sz="2000" i="1">
                                <a:solidFill>
                                  <a:srgbClr val="000000"/>
                                </a:solidFill>
                                <a:latin typeface="Cambria Math" panose="02040503050406030204" pitchFamily="18" charset="0"/>
                              </a:rPr>
                              <m:t>,</m:t>
                            </m:r>
                          </m:e>
                        </m:mr>
                        <m:mr>
                          <m:e>
                            <m:r>
                              <a:rPr lang="zh-CN" altLang="en-US" sz="2000" i="1">
                                <a:solidFill>
                                  <a:srgbClr val="000000"/>
                                </a:solidFill>
                                <a:latin typeface="Cambria Math" panose="02040503050406030204" pitchFamily="18" charset="0"/>
                              </a:rPr>
                              <m:t> </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−2</m:t>
                                </m:r>
                              </m:sub>
                            </m:sSub>
                            <m:r>
                              <a:rPr lang="zh-CN" altLang="en-US" sz="2000" i="1">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𝑛</m:t>
                                </m:r>
                              </m:e>
                              <m:sup>
                                <m:r>
                                  <a:rPr lang="zh-CN" altLang="en-US" sz="2000" i="1">
                                    <a:solidFill>
                                      <a:srgbClr val="000000"/>
                                    </a:solidFill>
                                    <a:latin typeface="Cambria Math" panose="02040503050406030204" pitchFamily="18" charset="0"/>
                                  </a:rPr>
                                  <m:t>2</m:t>
                                </m:r>
                              </m:sup>
                            </m:sSup>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𝑛</m:t>
                            </m:r>
                            <m: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+1,</m:t>
                            </m:r>
                          </m:e>
                        </m:mr>
                        <m:mr>
                          <m:e>
                            <m:r>
                              <a:rPr lang="zh-CN" altLang="en-US" sz="2000" i="1">
                                <a:solidFill>
                                  <a:srgbClr val="000000"/>
                                </a:solidFill>
                                <a:latin typeface="Cambria Math" panose="02040503050406030204" pitchFamily="18" charset="0"/>
                              </a:rPr>
                              <m:t>  </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sub>
                            </m:sSub>
                            <m:r>
                              <a:rPr lang="zh-CN" altLang="en-US" sz="2000" i="1">
                                <a:solidFill>
                                  <a:srgbClr val="000000"/>
                                </a:solidFill>
                                <a:latin typeface="Cambria Math" panose="02040503050406030204" pitchFamily="18" charset="0"/>
                              </a:rPr>
                              <m:t>=3</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𝑛</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3</m:t>
                                </m:r>
                              </m:e>
                              <m:sup>
                                <m:r>
                                  <a:rPr lang="zh-CN" altLang="en-US" sz="2000" i="1">
                                    <a:solidFill>
                                      <a:srgbClr val="000000"/>
                                    </a:solidFill>
                                    <a:latin typeface="Cambria Math" panose="02040503050406030204" pitchFamily="18" charset="0"/>
                                  </a:rPr>
                                  <m:t>𝑛</m:t>
                                </m:r>
                              </m:sup>
                            </m:sSup>
                            <m:r>
                              <a:rPr lang="zh-CN" altLang="en-US" sz="2000" i="1">
                                <a:solidFill>
                                  <a:srgbClr val="000000"/>
                                </a:solidFill>
                                <a:latin typeface="Cambria Math" panose="02040503050406030204" pitchFamily="18" charset="0"/>
                              </a:rPr>
                              <m:t>,</m:t>
                            </m:r>
                          </m:e>
                        </m:mr>
                        <m:mr>
                          <m:e>
                            <m:r>
                              <a:rPr lang="zh-CN" altLang="en-US" sz="2000" i="1">
                                <a:solidFill>
                                  <a:srgbClr val="000000"/>
                                </a:solidFill>
                                <a:latin typeface="Cambria Math" panose="02040503050406030204" pitchFamily="18" charset="0"/>
                              </a:rPr>
                              <m:t>  </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−2</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−3</m:t>
                                </m:r>
                              </m:sub>
                            </m:sSub>
                            <m:r>
                              <a:rPr lang="zh-CN" altLang="en-US"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m:t>
                            </m:r>
                          </m:e>
                        </m:mr>
                      </m:m>
                    </m:oMath>
                  </m:oMathPara>
                </a14:m>
                <a:endParaRPr lang="zh-CN" altLang="en-US" dirty="0"/>
              </a:p>
            </p:txBody>
          </p:sp>
        </mc:Choice>
        <mc:Fallback xmlns="">
          <p:sp>
            <p:nvSpPr>
              <p:cNvPr id="3" name="Object 3"/>
              <p:cNvSpPr txBox="1">
                <a:spLocks noRot="1" noChangeAspect="1" noMove="1" noResize="1" noEditPoints="1" noAdjustHandles="1" noChangeArrowheads="1" noChangeShapeType="1" noTextEdit="1"/>
              </p:cNvSpPr>
              <p:nvPr/>
            </p:nvSpPr>
            <p:spPr>
              <a:xfrm>
                <a:off x="2362200" y="2232565"/>
                <a:ext cx="4114800" cy="1870075"/>
              </a:xfrm>
              <a:prstGeom prst="rect">
                <a:avLst/>
              </a:prstGeom>
              <a:blipFill>
                <a:blip r:embed="rId2"/>
                <a:stretch>
                  <a:fillRect/>
                </a:stretch>
              </a:blipFill>
            </p:spPr>
            <p:txBody>
              <a:bodyPr/>
              <a:lstStyle/>
              <a:p>
                <a:r>
                  <a:rPr lang="zh-CN" altLang="en-US">
                    <a:noFill/>
                  </a:rPr>
                  <a:t> </a:t>
                </a:r>
              </a:p>
            </p:txBody>
          </p:sp>
        </mc:Fallback>
      </mc:AlternateContent>
      <p:sp>
        <p:nvSpPr>
          <p:cNvPr id="5" name="Content Placeholder 4"/>
          <p:cNvSpPr>
            <a:spLocks noGrp="1"/>
          </p:cNvSpPr>
          <p:nvPr>
            <p:ph idx="13"/>
          </p:nvPr>
        </p:nvSpPr>
        <p:spPr>
          <a:xfrm>
            <a:off x="533400" y="3733800"/>
            <a:ext cx="8229600" cy="827938"/>
          </a:xfrm>
        </p:spPr>
        <p:txBody>
          <a:bodyPr anchor="ctr"/>
          <a:lstStyle/>
          <a:p>
            <a:r>
              <a:rPr lang="en-US" sz="2600" dirty="0"/>
              <a:t>where the following are the associated linear homogeneous recurrence relations, respectively:</a:t>
            </a:r>
          </a:p>
        </p:txBody>
      </p:sp>
      <mc:AlternateContent xmlns:mc="http://schemas.openxmlformats.org/markup-compatibility/2006" xmlns:a14="http://schemas.microsoft.com/office/drawing/2010/main">
        <mc:Choice Requires="a14">
          <p:sp>
            <p:nvSpPr>
              <p:cNvPr id="16" name="Object 5"/>
              <p:cNvSpPr txBox="1"/>
              <p:nvPr/>
            </p:nvSpPr>
            <p:spPr>
              <a:xfrm>
                <a:off x="2971800" y="4741627"/>
                <a:ext cx="3124200" cy="1868488"/>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m>
                        <m:mPr>
                          <m:plcHide m:val="on"/>
                          <m:mcs>
                            <m:mc>
                              <m:mcPr>
                                <m:count m:val="1"/>
                                <m:mcJc m:val="center"/>
                              </m:mcPr>
                            </m:mc>
                          </m:mcs>
                          <m:ctrlPr>
                            <a:rPr lang="zh-CN" altLang="en-US" sz="2000" i="1">
                              <a:solidFill>
                                <a:srgbClr val="000000"/>
                              </a:solidFill>
                              <a:latin typeface="Cambria Math" panose="02040503050406030204" pitchFamily="18" charset="0"/>
                            </a:rPr>
                          </m:ctrlPr>
                        </m:mPr>
                        <m:mr>
                          <m:e>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m:t>
                            </m:r>
                          </m:e>
                        </m:mr>
                        <m:mr>
                          <m:e>
                            <m:r>
                              <a:rPr lang="zh-CN" altLang="en-US" sz="2000" i="1">
                                <a:solidFill>
                                  <a:srgbClr val="000000"/>
                                </a:solidFill>
                                <a:latin typeface="Cambria Math" panose="02040503050406030204" pitchFamily="18" charset="0"/>
                              </a:rPr>
                              <m:t> </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−2</m:t>
                                </m:r>
                              </m:sub>
                            </m:sSub>
                            <m:r>
                              <a:rPr lang="zh-CN" altLang="en-US" sz="2000" i="1">
                                <a:solidFill>
                                  <a:srgbClr val="000000"/>
                                </a:solidFill>
                                <a:latin typeface="Cambria Math" panose="02040503050406030204" pitchFamily="18" charset="0"/>
                              </a:rPr>
                              <m:t>,</m:t>
                            </m:r>
                          </m:e>
                        </m:mr>
                        <m:mr>
                          <m:e>
                            <m:r>
                              <a:rPr lang="zh-CN" altLang="en-US" sz="2000" i="1">
                                <a:solidFill>
                                  <a:srgbClr val="000000"/>
                                </a:solidFill>
                                <a:latin typeface="Cambria Math" panose="02040503050406030204" pitchFamily="18" charset="0"/>
                              </a:rPr>
                              <m:t>  </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sub>
                            </m:sSub>
                            <m:r>
                              <a:rPr lang="zh-CN" altLang="en-US" sz="2000" i="1">
                                <a:solidFill>
                                  <a:srgbClr val="000000"/>
                                </a:solidFill>
                                <a:latin typeface="Cambria Math" panose="02040503050406030204" pitchFamily="18" charset="0"/>
                              </a:rPr>
                              <m:t>=3</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m:t>
                            </m:r>
                          </m:e>
                        </m:mr>
                        <m:mr>
                          <m:e>
                            <m:r>
                              <a:rPr lang="zh-CN" altLang="en-US" sz="2000" i="1">
                                <a:solidFill>
                                  <a:srgbClr val="000000"/>
                                </a:solidFill>
                                <a:latin typeface="Cambria Math" panose="02040503050406030204" pitchFamily="18" charset="0"/>
                              </a:rPr>
                              <m:t>  </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−2</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𝑛</m:t>
                                </m:r>
                                <m:r>
                                  <a:rPr lang="zh-CN" altLang="en-US" sz="2000" i="1">
                                    <a:solidFill>
                                      <a:srgbClr val="000000"/>
                                    </a:solidFill>
                                    <a:latin typeface="Cambria Math" panose="02040503050406030204" pitchFamily="18" charset="0"/>
                                  </a:rPr>
                                  <m:t>−3</m:t>
                                </m:r>
                              </m:sub>
                            </m:sSub>
                          </m:e>
                        </m:mr>
                      </m:m>
                    </m:oMath>
                  </m:oMathPara>
                </a14:m>
                <a:endParaRPr lang="zh-CN" altLang="en-US" dirty="0"/>
              </a:p>
            </p:txBody>
          </p:sp>
        </mc:Choice>
        <mc:Fallback xmlns="">
          <p:sp>
            <p:nvSpPr>
              <p:cNvPr id="16" name="Object 5"/>
              <p:cNvSpPr txBox="1">
                <a:spLocks noRot="1" noChangeAspect="1" noMove="1" noResize="1" noEditPoints="1" noAdjustHandles="1" noChangeArrowheads="1" noChangeShapeType="1" noTextEdit="1"/>
              </p:cNvSpPr>
              <p:nvPr/>
            </p:nvSpPr>
            <p:spPr>
              <a:xfrm>
                <a:off x="2971800" y="4741627"/>
                <a:ext cx="3124200" cy="1868488"/>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290925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Solving Linear Nonhomogeneous Recurrence Relations with Constant Coefficients</a:t>
            </a:r>
            <a:r>
              <a:rPr lang="en-US" sz="1400" dirty="0"/>
              <a:t> 1</a:t>
            </a:r>
            <a:r>
              <a:rPr lang="en-US" sz="3600" dirty="0"/>
              <a:t> </a:t>
            </a:r>
          </a:p>
        </p:txBody>
      </p:sp>
      <p:sp>
        <p:nvSpPr>
          <p:cNvPr id="4" name="Content Placeholder 2"/>
          <p:cNvSpPr>
            <a:spLocks noGrp="1"/>
          </p:cNvSpPr>
          <p:nvPr>
            <p:ph idx="1"/>
          </p:nvPr>
        </p:nvSpPr>
        <p:spPr>
          <a:xfrm>
            <a:off x="457200" y="1295400"/>
            <a:ext cx="8229600" cy="1600200"/>
          </a:xfrm>
        </p:spPr>
        <p:txBody>
          <a:bodyPr/>
          <a:lstStyle/>
          <a:p>
            <a:r>
              <a:rPr lang="en-US" b="1" dirty="0">
                <a:solidFill>
                  <a:srgbClr val="FF0000"/>
                </a:solidFill>
                <a:ea typeface="Cambria Math" pitchFamily="18" charset="0"/>
              </a:rPr>
              <a:t>Theorem 5</a:t>
            </a:r>
            <a:r>
              <a:rPr lang="en-US" dirty="0">
                <a:solidFill>
                  <a:srgbClr val="FF0000"/>
                </a:solidFill>
              </a:rPr>
              <a:t>: </a:t>
            </a:r>
            <a:r>
              <a:rPr lang="en-US" dirty="0"/>
              <a:t>If {</a:t>
            </a:r>
            <a:r>
              <a:rPr lang="en-US" i="1" dirty="0"/>
              <a:t>a</a:t>
            </a:r>
            <a:r>
              <a:rPr lang="en-US" i="1" baseline="-25000" dirty="0"/>
              <a:t>n</a:t>
            </a:r>
            <a:r>
              <a:rPr lang="en-US" baseline="30000" dirty="0"/>
              <a:t>(</a:t>
            </a:r>
            <a:r>
              <a:rPr lang="en-US" i="1" baseline="30000" dirty="0"/>
              <a:t>p</a:t>
            </a:r>
            <a:r>
              <a:rPr lang="en-US" baseline="30000" dirty="0"/>
              <a:t>)</a:t>
            </a:r>
            <a:r>
              <a:rPr lang="en-US" dirty="0"/>
              <a:t>} is a particular solution of the nonhomogeneous linear recurrence relation with constant coefficients</a:t>
            </a:r>
          </a:p>
        </p:txBody>
      </p:sp>
      <mc:AlternateContent xmlns:mc="http://schemas.openxmlformats.org/markup-compatibility/2006" xmlns:a14="http://schemas.microsoft.com/office/drawing/2010/main">
        <mc:Choice Requires="a14">
          <p:sp>
            <p:nvSpPr>
              <p:cNvPr id="3" name="Object 3"/>
              <p:cNvSpPr txBox="1"/>
              <p:nvPr/>
            </p:nvSpPr>
            <p:spPr>
              <a:xfrm>
                <a:off x="1143000" y="2895600"/>
                <a:ext cx="7010400" cy="679450"/>
              </a:xfrm>
              <a:prstGeom prst="rect">
                <a:avLst/>
              </a:prstGeom>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𝑎</m:t>
                          </m:r>
                        </m:e>
                        <m:sub>
                          <m:r>
                            <a:rPr lang="zh-CN" altLang="en-US" sz="2800" i="1">
                              <a:solidFill>
                                <a:srgbClr val="000000"/>
                              </a:solidFill>
                              <a:latin typeface="Cambria Math" panose="02040503050406030204" pitchFamily="18" charset="0"/>
                            </a:rPr>
                            <m:t>𝑛</m:t>
                          </m:r>
                        </m:sub>
                      </m:sSub>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𝑐</m:t>
                          </m:r>
                        </m:e>
                        <m:sub>
                          <m:r>
                            <a:rPr lang="zh-CN" altLang="en-US" sz="2800" i="1">
                              <a:solidFill>
                                <a:srgbClr val="000000"/>
                              </a:solidFill>
                              <a:latin typeface="Cambria Math" panose="02040503050406030204" pitchFamily="18" charset="0"/>
                            </a:rPr>
                            <m:t>1</m:t>
                          </m:r>
                        </m:sub>
                      </m:sSub>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𝑎</m:t>
                          </m:r>
                        </m:e>
                        <m:sub>
                          <m:r>
                            <a:rPr lang="zh-CN" altLang="en-US" sz="2800" i="1">
                              <a:solidFill>
                                <a:srgbClr val="000000"/>
                              </a:solidFill>
                              <a:latin typeface="Cambria Math" panose="02040503050406030204" pitchFamily="18" charset="0"/>
                            </a:rPr>
                            <m:t>𝑛</m:t>
                          </m:r>
                          <m:r>
                            <a:rPr lang="zh-CN" altLang="en-US" sz="2800" i="1">
                              <a:solidFill>
                                <a:srgbClr val="000000"/>
                              </a:solidFill>
                              <a:latin typeface="Cambria Math" panose="02040503050406030204" pitchFamily="18" charset="0"/>
                            </a:rPr>
                            <m:t>−1</m:t>
                          </m:r>
                        </m:sub>
                      </m:sSub>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𝑐</m:t>
                          </m:r>
                        </m:e>
                        <m:sub>
                          <m:r>
                            <a:rPr lang="zh-CN" altLang="en-US" sz="2800" i="1">
                              <a:solidFill>
                                <a:srgbClr val="000000"/>
                              </a:solidFill>
                              <a:latin typeface="Cambria Math" panose="02040503050406030204" pitchFamily="18" charset="0"/>
                            </a:rPr>
                            <m:t>2</m:t>
                          </m:r>
                        </m:sub>
                      </m:sSub>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𝑎</m:t>
                          </m:r>
                        </m:e>
                        <m:sub>
                          <m:r>
                            <a:rPr lang="zh-CN" altLang="en-US" sz="2800" i="1">
                              <a:solidFill>
                                <a:srgbClr val="000000"/>
                              </a:solidFill>
                              <a:latin typeface="Cambria Math" panose="02040503050406030204" pitchFamily="18" charset="0"/>
                            </a:rPr>
                            <m:t>𝑛</m:t>
                          </m:r>
                          <m:r>
                            <a:rPr lang="zh-CN" altLang="en-US" sz="2800" i="1">
                              <a:solidFill>
                                <a:srgbClr val="000000"/>
                              </a:solidFill>
                              <a:latin typeface="Cambria Math" panose="02040503050406030204" pitchFamily="18" charset="0"/>
                            </a:rPr>
                            <m:t>−2</m:t>
                          </m:r>
                        </m:sub>
                      </m:sSub>
                      <m:r>
                        <a:rPr lang="zh-CN" altLang="en-US" sz="2800" i="1">
                          <a:solidFill>
                            <a:srgbClr val="000000"/>
                          </a:solidFill>
                          <a:latin typeface="Cambria Math" panose="02040503050406030204" pitchFamily="18" charset="0"/>
                        </a:rPr>
                        <m:t>+⋯+</m:t>
                      </m:r>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𝑐</m:t>
                          </m:r>
                        </m:e>
                        <m:sub>
                          <m:r>
                            <a:rPr lang="zh-CN" altLang="en-US" sz="2800" i="1">
                              <a:solidFill>
                                <a:srgbClr val="000000"/>
                              </a:solidFill>
                              <a:latin typeface="Cambria Math" panose="02040503050406030204" pitchFamily="18" charset="0"/>
                            </a:rPr>
                            <m:t>𝑘</m:t>
                          </m:r>
                        </m:sub>
                      </m:sSub>
                      <m:sSub>
                        <m:sSubPr>
                          <m:ctrlPr>
                            <a:rPr lang="zh-CN" altLang="en-US" sz="2800" i="1">
                              <a:solidFill>
                                <a:srgbClr val="000000"/>
                              </a:solidFill>
                              <a:latin typeface="Cambria Math" panose="02040503050406030204" pitchFamily="18" charset="0"/>
                            </a:rPr>
                          </m:ctrlPr>
                        </m:sSubPr>
                        <m:e>
                          <m:r>
                            <a:rPr lang="zh-CN" altLang="en-US" sz="2800" i="1">
                              <a:solidFill>
                                <a:srgbClr val="000000"/>
                              </a:solidFill>
                              <a:latin typeface="Cambria Math" panose="02040503050406030204" pitchFamily="18" charset="0"/>
                            </a:rPr>
                            <m:t>𝑎</m:t>
                          </m:r>
                        </m:e>
                        <m:sub>
                          <m:r>
                            <a:rPr lang="zh-CN" altLang="en-US" sz="2800" i="1">
                              <a:solidFill>
                                <a:srgbClr val="000000"/>
                              </a:solidFill>
                              <a:latin typeface="Cambria Math" panose="02040503050406030204" pitchFamily="18" charset="0"/>
                            </a:rPr>
                            <m:t>𝑛</m:t>
                          </m:r>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𝑘</m:t>
                          </m:r>
                        </m:sub>
                      </m:sSub>
                      <m:r>
                        <a:rPr lang="zh-CN" altLang="en-US" sz="2800" i="1">
                          <a:solidFill>
                            <a:srgbClr val="000000"/>
                          </a:solidFill>
                          <a:latin typeface="Cambria Math" panose="02040503050406030204" pitchFamily="18" charset="0"/>
                        </a:rPr>
                        <m:t>+</m:t>
                      </m:r>
                      <m:r>
                        <a:rPr lang="zh-CN" altLang="en-US" sz="2800" i="1">
                          <a:solidFill>
                            <a:srgbClr val="000000"/>
                          </a:solidFill>
                          <a:latin typeface="Cambria Math" panose="02040503050406030204" pitchFamily="18" charset="0"/>
                        </a:rPr>
                        <m:t>𝐹</m:t>
                      </m:r>
                      <m:d>
                        <m:dPr>
                          <m:ctrlPr>
                            <a:rPr lang="zh-CN" altLang="en-US" sz="2800" i="1">
                              <a:solidFill>
                                <a:srgbClr val="000000"/>
                              </a:solidFill>
                              <a:latin typeface="Cambria Math" panose="02040503050406030204" pitchFamily="18" charset="0"/>
                            </a:rPr>
                          </m:ctrlPr>
                        </m:dPr>
                        <m:e>
                          <m:r>
                            <a:rPr lang="zh-CN" altLang="en-US" sz="2800" i="1">
                              <a:solidFill>
                                <a:srgbClr val="000000"/>
                              </a:solidFill>
                              <a:latin typeface="Cambria Math" panose="02040503050406030204" pitchFamily="18" charset="0"/>
                            </a:rPr>
                            <m:t>𝑛</m:t>
                          </m:r>
                        </m:e>
                      </m:d>
                      <m:r>
                        <a:rPr lang="zh-CN" altLang="en-US" sz="2800" i="1">
                          <a:solidFill>
                            <a:srgbClr val="000000"/>
                          </a:solidFill>
                          <a:latin typeface="Cambria Math" panose="02040503050406030204" pitchFamily="18" charset="0"/>
                        </a:rPr>
                        <m:t>,</m:t>
                      </m:r>
                    </m:oMath>
                  </m:oMathPara>
                </a14:m>
                <a:endParaRPr lang="zh-CN" altLang="en-US" sz="2800" dirty="0"/>
              </a:p>
            </p:txBody>
          </p:sp>
        </mc:Choice>
        <mc:Fallback xmlns="">
          <p:sp>
            <p:nvSpPr>
              <p:cNvPr id="3" name="Object 3"/>
              <p:cNvSpPr txBox="1">
                <a:spLocks noRot="1" noChangeAspect="1" noMove="1" noResize="1" noEditPoints="1" noAdjustHandles="1" noChangeArrowheads="1" noChangeShapeType="1" noTextEdit="1"/>
              </p:cNvSpPr>
              <p:nvPr/>
            </p:nvSpPr>
            <p:spPr>
              <a:xfrm>
                <a:off x="1143000" y="2895600"/>
                <a:ext cx="7010400" cy="679450"/>
              </a:xfrm>
              <a:prstGeom prst="rect">
                <a:avLst/>
              </a:prstGeom>
              <a:blipFill>
                <a:blip r:embed="rId2"/>
                <a:stretch>
                  <a:fillRect/>
                </a:stretch>
              </a:blipFill>
            </p:spPr>
            <p:txBody>
              <a:bodyPr/>
              <a:lstStyle/>
              <a:p>
                <a:r>
                  <a:rPr lang="zh-CN" altLang="en-US">
                    <a:noFill/>
                  </a:rPr>
                  <a:t> </a:t>
                </a:r>
              </a:p>
            </p:txBody>
          </p:sp>
        </mc:Fallback>
      </mc:AlternateContent>
      <p:sp>
        <p:nvSpPr>
          <p:cNvPr id="6" name="Content Placeholder 4"/>
          <p:cNvSpPr>
            <a:spLocks noGrp="1"/>
          </p:cNvSpPr>
          <p:nvPr>
            <p:ph idx="13"/>
          </p:nvPr>
        </p:nvSpPr>
        <p:spPr>
          <a:xfrm>
            <a:off x="457200" y="3657600"/>
            <a:ext cx="8229600" cy="1600200"/>
          </a:xfrm>
        </p:spPr>
        <p:txBody>
          <a:bodyPr/>
          <a:lstStyle/>
          <a:p>
            <a:r>
              <a:rPr lang="en-US" dirty="0"/>
              <a:t>then every solution is of the form {</a:t>
            </a:r>
            <a:r>
              <a:rPr lang="en-US" i="1" dirty="0"/>
              <a:t>a</a:t>
            </a:r>
            <a:r>
              <a:rPr lang="en-US" i="1" baseline="-25000" dirty="0"/>
              <a:t>n</a:t>
            </a:r>
            <a:r>
              <a:rPr lang="en-US" baseline="30000" dirty="0"/>
              <a:t>(</a:t>
            </a:r>
            <a:r>
              <a:rPr lang="en-US" i="1" baseline="30000" dirty="0"/>
              <a:t>p</a:t>
            </a:r>
            <a:r>
              <a:rPr lang="en-US" baseline="30000" dirty="0"/>
              <a:t>)</a:t>
            </a:r>
            <a:r>
              <a:rPr lang="en-US" dirty="0"/>
              <a:t> + </a:t>
            </a:r>
            <a:r>
              <a:rPr lang="en-US" i="1" dirty="0"/>
              <a:t>a</a:t>
            </a:r>
            <a:r>
              <a:rPr lang="en-US" i="1" baseline="-25000" dirty="0"/>
              <a:t>n</a:t>
            </a:r>
            <a:r>
              <a:rPr lang="en-US" baseline="30000" dirty="0"/>
              <a:t>(</a:t>
            </a:r>
            <a:r>
              <a:rPr lang="en-US" i="1" baseline="30000" dirty="0"/>
              <a:t>h</a:t>
            </a:r>
            <a:r>
              <a:rPr lang="en-US" baseline="30000" dirty="0"/>
              <a:t>)</a:t>
            </a:r>
            <a:r>
              <a:rPr lang="en-US" dirty="0"/>
              <a:t>}, where  {</a:t>
            </a:r>
            <a:r>
              <a:rPr lang="en-US" i="1" dirty="0"/>
              <a:t>a</a:t>
            </a:r>
            <a:r>
              <a:rPr lang="en-US" i="1" baseline="-25000" dirty="0"/>
              <a:t>n</a:t>
            </a:r>
            <a:r>
              <a:rPr lang="en-US" baseline="30000" dirty="0"/>
              <a:t>(</a:t>
            </a:r>
            <a:r>
              <a:rPr lang="en-US" i="1" baseline="30000" dirty="0"/>
              <a:t>h</a:t>
            </a:r>
            <a:r>
              <a:rPr lang="en-US" baseline="30000" dirty="0"/>
              <a:t>)</a:t>
            </a:r>
            <a:r>
              <a:rPr lang="en-US" dirty="0"/>
              <a:t>} is a solution of the associated homogeneous recurrence relation</a:t>
            </a:r>
          </a:p>
        </p:txBody>
      </p:sp>
      <mc:AlternateContent xmlns:mc="http://schemas.openxmlformats.org/markup-compatibility/2006" xmlns:a14="http://schemas.microsoft.com/office/drawing/2010/main">
        <mc:Choice Requires="a14">
          <p:sp>
            <p:nvSpPr>
              <p:cNvPr id="8" name="Object 5"/>
              <p:cNvSpPr txBox="1"/>
              <p:nvPr/>
            </p:nvSpPr>
            <p:spPr>
              <a:xfrm>
                <a:off x="2133600" y="5340350"/>
                <a:ext cx="5160963" cy="611187"/>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𝑎</m:t>
                          </m:r>
                        </m:e>
                        <m:sub>
                          <m:r>
                            <a:rPr lang="zh-CN" altLang="en-US" sz="2400" i="1">
                              <a:solidFill>
                                <a:srgbClr val="000000"/>
                              </a:solidFill>
                              <a:latin typeface="Cambria Math" panose="02040503050406030204" pitchFamily="18" charset="0"/>
                            </a:rPr>
                            <m:t>𝑛</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𝑐</m:t>
                          </m:r>
                        </m:e>
                        <m:sub>
                          <m:r>
                            <a:rPr lang="zh-CN" altLang="en-US" sz="2400" i="1">
                              <a:solidFill>
                                <a:srgbClr val="000000"/>
                              </a:solidFill>
                              <a:latin typeface="Cambria Math" panose="02040503050406030204" pitchFamily="18" charset="0"/>
                            </a:rPr>
                            <m:t>1</m:t>
                          </m:r>
                        </m:sub>
                      </m:sSub>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𝑎</m:t>
                          </m:r>
                        </m:e>
                        <m:sub>
                          <m:r>
                            <a:rPr lang="zh-CN" altLang="en-US" sz="2400" i="1">
                              <a:solidFill>
                                <a:srgbClr val="000000"/>
                              </a:solidFill>
                              <a:latin typeface="Cambria Math" panose="02040503050406030204" pitchFamily="18" charset="0"/>
                            </a:rPr>
                            <m:t>𝑛</m:t>
                          </m:r>
                          <m:r>
                            <a:rPr lang="zh-CN" altLang="en-US" sz="2400" i="1">
                              <a:solidFill>
                                <a:srgbClr val="000000"/>
                              </a:solidFill>
                              <a:latin typeface="Cambria Math" panose="02040503050406030204" pitchFamily="18" charset="0"/>
                            </a:rPr>
                            <m:t>−1</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𝑐</m:t>
                          </m:r>
                        </m:e>
                        <m:sub>
                          <m:r>
                            <a:rPr lang="zh-CN" altLang="en-US" sz="2400" i="1">
                              <a:solidFill>
                                <a:srgbClr val="000000"/>
                              </a:solidFill>
                              <a:latin typeface="Cambria Math" panose="02040503050406030204" pitchFamily="18" charset="0"/>
                            </a:rPr>
                            <m:t>2</m:t>
                          </m:r>
                        </m:sub>
                      </m:sSub>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𝑎</m:t>
                          </m:r>
                        </m:e>
                        <m:sub>
                          <m:r>
                            <a:rPr lang="zh-CN" altLang="en-US" sz="2400" i="1">
                              <a:solidFill>
                                <a:srgbClr val="000000"/>
                              </a:solidFill>
                              <a:latin typeface="Cambria Math" panose="02040503050406030204" pitchFamily="18" charset="0"/>
                            </a:rPr>
                            <m:t>𝑛</m:t>
                          </m:r>
                          <m:r>
                            <a:rPr lang="zh-CN" altLang="en-US" sz="2400" i="1">
                              <a:solidFill>
                                <a:srgbClr val="000000"/>
                              </a:solidFill>
                              <a:latin typeface="Cambria Math" panose="02040503050406030204" pitchFamily="18" charset="0"/>
                            </a:rPr>
                            <m:t>−2</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𝑐</m:t>
                          </m:r>
                        </m:e>
                        <m:sub>
                          <m:r>
                            <a:rPr lang="zh-CN" altLang="en-US" sz="2400" i="1">
                              <a:solidFill>
                                <a:srgbClr val="000000"/>
                              </a:solidFill>
                              <a:latin typeface="Cambria Math" panose="02040503050406030204" pitchFamily="18" charset="0"/>
                            </a:rPr>
                            <m:t>𝑘</m:t>
                          </m:r>
                        </m:sub>
                      </m:sSub>
                      <m:sSub>
                        <m:sSubPr>
                          <m:ctrlPr>
                            <a:rPr lang="zh-CN" altLang="en-US" sz="2400" i="1">
                              <a:solidFill>
                                <a:srgbClr val="000000"/>
                              </a:solidFill>
                              <a:latin typeface="Cambria Math" panose="02040503050406030204" pitchFamily="18" charset="0"/>
                            </a:rPr>
                          </m:ctrlPr>
                        </m:sSubPr>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𝑎</m:t>
                              </m:r>
                            </m:e>
                            <m:sub>
                              <m:r>
                                <a:rPr lang="zh-CN" altLang="en-US" sz="2400" i="1">
                                  <a:solidFill>
                                    <a:srgbClr val="000000"/>
                                  </a:solidFill>
                                  <a:latin typeface="Cambria Math" panose="02040503050406030204" pitchFamily="18" charset="0"/>
                                </a:rPr>
                                <m:t>𝑛</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𝑘</m:t>
                              </m:r>
                            </m:sub>
                          </m:sSub>
                        </m:e>
                        <m:sub>
                          <m:r>
                            <a:rPr lang="zh-CN" altLang="en-US" sz="2400" i="1">
                              <a:solidFill>
                                <a:srgbClr val="000000"/>
                              </a:solidFill>
                              <a:latin typeface="Cambria Math" panose="02040503050406030204" pitchFamily="18" charset="0"/>
                            </a:rPr>
                            <m:t>.</m:t>
                          </m:r>
                        </m:sub>
                      </m:sSub>
                    </m:oMath>
                  </m:oMathPara>
                </a14:m>
                <a:endParaRPr lang="zh-CN" altLang="en-US" sz="2400" dirty="0"/>
              </a:p>
            </p:txBody>
          </p:sp>
        </mc:Choice>
        <mc:Fallback xmlns="">
          <p:sp>
            <p:nvSpPr>
              <p:cNvPr id="8" name="Object 5"/>
              <p:cNvSpPr txBox="1">
                <a:spLocks noRot="1" noChangeAspect="1" noMove="1" noResize="1" noEditPoints="1" noAdjustHandles="1" noChangeArrowheads="1" noChangeShapeType="1" noTextEdit="1"/>
              </p:cNvSpPr>
              <p:nvPr/>
            </p:nvSpPr>
            <p:spPr>
              <a:xfrm>
                <a:off x="2133600" y="5340350"/>
                <a:ext cx="5160963" cy="611187"/>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039693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Solving Linear Nonhomogeneous Recurrence Relations with Constant Coefficients</a:t>
            </a:r>
          </a:p>
        </p:txBody>
      </p:sp>
      <p:pic>
        <p:nvPicPr>
          <p:cNvPr id="10" name="图片 9">
            <a:extLst>
              <a:ext uri="{FF2B5EF4-FFF2-40B4-BE49-F238E27FC236}">
                <a16:creationId xmlns:a16="http://schemas.microsoft.com/office/drawing/2014/main" id="{1C85E59F-6BDC-555C-B2F0-FE24EE4F5F73}"/>
              </a:ext>
            </a:extLst>
          </p:cNvPr>
          <p:cNvPicPr>
            <a:picLocks noChangeAspect="1"/>
          </p:cNvPicPr>
          <p:nvPr/>
        </p:nvPicPr>
        <p:blipFill>
          <a:blip r:embed="rId2"/>
          <a:stretch>
            <a:fillRect/>
          </a:stretch>
        </p:blipFill>
        <p:spPr>
          <a:xfrm>
            <a:off x="457200" y="1752600"/>
            <a:ext cx="8392092" cy="3733800"/>
          </a:xfrm>
          <a:prstGeom prst="rect">
            <a:avLst/>
          </a:prstGeom>
        </p:spPr>
      </p:pic>
    </p:spTree>
    <p:extLst>
      <p:ext uri="{BB962C8B-B14F-4D97-AF65-F5344CB8AC3E}">
        <p14:creationId xmlns:p14="http://schemas.microsoft.com/office/powerpoint/2010/main" val="502403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Summary</a:t>
            </a:r>
            <a:endPar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1447800" y="2057400"/>
            <a:ext cx="6781800" cy="3048000"/>
          </a:xfrm>
        </p:spPr>
        <p:txBody>
          <a:bodyPr/>
          <a:lstStyle/>
          <a:p>
            <a:pPr marL="628650" lvl="1" indent="-514350">
              <a:buFont typeface="+mj-lt"/>
              <a:buAutoNum type="arabicPeriod"/>
            </a:pPr>
            <a:r>
              <a:rPr lang="en-US" sz="4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Fibonacci Numbers</a:t>
            </a:r>
          </a:p>
          <a:p>
            <a:pPr marL="628650" lvl="1" indent="-514350">
              <a:buFont typeface="+mj-lt"/>
              <a:buAutoNum type="arabicPeriod"/>
            </a:pPr>
            <a:r>
              <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Tower of Hanoi </a:t>
            </a:r>
          </a:p>
          <a:p>
            <a:pPr marL="628650" lvl="1" indent="-514350">
              <a:buFont typeface="+mj-lt"/>
              <a:buAutoNum type="arabicPeriod"/>
            </a:pPr>
            <a:r>
              <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Counting Problems</a:t>
            </a:r>
          </a:p>
        </p:txBody>
      </p:sp>
    </p:spTree>
    <p:extLst>
      <p:ext uri="{BB962C8B-B14F-4D97-AF65-F5344CB8AC3E}">
        <p14:creationId xmlns:p14="http://schemas.microsoft.com/office/powerpoint/2010/main" val="32311188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Solving Linear Nonhomogeneous Recurrence Relations with Constant Coefficients</a:t>
            </a:r>
            <a:endParaRPr lang="en-US" sz="3200" dirty="0"/>
          </a:p>
        </p:txBody>
      </p:sp>
      <p:sp>
        <p:nvSpPr>
          <p:cNvPr id="5" name="Content Placeholder 2"/>
          <p:cNvSpPr>
            <a:spLocks noGrp="1"/>
          </p:cNvSpPr>
          <p:nvPr>
            <p:ph idx="1"/>
          </p:nvPr>
        </p:nvSpPr>
        <p:spPr>
          <a:xfrm>
            <a:off x="457200" y="1295400"/>
            <a:ext cx="8610600" cy="5334000"/>
          </a:xfrm>
        </p:spPr>
        <p:txBody>
          <a:bodyPr/>
          <a:lstStyle/>
          <a:p>
            <a:pPr>
              <a:spcBef>
                <a:spcPts val="0"/>
              </a:spcBef>
              <a:spcAft>
                <a:spcPts val="200"/>
              </a:spcAft>
            </a:pPr>
            <a:r>
              <a:rPr lang="en-US" sz="2400" b="1" dirty="0">
                <a:solidFill>
                  <a:srgbClr val="FF0000"/>
                </a:solidFill>
                <a:ea typeface="Cambria Math" pitchFamily="18" charset="0"/>
              </a:rPr>
              <a:t>Example</a:t>
            </a:r>
            <a:r>
              <a:rPr lang="en-US" sz="2400" dirty="0">
                <a:solidFill>
                  <a:srgbClr val="FF0000"/>
                </a:solidFill>
              </a:rPr>
              <a:t>: </a:t>
            </a:r>
            <a:r>
              <a:rPr lang="en-US" sz="2400" dirty="0"/>
              <a:t>Find all solutions of the recurrence relation </a:t>
            </a:r>
            <a:r>
              <a:rPr lang="en-US" sz="2400" i="1" dirty="0"/>
              <a:t>a</a:t>
            </a:r>
            <a:r>
              <a:rPr lang="en-US" sz="2400" i="1" baseline="-25000" dirty="0"/>
              <a:t>n</a:t>
            </a:r>
            <a:r>
              <a:rPr lang="en-US" sz="2400" i="1" dirty="0"/>
              <a:t> = </a:t>
            </a:r>
            <a:r>
              <a:rPr lang="en-US" sz="2400" dirty="0">
                <a:ea typeface="Cambria Math" pitchFamily="18" charset="0"/>
              </a:rPr>
              <a:t>3</a:t>
            </a:r>
            <a:r>
              <a:rPr lang="en-US" sz="2400" i="1" dirty="0"/>
              <a:t>a</a:t>
            </a:r>
            <a:r>
              <a:rPr lang="en-US" sz="2400" i="1" baseline="-25000" dirty="0"/>
              <a:t>n</a:t>
            </a:r>
            <a:r>
              <a:rPr lang="en-US" sz="2400" i="1" baseline="-25000" dirty="0">
                <a:ea typeface="Cambria Math"/>
              </a:rPr>
              <a:t>−</a:t>
            </a:r>
            <a:r>
              <a:rPr lang="en-US" sz="2400" baseline="-25000" dirty="0">
                <a:ea typeface="Cambria Math" pitchFamily="18" charset="0"/>
              </a:rPr>
              <a:t>1</a:t>
            </a:r>
            <a:r>
              <a:rPr lang="en-US" sz="2400" i="1" baseline="-25000" dirty="0"/>
              <a:t> </a:t>
            </a:r>
            <a:r>
              <a:rPr lang="en-US" sz="2400" dirty="0"/>
              <a:t>+</a:t>
            </a:r>
            <a:r>
              <a:rPr lang="en-US" sz="2400" i="1" dirty="0"/>
              <a:t> </a:t>
            </a:r>
            <a:r>
              <a:rPr lang="en-US" sz="2400" dirty="0">
                <a:ea typeface="Cambria Math" pitchFamily="18" charset="0"/>
              </a:rPr>
              <a:t>2</a:t>
            </a:r>
            <a:r>
              <a:rPr lang="en-US" sz="2400" i="1" dirty="0"/>
              <a:t>n.  </a:t>
            </a:r>
            <a:r>
              <a:rPr lang="en-US" sz="2400" dirty="0"/>
              <a:t>What is the solution with </a:t>
            </a:r>
            <a:r>
              <a:rPr lang="en-US" sz="2400" i="1" dirty="0"/>
              <a:t>a</a:t>
            </a:r>
            <a:r>
              <a:rPr lang="en-US" sz="2400" baseline="-25000" dirty="0">
                <a:ea typeface="Cambria Math" pitchFamily="18" charset="0"/>
              </a:rPr>
              <a:t>1</a:t>
            </a:r>
            <a:r>
              <a:rPr lang="en-US" sz="2400" i="1" baseline="-25000" dirty="0"/>
              <a:t> </a:t>
            </a:r>
            <a:r>
              <a:rPr lang="en-US" sz="2400" i="1" dirty="0"/>
              <a:t>= </a:t>
            </a:r>
            <a:r>
              <a:rPr lang="en-US" sz="2400" dirty="0">
                <a:ea typeface="Cambria Math" pitchFamily="18" charset="0"/>
              </a:rPr>
              <a:t>3</a:t>
            </a:r>
            <a:r>
              <a:rPr lang="en-US" sz="2400" i="1" dirty="0"/>
              <a:t>? </a:t>
            </a:r>
            <a:endParaRPr lang="en-US" sz="2400" dirty="0"/>
          </a:p>
          <a:p>
            <a:pPr>
              <a:spcBef>
                <a:spcPts val="0"/>
              </a:spcBef>
              <a:spcAft>
                <a:spcPts val="200"/>
              </a:spcAft>
            </a:pPr>
            <a:r>
              <a:rPr lang="en-US" sz="2400" b="1" dirty="0">
                <a:solidFill>
                  <a:srgbClr val="FF0000"/>
                </a:solidFill>
              </a:rPr>
              <a:t>Solution</a:t>
            </a:r>
            <a:r>
              <a:rPr lang="en-US" sz="2400" dirty="0">
                <a:solidFill>
                  <a:srgbClr val="FF0000"/>
                </a:solidFill>
              </a:rPr>
              <a:t>: </a:t>
            </a:r>
            <a:r>
              <a:rPr lang="en-US" sz="2400" dirty="0"/>
              <a:t>The associated linear homogeneous equation is </a:t>
            </a:r>
            <a:r>
              <a:rPr lang="en-US" sz="2400" i="1" dirty="0"/>
              <a:t>a</a:t>
            </a:r>
            <a:r>
              <a:rPr lang="en-US" sz="2400" i="1" baseline="-25000" dirty="0"/>
              <a:t>n</a:t>
            </a:r>
            <a:r>
              <a:rPr lang="en-US" sz="2400" i="1" dirty="0"/>
              <a:t> = </a:t>
            </a:r>
            <a:r>
              <a:rPr lang="en-US" sz="2400" dirty="0">
                <a:ea typeface="Cambria Math" pitchFamily="18" charset="0"/>
              </a:rPr>
              <a:t>3</a:t>
            </a:r>
            <a:r>
              <a:rPr lang="en-US" sz="2400" i="1" dirty="0"/>
              <a:t>a</a:t>
            </a:r>
            <a:r>
              <a:rPr lang="en-US" sz="2400" i="1" baseline="-25000" dirty="0"/>
              <a:t>n</a:t>
            </a:r>
            <a:r>
              <a:rPr lang="en-US" sz="2400" i="1" baseline="-25000" dirty="0">
                <a:ea typeface="Cambria Math"/>
              </a:rPr>
              <a:t>−</a:t>
            </a:r>
            <a:r>
              <a:rPr lang="en-US" sz="2400" baseline="-25000" dirty="0">
                <a:ea typeface="Cambria Math" pitchFamily="18" charset="0"/>
              </a:rPr>
              <a:t>1</a:t>
            </a:r>
            <a:r>
              <a:rPr lang="en-US" sz="2400" i="1" dirty="0"/>
              <a:t>. </a:t>
            </a:r>
          </a:p>
          <a:p>
            <a:pPr>
              <a:spcBef>
                <a:spcPts val="0"/>
              </a:spcBef>
              <a:spcAft>
                <a:spcPts val="200"/>
              </a:spcAft>
            </a:pPr>
            <a:r>
              <a:rPr lang="en-US" sz="2400" dirty="0"/>
              <a:t>Its solutions are </a:t>
            </a:r>
            <a:r>
              <a:rPr lang="en-US" sz="2400" i="1" dirty="0"/>
              <a:t>a</a:t>
            </a:r>
            <a:r>
              <a:rPr lang="en-US" sz="2400" i="1" baseline="-25000" dirty="0"/>
              <a:t>n</a:t>
            </a:r>
            <a:r>
              <a:rPr lang="en-US" sz="2400" baseline="30000" dirty="0"/>
              <a:t>(</a:t>
            </a:r>
            <a:r>
              <a:rPr lang="en-US" sz="2400" i="1" baseline="30000" dirty="0"/>
              <a:t>h</a:t>
            </a:r>
            <a:r>
              <a:rPr lang="en-US" sz="2400" baseline="30000" dirty="0"/>
              <a:t>)</a:t>
            </a:r>
            <a:r>
              <a:rPr lang="en-US" sz="2400" i="1" dirty="0"/>
              <a:t> = </a:t>
            </a:r>
            <a:r>
              <a:rPr lang="el-GR" sz="2400" dirty="0">
                <a:ea typeface="Cambria Math"/>
              </a:rPr>
              <a:t>α</a:t>
            </a:r>
            <a:r>
              <a:rPr lang="en-US" sz="2400" dirty="0">
                <a:ea typeface="Cambria Math" pitchFamily="18" charset="0"/>
              </a:rPr>
              <a:t>3</a:t>
            </a:r>
            <a:r>
              <a:rPr lang="en-US" sz="2400" i="1" baseline="30000" dirty="0">
                <a:ea typeface="Cambria Math" pitchFamily="18" charset="0"/>
              </a:rPr>
              <a:t>n</a:t>
            </a:r>
            <a:r>
              <a:rPr lang="en-US" sz="2400" i="1" dirty="0"/>
              <a:t>, </a:t>
            </a:r>
            <a:r>
              <a:rPr lang="en-US" sz="2400" dirty="0"/>
              <a:t>where </a:t>
            </a:r>
            <a:r>
              <a:rPr lang="el-GR" sz="2400" dirty="0">
                <a:ea typeface="Cambria Math"/>
              </a:rPr>
              <a:t>α</a:t>
            </a:r>
            <a:r>
              <a:rPr lang="en-US" sz="2400" dirty="0"/>
              <a:t>  is a constant.</a:t>
            </a:r>
          </a:p>
          <a:p>
            <a:pPr>
              <a:spcBef>
                <a:spcPts val="600"/>
              </a:spcBef>
              <a:spcAft>
                <a:spcPts val="200"/>
              </a:spcAft>
            </a:pPr>
            <a:r>
              <a:rPr lang="en-US" sz="2400" dirty="0"/>
              <a:t>Because </a:t>
            </a:r>
            <a:r>
              <a:rPr lang="en-US" sz="2400" i="1" dirty="0"/>
              <a:t>F</a:t>
            </a:r>
            <a:r>
              <a:rPr lang="en-US" sz="2400" dirty="0"/>
              <a:t>(</a:t>
            </a:r>
            <a:r>
              <a:rPr lang="en-US" sz="2400" i="1" dirty="0"/>
              <a:t>n</a:t>
            </a:r>
            <a:r>
              <a:rPr lang="en-US" sz="2400" dirty="0"/>
              <a:t>)= </a:t>
            </a:r>
            <a:r>
              <a:rPr lang="en-US" sz="2400" dirty="0">
                <a:ea typeface="Cambria Math" pitchFamily="18" charset="0"/>
              </a:rPr>
              <a:t>2</a:t>
            </a:r>
            <a:r>
              <a:rPr lang="en-US" sz="2400" i="1" dirty="0"/>
              <a:t>n</a:t>
            </a:r>
            <a:r>
              <a:rPr lang="en-US" sz="2400" dirty="0"/>
              <a:t> is a polynomial in </a:t>
            </a:r>
            <a:r>
              <a:rPr lang="en-US" sz="2400" i="1" dirty="0"/>
              <a:t>n </a:t>
            </a:r>
            <a:r>
              <a:rPr lang="en-US" sz="2400" dirty="0"/>
              <a:t>of degree one,  to find a particular solution we might try a linear function in </a:t>
            </a:r>
            <a:r>
              <a:rPr lang="en-US" sz="2400" i="1" dirty="0"/>
              <a:t>n</a:t>
            </a:r>
            <a:r>
              <a:rPr lang="en-US" sz="2400" dirty="0"/>
              <a:t>,  say  </a:t>
            </a:r>
          </a:p>
          <a:p>
            <a:pPr algn="ctr">
              <a:spcBef>
                <a:spcPts val="600"/>
              </a:spcBef>
              <a:spcAft>
                <a:spcPts val="200"/>
              </a:spcAft>
            </a:pPr>
            <a:r>
              <a:rPr lang="en-US" sz="2400" i="1" dirty="0" err="1"/>
              <a:t>p</a:t>
            </a:r>
            <a:r>
              <a:rPr lang="en-US" sz="2400" i="1" baseline="-25000" dirty="0" err="1"/>
              <a:t>n</a:t>
            </a:r>
            <a:r>
              <a:rPr lang="en-US" sz="2400" dirty="0"/>
              <a:t> = </a:t>
            </a:r>
            <a:r>
              <a:rPr lang="en-US" sz="2400" i="1" dirty="0" err="1"/>
              <a:t>cn</a:t>
            </a:r>
            <a:r>
              <a:rPr lang="en-US" sz="2400" dirty="0"/>
              <a:t> + </a:t>
            </a:r>
            <a:r>
              <a:rPr lang="en-US" sz="2400" i="1" dirty="0"/>
              <a:t>d</a:t>
            </a:r>
            <a:r>
              <a:rPr lang="en-US" sz="2400" dirty="0"/>
              <a:t>, where </a:t>
            </a:r>
            <a:r>
              <a:rPr lang="en-US" sz="2400" i="1" dirty="0"/>
              <a:t>c </a:t>
            </a:r>
            <a:r>
              <a:rPr lang="en-US" sz="2400" dirty="0"/>
              <a:t>and </a:t>
            </a:r>
            <a:r>
              <a:rPr lang="en-US" sz="2400" i="1" dirty="0"/>
              <a:t>d</a:t>
            </a:r>
            <a:r>
              <a:rPr lang="en-US" sz="2400" dirty="0"/>
              <a:t> are constants. </a:t>
            </a:r>
          </a:p>
          <a:p>
            <a:pPr>
              <a:spcBef>
                <a:spcPts val="600"/>
              </a:spcBef>
              <a:spcAft>
                <a:spcPts val="200"/>
              </a:spcAft>
            </a:pPr>
            <a:r>
              <a:rPr lang="en-US" sz="2400" dirty="0"/>
              <a:t>Suppose that </a:t>
            </a:r>
            <a:r>
              <a:rPr lang="en-US" sz="2400" i="1" dirty="0" err="1"/>
              <a:t>p</a:t>
            </a:r>
            <a:r>
              <a:rPr lang="en-US" sz="2400" i="1" baseline="-25000" dirty="0" err="1"/>
              <a:t>n</a:t>
            </a:r>
            <a:r>
              <a:rPr lang="en-US" sz="2400" dirty="0"/>
              <a:t> = </a:t>
            </a:r>
            <a:r>
              <a:rPr lang="en-US" sz="2400" i="1" dirty="0" err="1"/>
              <a:t>cn</a:t>
            </a:r>
            <a:r>
              <a:rPr lang="en-US" sz="2400" dirty="0"/>
              <a:t> + </a:t>
            </a:r>
            <a:r>
              <a:rPr lang="en-US" sz="2400" i="1" dirty="0"/>
              <a:t>d</a:t>
            </a:r>
            <a:r>
              <a:rPr lang="en-US" sz="2400" dirty="0"/>
              <a:t>  is such a solution. Then </a:t>
            </a:r>
            <a:r>
              <a:rPr lang="en-US" sz="2400" i="1" dirty="0"/>
              <a:t>a</a:t>
            </a:r>
            <a:r>
              <a:rPr lang="en-US" sz="2400" i="1" baseline="-25000" dirty="0"/>
              <a:t>n</a:t>
            </a:r>
            <a:r>
              <a:rPr lang="en-US" sz="2400" i="1" dirty="0"/>
              <a:t> = </a:t>
            </a:r>
            <a:r>
              <a:rPr lang="en-US" sz="2400" dirty="0">
                <a:ea typeface="Cambria Math" pitchFamily="18" charset="0"/>
              </a:rPr>
              <a:t>3</a:t>
            </a:r>
            <a:r>
              <a:rPr lang="en-US" sz="2400" i="1" dirty="0"/>
              <a:t>a</a:t>
            </a:r>
            <a:r>
              <a:rPr lang="en-US" sz="2400" i="1" baseline="-25000" dirty="0"/>
              <a:t>n</a:t>
            </a:r>
            <a:r>
              <a:rPr lang="en-US" sz="2400" i="1" baseline="-25000" dirty="0">
                <a:ea typeface="Cambria Math"/>
              </a:rPr>
              <a:t>−</a:t>
            </a:r>
            <a:r>
              <a:rPr lang="en-US" sz="2400" baseline="-25000" dirty="0">
                <a:ea typeface="Cambria Math" pitchFamily="18" charset="0"/>
              </a:rPr>
              <a:t>1</a:t>
            </a:r>
            <a:r>
              <a:rPr lang="en-US" sz="2400" i="1" baseline="-25000" dirty="0"/>
              <a:t> </a:t>
            </a:r>
            <a:r>
              <a:rPr lang="en-US" sz="2400" i="1" dirty="0"/>
              <a:t>+ </a:t>
            </a:r>
            <a:r>
              <a:rPr lang="en-US" sz="2400" dirty="0">
                <a:ea typeface="Cambria Math" pitchFamily="18" charset="0"/>
              </a:rPr>
              <a:t>2</a:t>
            </a:r>
            <a:r>
              <a:rPr lang="en-US" sz="2400" i="1" dirty="0"/>
              <a:t>n</a:t>
            </a:r>
            <a:r>
              <a:rPr lang="en-US" sz="2400" dirty="0"/>
              <a:t> is</a:t>
            </a:r>
          </a:p>
          <a:p>
            <a:pPr algn="ctr">
              <a:spcBef>
                <a:spcPts val="600"/>
              </a:spcBef>
              <a:spcAft>
                <a:spcPts val="200"/>
              </a:spcAft>
            </a:pPr>
            <a:r>
              <a:rPr lang="en-US" sz="2400" i="1" dirty="0" err="1"/>
              <a:t>cn</a:t>
            </a:r>
            <a:r>
              <a:rPr lang="en-US" sz="2400" dirty="0"/>
              <a:t> + </a:t>
            </a:r>
            <a:r>
              <a:rPr lang="en-US" sz="2400" i="1" dirty="0"/>
              <a:t>d = </a:t>
            </a:r>
            <a:r>
              <a:rPr lang="en-US" sz="2400" dirty="0">
                <a:ea typeface="Cambria Math" pitchFamily="18" charset="0"/>
              </a:rPr>
              <a:t>3(</a:t>
            </a:r>
            <a:r>
              <a:rPr lang="en-US" sz="2400" i="1" dirty="0"/>
              <a:t>c</a:t>
            </a:r>
            <a:r>
              <a:rPr lang="en-US" sz="2400" dirty="0"/>
              <a:t>(</a:t>
            </a:r>
            <a:r>
              <a:rPr lang="en-US" sz="2400" i="1" dirty="0"/>
              <a:t>n</a:t>
            </a:r>
            <a:r>
              <a:rPr lang="en-US" sz="2400" i="1" dirty="0">
                <a:ea typeface="Cambria Math"/>
              </a:rPr>
              <a:t>−</a:t>
            </a:r>
            <a:r>
              <a:rPr lang="en-US" sz="2400" dirty="0">
                <a:ea typeface="Cambria Math"/>
              </a:rPr>
              <a:t>1)</a:t>
            </a:r>
            <a:r>
              <a:rPr lang="en-US" sz="2400" dirty="0"/>
              <a:t> + </a:t>
            </a:r>
            <a:r>
              <a:rPr lang="en-US" sz="2400" i="1" dirty="0"/>
              <a:t>d</a:t>
            </a:r>
            <a:r>
              <a:rPr lang="en-US" sz="2400" dirty="0">
                <a:ea typeface="Cambria Math" pitchFamily="18" charset="0"/>
              </a:rPr>
              <a:t>)</a:t>
            </a:r>
            <a:r>
              <a:rPr lang="en-US" sz="2400" i="1" dirty="0"/>
              <a:t>+ </a:t>
            </a:r>
            <a:r>
              <a:rPr lang="en-US" sz="2400" dirty="0">
                <a:ea typeface="Cambria Math" pitchFamily="18" charset="0"/>
              </a:rPr>
              <a:t>2</a:t>
            </a:r>
            <a:r>
              <a:rPr lang="en-US" sz="2400" i="1" dirty="0"/>
              <a:t>n.</a:t>
            </a:r>
            <a:r>
              <a:rPr lang="en-US" sz="2400" dirty="0"/>
              <a:t> </a:t>
            </a:r>
          </a:p>
          <a:p>
            <a:pPr>
              <a:spcBef>
                <a:spcPts val="0"/>
              </a:spcBef>
              <a:spcAft>
                <a:spcPts val="200"/>
              </a:spcAft>
            </a:pPr>
            <a:r>
              <a:rPr lang="en-US" sz="2400" dirty="0"/>
              <a:t>Simplifying yields (</a:t>
            </a:r>
            <a:r>
              <a:rPr lang="en-US" sz="2400" dirty="0">
                <a:ea typeface="Cambria Math" pitchFamily="18" charset="0"/>
              </a:rPr>
              <a:t>2</a:t>
            </a:r>
            <a:r>
              <a:rPr lang="en-US" sz="2400" dirty="0"/>
              <a:t> + </a:t>
            </a:r>
            <a:r>
              <a:rPr lang="en-US" sz="2400" dirty="0">
                <a:ea typeface="Cambria Math" pitchFamily="18" charset="0"/>
              </a:rPr>
              <a:t>2</a:t>
            </a:r>
            <a:r>
              <a:rPr lang="en-US" sz="2400" i="1" dirty="0">
                <a:ea typeface="Cambria Math" pitchFamily="18" charset="0"/>
              </a:rPr>
              <a:t>c</a:t>
            </a:r>
            <a:r>
              <a:rPr lang="en-US" sz="2400" dirty="0"/>
              <a:t>)</a:t>
            </a:r>
            <a:r>
              <a:rPr lang="en-US" sz="2400" i="1" dirty="0"/>
              <a:t>n + </a:t>
            </a:r>
            <a:r>
              <a:rPr lang="en-US" sz="2400" dirty="0"/>
              <a:t>(</a:t>
            </a:r>
            <a:r>
              <a:rPr lang="en-US" sz="2400" dirty="0">
                <a:ea typeface="Cambria Math" pitchFamily="18" charset="0"/>
              </a:rPr>
              <a:t>2</a:t>
            </a:r>
            <a:r>
              <a:rPr lang="en-US" sz="2400" i="1" dirty="0"/>
              <a:t>d </a:t>
            </a:r>
            <a:r>
              <a:rPr lang="en-US" sz="2400" i="1" dirty="0">
                <a:ea typeface="Cambria Math"/>
              </a:rPr>
              <a:t>− </a:t>
            </a:r>
            <a:r>
              <a:rPr lang="en-US" sz="2400" dirty="0">
                <a:ea typeface="Cambria Math"/>
              </a:rPr>
              <a:t>3</a:t>
            </a:r>
            <a:r>
              <a:rPr lang="en-US" sz="2400" i="1" dirty="0">
                <a:ea typeface="Cambria Math" pitchFamily="18" charset="0"/>
              </a:rPr>
              <a:t>c</a:t>
            </a:r>
            <a:r>
              <a:rPr lang="en-US" sz="2400" dirty="0">
                <a:ea typeface="Cambria Math"/>
              </a:rPr>
              <a:t>)</a:t>
            </a:r>
            <a:r>
              <a:rPr lang="en-US" sz="2400" dirty="0"/>
              <a:t>  = </a:t>
            </a:r>
            <a:r>
              <a:rPr lang="en-US" sz="2400" dirty="0">
                <a:ea typeface="Cambria Math" pitchFamily="18" charset="0"/>
              </a:rPr>
              <a:t>0</a:t>
            </a:r>
            <a:r>
              <a:rPr lang="en-US" sz="2400" dirty="0"/>
              <a:t>. It follows that </a:t>
            </a:r>
            <a:r>
              <a:rPr lang="en-US" sz="2400" i="1" dirty="0" err="1"/>
              <a:t>cn</a:t>
            </a:r>
            <a:r>
              <a:rPr lang="en-US" sz="2400" dirty="0"/>
              <a:t> + </a:t>
            </a:r>
            <a:r>
              <a:rPr lang="en-US" sz="2400" i="1" dirty="0"/>
              <a:t>d </a:t>
            </a:r>
            <a:r>
              <a:rPr lang="en-US" sz="2400" dirty="0"/>
              <a:t>is  a solution if and only if </a:t>
            </a:r>
            <a:r>
              <a:rPr lang="en-US" sz="2400" dirty="0">
                <a:ea typeface="Cambria Math" pitchFamily="18" charset="0"/>
              </a:rPr>
              <a:t>2</a:t>
            </a:r>
            <a:r>
              <a:rPr lang="en-US" sz="2400" dirty="0"/>
              <a:t> + </a:t>
            </a:r>
            <a:r>
              <a:rPr lang="en-US" sz="2400" dirty="0">
                <a:ea typeface="Cambria Math" pitchFamily="18" charset="0"/>
              </a:rPr>
              <a:t>2</a:t>
            </a:r>
            <a:r>
              <a:rPr lang="en-US" sz="2400" i="1" dirty="0">
                <a:ea typeface="Cambria Math" pitchFamily="18" charset="0"/>
              </a:rPr>
              <a:t>c</a:t>
            </a:r>
            <a:r>
              <a:rPr lang="en-US" sz="2400" i="1" dirty="0"/>
              <a:t> </a:t>
            </a:r>
            <a:r>
              <a:rPr lang="en-US" sz="2400" dirty="0"/>
              <a:t> = </a:t>
            </a:r>
            <a:r>
              <a:rPr lang="en-US" sz="2400" dirty="0">
                <a:ea typeface="Cambria Math" pitchFamily="18" charset="0"/>
              </a:rPr>
              <a:t>0 </a:t>
            </a:r>
            <a:r>
              <a:rPr lang="en-US" sz="2400" dirty="0"/>
              <a:t>and </a:t>
            </a:r>
            <a:r>
              <a:rPr lang="en-US" sz="2400" dirty="0">
                <a:ea typeface="Cambria Math" pitchFamily="18" charset="0"/>
              </a:rPr>
              <a:t>2</a:t>
            </a:r>
            <a:r>
              <a:rPr lang="en-US" sz="2400" i="1" dirty="0"/>
              <a:t>d </a:t>
            </a:r>
            <a:r>
              <a:rPr lang="en-US" sz="2400" i="1" dirty="0">
                <a:ea typeface="Cambria Math"/>
              </a:rPr>
              <a:t>− </a:t>
            </a:r>
            <a:r>
              <a:rPr lang="en-US" sz="2400" dirty="0">
                <a:ea typeface="Cambria Math"/>
              </a:rPr>
              <a:t>3</a:t>
            </a:r>
            <a:r>
              <a:rPr lang="en-US" sz="2400" i="1" dirty="0">
                <a:ea typeface="Cambria Math" pitchFamily="18" charset="0"/>
              </a:rPr>
              <a:t>c</a:t>
            </a:r>
            <a:r>
              <a:rPr lang="en-US" sz="2400" dirty="0"/>
              <a:t>  = </a:t>
            </a:r>
            <a:r>
              <a:rPr lang="en-US" sz="2400" dirty="0">
                <a:ea typeface="Cambria Math" pitchFamily="18" charset="0"/>
              </a:rPr>
              <a:t>0.  </a:t>
            </a:r>
          </a:p>
          <a:p>
            <a:pPr>
              <a:spcBef>
                <a:spcPts val="0"/>
              </a:spcBef>
              <a:spcAft>
                <a:spcPts val="200"/>
              </a:spcAft>
            </a:pPr>
            <a:r>
              <a:rPr lang="en-US" altLang="zh-CN" sz="2400" dirty="0">
                <a:ea typeface="Cambria Math" pitchFamily="18" charset="0"/>
              </a:rPr>
              <a:t>Therefore, </a:t>
            </a:r>
            <a:r>
              <a:rPr lang="en-US" altLang="zh-CN" sz="2400" i="1" dirty="0" err="1"/>
              <a:t>cn</a:t>
            </a:r>
            <a:r>
              <a:rPr lang="en-US" altLang="zh-CN" sz="2400" dirty="0"/>
              <a:t> + </a:t>
            </a:r>
            <a:r>
              <a:rPr lang="en-US" altLang="zh-CN" sz="2400" i="1" dirty="0"/>
              <a:t>d </a:t>
            </a:r>
            <a:r>
              <a:rPr lang="en-US" altLang="zh-CN" sz="2400" dirty="0"/>
              <a:t>is  a solution if and only if c = </a:t>
            </a:r>
            <a:r>
              <a:rPr lang="en-US" altLang="zh-CN" sz="2400" i="1" dirty="0">
                <a:ea typeface="Cambria Math"/>
              </a:rPr>
              <a:t>− </a:t>
            </a:r>
            <a:r>
              <a:rPr lang="en-US" altLang="zh-CN" sz="2400" dirty="0">
                <a:ea typeface="Cambria Math"/>
              </a:rPr>
              <a:t>1 and </a:t>
            </a:r>
            <a:r>
              <a:rPr lang="en-US" altLang="zh-CN" sz="2400" dirty="0">
                <a:ea typeface="Cambria Math" pitchFamily="18" charset="0"/>
              </a:rPr>
              <a:t>d = </a:t>
            </a:r>
            <a:r>
              <a:rPr lang="en-US" altLang="zh-CN" sz="2400" i="1" dirty="0">
                <a:ea typeface="Cambria Math"/>
              </a:rPr>
              <a:t>− </a:t>
            </a:r>
            <a:r>
              <a:rPr lang="en-US" altLang="zh-CN" sz="2400" dirty="0">
                <a:ea typeface="Cambria Math"/>
              </a:rPr>
              <a:t>3/2. </a:t>
            </a:r>
          </a:p>
          <a:p>
            <a:pPr>
              <a:spcBef>
                <a:spcPts val="0"/>
              </a:spcBef>
              <a:spcAft>
                <a:spcPts val="200"/>
              </a:spcAft>
            </a:pPr>
            <a:r>
              <a:rPr lang="en-US" altLang="zh-CN" sz="2400" dirty="0">
                <a:ea typeface="Cambria Math"/>
              </a:rPr>
              <a:t>Consequently,    </a:t>
            </a:r>
            <a:r>
              <a:rPr lang="en-US" altLang="zh-CN" sz="2400" i="1" dirty="0"/>
              <a:t>a</a:t>
            </a:r>
            <a:r>
              <a:rPr lang="en-US" altLang="zh-CN" sz="2400" i="1" baseline="-25000" dirty="0"/>
              <a:t>n</a:t>
            </a:r>
            <a:r>
              <a:rPr lang="en-US" altLang="zh-CN" sz="2400" baseline="30000" dirty="0"/>
              <a:t>(</a:t>
            </a:r>
            <a:r>
              <a:rPr lang="en-US" altLang="zh-CN" sz="2400" i="1" baseline="30000" dirty="0"/>
              <a:t>p</a:t>
            </a:r>
            <a:r>
              <a:rPr lang="en-US" altLang="zh-CN" sz="2400" baseline="30000" dirty="0"/>
              <a:t>)</a:t>
            </a:r>
            <a:r>
              <a:rPr lang="en-US" altLang="zh-CN" sz="2400" dirty="0"/>
              <a:t> </a:t>
            </a:r>
            <a:r>
              <a:rPr lang="en-US" altLang="zh-CN" sz="2400" i="1" dirty="0"/>
              <a:t>= </a:t>
            </a:r>
            <a:r>
              <a:rPr lang="en-US" altLang="zh-CN" sz="2400" i="1" dirty="0">
                <a:ea typeface="Cambria Math"/>
              </a:rPr>
              <a:t>−n − </a:t>
            </a:r>
            <a:r>
              <a:rPr lang="en-US" altLang="zh-CN" sz="2400" dirty="0">
                <a:ea typeface="Cambria Math"/>
              </a:rPr>
              <a:t>3/2  is a </a:t>
            </a:r>
            <a:r>
              <a:rPr lang="en-US" altLang="zh-CN" sz="2400" u="sng" dirty="0">
                <a:ea typeface="Cambria Math"/>
              </a:rPr>
              <a:t>particular solution</a:t>
            </a:r>
            <a:r>
              <a:rPr lang="en-US" altLang="zh-CN" sz="2400" dirty="0">
                <a:ea typeface="Cambria Math"/>
              </a:rPr>
              <a:t>. </a:t>
            </a:r>
            <a:endParaRPr lang="en-US" altLang="zh-CN" sz="2400" dirty="0"/>
          </a:p>
          <a:p>
            <a:pPr>
              <a:spcBef>
                <a:spcPts val="0"/>
              </a:spcBef>
              <a:spcAft>
                <a:spcPts val="200"/>
              </a:spcAft>
            </a:pPr>
            <a:endParaRPr lang="en-US" sz="2400" dirty="0">
              <a:ea typeface="Cambria Math" pitchFamily="18" charset="0"/>
            </a:endParaRPr>
          </a:p>
        </p:txBody>
      </p:sp>
    </p:spTree>
    <p:extLst>
      <p:ext uri="{BB962C8B-B14F-4D97-AF65-F5344CB8AC3E}">
        <p14:creationId xmlns:p14="http://schemas.microsoft.com/office/powerpoint/2010/main" val="3415159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fade">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animEffect transition="in" filter="fade">
                                      <p:cBhvr>
                                        <p:cTn id="21" dur="500"/>
                                        <p:tgtEl>
                                          <p:spTgt spid="5">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6" end="6"/>
                                            </p:txEl>
                                          </p:spTgt>
                                        </p:tgtEl>
                                        <p:attrNameLst>
                                          <p:attrName>style.visibility</p:attrName>
                                        </p:attrNameLst>
                                      </p:cBhvr>
                                      <p:to>
                                        <p:strVal val="visible"/>
                                      </p:to>
                                    </p:set>
                                    <p:animEffect transition="in" filter="fade">
                                      <p:cBhvr>
                                        <p:cTn id="24" dur="500"/>
                                        <p:tgtEl>
                                          <p:spTgt spid="5">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fade">
                                      <p:cBhvr>
                                        <p:cTn id="27" dur="500"/>
                                        <p:tgtEl>
                                          <p:spTgt spid="5">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5">
                                            <p:txEl>
                                              <p:pRg st="8" end="8"/>
                                            </p:txEl>
                                          </p:spTgt>
                                        </p:tgtEl>
                                        <p:attrNameLst>
                                          <p:attrName>style.visibility</p:attrName>
                                        </p:attrNameLst>
                                      </p:cBhvr>
                                      <p:to>
                                        <p:strVal val="visible"/>
                                      </p:to>
                                    </p:set>
                                    <p:animEffect transition="in" filter="fade">
                                      <p:cBhvr>
                                        <p:cTn id="30" dur="500"/>
                                        <p:tgtEl>
                                          <p:spTgt spid="5">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animEffect transition="in" filter="fade">
                                      <p:cBhvr>
                                        <p:cTn id="33"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Solving Linear Nonhomogeneous Recurrence Relations with Constant Coefficients</a:t>
            </a:r>
            <a:r>
              <a:rPr lang="en-US" sz="3200" dirty="0"/>
              <a:t> </a:t>
            </a:r>
          </a:p>
        </p:txBody>
      </p:sp>
      <p:sp>
        <p:nvSpPr>
          <p:cNvPr id="5" name="Content Placeholder 2"/>
          <p:cNvSpPr>
            <a:spLocks noGrp="1"/>
          </p:cNvSpPr>
          <p:nvPr>
            <p:ph idx="1"/>
          </p:nvPr>
        </p:nvSpPr>
        <p:spPr>
          <a:xfrm>
            <a:off x="457200" y="1295400"/>
            <a:ext cx="8610600" cy="5334000"/>
          </a:xfrm>
        </p:spPr>
        <p:txBody>
          <a:bodyPr/>
          <a:lstStyle/>
          <a:p>
            <a:pPr>
              <a:spcBef>
                <a:spcPts val="0"/>
              </a:spcBef>
              <a:spcAft>
                <a:spcPts val="200"/>
              </a:spcAft>
            </a:pPr>
            <a:r>
              <a:rPr lang="en-US" sz="2400" b="1" dirty="0">
                <a:solidFill>
                  <a:srgbClr val="FF0000"/>
                </a:solidFill>
                <a:ea typeface="Cambria Math" pitchFamily="18" charset="0"/>
              </a:rPr>
              <a:t>Example</a:t>
            </a:r>
            <a:r>
              <a:rPr lang="en-US" sz="2400" dirty="0">
                <a:solidFill>
                  <a:srgbClr val="FF0000"/>
                </a:solidFill>
              </a:rPr>
              <a:t>: </a:t>
            </a:r>
            <a:r>
              <a:rPr lang="en-US" sz="2400" dirty="0"/>
              <a:t>Find all solutions of the recurrence relation </a:t>
            </a:r>
            <a:r>
              <a:rPr lang="en-US" sz="2400" i="1" dirty="0"/>
              <a:t>a</a:t>
            </a:r>
            <a:r>
              <a:rPr lang="en-US" sz="2400" i="1" baseline="-25000" dirty="0"/>
              <a:t>n</a:t>
            </a:r>
            <a:r>
              <a:rPr lang="en-US" sz="2400" i="1" dirty="0"/>
              <a:t> = </a:t>
            </a:r>
            <a:r>
              <a:rPr lang="en-US" sz="2400" dirty="0">
                <a:ea typeface="Cambria Math" pitchFamily="18" charset="0"/>
              </a:rPr>
              <a:t>3</a:t>
            </a:r>
            <a:r>
              <a:rPr lang="en-US" sz="2400" i="1" dirty="0"/>
              <a:t>a</a:t>
            </a:r>
            <a:r>
              <a:rPr lang="en-US" sz="2400" i="1" baseline="-25000" dirty="0"/>
              <a:t>n</a:t>
            </a:r>
            <a:r>
              <a:rPr lang="en-US" sz="2400" i="1" baseline="-25000" dirty="0">
                <a:ea typeface="Cambria Math"/>
              </a:rPr>
              <a:t>−</a:t>
            </a:r>
            <a:r>
              <a:rPr lang="en-US" sz="2400" baseline="-25000" dirty="0">
                <a:ea typeface="Cambria Math" pitchFamily="18" charset="0"/>
              </a:rPr>
              <a:t>1</a:t>
            </a:r>
            <a:r>
              <a:rPr lang="en-US" sz="2400" i="1" baseline="-25000" dirty="0"/>
              <a:t> </a:t>
            </a:r>
            <a:r>
              <a:rPr lang="en-US" sz="2400" dirty="0"/>
              <a:t>+</a:t>
            </a:r>
            <a:r>
              <a:rPr lang="en-US" sz="2400" i="1" dirty="0"/>
              <a:t> </a:t>
            </a:r>
            <a:r>
              <a:rPr lang="en-US" sz="2400" dirty="0">
                <a:ea typeface="Cambria Math" pitchFamily="18" charset="0"/>
              </a:rPr>
              <a:t>2</a:t>
            </a:r>
            <a:r>
              <a:rPr lang="en-US" sz="2400" i="1" dirty="0"/>
              <a:t>n.  </a:t>
            </a:r>
            <a:r>
              <a:rPr lang="en-US" sz="2400" dirty="0"/>
              <a:t>What is the solution with </a:t>
            </a:r>
            <a:r>
              <a:rPr lang="en-US" sz="2400" i="1" dirty="0"/>
              <a:t>a</a:t>
            </a:r>
            <a:r>
              <a:rPr lang="en-US" sz="2400" baseline="-25000" dirty="0">
                <a:ea typeface="Cambria Math" pitchFamily="18" charset="0"/>
              </a:rPr>
              <a:t>1</a:t>
            </a:r>
            <a:r>
              <a:rPr lang="en-US" sz="2400" i="1" baseline="-25000" dirty="0"/>
              <a:t> </a:t>
            </a:r>
            <a:r>
              <a:rPr lang="en-US" sz="2400" i="1" dirty="0"/>
              <a:t>= </a:t>
            </a:r>
            <a:r>
              <a:rPr lang="en-US" sz="2400" dirty="0">
                <a:ea typeface="Cambria Math" pitchFamily="18" charset="0"/>
              </a:rPr>
              <a:t>3</a:t>
            </a:r>
            <a:r>
              <a:rPr lang="en-US" sz="2400" i="1" dirty="0"/>
              <a:t>? </a:t>
            </a:r>
            <a:endParaRPr lang="en-US" sz="2400" dirty="0"/>
          </a:p>
          <a:p>
            <a:pPr>
              <a:spcBef>
                <a:spcPts val="0"/>
              </a:spcBef>
              <a:spcAft>
                <a:spcPts val="200"/>
              </a:spcAft>
            </a:pPr>
            <a:r>
              <a:rPr lang="en-US" sz="2400" b="1" dirty="0">
                <a:solidFill>
                  <a:srgbClr val="FF0000"/>
                </a:solidFill>
              </a:rPr>
              <a:t>Solution</a:t>
            </a:r>
            <a:r>
              <a:rPr lang="en-US" sz="2400" dirty="0">
                <a:solidFill>
                  <a:srgbClr val="FF0000"/>
                </a:solidFill>
              </a:rPr>
              <a:t>: </a:t>
            </a:r>
            <a:r>
              <a:rPr lang="en-US" sz="2400" dirty="0"/>
              <a:t>By Theorem </a:t>
            </a:r>
            <a:r>
              <a:rPr lang="en-US" sz="2400" dirty="0">
                <a:ea typeface="Cambria Math" pitchFamily="18" charset="0"/>
              </a:rPr>
              <a:t>5, all solutions are of the form</a:t>
            </a:r>
            <a:r>
              <a:rPr lang="en-US" sz="2400" i="1" dirty="0"/>
              <a:t>  </a:t>
            </a:r>
          </a:p>
          <a:p>
            <a:pPr algn="ctr">
              <a:spcBef>
                <a:spcPts val="0"/>
              </a:spcBef>
              <a:spcAft>
                <a:spcPts val="200"/>
              </a:spcAft>
            </a:pPr>
            <a:r>
              <a:rPr lang="en-US" sz="2400" i="1" dirty="0"/>
              <a:t>a</a:t>
            </a:r>
            <a:r>
              <a:rPr lang="en-US" sz="2400" i="1" baseline="-25000" dirty="0"/>
              <a:t>n</a:t>
            </a:r>
            <a:r>
              <a:rPr lang="en-US" sz="2400" i="1" dirty="0"/>
              <a:t> = a</a:t>
            </a:r>
            <a:r>
              <a:rPr lang="en-US" sz="2400" i="1" baseline="-25000" dirty="0"/>
              <a:t>n</a:t>
            </a:r>
            <a:r>
              <a:rPr lang="en-US" sz="2400" baseline="30000" dirty="0"/>
              <a:t>(</a:t>
            </a:r>
            <a:r>
              <a:rPr lang="en-US" sz="2400" i="1" baseline="30000" dirty="0"/>
              <a:t>p</a:t>
            </a:r>
            <a:r>
              <a:rPr lang="en-US" sz="2400" baseline="30000" dirty="0"/>
              <a:t>)</a:t>
            </a:r>
            <a:r>
              <a:rPr lang="en-US" sz="2400" dirty="0"/>
              <a:t> + </a:t>
            </a:r>
            <a:r>
              <a:rPr lang="en-US" sz="2400" i="1" dirty="0"/>
              <a:t>a</a:t>
            </a:r>
            <a:r>
              <a:rPr lang="en-US" sz="2400" i="1" baseline="-25000" dirty="0"/>
              <a:t>n</a:t>
            </a:r>
            <a:r>
              <a:rPr lang="en-US" sz="2400" baseline="30000" dirty="0"/>
              <a:t>(</a:t>
            </a:r>
            <a:r>
              <a:rPr lang="en-US" sz="2400" i="1" baseline="30000" dirty="0"/>
              <a:t>h</a:t>
            </a:r>
            <a:r>
              <a:rPr lang="en-US" sz="2400" baseline="30000" dirty="0"/>
              <a:t>)</a:t>
            </a:r>
            <a:r>
              <a:rPr lang="en-US" sz="2400" dirty="0"/>
              <a:t> </a:t>
            </a:r>
            <a:r>
              <a:rPr lang="en-US" sz="2400" i="1" dirty="0"/>
              <a:t>= </a:t>
            </a:r>
            <a:r>
              <a:rPr lang="en-US" sz="2400" i="1" dirty="0">
                <a:ea typeface="Cambria Math"/>
              </a:rPr>
              <a:t>−n − </a:t>
            </a:r>
            <a:r>
              <a:rPr lang="en-US" sz="2400" dirty="0">
                <a:ea typeface="Cambria Math"/>
              </a:rPr>
              <a:t>3/2 + </a:t>
            </a:r>
            <a:r>
              <a:rPr lang="el-GR" sz="2400" dirty="0">
                <a:ea typeface="Cambria Math"/>
              </a:rPr>
              <a:t>α</a:t>
            </a:r>
            <a:r>
              <a:rPr lang="en-US" sz="2400" dirty="0">
                <a:ea typeface="Cambria Math" pitchFamily="18" charset="0"/>
              </a:rPr>
              <a:t>3</a:t>
            </a:r>
            <a:r>
              <a:rPr lang="en-US" sz="2400" i="1" baseline="30000" dirty="0">
                <a:ea typeface="Cambria Math" pitchFamily="18" charset="0"/>
              </a:rPr>
              <a:t>n</a:t>
            </a:r>
            <a:r>
              <a:rPr lang="en-US" sz="2400" i="1" dirty="0"/>
              <a:t>, </a:t>
            </a:r>
          </a:p>
          <a:p>
            <a:pPr>
              <a:spcBef>
                <a:spcPts val="0"/>
              </a:spcBef>
              <a:spcAft>
                <a:spcPts val="200"/>
              </a:spcAft>
            </a:pPr>
            <a:r>
              <a:rPr lang="en-US" sz="2400" dirty="0"/>
              <a:t>where </a:t>
            </a:r>
            <a:r>
              <a:rPr lang="el-GR" sz="2400" dirty="0">
                <a:ea typeface="Cambria Math"/>
              </a:rPr>
              <a:t>α</a:t>
            </a:r>
            <a:r>
              <a:rPr lang="en-US" sz="2400" dirty="0"/>
              <a:t>  is a constant.</a:t>
            </a:r>
          </a:p>
          <a:p>
            <a:pPr>
              <a:spcBef>
                <a:spcPts val="0"/>
              </a:spcBef>
              <a:spcAft>
                <a:spcPts val="200"/>
              </a:spcAft>
            </a:pPr>
            <a:r>
              <a:rPr lang="en-US" sz="2400" dirty="0"/>
              <a:t>To find the solution with </a:t>
            </a:r>
            <a:r>
              <a:rPr lang="en-US" sz="2400" i="1" dirty="0"/>
              <a:t>a</a:t>
            </a:r>
            <a:r>
              <a:rPr lang="en-US" sz="2400" baseline="-25000" dirty="0">
                <a:ea typeface="Cambria Math" pitchFamily="18" charset="0"/>
              </a:rPr>
              <a:t>1</a:t>
            </a:r>
            <a:r>
              <a:rPr lang="en-US" sz="2400" i="1" baseline="-25000" dirty="0"/>
              <a:t> </a:t>
            </a:r>
            <a:r>
              <a:rPr lang="en-US" sz="2400" i="1" dirty="0"/>
              <a:t>= </a:t>
            </a:r>
            <a:r>
              <a:rPr lang="en-US" sz="2400" dirty="0">
                <a:ea typeface="Cambria Math" pitchFamily="18" charset="0"/>
              </a:rPr>
              <a:t>3, let </a:t>
            </a:r>
            <a:r>
              <a:rPr lang="en-US" sz="2400" i="1" dirty="0">
                <a:ea typeface="Cambria Math" pitchFamily="18" charset="0"/>
              </a:rPr>
              <a:t>n</a:t>
            </a:r>
            <a:r>
              <a:rPr lang="en-US" sz="2400" dirty="0">
                <a:ea typeface="Cambria Math" pitchFamily="18" charset="0"/>
              </a:rPr>
              <a:t> = 1 in the above formula for the general solution. Then </a:t>
            </a:r>
          </a:p>
          <a:p>
            <a:pPr algn="ctr">
              <a:spcBef>
                <a:spcPts val="0"/>
              </a:spcBef>
              <a:spcAft>
                <a:spcPts val="200"/>
              </a:spcAft>
            </a:pPr>
            <a:r>
              <a:rPr lang="en-US" sz="2400" dirty="0">
                <a:ea typeface="Cambria Math" pitchFamily="18" charset="0"/>
              </a:rPr>
              <a:t>3 </a:t>
            </a:r>
            <a:r>
              <a:rPr lang="en-US" sz="2400" i="1" dirty="0"/>
              <a:t>= </a:t>
            </a:r>
            <a:r>
              <a:rPr lang="en-US" sz="2400" i="1" dirty="0">
                <a:ea typeface="Cambria Math"/>
              </a:rPr>
              <a:t>−</a:t>
            </a:r>
            <a:r>
              <a:rPr lang="en-US" sz="2400" dirty="0">
                <a:ea typeface="Cambria Math" pitchFamily="18" charset="0"/>
              </a:rPr>
              <a:t>1</a:t>
            </a:r>
            <a:r>
              <a:rPr lang="en-US" sz="2400" i="1" dirty="0">
                <a:ea typeface="Cambria Math"/>
              </a:rPr>
              <a:t> − </a:t>
            </a:r>
            <a:r>
              <a:rPr lang="en-US" sz="2400" dirty="0">
                <a:ea typeface="Cambria Math"/>
              </a:rPr>
              <a:t>3/2 + </a:t>
            </a:r>
            <a:r>
              <a:rPr lang="en-US" sz="2400" dirty="0">
                <a:ea typeface="Cambria Math" pitchFamily="18" charset="0"/>
              </a:rPr>
              <a:t>3 </a:t>
            </a:r>
            <a:r>
              <a:rPr lang="el-GR" sz="2400" dirty="0">
                <a:ea typeface="Cambria Math"/>
              </a:rPr>
              <a:t>α</a:t>
            </a:r>
            <a:r>
              <a:rPr lang="en-US" sz="2400" i="1" dirty="0"/>
              <a:t>,  </a:t>
            </a:r>
            <a:r>
              <a:rPr lang="en-US" sz="2400" dirty="0"/>
              <a:t>and</a:t>
            </a:r>
            <a:r>
              <a:rPr lang="en-US" sz="2400" i="1" dirty="0"/>
              <a:t> </a:t>
            </a:r>
            <a:r>
              <a:rPr lang="el-GR" sz="2400" dirty="0">
                <a:ea typeface="Cambria Math"/>
              </a:rPr>
              <a:t>α</a:t>
            </a:r>
            <a:r>
              <a:rPr lang="en-US" sz="2400" i="1" dirty="0"/>
              <a:t> = </a:t>
            </a:r>
            <a:r>
              <a:rPr lang="en-US" sz="2400" dirty="0">
                <a:ea typeface="Cambria Math" pitchFamily="18" charset="0"/>
              </a:rPr>
              <a:t>11</a:t>
            </a:r>
            <a:r>
              <a:rPr lang="en-US" sz="2400" i="1" dirty="0"/>
              <a:t>/</a:t>
            </a:r>
            <a:r>
              <a:rPr lang="en-US" sz="2400" dirty="0">
                <a:ea typeface="Cambria Math" pitchFamily="18" charset="0"/>
              </a:rPr>
              <a:t>6</a:t>
            </a:r>
            <a:r>
              <a:rPr lang="en-US" sz="2400" dirty="0"/>
              <a:t>. </a:t>
            </a:r>
          </a:p>
          <a:p>
            <a:pPr>
              <a:spcBef>
                <a:spcPts val="0"/>
              </a:spcBef>
              <a:spcAft>
                <a:spcPts val="200"/>
              </a:spcAft>
            </a:pPr>
            <a:r>
              <a:rPr lang="en-US" sz="2400" dirty="0"/>
              <a:t>Hence, the solution is </a:t>
            </a:r>
          </a:p>
          <a:p>
            <a:pPr algn="ctr">
              <a:spcBef>
                <a:spcPts val="0"/>
              </a:spcBef>
              <a:spcAft>
                <a:spcPts val="200"/>
              </a:spcAft>
            </a:pPr>
            <a:r>
              <a:rPr lang="en-US" sz="2400" i="1" dirty="0"/>
              <a:t>a</a:t>
            </a:r>
            <a:r>
              <a:rPr lang="en-US" sz="2400" i="1" baseline="-25000" dirty="0"/>
              <a:t>n</a:t>
            </a:r>
            <a:r>
              <a:rPr lang="en-US" sz="2400" i="1" dirty="0"/>
              <a:t> = </a:t>
            </a:r>
            <a:r>
              <a:rPr lang="en-US" sz="2400" i="1" dirty="0">
                <a:ea typeface="Cambria Math"/>
              </a:rPr>
              <a:t>−n − </a:t>
            </a:r>
            <a:r>
              <a:rPr lang="en-US" sz="2400" dirty="0">
                <a:ea typeface="Cambria Math"/>
              </a:rPr>
              <a:t>3/2 + (</a:t>
            </a:r>
            <a:r>
              <a:rPr lang="en-US" sz="2400" dirty="0">
                <a:ea typeface="Cambria Math" pitchFamily="18" charset="0"/>
              </a:rPr>
              <a:t>11</a:t>
            </a:r>
            <a:r>
              <a:rPr lang="en-US" sz="2400" i="1" dirty="0"/>
              <a:t>/</a:t>
            </a:r>
            <a:r>
              <a:rPr lang="en-US" sz="2400" dirty="0">
                <a:ea typeface="Cambria Math" pitchFamily="18" charset="0"/>
              </a:rPr>
              <a:t>6</a:t>
            </a:r>
            <a:r>
              <a:rPr lang="en-US" sz="2400" dirty="0">
                <a:ea typeface="Cambria Math"/>
              </a:rPr>
              <a:t>)</a:t>
            </a:r>
            <a:r>
              <a:rPr lang="en-US" sz="2400" dirty="0">
                <a:ea typeface="Cambria Math" pitchFamily="18" charset="0"/>
              </a:rPr>
              <a:t>3</a:t>
            </a:r>
            <a:r>
              <a:rPr lang="en-US" sz="2400" i="1" baseline="30000" dirty="0">
                <a:ea typeface="Cambria Math" pitchFamily="18" charset="0"/>
              </a:rPr>
              <a:t>n</a:t>
            </a:r>
            <a:r>
              <a:rPr lang="en-US" sz="2400" i="1" dirty="0"/>
              <a:t>.</a:t>
            </a:r>
            <a:endParaRPr lang="en-US" sz="2400" dirty="0"/>
          </a:p>
        </p:txBody>
      </p:sp>
    </p:spTree>
    <p:extLst>
      <p:ext uri="{BB962C8B-B14F-4D97-AF65-F5344CB8AC3E}">
        <p14:creationId xmlns:p14="http://schemas.microsoft.com/office/powerpoint/2010/main" val="32959948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C197CC-7F04-B22D-B8C7-33CB196B474E}"/>
              </a:ext>
            </a:extLst>
          </p:cNvPr>
          <p:cNvSpPr>
            <a:spLocks noGrp="1"/>
          </p:cNvSpPr>
          <p:nvPr>
            <p:ph type="title"/>
          </p:nvPr>
        </p:nvSpPr>
        <p:spPr/>
        <p:txBody>
          <a:bodyPr/>
          <a:lstStyle/>
          <a:p>
            <a:r>
              <a:rPr lang="en-US" altLang="zh-CN" sz="3600" dirty="0"/>
              <a:t>Solving Linear Nonhomogeneous Recurrence Relations with Constant Coefficients</a:t>
            </a:r>
            <a:endParaRPr lang="zh-CN" altLang="en-US" sz="36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D763D37-1DC0-FCF2-AC53-CB1ECC360C2C}"/>
                  </a:ext>
                </a:extLst>
              </p:cNvPr>
              <p:cNvSpPr>
                <a:spLocks noGrp="1"/>
              </p:cNvSpPr>
              <p:nvPr>
                <p:ph idx="1"/>
              </p:nvPr>
            </p:nvSpPr>
            <p:spPr>
              <a:xfrm>
                <a:off x="457200" y="1295400"/>
                <a:ext cx="8686800" cy="2362200"/>
              </a:xfrm>
            </p:spPr>
            <p:txBody>
              <a:bodyPr/>
              <a:lstStyle/>
              <a:p>
                <a:pPr algn="l">
                  <a:spcBef>
                    <a:spcPts val="600"/>
                  </a:spcBef>
                </a:pPr>
                <a:r>
                  <a:rPr lang="en-US" altLang="zh-CN" sz="2400" b="1" dirty="0">
                    <a:solidFill>
                      <a:srgbClr val="FF0000"/>
                    </a:solidFill>
                    <a:ea typeface="Cambria Math" pitchFamily="18" charset="0"/>
                  </a:rPr>
                  <a:t>Theorem 6</a:t>
                </a:r>
                <a:r>
                  <a:rPr lang="en-US" altLang="zh-CN" sz="2400" dirty="0">
                    <a:solidFill>
                      <a:srgbClr val="FF0000"/>
                    </a:solidFill>
                  </a:rPr>
                  <a:t>: </a:t>
                </a:r>
                <a:r>
                  <a:rPr lang="en-US" altLang="zh-CN" sz="2400" b="0" i="0" u="none" strike="noStrike" baseline="0" dirty="0">
                    <a:latin typeface="STIXGeneral-Regular"/>
                  </a:rPr>
                  <a:t>Suppose that </a:t>
                </a:r>
                <a:r>
                  <a:rPr lang="en-US" altLang="zh-CN" sz="2400" b="0" i="0" u="none" strike="noStrike" baseline="0" dirty="0">
                    <a:latin typeface="STIXMath-Regular"/>
                  </a:rPr>
                  <a:t>{</a:t>
                </a:r>
                <a14:m>
                  <m:oMath xmlns:m="http://schemas.openxmlformats.org/officeDocument/2006/math">
                    <m:sSub>
                      <m:sSubPr>
                        <m:ctrlPr>
                          <a:rPr lang="zh-CN" altLang="en-US" sz="2400" i="1" smtClean="0">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𝑎</m:t>
                        </m:r>
                      </m:e>
                      <m:sub>
                        <m:r>
                          <a:rPr lang="zh-CN" altLang="en-US" sz="2400" i="1">
                            <a:solidFill>
                              <a:srgbClr val="000000"/>
                            </a:solidFill>
                            <a:latin typeface="Cambria Math" panose="02040503050406030204" pitchFamily="18" charset="0"/>
                          </a:rPr>
                          <m:t>𝑛</m:t>
                        </m:r>
                      </m:sub>
                    </m:sSub>
                  </m:oMath>
                </a14:m>
                <a:r>
                  <a:rPr lang="en-US" altLang="zh-CN" sz="2400" b="0" i="0" u="none" strike="noStrike" baseline="0" dirty="0">
                    <a:latin typeface="STIXMath-Regular"/>
                  </a:rPr>
                  <a:t>} </a:t>
                </a:r>
                <a:r>
                  <a:rPr lang="en-US" altLang="zh-CN" sz="2400" b="0" i="0" u="none" strike="noStrike" baseline="0" dirty="0">
                    <a:latin typeface="STIXGeneral-Regular"/>
                  </a:rPr>
                  <a:t>satisfies the linear nonhomogeneous recurrence relation</a:t>
                </a:r>
              </a:p>
              <a:p>
                <a:pPr>
                  <a:spcBef>
                    <a:spcPts val="600"/>
                  </a:spcBef>
                </a:pPr>
                <a14:m>
                  <m:oMathPara xmlns:m="http://schemas.openxmlformats.org/officeDocument/2006/math">
                    <m:oMathParaPr>
                      <m:jc m:val="center"/>
                    </m:oMathParaPr>
                    <m:oMath xmlns:m="http://schemas.openxmlformats.org/officeDocument/2006/math">
                      <m:sSub>
                        <m:sSubPr>
                          <m:ctrlPr>
                            <a:rPr lang="zh-CN" altLang="en-US" sz="2400" i="1" smtClean="0">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𝑎</m:t>
                          </m:r>
                        </m:e>
                        <m:sub>
                          <m:r>
                            <a:rPr lang="zh-CN" altLang="en-US" sz="2400" i="1">
                              <a:solidFill>
                                <a:srgbClr val="000000"/>
                              </a:solidFill>
                              <a:latin typeface="Cambria Math" panose="02040503050406030204" pitchFamily="18" charset="0"/>
                            </a:rPr>
                            <m:t>𝑛</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𝑐</m:t>
                          </m:r>
                        </m:e>
                        <m:sub>
                          <m:r>
                            <a:rPr lang="zh-CN" altLang="en-US" sz="2400" i="1">
                              <a:solidFill>
                                <a:srgbClr val="000000"/>
                              </a:solidFill>
                              <a:latin typeface="Cambria Math" panose="02040503050406030204" pitchFamily="18" charset="0"/>
                            </a:rPr>
                            <m:t>1</m:t>
                          </m:r>
                        </m:sub>
                      </m:sSub>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𝑎</m:t>
                          </m:r>
                        </m:e>
                        <m:sub>
                          <m:r>
                            <a:rPr lang="zh-CN" altLang="en-US" sz="2400" i="1">
                              <a:solidFill>
                                <a:srgbClr val="000000"/>
                              </a:solidFill>
                              <a:latin typeface="Cambria Math" panose="02040503050406030204" pitchFamily="18" charset="0"/>
                            </a:rPr>
                            <m:t>𝑛</m:t>
                          </m:r>
                          <m:r>
                            <a:rPr lang="zh-CN" altLang="en-US" sz="2400" i="1">
                              <a:solidFill>
                                <a:srgbClr val="000000"/>
                              </a:solidFill>
                              <a:latin typeface="Cambria Math" panose="02040503050406030204" pitchFamily="18" charset="0"/>
                            </a:rPr>
                            <m:t>−1</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𝑐</m:t>
                          </m:r>
                        </m:e>
                        <m:sub>
                          <m:r>
                            <a:rPr lang="zh-CN" altLang="en-US" sz="2400" i="1">
                              <a:solidFill>
                                <a:srgbClr val="000000"/>
                              </a:solidFill>
                              <a:latin typeface="Cambria Math" panose="02040503050406030204" pitchFamily="18" charset="0"/>
                            </a:rPr>
                            <m:t>2</m:t>
                          </m:r>
                        </m:sub>
                      </m:sSub>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𝑎</m:t>
                          </m:r>
                        </m:e>
                        <m:sub>
                          <m:r>
                            <a:rPr lang="zh-CN" altLang="en-US" sz="2400" i="1">
                              <a:solidFill>
                                <a:srgbClr val="000000"/>
                              </a:solidFill>
                              <a:latin typeface="Cambria Math" panose="02040503050406030204" pitchFamily="18" charset="0"/>
                            </a:rPr>
                            <m:t>𝑛</m:t>
                          </m:r>
                          <m:r>
                            <a:rPr lang="zh-CN" altLang="en-US" sz="2400" i="1">
                              <a:solidFill>
                                <a:srgbClr val="000000"/>
                              </a:solidFill>
                              <a:latin typeface="Cambria Math" panose="02040503050406030204" pitchFamily="18" charset="0"/>
                            </a:rPr>
                            <m:t>−2</m:t>
                          </m:r>
                        </m:sub>
                      </m:sSub>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𝑐</m:t>
                          </m:r>
                        </m:e>
                        <m:sub>
                          <m:r>
                            <a:rPr lang="zh-CN" altLang="en-US" sz="2400" i="1">
                              <a:solidFill>
                                <a:srgbClr val="000000"/>
                              </a:solidFill>
                              <a:latin typeface="Cambria Math" panose="02040503050406030204" pitchFamily="18" charset="0"/>
                            </a:rPr>
                            <m:t>𝑘</m:t>
                          </m:r>
                        </m:sub>
                      </m:sSub>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𝑎</m:t>
                          </m:r>
                        </m:e>
                        <m:sub>
                          <m:r>
                            <a:rPr lang="zh-CN" altLang="en-US" sz="2400" i="1">
                              <a:solidFill>
                                <a:srgbClr val="000000"/>
                              </a:solidFill>
                              <a:latin typeface="Cambria Math" panose="02040503050406030204" pitchFamily="18" charset="0"/>
                            </a:rPr>
                            <m:t>𝑛</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𝑘</m:t>
                          </m:r>
                        </m:sub>
                      </m:sSub>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𝐹</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𝑛</m:t>
                          </m:r>
                        </m:e>
                      </m:d>
                      <m:r>
                        <a:rPr lang="zh-CN" altLang="en-US" sz="2400" i="1">
                          <a:solidFill>
                            <a:srgbClr val="000000"/>
                          </a:solidFill>
                          <a:latin typeface="Cambria Math" panose="02040503050406030204" pitchFamily="18" charset="0"/>
                        </a:rPr>
                        <m:t>,</m:t>
                      </m:r>
                    </m:oMath>
                  </m:oMathPara>
                </a14:m>
                <a:endParaRPr lang="zh-CN" altLang="en-US" sz="2400" dirty="0"/>
              </a:p>
              <a:p>
                <a:pPr algn="l">
                  <a:spcBef>
                    <a:spcPts val="600"/>
                  </a:spcBef>
                </a:pPr>
                <a:r>
                  <a:rPr lang="en-US" altLang="zh-CN" sz="2400" b="0" i="0" u="none" strike="noStrike" baseline="0" dirty="0">
                    <a:latin typeface="STIXGeneral-Regular"/>
                  </a:rPr>
                  <a:t>where </a:t>
                </a:r>
                <a:r>
                  <a:rPr lang="en-US" altLang="zh-CN" sz="2400" b="0" i="1" u="none" strike="noStrike" baseline="0" dirty="0">
                    <a:latin typeface="STIXGeneral-Italic"/>
                  </a:rPr>
                  <a:t>c</a:t>
                </a:r>
                <a:r>
                  <a:rPr lang="en-US" altLang="zh-CN" sz="2400" b="0" i="0" u="none" strike="noStrike" baseline="-25000" dirty="0">
                    <a:latin typeface="STIXGeneral-Regular"/>
                  </a:rPr>
                  <a:t>1</a:t>
                </a:r>
                <a:r>
                  <a:rPr lang="en-US" altLang="zh-CN" sz="2400" b="0" i="1" u="none" strike="noStrike" baseline="0" dirty="0">
                    <a:latin typeface="STIXGeneral-Italic"/>
                  </a:rPr>
                  <a:t>, c</a:t>
                </a:r>
                <a:r>
                  <a:rPr lang="en-US" altLang="zh-CN" sz="2400" baseline="-25000" dirty="0">
                    <a:latin typeface="STIXGeneral-Regular"/>
                  </a:rPr>
                  <a:t>2</a:t>
                </a:r>
                <a:r>
                  <a:rPr lang="en-US" altLang="zh-CN" sz="2400" b="0" i="1" u="none" strike="noStrike" baseline="0" dirty="0">
                    <a:latin typeface="STIXGeneral-Italic"/>
                  </a:rPr>
                  <a:t>,</a:t>
                </a:r>
                <a:r>
                  <a:rPr lang="en-US" altLang="zh-CN" sz="2400" b="0" i="0" u="none" strike="noStrike" baseline="0" dirty="0">
                    <a:latin typeface="STIXMath-Regular"/>
                  </a:rPr>
                  <a:t>…</a:t>
                </a:r>
                <a:r>
                  <a:rPr lang="en-US" altLang="zh-CN" sz="2400" b="0" i="1" u="none" strike="noStrike" baseline="0" dirty="0">
                    <a:latin typeface="STIXGeneral-Italic"/>
                  </a:rPr>
                  <a:t>, c</a:t>
                </a:r>
                <a:r>
                  <a:rPr lang="en-US" altLang="zh-CN" sz="2400" i="1" baseline="-25000" dirty="0">
                    <a:latin typeface="STIXGeneral-Regular"/>
                  </a:rPr>
                  <a:t>k </a:t>
                </a:r>
                <a:r>
                  <a:rPr lang="en-US" altLang="zh-CN" sz="2400" b="0" i="0" u="none" strike="noStrike" baseline="0" dirty="0">
                    <a:latin typeface="STIXGeneral-Regular"/>
                  </a:rPr>
                  <a:t>are real numbers, and</a:t>
                </a:r>
              </a:p>
              <a:p>
                <a:pPr algn="ctr">
                  <a:spcBef>
                    <a:spcPts val="600"/>
                  </a:spcBef>
                </a:pPr>
                <a:r>
                  <a:rPr lang="en-US" altLang="zh-CN" sz="2400" b="0" i="1" u="none" strike="noStrike" baseline="0" dirty="0">
                    <a:latin typeface="STIXGeneral-Italic"/>
                  </a:rPr>
                  <a:t>F</a:t>
                </a:r>
                <a:r>
                  <a:rPr lang="en-US" altLang="zh-CN" sz="2400" b="0" i="0" u="none" strike="noStrike" baseline="0" dirty="0">
                    <a:latin typeface="STIXGeneral-Regular"/>
                  </a:rPr>
                  <a:t>(</a:t>
                </a:r>
                <a:r>
                  <a:rPr lang="en-US" altLang="zh-CN" sz="2400" b="0" i="1" u="none" strike="noStrike" baseline="0" dirty="0">
                    <a:latin typeface="STIXGeneral-Italic"/>
                  </a:rPr>
                  <a:t>n</a:t>
                </a:r>
                <a:r>
                  <a:rPr lang="en-US" altLang="zh-CN" sz="2400" b="0" i="0" u="none" strike="noStrike" baseline="0" dirty="0">
                    <a:latin typeface="STIXGeneral-Regular"/>
                  </a:rPr>
                  <a:t>) </a:t>
                </a:r>
                <a:r>
                  <a:rPr lang="en-US" altLang="zh-CN" sz="2400" b="0" i="0" u="none" strike="noStrike" baseline="0" dirty="0">
                    <a:latin typeface="STIXMath-Regular"/>
                  </a:rPr>
                  <a:t>= </a:t>
                </a:r>
                <a:r>
                  <a:rPr lang="en-US" altLang="zh-CN" sz="2400" b="0" i="0" u="none" strike="noStrike" baseline="0" dirty="0">
                    <a:latin typeface="STIXGeneral-Regular"/>
                  </a:rPr>
                  <a:t>(</a:t>
                </a:r>
                <a14:m>
                  <m:oMath xmlns:m="http://schemas.openxmlformats.org/officeDocument/2006/math">
                    <m:sSub>
                      <m:sSubPr>
                        <m:ctrlPr>
                          <a:rPr lang="zh-CN" altLang="en-US" sz="2400" i="1" smtClean="0">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𝑏</m:t>
                        </m:r>
                      </m:e>
                      <m:sub>
                        <m:r>
                          <a:rPr lang="en-US" altLang="zh-CN" sz="2400" b="0" i="1" smtClean="0">
                            <a:solidFill>
                              <a:srgbClr val="000000"/>
                            </a:solidFill>
                            <a:latin typeface="Cambria Math" panose="02040503050406030204" pitchFamily="18" charset="0"/>
                          </a:rPr>
                          <m:t>𝑡</m:t>
                        </m:r>
                      </m:sub>
                    </m:sSub>
                    <m:sSup>
                      <m:sSupPr>
                        <m:ctrlPr>
                          <a:rPr lang="en-US" altLang="zh-CN" sz="2400" i="1" smtClean="0">
                            <a:solidFill>
                              <a:srgbClr val="000000"/>
                            </a:solidFill>
                            <a:latin typeface="Cambria Math" panose="02040503050406030204" pitchFamily="18" charset="0"/>
                          </a:rPr>
                        </m:ctrlPr>
                      </m:sSupPr>
                      <m:e>
                        <m:r>
                          <a:rPr lang="en-US" altLang="zh-CN" sz="2400" b="0" i="1" smtClean="0">
                            <a:solidFill>
                              <a:srgbClr val="000000"/>
                            </a:solidFill>
                            <a:latin typeface="Cambria Math" panose="02040503050406030204" pitchFamily="18" charset="0"/>
                          </a:rPr>
                          <m:t>𝑛</m:t>
                        </m:r>
                      </m:e>
                      <m:sup>
                        <m:r>
                          <a:rPr lang="en-US" altLang="zh-CN" sz="2400" b="0" i="1" smtClean="0">
                            <a:solidFill>
                              <a:srgbClr val="000000"/>
                            </a:solidFill>
                            <a:latin typeface="Cambria Math" panose="02040503050406030204" pitchFamily="18" charset="0"/>
                          </a:rPr>
                          <m:t>𝑡</m:t>
                        </m:r>
                      </m:sup>
                    </m:sSup>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𝑏</m:t>
                        </m:r>
                      </m:e>
                      <m:sub>
                        <m:r>
                          <a:rPr lang="en-US" altLang="zh-CN" sz="2400" i="1">
                            <a:solidFill>
                              <a:srgbClr val="000000"/>
                            </a:solidFill>
                            <a:latin typeface="Cambria Math" panose="02040503050406030204" pitchFamily="18" charset="0"/>
                          </a:rPr>
                          <m:t>𝑡</m:t>
                        </m:r>
                        <m:r>
                          <a:rPr lang="en-US" altLang="zh-CN" sz="2400" b="0" i="1" smtClean="0">
                            <a:solidFill>
                              <a:srgbClr val="000000"/>
                            </a:solidFill>
                            <a:latin typeface="Cambria Math" panose="02040503050406030204" pitchFamily="18" charset="0"/>
                          </a:rPr>
                          <m:t>−1</m:t>
                        </m:r>
                      </m:sub>
                    </m:sSub>
                    <m:sSup>
                      <m:sSupPr>
                        <m:ctrlPr>
                          <a:rPr lang="en-US" altLang="zh-CN" sz="2400" i="1">
                            <a:solidFill>
                              <a:srgbClr val="000000"/>
                            </a:solidFill>
                            <a:latin typeface="Cambria Math" panose="02040503050406030204" pitchFamily="18" charset="0"/>
                          </a:rPr>
                        </m:ctrlPr>
                      </m:sSupPr>
                      <m:e>
                        <m:r>
                          <a:rPr lang="en-US" altLang="zh-CN" sz="2400" i="1">
                            <a:solidFill>
                              <a:srgbClr val="000000"/>
                            </a:solidFill>
                            <a:latin typeface="Cambria Math" panose="02040503050406030204" pitchFamily="18" charset="0"/>
                          </a:rPr>
                          <m:t>𝑛</m:t>
                        </m:r>
                      </m:e>
                      <m:sup>
                        <m:r>
                          <a:rPr lang="en-US" altLang="zh-CN" sz="2400" i="1">
                            <a:solidFill>
                              <a:srgbClr val="000000"/>
                            </a:solidFill>
                            <a:latin typeface="Cambria Math" panose="02040503050406030204" pitchFamily="18" charset="0"/>
                          </a:rPr>
                          <m:t>𝑡</m:t>
                        </m:r>
                        <m:r>
                          <a:rPr lang="en-US" altLang="zh-CN" sz="2400" b="0" i="1" smtClean="0">
                            <a:solidFill>
                              <a:srgbClr val="000000"/>
                            </a:solidFill>
                            <a:latin typeface="Cambria Math" panose="02040503050406030204" pitchFamily="18" charset="0"/>
                          </a:rPr>
                          <m:t>−1</m:t>
                        </m:r>
                      </m:sup>
                    </m:sSup>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𝑏</m:t>
                        </m:r>
                      </m:e>
                      <m:sub>
                        <m:r>
                          <a:rPr lang="en-US" altLang="zh-CN" sz="2400" b="0" i="1" smtClean="0">
                            <a:solidFill>
                              <a:srgbClr val="000000"/>
                            </a:solidFill>
                            <a:latin typeface="Cambria Math" panose="02040503050406030204" pitchFamily="18" charset="0"/>
                          </a:rPr>
                          <m:t>1</m:t>
                        </m:r>
                      </m:sub>
                    </m:sSub>
                    <m:r>
                      <a:rPr lang="en-US" altLang="zh-CN" sz="2400" b="0" i="1" smtClean="0">
                        <a:solidFill>
                          <a:srgbClr val="000000"/>
                        </a:solidFill>
                        <a:latin typeface="Cambria Math" panose="02040503050406030204" pitchFamily="18" charset="0"/>
                      </a:rPr>
                      <m:t>𝑛</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𝑏</m:t>
                        </m:r>
                      </m:e>
                      <m:sub>
                        <m:r>
                          <a:rPr lang="en-US" altLang="zh-CN" sz="2400" b="0" i="1" smtClean="0">
                            <a:solidFill>
                              <a:srgbClr val="000000"/>
                            </a:solidFill>
                            <a:latin typeface="Cambria Math" panose="02040503050406030204" pitchFamily="18" charset="0"/>
                          </a:rPr>
                          <m:t>0</m:t>
                        </m:r>
                      </m:sub>
                    </m:sSub>
                  </m:oMath>
                </a14:m>
                <a:r>
                  <a:rPr lang="en-US" altLang="zh-CN" sz="2400" b="0" i="0" u="none" strike="noStrike" baseline="0" dirty="0">
                    <a:latin typeface="STIXGeneral-Regular"/>
                  </a:rPr>
                  <a:t>)</a:t>
                </a:r>
                <a:r>
                  <a:rPr lang="en-US" altLang="zh-CN" sz="2400" dirty="0">
                    <a:solidFill>
                      <a:srgbClr val="000000"/>
                    </a:solidFill>
                  </a:rPr>
                  <a:t> </a:t>
                </a:r>
                <a14:m>
                  <m:oMath xmlns:m="http://schemas.openxmlformats.org/officeDocument/2006/math">
                    <m:sSup>
                      <m:sSupPr>
                        <m:ctrlPr>
                          <a:rPr lang="en-US" altLang="zh-CN" sz="2400" i="1">
                            <a:solidFill>
                              <a:srgbClr val="000000"/>
                            </a:solidFill>
                            <a:latin typeface="Cambria Math" panose="02040503050406030204" pitchFamily="18" charset="0"/>
                          </a:rPr>
                        </m:ctrlPr>
                      </m:sSupPr>
                      <m:e>
                        <m:r>
                          <a:rPr lang="en-US" altLang="zh-CN" sz="2400" b="0" i="1" smtClean="0">
                            <a:solidFill>
                              <a:srgbClr val="000000"/>
                            </a:solidFill>
                            <a:latin typeface="Cambria Math" panose="02040503050406030204" pitchFamily="18" charset="0"/>
                          </a:rPr>
                          <m:t>𝑠</m:t>
                        </m:r>
                      </m:e>
                      <m:sup>
                        <m:r>
                          <a:rPr lang="en-US" altLang="zh-CN" sz="2400" b="0" i="1" smtClean="0">
                            <a:solidFill>
                              <a:srgbClr val="000000"/>
                            </a:solidFill>
                            <a:latin typeface="Cambria Math" panose="02040503050406030204" pitchFamily="18" charset="0"/>
                          </a:rPr>
                          <m:t>𝑛</m:t>
                        </m:r>
                      </m:sup>
                    </m:sSup>
                    <m:r>
                      <a:rPr lang="en-US" altLang="zh-CN" sz="2400" i="1">
                        <a:solidFill>
                          <a:srgbClr val="000000"/>
                        </a:solidFill>
                        <a:latin typeface="Cambria Math" panose="02040503050406030204" pitchFamily="18" charset="0"/>
                      </a:rPr>
                      <m:t> </m:t>
                    </m:r>
                  </m:oMath>
                </a14:m>
                <a:r>
                  <a:rPr lang="en-US" altLang="zh-CN" sz="2400" b="0" i="1" u="none" strike="noStrike" baseline="0" dirty="0">
                    <a:latin typeface="STIXGeneral-Italic"/>
                  </a:rPr>
                  <a:t>,</a:t>
                </a:r>
              </a:p>
              <a:p>
                <a:pPr>
                  <a:spcBef>
                    <a:spcPts val="600"/>
                  </a:spcBef>
                </a:pPr>
                <a:r>
                  <a:rPr lang="en-US" altLang="zh-CN" sz="2400" b="0" i="0" u="none" strike="noStrike" baseline="0" dirty="0">
                    <a:latin typeface="STIXGeneral-Regular"/>
                  </a:rPr>
                  <a:t>where </a:t>
                </a:r>
                <a14:m>
                  <m:oMath xmlns:m="http://schemas.openxmlformats.org/officeDocument/2006/math">
                    <m:sSub>
                      <m:sSubPr>
                        <m:ctrlPr>
                          <a:rPr lang="zh-CN" altLang="en-US" sz="2400" i="1" smtClean="0">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𝑏</m:t>
                        </m:r>
                      </m:e>
                      <m:sub>
                        <m:r>
                          <a:rPr lang="en-US" altLang="zh-CN" sz="2400" b="0" i="1" smtClean="0">
                            <a:solidFill>
                              <a:srgbClr val="000000"/>
                            </a:solidFill>
                            <a:latin typeface="Cambria Math" panose="02040503050406030204" pitchFamily="18" charset="0"/>
                          </a:rPr>
                          <m:t>0</m:t>
                        </m:r>
                      </m:sub>
                    </m:sSub>
                  </m:oMath>
                </a14:m>
                <a:r>
                  <a:rPr lang="en-US" altLang="zh-CN" sz="2400" b="0" i="1" u="none" strike="noStrike" baseline="0" dirty="0">
                    <a:latin typeface="STIXGeneral-Italic"/>
                  </a:rPr>
                  <a:t>,</a:t>
                </a:r>
                <a:r>
                  <a:rPr lang="zh-CN" altLang="en-US" sz="2400" dirty="0">
                    <a:solidFill>
                      <a:srgbClr val="000000"/>
                    </a:solidFill>
                  </a:rPr>
                  <a:t> </a:t>
                </a:r>
                <a14:m>
                  <m:oMath xmlns:m="http://schemas.openxmlformats.org/officeDocument/2006/math">
                    <m:sSub>
                      <m:sSubPr>
                        <m:ctrlPr>
                          <a:rPr lang="zh-CN" altLang="en-US"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𝑏</m:t>
                        </m:r>
                      </m:e>
                      <m:sub>
                        <m:r>
                          <a:rPr lang="en-US" altLang="zh-CN" sz="2400" b="0" i="1" smtClean="0">
                            <a:solidFill>
                              <a:srgbClr val="000000"/>
                            </a:solidFill>
                            <a:latin typeface="Cambria Math" panose="02040503050406030204" pitchFamily="18" charset="0"/>
                          </a:rPr>
                          <m:t>1</m:t>
                        </m:r>
                      </m:sub>
                    </m:sSub>
                  </m:oMath>
                </a14:m>
                <a:r>
                  <a:rPr lang="en-US" altLang="zh-CN" sz="2400" b="0" i="1" u="none" strike="noStrike" baseline="0" dirty="0">
                    <a:latin typeface="STIXGeneral-Italic"/>
                  </a:rPr>
                  <a:t>,</a:t>
                </a:r>
                <a:r>
                  <a:rPr lang="en-US" altLang="zh-CN" sz="2400" b="0" i="0" u="none" strike="noStrike" baseline="0" dirty="0">
                    <a:latin typeface="STIXMath-Regular"/>
                  </a:rPr>
                  <a:t>…</a:t>
                </a:r>
                <a:r>
                  <a:rPr lang="en-US" altLang="zh-CN" sz="2400" b="0" i="1" u="none" strike="noStrike" baseline="0" dirty="0">
                    <a:latin typeface="STIXGeneral-Italic"/>
                  </a:rPr>
                  <a:t>, </a:t>
                </a:r>
                <a14:m>
                  <m:oMath xmlns:m="http://schemas.openxmlformats.org/officeDocument/2006/math">
                    <m:sSub>
                      <m:sSubPr>
                        <m:ctrlPr>
                          <a:rPr lang="zh-CN" altLang="en-US" sz="2400" i="1">
                            <a:solidFill>
                              <a:srgbClr val="000000"/>
                            </a:solidFill>
                            <a:latin typeface="Cambria Math" panose="02040503050406030204" pitchFamily="18" charset="0"/>
                          </a:rPr>
                        </m:ctrlPr>
                      </m:sSubPr>
                      <m:e>
                        <m:r>
                          <a:rPr lang="en-US" altLang="zh-CN" sz="2400" i="1">
                            <a:solidFill>
                              <a:srgbClr val="000000"/>
                            </a:solidFill>
                            <a:latin typeface="Cambria Math" panose="02040503050406030204" pitchFamily="18" charset="0"/>
                          </a:rPr>
                          <m:t>𝑏</m:t>
                        </m:r>
                      </m:e>
                      <m:sub>
                        <m:r>
                          <a:rPr lang="en-US" altLang="zh-CN" sz="2400" i="1">
                            <a:solidFill>
                              <a:srgbClr val="000000"/>
                            </a:solidFill>
                            <a:latin typeface="Cambria Math" panose="02040503050406030204" pitchFamily="18" charset="0"/>
                          </a:rPr>
                          <m:t>𝑡</m:t>
                        </m:r>
                      </m:sub>
                    </m:sSub>
                  </m:oMath>
                </a14:m>
                <a:r>
                  <a:rPr lang="en-US" altLang="zh-CN" sz="2400" b="0" i="1" u="none" strike="noStrike" baseline="0" dirty="0">
                    <a:latin typeface="STIXGeneral-Italic"/>
                  </a:rPr>
                  <a:t> </a:t>
                </a:r>
                <a:r>
                  <a:rPr lang="en-US" altLang="zh-CN" sz="2400" b="0" i="0" u="none" strike="noStrike" baseline="0" dirty="0">
                    <a:latin typeface="STIXGeneral-Regular"/>
                  </a:rPr>
                  <a:t>and </a:t>
                </a:r>
                <a:r>
                  <a:rPr lang="en-US" altLang="zh-CN" sz="2400" b="0" i="1" u="none" strike="noStrike" baseline="0" dirty="0">
                    <a:latin typeface="STIXGeneral-Italic"/>
                  </a:rPr>
                  <a:t>s </a:t>
                </a:r>
                <a:r>
                  <a:rPr lang="en-US" altLang="zh-CN" sz="2400" b="0" i="0" u="none" strike="noStrike" baseline="0" dirty="0">
                    <a:latin typeface="STIXGeneral-Regular"/>
                  </a:rPr>
                  <a:t>are real numbers. When </a:t>
                </a:r>
                <a:r>
                  <a:rPr lang="en-US" altLang="zh-CN" sz="2400" b="0" i="1" u="sng" strike="noStrike" baseline="0" dirty="0">
                    <a:latin typeface="STIXGeneral-Italic"/>
                  </a:rPr>
                  <a:t>s </a:t>
                </a:r>
                <a:r>
                  <a:rPr lang="en-US" altLang="zh-CN" sz="2400" b="0" i="0" u="sng" strike="noStrike" baseline="0" dirty="0">
                    <a:latin typeface="STIXGeneral-Regular"/>
                  </a:rPr>
                  <a:t>is not a root of the characteristic equation</a:t>
                </a:r>
                <a:r>
                  <a:rPr lang="en-US" altLang="zh-CN" sz="2400" b="0" i="0" u="none" strike="noStrike" baseline="0" dirty="0">
                    <a:latin typeface="STIXGeneral-Regular"/>
                  </a:rPr>
                  <a:t> of the associated linear homogeneous recurrence relation, there is a particular solution of the form</a:t>
                </a:r>
              </a:p>
              <a:p>
                <a:pPr algn="ctr">
                  <a:spcBef>
                    <a:spcPts val="600"/>
                  </a:spcBef>
                </a:pPr>
                <a:r>
                  <a:rPr lang="en-US" altLang="zh-CN" sz="2400" b="0" i="0" u="none" strike="noStrike" baseline="0" dirty="0">
                    <a:latin typeface="STIXGeneral-Regular"/>
                  </a:rPr>
                  <a:t>(</a:t>
                </a:r>
                <a14:m>
                  <m:oMath xmlns:m="http://schemas.openxmlformats.org/officeDocument/2006/math">
                    <m:sSub>
                      <m:sSubPr>
                        <m:ctrlPr>
                          <a:rPr lang="zh-CN" altLang="en-US" sz="2400" i="1" smtClean="0">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𝑝</m:t>
                        </m:r>
                      </m:e>
                      <m:sub>
                        <m:r>
                          <a:rPr lang="en-US" altLang="zh-CN" sz="2400" b="0" i="1" smtClean="0">
                            <a:solidFill>
                              <a:srgbClr val="000000"/>
                            </a:solidFill>
                            <a:latin typeface="Cambria Math" panose="02040503050406030204" pitchFamily="18" charset="0"/>
                          </a:rPr>
                          <m:t>𝑡</m:t>
                        </m:r>
                      </m:sub>
                    </m:sSub>
                    <m:sSup>
                      <m:sSupPr>
                        <m:ctrlPr>
                          <a:rPr lang="en-US" altLang="zh-CN" sz="2400" i="1" smtClean="0">
                            <a:solidFill>
                              <a:srgbClr val="000000"/>
                            </a:solidFill>
                            <a:latin typeface="Cambria Math" panose="02040503050406030204" pitchFamily="18" charset="0"/>
                          </a:rPr>
                        </m:ctrlPr>
                      </m:sSupPr>
                      <m:e>
                        <m:r>
                          <a:rPr lang="en-US" altLang="zh-CN" sz="2400" b="0" i="1" smtClean="0">
                            <a:solidFill>
                              <a:srgbClr val="000000"/>
                            </a:solidFill>
                            <a:latin typeface="Cambria Math" panose="02040503050406030204" pitchFamily="18" charset="0"/>
                          </a:rPr>
                          <m:t>𝑛</m:t>
                        </m:r>
                      </m:e>
                      <m:sup>
                        <m:r>
                          <a:rPr lang="en-US" altLang="zh-CN" sz="2400" b="0" i="1" smtClean="0">
                            <a:solidFill>
                              <a:srgbClr val="000000"/>
                            </a:solidFill>
                            <a:latin typeface="Cambria Math" panose="02040503050406030204" pitchFamily="18" charset="0"/>
                          </a:rPr>
                          <m:t>𝑡</m:t>
                        </m:r>
                      </m:sup>
                    </m:sSup>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𝑝</m:t>
                        </m:r>
                      </m:e>
                      <m:sub>
                        <m:r>
                          <a:rPr lang="en-US" altLang="zh-CN" sz="2400" i="1">
                            <a:solidFill>
                              <a:srgbClr val="000000"/>
                            </a:solidFill>
                            <a:latin typeface="Cambria Math" panose="02040503050406030204" pitchFamily="18" charset="0"/>
                          </a:rPr>
                          <m:t>𝑡</m:t>
                        </m:r>
                        <m:r>
                          <a:rPr lang="en-US" altLang="zh-CN" sz="2400" b="0" i="1" smtClean="0">
                            <a:solidFill>
                              <a:srgbClr val="000000"/>
                            </a:solidFill>
                            <a:latin typeface="Cambria Math" panose="02040503050406030204" pitchFamily="18" charset="0"/>
                          </a:rPr>
                          <m:t>−1</m:t>
                        </m:r>
                      </m:sub>
                    </m:sSub>
                    <m:sSup>
                      <m:sSupPr>
                        <m:ctrlPr>
                          <a:rPr lang="en-US" altLang="zh-CN" sz="2400" i="1">
                            <a:solidFill>
                              <a:srgbClr val="000000"/>
                            </a:solidFill>
                            <a:latin typeface="Cambria Math" panose="02040503050406030204" pitchFamily="18" charset="0"/>
                          </a:rPr>
                        </m:ctrlPr>
                      </m:sSupPr>
                      <m:e>
                        <m:r>
                          <a:rPr lang="en-US" altLang="zh-CN" sz="2400" i="1">
                            <a:solidFill>
                              <a:srgbClr val="000000"/>
                            </a:solidFill>
                            <a:latin typeface="Cambria Math" panose="02040503050406030204" pitchFamily="18" charset="0"/>
                          </a:rPr>
                          <m:t>𝑛</m:t>
                        </m:r>
                      </m:e>
                      <m:sup>
                        <m:r>
                          <a:rPr lang="en-US" altLang="zh-CN" sz="2400" i="1">
                            <a:solidFill>
                              <a:srgbClr val="000000"/>
                            </a:solidFill>
                            <a:latin typeface="Cambria Math" panose="02040503050406030204" pitchFamily="18" charset="0"/>
                          </a:rPr>
                          <m:t>𝑡</m:t>
                        </m:r>
                        <m:r>
                          <a:rPr lang="en-US" altLang="zh-CN" sz="2400" b="0" i="1" smtClean="0">
                            <a:solidFill>
                              <a:srgbClr val="000000"/>
                            </a:solidFill>
                            <a:latin typeface="Cambria Math" panose="02040503050406030204" pitchFamily="18" charset="0"/>
                          </a:rPr>
                          <m:t>−1</m:t>
                        </m:r>
                      </m:sup>
                    </m:sSup>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𝑝</m:t>
                        </m:r>
                      </m:e>
                      <m:sub>
                        <m:r>
                          <a:rPr lang="en-US" altLang="zh-CN" sz="2400" b="0" i="1" smtClean="0">
                            <a:solidFill>
                              <a:srgbClr val="000000"/>
                            </a:solidFill>
                            <a:latin typeface="Cambria Math" panose="02040503050406030204" pitchFamily="18" charset="0"/>
                          </a:rPr>
                          <m:t>1</m:t>
                        </m:r>
                      </m:sub>
                    </m:sSub>
                    <m:r>
                      <a:rPr lang="en-US" altLang="zh-CN" sz="2400" b="0" i="1" smtClean="0">
                        <a:solidFill>
                          <a:srgbClr val="000000"/>
                        </a:solidFill>
                        <a:latin typeface="Cambria Math" panose="02040503050406030204" pitchFamily="18" charset="0"/>
                      </a:rPr>
                      <m:t>𝑛</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𝑝</m:t>
                        </m:r>
                      </m:e>
                      <m:sub>
                        <m:r>
                          <a:rPr lang="en-US" altLang="zh-CN" sz="2400" b="0" i="1" smtClean="0">
                            <a:solidFill>
                              <a:srgbClr val="000000"/>
                            </a:solidFill>
                            <a:latin typeface="Cambria Math" panose="02040503050406030204" pitchFamily="18" charset="0"/>
                          </a:rPr>
                          <m:t>0</m:t>
                        </m:r>
                      </m:sub>
                    </m:sSub>
                  </m:oMath>
                </a14:m>
                <a:r>
                  <a:rPr lang="en-US" altLang="zh-CN" sz="2400" b="0" i="0" u="none" strike="noStrike" baseline="0" dirty="0">
                    <a:latin typeface="STIXGeneral-Regular"/>
                  </a:rPr>
                  <a:t>)</a:t>
                </a:r>
                <a:r>
                  <a:rPr lang="en-US" altLang="zh-CN" sz="2400" dirty="0">
                    <a:solidFill>
                      <a:srgbClr val="000000"/>
                    </a:solidFill>
                  </a:rPr>
                  <a:t> </a:t>
                </a:r>
                <a14:m>
                  <m:oMath xmlns:m="http://schemas.openxmlformats.org/officeDocument/2006/math">
                    <m:sSup>
                      <m:sSupPr>
                        <m:ctrlPr>
                          <a:rPr lang="en-US" altLang="zh-CN" sz="2400" i="1">
                            <a:solidFill>
                              <a:srgbClr val="000000"/>
                            </a:solidFill>
                            <a:latin typeface="Cambria Math" panose="02040503050406030204" pitchFamily="18" charset="0"/>
                          </a:rPr>
                        </m:ctrlPr>
                      </m:sSupPr>
                      <m:e>
                        <m:r>
                          <a:rPr lang="en-US" altLang="zh-CN" sz="2400" b="0" i="1" smtClean="0">
                            <a:solidFill>
                              <a:srgbClr val="000000"/>
                            </a:solidFill>
                            <a:latin typeface="Cambria Math" panose="02040503050406030204" pitchFamily="18" charset="0"/>
                          </a:rPr>
                          <m:t>𝑠</m:t>
                        </m:r>
                      </m:e>
                      <m:sup>
                        <m:r>
                          <a:rPr lang="en-US" altLang="zh-CN" sz="2400" b="0" i="1" smtClean="0">
                            <a:solidFill>
                              <a:srgbClr val="000000"/>
                            </a:solidFill>
                            <a:latin typeface="Cambria Math" panose="02040503050406030204" pitchFamily="18" charset="0"/>
                          </a:rPr>
                          <m:t>𝑛</m:t>
                        </m:r>
                      </m:sup>
                    </m:sSup>
                    <m:r>
                      <a:rPr lang="en-US" altLang="zh-CN" sz="2400" i="1">
                        <a:solidFill>
                          <a:srgbClr val="000000"/>
                        </a:solidFill>
                        <a:latin typeface="Cambria Math" panose="02040503050406030204" pitchFamily="18" charset="0"/>
                      </a:rPr>
                      <m:t> </m:t>
                    </m:r>
                  </m:oMath>
                </a14:m>
                <a:endParaRPr lang="en-US" altLang="zh-CN" sz="2400" b="0" i="0" u="none" strike="noStrike" baseline="0" dirty="0">
                  <a:latin typeface="STIXGeneral-Regular"/>
                </a:endParaRPr>
              </a:p>
              <a:p>
                <a:pPr>
                  <a:spcBef>
                    <a:spcPts val="600"/>
                  </a:spcBef>
                </a:pPr>
                <a:r>
                  <a:rPr lang="en-US" altLang="zh-CN" sz="2400" b="0" i="0" u="none" strike="noStrike" baseline="0" dirty="0">
                    <a:latin typeface="STIXGeneral-Regular"/>
                  </a:rPr>
                  <a:t>When </a:t>
                </a:r>
                <a:r>
                  <a:rPr lang="en-US" altLang="zh-CN" sz="2400" b="0" i="1" u="sng" strike="noStrike" baseline="0" dirty="0">
                    <a:latin typeface="STIXGeneral-Italic"/>
                  </a:rPr>
                  <a:t>s </a:t>
                </a:r>
                <a:r>
                  <a:rPr lang="en-US" altLang="zh-CN" sz="2400" b="0" i="0" u="sng" strike="noStrike" baseline="0" dirty="0">
                    <a:latin typeface="STIXGeneral-Regular"/>
                  </a:rPr>
                  <a:t>is a root of this characteristic equation </a:t>
                </a:r>
                <a:r>
                  <a:rPr lang="en-US" altLang="zh-CN" sz="2400" b="0" i="0" u="none" strike="noStrike" baseline="0" dirty="0">
                    <a:latin typeface="STIXGeneral-Regular"/>
                  </a:rPr>
                  <a:t>and its multiplicity is </a:t>
                </a:r>
                <a:r>
                  <a:rPr lang="en-US" altLang="zh-CN" sz="2400" b="0" i="1" u="none" strike="noStrike" baseline="0" dirty="0">
                    <a:latin typeface="STIXGeneral-Italic"/>
                  </a:rPr>
                  <a:t>m</a:t>
                </a:r>
                <a:r>
                  <a:rPr lang="en-US" altLang="zh-CN" sz="2400" b="0" i="0" u="none" strike="noStrike" baseline="0" dirty="0">
                    <a:latin typeface="STIXGeneral-Regular"/>
                  </a:rPr>
                  <a:t>, there is a particular solution of the form</a:t>
                </a:r>
              </a:p>
              <a:p>
                <a:pPr algn="ctr">
                  <a:spcBef>
                    <a:spcPts val="600"/>
                  </a:spcBef>
                </a:pPr>
                <a14:m>
                  <m:oMath xmlns:m="http://schemas.openxmlformats.org/officeDocument/2006/math">
                    <m:sSup>
                      <m:sSupPr>
                        <m:ctrlPr>
                          <a:rPr lang="en-US" altLang="zh-CN" sz="2400" i="1">
                            <a:solidFill>
                              <a:srgbClr val="000000"/>
                            </a:solidFill>
                            <a:latin typeface="Cambria Math" panose="02040503050406030204" pitchFamily="18" charset="0"/>
                          </a:rPr>
                        </m:ctrlPr>
                      </m:sSupPr>
                      <m:e>
                        <m:r>
                          <a:rPr lang="en-US" altLang="zh-CN" sz="2400" b="0" i="1" smtClean="0">
                            <a:solidFill>
                              <a:srgbClr val="000000"/>
                            </a:solidFill>
                            <a:latin typeface="Cambria Math" panose="02040503050406030204" pitchFamily="18" charset="0"/>
                          </a:rPr>
                          <m:t>𝑛</m:t>
                        </m:r>
                      </m:e>
                      <m:sup>
                        <m:r>
                          <a:rPr lang="en-US" altLang="zh-CN" sz="2400" b="0" i="1" smtClean="0">
                            <a:solidFill>
                              <a:srgbClr val="000000"/>
                            </a:solidFill>
                            <a:latin typeface="Cambria Math" panose="02040503050406030204" pitchFamily="18" charset="0"/>
                          </a:rPr>
                          <m:t>𝑚</m:t>
                        </m:r>
                      </m:sup>
                    </m:sSup>
                    <m:r>
                      <a:rPr lang="en-US" altLang="zh-CN" sz="2400" b="0" i="1" smtClean="0">
                        <a:solidFill>
                          <a:srgbClr val="000000"/>
                        </a:solidFill>
                        <a:latin typeface="Cambria Math" panose="02040503050406030204" pitchFamily="18" charset="0"/>
                      </a:rPr>
                      <m:t> </m:t>
                    </m:r>
                  </m:oMath>
                </a14:m>
                <a:r>
                  <a:rPr lang="en-US" altLang="zh-CN" sz="2400" b="0" i="0" u="none" strike="noStrike" baseline="0" dirty="0">
                    <a:latin typeface="STIXGeneral-Regular"/>
                  </a:rPr>
                  <a:t>(</a:t>
                </a:r>
                <a14:m>
                  <m:oMath xmlns:m="http://schemas.openxmlformats.org/officeDocument/2006/math">
                    <m:sSub>
                      <m:sSubPr>
                        <m:ctrlPr>
                          <a:rPr lang="zh-CN" altLang="en-US" sz="2400" i="1" smtClean="0">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𝑝</m:t>
                        </m:r>
                      </m:e>
                      <m:sub>
                        <m:r>
                          <a:rPr lang="en-US" altLang="zh-CN" sz="2400" b="0" i="1" smtClean="0">
                            <a:solidFill>
                              <a:srgbClr val="000000"/>
                            </a:solidFill>
                            <a:latin typeface="Cambria Math" panose="02040503050406030204" pitchFamily="18" charset="0"/>
                          </a:rPr>
                          <m:t>𝑡</m:t>
                        </m:r>
                      </m:sub>
                    </m:sSub>
                    <m:sSup>
                      <m:sSupPr>
                        <m:ctrlPr>
                          <a:rPr lang="en-US" altLang="zh-CN" sz="2400" i="1" smtClean="0">
                            <a:solidFill>
                              <a:srgbClr val="000000"/>
                            </a:solidFill>
                            <a:latin typeface="Cambria Math" panose="02040503050406030204" pitchFamily="18" charset="0"/>
                          </a:rPr>
                        </m:ctrlPr>
                      </m:sSupPr>
                      <m:e>
                        <m:r>
                          <a:rPr lang="en-US" altLang="zh-CN" sz="2400" b="0" i="1" smtClean="0">
                            <a:solidFill>
                              <a:srgbClr val="000000"/>
                            </a:solidFill>
                            <a:latin typeface="Cambria Math" panose="02040503050406030204" pitchFamily="18" charset="0"/>
                          </a:rPr>
                          <m:t>𝑛</m:t>
                        </m:r>
                      </m:e>
                      <m:sup>
                        <m:r>
                          <a:rPr lang="en-US" altLang="zh-CN" sz="2400" b="0" i="1" smtClean="0">
                            <a:solidFill>
                              <a:srgbClr val="000000"/>
                            </a:solidFill>
                            <a:latin typeface="Cambria Math" panose="02040503050406030204" pitchFamily="18" charset="0"/>
                          </a:rPr>
                          <m:t>𝑡</m:t>
                        </m:r>
                      </m:sup>
                    </m:sSup>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𝑝</m:t>
                        </m:r>
                      </m:e>
                      <m:sub>
                        <m:r>
                          <a:rPr lang="en-US" altLang="zh-CN" sz="2400" i="1">
                            <a:solidFill>
                              <a:srgbClr val="000000"/>
                            </a:solidFill>
                            <a:latin typeface="Cambria Math" panose="02040503050406030204" pitchFamily="18" charset="0"/>
                          </a:rPr>
                          <m:t>𝑡</m:t>
                        </m:r>
                        <m:r>
                          <a:rPr lang="en-US" altLang="zh-CN" sz="2400" b="0" i="1" smtClean="0">
                            <a:solidFill>
                              <a:srgbClr val="000000"/>
                            </a:solidFill>
                            <a:latin typeface="Cambria Math" panose="02040503050406030204" pitchFamily="18" charset="0"/>
                          </a:rPr>
                          <m:t>−1</m:t>
                        </m:r>
                      </m:sub>
                    </m:sSub>
                    <m:sSup>
                      <m:sSupPr>
                        <m:ctrlPr>
                          <a:rPr lang="en-US" altLang="zh-CN" sz="2400" i="1">
                            <a:solidFill>
                              <a:srgbClr val="000000"/>
                            </a:solidFill>
                            <a:latin typeface="Cambria Math" panose="02040503050406030204" pitchFamily="18" charset="0"/>
                          </a:rPr>
                        </m:ctrlPr>
                      </m:sSupPr>
                      <m:e>
                        <m:r>
                          <a:rPr lang="en-US" altLang="zh-CN" sz="2400" i="1">
                            <a:solidFill>
                              <a:srgbClr val="000000"/>
                            </a:solidFill>
                            <a:latin typeface="Cambria Math" panose="02040503050406030204" pitchFamily="18" charset="0"/>
                          </a:rPr>
                          <m:t>𝑛</m:t>
                        </m:r>
                      </m:e>
                      <m:sup>
                        <m:r>
                          <a:rPr lang="en-US" altLang="zh-CN" sz="2400" i="1">
                            <a:solidFill>
                              <a:srgbClr val="000000"/>
                            </a:solidFill>
                            <a:latin typeface="Cambria Math" panose="02040503050406030204" pitchFamily="18" charset="0"/>
                          </a:rPr>
                          <m:t>𝑡</m:t>
                        </m:r>
                        <m:r>
                          <a:rPr lang="en-US" altLang="zh-CN" sz="2400" b="0" i="1" smtClean="0">
                            <a:solidFill>
                              <a:srgbClr val="000000"/>
                            </a:solidFill>
                            <a:latin typeface="Cambria Math" panose="02040503050406030204" pitchFamily="18" charset="0"/>
                          </a:rPr>
                          <m:t>−1</m:t>
                        </m:r>
                      </m:sup>
                    </m:sSup>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𝑝</m:t>
                        </m:r>
                      </m:e>
                      <m:sub>
                        <m:r>
                          <a:rPr lang="en-US" altLang="zh-CN" sz="2400" b="0" i="1" smtClean="0">
                            <a:solidFill>
                              <a:srgbClr val="000000"/>
                            </a:solidFill>
                            <a:latin typeface="Cambria Math" panose="02040503050406030204" pitchFamily="18" charset="0"/>
                          </a:rPr>
                          <m:t>1</m:t>
                        </m:r>
                      </m:sub>
                    </m:sSub>
                    <m:r>
                      <a:rPr lang="en-US" altLang="zh-CN" sz="2400" b="0" i="1" smtClean="0">
                        <a:solidFill>
                          <a:srgbClr val="000000"/>
                        </a:solidFill>
                        <a:latin typeface="Cambria Math" panose="02040503050406030204" pitchFamily="18" charset="0"/>
                      </a:rPr>
                      <m:t>𝑛</m:t>
                    </m:r>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𝑝</m:t>
                        </m:r>
                      </m:e>
                      <m:sub>
                        <m:r>
                          <a:rPr lang="en-US" altLang="zh-CN" sz="2400" b="0" i="1" smtClean="0">
                            <a:solidFill>
                              <a:srgbClr val="000000"/>
                            </a:solidFill>
                            <a:latin typeface="Cambria Math" panose="02040503050406030204" pitchFamily="18" charset="0"/>
                          </a:rPr>
                          <m:t>0</m:t>
                        </m:r>
                      </m:sub>
                    </m:sSub>
                  </m:oMath>
                </a14:m>
                <a:r>
                  <a:rPr lang="en-US" altLang="zh-CN" sz="2400" b="0" i="0" u="none" strike="noStrike" baseline="0" dirty="0">
                    <a:latin typeface="STIXGeneral-Regular"/>
                  </a:rPr>
                  <a:t>)</a:t>
                </a:r>
                <a:r>
                  <a:rPr lang="en-US" altLang="zh-CN" sz="2400" dirty="0">
                    <a:solidFill>
                      <a:srgbClr val="000000"/>
                    </a:solidFill>
                  </a:rPr>
                  <a:t> </a:t>
                </a:r>
                <a14:m>
                  <m:oMath xmlns:m="http://schemas.openxmlformats.org/officeDocument/2006/math">
                    <m:sSup>
                      <m:sSupPr>
                        <m:ctrlPr>
                          <a:rPr lang="en-US" altLang="zh-CN" sz="2400" i="1">
                            <a:solidFill>
                              <a:srgbClr val="000000"/>
                            </a:solidFill>
                            <a:latin typeface="Cambria Math" panose="02040503050406030204" pitchFamily="18" charset="0"/>
                          </a:rPr>
                        </m:ctrlPr>
                      </m:sSupPr>
                      <m:e>
                        <m:r>
                          <a:rPr lang="en-US" altLang="zh-CN" sz="2400" b="0" i="1" smtClean="0">
                            <a:solidFill>
                              <a:srgbClr val="000000"/>
                            </a:solidFill>
                            <a:latin typeface="Cambria Math" panose="02040503050406030204" pitchFamily="18" charset="0"/>
                          </a:rPr>
                          <m:t>𝑠</m:t>
                        </m:r>
                      </m:e>
                      <m:sup>
                        <m:r>
                          <a:rPr lang="en-US" altLang="zh-CN" sz="2400" b="0" i="1" smtClean="0">
                            <a:solidFill>
                              <a:srgbClr val="000000"/>
                            </a:solidFill>
                            <a:latin typeface="Cambria Math" panose="02040503050406030204" pitchFamily="18" charset="0"/>
                          </a:rPr>
                          <m:t>𝑛</m:t>
                        </m:r>
                      </m:sup>
                    </m:sSup>
                    <m:r>
                      <a:rPr lang="en-US" altLang="zh-CN" sz="2400" i="1">
                        <a:solidFill>
                          <a:srgbClr val="000000"/>
                        </a:solidFill>
                        <a:latin typeface="Cambria Math" panose="02040503050406030204" pitchFamily="18" charset="0"/>
                      </a:rPr>
                      <m:t> </m:t>
                    </m:r>
                  </m:oMath>
                </a14:m>
                <a:endParaRPr lang="en-US" altLang="zh-CN" sz="2400" b="0" i="0" u="none" strike="noStrike" baseline="0" dirty="0">
                  <a:latin typeface="STIXGeneral-Regular"/>
                </a:endParaRPr>
              </a:p>
            </p:txBody>
          </p:sp>
        </mc:Choice>
        <mc:Fallback xmlns="">
          <p:sp>
            <p:nvSpPr>
              <p:cNvPr id="3" name="内容占位符 2">
                <a:extLst>
                  <a:ext uri="{FF2B5EF4-FFF2-40B4-BE49-F238E27FC236}">
                    <a16:creationId xmlns:a16="http://schemas.microsoft.com/office/drawing/2014/main" id="{6D763D37-1DC0-FCF2-AC53-CB1ECC360C2C}"/>
                  </a:ext>
                </a:extLst>
              </p:cNvPr>
              <p:cNvSpPr>
                <a:spLocks noGrp="1" noRot="1" noChangeAspect="1" noMove="1" noResize="1" noEditPoints="1" noAdjustHandles="1" noChangeArrowheads="1" noChangeShapeType="1" noTextEdit="1"/>
              </p:cNvSpPr>
              <p:nvPr>
                <p:ph idx="1"/>
              </p:nvPr>
            </p:nvSpPr>
            <p:spPr>
              <a:xfrm>
                <a:off x="457200" y="1295400"/>
                <a:ext cx="8686800" cy="2362200"/>
              </a:xfrm>
              <a:blipFill>
                <a:blip r:embed="rId2"/>
                <a:stretch>
                  <a:fillRect l="-1053" t="-2067" r="-70" b="-137726"/>
                </a:stretch>
              </a:blipFill>
            </p:spPr>
            <p:txBody>
              <a:bodyPr/>
              <a:lstStyle/>
              <a:p>
                <a:r>
                  <a:rPr lang="zh-CN" altLang="en-US">
                    <a:noFill/>
                  </a:rPr>
                  <a:t> </a:t>
                </a:r>
              </a:p>
            </p:txBody>
          </p:sp>
        </mc:Fallback>
      </mc:AlternateContent>
      <p:sp>
        <p:nvSpPr>
          <p:cNvPr id="6" name="文本占位符 5">
            <a:extLst>
              <a:ext uri="{FF2B5EF4-FFF2-40B4-BE49-F238E27FC236}">
                <a16:creationId xmlns:a16="http://schemas.microsoft.com/office/drawing/2014/main" id="{28B4C88D-FAC7-2E20-85ED-1779C835F4FE}"/>
              </a:ext>
            </a:extLst>
          </p:cNvPr>
          <p:cNvSpPr>
            <a:spLocks noGrp="1"/>
          </p:cNvSpPr>
          <p:nvPr>
            <p:ph type="body" sz="quarter" idx="15"/>
          </p:nvPr>
        </p:nvSpPr>
        <p:spPr/>
        <p:txBody>
          <a:bodyPr/>
          <a:lstStyle/>
          <a:p>
            <a:endParaRPr lang="zh-CN" altLang="en-US"/>
          </a:p>
        </p:txBody>
      </p:sp>
    </p:spTree>
    <p:extLst>
      <p:ext uri="{BB962C8B-B14F-4D97-AF65-F5344CB8AC3E}">
        <p14:creationId xmlns:p14="http://schemas.microsoft.com/office/powerpoint/2010/main" val="17776569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18260"/>
            <a:ext cx="9144000" cy="2255520"/>
          </a:xfrm>
        </p:spPr>
        <p:txBody>
          <a:bodyPr/>
          <a:lstStyle/>
          <a:p>
            <a:r>
              <a:rPr lang="en-US" altLang="zh-CN" sz="4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Divide-and-Conquer </a:t>
            </a:r>
            <a:r>
              <a:rPr lang="en-US" sz="4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Algorithms and Recurrence Relations</a:t>
            </a:r>
            <a:br>
              <a:rPr lang="en-US" sz="4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b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4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分治算法与递推关系</a:t>
            </a:r>
            <a:endParaRPr lang="en-US" sz="5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3200400" y="4724400"/>
            <a:ext cx="2743200" cy="640080"/>
          </a:xfrm>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8.3</a:t>
            </a:r>
          </a:p>
        </p:txBody>
      </p:sp>
    </p:spTree>
    <p:extLst>
      <p:ext uri="{BB962C8B-B14F-4D97-AF65-F5344CB8AC3E}">
        <p14:creationId xmlns:p14="http://schemas.microsoft.com/office/powerpoint/2010/main" val="35243134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Divide-and-Conquer Algorithmic Paradigm</a:t>
            </a:r>
            <a:endParaRPr lang="en-US" sz="3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Content Placeholder 2"/>
          <p:cNvSpPr>
            <a:spLocks noGrp="1"/>
          </p:cNvSpPr>
          <p:nvPr>
            <p:ph idx="1"/>
          </p:nvPr>
        </p:nvSpPr>
        <p:spPr>
          <a:xfrm>
            <a:off x="457200" y="1295400"/>
            <a:ext cx="8534400" cy="5257800"/>
          </a:xfrm>
        </p:spPr>
        <p:txBody>
          <a:bodyPr/>
          <a:lstStyle/>
          <a:p>
            <a:pPr>
              <a:spcBef>
                <a:spcPts val="600"/>
              </a:spcBef>
            </a:pP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sz="2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divide-and-conquer algorithm  </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works by first  </a:t>
            </a:r>
            <a:r>
              <a:rPr lang="en-US" sz="2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dividing</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分解</a:t>
            </a:r>
            <a:r>
              <a:rPr lang="en-US" altLang="zh-CN"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problem into one or more instances of the same problem of </a:t>
            </a: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smaller size </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then </a:t>
            </a:r>
            <a:r>
              <a:rPr lang="en-US" sz="26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conquering</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攻克</a:t>
            </a:r>
            <a:r>
              <a:rPr lang="en-US" altLang="zh-CN" sz="26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problem using the solutions of the smaller problems to find a solution of the original problem.</a:t>
            </a:r>
          </a:p>
        </p:txBody>
      </p:sp>
    </p:spTree>
    <p:extLst>
      <p:ext uri="{BB962C8B-B14F-4D97-AF65-F5344CB8AC3E}">
        <p14:creationId xmlns:p14="http://schemas.microsoft.com/office/powerpoint/2010/main" val="40286725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Divide-and-Conquer Recurrence Relations</a:t>
            </a:r>
          </a:p>
        </p:txBody>
      </p:sp>
      <p:sp>
        <p:nvSpPr>
          <p:cNvPr id="5" name="Content Placeholder 2"/>
          <p:cNvSpPr>
            <a:spLocks noGrp="1"/>
          </p:cNvSpPr>
          <p:nvPr>
            <p:ph idx="1"/>
          </p:nvPr>
        </p:nvSpPr>
        <p:spPr>
          <a:xfrm>
            <a:off x="457200" y="1318452"/>
            <a:ext cx="8595360" cy="4114800"/>
          </a:xfrm>
        </p:spPr>
        <p:txBody>
          <a:bodyPr/>
          <a:lstStyle/>
          <a:p>
            <a:pPr marL="514350" indent="-514350">
              <a:spcBef>
                <a:spcPts val="600"/>
              </a:spcBef>
              <a:buFont typeface="+mj-lt"/>
              <a:buAutoNum type="arabicPeriod"/>
            </a:pPr>
            <a:r>
              <a:rPr lang="en-US" altLang="zh-CN" sz="2400" b="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Subproblems</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Suppose that a recursive algorithm divides a problem of size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into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subproblems</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a:p>
            <a:pPr marL="514350" indent="-514350">
              <a:spcBef>
                <a:spcPts val="600"/>
              </a:spcBef>
              <a:buFont typeface="+mj-lt"/>
              <a:buAutoNum type="arabicPeriod"/>
            </a:pP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 </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Assume each subproblem is of size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子问题的规模</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514350" indent="-514350">
              <a:spcBef>
                <a:spcPts val="600"/>
              </a:spcBef>
              <a:buFont typeface="+mj-lt"/>
              <a:buAutoNum type="arabicPeriod"/>
            </a:pP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Suppose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extra operations are needed in the conquer step</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g</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额外的工作</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a:p>
            <a:pPr marL="514350" indent="-514350">
              <a:spcBef>
                <a:spcPts val="600"/>
              </a:spcBef>
              <a:buFont typeface="+mj-lt"/>
              <a:buAutoNum type="arabicPeriod"/>
            </a:pP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多少个子问题</a:t>
            </a: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endParaRPr lang="en-US" sz="105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Then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represents the number of operations to solve a problem of size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satisfies the following recurrence relation:</a:t>
            </a:r>
          </a:p>
        </p:txBody>
      </p:sp>
      <p:graphicFrame>
        <p:nvGraphicFramePr>
          <p:cNvPr id="7" name="Object 3"/>
          <p:cNvGraphicFramePr>
            <a:graphicFrameLocks noChangeAspect="1"/>
          </p:cNvGraphicFramePr>
          <p:nvPr>
            <p:extLst>
              <p:ext uri="{D42A27DB-BD31-4B8C-83A1-F6EECF244321}">
                <p14:modId xmlns:p14="http://schemas.microsoft.com/office/powerpoint/2010/main" val="3548181764"/>
              </p:ext>
            </p:extLst>
          </p:nvPr>
        </p:nvGraphicFramePr>
        <p:xfrm>
          <a:off x="2895600" y="5212254"/>
          <a:ext cx="3352800" cy="563496"/>
        </p:xfrm>
        <a:graphic>
          <a:graphicData uri="http://schemas.openxmlformats.org/presentationml/2006/ole">
            <mc:AlternateContent xmlns:mc="http://schemas.openxmlformats.org/markup-compatibility/2006">
              <mc:Choice xmlns:v="urn:schemas-microsoft-com:vml" Requires="v">
                <p:oleObj spid="_x0000_s9229" name="Equation" r:id="rId3" imgW="1511280" imgH="253800" progId="Equation.DSMT4">
                  <p:embed/>
                </p:oleObj>
              </mc:Choice>
              <mc:Fallback>
                <p:oleObj name="Equation" r:id="rId3" imgW="1511280" imgH="253800" progId="Equation.DSMT4">
                  <p:embed/>
                  <p:pic>
                    <p:nvPicPr>
                      <p:cNvPr id="0" name=""/>
                      <p:cNvPicPr/>
                      <p:nvPr/>
                    </p:nvPicPr>
                    <p:blipFill>
                      <a:blip r:embed="rId4"/>
                      <a:stretch>
                        <a:fillRect/>
                      </a:stretch>
                    </p:blipFill>
                    <p:spPr>
                      <a:xfrm>
                        <a:off x="2895600" y="5212254"/>
                        <a:ext cx="3352800" cy="563496"/>
                      </a:xfrm>
                      <a:prstGeom prst="rect">
                        <a:avLst/>
                      </a:prstGeom>
                    </p:spPr>
                  </p:pic>
                </p:oleObj>
              </mc:Fallback>
            </mc:AlternateContent>
          </a:graphicData>
        </a:graphic>
      </p:graphicFrame>
      <p:sp>
        <p:nvSpPr>
          <p:cNvPr id="3" name="Content Placeholder 4"/>
          <p:cNvSpPr>
            <a:spLocks noGrp="1"/>
          </p:cNvSpPr>
          <p:nvPr>
            <p:ph idx="13"/>
          </p:nvPr>
        </p:nvSpPr>
        <p:spPr>
          <a:xfrm>
            <a:off x="453242" y="4343400"/>
            <a:ext cx="8595360" cy="1981200"/>
          </a:xfrm>
          <a:ln>
            <a:solidFill>
              <a:srgbClr val="FF0000"/>
            </a:solidFill>
          </a:ln>
        </p:spPr>
        <p:txBody>
          <a:bodyPr/>
          <a:lstStyle/>
          <a:p>
            <a:pPr>
              <a:spcBef>
                <a:spcPts val="600"/>
              </a:spcBef>
            </a:pPr>
            <a:endPar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endPar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endParaRPr lang="en-US" sz="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This is called a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divide-and-conquer recurrence relation.</a:t>
            </a:r>
            <a:endPar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0471408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Binary Search</a:t>
            </a:r>
          </a:p>
        </p:txBody>
      </p:sp>
      <p:sp>
        <p:nvSpPr>
          <p:cNvPr id="5" name="Content Placeholder 2"/>
          <p:cNvSpPr>
            <a:spLocks noGrp="1"/>
          </p:cNvSpPr>
          <p:nvPr>
            <p:ph idx="1"/>
          </p:nvPr>
        </p:nvSpPr>
        <p:spPr>
          <a:xfrm>
            <a:off x="457200" y="1188720"/>
            <a:ext cx="8229600" cy="2849880"/>
          </a:xfrm>
        </p:spPr>
        <p:txBody>
          <a:bodyPr/>
          <a:lstStyle/>
          <a:p>
            <a:pPr>
              <a:spcBef>
                <a:spcPts val="600"/>
              </a:spcBef>
            </a:pP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Binary search reduces the search for an element in a sequence of size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to the search in a sequence of size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Two comparisons are needed to implement this reduction.</a:t>
            </a:r>
          </a:p>
        </p:txBody>
      </p:sp>
      <p:graphicFrame>
        <p:nvGraphicFramePr>
          <p:cNvPr id="7" name="Object 3"/>
          <p:cNvGraphicFramePr>
            <a:graphicFrameLocks noChangeAspect="1"/>
          </p:cNvGraphicFramePr>
          <p:nvPr>
            <p:extLst>
              <p:ext uri="{D42A27DB-BD31-4B8C-83A1-F6EECF244321}">
                <p14:modId xmlns:p14="http://schemas.microsoft.com/office/powerpoint/2010/main" val="3011977733"/>
              </p:ext>
            </p:extLst>
          </p:nvPr>
        </p:nvGraphicFramePr>
        <p:xfrm>
          <a:off x="3124200" y="3193755"/>
          <a:ext cx="2732087" cy="561975"/>
        </p:xfrm>
        <a:graphic>
          <a:graphicData uri="http://schemas.openxmlformats.org/presentationml/2006/ole">
            <mc:AlternateContent xmlns:mc="http://schemas.openxmlformats.org/markup-compatibility/2006">
              <mc:Choice xmlns:v="urn:schemas-microsoft-com:vml" Requires="v">
                <p:oleObj spid="_x0000_s10253" name="Equation" r:id="rId3" imgW="1231560" imgH="253800" progId="Equation.DSMT4">
                  <p:embed/>
                </p:oleObj>
              </mc:Choice>
              <mc:Fallback>
                <p:oleObj name="Equation" r:id="rId3" imgW="1231560" imgH="253800" progId="Equation.DSMT4">
                  <p:embed/>
                  <p:pic>
                    <p:nvPicPr>
                      <p:cNvPr id="7" name="Object 3"/>
                      <p:cNvPicPr/>
                      <p:nvPr/>
                    </p:nvPicPr>
                    <p:blipFill>
                      <a:blip r:embed="rId4"/>
                      <a:stretch>
                        <a:fillRect/>
                      </a:stretch>
                    </p:blipFill>
                    <p:spPr>
                      <a:xfrm>
                        <a:off x="3124200" y="3193755"/>
                        <a:ext cx="2732087" cy="561975"/>
                      </a:xfrm>
                      <a:prstGeom prst="rect">
                        <a:avLst/>
                      </a:prstGeom>
                    </p:spPr>
                  </p:pic>
                </p:oleObj>
              </mc:Fallback>
            </mc:AlternateContent>
          </a:graphicData>
        </a:graphic>
      </p:graphicFrame>
      <p:sp>
        <p:nvSpPr>
          <p:cNvPr id="6" name="Content Placeholder 4"/>
          <p:cNvSpPr>
            <a:spLocks noGrp="1"/>
          </p:cNvSpPr>
          <p:nvPr>
            <p:ph idx="13"/>
          </p:nvPr>
        </p:nvSpPr>
        <p:spPr>
          <a:xfrm>
            <a:off x="2058163" y="2468090"/>
            <a:ext cx="3124200" cy="424864"/>
          </a:xfrm>
        </p:spPr>
        <p:txBody>
          <a:bodyPr/>
          <a:lstStyle/>
          <a:p>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When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even,</a:t>
            </a:r>
          </a:p>
        </p:txBody>
      </p:sp>
      <p:sp>
        <p:nvSpPr>
          <p:cNvPr id="8" name="Content Placeholder 2"/>
          <p:cNvSpPr txBox="1">
            <a:spLocks/>
          </p:cNvSpPr>
          <p:nvPr/>
        </p:nvSpPr>
        <p:spPr>
          <a:xfrm>
            <a:off x="533400" y="4005072"/>
            <a:ext cx="8534400" cy="2849880"/>
          </a:xfrm>
          <a:prstGeom prst="rect">
            <a:avLst/>
          </a:prstGeom>
        </p:spPr>
        <p:txBody>
          <a:bodyPr/>
          <a:lstStyle>
            <a:lvl1pPr marL="0" indent="0" algn="l" defTabSz="457200" rtl="0" eaLnBrk="1" latinLnBrk="0" hangingPunct="1">
              <a:spcBef>
                <a:spcPts val="1200"/>
              </a:spcBef>
              <a:spcAft>
                <a:spcPts val="600"/>
              </a:spcAft>
              <a:buFont typeface="Arial" panose="020B0604020202020204" pitchFamily="34" charset="0"/>
              <a:buNone/>
              <a:defRPr sz="3200" kern="1200">
                <a:solidFill>
                  <a:schemeClr val="tx1"/>
                </a:solidFill>
                <a:latin typeface="+mj-lt"/>
                <a:ea typeface="+mn-ea"/>
                <a:cs typeface="Arial" panose="020B0604020202020204" pitchFamily="34" charset="0"/>
              </a:defRPr>
            </a:lvl1pPr>
            <a:lvl2pPr marL="457200" indent="-342900" algn="l" defTabSz="457200" rtl="0" eaLnBrk="1" latinLnBrk="0" hangingPunct="1">
              <a:spcBef>
                <a:spcPts val="1200"/>
              </a:spcBef>
              <a:spcAft>
                <a:spcPts val="600"/>
              </a:spcAft>
              <a:buClr>
                <a:srgbClr val="04617B"/>
              </a:buClr>
              <a:buFont typeface="Arial" panose="020B0604020202020204" pitchFamily="34" charset="0"/>
              <a:buChar char="•"/>
              <a:defRPr sz="2800" kern="1200">
                <a:solidFill>
                  <a:schemeClr val="tx1"/>
                </a:solidFill>
                <a:latin typeface="+mj-lt"/>
                <a:ea typeface="+mn-ea"/>
                <a:cs typeface="Arial" panose="020B0604020202020204" pitchFamily="34" charset="0"/>
              </a:defRPr>
            </a:lvl2pPr>
            <a:lvl3pPr marL="822960" indent="-274320" algn="l" defTabSz="457200" rtl="0" eaLnBrk="1" latinLnBrk="0" hangingPunct="1">
              <a:spcBef>
                <a:spcPts val="1200"/>
              </a:spcBef>
              <a:spcAft>
                <a:spcPts val="600"/>
              </a:spcAft>
              <a:buClr>
                <a:srgbClr val="B60000"/>
              </a:buClr>
              <a:buFont typeface="Arial" panose="020B0604020202020204" pitchFamily="34" charset="0"/>
              <a:buChar char="•"/>
              <a:defRPr sz="2400" kern="1200">
                <a:solidFill>
                  <a:schemeClr val="tx1"/>
                </a:solidFill>
                <a:latin typeface="+mj-lt"/>
                <a:ea typeface="+mn-ea"/>
                <a:cs typeface="Arial" panose="020B0604020202020204" pitchFamily="34" charset="0"/>
              </a:defRPr>
            </a:lvl3pPr>
            <a:lvl4pPr marL="1188720" indent="-274320" algn="l" defTabSz="457200" rtl="0" eaLnBrk="1" latinLnBrk="0" hangingPunct="1">
              <a:spcBef>
                <a:spcPts val="1200"/>
              </a:spcBef>
              <a:spcAft>
                <a:spcPts val="600"/>
              </a:spcAft>
              <a:buClr>
                <a:srgbClr val="663F78"/>
              </a:buClr>
              <a:buFont typeface="Arial" panose="020B0604020202020204" pitchFamily="34" charset="0"/>
              <a:buChar char="•"/>
              <a:defRPr sz="2000" kern="1200">
                <a:solidFill>
                  <a:schemeClr val="tx1"/>
                </a:solidFill>
                <a:latin typeface="+mj-lt"/>
                <a:ea typeface="+mn-ea"/>
                <a:cs typeface="Arial" panose="020B0604020202020204" pitchFamily="34" charset="0"/>
              </a:defRPr>
            </a:lvl4pPr>
            <a:lvl5pPr marL="1554480" indent="-228600" algn="l" defTabSz="457200" rtl="0" eaLnBrk="1" latinLnBrk="0" hangingPunct="1">
              <a:spcBef>
                <a:spcPts val="1200"/>
              </a:spcBef>
              <a:spcAft>
                <a:spcPts val="600"/>
              </a:spcAft>
              <a:buFont typeface="Arial" panose="020B0604020202020204" pitchFamily="34" charset="0"/>
              <a:buChar char="•"/>
              <a:defRPr sz="1600" kern="1200">
                <a:solidFill>
                  <a:schemeClr val="tx1"/>
                </a:solidFill>
                <a:latin typeface="+mj-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14350" indent="-514350">
              <a:spcBef>
                <a:spcPts val="600"/>
              </a:spcBef>
              <a:buFont typeface="+mj-lt"/>
              <a:buAutoNum type="arabicPeriod"/>
            </a:pPr>
            <a:r>
              <a:rPr lang="en-US" altLang="zh-CN"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 n</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a:t>
            </a:r>
            <a:r>
              <a:rPr lang="zh-CN"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子问题规模</a:t>
            </a:r>
            <a:r>
              <a:rPr lang="en-US" altLang="zh-CN"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a:p>
            <a:pPr marL="514350" indent="-514350">
              <a:spcBef>
                <a:spcPts val="600"/>
              </a:spcBef>
              <a:buFont typeface="+mj-lt"/>
              <a:buAutoNum type="arabicPeriod"/>
            </a:pP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个主问题分解成</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个子问题</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a:p>
            <a:pPr marL="514350" indent="-514350">
              <a:spcBef>
                <a:spcPts val="600"/>
              </a:spcBef>
              <a:buFont typeface="+mj-lt"/>
              <a:buAutoNum type="arabicPeriod"/>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分解一次产生的额外操作有</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次：</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次是确定用到表的哪一半，</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次判断余下是否存在元素</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6257248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Complexity of Binary Search</a:t>
            </a:r>
          </a:p>
        </p:txBody>
      </p:sp>
      <p:sp>
        <p:nvSpPr>
          <p:cNvPr id="3" name="Content Placeholder 2"/>
          <p:cNvSpPr>
            <a:spLocks noGrp="1"/>
          </p:cNvSpPr>
          <p:nvPr>
            <p:ph idx="1"/>
          </p:nvPr>
        </p:nvSpPr>
        <p:spPr>
          <a:xfrm>
            <a:off x="457200" y="1295400"/>
            <a:ext cx="8458200" cy="5257800"/>
          </a:xfrm>
          <a:ln>
            <a:solidFill>
              <a:srgbClr val="FF0000"/>
            </a:solidFill>
          </a:ln>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Binary Search Example: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Give a big-</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estimate for the number of comparisons used by a binary search.</a:t>
            </a:r>
          </a:p>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p>
          <a:p>
            <a:pPr marL="457200" indent="-457200">
              <a:buFont typeface="+mj-lt"/>
              <a:buAutoNum type="arabicPeriod"/>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Since the number of comparisons used by binary search is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+ 2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where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even. </a:t>
            </a:r>
          </a:p>
          <a:p>
            <a:pPr marL="457200" indent="-457200">
              <a:buFont typeface="+mj-lt"/>
              <a:buAutoNum type="arabicPeriod"/>
            </a:pP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log</a:t>
            </a:r>
            <a:r>
              <a:rPr lang="en-US" altLang="zh-CN"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endPar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457200" indent="-457200">
              <a:buFont typeface="+mj-lt"/>
              <a:buAutoNum type="arabicPeriod"/>
            </a:pP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(1)=1</a:t>
            </a:r>
          </a:p>
          <a:p>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+ 2=</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/4) + 4=</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/16) +6=…</a:t>
            </a:r>
            <a:b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k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 f</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4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2log</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1+ 2log</a:t>
            </a:r>
            <a:r>
              <a:rPr lang="en-US" altLang="zh-CN"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p>
          <a:p>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It follows that </a:t>
            </a: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t>
            </a: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(log </a:t>
            </a: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3253241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Merge Sort</a:t>
            </a:r>
          </a:p>
        </p:txBody>
      </p:sp>
      <p:sp>
        <p:nvSpPr>
          <p:cNvPr id="3" name="Content Placeholder 2"/>
          <p:cNvSpPr>
            <a:spLocks noGrp="1"/>
          </p:cNvSpPr>
          <p:nvPr>
            <p:ph idx="1"/>
          </p:nvPr>
        </p:nvSpPr>
        <p:spPr>
          <a:xfrm>
            <a:off x="457200" y="1295400"/>
            <a:ext cx="8458200" cy="3733800"/>
          </a:xfrm>
        </p:spPr>
        <p:txBody>
          <a:bodyPr/>
          <a:lstStyle/>
          <a:p>
            <a:r>
              <a:rPr lang="en-US" dirty="0"/>
              <a:t>The merge sort algorithm splits a list of </a:t>
            </a:r>
            <a:r>
              <a:rPr lang="en-US" i="1" dirty="0"/>
              <a:t>n</a:t>
            </a:r>
            <a:r>
              <a:rPr lang="en-US" dirty="0"/>
              <a:t> (assuming </a:t>
            </a:r>
            <a:r>
              <a:rPr lang="en-US" i="1" dirty="0"/>
              <a:t>n</a:t>
            </a:r>
            <a:r>
              <a:rPr lang="en-US" dirty="0"/>
              <a:t> is even) items to be sorted into two lists with </a:t>
            </a:r>
            <a:r>
              <a:rPr lang="en-US" i="1" dirty="0"/>
              <a:t>n</a:t>
            </a:r>
            <a:r>
              <a:rPr lang="en-US" dirty="0"/>
              <a:t>/</a:t>
            </a:r>
            <a:r>
              <a:rPr lang="en-US" dirty="0">
                <a:ea typeface="Cambria Math" pitchFamily="18" charset="0"/>
              </a:rPr>
              <a:t>2</a:t>
            </a:r>
            <a:r>
              <a:rPr lang="en-US" dirty="0"/>
              <a:t> items. It uses fewer than </a:t>
            </a:r>
            <a:r>
              <a:rPr lang="en-US" i="1" dirty="0"/>
              <a:t>n</a:t>
            </a:r>
            <a:r>
              <a:rPr lang="en-US" dirty="0"/>
              <a:t> comparisons to merge the two sorted lists.</a:t>
            </a:r>
          </a:p>
          <a:p>
            <a:r>
              <a:rPr lang="en-US" dirty="0"/>
              <a:t>Hence, the number of comparisons required to sort a sequence of size </a:t>
            </a:r>
            <a:r>
              <a:rPr lang="en-US" i="1" dirty="0"/>
              <a:t>n</a:t>
            </a:r>
            <a:r>
              <a:rPr lang="en-US" dirty="0"/>
              <a:t>,  is no more than </a:t>
            </a:r>
            <a:r>
              <a:rPr lang="en-US" dirty="0" err="1"/>
              <a:t>than</a:t>
            </a:r>
            <a:r>
              <a:rPr lang="en-US" dirty="0"/>
              <a:t>  </a:t>
            </a:r>
            <a:r>
              <a:rPr lang="en-US" i="1" dirty="0"/>
              <a:t>M</a:t>
            </a:r>
            <a:r>
              <a:rPr lang="en-US" dirty="0"/>
              <a:t>(</a:t>
            </a:r>
            <a:r>
              <a:rPr lang="en-US" i="1" dirty="0"/>
              <a:t>n</a:t>
            </a:r>
            <a:r>
              <a:rPr lang="en-US" dirty="0"/>
              <a:t>) where</a:t>
            </a:r>
          </a:p>
        </p:txBody>
      </p:sp>
      <p:graphicFrame>
        <p:nvGraphicFramePr>
          <p:cNvPr id="4" name="Object 3"/>
          <p:cNvGraphicFramePr>
            <a:graphicFrameLocks noChangeAspect="1"/>
          </p:cNvGraphicFramePr>
          <p:nvPr/>
        </p:nvGraphicFramePr>
        <p:xfrm>
          <a:off x="2743200" y="5289719"/>
          <a:ext cx="3657600" cy="647362"/>
        </p:xfrm>
        <a:graphic>
          <a:graphicData uri="http://schemas.openxmlformats.org/presentationml/2006/ole">
            <mc:AlternateContent xmlns:mc="http://schemas.openxmlformats.org/markup-compatibility/2006">
              <mc:Choice xmlns:v="urn:schemas-microsoft-com:vml" Requires="v">
                <p:oleObj spid="_x0000_s11277" name="Equation" r:id="rId3" imgW="1434960" imgH="253800" progId="Equation.DSMT4">
                  <p:embed/>
                </p:oleObj>
              </mc:Choice>
              <mc:Fallback>
                <p:oleObj name="Equation" r:id="rId3" imgW="1434960" imgH="253800" progId="Equation.DSMT4">
                  <p:embed/>
                  <p:pic>
                    <p:nvPicPr>
                      <p:cNvPr id="4" name="Object 3"/>
                      <p:cNvPicPr/>
                      <p:nvPr/>
                    </p:nvPicPr>
                    <p:blipFill>
                      <a:blip r:embed="rId4"/>
                      <a:stretch>
                        <a:fillRect/>
                      </a:stretch>
                    </p:blipFill>
                    <p:spPr>
                      <a:xfrm>
                        <a:off x="2743200" y="5289719"/>
                        <a:ext cx="3657600" cy="647362"/>
                      </a:xfrm>
                      <a:prstGeom prst="rect">
                        <a:avLst/>
                      </a:prstGeom>
                    </p:spPr>
                  </p:pic>
                </p:oleObj>
              </mc:Fallback>
            </mc:AlternateContent>
          </a:graphicData>
        </a:graphic>
      </p:graphicFrame>
    </p:spTree>
    <p:extLst>
      <p:ext uri="{BB962C8B-B14F-4D97-AF65-F5344CB8AC3E}">
        <p14:creationId xmlns:p14="http://schemas.microsoft.com/office/powerpoint/2010/main" val="22364682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600"/>
              </a:spcAft>
            </a:pPr>
            <a:r>
              <a:rPr lang="en-US" sz="4000" dirty="0">
                <a:latin typeface="Times New Roman" panose="02020603050405020304" pitchFamily="18" charset="0"/>
                <a:cs typeface="Times New Roman" panose="02020603050405020304" pitchFamily="18" charset="0"/>
              </a:rPr>
              <a:t>Example: Fast Multiplication of Integers</a:t>
            </a:r>
          </a:p>
        </p:txBody>
      </p:sp>
      <p:sp>
        <p:nvSpPr>
          <p:cNvPr id="8" name="Content Placeholder 2"/>
          <p:cNvSpPr>
            <a:spLocks noGrp="1"/>
          </p:cNvSpPr>
          <p:nvPr>
            <p:ph idx="1"/>
          </p:nvPr>
        </p:nvSpPr>
        <p:spPr>
          <a:xfrm>
            <a:off x="457200" y="1295400"/>
            <a:ext cx="8595360" cy="4415900"/>
          </a:xfrm>
        </p:spPr>
        <p:txBody>
          <a:bodyPr/>
          <a:lstStyle/>
          <a:p>
            <a:pPr>
              <a:spcBef>
                <a:spcPts val="300"/>
              </a:spcBef>
            </a:pPr>
            <a:r>
              <a:rPr lang="en-US" sz="2400" dirty="0">
                <a:latin typeface="Times New Roman" panose="02020603050405020304" pitchFamily="18" charset="0"/>
                <a:cs typeface="Times New Roman" panose="02020603050405020304" pitchFamily="18" charset="0"/>
              </a:rPr>
              <a:t>An algorithm  for the fast multiplication of  two </a:t>
            </a:r>
            <a:r>
              <a:rPr lang="en-US" sz="2400" dirty="0">
                <a:latin typeface="Times New Roman" panose="02020603050405020304" pitchFamily="18" charset="0"/>
                <a:ea typeface="Cambria Math" pitchFamily="18" charset="0"/>
                <a:cs typeface="Times New Roman" panose="02020603050405020304" pitchFamily="18" charset="0"/>
              </a:rPr>
              <a:t>2</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-bit integers  (assuming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is even) first splits each of the </a:t>
            </a:r>
            <a:r>
              <a:rPr lang="en-US" sz="2400" dirty="0">
                <a:latin typeface="Times New Roman" panose="02020603050405020304" pitchFamily="18" charset="0"/>
                <a:ea typeface="Cambria Math" pitchFamily="18" charset="0"/>
                <a:cs typeface="Times New Roman" panose="02020603050405020304" pitchFamily="18" charset="0"/>
              </a:rPr>
              <a:t>2</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-bit integers into two blocks, each of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bits.</a:t>
            </a:r>
          </a:p>
          <a:p>
            <a:pPr>
              <a:spcBef>
                <a:spcPts val="300"/>
              </a:spcBef>
            </a:pPr>
            <a:r>
              <a:rPr lang="en-US" sz="2400" dirty="0">
                <a:latin typeface="Times New Roman" panose="02020603050405020304" pitchFamily="18" charset="0"/>
                <a:cs typeface="Times New Roman" panose="02020603050405020304" pitchFamily="18" charset="0"/>
              </a:rPr>
              <a:t>Suppose that </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and </a:t>
            </a:r>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 are integers with binary expansions of length </a:t>
            </a:r>
            <a:r>
              <a:rPr lang="en-US" sz="2400" dirty="0">
                <a:latin typeface="Times New Roman" panose="02020603050405020304" pitchFamily="18" charset="0"/>
                <a:ea typeface="Cambria Math" pitchFamily="18" charset="0"/>
                <a:cs typeface="Times New Roman" panose="02020603050405020304" pitchFamily="18" charset="0"/>
              </a:rPr>
              <a:t>2</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Let </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ea typeface="Cambria Math" pitchFamily="18" charset="0"/>
                <a:cs typeface="Times New Roman" panose="02020603050405020304" pitchFamily="18" charset="0"/>
              </a:rPr>
              <a:t>2</a:t>
            </a:r>
            <a:r>
              <a:rPr lang="en-US" sz="2400" i="1" baseline="-25000" dirty="0">
                <a:latin typeface="Times New Roman" panose="02020603050405020304" pitchFamily="18" charset="0"/>
                <a:cs typeface="Times New Roman" panose="02020603050405020304" pitchFamily="18" charset="0"/>
              </a:rPr>
              <a:t>n</a:t>
            </a:r>
            <a:r>
              <a:rPr lang="en-US" sz="2400" baseline="-25000" dirty="0">
                <a:latin typeface="Times New Roman" panose="02020603050405020304" pitchFamily="18" charset="0"/>
                <a:ea typeface="Cambria Math"/>
                <a:cs typeface="Times New Roman" panose="02020603050405020304" pitchFamily="18" charset="0"/>
              </a:rPr>
              <a:t>−1</a:t>
            </a:r>
            <a:r>
              <a:rPr lang="en-US" sz="2400" i="1" dirty="0">
                <a:latin typeface="Times New Roman" panose="02020603050405020304" pitchFamily="18" charset="0"/>
                <a:ea typeface="Cambria Math"/>
                <a:cs typeface="Times New Roman" panose="02020603050405020304" pitchFamily="18" charset="0"/>
              </a:rPr>
              <a:t>a</a:t>
            </a:r>
            <a:r>
              <a:rPr lang="en-US" sz="2400" baseline="-25000" dirty="0">
                <a:latin typeface="Times New Roman" panose="02020603050405020304" pitchFamily="18" charset="0"/>
                <a:ea typeface="Cambria Math"/>
                <a:cs typeface="Times New Roman" panose="02020603050405020304" pitchFamily="18" charset="0"/>
              </a:rPr>
              <a:t>2</a:t>
            </a:r>
            <a:r>
              <a:rPr lang="en-US" sz="2400" i="1" baseline="-25000" dirty="0">
                <a:latin typeface="Times New Roman" panose="02020603050405020304" pitchFamily="18" charset="0"/>
                <a:ea typeface="Cambria Math"/>
                <a:cs typeface="Times New Roman" panose="02020603050405020304" pitchFamily="18" charset="0"/>
              </a:rPr>
              <a:t>n</a:t>
            </a:r>
            <a:r>
              <a:rPr lang="en-US" sz="2400" baseline="-25000" dirty="0">
                <a:latin typeface="Times New Roman" panose="02020603050405020304" pitchFamily="18" charset="0"/>
                <a:ea typeface="Cambria Math"/>
                <a:cs typeface="Times New Roman" panose="02020603050405020304" pitchFamily="18" charset="0"/>
              </a:rPr>
              <a:t>−2 </a:t>
            </a:r>
            <a:r>
              <a:rPr lang="en-US" sz="2400" dirty="0">
                <a:latin typeface="Times New Roman" panose="02020603050405020304" pitchFamily="18" charset="0"/>
                <a:ea typeface="Cambria Math"/>
                <a:cs typeface="Times New Roman" panose="02020603050405020304" pitchFamily="18" charset="0"/>
              </a:rPr>
              <a:t>… </a:t>
            </a:r>
            <a:r>
              <a:rPr lang="en-US" sz="2400" i="1" dirty="0">
                <a:latin typeface="Times New Roman" panose="02020603050405020304" pitchFamily="18" charset="0"/>
                <a:ea typeface="Cambria Math"/>
                <a:cs typeface="Times New Roman" panose="02020603050405020304" pitchFamily="18" charset="0"/>
              </a:rPr>
              <a:t>a</a:t>
            </a:r>
            <a:r>
              <a:rPr lang="en-US" sz="2400" baseline="-25000" dirty="0">
                <a:latin typeface="Times New Roman" panose="02020603050405020304" pitchFamily="18" charset="0"/>
                <a:ea typeface="Cambria Math"/>
                <a:cs typeface="Times New Roman" panose="02020603050405020304" pitchFamily="18" charset="0"/>
              </a:rPr>
              <a:t>1</a:t>
            </a:r>
            <a:r>
              <a:rPr lang="en-US" sz="2400" i="1" dirty="0">
                <a:latin typeface="Times New Roman" panose="02020603050405020304" pitchFamily="18" charset="0"/>
                <a:ea typeface="Cambria Math"/>
                <a:cs typeface="Times New Roman" panose="02020603050405020304" pitchFamily="18" charset="0"/>
              </a:rPr>
              <a:t>a</a:t>
            </a:r>
            <a:r>
              <a:rPr lang="en-US" sz="2400" baseline="-25000" dirty="0">
                <a:latin typeface="Times New Roman" panose="02020603050405020304" pitchFamily="18" charset="0"/>
                <a:ea typeface="Cambria Math"/>
                <a:cs typeface="Times New Roman" panose="02020603050405020304" pitchFamily="18" charset="0"/>
              </a:rPr>
              <a:t>0</a:t>
            </a:r>
            <a:r>
              <a:rPr lang="en-US" sz="2400" dirty="0">
                <a:latin typeface="Times New Roman" panose="02020603050405020304" pitchFamily="18" charset="0"/>
                <a:ea typeface="Cambria Math"/>
                <a:cs typeface="Times New Roman" panose="02020603050405020304" pitchFamily="18" charset="0"/>
              </a:rPr>
              <a:t>)</a:t>
            </a:r>
            <a:r>
              <a:rPr lang="en-US" sz="2400" baseline="-25000" dirty="0">
                <a:latin typeface="Times New Roman" panose="02020603050405020304" pitchFamily="18" charset="0"/>
                <a:ea typeface="Cambria Math"/>
                <a:cs typeface="Times New Roman" panose="02020603050405020304" pitchFamily="18" charset="0"/>
              </a:rPr>
              <a:t>2   </a:t>
            </a:r>
            <a:r>
              <a:rPr lang="en-US" sz="2400" dirty="0">
                <a:latin typeface="Times New Roman" panose="02020603050405020304" pitchFamily="18" charset="0"/>
                <a:ea typeface="Cambria Math"/>
                <a:cs typeface="Times New Roman" panose="02020603050405020304" pitchFamily="18" charset="0"/>
              </a:rPr>
              <a:t>and</a:t>
            </a:r>
            <a:r>
              <a:rPr lang="en-US" sz="2400" i="1" dirty="0">
                <a:latin typeface="Times New Roman" panose="02020603050405020304" pitchFamily="18" charset="0"/>
                <a:cs typeface="Times New Roman" panose="02020603050405020304" pitchFamily="18" charset="0"/>
              </a:rPr>
              <a:t> b</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ea typeface="Cambria Math" pitchFamily="18" charset="0"/>
                <a:cs typeface="Times New Roman" panose="02020603050405020304" pitchFamily="18" charset="0"/>
              </a:rPr>
              <a:t>2</a:t>
            </a:r>
            <a:r>
              <a:rPr lang="en-US" sz="2400" i="1" baseline="-25000" dirty="0">
                <a:latin typeface="Times New Roman" panose="02020603050405020304" pitchFamily="18" charset="0"/>
                <a:cs typeface="Times New Roman" panose="02020603050405020304" pitchFamily="18" charset="0"/>
              </a:rPr>
              <a:t>n</a:t>
            </a:r>
            <a:r>
              <a:rPr lang="en-US" sz="2400" baseline="-25000" dirty="0">
                <a:latin typeface="Times New Roman" panose="02020603050405020304" pitchFamily="18" charset="0"/>
                <a:ea typeface="Cambria Math"/>
                <a:cs typeface="Times New Roman" panose="02020603050405020304" pitchFamily="18" charset="0"/>
              </a:rPr>
              <a:t>−1</a:t>
            </a:r>
            <a:r>
              <a:rPr lang="en-US" sz="2400" i="1" dirty="0">
                <a:latin typeface="Times New Roman" panose="02020603050405020304" pitchFamily="18" charset="0"/>
                <a:ea typeface="Cambria Math"/>
                <a:cs typeface="Times New Roman" panose="02020603050405020304" pitchFamily="18" charset="0"/>
              </a:rPr>
              <a:t>b</a:t>
            </a:r>
            <a:r>
              <a:rPr lang="en-US" sz="2400" baseline="-25000" dirty="0">
                <a:latin typeface="Times New Roman" panose="02020603050405020304" pitchFamily="18" charset="0"/>
                <a:ea typeface="Cambria Math"/>
                <a:cs typeface="Times New Roman" panose="02020603050405020304" pitchFamily="18" charset="0"/>
              </a:rPr>
              <a:t>2</a:t>
            </a:r>
            <a:r>
              <a:rPr lang="en-US" sz="2400" i="1" baseline="-25000" dirty="0">
                <a:latin typeface="Times New Roman" panose="02020603050405020304" pitchFamily="18" charset="0"/>
                <a:ea typeface="Cambria Math"/>
                <a:cs typeface="Times New Roman" panose="02020603050405020304" pitchFamily="18" charset="0"/>
              </a:rPr>
              <a:t>n</a:t>
            </a:r>
            <a:r>
              <a:rPr lang="en-US" sz="2400" baseline="-25000" dirty="0">
                <a:latin typeface="Times New Roman" panose="02020603050405020304" pitchFamily="18" charset="0"/>
                <a:ea typeface="Cambria Math"/>
                <a:cs typeface="Times New Roman" panose="02020603050405020304" pitchFamily="18" charset="0"/>
              </a:rPr>
              <a:t>−2 </a:t>
            </a:r>
            <a:r>
              <a:rPr lang="en-US" sz="2400" dirty="0">
                <a:latin typeface="Times New Roman" panose="02020603050405020304" pitchFamily="18" charset="0"/>
                <a:ea typeface="Cambria Math"/>
                <a:cs typeface="Times New Roman" panose="02020603050405020304" pitchFamily="18" charset="0"/>
              </a:rPr>
              <a:t>… </a:t>
            </a:r>
            <a:r>
              <a:rPr lang="en-US" sz="2400" i="1" dirty="0">
                <a:latin typeface="Times New Roman" panose="02020603050405020304" pitchFamily="18" charset="0"/>
                <a:ea typeface="Cambria Math"/>
                <a:cs typeface="Times New Roman" panose="02020603050405020304" pitchFamily="18" charset="0"/>
              </a:rPr>
              <a:t>b</a:t>
            </a:r>
            <a:r>
              <a:rPr lang="en-US" sz="2400" baseline="-25000" dirty="0">
                <a:latin typeface="Times New Roman" panose="02020603050405020304" pitchFamily="18" charset="0"/>
                <a:ea typeface="Cambria Math"/>
                <a:cs typeface="Times New Roman" panose="02020603050405020304" pitchFamily="18" charset="0"/>
              </a:rPr>
              <a:t>1</a:t>
            </a:r>
            <a:r>
              <a:rPr lang="en-US" sz="2400" i="1" dirty="0">
                <a:latin typeface="Times New Roman" panose="02020603050405020304" pitchFamily="18" charset="0"/>
                <a:ea typeface="Cambria Math"/>
                <a:cs typeface="Times New Roman" panose="02020603050405020304" pitchFamily="18" charset="0"/>
              </a:rPr>
              <a:t>b</a:t>
            </a:r>
            <a:r>
              <a:rPr lang="en-US" sz="2400" baseline="-25000" dirty="0">
                <a:latin typeface="Times New Roman" panose="02020603050405020304" pitchFamily="18" charset="0"/>
                <a:ea typeface="Cambria Math"/>
                <a:cs typeface="Times New Roman" panose="02020603050405020304" pitchFamily="18" charset="0"/>
              </a:rPr>
              <a:t>0</a:t>
            </a:r>
            <a:r>
              <a:rPr lang="en-US" sz="2400" dirty="0">
                <a:latin typeface="Times New Roman" panose="02020603050405020304" pitchFamily="18" charset="0"/>
                <a:ea typeface="Cambria Math"/>
                <a:cs typeface="Times New Roman" panose="02020603050405020304" pitchFamily="18" charset="0"/>
              </a:rPr>
              <a:t>)</a:t>
            </a:r>
            <a:r>
              <a:rPr lang="en-US" sz="2400" baseline="-25000" dirty="0">
                <a:latin typeface="Times New Roman" panose="02020603050405020304" pitchFamily="18" charset="0"/>
                <a:ea typeface="Cambria Math"/>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t>
            </a:r>
            <a:r>
              <a:rPr lang="en-US" sz="2400" baseline="-25000" dirty="0">
                <a:latin typeface="Times New Roman" panose="02020603050405020304" pitchFamily="18" charset="0"/>
                <a:ea typeface="Cambria Math"/>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a:spcBef>
                <a:spcPts val="300"/>
              </a:spcBef>
            </a:pPr>
            <a:r>
              <a:rPr lang="en-US" sz="2400" dirty="0">
                <a:latin typeface="Times New Roman" panose="02020603050405020304" pitchFamily="18" charset="0"/>
                <a:cs typeface="Times New Roman" panose="02020603050405020304" pitchFamily="18" charset="0"/>
              </a:rPr>
              <a:t>Let </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ea typeface="Cambria Math" pitchFamily="18" charset="0"/>
                <a:cs typeface="Times New Roman" panose="02020603050405020304" pitchFamily="18" charset="0"/>
              </a:rPr>
              <a:t>2</a:t>
            </a:r>
            <a:r>
              <a:rPr lang="en-US" sz="2400" i="1" baseline="30000" dirty="0">
                <a:latin typeface="Times New Roman" panose="02020603050405020304" pitchFamily="18" charset="0"/>
                <a:cs typeface="Times New Roman" panose="02020603050405020304" pitchFamily="18" charset="0"/>
              </a:rPr>
              <a:t>n</a:t>
            </a:r>
            <a:r>
              <a:rPr lang="en-US" sz="2400" i="1"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ea typeface="Cambria Math"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ea typeface="Cambria Math"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ea typeface="Cambria Math" pitchFamily="18" charset="0"/>
                <a:cs typeface="Times New Roman" panose="02020603050405020304" pitchFamily="18" charset="0"/>
              </a:rPr>
              <a:t>2</a:t>
            </a:r>
            <a:r>
              <a:rPr lang="en-US" sz="2400" i="1" baseline="30000" dirty="0">
                <a:latin typeface="Times New Roman" panose="02020603050405020304" pitchFamily="18" charset="0"/>
                <a:cs typeface="Times New Roman" panose="02020603050405020304" pitchFamily="18" charset="0"/>
              </a:rPr>
              <a:t>n</a:t>
            </a:r>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ea typeface="Cambria Math"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ea typeface="Cambria Math"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ea typeface="Cambria Math" pitchFamily="18" charset="0"/>
                <a:cs typeface="Times New Roman" panose="02020603050405020304" pitchFamily="18" charset="0"/>
              </a:rPr>
              <a:t>where</a:t>
            </a:r>
          </a:p>
          <a:p>
            <a:pPr algn="ctr">
              <a:spcBef>
                <a:spcPts val="300"/>
              </a:spcBef>
            </a:pPr>
            <a:r>
              <a:rPr lang="en-US" sz="2400" i="1"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ea typeface="Cambria Math"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ea typeface="Cambria Math" pitchFamily="18" charset="0"/>
                <a:cs typeface="Times New Roman" panose="02020603050405020304" pitchFamily="18" charset="0"/>
              </a:rPr>
              <a:t>2</a:t>
            </a:r>
            <a:r>
              <a:rPr lang="en-US" sz="2400" i="1" baseline="-25000" dirty="0">
                <a:latin typeface="Times New Roman" panose="02020603050405020304" pitchFamily="18" charset="0"/>
                <a:cs typeface="Times New Roman" panose="02020603050405020304" pitchFamily="18" charset="0"/>
              </a:rPr>
              <a:t>n</a:t>
            </a:r>
            <a:r>
              <a:rPr lang="en-US" sz="2400" baseline="-25000" dirty="0">
                <a:latin typeface="Times New Roman" panose="02020603050405020304" pitchFamily="18" charset="0"/>
                <a:ea typeface="Cambria Math"/>
                <a:cs typeface="Times New Roman" panose="02020603050405020304" pitchFamily="18" charset="0"/>
              </a:rPr>
              <a:t>−1 </a:t>
            </a:r>
            <a:r>
              <a:rPr lang="en-US" sz="2400" dirty="0">
                <a:latin typeface="Times New Roman" panose="02020603050405020304" pitchFamily="18" charset="0"/>
                <a:ea typeface="Cambria Math"/>
                <a:cs typeface="Times New Roman" panose="02020603050405020304" pitchFamily="18" charset="0"/>
              </a:rPr>
              <a:t>… </a:t>
            </a:r>
            <a:r>
              <a:rPr lang="en-US" sz="2400" i="1" dirty="0">
                <a:latin typeface="Times New Roman" panose="02020603050405020304" pitchFamily="18" charset="0"/>
                <a:ea typeface="Cambria Math"/>
                <a:cs typeface="Times New Roman" panose="02020603050405020304" pitchFamily="18" charset="0"/>
              </a:rPr>
              <a:t>a</a:t>
            </a:r>
            <a:r>
              <a:rPr lang="en-US" sz="2400" i="1" baseline="-25000" dirty="0">
                <a:latin typeface="Times New Roman" panose="02020603050405020304" pitchFamily="18" charset="0"/>
                <a:ea typeface="Cambria Math"/>
                <a:cs typeface="Times New Roman" panose="02020603050405020304" pitchFamily="18" charset="0"/>
              </a:rPr>
              <a:t>n</a:t>
            </a:r>
            <a:r>
              <a:rPr lang="en-US" sz="2400" baseline="-25000" dirty="0">
                <a:latin typeface="Times New Roman" panose="02020603050405020304" pitchFamily="18" charset="0"/>
                <a:ea typeface="Cambria Math"/>
                <a:cs typeface="Times New Roman" panose="02020603050405020304" pitchFamily="18" charset="0"/>
              </a:rPr>
              <a:t>+1</a:t>
            </a:r>
            <a:r>
              <a:rPr lang="en-US" sz="2400" i="1" dirty="0">
                <a:latin typeface="Times New Roman" panose="02020603050405020304" pitchFamily="18" charset="0"/>
                <a:ea typeface="Cambria Math"/>
                <a:cs typeface="Times New Roman" panose="02020603050405020304" pitchFamily="18" charset="0"/>
              </a:rPr>
              <a:t>a</a:t>
            </a:r>
            <a:r>
              <a:rPr lang="en-US" sz="2400" i="1" baseline="-25000" dirty="0">
                <a:latin typeface="Times New Roman" panose="02020603050405020304" pitchFamily="18" charset="0"/>
                <a:ea typeface="Cambria Math"/>
                <a:cs typeface="Times New Roman" panose="02020603050405020304" pitchFamily="18" charset="0"/>
              </a:rPr>
              <a:t>n</a:t>
            </a:r>
            <a:r>
              <a:rPr lang="en-US" sz="2400" dirty="0">
                <a:latin typeface="Times New Roman" panose="02020603050405020304" pitchFamily="18" charset="0"/>
                <a:ea typeface="Cambria Math"/>
                <a:cs typeface="Times New Roman" panose="02020603050405020304" pitchFamily="18" charset="0"/>
              </a:rPr>
              <a:t>)</a:t>
            </a:r>
            <a:r>
              <a:rPr lang="en-US" sz="2400" baseline="-25000" dirty="0">
                <a:latin typeface="Times New Roman" panose="02020603050405020304" pitchFamily="18" charset="0"/>
                <a:ea typeface="Cambria Math"/>
                <a:cs typeface="Times New Roman" panose="02020603050405020304" pitchFamily="18" charset="0"/>
              </a:rPr>
              <a:t>2</a:t>
            </a:r>
            <a:r>
              <a:rPr lang="en-US" sz="2400" i="1" dirty="0">
                <a:latin typeface="Times New Roman" panose="02020603050405020304" pitchFamily="18" charset="0"/>
                <a:ea typeface="Cambria Math"/>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ea typeface="Cambria Math" pitchFamily="18" charset="0"/>
                <a:cs typeface="Times New Roman" panose="02020603050405020304" pitchFamily="18" charset="0"/>
              </a:rPr>
              <a:t>0</a:t>
            </a:r>
            <a:r>
              <a:rPr lang="en-US" sz="2400" dirty="0">
                <a:latin typeface="Times New Roman" panose="02020603050405020304" pitchFamily="18" charset="0"/>
                <a:ea typeface="Cambria Math"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a</a:t>
            </a:r>
            <a:r>
              <a:rPr lang="en-US" sz="2400" i="1" baseline="-25000" dirty="0">
                <a:latin typeface="Times New Roman" panose="02020603050405020304" pitchFamily="18" charset="0"/>
                <a:cs typeface="Times New Roman" panose="02020603050405020304" pitchFamily="18" charset="0"/>
              </a:rPr>
              <a:t>n</a:t>
            </a:r>
            <a:r>
              <a:rPr lang="en-US" sz="2400" baseline="-25000" dirty="0">
                <a:latin typeface="Times New Roman" panose="02020603050405020304" pitchFamily="18" charset="0"/>
                <a:ea typeface="Cambria Math"/>
                <a:cs typeface="Times New Roman" panose="02020603050405020304" pitchFamily="18" charset="0"/>
              </a:rPr>
              <a:t>−1 </a:t>
            </a:r>
            <a:r>
              <a:rPr lang="en-US" sz="2400" dirty="0">
                <a:latin typeface="Times New Roman" panose="02020603050405020304" pitchFamily="18" charset="0"/>
                <a:ea typeface="Cambria Math"/>
                <a:cs typeface="Times New Roman" panose="02020603050405020304" pitchFamily="18" charset="0"/>
              </a:rPr>
              <a:t>… </a:t>
            </a:r>
            <a:r>
              <a:rPr lang="en-US" sz="2400" i="1" dirty="0">
                <a:latin typeface="Times New Roman" panose="02020603050405020304" pitchFamily="18" charset="0"/>
                <a:ea typeface="Cambria Math"/>
                <a:cs typeface="Times New Roman" panose="02020603050405020304" pitchFamily="18" charset="0"/>
              </a:rPr>
              <a:t>a</a:t>
            </a:r>
            <a:r>
              <a:rPr lang="en-US" sz="2400" baseline="-25000" dirty="0">
                <a:latin typeface="Times New Roman" panose="02020603050405020304" pitchFamily="18" charset="0"/>
                <a:ea typeface="Cambria Math"/>
                <a:cs typeface="Times New Roman" panose="02020603050405020304" pitchFamily="18" charset="0"/>
              </a:rPr>
              <a:t>1</a:t>
            </a:r>
            <a:r>
              <a:rPr lang="en-US" sz="2400" i="1" dirty="0">
                <a:latin typeface="Times New Roman" panose="02020603050405020304" pitchFamily="18" charset="0"/>
                <a:ea typeface="Cambria Math"/>
                <a:cs typeface="Times New Roman" panose="02020603050405020304" pitchFamily="18" charset="0"/>
              </a:rPr>
              <a:t>a</a:t>
            </a:r>
            <a:r>
              <a:rPr lang="en-US" sz="2400" baseline="-25000" dirty="0">
                <a:latin typeface="Times New Roman" panose="02020603050405020304" pitchFamily="18" charset="0"/>
                <a:ea typeface="Cambria Math"/>
                <a:cs typeface="Times New Roman" panose="02020603050405020304" pitchFamily="18" charset="0"/>
              </a:rPr>
              <a:t>0</a:t>
            </a:r>
            <a:r>
              <a:rPr lang="en-US" sz="2400" dirty="0">
                <a:latin typeface="Times New Roman" panose="02020603050405020304" pitchFamily="18" charset="0"/>
                <a:ea typeface="Cambria Math"/>
                <a:cs typeface="Times New Roman" panose="02020603050405020304" pitchFamily="18" charset="0"/>
              </a:rPr>
              <a:t>)</a:t>
            </a:r>
            <a:r>
              <a:rPr lang="en-US" sz="2400" baseline="-25000" dirty="0">
                <a:latin typeface="Times New Roman" panose="02020603050405020304" pitchFamily="18" charset="0"/>
                <a:ea typeface="Cambria Math"/>
                <a:cs typeface="Times New Roman" panose="02020603050405020304" pitchFamily="18" charset="0"/>
              </a:rPr>
              <a:t>2</a:t>
            </a:r>
            <a:r>
              <a:rPr lang="en-US" sz="2400" i="1" dirty="0">
                <a:latin typeface="Times New Roman" panose="02020603050405020304" pitchFamily="18" charset="0"/>
                <a:ea typeface="Cambria Math"/>
                <a:cs typeface="Times New Roman" panose="02020603050405020304" pitchFamily="18" charset="0"/>
              </a:rPr>
              <a:t> ,</a:t>
            </a:r>
          </a:p>
          <a:p>
            <a:pPr algn="ctr">
              <a:spcBef>
                <a:spcPts val="300"/>
              </a:spcBef>
            </a:pPr>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ea typeface="Cambria Math"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ea typeface="Cambria Math" pitchFamily="18" charset="0"/>
                <a:cs typeface="Times New Roman" panose="02020603050405020304" pitchFamily="18" charset="0"/>
              </a:rPr>
              <a:t>2</a:t>
            </a:r>
            <a:r>
              <a:rPr lang="en-US" sz="2400" i="1" baseline="-25000" dirty="0">
                <a:latin typeface="Times New Roman" panose="02020603050405020304" pitchFamily="18" charset="0"/>
                <a:cs typeface="Times New Roman" panose="02020603050405020304" pitchFamily="18" charset="0"/>
              </a:rPr>
              <a:t>n</a:t>
            </a:r>
            <a:r>
              <a:rPr lang="en-US" sz="2400" baseline="-25000" dirty="0">
                <a:latin typeface="Times New Roman" panose="02020603050405020304" pitchFamily="18" charset="0"/>
                <a:ea typeface="Cambria Math"/>
                <a:cs typeface="Times New Roman" panose="02020603050405020304" pitchFamily="18" charset="0"/>
              </a:rPr>
              <a:t>−1 </a:t>
            </a:r>
            <a:r>
              <a:rPr lang="en-US" sz="2400" dirty="0">
                <a:latin typeface="Times New Roman" panose="02020603050405020304" pitchFamily="18" charset="0"/>
                <a:ea typeface="Cambria Math"/>
                <a:cs typeface="Times New Roman" panose="02020603050405020304" pitchFamily="18" charset="0"/>
              </a:rPr>
              <a:t>… </a:t>
            </a:r>
            <a:r>
              <a:rPr lang="en-US" sz="2400" i="1" dirty="0">
                <a:latin typeface="Times New Roman" panose="02020603050405020304" pitchFamily="18" charset="0"/>
                <a:ea typeface="Cambria Math"/>
                <a:cs typeface="Times New Roman" panose="02020603050405020304" pitchFamily="18" charset="0"/>
              </a:rPr>
              <a:t>b</a:t>
            </a:r>
            <a:r>
              <a:rPr lang="en-US" sz="2400" i="1" baseline="-25000" dirty="0">
                <a:latin typeface="Times New Roman" panose="02020603050405020304" pitchFamily="18" charset="0"/>
                <a:ea typeface="Cambria Math"/>
                <a:cs typeface="Times New Roman" panose="02020603050405020304" pitchFamily="18" charset="0"/>
              </a:rPr>
              <a:t>n</a:t>
            </a:r>
            <a:r>
              <a:rPr lang="en-US" sz="2400" baseline="-25000" dirty="0">
                <a:latin typeface="Times New Roman" panose="02020603050405020304" pitchFamily="18" charset="0"/>
                <a:ea typeface="Cambria Math"/>
                <a:cs typeface="Times New Roman" panose="02020603050405020304" pitchFamily="18" charset="0"/>
              </a:rPr>
              <a:t>+1</a:t>
            </a:r>
            <a:r>
              <a:rPr lang="en-US" sz="2400" i="1" dirty="0">
                <a:latin typeface="Times New Roman" panose="02020603050405020304" pitchFamily="18" charset="0"/>
                <a:ea typeface="Cambria Math"/>
                <a:cs typeface="Times New Roman" panose="02020603050405020304" pitchFamily="18" charset="0"/>
              </a:rPr>
              <a:t>b</a:t>
            </a:r>
            <a:r>
              <a:rPr lang="en-US" sz="2400" i="1" baseline="-25000" dirty="0">
                <a:latin typeface="Times New Roman" panose="02020603050405020304" pitchFamily="18" charset="0"/>
                <a:ea typeface="Cambria Math"/>
                <a:cs typeface="Times New Roman" panose="02020603050405020304" pitchFamily="18" charset="0"/>
              </a:rPr>
              <a:t>n</a:t>
            </a:r>
            <a:r>
              <a:rPr lang="en-US" sz="2400" dirty="0">
                <a:latin typeface="Times New Roman" panose="02020603050405020304" pitchFamily="18" charset="0"/>
                <a:ea typeface="Cambria Math"/>
                <a:cs typeface="Times New Roman" panose="02020603050405020304" pitchFamily="18" charset="0"/>
              </a:rPr>
              <a:t>)</a:t>
            </a:r>
            <a:r>
              <a:rPr lang="en-US" sz="2400" baseline="-25000" dirty="0">
                <a:latin typeface="Times New Roman" panose="02020603050405020304" pitchFamily="18" charset="0"/>
                <a:ea typeface="Cambria Math"/>
                <a:cs typeface="Times New Roman" panose="02020603050405020304" pitchFamily="18" charset="0"/>
              </a:rPr>
              <a:t>2</a:t>
            </a:r>
            <a:r>
              <a:rPr lang="en-US" sz="2400" i="1" dirty="0">
                <a:latin typeface="Times New Roman" panose="02020603050405020304" pitchFamily="18" charset="0"/>
                <a:ea typeface="Cambria Math"/>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ea typeface="Cambria Math" pitchFamily="18" charset="0"/>
                <a:cs typeface="Times New Roman" panose="02020603050405020304" pitchFamily="18" charset="0"/>
              </a:rPr>
              <a:t>0</a:t>
            </a:r>
            <a:r>
              <a:rPr lang="en-US" sz="2400" dirty="0">
                <a:latin typeface="Times New Roman" panose="02020603050405020304" pitchFamily="18" charset="0"/>
                <a:ea typeface="Cambria Math"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b</a:t>
            </a:r>
            <a:r>
              <a:rPr lang="en-US" sz="2400" i="1" baseline="-25000" dirty="0">
                <a:latin typeface="Times New Roman" panose="02020603050405020304" pitchFamily="18" charset="0"/>
                <a:cs typeface="Times New Roman" panose="02020603050405020304" pitchFamily="18" charset="0"/>
              </a:rPr>
              <a:t>n</a:t>
            </a:r>
            <a:r>
              <a:rPr lang="en-US" sz="2400" baseline="-25000" dirty="0">
                <a:latin typeface="Times New Roman" panose="02020603050405020304" pitchFamily="18" charset="0"/>
                <a:ea typeface="Cambria Math"/>
                <a:cs typeface="Times New Roman" panose="02020603050405020304" pitchFamily="18" charset="0"/>
              </a:rPr>
              <a:t>−1 </a:t>
            </a:r>
            <a:r>
              <a:rPr lang="en-US" sz="2400" dirty="0">
                <a:latin typeface="Times New Roman" panose="02020603050405020304" pitchFamily="18" charset="0"/>
                <a:ea typeface="Cambria Math"/>
                <a:cs typeface="Times New Roman" panose="02020603050405020304" pitchFamily="18" charset="0"/>
              </a:rPr>
              <a:t>… </a:t>
            </a:r>
            <a:r>
              <a:rPr lang="en-US" sz="2400" i="1" dirty="0">
                <a:latin typeface="Times New Roman" panose="02020603050405020304" pitchFamily="18" charset="0"/>
                <a:ea typeface="Cambria Math"/>
                <a:cs typeface="Times New Roman" panose="02020603050405020304" pitchFamily="18" charset="0"/>
              </a:rPr>
              <a:t>b</a:t>
            </a:r>
            <a:r>
              <a:rPr lang="en-US" sz="2400" baseline="-25000" dirty="0">
                <a:latin typeface="Times New Roman" panose="02020603050405020304" pitchFamily="18" charset="0"/>
                <a:ea typeface="Cambria Math"/>
                <a:cs typeface="Times New Roman" panose="02020603050405020304" pitchFamily="18" charset="0"/>
              </a:rPr>
              <a:t>1</a:t>
            </a:r>
            <a:r>
              <a:rPr lang="en-US" sz="2400" i="1" dirty="0">
                <a:latin typeface="Times New Roman" panose="02020603050405020304" pitchFamily="18" charset="0"/>
                <a:ea typeface="Cambria Math"/>
                <a:cs typeface="Times New Roman" panose="02020603050405020304" pitchFamily="18" charset="0"/>
              </a:rPr>
              <a:t>b</a:t>
            </a:r>
            <a:r>
              <a:rPr lang="en-US" sz="2400" baseline="-25000" dirty="0">
                <a:latin typeface="Times New Roman" panose="02020603050405020304" pitchFamily="18" charset="0"/>
                <a:ea typeface="Cambria Math"/>
                <a:cs typeface="Times New Roman" panose="02020603050405020304" pitchFamily="18" charset="0"/>
              </a:rPr>
              <a:t>0</a:t>
            </a:r>
            <a:r>
              <a:rPr lang="en-US" sz="2400" dirty="0">
                <a:latin typeface="Times New Roman" panose="02020603050405020304" pitchFamily="18" charset="0"/>
                <a:ea typeface="Cambria Math"/>
                <a:cs typeface="Times New Roman" panose="02020603050405020304" pitchFamily="18" charset="0"/>
              </a:rPr>
              <a:t>)</a:t>
            </a:r>
            <a:r>
              <a:rPr lang="en-US" sz="2400" baseline="-25000" dirty="0">
                <a:latin typeface="Times New Roman" panose="02020603050405020304" pitchFamily="18" charset="0"/>
                <a:ea typeface="Cambria Math"/>
                <a:cs typeface="Times New Roman" panose="02020603050405020304" pitchFamily="18" charset="0"/>
              </a:rPr>
              <a:t>2</a:t>
            </a:r>
            <a:r>
              <a:rPr lang="en-US" sz="2400" dirty="0">
                <a:latin typeface="Times New Roman" panose="02020603050405020304" pitchFamily="18" charset="0"/>
                <a:ea typeface="Cambria Math"/>
                <a:cs typeface="Times New Roman" panose="02020603050405020304" pitchFamily="18" charset="0"/>
              </a:rPr>
              <a:t>.</a:t>
            </a:r>
            <a:endParaRPr lang="en-US" sz="2400" dirty="0">
              <a:latin typeface="Times New Roman" panose="02020603050405020304" pitchFamily="18" charset="0"/>
              <a:ea typeface="Cambria Math" pitchFamily="18" charset="0"/>
              <a:cs typeface="Times New Roman" panose="02020603050405020304" pitchFamily="18" charset="0"/>
            </a:endParaRPr>
          </a:p>
          <a:p>
            <a:pPr>
              <a:spcBef>
                <a:spcPts val="300"/>
              </a:spcBef>
            </a:pPr>
            <a:r>
              <a:rPr lang="en-US" sz="2400" dirty="0">
                <a:latin typeface="Times New Roman" panose="02020603050405020304" pitchFamily="18" charset="0"/>
                <a:cs typeface="Times New Roman" panose="02020603050405020304" pitchFamily="18" charset="0"/>
              </a:rPr>
              <a:t>The algorithm is based on the fact that </a:t>
            </a:r>
            <a:r>
              <a:rPr lang="en-US" sz="2400" i="1" dirty="0">
                <a:latin typeface="Times New Roman" panose="02020603050405020304" pitchFamily="18" charset="0"/>
                <a:cs typeface="Times New Roman" panose="02020603050405020304" pitchFamily="18" charset="0"/>
              </a:rPr>
              <a:t>ab</a:t>
            </a:r>
            <a:r>
              <a:rPr lang="en-US" sz="2400" dirty="0">
                <a:latin typeface="Times New Roman" panose="02020603050405020304" pitchFamily="18" charset="0"/>
                <a:cs typeface="Times New Roman" panose="02020603050405020304" pitchFamily="18" charset="0"/>
              </a:rPr>
              <a:t> can be rewritten as:</a:t>
            </a:r>
          </a:p>
          <a:p>
            <a:pPr algn="ctr">
              <a:spcBef>
                <a:spcPts val="300"/>
              </a:spcBef>
            </a:pPr>
            <a:r>
              <a:rPr lang="en-US" sz="2400" i="1" dirty="0">
                <a:latin typeface="Times New Roman" panose="02020603050405020304" pitchFamily="18" charset="0"/>
                <a:cs typeface="Times New Roman" panose="02020603050405020304" pitchFamily="18" charset="0"/>
              </a:rPr>
              <a:t>ab </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Cambria Math" pitchFamily="18" charset="0"/>
                <a:cs typeface="Times New Roman" panose="02020603050405020304" pitchFamily="18" charset="0"/>
              </a:rPr>
              <a:t>2</a:t>
            </a:r>
            <a:r>
              <a:rPr lang="en-US" sz="2400" baseline="30000" dirty="0">
                <a:latin typeface="Times New Roman" panose="02020603050405020304" pitchFamily="18" charset="0"/>
                <a:ea typeface="Cambria Math" pitchFamily="18" charset="0"/>
                <a:cs typeface="Times New Roman" panose="02020603050405020304" pitchFamily="18" charset="0"/>
              </a:rPr>
              <a:t>2</a:t>
            </a:r>
            <a:r>
              <a:rPr lang="en-US" sz="2400" i="1" baseline="30000"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ea typeface="Cambria Math" pitchFamily="18" charset="0"/>
                <a:cs typeface="Times New Roman" panose="02020603050405020304" pitchFamily="18" charset="0"/>
              </a:rPr>
              <a:t>2</a:t>
            </a:r>
            <a:r>
              <a:rPr lang="en-US" sz="2400" i="1" baseline="30000"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ea typeface="Cambria Math" pitchFamily="18" charset="0"/>
                <a:cs typeface="Times New Roman" panose="02020603050405020304" pitchFamily="18" charset="0"/>
              </a:rPr>
              <a:t>1</a:t>
            </a:r>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ea typeface="Cambria Math"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Cambria Math" pitchFamily="18" charset="0"/>
                <a:cs typeface="Times New Roman" panose="02020603050405020304" pitchFamily="18" charset="0"/>
              </a:rPr>
              <a:t>2</a:t>
            </a:r>
            <a:r>
              <a:rPr lang="en-US" sz="2400" i="1" baseline="30000" dirty="0">
                <a:latin typeface="Times New Roman" panose="02020603050405020304" pitchFamily="18" charset="0"/>
                <a:cs typeface="Times New Roman" panose="02020603050405020304" pitchFamily="18" charset="0"/>
              </a:rPr>
              <a:t>n </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ea typeface="Cambria Math" pitchFamily="18" charset="0"/>
                <a:cs typeface="Times New Roman" panose="02020603050405020304" pitchFamily="18" charset="0"/>
              </a:rPr>
              <a:t>1</a:t>
            </a:r>
            <a:r>
              <a:rPr lang="en-US" sz="2400" dirty="0">
                <a:latin typeface="Times New Roman" panose="02020603050405020304" pitchFamily="18" charset="0"/>
                <a:ea typeface="Cambria Math"/>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ea typeface="Cambria Math"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ea typeface="Cambria Math" pitchFamily="18" charset="0"/>
                <a:cs typeface="Times New Roman" panose="02020603050405020304" pitchFamily="18" charset="0"/>
              </a:rPr>
              <a:t>0</a:t>
            </a:r>
            <a:r>
              <a:rPr lang="en-US" sz="2400" dirty="0">
                <a:latin typeface="Times New Roman" panose="02020603050405020304" pitchFamily="18" charset="0"/>
                <a:ea typeface="Cambria Math"/>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ea typeface="Cambria Math"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Cambria Math" pitchFamily="18" charset="0"/>
                <a:cs typeface="Times New Roman" panose="02020603050405020304" pitchFamily="18" charset="0"/>
              </a:rPr>
              <a:t>2</a:t>
            </a:r>
            <a:r>
              <a:rPr lang="en-US" sz="2400" i="1" baseline="30000"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ea typeface="Cambria Math"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ea typeface="Cambria Math" pitchFamily="18" charset="0"/>
                <a:cs typeface="Times New Roman" panose="02020603050405020304" pitchFamily="18" charset="0"/>
              </a:rPr>
              <a:t>0</a:t>
            </a:r>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ea typeface="Cambria Math"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22030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Recurrence Relations  </a:t>
            </a: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递推关系</a:t>
            </a:r>
            <a:endParaRPr lang="en-US" sz="3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321040" cy="5105400"/>
          </a:xfrm>
        </p:spPr>
        <p:txBody>
          <a:bodyPr/>
          <a:lstStyle/>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recurrence relation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for the sequence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an equation that expresses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in terms of one or more of the previous terms of the sequence, namely,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a:t>
            </a:r>
            <a:r>
              <a:rPr lang="en-US" sz="2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a:t>
            </a:r>
            <a:r>
              <a:rPr lang="en-US" sz="28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for all integers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with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n</a:t>
            </a:r>
            <a:r>
              <a:rPr lang="en-US" sz="2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where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nonnegative integer. </a:t>
            </a:r>
          </a:p>
          <a:p>
            <a:pPr lvl="1"/>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sequence is called a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of a recurrence relation if its terms satisfy the recurrence relation.</a:t>
            </a:r>
          </a:p>
          <a:p>
            <a:pPr lvl="1"/>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initial conditions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for a sequence specify the terms that precede the first term where the recurrence relation takes effect.</a:t>
            </a:r>
          </a:p>
        </p:txBody>
      </p:sp>
    </p:spTree>
    <p:extLst>
      <p:ext uri="{BB962C8B-B14F-4D97-AF65-F5344CB8AC3E}">
        <p14:creationId xmlns:p14="http://schemas.microsoft.com/office/powerpoint/2010/main" val="11918074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Aft>
                <a:spcPts val="600"/>
              </a:spcAft>
            </a:pPr>
            <a:r>
              <a:rPr lang="en-US" sz="4000" dirty="0">
                <a:latin typeface="Times New Roman" panose="02020603050405020304" pitchFamily="18" charset="0"/>
                <a:cs typeface="Times New Roman" panose="02020603050405020304" pitchFamily="18" charset="0"/>
              </a:rPr>
              <a:t>Example: Fast Multiplication of Integers</a:t>
            </a:r>
          </a:p>
        </p:txBody>
      </p:sp>
      <p:sp>
        <p:nvSpPr>
          <p:cNvPr id="8" name="Content Placeholder 2"/>
          <p:cNvSpPr>
            <a:spLocks noGrp="1"/>
          </p:cNvSpPr>
          <p:nvPr>
            <p:ph idx="1"/>
          </p:nvPr>
        </p:nvSpPr>
        <p:spPr>
          <a:xfrm>
            <a:off x="457200" y="1295400"/>
            <a:ext cx="8595360" cy="4415900"/>
          </a:xfrm>
        </p:spPr>
        <p:txBody>
          <a:bodyPr/>
          <a:lstStyle/>
          <a:p>
            <a:pPr>
              <a:spcBef>
                <a:spcPts val="300"/>
              </a:spcBef>
            </a:pPr>
            <a:r>
              <a:rPr lang="en-US" sz="2400" dirty="0">
                <a:latin typeface="Times New Roman" panose="02020603050405020304" pitchFamily="18" charset="0"/>
                <a:cs typeface="Times New Roman" panose="02020603050405020304" pitchFamily="18" charset="0"/>
              </a:rPr>
              <a:t>The algorithm is based on the fact that </a:t>
            </a:r>
            <a:r>
              <a:rPr lang="en-US" sz="2400" i="1" dirty="0">
                <a:latin typeface="Times New Roman" panose="02020603050405020304" pitchFamily="18" charset="0"/>
                <a:cs typeface="Times New Roman" panose="02020603050405020304" pitchFamily="18" charset="0"/>
              </a:rPr>
              <a:t>ab</a:t>
            </a:r>
            <a:r>
              <a:rPr lang="en-US" sz="2400" dirty="0">
                <a:latin typeface="Times New Roman" panose="02020603050405020304" pitchFamily="18" charset="0"/>
                <a:cs typeface="Times New Roman" panose="02020603050405020304" pitchFamily="18" charset="0"/>
              </a:rPr>
              <a:t> can be rewritten as:</a:t>
            </a:r>
          </a:p>
          <a:p>
            <a:pPr algn="ctr">
              <a:spcBef>
                <a:spcPts val="300"/>
              </a:spcBef>
            </a:pPr>
            <a:r>
              <a:rPr lang="en-US" sz="2400" i="1" dirty="0">
                <a:latin typeface="Times New Roman" panose="02020603050405020304" pitchFamily="18" charset="0"/>
                <a:cs typeface="Times New Roman" panose="02020603050405020304" pitchFamily="18" charset="0"/>
              </a:rPr>
              <a:t>ab </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Cambria Math" pitchFamily="18" charset="0"/>
                <a:cs typeface="Times New Roman" panose="02020603050405020304" pitchFamily="18" charset="0"/>
              </a:rPr>
              <a:t>2</a:t>
            </a:r>
            <a:r>
              <a:rPr lang="en-US" sz="2400" baseline="30000" dirty="0">
                <a:latin typeface="Times New Roman" panose="02020603050405020304" pitchFamily="18" charset="0"/>
                <a:ea typeface="Cambria Math" pitchFamily="18" charset="0"/>
                <a:cs typeface="Times New Roman" panose="02020603050405020304" pitchFamily="18" charset="0"/>
              </a:rPr>
              <a:t>2</a:t>
            </a:r>
            <a:r>
              <a:rPr lang="en-US" sz="2400" i="1" baseline="30000"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ea typeface="Cambria Math" pitchFamily="18" charset="0"/>
                <a:cs typeface="Times New Roman" panose="02020603050405020304" pitchFamily="18" charset="0"/>
              </a:rPr>
              <a:t>2</a:t>
            </a:r>
            <a:r>
              <a:rPr lang="en-US" sz="2400" i="1" baseline="30000"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ea typeface="Cambria Math" pitchFamily="18" charset="0"/>
                <a:cs typeface="Times New Roman" panose="02020603050405020304" pitchFamily="18" charset="0"/>
              </a:rPr>
              <a:t>1</a:t>
            </a:r>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ea typeface="Cambria Math"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Cambria Math" pitchFamily="18" charset="0"/>
                <a:cs typeface="Times New Roman" panose="02020603050405020304" pitchFamily="18" charset="0"/>
              </a:rPr>
              <a:t>2</a:t>
            </a:r>
            <a:r>
              <a:rPr lang="en-US" sz="2400" i="1" baseline="30000" dirty="0">
                <a:latin typeface="Times New Roman" panose="02020603050405020304" pitchFamily="18" charset="0"/>
                <a:cs typeface="Times New Roman" panose="02020603050405020304" pitchFamily="18" charset="0"/>
              </a:rPr>
              <a:t>n </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ea typeface="Cambria Math" pitchFamily="18" charset="0"/>
                <a:cs typeface="Times New Roman" panose="02020603050405020304" pitchFamily="18" charset="0"/>
              </a:rPr>
              <a:t>1</a:t>
            </a:r>
            <a:r>
              <a:rPr lang="en-US" sz="2400" dirty="0">
                <a:latin typeface="Times New Roman" panose="02020603050405020304" pitchFamily="18" charset="0"/>
                <a:ea typeface="Cambria Math"/>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ea typeface="Cambria Math"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ea typeface="Cambria Math" pitchFamily="18" charset="0"/>
                <a:cs typeface="Times New Roman" panose="02020603050405020304" pitchFamily="18" charset="0"/>
              </a:rPr>
              <a:t>0</a:t>
            </a:r>
            <a:r>
              <a:rPr lang="en-US" sz="2400" dirty="0">
                <a:latin typeface="Times New Roman" panose="02020603050405020304" pitchFamily="18" charset="0"/>
                <a:ea typeface="Cambria Math"/>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ea typeface="Cambria Math"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Cambria Math" pitchFamily="18" charset="0"/>
                <a:cs typeface="Times New Roman" panose="02020603050405020304" pitchFamily="18" charset="0"/>
              </a:rPr>
              <a:t>2</a:t>
            </a:r>
            <a:r>
              <a:rPr lang="en-US" sz="2400" i="1" baseline="30000"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ea typeface="Cambria Math"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a:t>
            </a:r>
            <a:r>
              <a:rPr lang="en-US" sz="2400" baseline="-25000" dirty="0">
                <a:latin typeface="Times New Roman" panose="02020603050405020304" pitchFamily="18" charset="0"/>
                <a:ea typeface="Cambria Math" pitchFamily="18" charset="0"/>
                <a:cs typeface="Times New Roman" panose="02020603050405020304" pitchFamily="18" charset="0"/>
              </a:rPr>
              <a:t>0</a:t>
            </a:r>
            <a:r>
              <a:rPr lang="en-US" sz="2400" i="1" dirty="0">
                <a:latin typeface="Times New Roman" panose="02020603050405020304" pitchFamily="18" charset="0"/>
                <a:cs typeface="Times New Roman" panose="02020603050405020304" pitchFamily="18" charset="0"/>
              </a:rPr>
              <a:t>B</a:t>
            </a:r>
            <a:r>
              <a:rPr lang="en-US" sz="2400" baseline="-25000" dirty="0">
                <a:latin typeface="Times New Roman" panose="02020603050405020304" pitchFamily="18" charset="0"/>
                <a:ea typeface="Cambria Math" pitchFamily="18" charset="0"/>
                <a:cs typeface="Times New Roman" panose="02020603050405020304" pitchFamily="18" charset="0"/>
              </a:rPr>
              <a:t>0</a:t>
            </a:r>
            <a:r>
              <a:rPr lang="en-US" sz="2400" dirty="0">
                <a:latin typeface="Times New Roman" panose="02020603050405020304" pitchFamily="18" charset="0"/>
                <a:cs typeface="Times New Roman" panose="02020603050405020304" pitchFamily="18" charset="0"/>
              </a:rPr>
              <a:t>.</a:t>
            </a:r>
          </a:p>
          <a:p>
            <a:pPr>
              <a:spcBef>
                <a:spcPts val="300"/>
              </a:spcBef>
            </a:pPr>
            <a:r>
              <a:rPr lang="en-US" sz="2400" dirty="0">
                <a:latin typeface="Times New Roman" panose="02020603050405020304" pitchFamily="18" charset="0"/>
                <a:cs typeface="Times New Roman" panose="02020603050405020304" pitchFamily="18" charset="0"/>
              </a:rPr>
              <a:t>This identity shows that the multiplication of two </a:t>
            </a:r>
            <a:r>
              <a:rPr lang="en-US" sz="2400" dirty="0">
                <a:latin typeface="Times New Roman" panose="02020603050405020304" pitchFamily="18" charset="0"/>
                <a:ea typeface="Cambria Math" pitchFamily="18" charset="0"/>
                <a:cs typeface="Times New Roman" panose="02020603050405020304" pitchFamily="18" charset="0"/>
              </a:rPr>
              <a:t>2</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-bit integers can be carried out using three multiplications of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-bit integers, together with additions, subtractions, and shifts. </a:t>
            </a:r>
          </a:p>
          <a:p>
            <a:pPr>
              <a:spcBef>
                <a:spcPts val="300"/>
              </a:spcBef>
            </a:pPr>
            <a:r>
              <a:rPr lang="en-US" sz="2400" dirty="0">
                <a:latin typeface="Times New Roman" panose="02020603050405020304" pitchFamily="18" charset="0"/>
                <a:cs typeface="Times New Roman" panose="02020603050405020304" pitchFamily="18" charset="0"/>
              </a:rPr>
              <a:t>Hence, if </a:t>
            </a:r>
            <a:r>
              <a:rPr lang="en-US" sz="2400" i="1" dirty="0">
                <a:latin typeface="Times New Roman" panose="02020603050405020304" pitchFamily="18" charset="0"/>
                <a:cs typeface="Times New Roman" panose="02020603050405020304" pitchFamily="18" charset="0"/>
              </a:rPr>
              <a:t>f</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is the total number of operations needed to multiply two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-bit integers, then</a:t>
            </a:r>
          </a:p>
        </p:txBody>
      </p:sp>
      <mc:AlternateContent xmlns:mc="http://schemas.openxmlformats.org/markup-compatibility/2006" xmlns:a14="http://schemas.microsoft.com/office/drawing/2010/main">
        <mc:Choice Requires="a14">
          <p:sp>
            <p:nvSpPr>
              <p:cNvPr id="9" name="Object 3"/>
              <p:cNvSpPr txBox="1"/>
              <p:nvPr/>
            </p:nvSpPr>
            <p:spPr>
              <a:xfrm>
                <a:off x="3002280" y="4343400"/>
                <a:ext cx="3505200" cy="384175"/>
              </a:xfrm>
              <a:prstGeom prst="rect">
                <a:avLst/>
              </a:prstGeom>
            </p:spPr>
            <p:txBody>
              <a:bodyPr>
                <a:no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𝑓</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2</m:t>
                          </m:r>
                          <m:r>
                            <a:rPr lang="zh-CN" altLang="en-US" sz="2400" i="1">
                              <a:solidFill>
                                <a:srgbClr val="000000"/>
                              </a:solidFill>
                              <a:latin typeface="Cambria Math" panose="02040503050406030204" pitchFamily="18" charset="0"/>
                            </a:rPr>
                            <m:t>𝑛</m:t>
                          </m:r>
                        </m:e>
                      </m:d>
                      <m:r>
                        <a:rPr lang="zh-CN" altLang="en-US" sz="2400" i="1">
                          <a:solidFill>
                            <a:srgbClr val="000000"/>
                          </a:solidFill>
                          <a:latin typeface="Cambria Math" panose="02040503050406030204" pitchFamily="18" charset="0"/>
                        </a:rPr>
                        <m:t>=3</m:t>
                      </m:r>
                      <m:r>
                        <a:rPr lang="zh-CN" altLang="en-US" sz="2400" i="1">
                          <a:solidFill>
                            <a:srgbClr val="000000"/>
                          </a:solidFill>
                          <a:latin typeface="Cambria Math" panose="02040503050406030204" pitchFamily="18" charset="0"/>
                        </a:rPr>
                        <m:t>𝑓</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𝑛</m:t>
                          </m:r>
                        </m:e>
                      </m:d>
                      <m:r>
                        <a:rPr lang="zh-CN" altLang="en-US" sz="2400" i="1">
                          <a:solidFill>
                            <a:srgbClr val="000000"/>
                          </a:solidFill>
                          <a:latin typeface="Cambria Math" panose="02040503050406030204" pitchFamily="18" charset="0"/>
                        </a:rPr>
                        <m:t>+</m:t>
                      </m:r>
                      <m:r>
                        <m:rPr>
                          <m:nor/>
                        </m:rPr>
                        <a:rPr lang="en-US" altLang="zh-CN" sz="2400" dirty="0">
                          <a:latin typeface="Times New Roman" panose="02020603050405020304" pitchFamily="18" charset="0"/>
                          <a:ea typeface="Cambria Math" pitchFamily="18" charset="0"/>
                          <a:cs typeface="Times New Roman" panose="02020603050405020304" pitchFamily="18" charset="0"/>
                        </a:rPr>
                        <m:t>𝐶</m:t>
                      </m:r>
                      <m:r>
                        <m:rPr>
                          <m:nor/>
                        </m:rPr>
                        <a:rPr lang="en-US" altLang="zh-CN" sz="2400" i="1" dirty="0">
                          <a:latin typeface="Times New Roman" panose="02020603050405020304" pitchFamily="18" charset="0"/>
                          <a:ea typeface="Cambria Math" pitchFamily="18" charset="0"/>
                          <a:cs typeface="Times New Roman" panose="02020603050405020304" pitchFamily="18" charset="0"/>
                        </a:rPr>
                        <m:t>n</m:t>
                      </m:r>
                    </m:oMath>
                  </m:oMathPara>
                </a14:m>
                <a:endParaRPr lang="zh-CN" altLang="en-US" sz="2400" baseline="-25000" dirty="0"/>
              </a:p>
            </p:txBody>
          </p:sp>
        </mc:Choice>
        <mc:Fallback xmlns="">
          <p:sp>
            <p:nvSpPr>
              <p:cNvPr id="9" name="Object 3"/>
              <p:cNvSpPr txBox="1">
                <a:spLocks noRot="1" noChangeAspect="1" noMove="1" noResize="1" noEditPoints="1" noAdjustHandles="1" noChangeArrowheads="1" noChangeShapeType="1" noTextEdit="1"/>
              </p:cNvSpPr>
              <p:nvPr/>
            </p:nvSpPr>
            <p:spPr>
              <a:xfrm>
                <a:off x="3002280" y="4343400"/>
                <a:ext cx="3505200" cy="384175"/>
              </a:xfrm>
              <a:prstGeom prst="rect">
                <a:avLst/>
              </a:prstGeom>
              <a:blipFill>
                <a:blip r:embed="rId2"/>
                <a:stretch>
                  <a:fillRect l="-1565" b="-41270"/>
                </a:stretch>
              </a:blipFill>
            </p:spPr>
            <p:txBody>
              <a:bodyPr/>
              <a:lstStyle/>
              <a:p>
                <a:r>
                  <a:rPr lang="zh-CN" altLang="en-US">
                    <a:noFill/>
                  </a:rPr>
                  <a:t> </a:t>
                </a:r>
              </a:p>
            </p:txBody>
          </p:sp>
        </mc:Fallback>
      </mc:AlternateContent>
      <p:sp>
        <p:nvSpPr>
          <p:cNvPr id="6" name="Content Placeholder 4"/>
          <p:cNvSpPr>
            <a:spLocks noGrp="1"/>
          </p:cNvSpPr>
          <p:nvPr>
            <p:ph idx="13"/>
          </p:nvPr>
        </p:nvSpPr>
        <p:spPr>
          <a:xfrm>
            <a:off x="457200" y="4944342"/>
            <a:ext cx="8229600" cy="609600"/>
          </a:xfrm>
        </p:spPr>
        <p:txBody>
          <a:bodyPr/>
          <a:lstStyle/>
          <a:p>
            <a:r>
              <a:rPr lang="en-US" sz="2400" dirty="0">
                <a:latin typeface="Times New Roman" panose="02020603050405020304" pitchFamily="18" charset="0"/>
                <a:ea typeface="Cambria Math" pitchFamily="18" charset="0"/>
                <a:cs typeface="Times New Roman" panose="02020603050405020304" pitchFamily="18" charset="0"/>
              </a:rPr>
              <a:t>Where 𝐶</a:t>
            </a:r>
            <a:r>
              <a:rPr lang="en-US" sz="2400" i="1" dirty="0">
                <a:latin typeface="Times New Roman" panose="02020603050405020304" pitchFamily="18" charset="0"/>
                <a:ea typeface="Cambria Math" pitchFamily="18" charset="0"/>
                <a:cs typeface="Times New Roman" panose="02020603050405020304" pitchFamily="18" charset="0"/>
              </a:rPr>
              <a:t>n</a:t>
            </a:r>
            <a:r>
              <a:rPr lang="en-US" sz="2400" dirty="0">
                <a:latin typeface="Times New Roman" panose="02020603050405020304" pitchFamily="18" charset="0"/>
                <a:ea typeface="Cambria Math" pitchFamily="18" charset="0"/>
                <a:cs typeface="Times New Roman" panose="02020603050405020304" pitchFamily="18" charset="0"/>
              </a:rPr>
              <a:t> represents the total number of bit operations; the additions, subtractions and shifts that are a constant multiple of </a:t>
            </a:r>
            <a:r>
              <a:rPr lang="en-US" sz="2400" i="1" dirty="0">
                <a:latin typeface="Times New Roman" panose="02020603050405020304" pitchFamily="18" charset="0"/>
                <a:ea typeface="Cambria Math" pitchFamily="18" charset="0"/>
                <a:cs typeface="Times New Roman" panose="02020603050405020304" pitchFamily="18" charset="0"/>
              </a:rPr>
              <a:t>n</a:t>
            </a:r>
            <a:r>
              <a:rPr lang="en-US" sz="2400" dirty="0">
                <a:latin typeface="Times New Roman" panose="02020603050405020304" pitchFamily="18" charset="0"/>
                <a:ea typeface="Cambria Math" pitchFamily="18" charset="0"/>
                <a:cs typeface="Times New Roman" panose="02020603050405020304" pitchFamily="18" charset="0"/>
              </a:rPr>
              <a:t>-bit operations.</a:t>
            </a:r>
          </a:p>
        </p:txBody>
      </p:sp>
    </p:spTree>
    <p:extLst>
      <p:ext uri="{BB962C8B-B14F-4D97-AF65-F5344CB8AC3E}">
        <p14:creationId xmlns:p14="http://schemas.microsoft.com/office/powerpoint/2010/main" val="8531835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t>Estimating the Size of Divide-and-Conquer Functions</a:t>
            </a:r>
            <a:r>
              <a:rPr lang="en-US" sz="1500" dirty="0"/>
              <a:t> 1</a:t>
            </a:r>
          </a:p>
        </p:txBody>
      </p:sp>
      <p:sp>
        <p:nvSpPr>
          <p:cNvPr id="8" name="Content Placeholder 2"/>
          <p:cNvSpPr>
            <a:spLocks noGrp="1"/>
          </p:cNvSpPr>
          <p:nvPr>
            <p:ph idx="1"/>
          </p:nvPr>
        </p:nvSpPr>
        <p:spPr>
          <a:xfrm>
            <a:off x="457200" y="1295400"/>
            <a:ext cx="8229600" cy="838200"/>
          </a:xfrm>
        </p:spPr>
        <p:txBody>
          <a:bodyPr/>
          <a:lstStyle/>
          <a:p>
            <a:r>
              <a:rPr lang="en-US" sz="2800" b="1" dirty="0">
                <a:solidFill>
                  <a:srgbClr val="FF0000"/>
                </a:solidFill>
              </a:rPr>
              <a:t>Theorem</a:t>
            </a:r>
            <a:r>
              <a:rPr lang="en-US" sz="2800" dirty="0"/>
              <a:t>: Let </a:t>
            </a:r>
            <a:r>
              <a:rPr lang="en-US" sz="2800" i="1" dirty="0"/>
              <a:t>f</a:t>
            </a:r>
            <a:r>
              <a:rPr lang="en-US" sz="2800" dirty="0"/>
              <a:t> be an increasing function that satisfies the recurrence relation</a:t>
            </a:r>
          </a:p>
        </p:txBody>
      </p:sp>
      <mc:AlternateContent xmlns:mc="http://schemas.openxmlformats.org/markup-compatibility/2006" xmlns:a14="http://schemas.microsoft.com/office/drawing/2010/main">
        <mc:Choice Requires="a14">
          <p:sp>
            <p:nvSpPr>
              <p:cNvPr id="13" name="Object 3"/>
              <p:cNvSpPr txBox="1"/>
              <p:nvPr/>
            </p:nvSpPr>
            <p:spPr>
              <a:xfrm>
                <a:off x="2946400" y="2209800"/>
                <a:ext cx="3251200" cy="581025"/>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 </m:t>
                      </m:r>
                      <m:r>
                        <a:rPr lang="zh-CN" altLang="en-US" sz="2400" i="1">
                          <a:solidFill>
                            <a:srgbClr val="000000"/>
                          </a:solidFill>
                          <a:latin typeface="Cambria Math" panose="02040503050406030204" pitchFamily="18" charset="0"/>
                        </a:rPr>
                        <m:t>𝑓</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𝑛</m:t>
                          </m:r>
                        </m:e>
                      </m:d>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𝑎𝑓</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𝑛</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𝑏</m:t>
                          </m:r>
                        </m:e>
                      </m:d>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𝑐</m:t>
                      </m:r>
                    </m:oMath>
                  </m:oMathPara>
                </a14:m>
                <a:endParaRPr lang="zh-CN" altLang="en-US" sz="2400" dirty="0"/>
              </a:p>
            </p:txBody>
          </p:sp>
        </mc:Choice>
        <mc:Fallback xmlns="">
          <p:sp>
            <p:nvSpPr>
              <p:cNvPr id="13" name="Object 3"/>
              <p:cNvSpPr txBox="1">
                <a:spLocks noRot="1" noChangeAspect="1" noMove="1" noResize="1" noEditPoints="1" noAdjustHandles="1" noChangeArrowheads="1" noChangeShapeType="1" noTextEdit="1"/>
              </p:cNvSpPr>
              <p:nvPr/>
            </p:nvSpPr>
            <p:spPr>
              <a:xfrm>
                <a:off x="2946400" y="2209800"/>
                <a:ext cx="3251200" cy="581025"/>
              </a:xfrm>
              <a:prstGeom prst="rect">
                <a:avLst/>
              </a:prstGeom>
              <a:blipFill>
                <a:blip r:embed="rId3"/>
                <a:stretch>
                  <a:fillRect/>
                </a:stretch>
              </a:blipFill>
            </p:spPr>
            <p:txBody>
              <a:bodyPr/>
              <a:lstStyle/>
              <a:p>
                <a:r>
                  <a:rPr lang="zh-CN" altLang="en-US">
                    <a:noFill/>
                  </a:rPr>
                  <a:t> </a:t>
                </a:r>
              </a:p>
            </p:txBody>
          </p:sp>
        </mc:Fallback>
      </mc:AlternateContent>
      <p:sp>
        <p:nvSpPr>
          <p:cNvPr id="9" name="Content Placeholder 4"/>
          <p:cNvSpPr>
            <a:spLocks noGrp="1"/>
          </p:cNvSpPr>
          <p:nvPr>
            <p:ph idx="13"/>
          </p:nvPr>
        </p:nvSpPr>
        <p:spPr>
          <a:xfrm>
            <a:off x="457200" y="2743200"/>
            <a:ext cx="8229600" cy="935038"/>
          </a:xfrm>
        </p:spPr>
        <p:txBody>
          <a:bodyPr/>
          <a:lstStyle/>
          <a:p>
            <a:r>
              <a:rPr lang="en-US" sz="2800" dirty="0"/>
              <a:t>whenever </a:t>
            </a:r>
            <a:r>
              <a:rPr lang="en-US" sz="2800" i="1" dirty="0"/>
              <a:t>n</a:t>
            </a:r>
            <a:r>
              <a:rPr lang="en-US" sz="2800" dirty="0"/>
              <a:t> is divisible by </a:t>
            </a:r>
            <a:r>
              <a:rPr lang="en-US" sz="2800" i="1" dirty="0"/>
              <a:t>b</a:t>
            </a:r>
            <a:r>
              <a:rPr lang="en-US" sz="2800" dirty="0"/>
              <a:t>, where </a:t>
            </a:r>
            <a:r>
              <a:rPr lang="en-US" sz="2800" i="1" dirty="0"/>
              <a:t>a</a:t>
            </a:r>
            <a:r>
              <a:rPr lang="en-US" sz="2800" dirty="0">
                <a:ea typeface="Cambria Math"/>
              </a:rPr>
              <a:t>≥</a:t>
            </a:r>
            <a:r>
              <a:rPr lang="en-US" sz="2800" dirty="0"/>
              <a:t> </a:t>
            </a:r>
            <a:r>
              <a:rPr lang="en-US" sz="2800" dirty="0">
                <a:ea typeface="Cambria Math" pitchFamily="18" charset="0"/>
              </a:rPr>
              <a:t>1</a:t>
            </a:r>
            <a:r>
              <a:rPr lang="en-US" sz="2800" dirty="0"/>
              <a:t>, </a:t>
            </a:r>
            <a:r>
              <a:rPr lang="en-US" sz="2800" i="1" dirty="0"/>
              <a:t>b </a:t>
            </a:r>
            <a:r>
              <a:rPr lang="en-US" sz="2800" dirty="0"/>
              <a:t>is an integer greater than </a:t>
            </a:r>
            <a:r>
              <a:rPr lang="en-US" sz="2800" dirty="0">
                <a:ea typeface="Cambria Math" pitchFamily="18" charset="0"/>
              </a:rPr>
              <a:t>1</a:t>
            </a:r>
            <a:r>
              <a:rPr lang="en-US" sz="2800" dirty="0"/>
              <a:t>, and </a:t>
            </a:r>
            <a:r>
              <a:rPr lang="en-US" sz="2800" i="1" dirty="0"/>
              <a:t>c</a:t>
            </a:r>
            <a:r>
              <a:rPr lang="en-US" sz="2800" dirty="0"/>
              <a:t> is a positive real number. Then</a:t>
            </a:r>
          </a:p>
        </p:txBody>
      </p:sp>
      <mc:AlternateContent xmlns:mc="http://schemas.openxmlformats.org/markup-compatibility/2006" xmlns:a14="http://schemas.microsoft.com/office/drawing/2010/main">
        <mc:Choice Requires="a14">
          <p:sp>
            <p:nvSpPr>
              <p:cNvPr id="17" name="Object 5"/>
              <p:cNvSpPr txBox="1"/>
              <p:nvPr/>
            </p:nvSpPr>
            <p:spPr>
              <a:xfrm>
                <a:off x="2509838" y="3678238"/>
                <a:ext cx="4124325" cy="1274762"/>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a:rPr lang="zh-CN" altLang="en-US" sz="2400" i="1" smtClean="0">
                          <a:solidFill>
                            <a:srgbClr val="000000"/>
                          </a:solidFill>
                          <a:latin typeface="Cambria Math" panose="02040503050406030204" pitchFamily="18" charset="0"/>
                        </a:rPr>
                        <m:t> </m:t>
                      </m:r>
                      <m:r>
                        <a:rPr lang="zh-CN" altLang="en-US" sz="2400" i="1" smtClean="0">
                          <a:solidFill>
                            <a:srgbClr val="000000"/>
                          </a:solidFill>
                          <a:latin typeface="Cambria Math" panose="02040503050406030204" pitchFamily="18" charset="0"/>
                        </a:rPr>
                        <m:t>𝑓</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𝑛</m:t>
                          </m:r>
                        </m:e>
                      </m:d>
                      <m:r>
                        <m:rPr>
                          <m:nor/>
                        </m:rPr>
                        <a:rPr lang="en-US" altLang="zh-CN" sz="2400" b="0" i="0" smtClean="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is</m:t>
                      </m:r>
                      <m:r>
                        <m:rPr>
                          <m:nor/>
                        </m:rPr>
                        <a:rPr lang="en-US" altLang="zh-CN" sz="2400" b="0" i="0" smtClean="0">
                          <a:solidFill>
                            <a:srgbClr val="000000"/>
                          </a:solidFill>
                          <a:latin typeface="Cambria Math" panose="02040503050406030204" pitchFamily="18" charset="0"/>
                        </a:rPr>
                        <m:t> </m:t>
                      </m:r>
                      <m:d>
                        <m:dPr>
                          <m:begChr m:val="{"/>
                          <m:endChr m:val=""/>
                          <m:ctrlPr>
                            <a:rPr lang="zh-CN" altLang="en-US" sz="2400" i="1">
                              <a:solidFill>
                                <a:srgbClr val="000000"/>
                              </a:solidFill>
                              <a:latin typeface="Cambria Math" panose="02040503050406030204" pitchFamily="18" charset="0"/>
                            </a:rPr>
                          </m:ctrlPr>
                        </m:dPr>
                        <m:e>
                          <m:m>
                            <m:mPr>
                              <m:plcHide m:val="on"/>
                              <m:mcs>
                                <m:mc>
                                  <m:mcPr>
                                    <m:count m:val="1"/>
                                    <m:mcJc m:val="center"/>
                                  </m:mcPr>
                                </m:mc>
                              </m:mcs>
                              <m:ctrlPr>
                                <a:rPr lang="zh-CN" altLang="en-US" sz="2400" i="1">
                                  <a:solidFill>
                                    <a:srgbClr val="000000"/>
                                  </a:solidFill>
                                  <a:latin typeface="Cambria Math" panose="02040503050406030204" pitchFamily="18" charset="0"/>
                                </a:rPr>
                              </m:ctrlPr>
                            </m:mPr>
                            <m:mr>
                              <m:e>
                                <m:r>
                                  <a:rPr lang="zh-CN" altLang="en-US" sz="2400" i="1">
                                    <a:solidFill>
                                      <a:srgbClr val="000000"/>
                                    </a:solidFill>
                                    <a:latin typeface="Cambria Math" panose="02040503050406030204" pitchFamily="18" charset="0"/>
                                  </a:rPr>
                                  <m:t>𝑂</m:t>
                                </m:r>
                                <m:d>
                                  <m:dPr>
                                    <m:ctrlPr>
                                      <a:rPr lang="zh-CN" altLang="en-US" sz="2400" i="1">
                                        <a:solidFill>
                                          <a:srgbClr val="000000"/>
                                        </a:solidFill>
                                        <a:latin typeface="Cambria Math" panose="02040503050406030204" pitchFamily="18" charset="0"/>
                                      </a:rPr>
                                    </m:ctrlPr>
                                  </m:dPr>
                                  <m:e>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𝑛</m:t>
                                        </m:r>
                                      </m:e>
                                      <m:sup>
                                        <m:func>
                                          <m:funcPr>
                                            <m:ctrlPr>
                                              <a:rPr lang="zh-CN" altLang="en-US" sz="2400" i="1">
                                                <a:solidFill>
                                                  <a:srgbClr val="000000"/>
                                                </a:solidFill>
                                                <a:latin typeface="Cambria Math" panose="02040503050406030204" pitchFamily="18" charset="0"/>
                                              </a:rPr>
                                            </m:ctrlPr>
                                          </m:funcPr>
                                          <m:fName>
                                            <m:sSub>
                                              <m:sSubPr>
                                                <m:ctrlPr>
                                                  <a:rPr lang="zh-CN" altLang="en-US" sz="2400" i="1">
                                                    <a:solidFill>
                                                      <a:srgbClr val="000000"/>
                                                    </a:solidFill>
                                                    <a:latin typeface="Cambria Math" panose="02040503050406030204" pitchFamily="18" charset="0"/>
                                                  </a:rPr>
                                                </m:ctrlPr>
                                              </m:sSubPr>
                                              <m:e>
                                                <m:r>
                                                  <m:rPr>
                                                    <m:sty m:val="p"/>
                                                  </m:rPr>
                                                  <a:rPr lang="zh-CN" altLang="en-US" sz="2400" i="0">
                                                    <a:solidFill>
                                                      <a:srgbClr val="000000"/>
                                                    </a:solidFill>
                                                    <a:latin typeface="Cambria Math" panose="02040503050406030204" pitchFamily="18" charset="0"/>
                                                  </a:rPr>
                                                  <m:t>log</m:t>
                                                </m:r>
                                              </m:e>
                                              <m:sub>
                                                <m:r>
                                                  <a:rPr lang="zh-CN" altLang="en-US" sz="2400" i="1">
                                                    <a:solidFill>
                                                      <a:srgbClr val="000000"/>
                                                    </a:solidFill>
                                                    <a:latin typeface="Cambria Math" panose="02040503050406030204" pitchFamily="18" charset="0"/>
                                                  </a:rPr>
                                                  <m:t>𝑏</m:t>
                                                </m:r>
                                              </m:sub>
                                            </m:sSub>
                                          </m:fName>
                                          <m:e>
                                            <m:r>
                                              <a:rPr lang="zh-CN" altLang="en-US" sz="2400" i="1">
                                                <a:solidFill>
                                                  <a:srgbClr val="000000"/>
                                                </a:solidFill>
                                                <a:latin typeface="Cambria Math" panose="02040503050406030204" pitchFamily="18" charset="0"/>
                                              </a:rPr>
                                              <m:t>𝑎</m:t>
                                            </m:r>
                                          </m:e>
                                        </m:func>
                                      </m:sup>
                                    </m:sSup>
                                  </m:e>
                                </m:d>
                              </m:e>
                            </m:mr>
                            <m:mr>
                              <m:e>
                                <m:r>
                                  <a:rPr lang="zh-CN" altLang="en-US" sz="2400" i="1">
                                    <a:solidFill>
                                      <a:srgbClr val="000000"/>
                                    </a:solidFill>
                                    <a:latin typeface="Cambria Math" panose="02040503050406030204" pitchFamily="18" charset="0"/>
                                  </a:rPr>
                                  <m:t>𝑂</m:t>
                                </m:r>
                                <m:d>
                                  <m:dPr>
                                    <m:ctrlPr>
                                      <a:rPr lang="zh-CN" altLang="en-US" sz="2400" i="1">
                                        <a:solidFill>
                                          <a:srgbClr val="000000"/>
                                        </a:solidFill>
                                        <a:latin typeface="Cambria Math" panose="02040503050406030204" pitchFamily="18" charset="0"/>
                                      </a:rPr>
                                    </m:ctrlPr>
                                  </m:dPr>
                                  <m:e>
                                    <m:func>
                                      <m:funcPr>
                                        <m:ctrlPr>
                                          <a:rPr lang="zh-CN" altLang="en-US" sz="2400" i="1">
                                            <a:solidFill>
                                              <a:srgbClr val="000000"/>
                                            </a:solidFill>
                                            <a:latin typeface="Cambria Math" panose="02040503050406030204" pitchFamily="18" charset="0"/>
                                          </a:rPr>
                                        </m:ctrlPr>
                                      </m:funcPr>
                                      <m:fName>
                                        <m:r>
                                          <m:rPr>
                                            <m:sty m:val="p"/>
                                          </m:rPr>
                                          <a:rPr lang="zh-CN" altLang="en-US" sz="2400" i="0">
                                            <a:solidFill>
                                              <a:srgbClr val="000000"/>
                                            </a:solidFill>
                                            <a:latin typeface="Cambria Math" panose="02040503050406030204" pitchFamily="18" charset="0"/>
                                          </a:rPr>
                                          <m:t>log</m:t>
                                        </m:r>
                                      </m:fName>
                                      <m:e>
                                        <m:r>
                                          <a:rPr lang="zh-CN" altLang="en-US" sz="2400" i="1">
                                            <a:solidFill>
                                              <a:srgbClr val="000000"/>
                                            </a:solidFill>
                                            <a:latin typeface="Cambria Math" panose="02040503050406030204" pitchFamily="18" charset="0"/>
                                          </a:rPr>
                                          <m:t>𝑛</m:t>
                                        </m:r>
                                      </m:e>
                                    </m:func>
                                  </m:e>
                                </m:d>
                              </m:e>
                            </m:mr>
                          </m:m>
                        </m:e>
                      </m:d>
                      <m:m>
                        <m:mPr>
                          <m:plcHide m:val="on"/>
                          <m:mcs>
                            <m:mc>
                              <m:mcPr>
                                <m:count m:val="1"/>
                                <m:mcJc m:val="center"/>
                              </m:mcPr>
                            </m:mc>
                          </m:mcs>
                          <m:ctrlPr>
                            <a:rPr lang="zh-CN" altLang="en-US" sz="2400" i="1">
                              <a:solidFill>
                                <a:srgbClr val="000000"/>
                              </a:solidFill>
                              <a:latin typeface="Cambria Math" panose="02040503050406030204" pitchFamily="18" charset="0"/>
                            </a:rPr>
                          </m:ctrlPr>
                        </m:mPr>
                        <m:mr>
                          <m:e>
                            <m:r>
                              <m:rPr>
                                <m:nor/>
                              </m:rPr>
                              <a:rPr lang="zh-CN" altLang="en-US" sz="2400" i="0">
                                <a:solidFill>
                                  <a:srgbClr val="000000"/>
                                </a:solidFill>
                                <a:latin typeface="Cambria Math" panose="02040503050406030204" pitchFamily="18" charset="0"/>
                              </a:rPr>
                              <m:t>if</m:t>
                            </m:r>
                          </m:e>
                        </m:mr>
                        <m:mr>
                          <m:e>
                            <m:r>
                              <m:rPr>
                                <m:nor/>
                              </m:rPr>
                              <a:rPr lang="zh-CN" altLang="en-US" sz="2400" i="0">
                                <a:solidFill>
                                  <a:srgbClr val="000000"/>
                                </a:solidFill>
                                <a:latin typeface="Cambria Math" panose="02040503050406030204" pitchFamily="18" charset="0"/>
                              </a:rPr>
                              <m:t>if</m:t>
                            </m:r>
                          </m:e>
                        </m:mr>
                      </m:m>
                      <m:r>
                        <a:rPr lang="en-US" altLang="zh-CN" sz="2400" b="0" i="1" smtClean="0">
                          <a:solidFill>
                            <a:srgbClr val="000000"/>
                          </a:solidFill>
                          <a:latin typeface="Cambria Math" panose="02040503050406030204" pitchFamily="18" charset="0"/>
                        </a:rPr>
                        <m:t>  </m:t>
                      </m:r>
                      <m:m>
                        <m:mPr>
                          <m:plcHide m:val="on"/>
                          <m:mcs>
                            <m:mc>
                              <m:mcPr>
                                <m:count m:val="1"/>
                                <m:mcJc m:val="center"/>
                              </m:mcPr>
                            </m:mc>
                          </m:mcs>
                          <m:ctrlPr>
                            <a:rPr lang="zh-CN" altLang="en-US" sz="2400" i="1">
                              <a:solidFill>
                                <a:srgbClr val="000000"/>
                              </a:solidFill>
                              <a:latin typeface="Cambria Math" panose="02040503050406030204" pitchFamily="18" charset="0"/>
                            </a:rPr>
                          </m:ctrlPr>
                        </m:mPr>
                        <m:mr>
                          <m:e>
                            <m:r>
                              <a:rPr lang="zh-CN" altLang="en-US" sz="2400" i="1">
                                <a:solidFill>
                                  <a:srgbClr val="000000"/>
                                </a:solidFill>
                                <a:latin typeface="Cambria Math" panose="02040503050406030204" pitchFamily="18" charset="0"/>
                              </a:rPr>
                              <m:t>𝑎</m:t>
                            </m:r>
                            <m:r>
                              <a:rPr lang="zh-CN" altLang="en-US" sz="2400" i="1">
                                <a:solidFill>
                                  <a:srgbClr val="000000"/>
                                </a:solidFill>
                                <a:latin typeface="Cambria Math" panose="02040503050406030204" pitchFamily="18" charset="0"/>
                              </a:rPr>
                              <m:t>&gt;1</m:t>
                            </m:r>
                          </m:e>
                        </m:mr>
                        <m:mr>
                          <m:e>
                            <m:r>
                              <a:rPr lang="zh-CN" altLang="en-US" sz="2400" i="1">
                                <a:solidFill>
                                  <a:srgbClr val="000000"/>
                                </a:solidFill>
                                <a:latin typeface="Cambria Math" panose="02040503050406030204" pitchFamily="18" charset="0"/>
                              </a:rPr>
                              <m:t>𝑎</m:t>
                            </m:r>
                            <m:r>
                              <a:rPr lang="zh-CN" altLang="en-US" sz="2400" i="1">
                                <a:solidFill>
                                  <a:srgbClr val="000000"/>
                                </a:solidFill>
                                <a:latin typeface="Cambria Math" panose="02040503050406030204" pitchFamily="18" charset="0"/>
                              </a:rPr>
                              <m:t>=1.</m:t>
                            </m:r>
                          </m:e>
                        </m:mr>
                      </m:m>
                    </m:oMath>
                  </m:oMathPara>
                </a14:m>
                <a:endParaRPr lang="zh-CN" altLang="en-US" sz="2400" dirty="0"/>
              </a:p>
            </p:txBody>
          </p:sp>
        </mc:Choice>
        <mc:Fallback xmlns="">
          <p:sp>
            <p:nvSpPr>
              <p:cNvPr id="17" name="Object 5"/>
              <p:cNvSpPr txBox="1">
                <a:spLocks noRot="1" noChangeAspect="1" noMove="1" noResize="1" noEditPoints="1" noAdjustHandles="1" noChangeArrowheads="1" noChangeShapeType="1" noTextEdit="1"/>
              </p:cNvSpPr>
              <p:nvPr/>
            </p:nvSpPr>
            <p:spPr>
              <a:xfrm>
                <a:off x="2509838" y="3678238"/>
                <a:ext cx="4124325" cy="1274762"/>
              </a:xfrm>
              <a:prstGeom prst="rect">
                <a:avLst/>
              </a:prstGeom>
              <a:blipFill>
                <a:blip r:embed="rId4"/>
                <a:stretch>
                  <a:fillRect/>
                </a:stretch>
              </a:blipFill>
            </p:spPr>
            <p:txBody>
              <a:bodyPr/>
              <a:lstStyle/>
              <a:p>
                <a:r>
                  <a:rPr lang="zh-CN" altLang="en-US">
                    <a:noFill/>
                  </a:rPr>
                  <a:t> </a:t>
                </a:r>
              </a:p>
            </p:txBody>
          </p:sp>
        </mc:Fallback>
      </mc:AlternateContent>
      <p:sp>
        <p:nvSpPr>
          <p:cNvPr id="12" name="Content Placeholder 6"/>
          <p:cNvSpPr>
            <a:spLocks noGrp="1"/>
          </p:cNvSpPr>
          <p:nvPr>
            <p:ph idx="14"/>
          </p:nvPr>
        </p:nvSpPr>
        <p:spPr>
          <a:xfrm>
            <a:off x="457200" y="4953000"/>
            <a:ext cx="8229600" cy="935038"/>
          </a:xfrm>
        </p:spPr>
        <p:txBody>
          <a:bodyPr/>
          <a:lstStyle/>
          <a:p>
            <a:r>
              <a:rPr lang="en-US" sz="2800" dirty="0"/>
              <a:t>Furthermore, when </a:t>
            </a:r>
            <a:r>
              <a:rPr lang="en-US" sz="2800" i="1" dirty="0"/>
              <a:t>n</a:t>
            </a:r>
            <a:r>
              <a:rPr lang="en-US" sz="2800" dirty="0"/>
              <a:t> = </a:t>
            </a:r>
            <a:r>
              <a:rPr lang="en-US" sz="2800" i="1" dirty="0" err="1"/>
              <a:t>b</a:t>
            </a:r>
            <a:r>
              <a:rPr lang="en-US" sz="2800" i="1" baseline="30000" dirty="0" err="1"/>
              <a:t>k</a:t>
            </a:r>
            <a:r>
              <a:rPr lang="en-US" sz="2800" dirty="0"/>
              <a:t> and </a:t>
            </a:r>
            <a:r>
              <a:rPr lang="en-US" sz="2800" i="1" dirty="0"/>
              <a:t>a</a:t>
            </a:r>
            <a:r>
              <a:rPr lang="en-US" sz="2800" dirty="0"/>
              <a:t> </a:t>
            </a:r>
            <a:r>
              <a:rPr lang="en-US" sz="2800" dirty="0">
                <a:ea typeface="Cambria Math"/>
              </a:rPr>
              <a:t>≠</a:t>
            </a:r>
            <a:r>
              <a:rPr lang="en-US" sz="2800" dirty="0">
                <a:ea typeface="Cambria Math" pitchFamily="18" charset="0"/>
              </a:rPr>
              <a:t>1</a:t>
            </a:r>
            <a:r>
              <a:rPr lang="en-US" sz="2800" dirty="0"/>
              <a:t>, where </a:t>
            </a:r>
            <a:r>
              <a:rPr lang="en-US" sz="2800" i="1" dirty="0"/>
              <a:t>k</a:t>
            </a:r>
            <a:r>
              <a:rPr lang="en-US" sz="2800" dirty="0"/>
              <a:t> is a positive integer,</a:t>
            </a:r>
          </a:p>
        </p:txBody>
      </p:sp>
      <p:graphicFrame>
        <p:nvGraphicFramePr>
          <p:cNvPr id="14" name="Object 7"/>
          <p:cNvGraphicFramePr>
            <a:graphicFrameLocks noChangeAspect="1"/>
          </p:cNvGraphicFramePr>
          <p:nvPr/>
        </p:nvGraphicFramePr>
        <p:xfrm>
          <a:off x="3429000" y="5504284"/>
          <a:ext cx="2438400" cy="497632"/>
        </p:xfrm>
        <a:graphic>
          <a:graphicData uri="http://schemas.openxmlformats.org/presentationml/2006/ole">
            <mc:AlternateContent xmlns:mc="http://schemas.openxmlformats.org/markup-compatibility/2006">
              <mc:Choice xmlns:v="urn:schemas-microsoft-com:vml" Requires="v">
                <p:oleObj spid="_x0000_s12312" name="Equation" r:id="rId5" imgW="1244520" imgH="253800" progId="Equation.DSMT4">
                  <p:embed/>
                </p:oleObj>
              </mc:Choice>
              <mc:Fallback>
                <p:oleObj name="Equation" r:id="rId5" imgW="1244520" imgH="253800" progId="Equation.DSMT4">
                  <p:embed/>
                  <p:pic>
                    <p:nvPicPr>
                      <p:cNvPr id="14" name="Object 7"/>
                      <p:cNvPicPr/>
                      <p:nvPr/>
                    </p:nvPicPr>
                    <p:blipFill>
                      <a:blip r:embed="rId6"/>
                      <a:stretch>
                        <a:fillRect/>
                      </a:stretch>
                    </p:blipFill>
                    <p:spPr>
                      <a:xfrm>
                        <a:off x="3429000" y="5504284"/>
                        <a:ext cx="2438400" cy="497632"/>
                      </a:xfrm>
                      <a:prstGeom prst="rect">
                        <a:avLst/>
                      </a:prstGeom>
                    </p:spPr>
                  </p:pic>
                </p:oleObj>
              </mc:Fallback>
            </mc:AlternateContent>
          </a:graphicData>
        </a:graphic>
      </p:graphicFrame>
      <p:graphicFrame>
        <p:nvGraphicFramePr>
          <p:cNvPr id="15" name="Object 8"/>
          <p:cNvGraphicFramePr>
            <a:graphicFrameLocks noChangeAspect="1"/>
          </p:cNvGraphicFramePr>
          <p:nvPr/>
        </p:nvGraphicFramePr>
        <p:xfrm>
          <a:off x="1763713" y="6029325"/>
          <a:ext cx="5922962" cy="496888"/>
        </p:xfrm>
        <a:graphic>
          <a:graphicData uri="http://schemas.openxmlformats.org/presentationml/2006/ole">
            <mc:AlternateContent xmlns:mc="http://schemas.openxmlformats.org/markup-compatibility/2006">
              <mc:Choice xmlns:v="urn:schemas-microsoft-com:vml" Requires="v">
                <p:oleObj spid="_x0000_s12313" name="Equation" r:id="rId7" imgW="3022560" imgH="253800" progId="Equation.DSMT4">
                  <p:embed/>
                </p:oleObj>
              </mc:Choice>
              <mc:Fallback>
                <p:oleObj name="Equation" r:id="rId7" imgW="3022560" imgH="253800" progId="Equation.DSMT4">
                  <p:embed/>
                  <p:pic>
                    <p:nvPicPr>
                      <p:cNvPr id="15" name="Object 8"/>
                      <p:cNvPicPr/>
                      <p:nvPr/>
                    </p:nvPicPr>
                    <p:blipFill>
                      <a:blip r:embed="rId8"/>
                      <a:stretch>
                        <a:fillRect/>
                      </a:stretch>
                    </p:blipFill>
                    <p:spPr>
                      <a:xfrm>
                        <a:off x="1763713" y="6029325"/>
                        <a:ext cx="5922962" cy="496888"/>
                      </a:xfrm>
                      <a:prstGeom prst="rect">
                        <a:avLst/>
                      </a:prstGeom>
                    </p:spPr>
                  </p:pic>
                </p:oleObj>
              </mc:Fallback>
            </mc:AlternateContent>
          </a:graphicData>
        </a:graphic>
      </p:graphicFrame>
    </p:spTree>
    <p:extLst>
      <p:ext uri="{BB962C8B-B14F-4D97-AF65-F5344CB8AC3E}">
        <p14:creationId xmlns:p14="http://schemas.microsoft.com/office/powerpoint/2010/main" val="2042270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of Binary Search</a:t>
            </a:r>
          </a:p>
        </p:txBody>
      </p:sp>
      <p:sp>
        <p:nvSpPr>
          <p:cNvPr id="3" name="Content Placeholder 2"/>
          <p:cNvSpPr>
            <a:spLocks noGrp="1"/>
          </p:cNvSpPr>
          <p:nvPr>
            <p:ph idx="1"/>
          </p:nvPr>
        </p:nvSpPr>
        <p:spPr>
          <a:xfrm>
            <a:off x="457200" y="1295400"/>
            <a:ext cx="8458200" cy="4495800"/>
          </a:xfrm>
        </p:spPr>
        <p:txBody>
          <a:bodyPr/>
          <a:lstStyle/>
          <a:p>
            <a:r>
              <a:rPr lang="en-US" b="1" dirty="0"/>
              <a:t>Binary Search Example</a:t>
            </a:r>
            <a:r>
              <a:rPr lang="en-US" dirty="0"/>
              <a:t>: Give a big-</a:t>
            </a:r>
            <a:r>
              <a:rPr lang="en-US" i="1" dirty="0"/>
              <a:t>O</a:t>
            </a:r>
            <a:r>
              <a:rPr lang="en-US" dirty="0"/>
              <a:t> estimate for the number of comparisons used by a binary search.</a:t>
            </a:r>
          </a:p>
          <a:p>
            <a:r>
              <a:rPr lang="en-US" b="1" dirty="0"/>
              <a:t>Solution</a:t>
            </a:r>
            <a:r>
              <a:rPr lang="en-US" dirty="0"/>
              <a:t>:  Since the number of comparisons used by binary search is </a:t>
            </a:r>
            <a:r>
              <a:rPr lang="en-US" i="1" dirty="0"/>
              <a:t>f</a:t>
            </a:r>
            <a:r>
              <a:rPr lang="en-US" dirty="0"/>
              <a:t>(</a:t>
            </a:r>
            <a:r>
              <a:rPr lang="en-US" i="1" dirty="0"/>
              <a:t>n</a:t>
            </a:r>
            <a:r>
              <a:rPr lang="en-US" dirty="0"/>
              <a:t>) = </a:t>
            </a:r>
            <a:r>
              <a:rPr lang="en-US" i="1" dirty="0"/>
              <a:t>f</a:t>
            </a:r>
            <a:r>
              <a:rPr lang="en-US" dirty="0"/>
              <a:t>(</a:t>
            </a:r>
            <a:r>
              <a:rPr lang="en-US" i="1" dirty="0"/>
              <a:t>n</a:t>
            </a:r>
            <a:r>
              <a:rPr lang="en-US" dirty="0"/>
              <a:t>/</a:t>
            </a:r>
            <a:r>
              <a:rPr lang="en-US" dirty="0">
                <a:ea typeface="Cambria Math" pitchFamily="18" charset="0"/>
              </a:rPr>
              <a:t>2</a:t>
            </a:r>
            <a:r>
              <a:rPr lang="en-US" dirty="0"/>
              <a:t>) + </a:t>
            </a:r>
            <a:r>
              <a:rPr lang="en-US" dirty="0">
                <a:ea typeface="Cambria Math" pitchFamily="18" charset="0"/>
              </a:rPr>
              <a:t>2 where </a:t>
            </a:r>
            <a:r>
              <a:rPr lang="en-US" i="1" dirty="0">
                <a:ea typeface="Cambria Math" pitchFamily="18" charset="0"/>
              </a:rPr>
              <a:t>n</a:t>
            </a:r>
            <a:r>
              <a:rPr lang="en-US" dirty="0">
                <a:ea typeface="Cambria Math" pitchFamily="18" charset="0"/>
              </a:rPr>
              <a:t> is even, by Theorem 1, it follows that </a:t>
            </a:r>
            <a:r>
              <a:rPr lang="en-US" i="1" dirty="0"/>
              <a:t>f</a:t>
            </a:r>
            <a:r>
              <a:rPr lang="en-US" dirty="0"/>
              <a:t>(</a:t>
            </a:r>
            <a:r>
              <a:rPr lang="en-US" i="1" dirty="0"/>
              <a:t>n</a:t>
            </a:r>
            <a:r>
              <a:rPr lang="en-US" dirty="0"/>
              <a:t>) is </a:t>
            </a:r>
            <a:r>
              <a:rPr lang="en-US" i="1" dirty="0"/>
              <a:t>O</a:t>
            </a:r>
            <a:r>
              <a:rPr lang="en-US" dirty="0"/>
              <a:t>(log </a:t>
            </a:r>
            <a:r>
              <a:rPr lang="en-US" i="1" dirty="0"/>
              <a:t>n</a:t>
            </a:r>
            <a:r>
              <a:rPr lang="en-US" dirty="0"/>
              <a:t>). </a:t>
            </a:r>
            <a:endParaRPr lang="en-US" dirty="0">
              <a:ea typeface="Cambria Math" pitchFamily="18" charset="0"/>
            </a:endParaRPr>
          </a:p>
        </p:txBody>
      </p:sp>
    </p:spTree>
    <p:extLst>
      <p:ext uri="{BB962C8B-B14F-4D97-AF65-F5344CB8AC3E}">
        <p14:creationId xmlns:p14="http://schemas.microsoft.com/office/powerpoint/2010/main" val="42099024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 the Size of Divide-and-conquer Functions</a:t>
            </a:r>
            <a:r>
              <a:rPr lang="en-US" sz="1500" dirty="0"/>
              <a:t> 2</a:t>
            </a:r>
          </a:p>
        </p:txBody>
      </p:sp>
      <p:sp>
        <p:nvSpPr>
          <p:cNvPr id="9" name="Content Placeholder 2"/>
          <p:cNvSpPr>
            <a:spLocks noGrp="1"/>
          </p:cNvSpPr>
          <p:nvPr>
            <p:ph idx="1"/>
          </p:nvPr>
        </p:nvSpPr>
        <p:spPr>
          <a:xfrm>
            <a:off x="457200" y="1295400"/>
            <a:ext cx="8458200" cy="990600"/>
          </a:xfrm>
        </p:spPr>
        <p:txBody>
          <a:bodyPr/>
          <a:lstStyle/>
          <a:p>
            <a:r>
              <a:rPr lang="en-US" sz="3000" b="1" dirty="0">
                <a:solidFill>
                  <a:srgbClr val="FF0000"/>
                </a:solidFill>
              </a:rPr>
              <a:t>Theorem</a:t>
            </a:r>
            <a:r>
              <a:rPr lang="en-US" sz="3000" b="1" dirty="0"/>
              <a:t> </a:t>
            </a:r>
            <a:r>
              <a:rPr lang="en-US" sz="3000" b="1" dirty="0">
                <a:ea typeface="Cambria Math" pitchFamily="18" charset="0"/>
              </a:rPr>
              <a:t>(Master Theorem)</a:t>
            </a:r>
            <a:r>
              <a:rPr lang="en-US" sz="3000" dirty="0"/>
              <a:t>: Let </a:t>
            </a:r>
            <a:r>
              <a:rPr lang="en-US" sz="3000" i="1" dirty="0"/>
              <a:t>f</a:t>
            </a:r>
            <a:r>
              <a:rPr lang="en-US" sz="3000" dirty="0"/>
              <a:t> be an increasing function that satisfies the recurrence relation</a:t>
            </a:r>
          </a:p>
        </p:txBody>
      </p:sp>
      <p:graphicFrame>
        <p:nvGraphicFramePr>
          <p:cNvPr id="10" name="Object 3"/>
          <p:cNvGraphicFramePr>
            <a:graphicFrameLocks noChangeAspect="1"/>
          </p:cNvGraphicFramePr>
          <p:nvPr/>
        </p:nvGraphicFramePr>
        <p:xfrm>
          <a:off x="3200400" y="2356821"/>
          <a:ext cx="2743200" cy="498764"/>
        </p:xfrm>
        <a:graphic>
          <a:graphicData uri="http://schemas.openxmlformats.org/presentationml/2006/ole">
            <mc:AlternateContent xmlns:mc="http://schemas.openxmlformats.org/markup-compatibility/2006">
              <mc:Choice xmlns:v="urn:schemas-microsoft-com:vml" Requires="v">
                <p:oleObj spid="_x0000_s13336" name="Equation" r:id="rId3" imgW="1396800" imgH="253800" progId="Equation.DSMT4">
                  <p:embed/>
                </p:oleObj>
              </mc:Choice>
              <mc:Fallback>
                <p:oleObj name="Equation" r:id="rId3" imgW="1396800" imgH="253800" progId="Equation.DSMT4">
                  <p:embed/>
                  <p:pic>
                    <p:nvPicPr>
                      <p:cNvPr id="10" name="Object 3"/>
                      <p:cNvPicPr/>
                      <p:nvPr/>
                    </p:nvPicPr>
                    <p:blipFill>
                      <a:blip r:embed="rId4"/>
                      <a:stretch>
                        <a:fillRect/>
                      </a:stretch>
                    </p:blipFill>
                    <p:spPr>
                      <a:xfrm>
                        <a:off x="3200400" y="2356821"/>
                        <a:ext cx="2743200" cy="498764"/>
                      </a:xfrm>
                      <a:prstGeom prst="rect">
                        <a:avLst/>
                      </a:prstGeom>
                    </p:spPr>
                  </p:pic>
                </p:oleObj>
              </mc:Fallback>
            </mc:AlternateContent>
          </a:graphicData>
        </a:graphic>
      </p:graphicFrame>
      <p:sp>
        <p:nvSpPr>
          <p:cNvPr id="7" name="Content Placeholder 4"/>
          <p:cNvSpPr>
            <a:spLocks noGrp="1"/>
          </p:cNvSpPr>
          <p:nvPr>
            <p:ph idx="13"/>
          </p:nvPr>
        </p:nvSpPr>
        <p:spPr>
          <a:xfrm>
            <a:off x="457200" y="2895600"/>
            <a:ext cx="8229600" cy="1447800"/>
          </a:xfrm>
        </p:spPr>
        <p:txBody>
          <a:bodyPr/>
          <a:lstStyle/>
          <a:p>
            <a:r>
              <a:rPr lang="en-US" sz="3000" dirty="0"/>
              <a:t>whenever </a:t>
            </a:r>
            <a:r>
              <a:rPr lang="en-US" sz="3000" i="1" dirty="0"/>
              <a:t>n = </a:t>
            </a:r>
            <a:r>
              <a:rPr lang="en-US" sz="3000" i="1" dirty="0" err="1"/>
              <a:t>b</a:t>
            </a:r>
            <a:r>
              <a:rPr lang="en-US" sz="3000" i="1" baseline="30000" dirty="0" err="1"/>
              <a:t>k</a:t>
            </a:r>
            <a:r>
              <a:rPr lang="en-US" sz="3000" dirty="0"/>
              <a:t>, where </a:t>
            </a:r>
            <a:r>
              <a:rPr lang="en-US" sz="3000" i="1" dirty="0"/>
              <a:t>k </a:t>
            </a:r>
            <a:r>
              <a:rPr lang="en-US" sz="3000" dirty="0"/>
              <a:t>is a positive integer greater than </a:t>
            </a:r>
            <a:r>
              <a:rPr lang="en-US" sz="3000" dirty="0">
                <a:ea typeface="Cambria Math" pitchFamily="18" charset="0"/>
              </a:rPr>
              <a:t>1</a:t>
            </a:r>
            <a:r>
              <a:rPr lang="en-US" sz="3000" dirty="0"/>
              <a:t>, and </a:t>
            </a:r>
            <a:r>
              <a:rPr lang="en-US" sz="3000" i="1" dirty="0"/>
              <a:t>c</a:t>
            </a:r>
            <a:r>
              <a:rPr lang="en-US" sz="3000" dirty="0"/>
              <a:t> and </a:t>
            </a:r>
            <a:r>
              <a:rPr lang="en-US" sz="3000" i="1" dirty="0"/>
              <a:t>d</a:t>
            </a:r>
            <a:r>
              <a:rPr lang="en-US" sz="3000" dirty="0"/>
              <a:t> are real numbers with </a:t>
            </a:r>
            <a:r>
              <a:rPr lang="en-US" sz="3000" i="1" dirty="0"/>
              <a:t>c</a:t>
            </a:r>
            <a:r>
              <a:rPr lang="en-US" sz="3000" dirty="0"/>
              <a:t> positive and </a:t>
            </a:r>
            <a:r>
              <a:rPr lang="en-US" sz="3000" i="1" dirty="0"/>
              <a:t>d</a:t>
            </a:r>
            <a:r>
              <a:rPr lang="en-US" sz="3000" dirty="0"/>
              <a:t> nonnegative. Then</a:t>
            </a:r>
          </a:p>
        </p:txBody>
      </p:sp>
      <p:graphicFrame>
        <p:nvGraphicFramePr>
          <p:cNvPr id="11" name="Object 5"/>
          <p:cNvGraphicFramePr>
            <a:graphicFrameLocks noChangeAspect="1"/>
          </p:cNvGraphicFramePr>
          <p:nvPr/>
        </p:nvGraphicFramePr>
        <p:xfrm>
          <a:off x="2689225" y="4375150"/>
          <a:ext cx="3765550" cy="1795463"/>
        </p:xfrm>
        <a:graphic>
          <a:graphicData uri="http://schemas.openxmlformats.org/presentationml/2006/ole">
            <mc:AlternateContent xmlns:mc="http://schemas.openxmlformats.org/markup-compatibility/2006">
              <mc:Choice xmlns:v="urn:schemas-microsoft-com:vml" Requires="v">
                <p:oleObj spid="_x0000_s13337" name="Equation" r:id="rId5" imgW="1917360" imgH="914400" progId="Equation.DSMT4">
                  <p:embed/>
                </p:oleObj>
              </mc:Choice>
              <mc:Fallback>
                <p:oleObj name="Equation" r:id="rId5" imgW="1917360" imgH="914400" progId="Equation.DSMT4">
                  <p:embed/>
                  <p:pic>
                    <p:nvPicPr>
                      <p:cNvPr id="11" name="Object 5"/>
                      <p:cNvPicPr/>
                      <p:nvPr/>
                    </p:nvPicPr>
                    <p:blipFill>
                      <a:blip r:embed="rId6"/>
                      <a:stretch>
                        <a:fillRect/>
                      </a:stretch>
                    </p:blipFill>
                    <p:spPr>
                      <a:xfrm>
                        <a:off x="2689225" y="4375150"/>
                        <a:ext cx="3765550" cy="1795463"/>
                      </a:xfrm>
                      <a:prstGeom prst="rect">
                        <a:avLst/>
                      </a:prstGeom>
                    </p:spPr>
                  </p:pic>
                </p:oleObj>
              </mc:Fallback>
            </mc:AlternateContent>
          </a:graphicData>
        </a:graphic>
      </p:graphicFrame>
    </p:spTree>
    <p:extLst>
      <p:ext uri="{BB962C8B-B14F-4D97-AF65-F5344CB8AC3E}">
        <p14:creationId xmlns:p14="http://schemas.microsoft.com/office/powerpoint/2010/main" val="13302475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of Merge Sort</a:t>
            </a:r>
          </a:p>
        </p:txBody>
      </p:sp>
      <p:sp>
        <p:nvSpPr>
          <p:cNvPr id="3" name="Content Placeholder 2"/>
          <p:cNvSpPr>
            <a:spLocks noGrp="1"/>
          </p:cNvSpPr>
          <p:nvPr>
            <p:ph idx="1"/>
          </p:nvPr>
        </p:nvSpPr>
        <p:spPr>
          <a:xfrm>
            <a:off x="457200" y="1295400"/>
            <a:ext cx="8229600" cy="4572000"/>
          </a:xfrm>
        </p:spPr>
        <p:txBody>
          <a:bodyPr/>
          <a:lstStyle/>
          <a:p>
            <a:r>
              <a:rPr lang="en-US" b="1" dirty="0"/>
              <a:t>Merge Sort Example</a:t>
            </a:r>
            <a:r>
              <a:rPr lang="en-US" dirty="0"/>
              <a:t>: Give a big-</a:t>
            </a:r>
            <a:r>
              <a:rPr lang="en-US" i="1" dirty="0"/>
              <a:t>O</a:t>
            </a:r>
            <a:r>
              <a:rPr lang="en-US" dirty="0"/>
              <a:t> estimate for the number of comparisons used by merge sort.</a:t>
            </a:r>
          </a:p>
          <a:p>
            <a:r>
              <a:rPr lang="en-US" b="1" dirty="0"/>
              <a:t>Solution</a:t>
            </a:r>
            <a:r>
              <a:rPr lang="en-US" dirty="0"/>
              <a:t>:  Since the number of comparisons used by merge  sort to sort a list of </a:t>
            </a:r>
            <a:r>
              <a:rPr lang="en-US" i="1" dirty="0"/>
              <a:t>n</a:t>
            </a:r>
            <a:r>
              <a:rPr lang="en-US" dirty="0"/>
              <a:t> elements is less than  </a:t>
            </a:r>
            <a:r>
              <a:rPr lang="en-US" i="1" dirty="0"/>
              <a:t>M</a:t>
            </a:r>
            <a:r>
              <a:rPr lang="en-US" dirty="0"/>
              <a:t>(</a:t>
            </a:r>
            <a:r>
              <a:rPr lang="en-US" i="1" dirty="0"/>
              <a:t>n</a:t>
            </a:r>
            <a:r>
              <a:rPr lang="en-US" dirty="0"/>
              <a:t>) where </a:t>
            </a:r>
            <a:r>
              <a:rPr lang="en-US" i="1" dirty="0"/>
              <a:t>M</a:t>
            </a:r>
            <a:r>
              <a:rPr lang="en-US" dirty="0"/>
              <a:t>(</a:t>
            </a:r>
            <a:r>
              <a:rPr lang="en-US" i="1" dirty="0"/>
              <a:t>n</a:t>
            </a:r>
            <a:r>
              <a:rPr lang="en-US" dirty="0"/>
              <a:t>) = </a:t>
            </a:r>
            <a:r>
              <a:rPr lang="en-US" dirty="0">
                <a:ea typeface="Cambria Math" pitchFamily="18" charset="0"/>
              </a:rPr>
              <a:t>2</a:t>
            </a:r>
            <a:r>
              <a:rPr lang="en-US" i="1" dirty="0"/>
              <a:t>M</a:t>
            </a:r>
            <a:r>
              <a:rPr lang="en-US" dirty="0"/>
              <a:t>(</a:t>
            </a:r>
            <a:r>
              <a:rPr lang="en-US" i="1" dirty="0"/>
              <a:t>n</a:t>
            </a:r>
            <a:r>
              <a:rPr lang="en-US" dirty="0"/>
              <a:t>/</a:t>
            </a:r>
            <a:r>
              <a:rPr lang="en-US" dirty="0">
                <a:ea typeface="Cambria Math" pitchFamily="18" charset="0"/>
              </a:rPr>
              <a:t>2</a:t>
            </a:r>
            <a:r>
              <a:rPr lang="en-US" dirty="0"/>
              <a:t>) + </a:t>
            </a:r>
            <a:r>
              <a:rPr lang="en-US" i="1" dirty="0">
                <a:ea typeface="Cambria Math" pitchFamily="18" charset="0"/>
              </a:rPr>
              <a:t>n</a:t>
            </a:r>
            <a:r>
              <a:rPr lang="en-US" dirty="0">
                <a:ea typeface="Cambria Math" pitchFamily="18" charset="0"/>
              </a:rPr>
              <a:t>, and </a:t>
            </a:r>
            <a:r>
              <a:rPr lang="en-US" altLang="zh-CN" sz="3200" i="1" dirty="0">
                <a:ea typeface="Cambria Math" pitchFamily="18" charset="0"/>
              </a:rPr>
              <a:t>a</a:t>
            </a:r>
            <a:r>
              <a:rPr lang="en-US" altLang="zh-CN" sz="3200" dirty="0">
                <a:ea typeface="Cambria Math" pitchFamily="18" charset="0"/>
              </a:rPr>
              <a:t> = 2, </a:t>
            </a:r>
            <a:r>
              <a:rPr lang="en-US" altLang="zh-CN" sz="3200" i="1" dirty="0">
                <a:ea typeface="Cambria Math" pitchFamily="18" charset="0"/>
              </a:rPr>
              <a:t>b</a:t>
            </a:r>
            <a:r>
              <a:rPr lang="en-US" altLang="zh-CN" sz="3200" dirty="0">
                <a:ea typeface="Cambria Math" pitchFamily="18" charset="0"/>
              </a:rPr>
              <a:t> = 2, </a:t>
            </a:r>
            <a:r>
              <a:rPr lang="en-US" altLang="zh-CN" sz="3200" i="1" dirty="0">
                <a:ea typeface="Cambria Math" pitchFamily="18" charset="0"/>
              </a:rPr>
              <a:t>c</a:t>
            </a:r>
            <a:r>
              <a:rPr lang="en-US" altLang="zh-CN" sz="3200" dirty="0">
                <a:ea typeface="Cambria Math" pitchFamily="18" charset="0"/>
              </a:rPr>
              <a:t> = </a:t>
            </a:r>
            <a:r>
              <a:rPr lang="en-US" altLang="zh-CN" sz="3200" i="1" dirty="0">
                <a:ea typeface="Cambria Math" pitchFamily="18" charset="0"/>
              </a:rPr>
              <a:t>1, d=1</a:t>
            </a:r>
            <a:r>
              <a:rPr lang="en-US" altLang="zh-CN" sz="3200" dirty="0">
                <a:ea typeface="Cambria Math" pitchFamily="18" charset="0"/>
              </a:rPr>
              <a:t> (so that we have the case where </a:t>
            </a:r>
            <a:r>
              <a:rPr lang="en-US" altLang="zh-CN" sz="3200" i="1" dirty="0">
                <a:ea typeface="Cambria Math" pitchFamily="18" charset="0"/>
              </a:rPr>
              <a:t>a</a:t>
            </a:r>
            <a:r>
              <a:rPr lang="en-US" altLang="zh-CN" sz="3200" dirty="0">
                <a:ea typeface="Cambria Math" pitchFamily="18" charset="0"/>
              </a:rPr>
              <a:t> = </a:t>
            </a:r>
            <a:r>
              <a:rPr lang="en-US" altLang="zh-CN" sz="3200" i="1" dirty="0">
                <a:ea typeface="Cambria Math" pitchFamily="18" charset="0"/>
              </a:rPr>
              <a:t>b</a:t>
            </a:r>
            <a:r>
              <a:rPr lang="en-US" altLang="zh-CN" sz="3200" i="1" baseline="30000" dirty="0">
                <a:ea typeface="Cambria Math" pitchFamily="18" charset="0"/>
              </a:rPr>
              <a:t>d</a:t>
            </a:r>
            <a:r>
              <a:rPr lang="en-US" altLang="zh-CN" sz="3200" dirty="0">
                <a:ea typeface="Cambria Math" pitchFamily="18" charset="0"/>
              </a:rPr>
              <a:t>)</a:t>
            </a:r>
            <a:r>
              <a:rPr lang="en-US" altLang="zh-CN" sz="3200" i="1" dirty="0">
                <a:ea typeface="Cambria Math" pitchFamily="18" charset="0"/>
              </a:rPr>
              <a:t>.</a:t>
            </a:r>
          </a:p>
          <a:p>
            <a:r>
              <a:rPr lang="en-US" i="1" dirty="0">
                <a:ea typeface="Cambria Math" pitchFamily="18" charset="0"/>
              </a:rPr>
              <a:t>B</a:t>
            </a:r>
            <a:r>
              <a:rPr lang="en-US" dirty="0">
                <a:ea typeface="Cambria Math" pitchFamily="18" charset="0"/>
              </a:rPr>
              <a:t>y the master theorem </a:t>
            </a:r>
            <a:r>
              <a:rPr lang="en-US" i="1" dirty="0"/>
              <a:t>M</a:t>
            </a:r>
            <a:r>
              <a:rPr lang="en-US" dirty="0"/>
              <a:t>(</a:t>
            </a:r>
            <a:r>
              <a:rPr lang="en-US" i="1" dirty="0"/>
              <a:t>n</a:t>
            </a:r>
            <a:r>
              <a:rPr lang="en-US" dirty="0"/>
              <a:t>) is </a:t>
            </a:r>
            <a:r>
              <a:rPr lang="en-US" i="1" dirty="0"/>
              <a:t>O</a:t>
            </a:r>
            <a:r>
              <a:rPr lang="en-US" dirty="0"/>
              <a:t>(</a:t>
            </a:r>
            <a:r>
              <a:rPr lang="en-US" i="1" dirty="0"/>
              <a:t>n </a:t>
            </a:r>
            <a:r>
              <a:rPr lang="en-US" dirty="0"/>
              <a:t>log </a:t>
            </a:r>
            <a:r>
              <a:rPr lang="en-US" i="1" dirty="0"/>
              <a:t>n</a:t>
            </a:r>
            <a:r>
              <a:rPr lang="en-US" dirty="0"/>
              <a:t>).</a:t>
            </a:r>
          </a:p>
        </p:txBody>
      </p:sp>
    </p:spTree>
    <p:extLst>
      <p:ext uri="{BB962C8B-B14F-4D97-AF65-F5344CB8AC3E}">
        <p14:creationId xmlns:p14="http://schemas.microsoft.com/office/powerpoint/2010/main" val="40676714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of Fast Integer Multiplication Algorithm</a:t>
            </a:r>
          </a:p>
        </p:txBody>
      </p:sp>
      <p:sp>
        <p:nvSpPr>
          <p:cNvPr id="3" name="Content Placeholder 2"/>
          <p:cNvSpPr>
            <a:spLocks noGrp="1"/>
          </p:cNvSpPr>
          <p:nvPr>
            <p:ph idx="1"/>
          </p:nvPr>
        </p:nvSpPr>
        <p:spPr>
          <a:xfrm>
            <a:off x="457200" y="1295400"/>
            <a:ext cx="8595360" cy="5257800"/>
          </a:xfrm>
        </p:spPr>
        <p:txBody>
          <a:bodyPr/>
          <a:lstStyle/>
          <a:p>
            <a:r>
              <a:rPr lang="en-US" sz="2800" b="1" dirty="0"/>
              <a:t>Integer Multiplication Example</a:t>
            </a:r>
            <a:r>
              <a:rPr lang="en-US" sz="2800" dirty="0"/>
              <a:t>: Give a big-</a:t>
            </a:r>
            <a:r>
              <a:rPr lang="en-US" sz="2800" i="1" dirty="0"/>
              <a:t>O</a:t>
            </a:r>
            <a:r>
              <a:rPr lang="en-US" sz="2800" dirty="0"/>
              <a:t> estimate for the number of bit operations used needed to multiply two </a:t>
            </a:r>
            <a:r>
              <a:rPr lang="en-US" sz="2800" i="1" dirty="0"/>
              <a:t>n</a:t>
            </a:r>
            <a:r>
              <a:rPr lang="en-US" sz="2800" dirty="0"/>
              <a:t>-bit integers using the fast multiplication algorithm. </a:t>
            </a:r>
          </a:p>
          <a:p>
            <a:r>
              <a:rPr lang="en-US" sz="2800" b="1" dirty="0"/>
              <a:t>Solution</a:t>
            </a:r>
            <a:r>
              <a:rPr lang="en-US" sz="2800" dirty="0"/>
              <a:t>: We have shown that</a:t>
            </a:r>
            <a:r>
              <a:rPr lang="en-US" sz="2800" i="1" dirty="0"/>
              <a:t> f</a:t>
            </a:r>
            <a:r>
              <a:rPr lang="en-US" sz="2800" dirty="0"/>
              <a:t>(</a:t>
            </a:r>
            <a:r>
              <a:rPr lang="en-US" sz="2800" i="1" dirty="0"/>
              <a:t>n</a:t>
            </a:r>
            <a:r>
              <a:rPr lang="en-US" sz="2800" dirty="0"/>
              <a:t>) = </a:t>
            </a:r>
            <a:r>
              <a:rPr lang="en-US" sz="2800" dirty="0">
                <a:ea typeface="Cambria Math" pitchFamily="18" charset="0"/>
              </a:rPr>
              <a:t>3</a:t>
            </a:r>
            <a:r>
              <a:rPr lang="en-US" sz="2800" i="1" dirty="0"/>
              <a:t>f</a:t>
            </a:r>
            <a:r>
              <a:rPr lang="en-US" sz="2800" dirty="0"/>
              <a:t>(</a:t>
            </a:r>
            <a:r>
              <a:rPr lang="en-US" sz="2800" i="1" dirty="0"/>
              <a:t>n/</a:t>
            </a:r>
            <a:r>
              <a:rPr lang="en-US" sz="2800" dirty="0">
                <a:ea typeface="Cambria Math" pitchFamily="18" charset="0"/>
              </a:rPr>
              <a:t>2</a:t>
            </a:r>
            <a:r>
              <a:rPr lang="en-US" sz="2800" dirty="0"/>
              <a:t>) + </a:t>
            </a:r>
            <a:r>
              <a:rPr lang="en-US" sz="2800" i="1" dirty="0">
                <a:ea typeface="Cambria Math" pitchFamily="18" charset="0"/>
              </a:rPr>
              <a:t>Cn, </a:t>
            </a:r>
            <a:r>
              <a:rPr lang="en-US" sz="2800" dirty="0">
                <a:ea typeface="Cambria Math" pitchFamily="18" charset="0"/>
              </a:rPr>
              <a:t>when</a:t>
            </a:r>
            <a:r>
              <a:rPr lang="en-US" sz="2800" i="1" dirty="0">
                <a:ea typeface="Cambria Math" pitchFamily="18" charset="0"/>
              </a:rPr>
              <a:t> n</a:t>
            </a:r>
            <a:r>
              <a:rPr lang="en-US" sz="2800" dirty="0">
                <a:ea typeface="Cambria Math" pitchFamily="18" charset="0"/>
              </a:rPr>
              <a:t> is even, where </a:t>
            </a:r>
            <a:r>
              <a:rPr lang="en-US" sz="2800" i="1" dirty="0">
                <a:ea typeface="Cambria Math" pitchFamily="18" charset="0"/>
              </a:rPr>
              <a:t>f</a:t>
            </a:r>
            <a:r>
              <a:rPr lang="en-US" sz="2800" dirty="0">
                <a:ea typeface="Cambria Math" pitchFamily="18" charset="0"/>
              </a:rPr>
              <a:t>(</a:t>
            </a:r>
            <a:r>
              <a:rPr lang="en-US" sz="2800" i="1" dirty="0">
                <a:ea typeface="Cambria Math" pitchFamily="18" charset="0"/>
              </a:rPr>
              <a:t>n</a:t>
            </a:r>
            <a:r>
              <a:rPr lang="en-US" sz="2800" dirty="0">
                <a:ea typeface="Cambria Math" pitchFamily="18" charset="0"/>
              </a:rPr>
              <a:t>) is the number of bit operations needed to multiply two </a:t>
            </a:r>
            <a:r>
              <a:rPr lang="en-US" sz="2800" i="1" dirty="0">
                <a:ea typeface="Cambria Math" pitchFamily="18" charset="0"/>
              </a:rPr>
              <a:t>n</a:t>
            </a:r>
            <a:r>
              <a:rPr lang="en-US" sz="2800" dirty="0">
                <a:ea typeface="Cambria Math" pitchFamily="18" charset="0"/>
              </a:rPr>
              <a:t>-bit integers. Hence by the master theorem  with </a:t>
            </a:r>
            <a:r>
              <a:rPr lang="en-US" sz="2800" i="1" dirty="0">
                <a:ea typeface="Cambria Math" pitchFamily="18" charset="0"/>
              </a:rPr>
              <a:t>a</a:t>
            </a:r>
            <a:r>
              <a:rPr lang="en-US" sz="2800" dirty="0">
                <a:ea typeface="Cambria Math" pitchFamily="18" charset="0"/>
              </a:rPr>
              <a:t> = 3, </a:t>
            </a:r>
            <a:r>
              <a:rPr lang="en-US" sz="2800" i="1" dirty="0">
                <a:ea typeface="Cambria Math" pitchFamily="18" charset="0"/>
              </a:rPr>
              <a:t>b</a:t>
            </a:r>
            <a:r>
              <a:rPr lang="en-US" sz="2800" dirty="0">
                <a:ea typeface="Cambria Math" pitchFamily="18" charset="0"/>
              </a:rPr>
              <a:t> = 2, </a:t>
            </a:r>
            <a:r>
              <a:rPr lang="en-US" sz="2800" i="1" dirty="0">
                <a:ea typeface="Cambria Math" pitchFamily="18" charset="0"/>
              </a:rPr>
              <a:t>c</a:t>
            </a:r>
            <a:r>
              <a:rPr lang="en-US" sz="2800" dirty="0">
                <a:ea typeface="Cambria Math" pitchFamily="18" charset="0"/>
              </a:rPr>
              <a:t> = </a:t>
            </a:r>
            <a:r>
              <a:rPr lang="en-US" sz="2800" i="1" dirty="0">
                <a:ea typeface="Cambria Math" pitchFamily="18" charset="0"/>
              </a:rPr>
              <a:t>C</a:t>
            </a:r>
            <a:r>
              <a:rPr lang="en-US" sz="2800" dirty="0">
                <a:ea typeface="Cambria Math" pitchFamily="18" charset="0"/>
              </a:rPr>
              <a:t>, and </a:t>
            </a:r>
            <a:r>
              <a:rPr lang="en-US" sz="2800" i="1" dirty="0">
                <a:ea typeface="Cambria Math" pitchFamily="18" charset="0"/>
              </a:rPr>
              <a:t>d</a:t>
            </a:r>
            <a:r>
              <a:rPr lang="en-US" sz="2800" dirty="0">
                <a:ea typeface="Cambria Math" pitchFamily="18" charset="0"/>
              </a:rPr>
              <a:t> = 1 (so that we have the case where </a:t>
            </a:r>
            <a:r>
              <a:rPr lang="en-US" sz="2800" i="1" dirty="0">
                <a:ea typeface="Cambria Math" pitchFamily="18" charset="0"/>
              </a:rPr>
              <a:t>a</a:t>
            </a:r>
            <a:r>
              <a:rPr lang="en-US" sz="2800" dirty="0">
                <a:ea typeface="Cambria Math" pitchFamily="18" charset="0"/>
              </a:rPr>
              <a:t> &gt; </a:t>
            </a:r>
            <a:r>
              <a:rPr lang="en-US" sz="2800" i="1" dirty="0">
                <a:ea typeface="Cambria Math" pitchFamily="18" charset="0"/>
              </a:rPr>
              <a:t>b</a:t>
            </a:r>
            <a:r>
              <a:rPr lang="en-US" sz="2800" i="1" baseline="30000" dirty="0">
                <a:ea typeface="Cambria Math" pitchFamily="18" charset="0"/>
              </a:rPr>
              <a:t>d</a:t>
            </a:r>
            <a:r>
              <a:rPr lang="en-US" sz="2800" dirty="0">
                <a:ea typeface="Cambria Math" pitchFamily="18" charset="0"/>
              </a:rPr>
              <a:t>), it follows that </a:t>
            </a:r>
            <a:r>
              <a:rPr lang="en-US" sz="2800" i="1" dirty="0"/>
              <a:t>f</a:t>
            </a:r>
            <a:r>
              <a:rPr lang="en-US" sz="2800" dirty="0"/>
              <a:t>(</a:t>
            </a:r>
            <a:r>
              <a:rPr lang="en-US" sz="2800" i="1" dirty="0"/>
              <a:t>n</a:t>
            </a:r>
            <a:r>
              <a:rPr lang="en-US" sz="2800" dirty="0"/>
              <a:t>) is </a:t>
            </a:r>
            <a:r>
              <a:rPr lang="en-US" sz="2800" i="1" dirty="0"/>
              <a:t>O</a:t>
            </a:r>
            <a:r>
              <a:rPr lang="en-US" sz="2800" dirty="0"/>
              <a:t>(</a:t>
            </a:r>
            <a:r>
              <a:rPr lang="en-US" sz="2800" i="1" dirty="0" err="1"/>
              <a:t>n</a:t>
            </a:r>
            <a:r>
              <a:rPr lang="en-US" sz="2800" baseline="30000" dirty="0" err="1"/>
              <a:t>log</a:t>
            </a:r>
            <a:r>
              <a:rPr lang="en-US" sz="2800" baseline="30000" dirty="0"/>
              <a:t> </a:t>
            </a:r>
            <a:r>
              <a:rPr lang="en-US" sz="2800" baseline="30000" dirty="0">
                <a:ea typeface="Cambria Math" pitchFamily="18" charset="0"/>
              </a:rPr>
              <a:t>3</a:t>
            </a:r>
            <a:r>
              <a:rPr lang="en-US" sz="2800" dirty="0"/>
              <a:t>).</a:t>
            </a:r>
          </a:p>
          <a:p>
            <a:r>
              <a:rPr lang="en-US" sz="2800" dirty="0"/>
              <a:t>Note that log </a:t>
            </a:r>
            <a:r>
              <a:rPr lang="en-US" sz="2800" dirty="0">
                <a:ea typeface="Cambria Math" pitchFamily="18" charset="0"/>
              </a:rPr>
              <a:t>3</a:t>
            </a:r>
            <a:r>
              <a:rPr lang="en-US" sz="2800" dirty="0"/>
              <a:t> </a:t>
            </a:r>
            <a:r>
              <a:rPr lang="en-US" sz="2800" dirty="0">
                <a:ea typeface="Cambria Math"/>
              </a:rPr>
              <a:t>≈ 1.6. Therefore the fast multiplication algorithm is a substantial improvement over the conventional algorithm that uses </a:t>
            </a:r>
            <a:r>
              <a:rPr lang="en-US" sz="2800" i="1" dirty="0">
                <a:ea typeface="Cambria Math"/>
              </a:rPr>
              <a:t>O</a:t>
            </a:r>
            <a:r>
              <a:rPr lang="en-US" sz="2800" dirty="0">
                <a:ea typeface="Cambria Math"/>
              </a:rPr>
              <a:t>(</a:t>
            </a:r>
            <a:r>
              <a:rPr lang="en-US" sz="2800" i="1" dirty="0">
                <a:ea typeface="Cambria Math"/>
              </a:rPr>
              <a:t>n</a:t>
            </a:r>
            <a:r>
              <a:rPr lang="en-US" sz="2800" baseline="30000" dirty="0">
                <a:ea typeface="Cambria Math"/>
              </a:rPr>
              <a:t>2</a:t>
            </a:r>
            <a:r>
              <a:rPr lang="en-US" sz="2800" dirty="0">
                <a:ea typeface="Cambria Math"/>
              </a:rPr>
              <a:t>) bit operations.</a:t>
            </a:r>
            <a:endParaRPr lang="en-US" sz="2800" dirty="0">
              <a:ea typeface="Cambria Math" pitchFamily="18" charset="0"/>
            </a:endParaRPr>
          </a:p>
        </p:txBody>
      </p:sp>
    </p:spTree>
    <p:extLst>
      <p:ext uri="{BB962C8B-B14F-4D97-AF65-F5344CB8AC3E}">
        <p14:creationId xmlns:p14="http://schemas.microsoft.com/office/powerpoint/2010/main" val="266291257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Generating Functions</a:t>
            </a:r>
            <a:br>
              <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b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生成函数</a:t>
            </a:r>
            <a:r>
              <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p:txBody>
      </p:sp>
      <p:sp>
        <p:nvSpPr>
          <p:cNvPr id="3" name="Content Placeholder 2"/>
          <p:cNvSpPr>
            <a:spLocks noGrp="1"/>
          </p:cNvSpPr>
          <p:nvPr>
            <p:ph idx="1"/>
          </p:nvPr>
        </p:nvSpPr>
        <p:spPr>
          <a:xfrm>
            <a:off x="3200400" y="4191000"/>
            <a:ext cx="2743200" cy="640080"/>
          </a:xfrm>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8.4</a:t>
            </a:r>
          </a:p>
        </p:txBody>
      </p:sp>
    </p:spTree>
    <p:extLst>
      <p:ext uri="{BB962C8B-B14F-4D97-AF65-F5344CB8AC3E}">
        <p14:creationId xmlns:p14="http://schemas.microsoft.com/office/powerpoint/2010/main" val="38904567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Generating Functions </a:t>
            </a:r>
            <a:b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4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生成函数</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Content Placeholder 2"/>
          <p:cNvSpPr>
            <a:spLocks noGrp="1"/>
          </p:cNvSpPr>
          <p:nvPr>
            <p:ph idx="1"/>
          </p:nvPr>
        </p:nvSpPr>
        <p:spPr>
          <a:xfrm>
            <a:off x="457200" y="1295399"/>
            <a:ext cx="8382000" cy="1785458"/>
          </a:xfrm>
          <a:ln w="38100">
            <a:solidFill>
              <a:srgbClr val="00B050"/>
            </a:solidFill>
          </a:ln>
        </p:spPr>
        <p:txBody>
          <a:bodyPr/>
          <a:lstStyle/>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generating function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for the sequence  a</a:t>
            </a:r>
            <a:r>
              <a:rPr lang="en-US" sz="28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8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of real numbers is the</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infinite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series</a:t>
            </a:r>
          </a:p>
        </p:txBody>
      </p:sp>
      <p:graphicFrame>
        <p:nvGraphicFramePr>
          <p:cNvPr id="10" name="Object 3"/>
          <p:cNvGraphicFramePr>
            <a:graphicFrameLocks noChangeAspect="1"/>
          </p:cNvGraphicFramePr>
          <p:nvPr>
            <p:extLst>
              <p:ext uri="{D42A27DB-BD31-4B8C-83A1-F6EECF244321}">
                <p14:modId xmlns:p14="http://schemas.microsoft.com/office/powerpoint/2010/main" val="1230346482"/>
              </p:ext>
            </p:extLst>
          </p:nvPr>
        </p:nvGraphicFramePr>
        <p:xfrm>
          <a:off x="2146320" y="2231066"/>
          <a:ext cx="4851360" cy="863280"/>
        </p:xfrm>
        <a:graphic>
          <a:graphicData uri="http://schemas.openxmlformats.org/presentationml/2006/ole">
            <mc:AlternateContent xmlns:mc="http://schemas.openxmlformats.org/markup-compatibility/2006">
              <mc:Choice xmlns:v="urn:schemas-microsoft-com:vml" Requires="v">
                <p:oleObj spid="_x0000_s14382" name="Equation" r:id="rId3" imgW="2425680" imgH="431640" progId="Equation.DSMT4">
                  <p:embed/>
                </p:oleObj>
              </mc:Choice>
              <mc:Fallback>
                <p:oleObj name="Equation" r:id="rId3" imgW="2425680" imgH="431640" progId="Equation.DSMT4">
                  <p:embed/>
                  <p:pic>
                    <p:nvPicPr>
                      <p:cNvPr id="0" name=""/>
                      <p:cNvPicPr/>
                      <p:nvPr/>
                    </p:nvPicPr>
                    <p:blipFill>
                      <a:blip r:embed="rId4"/>
                      <a:stretch>
                        <a:fillRect/>
                      </a:stretch>
                    </p:blipFill>
                    <p:spPr>
                      <a:xfrm>
                        <a:off x="2146320" y="2231066"/>
                        <a:ext cx="4851360" cy="863280"/>
                      </a:xfrm>
                      <a:prstGeom prst="rect">
                        <a:avLst/>
                      </a:prstGeom>
                    </p:spPr>
                  </p:pic>
                </p:oleObj>
              </mc:Fallback>
            </mc:AlternateContent>
          </a:graphicData>
        </a:graphic>
      </p:graphicFrame>
      <p:sp>
        <p:nvSpPr>
          <p:cNvPr id="4" name="Content Placeholder 4"/>
          <p:cNvSpPr>
            <a:spLocks noGrp="1"/>
          </p:cNvSpPr>
          <p:nvPr>
            <p:ph idx="13"/>
          </p:nvPr>
        </p:nvSpPr>
        <p:spPr>
          <a:xfrm>
            <a:off x="496721" y="3091544"/>
            <a:ext cx="7731064" cy="1066800"/>
          </a:xfrm>
        </p:spPr>
        <p:txBody>
          <a:bodyPr/>
          <a:lstStyle/>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Examples:</a:t>
            </a:r>
          </a:p>
          <a:p>
            <a:pPr lvl="1"/>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sequence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with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3 has the generating function </a:t>
            </a:r>
          </a:p>
        </p:txBody>
      </p:sp>
      <p:graphicFrame>
        <p:nvGraphicFramePr>
          <p:cNvPr id="11" name="Object 5"/>
          <p:cNvGraphicFramePr>
            <a:graphicFrameLocks noChangeAspect="1"/>
          </p:cNvGraphicFramePr>
          <p:nvPr>
            <p:extLst>
              <p:ext uri="{D42A27DB-BD31-4B8C-83A1-F6EECF244321}">
                <p14:modId xmlns:p14="http://schemas.microsoft.com/office/powerpoint/2010/main" val="641046941"/>
              </p:ext>
            </p:extLst>
          </p:nvPr>
        </p:nvGraphicFramePr>
        <p:xfrm>
          <a:off x="7467600" y="3668287"/>
          <a:ext cx="939600" cy="863280"/>
        </p:xfrm>
        <a:graphic>
          <a:graphicData uri="http://schemas.openxmlformats.org/presentationml/2006/ole">
            <mc:AlternateContent xmlns:mc="http://schemas.openxmlformats.org/markup-compatibility/2006">
              <mc:Choice xmlns:v="urn:schemas-microsoft-com:vml" Requires="v">
                <p:oleObj spid="_x0000_s14383" name="Equation" r:id="rId5" imgW="469800" imgH="431640" progId="Equation.DSMT4">
                  <p:embed/>
                </p:oleObj>
              </mc:Choice>
              <mc:Fallback>
                <p:oleObj name="Equation" r:id="rId5" imgW="469800" imgH="431640" progId="Equation.DSMT4">
                  <p:embed/>
                  <p:pic>
                    <p:nvPicPr>
                      <p:cNvPr id="10" name="Object 9"/>
                      <p:cNvPicPr/>
                      <p:nvPr/>
                    </p:nvPicPr>
                    <p:blipFill>
                      <a:blip r:embed="rId6"/>
                      <a:stretch>
                        <a:fillRect/>
                      </a:stretch>
                    </p:blipFill>
                    <p:spPr>
                      <a:xfrm>
                        <a:off x="7467600" y="3668287"/>
                        <a:ext cx="939600" cy="863280"/>
                      </a:xfrm>
                      <a:prstGeom prst="rect">
                        <a:avLst/>
                      </a:prstGeom>
                    </p:spPr>
                  </p:pic>
                </p:oleObj>
              </mc:Fallback>
            </mc:AlternateContent>
          </a:graphicData>
        </a:graphic>
      </p:graphicFrame>
      <p:sp>
        <p:nvSpPr>
          <p:cNvPr id="5" name="Content Placeholder 6"/>
          <p:cNvSpPr>
            <a:spLocks noGrp="1"/>
          </p:cNvSpPr>
          <p:nvPr>
            <p:ph idx="14"/>
          </p:nvPr>
        </p:nvSpPr>
        <p:spPr>
          <a:xfrm>
            <a:off x="457200" y="4633736"/>
            <a:ext cx="8229600" cy="838200"/>
          </a:xfrm>
        </p:spPr>
        <p:txBody>
          <a:bodyPr/>
          <a:lstStyle/>
          <a:p>
            <a:pPr lvl="1" indent="-347472">
              <a:buClr>
                <a:srgbClr val="1A587B"/>
              </a:buClr>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sequence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with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+ 1 has the generating function</a:t>
            </a:r>
          </a:p>
        </p:txBody>
      </p:sp>
      <p:sp>
        <p:nvSpPr>
          <p:cNvPr id="3" name="矩形 2">
            <a:extLst>
              <a:ext uri="{FF2B5EF4-FFF2-40B4-BE49-F238E27FC236}">
                <a16:creationId xmlns:a16="http://schemas.microsoft.com/office/drawing/2014/main" id="{913BD924-6B88-493B-86C1-1755916C1A7B}"/>
              </a:ext>
            </a:extLst>
          </p:cNvPr>
          <p:cNvSpPr/>
          <p:nvPr/>
        </p:nvSpPr>
        <p:spPr>
          <a:xfrm>
            <a:off x="533400" y="3733800"/>
            <a:ext cx="8305800" cy="838200"/>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graphicFrame>
        <p:nvGraphicFramePr>
          <p:cNvPr id="12" name="Object 7"/>
          <p:cNvGraphicFramePr>
            <a:graphicFrameLocks noChangeAspect="1"/>
          </p:cNvGraphicFramePr>
          <p:nvPr>
            <p:extLst>
              <p:ext uri="{D42A27DB-BD31-4B8C-83A1-F6EECF244321}">
                <p14:modId xmlns:p14="http://schemas.microsoft.com/office/powerpoint/2010/main" val="3095481236"/>
              </p:ext>
            </p:extLst>
          </p:nvPr>
        </p:nvGraphicFramePr>
        <p:xfrm>
          <a:off x="2248080" y="4935684"/>
          <a:ext cx="1319760" cy="712148"/>
        </p:xfrm>
        <a:graphic>
          <a:graphicData uri="http://schemas.openxmlformats.org/presentationml/2006/ole">
            <mc:AlternateContent xmlns:mc="http://schemas.openxmlformats.org/markup-compatibility/2006">
              <mc:Choice xmlns:v="urn:schemas-microsoft-com:vml" Requires="v">
                <p:oleObj spid="_x0000_s14384" name="Equation" r:id="rId7" imgW="799920" imgH="431640" progId="Equation.DSMT4">
                  <p:embed/>
                </p:oleObj>
              </mc:Choice>
              <mc:Fallback>
                <p:oleObj name="Equation" r:id="rId7" imgW="799920" imgH="431640" progId="Equation.DSMT4">
                  <p:embed/>
                  <p:pic>
                    <p:nvPicPr>
                      <p:cNvPr id="11" name="Object 10"/>
                      <p:cNvPicPr/>
                      <p:nvPr/>
                    </p:nvPicPr>
                    <p:blipFill>
                      <a:blip r:embed="rId8"/>
                      <a:stretch>
                        <a:fillRect/>
                      </a:stretch>
                    </p:blipFill>
                    <p:spPr>
                      <a:xfrm>
                        <a:off x="2248080" y="4935684"/>
                        <a:ext cx="1319760" cy="712148"/>
                      </a:xfrm>
                      <a:prstGeom prst="rect">
                        <a:avLst/>
                      </a:prstGeom>
                    </p:spPr>
                  </p:pic>
                </p:oleObj>
              </mc:Fallback>
            </mc:AlternateContent>
          </a:graphicData>
        </a:graphic>
      </p:graphicFrame>
      <p:sp>
        <p:nvSpPr>
          <p:cNvPr id="6" name="Content Placeholder 8"/>
          <p:cNvSpPr>
            <a:spLocks noGrp="1"/>
          </p:cNvSpPr>
          <p:nvPr>
            <p:ph idx="15"/>
          </p:nvPr>
        </p:nvSpPr>
        <p:spPr>
          <a:xfrm>
            <a:off x="457200" y="5715000"/>
            <a:ext cx="7315200" cy="838200"/>
          </a:xfrm>
        </p:spPr>
        <p:txBody>
          <a:bodyPr/>
          <a:lstStyle/>
          <a:p>
            <a:pPr lvl="1" indent="-347472">
              <a:buClr>
                <a:srgbClr val="1A587B"/>
              </a:buClr>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sequence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with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2</a:t>
            </a:r>
            <a:r>
              <a:rPr lang="en-US" sz="24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has the generating function</a:t>
            </a:r>
          </a:p>
        </p:txBody>
      </p:sp>
      <p:graphicFrame>
        <p:nvGraphicFramePr>
          <p:cNvPr id="13" name="Object 9"/>
          <p:cNvGraphicFramePr>
            <a:graphicFrameLocks noChangeAspect="1"/>
          </p:cNvGraphicFramePr>
          <p:nvPr>
            <p:extLst>
              <p:ext uri="{D42A27DB-BD31-4B8C-83A1-F6EECF244321}">
                <p14:modId xmlns:p14="http://schemas.microsoft.com/office/powerpoint/2010/main" val="1717781110"/>
              </p:ext>
            </p:extLst>
          </p:nvPr>
        </p:nvGraphicFramePr>
        <p:xfrm>
          <a:off x="2362200" y="5994720"/>
          <a:ext cx="1091520" cy="863280"/>
        </p:xfrm>
        <a:graphic>
          <a:graphicData uri="http://schemas.openxmlformats.org/presentationml/2006/ole">
            <mc:AlternateContent xmlns:mc="http://schemas.openxmlformats.org/markup-compatibility/2006">
              <mc:Choice xmlns:v="urn:schemas-microsoft-com:vml" Requires="v">
                <p:oleObj spid="_x0000_s14385" name="Equation" r:id="rId9" imgW="545760" imgH="431640" progId="Equation.DSMT4">
                  <p:embed/>
                </p:oleObj>
              </mc:Choice>
              <mc:Fallback>
                <p:oleObj name="Equation" r:id="rId9" imgW="545760" imgH="431640" progId="Equation.DSMT4">
                  <p:embed/>
                  <p:pic>
                    <p:nvPicPr>
                      <p:cNvPr id="12" name="Object 11"/>
                      <p:cNvPicPr/>
                      <p:nvPr/>
                    </p:nvPicPr>
                    <p:blipFill>
                      <a:blip r:embed="rId10"/>
                      <a:stretch>
                        <a:fillRect/>
                      </a:stretch>
                    </p:blipFill>
                    <p:spPr>
                      <a:xfrm>
                        <a:off x="2362200" y="5994720"/>
                        <a:ext cx="1091520" cy="863280"/>
                      </a:xfrm>
                      <a:prstGeom prst="rect">
                        <a:avLst/>
                      </a:prstGeom>
                    </p:spPr>
                  </p:pic>
                </p:oleObj>
              </mc:Fallback>
            </mc:AlternateContent>
          </a:graphicData>
        </a:graphic>
      </p:graphicFrame>
      <p:sp>
        <p:nvSpPr>
          <p:cNvPr id="14" name="矩形 13">
            <a:extLst>
              <a:ext uri="{FF2B5EF4-FFF2-40B4-BE49-F238E27FC236}">
                <a16:creationId xmlns:a16="http://schemas.microsoft.com/office/drawing/2014/main" id="{1167B2D0-D5D2-409C-9F5A-9C3C4EA826F3}"/>
              </a:ext>
            </a:extLst>
          </p:cNvPr>
          <p:cNvSpPr/>
          <p:nvPr/>
        </p:nvSpPr>
        <p:spPr>
          <a:xfrm>
            <a:off x="525624" y="4615343"/>
            <a:ext cx="8305800" cy="1032489"/>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sp>
        <p:nvSpPr>
          <p:cNvPr id="16" name="矩形 15">
            <a:extLst>
              <a:ext uri="{FF2B5EF4-FFF2-40B4-BE49-F238E27FC236}">
                <a16:creationId xmlns:a16="http://schemas.microsoft.com/office/drawing/2014/main" id="{BD2414D6-6A54-4909-8038-1A49E2D7EA81}"/>
              </a:ext>
            </a:extLst>
          </p:cNvPr>
          <p:cNvSpPr/>
          <p:nvPr/>
        </p:nvSpPr>
        <p:spPr>
          <a:xfrm>
            <a:off x="515771" y="5711223"/>
            <a:ext cx="8305800" cy="1032489"/>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dirty="0"/>
          </a:p>
        </p:txBody>
      </p:sp>
    </p:spTree>
    <p:extLst>
      <p:ext uri="{BB962C8B-B14F-4D97-AF65-F5344CB8AC3E}">
        <p14:creationId xmlns:p14="http://schemas.microsoft.com/office/powerpoint/2010/main" val="10112051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Generating Functions for Finite Sequences</a:t>
            </a:r>
            <a:r>
              <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1</a:t>
            </a:r>
          </a:p>
        </p:txBody>
      </p:sp>
      <p:sp>
        <p:nvSpPr>
          <p:cNvPr id="3" name="Content Placeholder 2"/>
          <p:cNvSpPr>
            <a:spLocks noGrp="1"/>
          </p:cNvSpPr>
          <p:nvPr>
            <p:ph idx="1"/>
          </p:nvPr>
        </p:nvSpPr>
        <p:spPr>
          <a:xfrm>
            <a:off x="457200" y="1295400"/>
            <a:ext cx="8458200" cy="3581400"/>
          </a:xfrm>
        </p:spPr>
        <p:txBody>
          <a:bodyPr/>
          <a:lstStyle/>
          <a:p>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Generating functions for finite sequences of real numbers can be defined by extending a finite sequence  </a:t>
            </a:r>
            <a:r>
              <a:rPr lang="en-US" sz="3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30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0</a:t>
            </a: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3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30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 </a:t>
            </a:r>
            <a:r>
              <a:rPr lang="en-US" sz="3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30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 </a:t>
            </a: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into an infinite sequence by setting </a:t>
            </a:r>
            <a:r>
              <a:rPr lang="en-US" sz="3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30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30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0,</a:t>
            </a:r>
            <a:r>
              <a:rPr lang="en-US" sz="3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a:t>
            </a:r>
            <a:r>
              <a:rPr lang="en-US" sz="30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30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a:t>
            </a:r>
            <a:r>
              <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0, </a:t>
            </a: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and so on.</a:t>
            </a:r>
          </a:p>
          <a:p>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generating function </a:t>
            </a:r>
            <a:r>
              <a:rPr lang="en-US" sz="3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a:t>
            </a: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3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of this infinite sequence {</a:t>
            </a:r>
            <a:r>
              <a:rPr lang="en-US" sz="3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3000" b="1" i="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a </a:t>
            </a:r>
            <a:r>
              <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polynomial</a:t>
            </a: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of degree </a:t>
            </a:r>
            <a:r>
              <a:rPr lang="en-US" sz="3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because no terms of the form </a:t>
            </a:r>
            <a:r>
              <a:rPr lang="en-US" sz="30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3000" b="1" i="1" baseline="-25000"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j</a:t>
            </a:r>
            <a:r>
              <a:rPr lang="en-US" sz="30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3000" b="1" i="1" baseline="30000"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j</a:t>
            </a:r>
            <a:r>
              <a:rPr lang="en-US" sz="3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with </a:t>
            </a:r>
            <a:r>
              <a:rPr lang="en-US" sz="3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j</a:t>
            </a:r>
            <a:r>
              <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&gt; </a:t>
            </a:r>
            <a:r>
              <a:rPr lang="en-US" sz="3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occur, that is,</a:t>
            </a:r>
          </a:p>
        </p:txBody>
      </p:sp>
      <p:graphicFrame>
        <p:nvGraphicFramePr>
          <p:cNvPr id="4" name="Object 3"/>
          <p:cNvGraphicFramePr>
            <a:graphicFrameLocks noChangeAspect="1"/>
          </p:cNvGraphicFramePr>
          <p:nvPr>
            <p:extLst>
              <p:ext uri="{D42A27DB-BD31-4B8C-83A1-F6EECF244321}">
                <p14:modId xmlns:p14="http://schemas.microsoft.com/office/powerpoint/2010/main" val="3910760006"/>
              </p:ext>
            </p:extLst>
          </p:nvPr>
        </p:nvGraphicFramePr>
        <p:xfrm>
          <a:off x="2743200" y="4941541"/>
          <a:ext cx="3657600" cy="550014"/>
        </p:xfrm>
        <a:graphic>
          <a:graphicData uri="http://schemas.openxmlformats.org/presentationml/2006/ole">
            <mc:AlternateContent xmlns:mc="http://schemas.openxmlformats.org/markup-compatibility/2006">
              <mc:Choice xmlns:v="urn:schemas-microsoft-com:vml" Requires="v">
                <p:oleObj spid="_x0000_s15373" name="Equation" r:id="rId3" imgW="1688760" imgH="253800" progId="Equation.DSMT4">
                  <p:embed/>
                </p:oleObj>
              </mc:Choice>
              <mc:Fallback>
                <p:oleObj name="Equation" r:id="rId3" imgW="1688760" imgH="253800" progId="Equation.DSMT4">
                  <p:embed/>
                  <p:pic>
                    <p:nvPicPr>
                      <p:cNvPr id="0" name=""/>
                      <p:cNvPicPr/>
                      <p:nvPr/>
                    </p:nvPicPr>
                    <p:blipFill>
                      <a:blip r:embed="rId4"/>
                      <a:stretch>
                        <a:fillRect/>
                      </a:stretch>
                    </p:blipFill>
                    <p:spPr>
                      <a:xfrm>
                        <a:off x="2743200" y="4941541"/>
                        <a:ext cx="3657600" cy="550014"/>
                      </a:xfrm>
                      <a:prstGeom prst="rect">
                        <a:avLst/>
                      </a:prstGeom>
                    </p:spPr>
                  </p:pic>
                </p:oleObj>
              </mc:Fallback>
            </mc:AlternateContent>
          </a:graphicData>
        </a:graphic>
      </p:graphicFrame>
    </p:spTree>
    <p:extLst>
      <p:ext uri="{BB962C8B-B14F-4D97-AF65-F5344CB8AC3E}">
        <p14:creationId xmlns:p14="http://schemas.microsoft.com/office/powerpoint/2010/main" val="30657187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Generating Functions for Finite Sequences</a:t>
            </a:r>
            <a:r>
              <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2</a:t>
            </a:r>
          </a:p>
        </p:txBody>
      </p:sp>
      <p:sp>
        <p:nvSpPr>
          <p:cNvPr id="3" name="Content Placeholder 2"/>
          <p:cNvSpPr>
            <a:spLocks noGrp="1"/>
          </p:cNvSpPr>
          <p:nvPr>
            <p:ph idx="1"/>
          </p:nvPr>
        </p:nvSpPr>
        <p:spPr>
          <a:xfrm>
            <a:off x="457200" y="1295400"/>
            <a:ext cx="8458200" cy="5181600"/>
          </a:xfrm>
        </p:spPr>
        <p:txBody>
          <a:bodyPr/>
          <a:lstStyle/>
          <a:p>
            <a:pPr>
              <a:spcBef>
                <a:spcPts val="600"/>
              </a:spcBef>
            </a:pPr>
            <a:r>
              <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What is the generating function for the sequence 1,1,1,1,1,1?</a:t>
            </a:r>
          </a:p>
          <a:p>
            <a:pPr>
              <a:spcBef>
                <a:spcPts val="600"/>
              </a:spcBef>
            </a:pP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The generating function of 1,1,1,1,1,1  is </a:t>
            </a:r>
          </a:p>
          <a:p>
            <a:pPr>
              <a:spcBef>
                <a:spcPts val="600"/>
              </a:spcBef>
            </a:pP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 </a:t>
            </a:r>
            <a:r>
              <a:rPr lang="en-US" sz="3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3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30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3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30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3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30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4</a:t>
            </a: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3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30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5</a:t>
            </a: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a:p>
            <a:pPr>
              <a:spcBef>
                <a:spcPts val="600"/>
              </a:spcBef>
            </a:pP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we have</a:t>
            </a:r>
          </a:p>
          <a:p>
            <a:pPr>
              <a:spcBef>
                <a:spcPts val="600"/>
              </a:spcBef>
            </a:pPr>
            <a:r>
              <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3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3000" b="1" baseline="30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6</a:t>
            </a:r>
            <a:r>
              <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a:t>
            </a:r>
            <a:r>
              <a:rPr lang="en-US" sz="3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−1) = 1 + </a:t>
            </a:r>
            <a:r>
              <a:rPr lang="en-US" sz="3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3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3000" b="1" baseline="30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3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3000" b="1" baseline="30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3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3000" b="1" baseline="30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4</a:t>
            </a:r>
            <a:r>
              <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3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3000" b="1" baseline="30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5</a:t>
            </a:r>
            <a:endPar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when </a:t>
            </a:r>
            <a:r>
              <a:rPr lang="en-US" sz="3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a:t>
            </a:r>
          </a:p>
          <a:p>
            <a:pPr>
              <a:spcBef>
                <a:spcPts val="600"/>
              </a:spcBef>
            </a:pP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Consequently </a:t>
            </a:r>
            <a:r>
              <a:rPr lang="en-US" sz="3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G</a:t>
            </a: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3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3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30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6</a:t>
            </a: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a:t>
            </a:r>
            <a:r>
              <a:rPr lang="en-US" sz="3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−1) is the generating function of the sequence.</a:t>
            </a:r>
          </a:p>
        </p:txBody>
      </p:sp>
    </p:spTree>
    <p:extLst>
      <p:ext uri="{BB962C8B-B14F-4D97-AF65-F5344CB8AC3E}">
        <p14:creationId xmlns:p14="http://schemas.microsoft.com/office/powerpoint/2010/main" val="327364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Rabbits and the Fibonacci Numbers</a:t>
            </a:r>
            <a:br>
              <a:rPr 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兔子和斐波那契数</a:t>
            </a:r>
            <a:endParaRPr lang="en-US" sz="1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321040" cy="5257800"/>
          </a:xfrm>
        </p:spPr>
        <p:txBody>
          <a:bodyPr/>
          <a:lstStyle/>
          <a:p>
            <a:pPr marL="457200" indent="-457200">
              <a:buFont typeface="Wingdings" panose="05000000000000000000" pitchFamily="2" charset="2"/>
              <a:buChar char="n"/>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 young pair of rabbits (one of each gender) is placed on an island. A pair of rabbits does not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breed</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繁殖</a:t>
            </a:r>
            <a:r>
              <a:rPr lang="en-US" altLang="zh-CN"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until they are 2 months old. After they are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months old</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each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pair</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of rabbits produces another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pair</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each month. Find a recurrence relation for the number of pairs of rabbits on the island after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months, assuming that rabbits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never die</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a:p>
            <a:pPr marL="457200" indent="-457200">
              <a:buFont typeface="Wingdings" panose="05000000000000000000" pitchFamily="2" charset="2"/>
              <a:buChar char="n"/>
            </a:pPr>
            <a:r>
              <a:rPr lang="en-US" sz="2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This is the original problem considered by Leonardo Pisano (Fibonacci) in the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thirteenth century</a:t>
            </a:r>
            <a:r>
              <a:rPr lang="en-US" sz="2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2445190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Extended Binomial Coefficient</a:t>
            </a:r>
            <a:endPar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458200" cy="5181600"/>
          </a:xfrm>
        </p:spPr>
        <p:txBody>
          <a:bodyPr/>
          <a:lstStyle/>
          <a:p>
            <a:pPr>
              <a:spcBef>
                <a:spcPts val="600"/>
              </a:spcBef>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Definition:</a:t>
            </a:r>
          </a:p>
          <a:p>
            <a:pPr>
              <a:spcBef>
                <a:spcPts val="600"/>
              </a:spcBef>
            </a:pP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a:t>
            </a:r>
          </a:p>
          <a:p>
            <a:pPr>
              <a:spcBef>
                <a:spcPts val="600"/>
              </a:spcBef>
            </a:pP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endPar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图片 4">
            <a:extLst>
              <a:ext uri="{FF2B5EF4-FFF2-40B4-BE49-F238E27FC236}">
                <a16:creationId xmlns:a16="http://schemas.microsoft.com/office/drawing/2014/main" id="{73CDFB46-34E0-6123-1205-B58727D46932}"/>
              </a:ext>
            </a:extLst>
          </p:cNvPr>
          <p:cNvPicPr>
            <a:picLocks noChangeAspect="1"/>
          </p:cNvPicPr>
          <p:nvPr/>
        </p:nvPicPr>
        <p:blipFill>
          <a:blip r:embed="rId2"/>
          <a:stretch>
            <a:fillRect/>
          </a:stretch>
        </p:blipFill>
        <p:spPr>
          <a:xfrm>
            <a:off x="471487" y="1892583"/>
            <a:ext cx="8622759" cy="1612617"/>
          </a:xfrm>
          <a:prstGeom prst="rect">
            <a:avLst/>
          </a:prstGeom>
        </p:spPr>
      </p:pic>
      <p:pic>
        <p:nvPicPr>
          <p:cNvPr id="9" name="图片 8">
            <a:extLst>
              <a:ext uri="{FF2B5EF4-FFF2-40B4-BE49-F238E27FC236}">
                <a16:creationId xmlns:a16="http://schemas.microsoft.com/office/drawing/2014/main" id="{3746EF3C-0560-FE7A-0A93-C0D268C7D9A5}"/>
              </a:ext>
            </a:extLst>
          </p:cNvPr>
          <p:cNvPicPr>
            <a:picLocks noChangeAspect="1"/>
          </p:cNvPicPr>
          <p:nvPr/>
        </p:nvPicPr>
        <p:blipFill>
          <a:blip r:embed="rId3"/>
          <a:stretch>
            <a:fillRect/>
          </a:stretch>
        </p:blipFill>
        <p:spPr>
          <a:xfrm>
            <a:off x="1938337" y="3886200"/>
            <a:ext cx="5495925" cy="571500"/>
          </a:xfrm>
          <a:prstGeom prst="rect">
            <a:avLst/>
          </a:prstGeom>
        </p:spPr>
      </p:pic>
      <p:pic>
        <p:nvPicPr>
          <p:cNvPr id="11" name="图片 10">
            <a:extLst>
              <a:ext uri="{FF2B5EF4-FFF2-40B4-BE49-F238E27FC236}">
                <a16:creationId xmlns:a16="http://schemas.microsoft.com/office/drawing/2014/main" id="{49D8858B-5086-1F2C-DD8D-C18F1784A5C2}"/>
              </a:ext>
            </a:extLst>
          </p:cNvPr>
          <p:cNvPicPr>
            <a:picLocks noChangeAspect="1"/>
          </p:cNvPicPr>
          <p:nvPr/>
        </p:nvPicPr>
        <p:blipFill>
          <a:blip r:embed="rId4"/>
          <a:stretch>
            <a:fillRect/>
          </a:stretch>
        </p:blipFill>
        <p:spPr>
          <a:xfrm>
            <a:off x="1666874" y="4724400"/>
            <a:ext cx="6038850" cy="1485900"/>
          </a:xfrm>
          <a:prstGeom prst="rect">
            <a:avLst/>
          </a:prstGeom>
        </p:spPr>
      </p:pic>
    </p:spTree>
    <p:extLst>
      <p:ext uri="{BB962C8B-B14F-4D97-AF65-F5344CB8AC3E}">
        <p14:creationId xmlns:p14="http://schemas.microsoft.com/office/powerpoint/2010/main" val="18546418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Extended Binomial Coefficient</a:t>
            </a:r>
            <a:endPar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295400"/>
            <a:ext cx="8458200" cy="5181600"/>
          </a:xfrm>
        </p:spPr>
        <p:txBody>
          <a:bodyPr/>
          <a:lstStyle/>
          <a:p>
            <a:pPr>
              <a:spcBef>
                <a:spcPts val="600"/>
              </a:spcBef>
            </a:pP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a:t>
            </a:r>
          </a:p>
          <a:p>
            <a:pPr>
              <a:spcBef>
                <a:spcPts val="600"/>
              </a:spcBef>
            </a:pPr>
            <a:endPar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5" name="图片 4">
            <a:extLst>
              <a:ext uri="{FF2B5EF4-FFF2-40B4-BE49-F238E27FC236}">
                <a16:creationId xmlns:a16="http://schemas.microsoft.com/office/drawing/2014/main" id="{B7D032B5-4610-C5FF-7E7E-65FDC632DEB0}"/>
              </a:ext>
            </a:extLst>
          </p:cNvPr>
          <p:cNvPicPr>
            <a:picLocks noChangeAspect="1"/>
          </p:cNvPicPr>
          <p:nvPr/>
        </p:nvPicPr>
        <p:blipFill>
          <a:blip r:embed="rId2"/>
          <a:stretch>
            <a:fillRect/>
          </a:stretch>
        </p:blipFill>
        <p:spPr>
          <a:xfrm>
            <a:off x="595312" y="1823083"/>
            <a:ext cx="8181975" cy="4669157"/>
          </a:xfrm>
          <a:prstGeom prst="rect">
            <a:avLst/>
          </a:prstGeom>
        </p:spPr>
      </p:pic>
    </p:spTree>
    <p:extLst>
      <p:ext uri="{BB962C8B-B14F-4D97-AF65-F5344CB8AC3E}">
        <p14:creationId xmlns:p14="http://schemas.microsoft.com/office/powerpoint/2010/main" val="24895878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Extended Binomial Theorem</a:t>
            </a:r>
            <a:endPar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457200" y="1828800"/>
            <a:ext cx="8458200" cy="5181600"/>
          </a:xfrm>
        </p:spPr>
        <p:txBody>
          <a:bodyPr/>
          <a:lstStyle/>
          <a:p>
            <a:pPr>
              <a:spcBef>
                <a:spcPts val="600"/>
              </a:spcBef>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Theorem:</a:t>
            </a:r>
          </a:p>
          <a:p>
            <a:pPr>
              <a:spcBef>
                <a:spcPts val="600"/>
              </a:spcBef>
            </a:pP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endPar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spcBef>
                <a:spcPts val="600"/>
              </a:spcBef>
            </a:pPr>
            <a:endPar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pic>
        <p:nvPicPr>
          <p:cNvPr id="6" name="图片 5">
            <a:extLst>
              <a:ext uri="{FF2B5EF4-FFF2-40B4-BE49-F238E27FC236}">
                <a16:creationId xmlns:a16="http://schemas.microsoft.com/office/drawing/2014/main" id="{C45A2738-E40A-04AB-DFB1-7D5E406468D0}"/>
              </a:ext>
            </a:extLst>
          </p:cNvPr>
          <p:cNvPicPr>
            <a:picLocks noChangeAspect="1"/>
          </p:cNvPicPr>
          <p:nvPr/>
        </p:nvPicPr>
        <p:blipFill>
          <a:blip r:embed="rId2"/>
          <a:stretch>
            <a:fillRect/>
          </a:stretch>
        </p:blipFill>
        <p:spPr>
          <a:xfrm>
            <a:off x="552450" y="2438400"/>
            <a:ext cx="8267700" cy="1620761"/>
          </a:xfrm>
          <a:prstGeom prst="rect">
            <a:avLst/>
          </a:prstGeom>
        </p:spPr>
      </p:pic>
    </p:spTree>
    <p:extLst>
      <p:ext uri="{BB962C8B-B14F-4D97-AF65-F5344CB8AC3E}">
        <p14:creationId xmlns:p14="http://schemas.microsoft.com/office/powerpoint/2010/main" val="11583158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54F673-1B95-3D6B-032E-201F790FB67C}"/>
              </a:ext>
            </a:extLst>
          </p:cNvPr>
          <p:cNvSpPr>
            <a:spLocks noGrp="1"/>
          </p:cNvSpPr>
          <p:nvPr>
            <p:ph type="title"/>
          </p:nvPr>
        </p:nvSpPr>
        <p:spPr/>
        <p:txBody>
          <a:bodyPr/>
          <a:lstStyle/>
          <a:p>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Extended Binomial Theorem</a:t>
            </a:r>
            <a:endParaRPr lang="zh-CN" altLang="en-US" dirty="0"/>
          </a:p>
        </p:txBody>
      </p:sp>
      <p:sp>
        <p:nvSpPr>
          <p:cNvPr id="4" name="内容占位符 3">
            <a:extLst>
              <a:ext uri="{FF2B5EF4-FFF2-40B4-BE49-F238E27FC236}">
                <a16:creationId xmlns:a16="http://schemas.microsoft.com/office/drawing/2014/main" id="{D98BCC13-7520-73F1-3811-E2DB76DB4ACC}"/>
              </a:ext>
            </a:extLst>
          </p:cNvPr>
          <p:cNvSpPr>
            <a:spLocks noGrp="1"/>
          </p:cNvSpPr>
          <p:nvPr>
            <p:ph idx="13"/>
          </p:nvPr>
        </p:nvSpPr>
        <p:spPr/>
        <p:txBody>
          <a:bodyPr/>
          <a:lstStyle/>
          <a:p>
            <a:endParaRPr lang="zh-CN" altLang="en-US"/>
          </a:p>
        </p:txBody>
      </p:sp>
      <p:sp>
        <p:nvSpPr>
          <p:cNvPr id="6" name="文本占位符 5">
            <a:extLst>
              <a:ext uri="{FF2B5EF4-FFF2-40B4-BE49-F238E27FC236}">
                <a16:creationId xmlns:a16="http://schemas.microsoft.com/office/drawing/2014/main" id="{B9ACAD75-8EE8-E29A-7FB6-CF48BE04F7EE}"/>
              </a:ext>
            </a:extLst>
          </p:cNvPr>
          <p:cNvSpPr>
            <a:spLocks noGrp="1"/>
          </p:cNvSpPr>
          <p:nvPr>
            <p:ph type="body" sz="quarter" idx="15"/>
          </p:nvPr>
        </p:nvSpPr>
        <p:spPr/>
        <p:txBody>
          <a:bodyPr/>
          <a:lstStyle/>
          <a:p>
            <a:endParaRPr lang="zh-CN" altLang="en-US"/>
          </a:p>
        </p:txBody>
      </p:sp>
      <p:pic>
        <p:nvPicPr>
          <p:cNvPr id="8" name="图片 7">
            <a:extLst>
              <a:ext uri="{FF2B5EF4-FFF2-40B4-BE49-F238E27FC236}">
                <a16:creationId xmlns:a16="http://schemas.microsoft.com/office/drawing/2014/main" id="{6804AA3C-E47C-C726-91E7-39E90E7CBDDE}"/>
              </a:ext>
            </a:extLst>
          </p:cNvPr>
          <p:cNvPicPr>
            <a:picLocks noChangeAspect="1"/>
          </p:cNvPicPr>
          <p:nvPr/>
        </p:nvPicPr>
        <p:blipFill>
          <a:blip r:embed="rId2"/>
          <a:stretch>
            <a:fillRect/>
          </a:stretch>
        </p:blipFill>
        <p:spPr>
          <a:xfrm>
            <a:off x="335280" y="1457022"/>
            <a:ext cx="8610600" cy="5300901"/>
          </a:xfrm>
          <a:prstGeom prst="rect">
            <a:avLst/>
          </a:prstGeom>
        </p:spPr>
      </p:pic>
      <p:sp>
        <p:nvSpPr>
          <p:cNvPr id="9" name="Content Placeholder 2">
            <a:extLst>
              <a:ext uri="{FF2B5EF4-FFF2-40B4-BE49-F238E27FC236}">
                <a16:creationId xmlns:a16="http://schemas.microsoft.com/office/drawing/2014/main" id="{E3C9DCF2-BAE1-A722-C120-DAFA3D26BB4D}"/>
              </a:ext>
            </a:extLst>
          </p:cNvPr>
          <p:cNvSpPr txBox="1">
            <a:spLocks/>
          </p:cNvSpPr>
          <p:nvPr/>
        </p:nvSpPr>
        <p:spPr>
          <a:xfrm>
            <a:off x="411480" y="1016000"/>
            <a:ext cx="8458200" cy="5181600"/>
          </a:xfrm>
          <a:prstGeom prst="rect">
            <a:avLst/>
          </a:prstGeom>
        </p:spPr>
        <p:txBody>
          <a:bodyPr/>
          <a:lstStyle>
            <a:lvl1pPr marL="0" indent="0" algn="l" defTabSz="457200" rtl="0" eaLnBrk="1" latinLnBrk="0" hangingPunct="1">
              <a:spcBef>
                <a:spcPts val="1200"/>
              </a:spcBef>
              <a:spcAft>
                <a:spcPts val="600"/>
              </a:spcAft>
              <a:buFont typeface="Arial" panose="020B0604020202020204" pitchFamily="34" charset="0"/>
              <a:buNone/>
              <a:defRPr sz="3200" kern="1200">
                <a:solidFill>
                  <a:schemeClr val="tx1"/>
                </a:solidFill>
                <a:latin typeface="+mj-lt"/>
                <a:ea typeface="+mn-ea"/>
                <a:cs typeface="Arial" panose="020B0604020202020204" pitchFamily="34" charset="0"/>
              </a:defRPr>
            </a:lvl1pPr>
            <a:lvl2pPr marL="457200" indent="-342900" algn="l" defTabSz="457200" rtl="0" eaLnBrk="1" latinLnBrk="0" hangingPunct="1">
              <a:spcBef>
                <a:spcPts val="1200"/>
              </a:spcBef>
              <a:spcAft>
                <a:spcPts val="600"/>
              </a:spcAft>
              <a:buClr>
                <a:srgbClr val="04617B"/>
              </a:buClr>
              <a:buFont typeface="Arial" panose="020B0604020202020204" pitchFamily="34" charset="0"/>
              <a:buChar char="•"/>
              <a:defRPr sz="2800" kern="1200">
                <a:solidFill>
                  <a:schemeClr val="tx1"/>
                </a:solidFill>
                <a:latin typeface="+mj-lt"/>
                <a:ea typeface="+mn-ea"/>
                <a:cs typeface="Arial" panose="020B0604020202020204" pitchFamily="34" charset="0"/>
              </a:defRPr>
            </a:lvl2pPr>
            <a:lvl3pPr marL="822960" indent="-274320" algn="l" defTabSz="457200" rtl="0" eaLnBrk="1" latinLnBrk="0" hangingPunct="1">
              <a:spcBef>
                <a:spcPts val="1200"/>
              </a:spcBef>
              <a:spcAft>
                <a:spcPts val="600"/>
              </a:spcAft>
              <a:buClr>
                <a:srgbClr val="B60000"/>
              </a:buClr>
              <a:buFont typeface="Arial" panose="020B0604020202020204" pitchFamily="34" charset="0"/>
              <a:buChar char="•"/>
              <a:defRPr sz="2400" kern="1200">
                <a:solidFill>
                  <a:schemeClr val="tx1"/>
                </a:solidFill>
                <a:latin typeface="+mj-lt"/>
                <a:ea typeface="+mn-ea"/>
                <a:cs typeface="Arial" panose="020B0604020202020204" pitchFamily="34" charset="0"/>
              </a:defRPr>
            </a:lvl3pPr>
            <a:lvl4pPr marL="1188720" indent="-274320" algn="l" defTabSz="457200" rtl="0" eaLnBrk="1" latinLnBrk="0" hangingPunct="1">
              <a:spcBef>
                <a:spcPts val="1200"/>
              </a:spcBef>
              <a:spcAft>
                <a:spcPts val="600"/>
              </a:spcAft>
              <a:buClr>
                <a:srgbClr val="663F78"/>
              </a:buClr>
              <a:buFont typeface="Arial" panose="020B0604020202020204" pitchFamily="34" charset="0"/>
              <a:buChar char="•"/>
              <a:defRPr sz="2000" kern="1200">
                <a:solidFill>
                  <a:schemeClr val="tx1"/>
                </a:solidFill>
                <a:latin typeface="+mj-lt"/>
                <a:ea typeface="+mn-ea"/>
                <a:cs typeface="Arial" panose="020B0604020202020204" pitchFamily="34" charset="0"/>
              </a:defRPr>
            </a:lvl4pPr>
            <a:lvl5pPr marL="1554480" indent="-228600" algn="l" defTabSz="457200" rtl="0" eaLnBrk="1" latinLnBrk="0" hangingPunct="1">
              <a:spcBef>
                <a:spcPts val="1200"/>
              </a:spcBef>
              <a:spcAft>
                <a:spcPts val="600"/>
              </a:spcAft>
              <a:buFont typeface="Arial" panose="020B0604020202020204" pitchFamily="34" charset="0"/>
              <a:buChar char="•"/>
              <a:defRPr sz="1600" kern="1200">
                <a:solidFill>
                  <a:schemeClr val="tx1"/>
                </a:solidFill>
                <a:latin typeface="+mj-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600"/>
              </a:spcBef>
            </a:pP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a:t>
            </a:r>
          </a:p>
          <a:p>
            <a:pPr>
              <a:spcBef>
                <a:spcPts val="600"/>
              </a:spcBef>
            </a:pPr>
            <a:endParaRPr lang="en-US" sz="3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6138937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Useful Generating Functions</a:t>
            </a:r>
          </a:p>
        </p:txBody>
      </p:sp>
      <p:sp>
        <p:nvSpPr>
          <p:cNvPr id="3" name="内容占位符 2">
            <a:extLst>
              <a:ext uri="{FF2B5EF4-FFF2-40B4-BE49-F238E27FC236}">
                <a16:creationId xmlns:a16="http://schemas.microsoft.com/office/drawing/2014/main" id="{B2835E71-4395-5ECC-91F7-CF4A080D6416}"/>
              </a:ext>
            </a:extLst>
          </p:cNvPr>
          <p:cNvSpPr>
            <a:spLocks noGrp="1"/>
          </p:cNvSpPr>
          <p:nvPr>
            <p:ph idx="1"/>
          </p:nvPr>
        </p:nvSpPr>
        <p:spPr/>
        <p:txBody>
          <a:bodyPr/>
          <a:lstStyle/>
          <a:p>
            <a:endParaRPr lang="zh-CN" altLang="en-US"/>
          </a:p>
        </p:txBody>
      </p:sp>
      <p:pic>
        <p:nvPicPr>
          <p:cNvPr id="6" name="图片 5">
            <a:extLst>
              <a:ext uri="{FF2B5EF4-FFF2-40B4-BE49-F238E27FC236}">
                <a16:creationId xmlns:a16="http://schemas.microsoft.com/office/drawing/2014/main" id="{9007D257-81A1-487F-362B-8F7D1EC4E62C}"/>
              </a:ext>
            </a:extLst>
          </p:cNvPr>
          <p:cNvPicPr>
            <a:picLocks noChangeAspect="1"/>
          </p:cNvPicPr>
          <p:nvPr/>
        </p:nvPicPr>
        <p:blipFill>
          <a:blip r:embed="rId2"/>
          <a:stretch>
            <a:fillRect/>
          </a:stretch>
        </p:blipFill>
        <p:spPr>
          <a:xfrm>
            <a:off x="723900" y="1066800"/>
            <a:ext cx="7696200" cy="5667560"/>
          </a:xfrm>
          <a:prstGeom prst="rect">
            <a:avLst/>
          </a:prstGeom>
        </p:spPr>
      </p:pic>
    </p:spTree>
    <p:extLst>
      <p:ext uri="{BB962C8B-B14F-4D97-AF65-F5344CB8AC3E}">
        <p14:creationId xmlns:p14="http://schemas.microsoft.com/office/powerpoint/2010/main" val="11096317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Useful Generating Functions</a:t>
            </a:r>
          </a:p>
        </p:txBody>
      </p:sp>
      <p:sp>
        <p:nvSpPr>
          <p:cNvPr id="3" name="内容占位符 2">
            <a:extLst>
              <a:ext uri="{FF2B5EF4-FFF2-40B4-BE49-F238E27FC236}">
                <a16:creationId xmlns:a16="http://schemas.microsoft.com/office/drawing/2014/main" id="{E5F94B43-4DC9-BE17-ECF8-9EBC4C7BEF61}"/>
              </a:ext>
            </a:extLst>
          </p:cNvPr>
          <p:cNvSpPr>
            <a:spLocks noGrp="1"/>
          </p:cNvSpPr>
          <p:nvPr>
            <p:ph idx="1"/>
          </p:nvPr>
        </p:nvSpPr>
        <p:spPr/>
        <p:txBody>
          <a:bodyPr/>
          <a:lstStyle/>
          <a:p>
            <a:endParaRPr lang="zh-CN" altLang="en-US"/>
          </a:p>
        </p:txBody>
      </p:sp>
      <p:pic>
        <p:nvPicPr>
          <p:cNvPr id="6" name="图片 5">
            <a:extLst>
              <a:ext uri="{FF2B5EF4-FFF2-40B4-BE49-F238E27FC236}">
                <a16:creationId xmlns:a16="http://schemas.microsoft.com/office/drawing/2014/main" id="{D4E23832-C21F-0237-CB73-2916243D03ED}"/>
              </a:ext>
            </a:extLst>
          </p:cNvPr>
          <p:cNvPicPr>
            <a:picLocks noChangeAspect="1"/>
          </p:cNvPicPr>
          <p:nvPr/>
        </p:nvPicPr>
        <p:blipFill>
          <a:blip r:embed="rId2"/>
          <a:stretch>
            <a:fillRect/>
          </a:stretch>
        </p:blipFill>
        <p:spPr>
          <a:xfrm>
            <a:off x="685800" y="1405642"/>
            <a:ext cx="7514095" cy="5442026"/>
          </a:xfrm>
          <a:prstGeom prst="rect">
            <a:avLst/>
          </a:prstGeom>
        </p:spPr>
      </p:pic>
      <p:pic>
        <p:nvPicPr>
          <p:cNvPr id="8" name="图片 7">
            <a:extLst>
              <a:ext uri="{FF2B5EF4-FFF2-40B4-BE49-F238E27FC236}">
                <a16:creationId xmlns:a16="http://schemas.microsoft.com/office/drawing/2014/main" id="{FF4B66CC-D2C8-DF52-D9D9-776C08662904}"/>
              </a:ext>
            </a:extLst>
          </p:cNvPr>
          <p:cNvPicPr>
            <a:picLocks noChangeAspect="1"/>
          </p:cNvPicPr>
          <p:nvPr/>
        </p:nvPicPr>
        <p:blipFill>
          <a:blip r:embed="rId3"/>
          <a:stretch>
            <a:fillRect/>
          </a:stretch>
        </p:blipFill>
        <p:spPr>
          <a:xfrm>
            <a:off x="823347" y="979189"/>
            <a:ext cx="7239000" cy="445826"/>
          </a:xfrm>
          <a:prstGeom prst="rect">
            <a:avLst/>
          </a:prstGeom>
        </p:spPr>
      </p:pic>
    </p:spTree>
    <p:extLst>
      <p:ext uri="{BB962C8B-B14F-4D97-AF65-F5344CB8AC3E}">
        <p14:creationId xmlns:p14="http://schemas.microsoft.com/office/powerpoint/2010/main" val="15613993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Counting Problems and Generating Functions</a:t>
            </a:r>
            <a:r>
              <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1</a:t>
            </a:r>
          </a:p>
        </p:txBody>
      </p:sp>
      <p:sp>
        <p:nvSpPr>
          <p:cNvPr id="3" name="Content Placeholder 2"/>
          <p:cNvSpPr>
            <a:spLocks noGrp="1"/>
          </p:cNvSpPr>
          <p:nvPr>
            <p:ph idx="1"/>
          </p:nvPr>
        </p:nvSpPr>
        <p:spPr>
          <a:xfrm>
            <a:off x="457200" y="1295400"/>
            <a:ext cx="8382000" cy="5212976"/>
          </a:xfrm>
        </p:spPr>
        <p:txBody>
          <a:bodyPr/>
          <a:lstStyle/>
          <a:p>
            <a:pPr>
              <a:spcBef>
                <a:spcPts val="0"/>
              </a:spcBef>
            </a:pPr>
            <a:r>
              <a:rPr lang="en-US" sz="25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Find the number of solutions of </a:t>
            </a:r>
          </a:p>
          <a:p>
            <a:pPr>
              <a:spcBef>
                <a:spcPts val="0"/>
              </a:spcBef>
            </a:pP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5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a:t>
            </a:r>
            <a:r>
              <a:rPr lang="en-US" sz="25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5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5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a:t>
            </a:r>
            <a:r>
              <a:rPr lang="en-US" sz="25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5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5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a:t>
            </a:r>
            <a:r>
              <a:rPr lang="en-US" sz="25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en-US" sz="25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17</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a:p>
            <a:pPr>
              <a:spcBef>
                <a:spcPts val="0"/>
              </a:spcBef>
            </a:pP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where </a:t>
            </a: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a:t>
            </a:r>
            <a:r>
              <a:rPr lang="en-US" sz="25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a:t>
            </a:r>
            <a:r>
              <a:rPr lang="en-US" sz="25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t>
            </a: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a:t>
            </a:r>
            <a:r>
              <a:rPr lang="en-US" sz="25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are nonnegative integers with 2 ≤ </a:t>
            </a: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a:t>
            </a:r>
            <a:r>
              <a:rPr lang="en-US" sz="25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5, 3 ≤ </a:t>
            </a: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a:t>
            </a:r>
            <a:r>
              <a:rPr lang="en-US" sz="25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6, and 4 ≤ </a:t>
            </a: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a:t>
            </a:r>
            <a:r>
              <a:rPr lang="en-US" sz="25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7.  </a:t>
            </a:r>
          </a:p>
          <a:p>
            <a:pPr>
              <a:spcBef>
                <a:spcPts val="0"/>
              </a:spcBef>
            </a:pPr>
            <a:r>
              <a:rPr lang="en-US" sz="25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number of solutions is the coefficient of </a:t>
            </a: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5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17</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in the expansion of  </a:t>
            </a:r>
          </a:p>
          <a:p>
            <a:pPr>
              <a:spcBef>
                <a:spcPts val="0"/>
              </a:spcBef>
            </a:pP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5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5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5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4</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5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5</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5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5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4</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5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5</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5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6</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5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4</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5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5</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5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6</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5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7</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a:p>
            <a:pPr>
              <a:spcBef>
                <a:spcPts val="0"/>
              </a:spcBef>
            </a:pP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This follows because a term equal to  is obtained in the product by picking a term in the first sum </a:t>
            </a: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5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a:t>
            </a:r>
            <a:r>
              <a:rPr lang="en-US" sz="25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 term in the second sum</a:t>
            </a: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x</a:t>
            </a:r>
            <a:r>
              <a:rPr lang="en-US" sz="25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a:t>
            </a:r>
            <a:r>
              <a:rPr lang="en-US" sz="25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and a term in the third sum</a:t>
            </a: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x</a:t>
            </a:r>
            <a:r>
              <a:rPr lang="en-US" sz="25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a:t>
            </a:r>
            <a:r>
              <a:rPr lang="en-US" sz="25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where  </a:t>
            </a: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a:t>
            </a:r>
            <a:r>
              <a:rPr lang="en-US" sz="25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a:t>
            </a:r>
            <a:r>
              <a:rPr lang="en-US" sz="25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a:t>
            </a:r>
            <a:r>
              <a:rPr lang="en-US" sz="25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17.</a:t>
            </a:r>
          </a:p>
          <a:p>
            <a:pPr>
              <a:spcBef>
                <a:spcPts val="0"/>
              </a:spcBef>
            </a:pP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There are three solutions since the coefficient of </a:t>
            </a:r>
            <a:r>
              <a:rPr lang="en-US" sz="25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5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17</a:t>
            </a:r>
            <a:r>
              <a:rPr lang="en-US" sz="2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in the product is 3.</a:t>
            </a:r>
          </a:p>
        </p:txBody>
      </p:sp>
    </p:spTree>
    <p:extLst>
      <p:ext uri="{BB962C8B-B14F-4D97-AF65-F5344CB8AC3E}">
        <p14:creationId xmlns:p14="http://schemas.microsoft.com/office/powerpoint/2010/main" val="10002986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Counting Problems and Generating Functions</a:t>
            </a:r>
            <a:r>
              <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1</a:t>
            </a:r>
          </a:p>
        </p:txBody>
      </p:sp>
      <p:sp>
        <p:nvSpPr>
          <p:cNvPr id="3" name="Content Placeholder 2"/>
          <p:cNvSpPr>
            <a:spLocks noGrp="1"/>
          </p:cNvSpPr>
          <p:nvPr>
            <p:ph idx="1"/>
          </p:nvPr>
        </p:nvSpPr>
        <p:spPr>
          <a:xfrm>
            <a:off x="457200" y="1295400"/>
            <a:ext cx="8534400" cy="5212976"/>
          </a:xfrm>
        </p:spPr>
        <p:txBody>
          <a:bodyPr/>
          <a:lstStyle/>
          <a:p>
            <a:pPr>
              <a:spcBef>
                <a:spcPts val="0"/>
              </a:spcBef>
            </a:pP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 how many different ways can eight identical cookies be distributed among three distinct children if each child receives at least two cookies and no more than four cookies?</a:t>
            </a:r>
          </a:p>
          <a:p>
            <a:pPr>
              <a:spcBef>
                <a:spcPts val="0"/>
              </a:spcBef>
            </a:pP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Because each child receives at least two but no more than four cookies, for each child there is a factor equal to</a:t>
            </a:r>
          </a:p>
          <a:p>
            <a:pPr algn="ctr">
              <a:spcBef>
                <a:spcPts val="0"/>
              </a:spcBef>
            </a:pP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a:p>
            <a:pPr algn="l"/>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 the generating function for the sequence {</a:t>
            </a:r>
            <a:r>
              <a:rPr lang="en-US" altLang="zh-CN" sz="20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0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where </a:t>
            </a:r>
            <a:r>
              <a:rPr lang="en-US" altLang="zh-CN" sz="20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altLang="zh-CN" sz="20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the number of ways to distribute </a:t>
            </a:r>
            <a:r>
              <a:rPr lang="en-US" altLang="zh-CN"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 </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cookies. Because there are three children, this generating function is</a:t>
            </a:r>
            <a:endPar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lgn="ctr">
              <a:spcBef>
                <a:spcPts val="0"/>
              </a:spcBef>
            </a:pP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4</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b="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3</a:t>
            </a:r>
          </a:p>
          <a:p>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We need the coefficient of </a:t>
            </a:r>
            <a:r>
              <a:rPr lang="en-US" altLang="zh-CN"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8</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in this product. The reason is that the </a:t>
            </a:r>
            <a:r>
              <a:rPr lang="en-US" altLang="zh-CN"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altLang="zh-CN" sz="20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8</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terms in the expansion correspond to the ways that three terms can be selected, with one from each factor, that have exponents adding up to 8.  Computation shows that this coefficient equals 6. Hence, there are six ways to distribute the cookies so that each child receives at least two, but no more than four, cookies.</a:t>
            </a:r>
          </a:p>
          <a:p>
            <a:pPr>
              <a:spcBef>
                <a:spcPts val="0"/>
              </a:spcBef>
            </a:pPr>
            <a:endPar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9065543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Counting Problems and Generating Functions</a:t>
            </a:r>
            <a:r>
              <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p:txBody>
      </p:sp>
      <p:sp>
        <p:nvSpPr>
          <p:cNvPr id="3" name="Content Placeholder 2"/>
          <p:cNvSpPr>
            <a:spLocks noGrp="1"/>
          </p:cNvSpPr>
          <p:nvPr>
            <p:ph idx="1"/>
          </p:nvPr>
        </p:nvSpPr>
        <p:spPr>
          <a:xfrm>
            <a:off x="457200" y="1295400"/>
            <a:ext cx="8229600" cy="1600200"/>
          </a:xfrm>
        </p:spPr>
        <p:txBody>
          <a:bodyPr/>
          <a:lstStyle/>
          <a:p>
            <a:pPr>
              <a:spcBef>
                <a:spcPts val="0"/>
              </a:spcBef>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Use generating functions to find the number of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-combinations of a set with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elements, i.e.,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a:p>
            <a:pPr>
              <a:spcBef>
                <a:spcPts val="0"/>
              </a:spcBef>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Each of the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elements in the set contributes the term (1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to the generating function</a:t>
            </a:r>
          </a:p>
        </p:txBody>
      </p:sp>
      <mc:AlternateContent xmlns:mc="http://schemas.openxmlformats.org/markup-compatibility/2006" xmlns:a14="http://schemas.microsoft.com/office/drawing/2010/main">
        <mc:Choice Requires="a14">
          <p:sp>
            <p:nvSpPr>
              <p:cNvPr id="9" name="Object 3"/>
              <p:cNvSpPr txBox="1"/>
              <p:nvPr/>
            </p:nvSpPr>
            <p:spPr>
              <a:xfrm>
                <a:off x="3581400" y="2933700"/>
                <a:ext cx="2971800" cy="495300"/>
              </a:xfrm>
              <a:prstGeom prst="rect">
                <a:avLst/>
              </a:prstGeom>
            </p:spPr>
            <p:txBody>
              <a:bodyPr>
                <a:noAutofit/>
              </a:bodyPr>
              <a:lstStyle/>
              <a:p>
                <a:pPr/>
                <a14:m>
                  <m:oMathPara xmlns:m="http://schemas.openxmlformats.org/officeDocument/2006/math">
                    <m:oMathParaPr>
                      <m:jc m:val="left"/>
                    </m:oMathParaPr>
                    <m:oMath xmlns:m="http://schemas.openxmlformats.org/officeDocument/2006/math">
                      <m:r>
                        <a:rPr lang="zh-CN" altLang="en-US" sz="1600" i="1" smtClean="0">
                          <a:solidFill>
                            <a:srgbClr val="000000"/>
                          </a:solidFill>
                          <a:latin typeface="Cambria Math" panose="02040503050406030204" pitchFamily="18" charset="0"/>
                        </a:rPr>
                        <m:t>𝑓</m:t>
                      </m:r>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𝑥</m:t>
                          </m:r>
                        </m:e>
                      </m:d>
                      <m:r>
                        <a:rPr lang="zh-CN" altLang="en-US" sz="1600" i="1">
                          <a:solidFill>
                            <a:srgbClr val="000000"/>
                          </a:solidFill>
                          <a:latin typeface="Cambria Math" panose="02040503050406030204" pitchFamily="18" charset="0"/>
                        </a:rPr>
                        <m:t>=</m:t>
                      </m:r>
                      <m:nary>
                        <m:naryPr>
                          <m:chr m:val="∑"/>
                          <m:limLoc m:val="subSup"/>
                          <m:ctrlPr>
                            <a:rPr lang="zh-CN" altLang="en-US" sz="1600" i="1">
                              <a:solidFill>
                                <a:srgbClr val="000000"/>
                              </a:solidFill>
                              <a:latin typeface="Cambria Math" panose="02040503050406030204" pitchFamily="18" charset="0"/>
                            </a:rPr>
                          </m:ctrlPr>
                        </m:naryPr>
                        <m:sub>
                          <m:r>
                            <a:rPr lang="zh-CN" altLang="en-US" sz="1600" i="1">
                              <a:solidFill>
                                <a:srgbClr val="000000"/>
                              </a:solidFill>
                              <a:latin typeface="Cambria Math" panose="02040503050406030204" pitchFamily="18" charset="0"/>
                            </a:rPr>
                            <m:t>𝑘</m:t>
                          </m:r>
                          <m:r>
                            <a:rPr lang="zh-CN" altLang="en-US" sz="1600" i="1">
                              <a:solidFill>
                                <a:srgbClr val="000000"/>
                              </a:solidFill>
                              <a:latin typeface="Cambria Math" panose="02040503050406030204" pitchFamily="18" charset="0"/>
                            </a:rPr>
                            <m:t>=0</m:t>
                          </m:r>
                        </m:sub>
                        <m:sup>
                          <m:r>
                            <a:rPr lang="zh-CN" altLang="en-US" sz="1600" i="1">
                              <a:solidFill>
                                <a:srgbClr val="000000"/>
                              </a:solidFill>
                              <a:latin typeface="Cambria Math" panose="02040503050406030204" pitchFamily="18" charset="0"/>
                            </a:rPr>
                            <m:t>𝑛</m:t>
                          </m:r>
                        </m:sup>
                        <m:e>
                          <m:sSub>
                            <m:sSubPr>
                              <m:ctrlPr>
                                <a:rPr lang="en-US" altLang="zh-CN" sz="1600" i="1" smtClean="0">
                                  <a:solidFill>
                                    <a:srgbClr val="000000"/>
                                  </a:solidFill>
                                  <a:latin typeface="Cambria Math" panose="02040503050406030204" pitchFamily="18" charset="0"/>
                                </a:rPr>
                              </m:ctrlPr>
                            </m:sSubPr>
                            <m:e>
                              <m:r>
                                <a:rPr lang="en-US" altLang="zh-CN" sz="1600" b="0" i="1" smtClean="0">
                                  <a:solidFill>
                                    <a:srgbClr val="000000"/>
                                  </a:solidFill>
                                  <a:latin typeface="Cambria Math" panose="02040503050406030204" pitchFamily="18" charset="0"/>
                                </a:rPr>
                                <m:t>𝑎</m:t>
                              </m:r>
                            </m:e>
                            <m:sub>
                              <m:r>
                                <a:rPr lang="en-US" altLang="zh-CN" sz="1600" b="0" i="1" smtClean="0">
                                  <a:solidFill>
                                    <a:srgbClr val="000000"/>
                                  </a:solidFill>
                                  <a:latin typeface="Cambria Math" panose="02040503050406030204" pitchFamily="18" charset="0"/>
                                </a:rPr>
                                <m:t>𝑘</m:t>
                              </m:r>
                            </m:sub>
                          </m:sSub>
                          <m:sSup>
                            <m:sSupPr>
                              <m:ctrlPr>
                                <a:rPr lang="zh-CN" altLang="en-US" sz="1600" i="1">
                                  <a:solidFill>
                                    <a:srgbClr val="000000"/>
                                  </a:solidFill>
                                  <a:latin typeface="Cambria Math" panose="02040503050406030204" pitchFamily="18" charset="0"/>
                                </a:rPr>
                              </m:ctrlPr>
                            </m:sSupPr>
                            <m:e>
                              <m:r>
                                <a:rPr lang="zh-CN" altLang="en-US" sz="1600" i="1">
                                  <a:solidFill>
                                    <a:srgbClr val="000000"/>
                                  </a:solidFill>
                                  <a:latin typeface="Cambria Math" panose="02040503050406030204" pitchFamily="18" charset="0"/>
                                </a:rPr>
                                <m:t>𝑥</m:t>
                              </m:r>
                            </m:e>
                            <m:sup>
                              <m:r>
                                <a:rPr lang="zh-CN" altLang="en-US" sz="1600" i="1">
                                  <a:solidFill>
                                    <a:srgbClr val="000000"/>
                                  </a:solidFill>
                                  <a:latin typeface="Cambria Math" panose="02040503050406030204" pitchFamily="18" charset="0"/>
                                </a:rPr>
                                <m:t>𝑘</m:t>
                              </m:r>
                            </m:sup>
                          </m:sSup>
                          <m:r>
                            <a:rPr lang="zh-CN" altLang="en-US" sz="1600" i="1">
                              <a:solidFill>
                                <a:srgbClr val="000000"/>
                              </a:solidFill>
                              <a:latin typeface="Cambria Math" panose="02040503050406030204" pitchFamily="18" charset="0"/>
                            </a:rPr>
                            <m:t>.</m:t>
                          </m:r>
                        </m:e>
                      </m:nary>
                    </m:oMath>
                  </m:oMathPara>
                </a14:m>
                <a:endParaRPr lang="zh-CN" altLang="en-US" sz="1600" dirty="0"/>
              </a:p>
            </p:txBody>
          </p:sp>
        </mc:Choice>
        <mc:Fallback xmlns="">
          <p:sp>
            <p:nvSpPr>
              <p:cNvPr id="9" name="Object 3"/>
              <p:cNvSpPr txBox="1">
                <a:spLocks noRot="1" noChangeAspect="1" noMove="1" noResize="1" noEditPoints="1" noAdjustHandles="1" noChangeArrowheads="1" noChangeShapeType="1" noTextEdit="1"/>
              </p:cNvSpPr>
              <p:nvPr/>
            </p:nvSpPr>
            <p:spPr>
              <a:xfrm>
                <a:off x="3581400" y="2933700"/>
                <a:ext cx="2971800" cy="495300"/>
              </a:xfrm>
              <a:prstGeom prst="rect">
                <a:avLst/>
              </a:prstGeom>
              <a:blipFill>
                <a:blip r:embed="rId3"/>
                <a:stretch>
                  <a:fillRect b="-6098"/>
                </a:stretch>
              </a:blipFill>
            </p:spPr>
            <p:txBody>
              <a:bodyPr/>
              <a:lstStyle/>
              <a:p>
                <a:r>
                  <a:rPr lang="zh-CN" altLang="en-US">
                    <a:noFill/>
                  </a:rPr>
                  <a:t> </a:t>
                </a:r>
              </a:p>
            </p:txBody>
          </p:sp>
        </mc:Fallback>
      </mc:AlternateContent>
      <p:sp>
        <p:nvSpPr>
          <p:cNvPr id="4" name="Content Placeholder 4"/>
          <p:cNvSpPr>
            <a:spLocks noGrp="1"/>
          </p:cNvSpPr>
          <p:nvPr>
            <p:ph idx="13"/>
          </p:nvPr>
        </p:nvSpPr>
        <p:spPr>
          <a:xfrm>
            <a:off x="457200" y="3429000"/>
            <a:ext cx="8229600" cy="1600200"/>
          </a:xfrm>
        </p:spPr>
        <p:txBody>
          <a:bodyPr/>
          <a:lstStyle/>
          <a:p>
            <a:pPr>
              <a:spcBef>
                <a:spcPts val="0"/>
              </a:spcBef>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Hence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(1 +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baseline="30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where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is the generating function for {</a:t>
            </a:r>
            <a:r>
              <a:rPr lang="en-US"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sz="24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where </a:t>
            </a:r>
            <a:r>
              <a:rPr lang="en-US" altLang="zh-CN" sz="24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4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represents the number of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k</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-combinations of a set with </a:t>
            </a:r>
            <a:r>
              <a:rPr lang="en-US" sz="24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elements. </a:t>
            </a:r>
          </a:p>
          <a:p>
            <a:pPr>
              <a:spcBef>
                <a:spcPts val="0"/>
              </a:spcBef>
            </a:pP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By the binomial theorem, we have</a:t>
            </a:r>
          </a:p>
        </p:txBody>
      </p:sp>
      <p:graphicFrame>
        <p:nvGraphicFramePr>
          <p:cNvPr id="10" name="Object 5"/>
          <p:cNvGraphicFramePr>
            <a:graphicFrameLocks noChangeAspect="1"/>
          </p:cNvGraphicFramePr>
          <p:nvPr>
            <p:extLst>
              <p:ext uri="{D42A27DB-BD31-4B8C-83A1-F6EECF244321}">
                <p14:modId xmlns:p14="http://schemas.microsoft.com/office/powerpoint/2010/main" val="2011350794"/>
              </p:ext>
            </p:extLst>
          </p:nvPr>
        </p:nvGraphicFramePr>
        <p:xfrm>
          <a:off x="5105400" y="4498490"/>
          <a:ext cx="1765300" cy="731838"/>
        </p:xfrm>
        <a:graphic>
          <a:graphicData uri="http://schemas.openxmlformats.org/presentationml/2006/ole">
            <mc:AlternateContent xmlns:mc="http://schemas.openxmlformats.org/markup-compatibility/2006">
              <mc:Choice xmlns:v="urn:schemas-microsoft-com:vml" Requires="v">
                <p:oleObj spid="_x0000_s16419" name="Equation" r:id="rId4" imgW="1041120" imgH="431640" progId="Equation.DSMT4">
                  <p:embed/>
                </p:oleObj>
              </mc:Choice>
              <mc:Fallback>
                <p:oleObj name="Equation" r:id="rId4" imgW="1041120" imgH="431640" progId="Equation.DSMT4">
                  <p:embed/>
                  <p:pic>
                    <p:nvPicPr>
                      <p:cNvPr id="9" name="Object 8"/>
                      <p:cNvPicPr/>
                      <p:nvPr/>
                    </p:nvPicPr>
                    <p:blipFill>
                      <a:blip r:embed="rId5"/>
                      <a:stretch>
                        <a:fillRect/>
                      </a:stretch>
                    </p:blipFill>
                    <p:spPr>
                      <a:xfrm>
                        <a:off x="5105400" y="4498490"/>
                        <a:ext cx="1765300" cy="731838"/>
                      </a:xfrm>
                      <a:prstGeom prst="rect">
                        <a:avLst/>
                      </a:prstGeom>
                    </p:spPr>
                  </p:pic>
                </p:oleObj>
              </mc:Fallback>
            </mc:AlternateContent>
          </a:graphicData>
        </a:graphic>
      </p:graphicFrame>
      <p:sp>
        <p:nvSpPr>
          <p:cNvPr id="5" name="Content Placeholder 6"/>
          <p:cNvSpPr>
            <a:spLocks noGrp="1"/>
          </p:cNvSpPr>
          <p:nvPr>
            <p:ph idx="14"/>
          </p:nvPr>
        </p:nvSpPr>
        <p:spPr>
          <a:xfrm>
            <a:off x="457200" y="5181563"/>
            <a:ext cx="1219200" cy="45720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where</a:t>
            </a:r>
          </a:p>
        </p:txBody>
      </p:sp>
      <p:graphicFrame>
        <p:nvGraphicFramePr>
          <p:cNvPr id="11" name="Object 7"/>
          <p:cNvGraphicFramePr>
            <a:graphicFrameLocks noChangeAspect="1"/>
          </p:cNvGraphicFramePr>
          <p:nvPr>
            <p:extLst>
              <p:ext uri="{D42A27DB-BD31-4B8C-83A1-F6EECF244321}">
                <p14:modId xmlns:p14="http://schemas.microsoft.com/office/powerpoint/2010/main" val="1773000683"/>
              </p:ext>
            </p:extLst>
          </p:nvPr>
        </p:nvGraphicFramePr>
        <p:xfrm>
          <a:off x="2209800" y="5029200"/>
          <a:ext cx="1700213" cy="755650"/>
        </p:xfrm>
        <a:graphic>
          <a:graphicData uri="http://schemas.openxmlformats.org/presentationml/2006/ole">
            <mc:AlternateContent xmlns:mc="http://schemas.openxmlformats.org/markup-compatibility/2006">
              <mc:Choice xmlns:v="urn:schemas-microsoft-com:vml" Requires="v">
                <p:oleObj spid="_x0000_s16420" name="Equation" r:id="rId6" imgW="1002960" imgH="444240" progId="Equation.DSMT4">
                  <p:embed/>
                </p:oleObj>
              </mc:Choice>
              <mc:Fallback>
                <p:oleObj name="Equation" r:id="rId6" imgW="1002960" imgH="444240" progId="Equation.DSMT4">
                  <p:embed/>
                  <p:pic>
                    <p:nvPicPr>
                      <p:cNvPr id="10" name="Object 9"/>
                      <p:cNvPicPr/>
                      <p:nvPr/>
                    </p:nvPicPr>
                    <p:blipFill>
                      <a:blip r:embed="rId7"/>
                      <a:stretch>
                        <a:fillRect/>
                      </a:stretch>
                    </p:blipFill>
                    <p:spPr>
                      <a:xfrm>
                        <a:off x="2209800" y="5029200"/>
                        <a:ext cx="1700213" cy="755650"/>
                      </a:xfrm>
                      <a:prstGeom prst="rect">
                        <a:avLst/>
                      </a:prstGeom>
                    </p:spPr>
                  </p:pic>
                </p:oleObj>
              </mc:Fallback>
            </mc:AlternateContent>
          </a:graphicData>
        </a:graphic>
      </p:graphicFrame>
      <p:sp>
        <p:nvSpPr>
          <p:cNvPr id="6" name="Content Placeholder 8"/>
          <p:cNvSpPr>
            <a:spLocks noGrp="1"/>
          </p:cNvSpPr>
          <p:nvPr>
            <p:ph idx="15"/>
          </p:nvPr>
        </p:nvSpPr>
        <p:spPr>
          <a:xfrm>
            <a:off x="457200" y="6096000"/>
            <a:ext cx="1219200" cy="45720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Hence,</a:t>
            </a:r>
          </a:p>
        </p:txBody>
      </p:sp>
      <p:graphicFrame>
        <p:nvGraphicFramePr>
          <p:cNvPr id="12" name="Object 9"/>
          <p:cNvGraphicFramePr>
            <a:graphicFrameLocks noChangeAspect="1"/>
          </p:cNvGraphicFramePr>
          <p:nvPr>
            <p:extLst>
              <p:ext uri="{D42A27DB-BD31-4B8C-83A1-F6EECF244321}">
                <p14:modId xmlns:p14="http://schemas.microsoft.com/office/powerpoint/2010/main" val="2467991025"/>
              </p:ext>
            </p:extLst>
          </p:nvPr>
        </p:nvGraphicFramePr>
        <p:xfrm>
          <a:off x="1998663" y="5861050"/>
          <a:ext cx="2152650" cy="755650"/>
        </p:xfrm>
        <a:graphic>
          <a:graphicData uri="http://schemas.openxmlformats.org/presentationml/2006/ole">
            <mc:AlternateContent xmlns:mc="http://schemas.openxmlformats.org/markup-compatibility/2006">
              <mc:Choice xmlns:v="urn:schemas-microsoft-com:vml" Requires="v">
                <p:oleObj spid="_x0000_s16421" name="Equation" r:id="rId8" imgW="1269720" imgH="444240" progId="Equation.DSMT4">
                  <p:embed/>
                </p:oleObj>
              </mc:Choice>
              <mc:Fallback>
                <p:oleObj name="Equation" r:id="rId8" imgW="1269720" imgH="444240" progId="Equation.DSMT4">
                  <p:embed/>
                  <p:pic>
                    <p:nvPicPr>
                      <p:cNvPr id="11" name="Object 10"/>
                      <p:cNvPicPr/>
                      <p:nvPr/>
                    </p:nvPicPr>
                    <p:blipFill>
                      <a:blip r:embed="rId9"/>
                      <a:stretch>
                        <a:fillRect/>
                      </a:stretch>
                    </p:blipFill>
                    <p:spPr>
                      <a:xfrm>
                        <a:off x="1998663" y="5861050"/>
                        <a:ext cx="2152650" cy="755650"/>
                      </a:xfrm>
                      <a:prstGeom prst="rect">
                        <a:avLst/>
                      </a:prstGeom>
                    </p:spPr>
                  </p:pic>
                </p:oleObj>
              </mc:Fallback>
            </mc:AlternateContent>
          </a:graphicData>
        </a:graphic>
      </p:graphicFrame>
    </p:spTree>
    <p:extLst>
      <p:ext uri="{BB962C8B-B14F-4D97-AF65-F5344CB8AC3E}">
        <p14:creationId xmlns:p14="http://schemas.microsoft.com/office/powerpoint/2010/main" val="37854856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Counting Problems and Generating Functions</a:t>
            </a:r>
            <a:r>
              <a:rPr lang="en-US" sz="11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p:txBody>
      </p:sp>
      <p:sp>
        <p:nvSpPr>
          <p:cNvPr id="3" name="Content Placeholder 2"/>
          <p:cNvSpPr>
            <a:spLocks noGrp="1"/>
          </p:cNvSpPr>
          <p:nvPr>
            <p:ph idx="1"/>
          </p:nvPr>
        </p:nvSpPr>
        <p:spPr>
          <a:xfrm>
            <a:off x="502920" y="955040"/>
            <a:ext cx="8229600" cy="1600200"/>
          </a:xfrm>
        </p:spPr>
        <p:txBody>
          <a:bodyPr/>
          <a:lstStyle/>
          <a:p>
            <a:pPr>
              <a:spcBef>
                <a:spcPts val="0"/>
              </a:spcBef>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r>
              <a:rPr lang="en-US"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Use generating functions to find the number of r-combinations from a set with n elements when repetition of elements is allowed.</a:t>
            </a:r>
          </a:p>
          <a:p>
            <a:pPr algn="l"/>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altLang="zh-CN" sz="2200" b="1" i="0" u="none" strike="noStrike" baseline="0" dirty="0">
                <a:latin typeface="Times New Roman" panose="02020603050405020304" pitchFamily="18" charset="0"/>
                <a:cs typeface="Times New Roman" panose="02020603050405020304" pitchFamily="18" charset="0"/>
              </a:rPr>
              <a:t>Let </a:t>
            </a:r>
            <a:r>
              <a:rPr lang="en-US" altLang="zh-CN" sz="2200" b="1" i="1" u="none" strike="noStrike" baseline="0" dirty="0">
                <a:latin typeface="Times New Roman" panose="02020603050405020304" pitchFamily="18" charset="0"/>
                <a:cs typeface="Times New Roman" panose="02020603050405020304" pitchFamily="18" charset="0"/>
              </a:rPr>
              <a:t>G</a:t>
            </a:r>
            <a:r>
              <a:rPr lang="en-US" altLang="zh-CN" sz="2200" b="1" i="0" u="none" strike="noStrike" baseline="0" dirty="0">
                <a:latin typeface="Times New Roman" panose="02020603050405020304" pitchFamily="18" charset="0"/>
                <a:cs typeface="Times New Roman" panose="02020603050405020304" pitchFamily="18" charset="0"/>
              </a:rPr>
              <a:t>(</a:t>
            </a:r>
            <a:r>
              <a:rPr lang="en-US" altLang="zh-CN" sz="2200" b="1" i="1" u="none" strike="noStrike" baseline="0" dirty="0">
                <a:latin typeface="Times New Roman" panose="02020603050405020304" pitchFamily="18" charset="0"/>
                <a:cs typeface="Times New Roman" panose="02020603050405020304" pitchFamily="18" charset="0"/>
              </a:rPr>
              <a:t>x</a:t>
            </a:r>
            <a:r>
              <a:rPr lang="en-US" altLang="zh-CN" sz="2200" b="1" i="0" u="none" strike="noStrike" baseline="0" dirty="0">
                <a:latin typeface="Times New Roman" panose="02020603050405020304" pitchFamily="18" charset="0"/>
                <a:cs typeface="Times New Roman" panose="02020603050405020304" pitchFamily="18" charset="0"/>
              </a:rPr>
              <a:t>) be the generating function for the sequence </a:t>
            </a:r>
            <a:r>
              <a:rPr lang="en-US" altLang="zh-CN"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2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200" b="1" i="0" u="none" strike="noStrike" baseline="0" dirty="0">
                <a:latin typeface="Times New Roman" panose="02020603050405020304" pitchFamily="18" charset="0"/>
                <a:cs typeface="Times New Roman" panose="02020603050405020304" pitchFamily="18" charset="0"/>
              </a:rPr>
              <a:t>where </a:t>
            </a:r>
            <a:r>
              <a:rPr lang="en-US" altLang="zh-CN"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2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200" b="1" i="1" u="none" strike="noStrike" baseline="0" dirty="0">
                <a:latin typeface="Times New Roman" panose="02020603050405020304" pitchFamily="18" charset="0"/>
                <a:cs typeface="Times New Roman" panose="02020603050405020304" pitchFamily="18" charset="0"/>
              </a:rPr>
              <a:t> </a:t>
            </a:r>
            <a:r>
              <a:rPr lang="en-US" altLang="zh-CN" sz="2200" b="1" i="0" u="none" strike="noStrike" baseline="0" dirty="0">
                <a:latin typeface="Times New Roman" panose="02020603050405020304" pitchFamily="18" charset="0"/>
                <a:cs typeface="Times New Roman" panose="02020603050405020304" pitchFamily="18" charset="0"/>
              </a:rPr>
              <a:t>equals the number of </a:t>
            </a:r>
            <a:r>
              <a:rPr lang="en-US" altLang="zh-CN" sz="2200" b="1" i="1" u="none" strike="noStrike" baseline="0" dirty="0">
                <a:latin typeface="Times New Roman" panose="02020603050405020304" pitchFamily="18" charset="0"/>
                <a:cs typeface="Times New Roman" panose="02020603050405020304" pitchFamily="18" charset="0"/>
              </a:rPr>
              <a:t>r</a:t>
            </a:r>
            <a:r>
              <a:rPr lang="en-US" altLang="zh-CN" sz="2200" b="1" i="0" u="none" strike="noStrike" baseline="0" dirty="0">
                <a:latin typeface="Times New Roman" panose="02020603050405020304" pitchFamily="18" charset="0"/>
                <a:cs typeface="Times New Roman" panose="02020603050405020304" pitchFamily="18" charset="0"/>
              </a:rPr>
              <a:t>-combinations of a set with </a:t>
            </a:r>
            <a:r>
              <a:rPr lang="en-US" altLang="zh-CN" sz="2200" b="1" i="1" u="none" strike="noStrike" baseline="0" dirty="0">
                <a:latin typeface="Times New Roman" panose="02020603050405020304" pitchFamily="18" charset="0"/>
                <a:cs typeface="Times New Roman" panose="02020603050405020304" pitchFamily="18" charset="0"/>
              </a:rPr>
              <a:t>n </a:t>
            </a:r>
            <a:r>
              <a:rPr lang="en-US" altLang="zh-CN" sz="2200" b="1" i="0" u="none" strike="noStrike" baseline="0" dirty="0">
                <a:latin typeface="Times New Roman" panose="02020603050405020304" pitchFamily="18" charset="0"/>
                <a:cs typeface="Times New Roman" panose="02020603050405020304" pitchFamily="18" charset="0"/>
              </a:rPr>
              <a:t>elements with repetitions allowed. That is,</a:t>
            </a:r>
            <a:br>
              <a:rPr lang="en-US" altLang="zh-CN" sz="2200" b="1" i="0" u="none" strike="noStrike" baseline="0" dirty="0">
                <a:latin typeface="Times New Roman" panose="02020603050405020304" pitchFamily="18" charset="0"/>
                <a:cs typeface="Times New Roman" panose="02020603050405020304" pitchFamily="18" charset="0"/>
              </a:rPr>
            </a:br>
            <a:endParaRPr lang="en-US" altLang="zh-CN" sz="2200" b="1" i="0" u="none" strike="noStrike" baseline="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0" name="Object 3">
                <a:extLst>
                  <a:ext uri="{FF2B5EF4-FFF2-40B4-BE49-F238E27FC236}">
                    <a16:creationId xmlns:a16="http://schemas.microsoft.com/office/drawing/2014/main" id="{A5549570-3359-3F36-0A79-A2638D925B35}"/>
                  </a:ext>
                </a:extLst>
              </p:cNvPr>
              <p:cNvSpPr txBox="1"/>
              <p:nvPr/>
            </p:nvSpPr>
            <p:spPr>
              <a:xfrm>
                <a:off x="2362200" y="3261360"/>
                <a:ext cx="5168900" cy="863600"/>
              </a:xfrm>
              <a:prstGeom prst="rect">
                <a:avLst/>
              </a:prstGeom>
            </p:spPr>
            <p:txBody>
              <a:bodyPr>
                <a:noAutofit/>
              </a:bodyPr>
              <a:lstStyle/>
              <a:p>
                <a:pPr/>
                <a14:m>
                  <m:oMathPara xmlns:m="http://schemas.openxmlformats.org/officeDocument/2006/math">
                    <m:oMathParaPr>
                      <m:jc m:val="left"/>
                    </m:oMathParaPr>
                    <m:oMath xmlns:m="http://schemas.openxmlformats.org/officeDocument/2006/math">
                      <m:r>
                        <a:rPr lang="zh-CN" altLang="en-US" sz="2000" i="1" smtClean="0">
                          <a:solidFill>
                            <a:srgbClr val="000000"/>
                          </a:solidFill>
                          <a:latin typeface="Cambria Math" panose="02040503050406030204" pitchFamily="18" charset="0"/>
                        </a:rPr>
                        <m:t>𝐺</m:t>
                      </m:r>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𝑥</m:t>
                          </m:r>
                        </m:e>
                      </m:d>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0</m:t>
                          </m:r>
                        </m:sub>
                      </m:sSub>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zh-CN" altLang="en-US" sz="2000" i="1">
                              <a:solidFill>
                                <a:srgbClr val="000000"/>
                              </a:solidFill>
                              <a:latin typeface="Cambria Math" panose="02040503050406030204" pitchFamily="18" charset="0"/>
                            </a:rPr>
                            <m:t>1</m:t>
                          </m:r>
                        </m:sub>
                      </m:sSub>
                      <m:r>
                        <a:rPr lang="zh-CN" altLang="en-US" sz="2000" i="1">
                          <a:solidFill>
                            <a:srgbClr val="000000"/>
                          </a:solidFill>
                          <a:latin typeface="Cambria Math" panose="02040503050406030204" pitchFamily="18" charset="0"/>
                        </a:rPr>
                        <m:t>𝑥</m:t>
                      </m:r>
                      <m:r>
                        <a:rPr lang="zh-CN" altLang="en-US" sz="2000" i="1">
                          <a:solidFill>
                            <a:srgbClr val="000000"/>
                          </a:solidFill>
                          <a:latin typeface="Cambria Math" panose="02040503050406030204" pitchFamily="18" charset="0"/>
                        </a:rPr>
                        <m:t>+⋯</m:t>
                      </m:r>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en-US" altLang="zh-CN" sz="2000" b="0" i="1" smtClean="0">
                              <a:solidFill>
                                <a:srgbClr val="000000"/>
                              </a:solidFill>
                              <a:latin typeface="Cambria Math" panose="02040503050406030204" pitchFamily="18" charset="0"/>
                            </a:rPr>
                            <m:t>𝑟</m:t>
                          </m:r>
                        </m:sub>
                      </m:sSub>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𝑥</m:t>
                          </m:r>
                        </m:e>
                        <m:sup>
                          <m:r>
                            <a:rPr lang="en-US" altLang="zh-CN" sz="2000" b="0" i="1" smtClean="0">
                              <a:solidFill>
                                <a:srgbClr val="000000"/>
                              </a:solidFill>
                              <a:latin typeface="Cambria Math" panose="02040503050406030204" pitchFamily="18" charset="0"/>
                            </a:rPr>
                            <m:t>𝑟</m:t>
                          </m:r>
                        </m:sup>
                      </m:sSup>
                      <m:r>
                        <a:rPr lang="zh-CN" altLang="en-US" sz="2000" i="1">
                          <a:solidFill>
                            <a:srgbClr val="000000"/>
                          </a:solidFill>
                          <a:latin typeface="Cambria Math" panose="02040503050406030204" pitchFamily="18" charset="0"/>
                        </a:rPr>
                        <m:t>+⋯=</m:t>
                      </m:r>
                      <m:nary>
                        <m:naryPr>
                          <m:chr m:val="∑"/>
                          <m:ctrlPr>
                            <a:rPr lang="zh-CN" altLang="en-US" sz="2000" i="1">
                              <a:solidFill>
                                <a:srgbClr val="000000"/>
                              </a:solidFill>
                              <a:latin typeface="Cambria Math" panose="02040503050406030204" pitchFamily="18" charset="0"/>
                            </a:rPr>
                          </m:ctrlPr>
                        </m:naryPr>
                        <m:sub>
                          <m:r>
                            <a:rPr lang="en-US" altLang="zh-CN" sz="2000" b="0" i="1" smtClean="0">
                              <a:solidFill>
                                <a:srgbClr val="000000"/>
                              </a:solidFill>
                              <a:latin typeface="Cambria Math" panose="02040503050406030204" pitchFamily="18" charset="0"/>
                            </a:rPr>
                            <m:t>𝑟</m:t>
                          </m:r>
                          <m:r>
                            <a:rPr lang="zh-CN" altLang="en-US" sz="2000" i="1">
                              <a:solidFill>
                                <a:srgbClr val="000000"/>
                              </a:solidFill>
                              <a:latin typeface="Cambria Math" panose="02040503050406030204" pitchFamily="18" charset="0"/>
                            </a:rPr>
                            <m:t>=0</m:t>
                          </m:r>
                        </m:sub>
                        <m:sup>
                          <m:r>
                            <a:rPr lang="zh-CN" altLang="en-US" sz="2000" i="1">
                              <a:solidFill>
                                <a:srgbClr val="000000"/>
                              </a:solidFill>
                              <a:latin typeface="Cambria Math" panose="02040503050406030204" pitchFamily="18" charset="0"/>
                            </a:rPr>
                            <m:t>∞</m:t>
                          </m:r>
                        </m:sup>
                        <m:e>
                          <m:sSup>
                            <m:sSupPr>
                              <m:ctrlPr>
                                <a:rPr lang="zh-CN" altLang="en-US" sz="2000" i="1">
                                  <a:solidFill>
                                    <a:srgbClr val="000000"/>
                                  </a:solidFill>
                                  <a:latin typeface="Cambria Math" panose="02040503050406030204" pitchFamily="18" charset="0"/>
                                </a:rPr>
                              </m:ctrlPr>
                            </m:sSupPr>
                            <m:e>
                              <m:sSub>
                                <m:sSubPr>
                                  <m:ctrlPr>
                                    <a:rPr lang="zh-CN" altLang="en-US" sz="2000" i="1">
                                      <a:solidFill>
                                        <a:srgbClr val="000000"/>
                                      </a:solidFill>
                                      <a:latin typeface="Cambria Math" panose="02040503050406030204" pitchFamily="18" charset="0"/>
                                    </a:rPr>
                                  </m:ctrlPr>
                                </m:sSubPr>
                                <m:e>
                                  <m:r>
                                    <a:rPr lang="zh-CN" altLang="en-US" sz="2000" i="1">
                                      <a:solidFill>
                                        <a:srgbClr val="000000"/>
                                      </a:solidFill>
                                      <a:latin typeface="Cambria Math" panose="02040503050406030204" pitchFamily="18" charset="0"/>
                                    </a:rPr>
                                    <m:t>𝑎</m:t>
                                  </m:r>
                                </m:e>
                                <m:sub>
                                  <m:r>
                                    <a:rPr lang="en-US" altLang="zh-CN" sz="2000" b="0" i="1" smtClean="0">
                                      <a:solidFill>
                                        <a:srgbClr val="000000"/>
                                      </a:solidFill>
                                      <a:latin typeface="Cambria Math" panose="02040503050406030204" pitchFamily="18" charset="0"/>
                                    </a:rPr>
                                    <m:t>𝑟</m:t>
                                  </m:r>
                                </m:sub>
                              </m:sSub>
                              <m:r>
                                <a:rPr lang="zh-CN" altLang="en-US" sz="2000" i="1">
                                  <a:solidFill>
                                    <a:srgbClr val="000000"/>
                                  </a:solidFill>
                                  <a:latin typeface="Cambria Math" panose="02040503050406030204" pitchFamily="18" charset="0"/>
                                </a:rPr>
                                <m:t>𝑥</m:t>
                              </m:r>
                            </m:e>
                            <m:sup>
                              <m:r>
                                <a:rPr lang="en-US" altLang="zh-CN" sz="2000" b="0" i="1" smtClean="0">
                                  <a:solidFill>
                                    <a:srgbClr val="000000"/>
                                  </a:solidFill>
                                  <a:latin typeface="Cambria Math" panose="02040503050406030204" pitchFamily="18" charset="0"/>
                                </a:rPr>
                                <m:t>𝑟</m:t>
                              </m:r>
                            </m:sup>
                          </m:sSup>
                        </m:e>
                      </m:nary>
                    </m:oMath>
                  </m:oMathPara>
                </a14:m>
                <a:endParaRPr lang="zh-CN" altLang="en-US" sz="2000" dirty="0"/>
              </a:p>
            </p:txBody>
          </p:sp>
        </mc:Choice>
        <mc:Fallback xmlns="">
          <p:sp>
            <p:nvSpPr>
              <p:cNvPr id="20" name="Object 3">
                <a:extLst>
                  <a:ext uri="{FF2B5EF4-FFF2-40B4-BE49-F238E27FC236}">
                    <a16:creationId xmlns:a16="http://schemas.microsoft.com/office/drawing/2014/main" id="{A5549570-3359-3F36-0A79-A2638D925B35}"/>
                  </a:ext>
                </a:extLst>
              </p:cNvPr>
              <p:cNvSpPr txBox="1">
                <a:spLocks noRot="1" noChangeAspect="1" noMove="1" noResize="1" noEditPoints="1" noAdjustHandles="1" noChangeArrowheads="1" noChangeShapeType="1" noTextEdit="1"/>
              </p:cNvSpPr>
              <p:nvPr/>
            </p:nvSpPr>
            <p:spPr>
              <a:xfrm>
                <a:off x="2362200" y="3261360"/>
                <a:ext cx="5168900" cy="863600"/>
              </a:xfrm>
              <a:prstGeom prst="rect">
                <a:avLst/>
              </a:prstGeom>
              <a:blipFill>
                <a:blip r:embed="rId2"/>
                <a:stretch>
                  <a:fillRect b="-704"/>
                </a:stretch>
              </a:blipFill>
            </p:spPr>
            <p:txBody>
              <a:bodyPr/>
              <a:lstStyle/>
              <a:p>
                <a:r>
                  <a:rPr lang="zh-CN" altLang="en-US">
                    <a:noFill/>
                  </a:rPr>
                  <a:t> </a:t>
                </a:r>
              </a:p>
            </p:txBody>
          </p:sp>
        </mc:Fallback>
      </mc:AlternateContent>
      <p:sp>
        <p:nvSpPr>
          <p:cNvPr id="24" name="文本框 23">
            <a:extLst>
              <a:ext uri="{FF2B5EF4-FFF2-40B4-BE49-F238E27FC236}">
                <a16:creationId xmlns:a16="http://schemas.microsoft.com/office/drawing/2014/main" id="{714EEBE0-630B-FF99-1B2E-D9B55A790CFD}"/>
              </a:ext>
            </a:extLst>
          </p:cNvPr>
          <p:cNvSpPr txBox="1"/>
          <p:nvPr/>
        </p:nvSpPr>
        <p:spPr>
          <a:xfrm>
            <a:off x="533400" y="4124960"/>
            <a:ext cx="8351520" cy="2154436"/>
          </a:xfrm>
          <a:prstGeom prst="rect">
            <a:avLst/>
          </a:prstGeom>
          <a:noFill/>
        </p:spPr>
        <p:txBody>
          <a:bodyPr wrap="square">
            <a:spAutoFit/>
          </a:bodyPr>
          <a:lstStyle/>
          <a:p>
            <a:pPr algn="l"/>
            <a:r>
              <a:rPr lang="en-US" altLang="zh-CN" sz="2200" b="1" i="0" u="none" strike="noStrike" baseline="0" dirty="0">
                <a:latin typeface="Times New Roman" panose="02020603050405020304" pitchFamily="18" charset="0"/>
                <a:cs typeface="Times New Roman" panose="02020603050405020304" pitchFamily="18" charset="0"/>
              </a:rPr>
              <a:t>Because we can select any number of a particular member of the set with </a:t>
            </a:r>
            <a:r>
              <a:rPr lang="en-US" altLang="zh-CN" sz="2200" b="1" i="1" u="none" strike="noStrike" baseline="0" dirty="0">
                <a:latin typeface="Times New Roman" panose="02020603050405020304" pitchFamily="18" charset="0"/>
                <a:cs typeface="Times New Roman" panose="02020603050405020304" pitchFamily="18" charset="0"/>
              </a:rPr>
              <a:t>n </a:t>
            </a:r>
            <a:r>
              <a:rPr lang="en-US" altLang="zh-CN" sz="2200" b="1" i="0" u="none" strike="noStrike" baseline="0" dirty="0">
                <a:latin typeface="Times New Roman" panose="02020603050405020304" pitchFamily="18" charset="0"/>
                <a:cs typeface="Times New Roman" panose="02020603050405020304" pitchFamily="18" charset="0"/>
              </a:rPr>
              <a:t>elements when we form an </a:t>
            </a:r>
            <a:r>
              <a:rPr lang="en-US" altLang="zh-CN" sz="2200" b="1" i="1" u="none" strike="noStrike" baseline="0" dirty="0">
                <a:latin typeface="Times New Roman" panose="02020603050405020304" pitchFamily="18" charset="0"/>
                <a:cs typeface="Times New Roman" panose="02020603050405020304" pitchFamily="18" charset="0"/>
              </a:rPr>
              <a:t>r</a:t>
            </a:r>
            <a:r>
              <a:rPr lang="en-US" altLang="zh-CN" sz="2200" b="1" i="0" u="none" strike="noStrike" baseline="0" dirty="0">
                <a:latin typeface="Times New Roman" panose="02020603050405020304" pitchFamily="18" charset="0"/>
                <a:cs typeface="Times New Roman" panose="02020603050405020304" pitchFamily="18" charset="0"/>
              </a:rPr>
              <a:t>-combination with repetition allowed, each of the </a:t>
            </a:r>
            <a:r>
              <a:rPr lang="en-US" altLang="zh-CN" sz="2200" b="1" i="1" u="none" strike="noStrike" baseline="0" dirty="0">
                <a:latin typeface="Times New Roman" panose="02020603050405020304" pitchFamily="18" charset="0"/>
                <a:cs typeface="Times New Roman" panose="02020603050405020304" pitchFamily="18" charset="0"/>
              </a:rPr>
              <a:t>n </a:t>
            </a:r>
            <a:r>
              <a:rPr lang="en-US" altLang="zh-CN" sz="2200" b="1" i="0" u="none" strike="noStrike" baseline="0" dirty="0">
                <a:latin typeface="Times New Roman" panose="02020603050405020304" pitchFamily="18" charset="0"/>
                <a:cs typeface="Times New Roman" panose="02020603050405020304" pitchFamily="18" charset="0"/>
              </a:rPr>
              <a:t>elements contributes (1 + </a:t>
            </a:r>
            <a:r>
              <a:rPr lang="en-US" altLang="zh-CN" sz="2200" b="1" i="1" u="none" strike="noStrike" baseline="0" dirty="0">
                <a:latin typeface="Times New Roman" panose="02020603050405020304" pitchFamily="18" charset="0"/>
                <a:cs typeface="Times New Roman" panose="02020603050405020304" pitchFamily="18" charset="0"/>
              </a:rPr>
              <a:t>x </a:t>
            </a:r>
            <a:r>
              <a:rPr lang="en-US" altLang="zh-CN" sz="2200" b="1" i="0" u="none" strike="noStrike" baseline="0" dirty="0">
                <a:latin typeface="Times New Roman" panose="02020603050405020304" pitchFamily="18" charset="0"/>
                <a:cs typeface="Times New Roman" panose="02020603050405020304" pitchFamily="18" charset="0"/>
              </a:rPr>
              <a:t>+ </a:t>
            </a:r>
            <a:r>
              <a:rPr lang="en-US" altLang="zh-CN" sz="2200" b="1" i="1" u="none" strike="noStrike" baseline="0" dirty="0">
                <a:latin typeface="Times New Roman" panose="02020603050405020304" pitchFamily="18" charset="0"/>
                <a:cs typeface="Times New Roman" panose="02020603050405020304" pitchFamily="18" charset="0"/>
              </a:rPr>
              <a:t>x</a:t>
            </a:r>
            <a:r>
              <a:rPr lang="en-US" altLang="zh-CN" sz="2200" b="1" i="0" u="none" strike="noStrike" baseline="30000" dirty="0">
                <a:latin typeface="Times New Roman" panose="02020603050405020304" pitchFamily="18" charset="0"/>
                <a:cs typeface="Times New Roman" panose="02020603050405020304" pitchFamily="18" charset="0"/>
              </a:rPr>
              <a:t>2</a:t>
            </a:r>
            <a:r>
              <a:rPr lang="en-US" altLang="zh-CN" sz="2200" b="1" i="0" u="none" strike="noStrike" baseline="0" dirty="0">
                <a:latin typeface="Times New Roman" panose="02020603050405020304" pitchFamily="18" charset="0"/>
                <a:cs typeface="Times New Roman" panose="02020603050405020304" pitchFamily="18" charset="0"/>
              </a:rPr>
              <a:t> + </a:t>
            </a:r>
            <a:r>
              <a:rPr lang="en-US" altLang="zh-CN" sz="2200" b="1" i="1" u="none" strike="noStrike" baseline="0" dirty="0">
                <a:latin typeface="Times New Roman" panose="02020603050405020304" pitchFamily="18" charset="0"/>
                <a:cs typeface="Times New Roman" panose="02020603050405020304" pitchFamily="18" charset="0"/>
              </a:rPr>
              <a:t>x</a:t>
            </a:r>
            <a:r>
              <a:rPr lang="en-US" altLang="zh-CN" sz="2200" b="1" baseline="30000" dirty="0">
                <a:latin typeface="Times New Roman" panose="02020603050405020304" pitchFamily="18" charset="0"/>
                <a:cs typeface="Times New Roman" panose="02020603050405020304" pitchFamily="18" charset="0"/>
              </a:rPr>
              <a:t>3</a:t>
            </a:r>
            <a:r>
              <a:rPr lang="en-US" altLang="zh-CN" sz="2200" b="1" i="0" u="none" strike="noStrike" baseline="0" dirty="0">
                <a:latin typeface="Times New Roman" panose="02020603050405020304" pitchFamily="18" charset="0"/>
                <a:cs typeface="Times New Roman" panose="02020603050405020304" pitchFamily="18" charset="0"/>
              </a:rPr>
              <a:t>  +⋯) to a product expansion for </a:t>
            </a:r>
            <a:r>
              <a:rPr lang="en-US" altLang="zh-CN" sz="2200" b="1" i="1" u="none" strike="noStrike" baseline="0" dirty="0">
                <a:latin typeface="Times New Roman" panose="02020603050405020304" pitchFamily="18" charset="0"/>
                <a:cs typeface="Times New Roman" panose="02020603050405020304" pitchFamily="18" charset="0"/>
              </a:rPr>
              <a:t>G</a:t>
            </a:r>
            <a:r>
              <a:rPr lang="en-US" altLang="zh-CN" sz="2200" b="1" i="0" u="none" strike="noStrike" baseline="0" dirty="0">
                <a:latin typeface="Times New Roman" panose="02020603050405020304" pitchFamily="18" charset="0"/>
                <a:cs typeface="Times New Roman" panose="02020603050405020304" pitchFamily="18" charset="0"/>
              </a:rPr>
              <a:t>(</a:t>
            </a:r>
            <a:r>
              <a:rPr lang="en-US" altLang="zh-CN" sz="2200" b="1" i="1" u="none" strike="noStrike" baseline="0" dirty="0">
                <a:latin typeface="Times New Roman" panose="02020603050405020304" pitchFamily="18" charset="0"/>
                <a:cs typeface="Times New Roman" panose="02020603050405020304" pitchFamily="18" charset="0"/>
              </a:rPr>
              <a:t>x</a:t>
            </a:r>
            <a:r>
              <a:rPr lang="en-US" altLang="zh-CN" sz="2200" b="1" i="0" u="none" strike="noStrike" baseline="0" dirty="0">
                <a:latin typeface="Times New Roman" panose="02020603050405020304" pitchFamily="18" charset="0"/>
                <a:cs typeface="Times New Roman" panose="02020603050405020304" pitchFamily="18" charset="0"/>
              </a:rPr>
              <a:t>). Because there are </a:t>
            </a:r>
            <a:r>
              <a:rPr lang="en-US" altLang="zh-CN" sz="2200" b="1" i="1" u="none" strike="noStrike" baseline="0" dirty="0">
                <a:latin typeface="Times New Roman" panose="02020603050405020304" pitchFamily="18" charset="0"/>
                <a:cs typeface="Times New Roman" panose="02020603050405020304" pitchFamily="18" charset="0"/>
              </a:rPr>
              <a:t>n </a:t>
            </a:r>
            <a:r>
              <a:rPr lang="en-US" altLang="zh-CN" sz="2200" b="1" i="0" u="none" strike="noStrike" baseline="0" dirty="0">
                <a:latin typeface="Times New Roman" panose="02020603050405020304" pitchFamily="18" charset="0"/>
                <a:cs typeface="Times New Roman" panose="02020603050405020304" pitchFamily="18" charset="0"/>
              </a:rPr>
              <a:t>elements in the set and each contributes this same factor to </a:t>
            </a:r>
            <a:r>
              <a:rPr lang="en-US" altLang="zh-CN" sz="2200" b="1" i="1" u="none" strike="noStrike" baseline="0" dirty="0">
                <a:latin typeface="Times New Roman" panose="02020603050405020304" pitchFamily="18" charset="0"/>
                <a:cs typeface="Times New Roman" panose="02020603050405020304" pitchFamily="18" charset="0"/>
              </a:rPr>
              <a:t>G</a:t>
            </a:r>
            <a:r>
              <a:rPr lang="en-US" altLang="zh-CN" sz="2200" b="1" i="0" u="none" strike="noStrike" baseline="0" dirty="0">
                <a:latin typeface="Times New Roman" panose="02020603050405020304" pitchFamily="18" charset="0"/>
                <a:cs typeface="Times New Roman" panose="02020603050405020304" pitchFamily="18" charset="0"/>
              </a:rPr>
              <a:t>(</a:t>
            </a:r>
            <a:r>
              <a:rPr lang="en-US" altLang="zh-CN" sz="2200" b="1" i="1" u="none" strike="noStrike" baseline="0" dirty="0">
                <a:latin typeface="Times New Roman" panose="02020603050405020304" pitchFamily="18" charset="0"/>
                <a:cs typeface="Times New Roman" panose="02020603050405020304" pitchFamily="18" charset="0"/>
              </a:rPr>
              <a:t>x</a:t>
            </a:r>
            <a:r>
              <a:rPr lang="en-US" altLang="zh-CN" sz="2200" b="1" i="0" u="none" strike="noStrike" baseline="0" dirty="0">
                <a:latin typeface="Times New Roman" panose="02020603050405020304" pitchFamily="18" charset="0"/>
                <a:cs typeface="Times New Roman" panose="02020603050405020304" pitchFamily="18" charset="0"/>
              </a:rPr>
              <a:t>), we have</a:t>
            </a:r>
            <a:r>
              <a:rPr lang="en-US" altLang="zh-CN" sz="2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a:p>
            <a:pPr algn="ctr"/>
            <a:r>
              <a:rPr lang="en-US" altLang="zh-CN" sz="2400" b="1" i="1" u="none" strike="noStrike" baseline="0" dirty="0">
                <a:latin typeface="Times New Roman" panose="02020603050405020304" pitchFamily="18" charset="0"/>
                <a:cs typeface="Times New Roman" panose="02020603050405020304" pitchFamily="18" charset="0"/>
              </a:rPr>
              <a:t>G</a:t>
            </a:r>
            <a:r>
              <a:rPr lang="en-US" altLang="zh-CN" sz="2400" b="1" i="0" u="none" strike="noStrike" baseline="0" dirty="0">
                <a:latin typeface="Times New Roman" panose="02020603050405020304" pitchFamily="18" charset="0"/>
                <a:cs typeface="Times New Roman" panose="02020603050405020304" pitchFamily="18" charset="0"/>
              </a:rPr>
              <a:t>(</a:t>
            </a:r>
            <a:r>
              <a:rPr lang="en-US" altLang="zh-CN" sz="2400" b="1" i="1" u="none" strike="noStrike" baseline="0" dirty="0">
                <a:latin typeface="Times New Roman" panose="02020603050405020304" pitchFamily="18" charset="0"/>
                <a:cs typeface="Times New Roman" panose="02020603050405020304" pitchFamily="18" charset="0"/>
              </a:rPr>
              <a:t>x</a:t>
            </a:r>
            <a:r>
              <a:rPr lang="en-US" altLang="zh-CN" sz="2400" b="1" i="0" u="none" strike="noStrike" baseline="0" dirty="0">
                <a:latin typeface="Times New Roman" panose="02020603050405020304" pitchFamily="18" charset="0"/>
                <a:cs typeface="Times New Roman" panose="02020603050405020304" pitchFamily="18" charset="0"/>
              </a:rPr>
              <a:t>) = (1 + </a:t>
            </a:r>
            <a:r>
              <a:rPr lang="en-US" altLang="zh-CN" sz="2400" b="1" i="1" u="none" strike="noStrike" baseline="0" dirty="0">
                <a:latin typeface="Times New Roman" panose="02020603050405020304" pitchFamily="18" charset="0"/>
                <a:cs typeface="Times New Roman" panose="02020603050405020304" pitchFamily="18" charset="0"/>
              </a:rPr>
              <a:t>x </a:t>
            </a:r>
            <a:r>
              <a:rPr lang="en-US" altLang="zh-CN" sz="2400" b="1" i="0" u="none" strike="noStrike" baseline="0" dirty="0">
                <a:latin typeface="Times New Roman" panose="02020603050405020304" pitchFamily="18" charset="0"/>
                <a:cs typeface="Times New Roman" panose="02020603050405020304" pitchFamily="18" charset="0"/>
              </a:rPr>
              <a:t>+ </a:t>
            </a:r>
            <a:r>
              <a:rPr lang="en-US" altLang="zh-CN" sz="2400" b="1" i="1" u="none" strike="noStrike" baseline="0" dirty="0">
                <a:latin typeface="Times New Roman" panose="02020603050405020304" pitchFamily="18" charset="0"/>
                <a:cs typeface="Times New Roman" panose="02020603050405020304" pitchFamily="18" charset="0"/>
              </a:rPr>
              <a:t>x</a:t>
            </a:r>
            <a:r>
              <a:rPr lang="en-US" altLang="zh-CN" sz="2400" b="1" i="0" u="none" strike="noStrike" baseline="30000" dirty="0">
                <a:latin typeface="Times New Roman" panose="02020603050405020304" pitchFamily="18" charset="0"/>
                <a:cs typeface="Times New Roman" panose="02020603050405020304" pitchFamily="18" charset="0"/>
              </a:rPr>
              <a:t>2</a:t>
            </a:r>
            <a:r>
              <a:rPr lang="en-US" altLang="zh-CN" sz="2400" b="1" i="0" u="none" strike="noStrike" baseline="0" dirty="0">
                <a:latin typeface="Times New Roman" panose="02020603050405020304" pitchFamily="18" charset="0"/>
                <a:cs typeface="Times New Roman" panose="02020603050405020304" pitchFamily="18" charset="0"/>
              </a:rPr>
              <a:t> + </a:t>
            </a:r>
            <a:r>
              <a:rPr lang="en-US" altLang="zh-CN" sz="2400" b="1" i="1" u="none" strike="noStrike" baseline="0" dirty="0">
                <a:latin typeface="Times New Roman" panose="02020603050405020304" pitchFamily="18" charset="0"/>
                <a:cs typeface="Times New Roman" panose="02020603050405020304" pitchFamily="18" charset="0"/>
              </a:rPr>
              <a:t>x</a:t>
            </a:r>
            <a:r>
              <a:rPr lang="en-US" altLang="zh-CN" sz="2400" b="1" baseline="30000" dirty="0">
                <a:latin typeface="Times New Roman" panose="02020603050405020304" pitchFamily="18" charset="0"/>
                <a:cs typeface="Times New Roman" panose="02020603050405020304" pitchFamily="18" charset="0"/>
              </a:rPr>
              <a:t>3</a:t>
            </a:r>
            <a:r>
              <a:rPr lang="en-US" altLang="zh-CN" sz="2400" b="1" i="0" u="none" strike="noStrike" baseline="0" dirty="0">
                <a:latin typeface="Times New Roman" panose="02020603050405020304" pitchFamily="18" charset="0"/>
                <a:cs typeface="Times New Roman" panose="02020603050405020304" pitchFamily="18" charset="0"/>
              </a:rPr>
              <a:t>  +⋯)</a:t>
            </a:r>
            <a:r>
              <a:rPr lang="en-US" altLang="zh-CN" sz="2400" b="1" baseline="30000" dirty="0">
                <a:latin typeface="Times New Roman" panose="02020603050405020304" pitchFamily="18" charset="0"/>
                <a:cs typeface="Times New Roman" panose="02020603050405020304" pitchFamily="18" charset="0"/>
              </a:rPr>
              <a:t> n</a:t>
            </a:r>
            <a:endPar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597375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88720"/>
          </a:xfrm>
        </p:spPr>
        <p:txBody>
          <a:bodyPr/>
          <a:lstStyle/>
          <a:p>
            <a:r>
              <a:rPr lang="en-US" altLang="zh-CN"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Rabbits and the Fibonacci Numbers</a:t>
            </a:r>
            <a:br>
              <a:rPr lang="en-US" altLang="zh-CN"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兔子和斐波那契数</a:t>
            </a:r>
            <a:endParaRPr lang="en-US" sz="1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6" name="Content Placeholder 3"/>
          <p:cNvSpPr>
            <a:spLocks noGrp="1"/>
          </p:cNvSpPr>
          <p:nvPr>
            <p:ph idx="13"/>
          </p:nvPr>
        </p:nvSpPr>
        <p:spPr>
          <a:xfrm>
            <a:off x="457200" y="5410200"/>
            <a:ext cx="8321040" cy="1219200"/>
          </a:xfrm>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Modeling the Population Growth of Rabbits on an Island</a:t>
            </a:r>
          </a:p>
        </p:txBody>
      </p:sp>
      <p:pic>
        <p:nvPicPr>
          <p:cNvPr id="5" name="图片 4">
            <a:extLst>
              <a:ext uri="{FF2B5EF4-FFF2-40B4-BE49-F238E27FC236}">
                <a16:creationId xmlns:a16="http://schemas.microsoft.com/office/drawing/2014/main" id="{E2D8858F-8266-6425-30D7-D3EBECB6FC3A}"/>
              </a:ext>
            </a:extLst>
          </p:cNvPr>
          <p:cNvPicPr>
            <a:picLocks noChangeAspect="1"/>
          </p:cNvPicPr>
          <p:nvPr/>
        </p:nvPicPr>
        <p:blipFill>
          <a:blip r:embed="rId2"/>
          <a:stretch>
            <a:fillRect/>
          </a:stretch>
        </p:blipFill>
        <p:spPr>
          <a:xfrm>
            <a:off x="512894" y="1371425"/>
            <a:ext cx="8118212" cy="3822423"/>
          </a:xfrm>
          <a:prstGeom prst="rect">
            <a:avLst/>
          </a:prstGeom>
        </p:spPr>
      </p:pic>
    </p:spTree>
    <p:extLst>
      <p:ext uri="{BB962C8B-B14F-4D97-AF65-F5344CB8AC3E}">
        <p14:creationId xmlns:p14="http://schemas.microsoft.com/office/powerpoint/2010/main" val="3209556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Counting Problems and Generating Functions</a:t>
            </a:r>
            <a:r>
              <a:rPr lang="en-US" sz="11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p:txBody>
      </p:sp>
      <p:sp>
        <p:nvSpPr>
          <p:cNvPr id="3" name="Content Placeholder 2"/>
          <p:cNvSpPr>
            <a:spLocks noGrp="1"/>
          </p:cNvSpPr>
          <p:nvPr>
            <p:ph idx="1"/>
          </p:nvPr>
        </p:nvSpPr>
        <p:spPr>
          <a:xfrm>
            <a:off x="502920" y="955040"/>
            <a:ext cx="8229600" cy="1600200"/>
          </a:xfrm>
        </p:spPr>
        <p:txBody>
          <a:bodyPr/>
          <a:lstStyle/>
          <a:p>
            <a:pPr algn="l"/>
            <a:r>
              <a:rPr lang="en-US"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a:t>
            </a:r>
          </a:p>
          <a:p>
            <a:pPr algn="l"/>
            <a:endParaRPr lang="en-US" altLang="zh-CN" sz="2200" b="1" i="0" u="none" strike="noStrike" baseline="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lgn="l"/>
            <a:endParaRPr lang="en-US" altLang="zh-CN"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lgn="l"/>
            <a:endParaRPr lang="en-US" altLang="zh-CN" sz="2200" b="1" i="0" u="none" strike="noStrike" baseline="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lgn="l"/>
            <a:endParaRPr lang="en-US" altLang="zh-CN" sz="22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lgn="l"/>
            <a:endParaRPr lang="en-US" altLang="zh-CN" sz="2200" b="1" i="0" u="none" strike="noStrike" baseline="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algn="l"/>
            <a:r>
              <a:rPr lang="en-US" altLang="zh-CN" sz="2200" i="0" u="none" strike="noStrike" baseline="0" dirty="0">
                <a:latin typeface="STIXGeneral-Regular"/>
              </a:rPr>
              <a:t>The number of </a:t>
            </a:r>
            <a:r>
              <a:rPr lang="en-US" altLang="zh-CN" sz="2200" i="1" u="none" strike="noStrike" baseline="0" dirty="0">
                <a:latin typeface="STIXGeneral-Italic"/>
              </a:rPr>
              <a:t>r</a:t>
            </a:r>
            <a:r>
              <a:rPr lang="en-US" altLang="zh-CN" sz="2200" i="0" u="none" strike="noStrike" baseline="0" dirty="0">
                <a:latin typeface="STIXGeneral-Regular"/>
              </a:rPr>
              <a:t>-combinations of a set with </a:t>
            </a:r>
            <a:r>
              <a:rPr lang="en-US" altLang="zh-CN" sz="2200" i="1" u="none" strike="noStrike" baseline="0" dirty="0">
                <a:latin typeface="STIXGeneral-Italic"/>
              </a:rPr>
              <a:t>n </a:t>
            </a:r>
            <a:r>
              <a:rPr lang="en-US" altLang="zh-CN" sz="2200" i="0" u="none" strike="noStrike" baseline="0" dirty="0">
                <a:latin typeface="STIXGeneral-Regular"/>
              </a:rPr>
              <a:t>elements with repetitions allowed, when </a:t>
            </a:r>
            <a:r>
              <a:rPr lang="en-US" altLang="zh-CN" sz="2200" i="1" u="none" strike="noStrike" baseline="0" dirty="0">
                <a:latin typeface="STIXGeneral-Italic"/>
              </a:rPr>
              <a:t>r </a:t>
            </a:r>
            <a:r>
              <a:rPr lang="en-US" altLang="zh-CN" sz="2200" i="0" u="none" strike="noStrike" baseline="0" dirty="0">
                <a:latin typeface="STIXGeneral-Regular"/>
              </a:rPr>
              <a:t>is a positive integer, is the coefficient </a:t>
            </a:r>
            <a:r>
              <a:rPr lang="en-US" altLang="zh-CN"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2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200" i="1" u="none" strike="noStrike" baseline="0" dirty="0">
                <a:latin typeface="STIXGeneral-Italic"/>
              </a:rPr>
              <a:t> </a:t>
            </a:r>
            <a:r>
              <a:rPr lang="en-US" altLang="zh-CN" sz="2200" i="0" u="none" strike="noStrike" baseline="0" dirty="0">
                <a:latin typeface="STIXGeneral-Regular"/>
              </a:rPr>
              <a:t>of </a:t>
            </a:r>
            <a:r>
              <a:rPr lang="en-US" altLang="zh-CN" sz="2200" i="1" u="none" strike="noStrike" baseline="0" dirty="0" err="1">
                <a:latin typeface="STIXGeneral-Italic"/>
              </a:rPr>
              <a:t>x</a:t>
            </a:r>
            <a:r>
              <a:rPr lang="en-US" altLang="zh-CN" sz="2200" i="1" u="none" strike="noStrike" baseline="30000" dirty="0" err="1">
                <a:latin typeface="STIXGeneral-Italic"/>
              </a:rPr>
              <a:t>r</a:t>
            </a:r>
            <a:r>
              <a:rPr lang="en-US" altLang="zh-CN" sz="2200" i="1" u="none" strike="noStrike" baseline="30000" dirty="0">
                <a:latin typeface="STIXGeneral-Italic"/>
              </a:rPr>
              <a:t> </a:t>
            </a:r>
            <a:r>
              <a:rPr lang="en-US" altLang="zh-CN" sz="2200" i="0" u="none" strike="noStrike" baseline="0" dirty="0">
                <a:latin typeface="STIXGeneral-Regular"/>
              </a:rPr>
              <a:t>in this sum. Consequently, using Example 8 we find that</a:t>
            </a:r>
            <a:r>
              <a:rPr lang="en-US" altLang="zh-CN" sz="2200" b="1" i="0" u="none" strike="noStrike" baseline="0" dirty="0">
                <a:latin typeface="STIXGeneral-Regular"/>
              </a:rPr>
              <a:t> </a:t>
            </a:r>
            <a:r>
              <a:rPr lang="en-US" altLang="zh-CN" sz="2200" b="1" i="1"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a:t>
            </a:r>
            <a:r>
              <a:rPr lang="en-US" altLang="zh-CN" sz="2200" b="1" i="1" baseline="-25000" dirty="0" err="1">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t>
            </a:r>
            <a:r>
              <a:rPr lang="en-US" altLang="zh-CN" sz="2200" b="1" i="1" u="none" strike="noStrike" baseline="0" dirty="0">
                <a:latin typeface="STIXGeneral-Italic"/>
              </a:rPr>
              <a:t> </a:t>
            </a:r>
            <a:r>
              <a:rPr lang="en-US" altLang="zh-CN" sz="2200" i="0" u="none" strike="noStrike" baseline="0" dirty="0">
                <a:latin typeface="STIXGeneral-Regular"/>
              </a:rPr>
              <a:t>equals</a:t>
            </a:r>
            <a:endParaRPr lang="en-US" altLang="zh-CN" sz="2200" i="0" u="none" strike="noStrike" baseline="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5509C181-26DE-EEA3-656D-D5C9D5DD38C0}"/>
              </a:ext>
            </a:extLst>
          </p:cNvPr>
          <p:cNvPicPr>
            <a:picLocks noChangeAspect="1"/>
          </p:cNvPicPr>
          <p:nvPr/>
        </p:nvPicPr>
        <p:blipFill>
          <a:blip r:embed="rId2"/>
          <a:stretch>
            <a:fillRect/>
          </a:stretch>
        </p:blipFill>
        <p:spPr>
          <a:xfrm>
            <a:off x="609600" y="1371600"/>
            <a:ext cx="7281489" cy="2743200"/>
          </a:xfrm>
          <a:prstGeom prst="rect">
            <a:avLst/>
          </a:prstGeom>
        </p:spPr>
      </p:pic>
      <p:pic>
        <p:nvPicPr>
          <p:cNvPr id="9" name="图片 8">
            <a:extLst>
              <a:ext uri="{FF2B5EF4-FFF2-40B4-BE49-F238E27FC236}">
                <a16:creationId xmlns:a16="http://schemas.microsoft.com/office/drawing/2014/main" id="{BE60A8BB-937F-FAA0-9F75-AF790CCD5754}"/>
              </a:ext>
            </a:extLst>
          </p:cNvPr>
          <p:cNvPicPr>
            <a:picLocks noChangeAspect="1"/>
          </p:cNvPicPr>
          <p:nvPr/>
        </p:nvPicPr>
        <p:blipFill>
          <a:blip r:embed="rId3"/>
          <a:stretch>
            <a:fillRect/>
          </a:stretch>
        </p:blipFill>
        <p:spPr>
          <a:xfrm>
            <a:off x="1447800" y="5562600"/>
            <a:ext cx="3952240" cy="1066800"/>
          </a:xfrm>
          <a:prstGeom prst="rect">
            <a:avLst/>
          </a:prstGeom>
        </p:spPr>
      </p:pic>
    </p:spTree>
    <p:extLst>
      <p:ext uri="{BB962C8B-B14F-4D97-AF65-F5344CB8AC3E}">
        <p14:creationId xmlns:p14="http://schemas.microsoft.com/office/powerpoint/2010/main" val="8576642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A1B59F-CBF3-1A8A-EBB9-D5BFC5CA5F49}"/>
              </a:ext>
            </a:extLst>
          </p:cNvPr>
          <p:cNvSpPr>
            <a:spLocks noGrp="1"/>
          </p:cNvSpPr>
          <p:nvPr>
            <p:ph type="title"/>
          </p:nvPr>
        </p:nvSpPr>
        <p:spPr/>
        <p:txBody>
          <a:bodyPr/>
          <a:lstStyle/>
          <a:p>
            <a:r>
              <a:rPr lang="en-US" altLang="zh-CN"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Linear Homogeneous Recurrence Relations and Generating Functions</a:t>
            </a:r>
            <a:r>
              <a:rPr lang="en-US" altLang="zh-CN" sz="1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3600" dirty="0"/>
          </a:p>
        </p:txBody>
      </p:sp>
      <p:pic>
        <p:nvPicPr>
          <p:cNvPr id="10" name="图片 9">
            <a:extLst>
              <a:ext uri="{FF2B5EF4-FFF2-40B4-BE49-F238E27FC236}">
                <a16:creationId xmlns:a16="http://schemas.microsoft.com/office/drawing/2014/main" id="{EED1A8A6-52BD-494E-3357-067326B91EEE}"/>
              </a:ext>
            </a:extLst>
          </p:cNvPr>
          <p:cNvPicPr>
            <a:picLocks noChangeAspect="1"/>
          </p:cNvPicPr>
          <p:nvPr/>
        </p:nvPicPr>
        <p:blipFill>
          <a:blip r:embed="rId2"/>
          <a:stretch>
            <a:fillRect/>
          </a:stretch>
        </p:blipFill>
        <p:spPr>
          <a:xfrm>
            <a:off x="228600" y="1390940"/>
            <a:ext cx="8442149" cy="2189191"/>
          </a:xfrm>
          <a:prstGeom prst="rect">
            <a:avLst/>
          </a:prstGeom>
        </p:spPr>
      </p:pic>
      <p:sp>
        <p:nvSpPr>
          <p:cNvPr id="14" name="文本框 13">
            <a:extLst>
              <a:ext uri="{FF2B5EF4-FFF2-40B4-BE49-F238E27FC236}">
                <a16:creationId xmlns:a16="http://schemas.microsoft.com/office/drawing/2014/main" id="{E156BF31-8145-DDF6-A08F-C675A5F451B0}"/>
              </a:ext>
            </a:extLst>
          </p:cNvPr>
          <p:cNvSpPr txBox="1"/>
          <p:nvPr/>
        </p:nvSpPr>
        <p:spPr>
          <a:xfrm>
            <a:off x="242807" y="1194650"/>
            <a:ext cx="6324600" cy="369332"/>
          </a:xfrm>
          <a:prstGeom prst="rect">
            <a:avLst/>
          </a:prstGeom>
          <a:noFill/>
        </p:spPr>
        <p:txBody>
          <a:bodyPr wrap="square">
            <a:spAutoFit/>
          </a:bodyPr>
          <a:lstStyle/>
          <a:p>
            <a:r>
              <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Example: </a:t>
            </a:r>
            <a:endParaRPr lang="zh-CN" altLang="en-US" dirty="0"/>
          </a:p>
        </p:txBody>
      </p:sp>
      <p:pic>
        <p:nvPicPr>
          <p:cNvPr id="6" name="图片 5">
            <a:extLst>
              <a:ext uri="{FF2B5EF4-FFF2-40B4-BE49-F238E27FC236}">
                <a16:creationId xmlns:a16="http://schemas.microsoft.com/office/drawing/2014/main" id="{8EE71EC0-10D9-65A9-F6D8-73293881C577}"/>
              </a:ext>
            </a:extLst>
          </p:cNvPr>
          <p:cNvPicPr>
            <a:picLocks noChangeAspect="1"/>
          </p:cNvPicPr>
          <p:nvPr/>
        </p:nvPicPr>
        <p:blipFill>
          <a:blip r:embed="rId3"/>
          <a:stretch>
            <a:fillRect/>
          </a:stretch>
        </p:blipFill>
        <p:spPr>
          <a:xfrm>
            <a:off x="76200" y="3580131"/>
            <a:ext cx="4886325" cy="3092002"/>
          </a:xfrm>
          <a:prstGeom prst="rect">
            <a:avLst/>
          </a:prstGeom>
        </p:spPr>
      </p:pic>
      <p:pic>
        <p:nvPicPr>
          <p:cNvPr id="8" name="图片 7">
            <a:extLst>
              <a:ext uri="{FF2B5EF4-FFF2-40B4-BE49-F238E27FC236}">
                <a16:creationId xmlns:a16="http://schemas.microsoft.com/office/drawing/2014/main" id="{D6661819-D397-C23A-7A45-922117DFDD55}"/>
              </a:ext>
            </a:extLst>
          </p:cNvPr>
          <p:cNvPicPr>
            <a:picLocks noChangeAspect="1"/>
          </p:cNvPicPr>
          <p:nvPr/>
        </p:nvPicPr>
        <p:blipFill>
          <a:blip r:embed="rId4"/>
          <a:stretch>
            <a:fillRect/>
          </a:stretch>
        </p:blipFill>
        <p:spPr>
          <a:xfrm>
            <a:off x="4114800" y="6179535"/>
            <a:ext cx="3552825" cy="504222"/>
          </a:xfrm>
          <a:prstGeom prst="rect">
            <a:avLst/>
          </a:prstGeom>
        </p:spPr>
      </p:pic>
    </p:spTree>
    <p:extLst>
      <p:ext uri="{BB962C8B-B14F-4D97-AF65-F5344CB8AC3E}">
        <p14:creationId xmlns:p14="http://schemas.microsoft.com/office/powerpoint/2010/main" val="4389015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A1B59F-CBF3-1A8A-EBB9-D5BFC5CA5F49}"/>
              </a:ext>
            </a:extLst>
          </p:cNvPr>
          <p:cNvSpPr>
            <a:spLocks noGrp="1"/>
          </p:cNvSpPr>
          <p:nvPr>
            <p:ph type="title"/>
          </p:nvPr>
        </p:nvSpPr>
        <p:spPr/>
        <p:txBody>
          <a:bodyPr/>
          <a:lstStyle/>
          <a:p>
            <a:r>
              <a:rPr lang="en-US" altLang="zh-CN"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Linear Homogeneous Recurrence Relations and Generating Functions</a:t>
            </a:r>
            <a:r>
              <a:rPr lang="en-US" altLang="zh-CN" sz="12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sz="3600" dirty="0"/>
          </a:p>
        </p:txBody>
      </p:sp>
      <p:pic>
        <p:nvPicPr>
          <p:cNvPr id="4" name="图片 3">
            <a:extLst>
              <a:ext uri="{FF2B5EF4-FFF2-40B4-BE49-F238E27FC236}">
                <a16:creationId xmlns:a16="http://schemas.microsoft.com/office/drawing/2014/main" id="{F3DCD949-7D96-52DD-428B-756DA255F442}"/>
              </a:ext>
            </a:extLst>
          </p:cNvPr>
          <p:cNvPicPr>
            <a:picLocks noChangeAspect="1"/>
          </p:cNvPicPr>
          <p:nvPr/>
        </p:nvPicPr>
        <p:blipFill>
          <a:blip r:embed="rId2"/>
          <a:stretch>
            <a:fillRect/>
          </a:stretch>
        </p:blipFill>
        <p:spPr>
          <a:xfrm>
            <a:off x="430750" y="1676400"/>
            <a:ext cx="4956203" cy="914400"/>
          </a:xfrm>
          <a:prstGeom prst="rect">
            <a:avLst/>
          </a:prstGeom>
        </p:spPr>
      </p:pic>
      <p:pic>
        <p:nvPicPr>
          <p:cNvPr id="6" name="图片 5">
            <a:extLst>
              <a:ext uri="{FF2B5EF4-FFF2-40B4-BE49-F238E27FC236}">
                <a16:creationId xmlns:a16="http://schemas.microsoft.com/office/drawing/2014/main" id="{77399499-774F-71C8-6EBC-8377367383A4}"/>
              </a:ext>
            </a:extLst>
          </p:cNvPr>
          <p:cNvPicPr>
            <a:picLocks noChangeAspect="1"/>
          </p:cNvPicPr>
          <p:nvPr/>
        </p:nvPicPr>
        <p:blipFill>
          <a:blip r:embed="rId3"/>
          <a:stretch>
            <a:fillRect/>
          </a:stretch>
        </p:blipFill>
        <p:spPr>
          <a:xfrm>
            <a:off x="762000" y="2697997"/>
            <a:ext cx="4267200" cy="615092"/>
          </a:xfrm>
          <a:prstGeom prst="rect">
            <a:avLst/>
          </a:prstGeom>
        </p:spPr>
      </p:pic>
      <p:pic>
        <p:nvPicPr>
          <p:cNvPr id="8" name="图片 7">
            <a:extLst>
              <a:ext uri="{FF2B5EF4-FFF2-40B4-BE49-F238E27FC236}">
                <a16:creationId xmlns:a16="http://schemas.microsoft.com/office/drawing/2014/main" id="{765C6F3A-EB35-48F5-7E68-B279B77C0863}"/>
              </a:ext>
            </a:extLst>
          </p:cNvPr>
          <p:cNvPicPr>
            <a:picLocks noChangeAspect="1"/>
          </p:cNvPicPr>
          <p:nvPr/>
        </p:nvPicPr>
        <p:blipFill>
          <a:blip r:embed="rId4"/>
          <a:stretch>
            <a:fillRect/>
          </a:stretch>
        </p:blipFill>
        <p:spPr>
          <a:xfrm>
            <a:off x="692257" y="3177257"/>
            <a:ext cx="4212983" cy="1869715"/>
          </a:xfrm>
          <a:prstGeom prst="rect">
            <a:avLst/>
          </a:prstGeom>
        </p:spPr>
      </p:pic>
      <p:sp>
        <p:nvSpPr>
          <p:cNvPr id="11" name="文本框 10">
            <a:extLst>
              <a:ext uri="{FF2B5EF4-FFF2-40B4-BE49-F238E27FC236}">
                <a16:creationId xmlns:a16="http://schemas.microsoft.com/office/drawing/2014/main" id="{EE51BF9A-6C17-D120-673C-BE452F032F4C}"/>
              </a:ext>
            </a:extLst>
          </p:cNvPr>
          <p:cNvSpPr txBox="1"/>
          <p:nvPr/>
        </p:nvSpPr>
        <p:spPr>
          <a:xfrm>
            <a:off x="487564" y="1307068"/>
            <a:ext cx="4622368" cy="369332"/>
          </a:xfrm>
          <a:prstGeom prst="rect">
            <a:avLst/>
          </a:prstGeom>
          <a:noFill/>
        </p:spPr>
        <p:txBody>
          <a:bodyPr wrap="square">
            <a:spAutoFit/>
          </a:bodyPr>
          <a:lstStyle/>
          <a:p>
            <a:r>
              <a:rPr lang="en-US" altLang="zh-CN"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(continue): </a:t>
            </a:r>
            <a:endParaRPr lang="zh-CN" altLang="en-US" dirty="0"/>
          </a:p>
        </p:txBody>
      </p:sp>
    </p:spTree>
    <p:extLst>
      <p:ext uri="{BB962C8B-B14F-4D97-AF65-F5344CB8AC3E}">
        <p14:creationId xmlns:p14="http://schemas.microsoft.com/office/powerpoint/2010/main" val="13889970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Inclusion-Exclusion</a:t>
            </a:r>
            <a:br>
              <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b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5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包含排斥原理</a:t>
            </a:r>
            <a:endPar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Content Placeholder 2"/>
          <p:cNvSpPr>
            <a:spLocks noGrp="1"/>
          </p:cNvSpPr>
          <p:nvPr>
            <p:ph idx="1"/>
          </p:nvPr>
        </p:nvSpPr>
        <p:spPr>
          <a:xfrm>
            <a:off x="3200400" y="3810000"/>
            <a:ext cx="2743200" cy="640080"/>
          </a:xfrm>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8.5</a:t>
            </a:r>
          </a:p>
        </p:txBody>
      </p:sp>
    </p:spTree>
    <p:extLst>
      <p:ext uri="{BB962C8B-B14F-4D97-AF65-F5344CB8AC3E}">
        <p14:creationId xmlns:p14="http://schemas.microsoft.com/office/powerpoint/2010/main" val="5589770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Principle of Inclusion-Exclusion</a:t>
            </a:r>
          </a:p>
        </p:txBody>
      </p:sp>
      <p:sp>
        <p:nvSpPr>
          <p:cNvPr id="3" name="Content Placeholder 2"/>
          <p:cNvSpPr>
            <a:spLocks noGrp="1"/>
          </p:cNvSpPr>
          <p:nvPr>
            <p:ph idx="1"/>
          </p:nvPr>
        </p:nvSpPr>
        <p:spPr>
          <a:xfrm>
            <a:off x="457200" y="1295400"/>
            <a:ext cx="8229600" cy="1455720"/>
          </a:xfrm>
        </p:spPr>
        <p:txBody>
          <a:bodyPr/>
          <a:lstStyle/>
          <a:p>
            <a:r>
              <a:rPr lang="en-US" dirty="0">
                <a:latin typeface="Times New Roman" panose="02020603050405020304" pitchFamily="18" charset="0"/>
                <a:cs typeface="Times New Roman" panose="02020603050405020304" pitchFamily="18" charset="0"/>
              </a:rPr>
              <a:t>In Section </a:t>
            </a:r>
            <a:r>
              <a:rPr lang="en-US" dirty="0">
                <a:latin typeface="Times New Roman" panose="02020603050405020304" pitchFamily="18" charset="0"/>
                <a:ea typeface="Cambria Math" pitchFamily="18" charset="0"/>
                <a:cs typeface="Times New Roman" panose="02020603050405020304" pitchFamily="18" charset="0"/>
              </a:rPr>
              <a:t>2.2</a:t>
            </a:r>
            <a:r>
              <a:rPr lang="en-US" dirty="0">
                <a:latin typeface="Times New Roman" panose="02020603050405020304" pitchFamily="18" charset="0"/>
                <a:cs typeface="Times New Roman" panose="02020603050405020304" pitchFamily="18" charset="0"/>
              </a:rPr>
              <a:t>, we developed the following formula for the number of elements in the union of two finite sets:</a:t>
            </a:r>
          </a:p>
        </p:txBody>
      </p:sp>
      <p:graphicFrame>
        <p:nvGraphicFramePr>
          <p:cNvPr id="7" name="Object 3"/>
          <p:cNvGraphicFramePr>
            <a:graphicFrameLocks noChangeAspect="1"/>
          </p:cNvGraphicFramePr>
          <p:nvPr/>
        </p:nvGraphicFramePr>
        <p:xfrm>
          <a:off x="2571750" y="3113088"/>
          <a:ext cx="4000500" cy="634500"/>
        </p:xfrm>
        <a:graphic>
          <a:graphicData uri="http://schemas.openxmlformats.org/presentationml/2006/ole">
            <mc:AlternateContent xmlns:mc="http://schemas.openxmlformats.org/markup-compatibility/2006">
              <mc:Choice xmlns:v="urn:schemas-microsoft-com:vml" Requires="v">
                <p:oleObj spid="_x0000_s17421" name="Equation" r:id="rId3" imgW="1600200" imgH="253800" progId="Equation.DSMT4">
                  <p:embed/>
                </p:oleObj>
              </mc:Choice>
              <mc:Fallback>
                <p:oleObj name="Equation" r:id="rId3" imgW="1600200" imgH="253800" progId="Equation.DSMT4">
                  <p:embed/>
                  <p:pic>
                    <p:nvPicPr>
                      <p:cNvPr id="7" name="Object 3"/>
                      <p:cNvPicPr/>
                      <p:nvPr/>
                    </p:nvPicPr>
                    <p:blipFill>
                      <a:blip r:embed="rId4"/>
                      <a:stretch>
                        <a:fillRect/>
                      </a:stretch>
                    </p:blipFill>
                    <p:spPr>
                      <a:xfrm>
                        <a:off x="2571750" y="3113088"/>
                        <a:ext cx="4000500" cy="634500"/>
                      </a:xfrm>
                      <a:prstGeom prst="rect">
                        <a:avLst/>
                      </a:prstGeom>
                    </p:spPr>
                  </p:pic>
                </p:oleObj>
              </mc:Fallback>
            </mc:AlternateContent>
          </a:graphicData>
        </a:graphic>
      </p:graphicFrame>
      <p:sp>
        <p:nvSpPr>
          <p:cNvPr id="4" name="Content Placeholder 4"/>
          <p:cNvSpPr>
            <a:spLocks noGrp="1"/>
          </p:cNvSpPr>
          <p:nvPr>
            <p:ph idx="13"/>
          </p:nvPr>
        </p:nvSpPr>
        <p:spPr>
          <a:xfrm>
            <a:off x="457200" y="4038600"/>
            <a:ext cx="8229600" cy="1097280"/>
          </a:xfrm>
        </p:spPr>
        <p:txBody>
          <a:bodyPr/>
          <a:lstStyle/>
          <a:p>
            <a:r>
              <a:rPr lang="en-US" dirty="0">
                <a:latin typeface="Times New Roman" panose="02020603050405020304" pitchFamily="18" charset="0"/>
                <a:cs typeface="Times New Roman" panose="02020603050405020304" pitchFamily="18" charset="0"/>
              </a:rPr>
              <a:t>We will generalize this formula to finite sets of any size.</a:t>
            </a:r>
          </a:p>
        </p:txBody>
      </p:sp>
    </p:spTree>
    <p:extLst>
      <p:ext uri="{BB962C8B-B14F-4D97-AF65-F5344CB8AC3E}">
        <p14:creationId xmlns:p14="http://schemas.microsoft.com/office/powerpoint/2010/main" val="22622101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Two Finite Sets</a:t>
            </a:r>
          </a:p>
        </p:txBody>
      </p:sp>
      <p:sp>
        <p:nvSpPr>
          <p:cNvPr id="3" name="Content Placeholder 2"/>
          <p:cNvSpPr>
            <a:spLocks noGrp="1"/>
          </p:cNvSpPr>
          <p:nvPr>
            <p:ph idx="1"/>
          </p:nvPr>
        </p:nvSpPr>
        <p:spPr>
          <a:xfrm>
            <a:off x="457200" y="1295400"/>
            <a:ext cx="8229600" cy="3276600"/>
          </a:xfrm>
        </p:spPr>
        <p:txBody>
          <a:bodyPr/>
          <a:lstStyle/>
          <a:p>
            <a:r>
              <a:rPr lang="en-US" sz="2600" b="1" dirty="0">
                <a:latin typeface="Times New Roman" panose="02020603050405020304" pitchFamily="18" charset="0"/>
                <a:cs typeface="Times New Roman" panose="02020603050405020304" pitchFamily="18" charset="0"/>
              </a:rPr>
              <a:t>Example</a:t>
            </a:r>
            <a:r>
              <a:rPr lang="en-US" sz="2600" dirty="0">
                <a:latin typeface="Times New Roman" panose="02020603050405020304" pitchFamily="18" charset="0"/>
                <a:cs typeface="Times New Roman" panose="02020603050405020304" pitchFamily="18" charset="0"/>
              </a:rPr>
              <a:t>: In a discrete mathematics class every student is a major in computer science or mathematics or both. The number of students having computer science as a  major (possibly along with mathematics) is </a:t>
            </a:r>
            <a:r>
              <a:rPr lang="en-US" sz="2600" dirty="0">
                <a:solidFill>
                  <a:srgbClr val="C00000"/>
                </a:solidFill>
                <a:latin typeface="Times New Roman" panose="02020603050405020304" pitchFamily="18" charset="0"/>
                <a:ea typeface="Cambria Math" pitchFamily="18" charset="0"/>
                <a:cs typeface="Times New Roman" panose="02020603050405020304" pitchFamily="18" charset="0"/>
              </a:rPr>
              <a:t>25</a:t>
            </a:r>
            <a:r>
              <a:rPr lang="en-US" sz="2600" dirty="0">
                <a:latin typeface="Times New Roman" panose="02020603050405020304" pitchFamily="18" charset="0"/>
                <a:cs typeface="Times New Roman" panose="02020603050405020304" pitchFamily="18" charset="0"/>
              </a:rPr>
              <a:t>; the number of students having mathematics as a major (possibly along with computer science) is </a:t>
            </a:r>
            <a:r>
              <a:rPr lang="en-US" sz="2600" dirty="0">
                <a:solidFill>
                  <a:srgbClr val="C00000"/>
                </a:solidFill>
                <a:latin typeface="Times New Roman" panose="02020603050405020304" pitchFamily="18" charset="0"/>
                <a:ea typeface="Cambria Math" pitchFamily="18" charset="0"/>
                <a:cs typeface="Times New Roman" panose="02020603050405020304" pitchFamily="18" charset="0"/>
              </a:rPr>
              <a:t>13</a:t>
            </a:r>
            <a:r>
              <a:rPr lang="en-US" sz="2600" dirty="0">
                <a:latin typeface="Times New Roman" panose="02020603050405020304" pitchFamily="18" charset="0"/>
                <a:cs typeface="Times New Roman" panose="02020603050405020304" pitchFamily="18" charset="0"/>
              </a:rPr>
              <a:t>; and the number of students majoring in both computer science and mathematics is </a:t>
            </a:r>
            <a:r>
              <a:rPr lang="en-US" sz="2600" dirty="0">
                <a:solidFill>
                  <a:srgbClr val="C00000"/>
                </a:solidFill>
                <a:latin typeface="Times New Roman" panose="02020603050405020304" pitchFamily="18" charset="0"/>
                <a:ea typeface="Cambria Math" pitchFamily="18" charset="0"/>
                <a:cs typeface="Times New Roman" panose="02020603050405020304" pitchFamily="18" charset="0"/>
              </a:rPr>
              <a:t>8</a:t>
            </a:r>
            <a:r>
              <a:rPr lang="en-US" sz="2600" dirty="0">
                <a:latin typeface="Times New Roman" panose="02020603050405020304" pitchFamily="18" charset="0"/>
                <a:cs typeface="Times New Roman" panose="02020603050405020304" pitchFamily="18" charset="0"/>
              </a:rPr>
              <a:t>. How many students are in the class?</a:t>
            </a:r>
          </a:p>
        </p:txBody>
      </p:sp>
      <p:sp>
        <p:nvSpPr>
          <p:cNvPr id="4" name="Content Placeholder 3"/>
          <p:cNvSpPr>
            <a:spLocks noGrp="1"/>
          </p:cNvSpPr>
          <p:nvPr>
            <p:ph idx="13"/>
          </p:nvPr>
        </p:nvSpPr>
        <p:spPr>
          <a:xfrm>
            <a:off x="457200" y="4800600"/>
            <a:ext cx="1447800" cy="478020"/>
          </a:xfrm>
        </p:spPr>
        <p:txBody>
          <a:bodyPr/>
          <a:lstStyle/>
          <a:p>
            <a:r>
              <a:rPr lang="en-US" sz="2600" b="1" dirty="0"/>
              <a:t>Solution</a:t>
            </a:r>
            <a:r>
              <a:rPr lang="en-US" sz="2600" dirty="0"/>
              <a:t>:</a:t>
            </a:r>
          </a:p>
        </p:txBody>
      </p:sp>
      <p:graphicFrame>
        <p:nvGraphicFramePr>
          <p:cNvPr id="7" name="Object 4"/>
          <p:cNvGraphicFramePr>
            <a:graphicFrameLocks noChangeAspect="1"/>
          </p:cNvGraphicFramePr>
          <p:nvPr/>
        </p:nvGraphicFramePr>
        <p:xfrm>
          <a:off x="2095500" y="4846980"/>
          <a:ext cx="3200400" cy="863280"/>
        </p:xfrm>
        <a:graphic>
          <a:graphicData uri="http://schemas.openxmlformats.org/presentationml/2006/ole">
            <mc:AlternateContent xmlns:mc="http://schemas.openxmlformats.org/markup-compatibility/2006">
              <mc:Choice xmlns:v="urn:schemas-microsoft-com:vml" Requires="v">
                <p:oleObj spid="_x0000_s18445" name="Equation" r:id="rId3" imgW="1600200" imgH="431640" progId="Equation.DSMT4">
                  <p:embed/>
                </p:oleObj>
              </mc:Choice>
              <mc:Fallback>
                <p:oleObj name="Equation" r:id="rId3" imgW="1600200" imgH="431640" progId="Equation.DSMT4">
                  <p:embed/>
                  <p:pic>
                    <p:nvPicPr>
                      <p:cNvPr id="7" name="Object 4"/>
                      <p:cNvPicPr/>
                      <p:nvPr/>
                    </p:nvPicPr>
                    <p:blipFill>
                      <a:blip r:embed="rId4"/>
                      <a:stretch>
                        <a:fillRect/>
                      </a:stretch>
                    </p:blipFill>
                    <p:spPr>
                      <a:xfrm>
                        <a:off x="2095500" y="4846980"/>
                        <a:ext cx="3200400" cy="863280"/>
                      </a:xfrm>
                      <a:prstGeom prst="rect">
                        <a:avLst/>
                      </a:prstGeom>
                    </p:spPr>
                  </p:pic>
                </p:oleObj>
              </mc:Fallback>
            </mc:AlternateContent>
          </a:graphicData>
        </a:graphic>
      </p:graphicFrame>
      <p:pic>
        <p:nvPicPr>
          <p:cNvPr id="9" name="Picture 5" descr="Venn diagram with sets A and B.&#10;"/>
          <p:cNvPicPr>
            <a:picLocks noGrp="1" noChangeAspect="1" noChangeArrowheads="1"/>
          </p:cNvPicPr>
          <p:nvPr>
            <p:ph idx="14"/>
          </p:nvPr>
        </p:nvPicPr>
        <p:blipFill>
          <a:blip r:embed="rId5">
            <a:extLst>
              <a:ext uri="{28A0092B-C50C-407E-A947-70E740481C1C}">
                <a14:useLocalDpi xmlns:a14="http://schemas.microsoft.com/office/drawing/2010/main" val="0"/>
              </a:ext>
            </a:extLst>
          </a:blip>
          <a:stretch>
            <a:fillRect/>
          </a:stretch>
        </p:blipFill>
        <p:spPr bwMode="auto">
          <a:xfrm>
            <a:off x="5867400" y="4572000"/>
            <a:ext cx="2560320" cy="189241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19098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Three Finite Sets</a:t>
            </a:r>
            <a:r>
              <a:rPr lang="en-US" sz="1500" dirty="0">
                <a:latin typeface="Times New Roman" panose="02020603050405020304" pitchFamily="18" charset="0"/>
                <a:cs typeface="Times New Roman" panose="02020603050405020304" pitchFamily="18" charset="0"/>
              </a:rPr>
              <a:t> 1</a:t>
            </a:r>
          </a:p>
        </p:txBody>
      </p:sp>
      <p:graphicFrame>
        <p:nvGraphicFramePr>
          <p:cNvPr id="6" name="Object 2"/>
          <p:cNvGraphicFramePr>
            <a:graphicFrameLocks noChangeAspect="1"/>
          </p:cNvGraphicFramePr>
          <p:nvPr/>
        </p:nvGraphicFramePr>
        <p:xfrm>
          <a:off x="1361440" y="1511300"/>
          <a:ext cx="6421120" cy="1003300"/>
        </p:xfrm>
        <a:graphic>
          <a:graphicData uri="http://schemas.openxmlformats.org/presentationml/2006/ole">
            <mc:AlternateContent xmlns:mc="http://schemas.openxmlformats.org/markup-compatibility/2006">
              <mc:Choice xmlns:v="urn:schemas-microsoft-com:vml" Requires="v">
                <p:oleObj spid="_x0000_s19469" name="Equation" r:id="rId3" imgW="3251160" imgH="507960" progId="Equation.DSMT4">
                  <p:embed/>
                </p:oleObj>
              </mc:Choice>
              <mc:Fallback>
                <p:oleObj name="Equation" r:id="rId3" imgW="3251160" imgH="507960" progId="Equation.DSMT4">
                  <p:embed/>
                  <p:pic>
                    <p:nvPicPr>
                      <p:cNvPr id="6" name="Object 2"/>
                      <p:cNvPicPr/>
                      <p:nvPr/>
                    </p:nvPicPr>
                    <p:blipFill>
                      <a:blip r:embed="rId4"/>
                      <a:stretch>
                        <a:fillRect/>
                      </a:stretch>
                    </p:blipFill>
                    <p:spPr>
                      <a:xfrm>
                        <a:off x="1361440" y="1511300"/>
                        <a:ext cx="6421120" cy="1003300"/>
                      </a:xfrm>
                      <a:prstGeom prst="rect">
                        <a:avLst/>
                      </a:prstGeom>
                    </p:spPr>
                  </p:pic>
                </p:oleObj>
              </mc:Fallback>
            </mc:AlternateContent>
          </a:graphicData>
        </a:graphic>
      </p:graphicFrame>
      <p:pic>
        <p:nvPicPr>
          <p:cNvPr id="4" name="图片 3">
            <a:extLst>
              <a:ext uri="{FF2B5EF4-FFF2-40B4-BE49-F238E27FC236}">
                <a16:creationId xmlns:a16="http://schemas.microsoft.com/office/drawing/2014/main" id="{2EFF871D-CF1A-2289-FACC-EED41225031F}"/>
              </a:ext>
            </a:extLst>
          </p:cNvPr>
          <p:cNvPicPr>
            <a:picLocks noChangeAspect="1"/>
          </p:cNvPicPr>
          <p:nvPr/>
        </p:nvPicPr>
        <p:blipFill>
          <a:blip r:embed="rId5"/>
          <a:stretch>
            <a:fillRect/>
          </a:stretch>
        </p:blipFill>
        <p:spPr>
          <a:xfrm>
            <a:off x="907723" y="3048000"/>
            <a:ext cx="2411111" cy="2824444"/>
          </a:xfrm>
          <a:prstGeom prst="rect">
            <a:avLst/>
          </a:prstGeom>
        </p:spPr>
      </p:pic>
      <p:pic>
        <p:nvPicPr>
          <p:cNvPr id="8" name="图片 7">
            <a:extLst>
              <a:ext uri="{FF2B5EF4-FFF2-40B4-BE49-F238E27FC236}">
                <a16:creationId xmlns:a16="http://schemas.microsoft.com/office/drawing/2014/main" id="{43FE65BA-C074-EFAC-0D15-F2A3C9F3E8BE}"/>
              </a:ext>
            </a:extLst>
          </p:cNvPr>
          <p:cNvPicPr>
            <a:picLocks noChangeAspect="1"/>
          </p:cNvPicPr>
          <p:nvPr/>
        </p:nvPicPr>
        <p:blipFill>
          <a:blip r:embed="rId6"/>
          <a:stretch>
            <a:fillRect/>
          </a:stretch>
        </p:blipFill>
        <p:spPr>
          <a:xfrm>
            <a:off x="3491550" y="2795964"/>
            <a:ext cx="2303950" cy="3168888"/>
          </a:xfrm>
          <a:prstGeom prst="rect">
            <a:avLst/>
          </a:prstGeom>
        </p:spPr>
      </p:pic>
      <p:pic>
        <p:nvPicPr>
          <p:cNvPr id="10" name="图片 9">
            <a:extLst>
              <a:ext uri="{FF2B5EF4-FFF2-40B4-BE49-F238E27FC236}">
                <a16:creationId xmlns:a16="http://schemas.microsoft.com/office/drawing/2014/main" id="{7236FECA-46AE-9D44-082D-E96E5F96FD25}"/>
              </a:ext>
            </a:extLst>
          </p:cNvPr>
          <p:cNvPicPr>
            <a:picLocks noChangeAspect="1"/>
          </p:cNvPicPr>
          <p:nvPr/>
        </p:nvPicPr>
        <p:blipFill>
          <a:blip r:embed="rId7"/>
          <a:stretch>
            <a:fillRect/>
          </a:stretch>
        </p:blipFill>
        <p:spPr>
          <a:xfrm>
            <a:off x="6132607" y="2884333"/>
            <a:ext cx="2242715" cy="2969875"/>
          </a:xfrm>
          <a:prstGeom prst="rect">
            <a:avLst/>
          </a:prstGeom>
        </p:spPr>
      </p:pic>
    </p:spTree>
    <p:extLst>
      <p:ext uri="{BB962C8B-B14F-4D97-AF65-F5344CB8AC3E}">
        <p14:creationId xmlns:p14="http://schemas.microsoft.com/office/powerpoint/2010/main" val="19588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Three Finite Sets</a:t>
            </a:r>
            <a:r>
              <a:rPr lang="en-US" sz="1500" dirty="0">
                <a:latin typeface="Times New Roman" panose="02020603050405020304" pitchFamily="18" charset="0"/>
                <a:cs typeface="Times New Roman" panose="02020603050405020304" pitchFamily="18" charset="0"/>
              </a:rPr>
              <a:t> 2</a:t>
            </a:r>
          </a:p>
        </p:txBody>
      </p:sp>
      <p:sp>
        <p:nvSpPr>
          <p:cNvPr id="8" name="Content Placeholder 2"/>
          <p:cNvSpPr>
            <a:spLocks noGrp="1"/>
          </p:cNvSpPr>
          <p:nvPr>
            <p:ph idx="1"/>
          </p:nvPr>
        </p:nvSpPr>
        <p:spPr>
          <a:xfrm>
            <a:off x="457200" y="1295400"/>
            <a:ext cx="8595360" cy="5257800"/>
          </a:xfrm>
        </p:spPr>
        <p:txBody>
          <a:bodyPr/>
          <a:lstStyle/>
          <a:p>
            <a:pPr>
              <a:spcBef>
                <a:spcPts val="0"/>
              </a:spcBef>
            </a:pPr>
            <a:r>
              <a:rPr lang="en-US" sz="2000" dirty="0">
                <a:latin typeface="Times New Roman" panose="02020603050405020304" pitchFamily="18" charset="0"/>
                <a:cs typeface="Times New Roman" panose="02020603050405020304" pitchFamily="18" charset="0"/>
              </a:rPr>
              <a:t>Example: A total of </a:t>
            </a:r>
            <a:r>
              <a:rPr lang="en-US" sz="2000" dirty="0">
                <a:solidFill>
                  <a:srgbClr val="FF0000"/>
                </a:solidFill>
                <a:latin typeface="Times New Roman" panose="02020603050405020304" pitchFamily="18" charset="0"/>
                <a:ea typeface="Cambria Math" pitchFamily="18" charset="0"/>
                <a:cs typeface="Times New Roman" panose="02020603050405020304" pitchFamily="18" charset="0"/>
              </a:rPr>
              <a:t>1232</a:t>
            </a:r>
            <a:r>
              <a:rPr lang="en-US" sz="2000" dirty="0">
                <a:latin typeface="Times New Roman" panose="02020603050405020304" pitchFamily="18" charset="0"/>
                <a:cs typeface="Times New Roman" panose="02020603050405020304" pitchFamily="18" charset="0"/>
              </a:rPr>
              <a:t> students have taken a course in </a:t>
            </a:r>
            <a:r>
              <a:rPr lang="en-US" sz="2000" dirty="0">
                <a:solidFill>
                  <a:srgbClr val="7030A0"/>
                </a:solidFill>
                <a:latin typeface="Times New Roman" panose="02020603050405020304" pitchFamily="18" charset="0"/>
                <a:cs typeface="Times New Roman" panose="02020603050405020304" pitchFamily="18" charset="0"/>
              </a:rPr>
              <a:t>Spanish</a:t>
            </a:r>
            <a:r>
              <a:rPr lang="en-US" sz="2000" dirty="0">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ea typeface="Cambria Math" pitchFamily="18" charset="0"/>
                <a:cs typeface="Times New Roman" panose="02020603050405020304" pitchFamily="18" charset="0"/>
              </a:rPr>
              <a:t>879</a:t>
            </a:r>
            <a:r>
              <a:rPr lang="en-US" sz="2000" dirty="0">
                <a:latin typeface="Times New Roman" panose="02020603050405020304" pitchFamily="18" charset="0"/>
                <a:cs typeface="Times New Roman" panose="02020603050405020304" pitchFamily="18" charset="0"/>
              </a:rPr>
              <a:t> have taken a course in </a:t>
            </a:r>
            <a:r>
              <a:rPr lang="en-US" sz="2000" dirty="0">
                <a:solidFill>
                  <a:srgbClr val="7030A0"/>
                </a:solidFill>
                <a:latin typeface="Times New Roman" panose="02020603050405020304" pitchFamily="18" charset="0"/>
                <a:cs typeface="Times New Roman" panose="02020603050405020304" pitchFamily="18" charset="0"/>
              </a:rPr>
              <a:t>French</a:t>
            </a:r>
            <a:r>
              <a:rPr lang="en-US" sz="2000" dirty="0">
                <a:latin typeface="Times New Roman" panose="02020603050405020304" pitchFamily="18" charset="0"/>
                <a:cs typeface="Times New Roman" panose="02020603050405020304" pitchFamily="18" charset="0"/>
              </a:rPr>
              <a:t>, and </a:t>
            </a:r>
            <a:r>
              <a:rPr lang="en-US" sz="2000" dirty="0">
                <a:solidFill>
                  <a:srgbClr val="FF0000"/>
                </a:solidFill>
                <a:latin typeface="Times New Roman" panose="02020603050405020304" pitchFamily="18" charset="0"/>
                <a:ea typeface="Cambria Math" pitchFamily="18" charset="0"/>
                <a:cs typeface="Times New Roman" panose="02020603050405020304" pitchFamily="18" charset="0"/>
              </a:rPr>
              <a:t>114</a:t>
            </a:r>
            <a:r>
              <a:rPr lang="en-US" sz="2000" dirty="0">
                <a:latin typeface="Times New Roman" panose="02020603050405020304" pitchFamily="18" charset="0"/>
                <a:cs typeface="Times New Roman" panose="02020603050405020304" pitchFamily="18" charset="0"/>
              </a:rPr>
              <a:t> have taken a course in </a:t>
            </a:r>
            <a:r>
              <a:rPr lang="en-US" sz="2000" dirty="0">
                <a:solidFill>
                  <a:srgbClr val="7030A0"/>
                </a:solidFill>
                <a:latin typeface="Times New Roman" panose="02020603050405020304" pitchFamily="18" charset="0"/>
                <a:cs typeface="Times New Roman" panose="02020603050405020304" pitchFamily="18" charset="0"/>
              </a:rPr>
              <a:t>Russian</a:t>
            </a:r>
            <a:r>
              <a:rPr lang="en-US" sz="2000" dirty="0">
                <a:latin typeface="Times New Roman" panose="02020603050405020304" pitchFamily="18" charset="0"/>
                <a:cs typeface="Times New Roman" panose="02020603050405020304" pitchFamily="18" charset="0"/>
              </a:rPr>
              <a:t>. Further, </a:t>
            </a:r>
            <a:r>
              <a:rPr lang="en-US" sz="2000" dirty="0">
                <a:solidFill>
                  <a:srgbClr val="FF0000"/>
                </a:solidFill>
                <a:latin typeface="Times New Roman" panose="02020603050405020304" pitchFamily="18" charset="0"/>
                <a:ea typeface="Cambria Math" pitchFamily="18" charset="0"/>
                <a:cs typeface="Times New Roman" panose="02020603050405020304" pitchFamily="18" charset="0"/>
              </a:rPr>
              <a:t>103</a:t>
            </a:r>
            <a:r>
              <a:rPr lang="en-US" sz="2000" dirty="0">
                <a:latin typeface="Times New Roman" panose="02020603050405020304" pitchFamily="18" charset="0"/>
                <a:ea typeface="Cambria Math"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have taken courses in both </a:t>
            </a:r>
            <a:r>
              <a:rPr lang="en-US" sz="2000" dirty="0">
                <a:solidFill>
                  <a:srgbClr val="7030A0"/>
                </a:solidFill>
                <a:latin typeface="Times New Roman" panose="02020603050405020304" pitchFamily="18" charset="0"/>
                <a:cs typeface="Times New Roman" panose="02020603050405020304" pitchFamily="18" charset="0"/>
              </a:rPr>
              <a:t>Spanish and French</a:t>
            </a:r>
            <a:r>
              <a:rPr lang="en-US" sz="2000" dirty="0">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ea typeface="Cambria Math" pitchFamily="18" charset="0"/>
                <a:cs typeface="Times New Roman" panose="02020603050405020304" pitchFamily="18" charset="0"/>
              </a:rPr>
              <a:t>23</a:t>
            </a:r>
            <a:r>
              <a:rPr lang="en-US" sz="2000" dirty="0">
                <a:latin typeface="Times New Roman" panose="02020603050405020304" pitchFamily="18" charset="0"/>
                <a:cs typeface="Times New Roman" panose="02020603050405020304" pitchFamily="18" charset="0"/>
              </a:rPr>
              <a:t> have taken courses in both </a:t>
            </a:r>
            <a:r>
              <a:rPr lang="en-US" sz="2000" dirty="0">
                <a:solidFill>
                  <a:srgbClr val="7030A0"/>
                </a:solidFill>
                <a:latin typeface="Times New Roman" panose="02020603050405020304" pitchFamily="18" charset="0"/>
                <a:cs typeface="Times New Roman" panose="02020603050405020304" pitchFamily="18" charset="0"/>
              </a:rPr>
              <a:t>Spanish and Russian</a:t>
            </a:r>
            <a:r>
              <a:rPr lang="en-US" sz="2000" dirty="0">
                <a:latin typeface="Times New Roman" panose="02020603050405020304" pitchFamily="18" charset="0"/>
                <a:cs typeface="Times New Roman" panose="02020603050405020304" pitchFamily="18" charset="0"/>
              </a:rPr>
              <a:t>, and </a:t>
            </a:r>
            <a:r>
              <a:rPr lang="en-US" sz="2000" dirty="0">
                <a:solidFill>
                  <a:srgbClr val="FF0000"/>
                </a:solidFill>
                <a:latin typeface="Times New Roman" panose="02020603050405020304" pitchFamily="18" charset="0"/>
                <a:ea typeface="Cambria Math" pitchFamily="18" charset="0"/>
                <a:cs typeface="Times New Roman" panose="02020603050405020304" pitchFamily="18" charset="0"/>
              </a:rPr>
              <a:t>14</a:t>
            </a:r>
            <a:r>
              <a:rPr lang="en-US" sz="2000" dirty="0">
                <a:latin typeface="Times New Roman" panose="02020603050405020304" pitchFamily="18" charset="0"/>
                <a:cs typeface="Times New Roman" panose="02020603050405020304" pitchFamily="18" charset="0"/>
              </a:rPr>
              <a:t> have taken courses in both </a:t>
            </a:r>
            <a:r>
              <a:rPr lang="en-US" sz="2000" dirty="0">
                <a:solidFill>
                  <a:srgbClr val="7030A0"/>
                </a:solidFill>
                <a:latin typeface="Times New Roman" panose="02020603050405020304" pitchFamily="18" charset="0"/>
                <a:cs typeface="Times New Roman" panose="02020603050405020304" pitchFamily="18" charset="0"/>
              </a:rPr>
              <a:t>French and Russian</a:t>
            </a:r>
            <a:r>
              <a:rPr lang="en-US" sz="2000" dirty="0">
                <a:latin typeface="Times New Roman" panose="02020603050405020304" pitchFamily="18" charset="0"/>
                <a:cs typeface="Times New Roman" panose="02020603050405020304" pitchFamily="18" charset="0"/>
              </a:rPr>
              <a:t>. If </a:t>
            </a:r>
            <a:r>
              <a:rPr lang="en-US" sz="2000" dirty="0">
                <a:latin typeface="Times New Roman" panose="02020603050405020304" pitchFamily="18" charset="0"/>
                <a:ea typeface="Cambria Math" pitchFamily="18" charset="0"/>
                <a:cs typeface="Times New Roman" panose="02020603050405020304" pitchFamily="18" charset="0"/>
              </a:rPr>
              <a:t>2092</a:t>
            </a:r>
            <a:r>
              <a:rPr lang="en-US" sz="2000" dirty="0">
                <a:latin typeface="Times New Roman" panose="02020603050405020304" pitchFamily="18" charset="0"/>
                <a:cs typeface="Times New Roman" panose="02020603050405020304" pitchFamily="18" charset="0"/>
              </a:rPr>
              <a:t> students have taken a course in at least one of </a:t>
            </a:r>
            <a:r>
              <a:rPr lang="en-US" sz="2000" dirty="0">
                <a:solidFill>
                  <a:srgbClr val="7030A0"/>
                </a:solidFill>
                <a:latin typeface="Times New Roman" panose="02020603050405020304" pitchFamily="18" charset="0"/>
                <a:cs typeface="Times New Roman" panose="02020603050405020304" pitchFamily="18" charset="0"/>
              </a:rPr>
              <a:t>Spanish French and Russian</a:t>
            </a:r>
            <a:r>
              <a:rPr lang="en-US" sz="2000" dirty="0">
                <a:latin typeface="Times New Roman" panose="02020603050405020304" pitchFamily="18" charset="0"/>
                <a:cs typeface="Times New Roman" panose="02020603050405020304" pitchFamily="18" charset="0"/>
              </a:rPr>
              <a:t>, how many students have taken a course in all </a:t>
            </a:r>
            <a:r>
              <a:rPr lang="en-US" sz="2000" dirty="0">
                <a:latin typeface="Times New Roman" panose="02020603050405020304" pitchFamily="18" charset="0"/>
                <a:ea typeface="Cambria Math" pitchFamily="18" charset="0"/>
                <a:cs typeface="Times New Roman" panose="02020603050405020304" pitchFamily="18" charset="0"/>
              </a:rPr>
              <a:t>3</a:t>
            </a:r>
            <a:r>
              <a:rPr lang="en-US" sz="2000" dirty="0">
                <a:latin typeface="Times New Roman" panose="02020603050405020304" pitchFamily="18" charset="0"/>
                <a:cs typeface="Times New Roman" panose="02020603050405020304" pitchFamily="18" charset="0"/>
              </a:rPr>
              <a:t> languages. </a:t>
            </a:r>
          </a:p>
          <a:p>
            <a:pPr>
              <a:spcBef>
                <a:spcPts val="0"/>
              </a:spcBef>
            </a:pPr>
            <a:r>
              <a:rPr lang="en-US" sz="2000" dirty="0">
                <a:latin typeface="Times New Roman" panose="02020603050405020304" pitchFamily="18" charset="0"/>
                <a:cs typeface="Times New Roman" panose="02020603050405020304" pitchFamily="18" charset="0"/>
              </a:rPr>
              <a:t>Solution: Let </a:t>
            </a:r>
            <a:r>
              <a:rPr lang="en-US" sz="2000" i="1" dirty="0">
                <a:solidFill>
                  <a:srgbClr val="FF0000"/>
                </a:solidFill>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 be the set of students who have taken a course in Spanish, </a:t>
            </a:r>
            <a:r>
              <a:rPr lang="en-US" sz="2000" i="1" dirty="0">
                <a:solidFill>
                  <a:srgbClr val="FF0000"/>
                </a:solidFill>
                <a:latin typeface="Times New Roman" panose="02020603050405020304" pitchFamily="18" charset="0"/>
                <a:cs typeface="Times New Roman" panose="02020603050405020304" pitchFamily="18" charset="0"/>
              </a:rPr>
              <a:t>F</a:t>
            </a:r>
            <a:r>
              <a:rPr lang="en-US" sz="2000" dirty="0">
                <a:latin typeface="Times New Roman" panose="02020603050405020304" pitchFamily="18" charset="0"/>
                <a:cs typeface="Times New Roman" panose="02020603050405020304" pitchFamily="18" charset="0"/>
              </a:rPr>
              <a:t> the set of students who have taken a course in French, and </a:t>
            </a:r>
            <a:r>
              <a:rPr lang="en-US" sz="2000" i="1" dirty="0">
                <a:solidFill>
                  <a:srgbClr val="FF0000"/>
                </a:solidFill>
                <a:latin typeface="Times New Roman" panose="02020603050405020304" pitchFamily="18" charset="0"/>
                <a:cs typeface="Times New Roman" panose="02020603050405020304" pitchFamily="18" charset="0"/>
              </a:rPr>
              <a:t>R</a:t>
            </a:r>
            <a:r>
              <a:rPr lang="en-US" sz="2000" dirty="0">
                <a:latin typeface="Times New Roman" panose="02020603050405020304" pitchFamily="18" charset="0"/>
                <a:cs typeface="Times New Roman" panose="02020603050405020304" pitchFamily="18" charset="0"/>
              </a:rPr>
              <a:t> the set of students who have taken a course in Russian. Then, we have</a:t>
            </a:r>
          </a:p>
          <a:p>
            <a:pPr>
              <a:spcBef>
                <a:spcPts val="0"/>
              </a:spcBef>
            </a:pP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ea typeface="Cambria Math" pitchFamily="18" charset="0"/>
                <a:cs typeface="Times New Roman" panose="02020603050405020304" pitchFamily="18" charset="0"/>
              </a:rPr>
              <a:t>1232</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F</a:t>
            </a:r>
            <a:r>
              <a:rPr lang="en-US" sz="2000" dirty="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ea typeface="Cambria Math" pitchFamily="18" charset="0"/>
                <a:cs typeface="Times New Roman" panose="02020603050405020304" pitchFamily="18" charset="0"/>
              </a:rPr>
              <a:t>879</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R</a:t>
            </a:r>
            <a:r>
              <a:rPr lang="en-US" sz="2000" dirty="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ea typeface="Cambria Math" pitchFamily="18" charset="0"/>
                <a:cs typeface="Times New Roman" panose="02020603050405020304" pitchFamily="18" charset="0"/>
              </a:rPr>
              <a:t>114</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ea typeface="Cambria Math"/>
                <a:cs typeface="Times New Roman" panose="02020603050405020304" pitchFamily="18" charset="0"/>
              </a:rPr>
              <a:t>∩</a:t>
            </a:r>
            <a:r>
              <a:rPr lang="en-US" sz="2000" i="1" dirty="0">
                <a:latin typeface="Times New Roman" panose="02020603050405020304" pitchFamily="18" charset="0"/>
                <a:ea typeface="Cambria Math"/>
                <a:cs typeface="Times New Roman" panose="02020603050405020304" pitchFamily="18" charset="0"/>
              </a:rPr>
              <a:t>F</a:t>
            </a:r>
            <a:r>
              <a:rPr lang="en-US" sz="2000" dirty="0">
                <a:latin typeface="Times New Roman" panose="02020603050405020304" pitchFamily="18" charset="0"/>
                <a:ea typeface="Cambria Math"/>
                <a:cs typeface="Times New Roman" panose="02020603050405020304" pitchFamily="18" charset="0"/>
              </a:rPr>
              <a:t>| = 103, </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ea typeface="Cambria Math"/>
                <a:cs typeface="Times New Roman" panose="02020603050405020304" pitchFamily="18" charset="0"/>
              </a:rPr>
              <a:t>∩</a:t>
            </a:r>
            <a:r>
              <a:rPr lang="en-US" sz="2000" i="1" dirty="0">
                <a:latin typeface="Times New Roman" panose="02020603050405020304" pitchFamily="18" charset="0"/>
                <a:ea typeface="Cambria Math"/>
                <a:cs typeface="Times New Roman" panose="02020603050405020304" pitchFamily="18" charset="0"/>
              </a:rPr>
              <a:t>R</a:t>
            </a:r>
            <a:r>
              <a:rPr lang="en-US" sz="2000" dirty="0">
                <a:latin typeface="Times New Roman" panose="02020603050405020304" pitchFamily="18" charset="0"/>
                <a:ea typeface="Cambria Math"/>
                <a:cs typeface="Times New Roman" panose="02020603050405020304" pitchFamily="18" charset="0"/>
              </a:rPr>
              <a:t>| = 23, </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F</a:t>
            </a:r>
            <a:r>
              <a:rPr lang="en-US" sz="2000" dirty="0">
                <a:latin typeface="Times New Roman" panose="02020603050405020304" pitchFamily="18" charset="0"/>
                <a:ea typeface="Cambria Math"/>
                <a:cs typeface="Times New Roman" panose="02020603050405020304" pitchFamily="18" charset="0"/>
              </a:rPr>
              <a:t>∩</a:t>
            </a:r>
            <a:r>
              <a:rPr lang="en-US" sz="2000" i="1" dirty="0">
                <a:latin typeface="Times New Roman" panose="02020603050405020304" pitchFamily="18" charset="0"/>
                <a:ea typeface="Cambria Math"/>
                <a:cs typeface="Times New Roman" panose="02020603050405020304" pitchFamily="18" charset="0"/>
              </a:rPr>
              <a:t>R</a:t>
            </a:r>
            <a:r>
              <a:rPr lang="en-US" sz="2000" dirty="0">
                <a:latin typeface="Times New Roman" panose="02020603050405020304" pitchFamily="18" charset="0"/>
                <a:ea typeface="Cambria Math"/>
                <a:cs typeface="Times New Roman" panose="02020603050405020304" pitchFamily="18" charset="0"/>
              </a:rPr>
              <a:t>| = 14, and </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ea typeface="Cambria Math"/>
                <a:cs typeface="Times New Roman" panose="02020603050405020304" pitchFamily="18" charset="0"/>
              </a:rPr>
              <a:t>∪</a:t>
            </a:r>
            <a:r>
              <a:rPr lang="en-US" sz="2000" i="1" dirty="0">
                <a:latin typeface="Times New Roman" panose="02020603050405020304" pitchFamily="18" charset="0"/>
                <a:ea typeface="Cambria Math"/>
                <a:cs typeface="Times New Roman" panose="02020603050405020304" pitchFamily="18" charset="0"/>
              </a:rPr>
              <a:t>F</a:t>
            </a:r>
            <a:r>
              <a:rPr lang="en-US" sz="2000" dirty="0">
                <a:latin typeface="Times New Roman" panose="02020603050405020304" pitchFamily="18" charset="0"/>
                <a:ea typeface="Cambria Math"/>
                <a:cs typeface="Times New Roman" panose="02020603050405020304" pitchFamily="18" charset="0"/>
              </a:rPr>
              <a:t>∪</a:t>
            </a:r>
            <a:r>
              <a:rPr lang="en-US" sz="2000" i="1" dirty="0">
                <a:latin typeface="Times New Roman" panose="02020603050405020304" pitchFamily="18" charset="0"/>
                <a:ea typeface="Cambria Math"/>
                <a:cs typeface="Times New Roman" panose="02020603050405020304" pitchFamily="18" charset="0"/>
              </a:rPr>
              <a:t>R</a:t>
            </a:r>
            <a:r>
              <a:rPr lang="en-US" sz="2000" dirty="0">
                <a:latin typeface="Times New Roman" panose="02020603050405020304" pitchFamily="18" charset="0"/>
                <a:ea typeface="Cambria Math"/>
                <a:cs typeface="Times New Roman" panose="02020603050405020304" pitchFamily="18" charset="0"/>
              </a:rPr>
              <a:t>| = </a:t>
            </a:r>
            <a:r>
              <a:rPr lang="en-US" altLang="zh-CN" sz="2000" dirty="0">
                <a:latin typeface="Times New Roman" panose="02020603050405020304" pitchFamily="18" charset="0"/>
                <a:ea typeface="Cambria Math" pitchFamily="18" charset="0"/>
                <a:cs typeface="Times New Roman" panose="02020603050405020304" pitchFamily="18" charset="0"/>
              </a:rPr>
              <a:t>2092</a:t>
            </a:r>
            <a:r>
              <a:rPr lang="en-US" sz="2000" dirty="0">
                <a:latin typeface="Times New Roman" panose="02020603050405020304" pitchFamily="18" charset="0"/>
                <a:ea typeface="Cambria Math"/>
                <a:cs typeface="Times New Roman" panose="02020603050405020304" pitchFamily="18" charset="0"/>
              </a:rPr>
              <a:t>.</a:t>
            </a:r>
          </a:p>
          <a:p>
            <a:pPr>
              <a:spcBef>
                <a:spcPts val="0"/>
              </a:spcBef>
            </a:pPr>
            <a:r>
              <a:rPr lang="en-US" sz="2000" dirty="0">
                <a:latin typeface="Times New Roman" panose="02020603050405020304" pitchFamily="18" charset="0"/>
                <a:ea typeface="Cambria Math"/>
                <a:cs typeface="Times New Roman" panose="02020603050405020304" pitchFamily="18" charset="0"/>
              </a:rPr>
              <a:t>Using the equation </a:t>
            </a:r>
          </a:p>
          <a:p>
            <a:pPr>
              <a:spcBef>
                <a:spcPts val="0"/>
              </a:spcBef>
            </a:pP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ea typeface="Cambria Math"/>
                <a:cs typeface="Times New Roman" panose="02020603050405020304" pitchFamily="18" charset="0"/>
              </a:rPr>
              <a:t>∪</a:t>
            </a:r>
            <a:r>
              <a:rPr lang="en-US" sz="2000" i="1" dirty="0">
                <a:latin typeface="Times New Roman" panose="02020603050405020304" pitchFamily="18" charset="0"/>
                <a:ea typeface="Cambria Math"/>
                <a:cs typeface="Times New Roman" panose="02020603050405020304" pitchFamily="18" charset="0"/>
              </a:rPr>
              <a:t>F</a:t>
            </a:r>
            <a:r>
              <a:rPr lang="en-US" sz="2000" dirty="0">
                <a:latin typeface="Times New Roman" panose="02020603050405020304" pitchFamily="18" charset="0"/>
                <a:ea typeface="Cambria Math"/>
                <a:cs typeface="Times New Roman" panose="02020603050405020304" pitchFamily="18" charset="0"/>
              </a:rPr>
              <a:t>∪</a:t>
            </a:r>
            <a:r>
              <a:rPr lang="en-US" sz="2000" i="1" dirty="0">
                <a:latin typeface="Times New Roman" panose="02020603050405020304" pitchFamily="18" charset="0"/>
                <a:ea typeface="Cambria Math"/>
                <a:cs typeface="Times New Roman" panose="02020603050405020304" pitchFamily="18" charset="0"/>
              </a:rPr>
              <a:t>R</a:t>
            </a:r>
            <a:r>
              <a:rPr lang="en-US" sz="2000" dirty="0">
                <a:latin typeface="Times New Roman" panose="02020603050405020304" pitchFamily="18" charset="0"/>
                <a:ea typeface="Cambria Math"/>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F</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R</a:t>
            </a: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ea typeface="Cambria Math"/>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ea typeface="Cambria Math"/>
                <a:cs typeface="Times New Roman" panose="02020603050405020304" pitchFamily="18" charset="0"/>
              </a:rPr>
              <a:t>∩</a:t>
            </a:r>
            <a:r>
              <a:rPr lang="en-US" sz="2000" i="1" dirty="0">
                <a:latin typeface="Times New Roman" panose="02020603050405020304" pitchFamily="18" charset="0"/>
                <a:ea typeface="Cambria Math"/>
                <a:cs typeface="Times New Roman" panose="02020603050405020304" pitchFamily="18" charset="0"/>
              </a:rPr>
              <a:t>F</a:t>
            </a:r>
            <a:r>
              <a:rPr lang="en-US" sz="2000" dirty="0">
                <a:latin typeface="Times New Roman" panose="02020603050405020304" pitchFamily="18" charset="0"/>
                <a:ea typeface="Cambria Math"/>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S</a:t>
            </a:r>
            <a:r>
              <a:rPr lang="en-US" sz="2000" dirty="0">
                <a:latin typeface="Times New Roman" panose="02020603050405020304" pitchFamily="18" charset="0"/>
                <a:ea typeface="Cambria Math"/>
                <a:cs typeface="Times New Roman" panose="02020603050405020304" pitchFamily="18" charset="0"/>
              </a:rPr>
              <a:t>∩</a:t>
            </a:r>
            <a:r>
              <a:rPr lang="en-US" sz="2000" i="1" dirty="0">
                <a:latin typeface="Times New Roman" panose="02020603050405020304" pitchFamily="18" charset="0"/>
                <a:ea typeface="Cambria Math"/>
                <a:cs typeface="Times New Roman" panose="02020603050405020304" pitchFamily="18" charset="0"/>
              </a:rPr>
              <a:t>R</a:t>
            </a:r>
            <a:r>
              <a:rPr lang="en-US" sz="2000" dirty="0">
                <a:latin typeface="Times New Roman" panose="02020603050405020304" pitchFamily="18" charset="0"/>
                <a:ea typeface="Cambria Math"/>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F</a:t>
            </a:r>
            <a:r>
              <a:rPr lang="en-US" sz="2000" dirty="0">
                <a:latin typeface="Times New Roman" panose="02020603050405020304" pitchFamily="18" charset="0"/>
                <a:ea typeface="Cambria Math"/>
                <a:cs typeface="Times New Roman" panose="02020603050405020304" pitchFamily="18" charset="0"/>
              </a:rPr>
              <a:t>∩</a:t>
            </a:r>
            <a:r>
              <a:rPr lang="en-US" sz="2000" i="1" dirty="0">
                <a:latin typeface="Times New Roman" panose="02020603050405020304" pitchFamily="18" charset="0"/>
                <a:ea typeface="Cambria Math"/>
                <a:cs typeface="Times New Roman" panose="02020603050405020304" pitchFamily="18" charset="0"/>
              </a:rPr>
              <a:t>R</a:t>
            </a:r>
            <a:r>
              <a:rPr lang="en-US" sz="2000" dirty="0">
                <a:latin typeface="Times New Roman" panose="02020603050405020304" pitchFamily="18" charset="0"/>
                <a:ea typeface="Cambria Math"/>
                <a:cs typeface="Times New Roman" panose="02020603050405020304" pitchFamily="18" charset="0"/>
              </a:rPr>
              <a:t>| + |</a:t>
            </a:r>
            <a:r>
              <a:rPr lang="en-US" sz="2000" i="1" dirty="0">
                <a:latin typeface="Times New Roman" panose="02020603050405020304" pitchFamily="18" charset="0"/>
                <a:ea typeface="Cambria Math"/>
                <a:cs typeface="Times New Roman" panose="02020603050405020304" pitchFamily="18" charset="0"/>
              </a:rPr>
              <a:t>S</a:t>
            </a:r>
            <a:r>
              <a:rPr lang="en-US" sz="2000" dirty="0">
                <a:latin typeface="Times New Roman" panose="02020603050405020304" pitchFamily="18" charset="0"/>
                <a:ea typeface="Cambria Math"/>
                <a:cs typeface="Times New Roman" panose="02020603050405020304" pitchFamily="18" charset="0"/>
              </a:rPr>
              <a:t>∩</a:t>
            </a:r>
            <a:r>
              <a:rPr lang="en-US" sz="2000" i="1" dirty="0">
                <a:latin typeface="Times New Roman" panose="02020603050405020304" pitchFamily="18" charset="0"/>
                <a:ea typeface="Cambria Math"/>
                <a:cs typeface="Times New Roman" panose="02020603050405020304" pitchFamily="18" charset="0"/>
              </a:rPr>
              <a:t>F</a:t>
            </a:r>
            <a:r>
              <a:rPr lang="en-US" sz="2000" dirty="0">
                <a:latin typeface="Times New Roman" panose="02020603050405020304" pitchFamily="18" charset="0"/>
                <a:ea typeface="Cambria Math"/>
                <a:cs typeface="Times New Roman" panose="02020603050405020304" pitchFamily="18" charset="0"/>
              </a:rPr>
              <a:t>∩</a:t>
            </a:r>
            <a:r>
              <a:rPr lang="en-US" sz="2000" i="1" dirty="0">
                <a:latin typeface="Times New Roman" panose="02020603050405020304" pitchFamily="18" charset="0"/>
                <a:ea typeface="Cambria Math"/>
                <a:cs typeface="Times New Roman" panose="02020603050405020304" pitchFamily="18" charset="0"/>
              </a:rPr>
              <a:t>R</a:t>
            </a:r>
            <a:r>
              <a:rPr lang="en-US" sz="2000" dirty="0">
                <a:latin typeface="Times New Roman" panose="02020603050405020304" pitchFamily="18" charset="0"/>
                <a:ea typeface="Cambria Math"/>
                <a:cs typeface="Times New Roman" panose="02020603050405020304" pitchFamily="18" charset="0"/>
              </a:rPr>
              <a:t>|,</a:t>
            </a:r>
          </a:p>
          <a:p>
            <a:pPr>
              <a:spcBef>
                <a:spcPts val="0"/>
              </a:spcBef>
            </a:pPr>
            <a:r>
              <a:rPr lang="en-US" sz="2000" dirty="0">
                <a:latin typeface="Times New Roman" panose="02020603050405020304" pitchFamily="18" charset="0"/>
                <a:ea typeface="Cambria Math"/>
                <a:cs typeface="Times New Roman" panose="02020603050405020304" pitchFamily="18" charset="0"/>
              </a:rPr>
              <a:t>we obtain 2092 = 1232 + 879 + 114 −103 −23 −14 + |</a:t>
            </a:r>
            <a:r>
              <a:rPr lang="en-US" sz="2000" i="1" dirty="0">
                <a:latin typeface="Times New Roman" panose="02020603050405020304" pitchFamily="18" charset="0"/>
                <a:ea typeface="Cambria Math"/>
                <a:cs typeface="Times New Roman" panose="02020603050405020304" pitchFamily="18" charset="0"/>
              </a:rPr>
              <a:t>S</a:t>
            </a:r>
            <a:r>
              <a:rPr lang="en-US" sz="2000" dirty="0">
                <a:latin typeface="Times New Roman" panose="02020603050405020304" pitchFamily="18" charset="0"/>
                <a:ea typeface="Cambria Math"/>
                <a:cs typeface="Times New Roman" panose="02020603050405020304" pitchFamily="18" charset="0"/>
              </a:rPr>
              <a:t>∩</a:t>
            </a:r>
            <a:r>
              <a:rPr lang="en-US" sz="2000" i="1" dirty="0">
                <a:latin typeface="Times New Roman" panose="02020603050405020304" pitchFamily="18" charset="0"/>
                <a:ea typeface="Cambria Math"/>
                <a:cs typeface="Times New Roman" panose="02020603050405020304" pitchFamily="18" charset="0"/>
              </a:rPr>
              <a:t>F</a:t>
            </a:r>
            <a:r>
              <a:rPr lang="en-US" sz="2000" dirty="0">
                <a:latin typeface="Times New Roman" panose="02020603050405020304" pitchFamily="18" charset="0"/>
                <a:ea typeface="Cambria Math"/>
                <a:cs typeface="Times New Roman" panose="02020603050405020304" pitchFamily="18" charset="0"/>
              </a:rPr>
              <a:t>∩</a:t>
            </a:r>
            <a:r>
              <a:rPr lang="en-US" sz="2000" i="1" dirty="0">
                <a:latin typeface="Times New Roman" panose="02020603050405020304" pitchFamily="18" charset="0"/>
                <a:ea typeface="Cambria Math"/>
                <a:cs typeface="Times New Roman" panose="02020603050405020304" pitchFamily="18" charset="0"/>
              </a:rPr>
              <a:t>R</a:t>
            </a:r>
            <a:r>
              <a:rPr lang="en-US" sz="2000" dirty="0">
                <a:latin typeface="Times New Roman" panose="02020603050405020304" pitchFamily="18" charset="0"/>
                <a:ea typeface="Cambria Math"/>
                <a:cs typeface="Times New Roman" panose="02020603050405020304" pitchFamily="18" charset="0"/>
              </a:rPr>
              <a:t>|.</a:t>
            </a:r>
          </a:p>
          <a:p>
            <a:pPr>
              <a:spcBef>
                <a:spcPts val="0"/>
              </a:spcBef>
            </a:pPr>
            <a:r>
              <a:rPr lang="en-US" sz="2000" dirty="0">
                <a:latin typeface="Times New Roman" panose="02020603050405020304" pitchFamily="18" charset="0"/>
                <a:ea typeface="Cambria Math"/>
                <a:cs typeface="Times New Roman" panose="02020603050405020304" pitchFamily="18" charset="0"/>
              </a:rPr>
              <a:t>Solving for |</a:t>
            </a:r>
            <a:r>
              <a:rPr lang="en-US" sz="2000" i="1" dirty="0">
                <a:latin typeface="Times New Roman" panose="02020603050405020304" pitchFamily="18" charset="0"/>
                <a:ea typeface="Cambria Math"/>
                <a:cs typeface="Times New Roman" panose="02020603050405020304" pitchFamily="18" charset="0"/>
              </a:rPr>
              <a:t>S</a:t>
            </a:r>
            <a:r>
              <a:rPr lang="en-US" sz="2000" dirty="0">
                <a:latin typeface="Times New Roman" panose="02020603050405020304" pitchFamily="18" charset="0"/>
                <a:ea typeface="Cambria Math"/>
                <a:cs typeface="Times New Roman" panose="02020603050405020304" pitchFamily="18" charset="0"/>
              </a:rPr>
              <a:t>∩</a:t>
            </a:r>
            <a:r>
              <a:rPr lang="en-US" sz="2000" i="1" dirty="0">
                <a:latin typeface="Times New Roman" panose="02020603050405020304" pitchFamily="18" charset="0"/>
                <a:ea typeface="Cambria Math"/>
                <a:cs typeface="Times New Roman" panose="02020603050405020304" pitchFamily="18" charset="0"/>
              </a:rPr>
              <a:t>F</a:t>
            </a:r>
            <a:r>
              <a:rPr lang="en-US" sz="2000" dirty="0">
                <a:latin typeface="Times New Roman" panose="02020603050405020304" pitchFamily="18" charset="0"/>
                <a:ea typeface="Cambria Math"/>
                <a:cs typeface="Times New Roman" panose="02020603050405020304" pitchFamily="18" charset="0"/>
              </a:rPr>
              <a:t>∩</a:t>
            </a:r>
            <a:r>
              <a:rPr lang="en-US" sz="2000" i="1" dirty="0">
                <a:latin typeface="Times New Roman" panose="02020603050405020304" pitchFamily="18" charset="0"/>
                <a:ea typeface="Cambria Math"/>
                <a:cs typeface="Times New Roman" panose="02020603050405020304" pitchFamily="18" charset="0"/>
              </a:rPr>
              <a:t>R</a:t>
            </a:r>
            <a:r>
              <a:rPr lang="en-US" sz="2000" dirty="0">
                <a:latin typeface="Times New Roman" panose="02020603050405020304" pitchFamily="18" charset="0"/>
                <a:ea typeface="Cambria Math"/>
                <a:cs typeface="Times New Roman" panose="02020603050405020304" pitchFamily="18" charset="0"/>
              </a:rPr>
              <a:t>| yields 7.</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512325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Illustration of Three Finite Set Example</a:t>
            </a:r>
          </a:p>
        </p:txBody>
      </p:sp>
      <p:pic>
        <p:nvPicPr>
          <p:cNvPr id="5" name="Picture 2" descr="Venn diagram with sets S, F, and R. The number of elements in the intersection of S, F, and R is unknown.&#10;"/>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133599" y="1828800"/>
            <a:ext cx="4876802" cy="4452302"/>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5523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Principle of Inclusion-Exclusion</a:t>
            </a:r>
            <a:r>
              <a:rPr lang="en-US" sz="1500" dirty="0">
                <a:latin typeface="Times New Roman" panose="02020603050405020304" pitchFamily="18" charset="0"/>
                <a:cs typeface="Times New Roman" panose="02020603050405020304" pitchFamily="18" charset="0"/>
              </a:rPr>
              <a:t> 1</a:t>
            </a:r>
          </a:p>
        </p:txBody>
      </p:sp>
      <p:sp>
        <p:nvSpPr>
          <p:cNvPr id="3" name="Content Placeholder 2"/>
          <p:cNvSpPr>
            <a:spLocks noGrp="1"/>
          </p:cNvSpPr>
          <p:nvPr>
            <p:ph idx="1"/>
          </p:nvPr>
        </p:nvSpPr>
        <p:spPr>
          <a:xfrm>
            <a:off x="457200" y="1295400"/>
            <a:ext cx="8229600" cy="1066800"/>
          </a:xfrm>
        </p:spPr>
        <p:txBody>
          <a:bodyPr/>
          <a:lstStyle/>
          <a:p>
            <a:r>
              <a:rPr lang="en-US" b="1" dirty="0">
                <a:solidFill>
                  <a:srgbClr val="C00000"/>
                </a:solidFill>
              </a:rPr>
              <a:t>Theorem </a:t>
            </a:r>
            <a:r>
              <a:rPr lang="en-US" b="1" dirty="0">
                <a:solidFill>
                  <a:srgbClr val="C00000"/>
                </a:solidFill>
                <a:ea typeface="Cambria Math" pitchFamily="18" charset="0"/>
              </a:rPr>
              <a:t>1</a:t>
            </a:r>
            <a:r>
              <a:rPr lang="en-US" b="1" dirty="0">
                <a:ea typeface="Cambria Math" pitchFamily="18" charset="0"/>
              </a:rPr>
              <a:t>. </a:t>
            </a:r>
            <a:r>
              <a:rPr lang="en-US" b="1" dirty="0"/>
              <a:t>The Principle of Inclusion-Exclusion</a:t>
            </a:r>
            <a:r>
              <a:rPr lang="en-US" dirty="0"/>
              <a:t>:</a:t>
            </a:r>
            <a:r>
              <a:rPr lang="en-US" b="1" dirty="0"/>
              <a:t> </a:t>
            </a:r>
            <a:r>
              <a:rPr lang="en-US" dirty="0"/>
              <a:t>Let </a:t>
            </a:r>
            <a:r>
              <a:rPr lang="en-US" i="1" dirty="0"/>
              <a:t>A</a:t>
            </a:r>
            <a:r>
              <a:rPr lang="en-US" baseline="-25000" dirty="0">
                <a:ea typeface="Cambria Math" pitchFamily="18" charset="0"/>
              </a:rPr>
              <a:t>1</a:t>
            </a:r>
            <a:r>
              <a:rPr lang="en-US" dirty="0"/>
              <a:t>, </a:t>
            </a:r>
            <a:r>
              <a:rPr lang="en-US" i="1" dirty="0"/>
              <a:t>A</a:t>
            </a:r>
            <a:r>
              <a:rPr lang="en-US" baseline="-25000" dirty="0">
                <a:ea typeface="Cambria Math" pitchFamily="18" charset="0"/>
              </a:rPr>
              <a:t>2</a:t>
            </a:r>
            <a:r>
              <a:rPr lang="en-US" dirty="0"/>
              <a:t>, …, </a:t>
            </a:r>
            <a:r>
              <a:rPr lang="en-US" i="1" dirty="0"/>
              <a:t>A</a:t>
            </a:r>
            <a:r>
              <a:rPr lang="en-US" i="1" baseline="-25000" dirty="0"/>
              <a:t>n</a:t>
            </a:r>
            <a:r>
              <a:rPr lang="en-US" i="1" dirty="0"/>
              <a:t> </a:t>
            </a:r>
            <a:r>
              <a:rPr lang="en-US" dirty="0"/>
              <a:t>be finite sets. Then:</a:t>
            </a:r>
          </a:p>
        </p:txBody>
      </p:sp>
      <p:graphicFrame>
        <p:nvGraphicFramePr>
          <p:cNvPr id="4" name="Object 3"/>
          <p:cNvGraphicFramePr>
            <a:graphicFrameLocks noChangeAspect="1"/>
          </p:cNvGraphicFramePr>
          <p:nvPr/>
        </p:nvGraphicFramePr>
        <p:xfrm>
          <a:off x="914401" y="2882083"/>
          <a:ext cx="7315200" cy="1712960"/>
        </p:xfrm>
        <a:graphic>
          <a:graphicData uri="http://schemas.openxmlformats.org/presentationml/2006/ole">
            <mc:AlternateContent xmlns:mc="http://schemas.openxmlformats.org/markup-compatibility/2006">
              <mc:Choice xmlns:v="urn:schemas-microsoft-com:vml" Requires="v">
                <p:oleObj spid="_x0000_s20493" name="Equation" r:id="rId3" imgW="3251160" imgH="761760" progId="Equation.DSMT4">
                  <p:embed/>
                </p:oleObj>
              </mc:Choice>
              <mc:Fallback>
                <p:oleObj name="Equation" r:id="rId3" imgW="3251160" imgH="761760" progId="Equation.DSMT4">
                  <p:embed/>
                  <p:pic>
                    <p:nvPicPr>
                      <p:cNvPr id="4" name="Object 3"/>
                      <p:cNvPicPr/>
                      <p:nvPr/>
                    </p:nvPicPr>
                    <p:blipFill>
                      <a:blip r:embed="rId4"/>
                      <a:stretch>
                        <a:fillRect/>
                      </a:stretch>
                    </p:blipFill>
                    <p:spPr>
                      <a:xfrm>
                        <a:off x="914401" y="2882083"/>
                        <a:ext cx="7315200" cy="1712960"/>
                      </a:xfrm>
                      <a:prstGeom prst="rect">
                        <a:avLst/>
                      </a:prstGeom>
                    </p:spPr>
                  </p:pic>
                </p:oleObj>
              </mc:Fallback>
            </mc:AlternateContent>
          </a:graphicData>
        </a:graphic>
      </p:graphicFrame>
    </p:spTree>
    <p:extLst>
      <p:ext uri="{BB962C8B-B14F-4D97-AF65-F5344CB8AC3E}">
        <p14:creationId xmlns:p14="http://schemas.microsoft.com/office/powerpoint/2010/main" val="3775089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4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Rabbits and the Fibonacci Numbers</a:t>
            </a:r>
            <a:br>
              <a:rPr lang="en-US" altLang="zh-CN" sz="4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4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兔子和斐波那契数</a:t>
            </a:r>
            <a:endParaRPr lang="en-US" sz="1500" dirty="0"/>
          </a:p>
        </p:txBody>
      </p:sp>
      <p:sp>
        <p:nvSpPr>
          <p:cNvPr id="5" name="Content Placeholder 2"/>
          <p:cNvSpPr>
            <a:spLocks noGrp="1"/>
          </p:cNvSpPr>
          <p:nvPr>
            <p:ph idx="1"/>
          </p:nvPr>
        </p:nvSpPr>
        <p:spPr>
          <a:xfrm>
            <a:off x="457200" y="1295400"/>
            <a:ext cx="8610600" cy="5257800"/>
          </a:xfrm>
        </p:spPr>
        <p:txBody>
          <a:bodyPr/>
          <a:lstStyle/>
          <a:p>
            <a:pPr>
              <a:spcBef>
                <a:spcPts val="300"/>
              </a:spcBef>
            </a:pPr>
            <a:r>
              <a:rPr lang="en-US" sz="2400" b="1" dirty="0">
                <a:solidFill>
                  <a:srgbClr val="FF0000"/>
                </a:solidFill>
                <a:latin typeface="Times New Roman" panose="02020603050405020304" pitchFamily="18" charset="0"/>
                <a:cs typeface="Times New Roman" panose="02020603050405020304" pitchFamily="18" charset="0"/>
              </a:rPr>
              <a:t>Solution: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altLang="zh-CN" sz="24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altLang="zh-CN" sz="2400" b="1" i="1" baseline="-25000"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be the number of pairs of rabbits after </a:t>
            </a: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months</a:t>
            </a:r>
            <a:r>
              <a:rPr lang="en-US" sz="2400" b="1" dirty="0">
                <a:latin typeface="Times New Roman" panose="02020603050405020304" pitchFamily="18" charset="0"/>
                <a:cs typeface="Times New Roman" panose="02020603050405020304" pitchFamily="18" charset="0"/>
              </a:rPr>
              <a:t>.</a:t>
            </a:r>
          </a:p>
          <a:p>
            <a:pPr lvl="1">
              <a:spcBef>
                <a:spcPts val="300"/>
              </a:spcBef>
            </a:pPr>
            <a:r>
              <a:rPr lang="en-US" sz="1800" b="1" dirty="0">
                <a:latin typeface="Times New Roman" panose="02020603050405020304" pitchFamily="18" charset="0"/>
                <a:cs typeface="Times New Roman" panose="02020603050405020304" pitchFamily="18" charset="0"/>
              </a:rPr>
              <a:t>There are is  </a:t>
            </a:r>
            <a:r>
              <a:rPr lang="en-US" sz="1800" b="1" i="1" dirty="0">
                <a:solidFill>
                  <a:srgbClr val="FF0000"/>
                </a:solidFill>
                <a:latin typeface="Times New Roman" panose="02020603050405020304" pitchFamily="18" charset="0"/>
                <a:cs typeface="Times New Roman" panose="02020603050405020304" pitchFamily="18" charset="0"/>
              </a:rPr>
              <a:t>f</a:t>
            </a:r>
            <a:r>
              <a:rPr lang="en-US" sz="1800" b="1" baseline="-25000" dirty="0">
                <a:solidFill>
                  <a:srgbClr val="FF0000"/>
                </a:solidFill>
                <a:latin typeface="Times New Roman" panose="02020603050405020304" pitchFamily="18" charset="0"/>
                <a:ea typeface="Cambria Math" pitchFamily="18" charset="0"/>
                <a:cs typeface="Times New Roman" panose="02020603050405020304" pitchFamily="18" charset="0"/>
              </a:rPr>
              <a:t>1</a:t>
            </a:r>
            <a:r>
              <a:rPr lang="en-US" sz="1800" b="1" i="1" dirty="0">
                <a:solidFill>
                  <a:srgbClr val="FF0000"/>
                </a:solidFill>
                <a:latin typeface="Times New Roman" panose="02020603050405020304" pitchFamily="18" charset="0"/>
                <a:cs typeface="Times New Roman" panose="02020603050405020304" pitchFamily="18" charset="0"/>
              </a:rPr>
              <a:t> = </a:t>
            </a:r>
            <a:r>
              <a:rPr lang="en-US" sz="1800" b="1" dirty="0">
                <a:solidFill>
                  <a:srgbClr val="FF0000"/>
                </a:solidFill>
                <a:latin typeface="Times New Roman" panose="02020603050405020304" pitchFamily="18" charset="0"/>
                <a:ea typeface="Cambria Math" pitchFamily="18" charset="0"/>
                <a:cs typeface="Times New Roman" panose="02020603050405020304" pitchFamily="18" charset="0"/>
              </a:rPr>
              <a:t>1 </a:t>
            </a:r>
            <a:r>
              <a:rPr lang="en-US" sz="1800" b="1" dirty="0">
                <a:latin typeface="Times New Roman" panose="02020603050405020304" pitchFamily="18" charset="0"/>
                <a:ea typeface="Cambria Math" pitchFamily="18" charset="0"/>
                <a:cs typeface="Times New Roman" panose="02020603050405020304" pitchFamily="18" charset="0"/>
              </a:rPr>
              <a:t>pairs of rabbits on the island at the end of the first month. </a:t>
            </a:r>
            <a:endParaRPr lang="en-US" sz="1800" b="1" i="1" dirty="0">
              <a:latin typeface="Times New Roman" panose="02020603050405020304" pitchFamily="18" charset="0"/>
              <a:cs typeface="Times New Roman" panose="02020603050405020304" pitchFamily="18" charset="0"/>
            </a:endParaRPr>
          </a:p>
          <a:p>
            <a:pPr lvl="1">
              <a:spcBef>
                <a:spcPts val="300"/>
              </a:spcBef>
            </a:pPr>
            <a:r>
              <a:rPr lang="en-US" sz="1800" b="1" dirty="0">
                <a:latin typeface="Times New Roman" panose="02020603050405020304" pitchFamily="18" charset="0"/>
                <a:cs typeface="Times New Roman" panose="02020603050405020304" pitchFamily="18" charset="0"/>
              </a:rPr>
              <a:t>We also have </a:t>
            </a:r>
            <a:r>
              <a:rPr lang="en-US" sz="1800" b="1" i="1" dirty="0">
                <a:solidFill>
                  <a:srgbClr val="FF0000"/>
                </a:solidFill>
                <a:latin typeface="Times New Roman" panose="02020603050405020304" pitchFamily="18" charset="0"/>
                <a:cs typeface="Times New Roman" panose="02020603050405020304" pitchFamily="18" charset="0"/>
              </a:rPr>
              <a:t>f</a:t>
            </a:r>
            <a:r>
              <a:rPr lang="en-US" sz="1800" b="1" baseline="-25000" dirty="0">
                <a:solidFill>
                  <a:srgbClr val="FF0000"/>
                </a:solidFill>
                <a:latin typeface="Times New Roman" panose="02020603050405020304" pitchFamily="18" charset="0"/>
                <a:ea typeface="Cambria Math" pitchFamily="18" charset="0"/>
                <a:cs typeface="Times New Roman" panose="02020603050405020304" pitchFamily="18" charset="0"/>
              </a:rPr>
              <a:t>2</a:t>
            </a:r>
            <a:r>
              <a:rPr lang="en-US" sz="1800" b="1" i="1" dirty="0">
                <a:solidFill>
                  <a:srgbClr val="FF0000"/>
                </a:solidFill>
                <a:latin typeface="Times New Roman" panose="02020603050405020304" pitchFamily="18" charset="0"/>
                <a:cs typeface="Times New Roman" panose="02020603050405020304" pitchFamily="18" charset="0"/>
              </a:rPr>
              <a:t> = </a:t>
            </a:r>
            <a:r>
              <a:rPr lang="en-US" sz="1800" b="1" dirty="0">
                <a:solidFill>
                  <a:srgbClr val="FF0000"/>
                </a:solidFill>
                <a:latin typeface="Times New Roman" panose="02020603050405020304" pitchFamily="18" charset="0"/>
                <a:ea typeface="Cambria Math" pitchFamily="18" charset="0"/>
                <a:cs typeface="Times New Roman" panose="02020603050405020304" pitchFamily="18" charset="0"/>
              </a:rPr>
              <a:t>1 </a:t>
            </a:r>
            <a:r>
              <a:rPr lang="en-US" sz="1800" b="1" dirty="0">
                <a:latin typeface="Times New Roman" panose="02020603050405020304" pitchFamily="18" charset="0"/>
                <a:cs typeface="Times New Roman" panose="02020603050405020304" pitchFamily="18" charset="0"/>
              </a:rPr>
              <a:t>because the pair does not breed during the first month</a:t>
            </a:r>
            <a:r>
              <a:rPr lang="en-US" sz="1800" b="1" i="1" dirty="0">
                <a:latin typeface="Times New Roman" panose="02020603050405020304" pitchFamily="18" charset="0"/>
                <a:cs typeface="Times New Roman" panose="02020603050405020304" pitchFamily="18" charset="0"/>
              </a:rPr>
              <a:t>.</a:t>
            </a:r>
          </a:p>
          <a:p>
            <a:pPr lvl="1">
              <a:spcBef>
                <a:spcPts val="300"/>
              </a:spcBef>
            </a:pPr>
            <a:r>
              <a:rPr lang="en-US" sz="1800" b="1" dirty="0">
                <a:latin typeface="Times New Roman" panose="02020603050405020304" pitchFamily="18" charset="0"/>
                <a:cs typeface="Times New Roman" panose="02020603050405020304" pitchFamily="18" charset="0"/>
              </a:rPr>
              <a:t>To find the number of pairs on the island after </a:t>
            </a:r>
            <a:r>
              <a:rPr lang="en-US" sz="1800" b="1" i="1" dirty="0">
                <a:latin typeface="Times New Roman" panose="02020603050405020304" pitchFamily="18" charset="0"/>
                <a:cs typeface="Times New Roman" panose="02020603050405020304" pitchFamily="18" charset="0"/>
              </a:rPr>
              <a:t>n</a:t>
            </a:r>
            <a:r>
              <a:rPr lang="en-US" sz="1800" b="1" dirty="0">
                <a:latin typeface="Times New Roman" panose="02020603050405020304" pitchFamily="18" charset="0"/>
                <a:cs typeface="Times New Roman" panose="02020603050405020304" pitchFamily="18" charset="0"/>
              </a:rPr>
              <a:t> months, add the number on the island after the previous month, </a:t>
            </a:r>
            <a:r>
              <a:rPr lang="en-US" sz="1800" b="1" i="1" dirty="0">
                <a:solidFill>
                  <a:srgbClr val="FF0000"/>
                </a:solidFill>
                <a:latin typeface="Times New Roman" panose="02020603050405020304" pitchFamily="18" charset="0"/>
                <a:cs typeface="Times New Roman" panose="02020603050405020304" pitchFamily="18" charset="0"/>
              </a:rPr>
              <a:t>f</a:t>
            </a:r>
            <a:r>
              <a:rPr lang="en-US" sz="1800" b="1" i="1" baseline="-25000" dirty="0">
                <a:solidFill>
                  <a:srgbClr val="FF0000"/>
                </a:solidFill>
                <a:latin typeface="Times New Roman" panose="02020603050405020304" pitchFamily="18" charset="0"/>
                <a:cs typeface="Times New Roman" panose="02020603050405020304" pitchFamily="18" charset="0"/>
              </a:rPr>
              <a:t>n-1</a:t>
            </a:r>
            <a:r>
              <a:rPr lang="en-US" sz="1800" b="1" dirty="0">
                <a:latin typeface="Times New Roman" panose="02020603050405020304" pitchFamily="18" charset="0"/>
                <a:cs typeface="Times New Roman" panose="02020603050405020304" pitchFamily="18" charset="0"/>
              </a:rPr>
              <a:t>, and </a:t>
            </a:r>
            <a:r>
              <a:rPr lang="en-US" sz="1800" b="1" dirty="0">
                <a:solidFill>
                  <a:srgbClr val="0070C0"/>
                </a:solidFill>
                <a:latin typeface="Times New Roman" panose="02020603050405020304" pitchFamily="18" charset="0"/>
                <a:cs typeface="Times New Roman" panose="02020603050405020304" pitchFamily="18" charset="0"/>
              </a:rPr>
              <a:t>the  number of newborn pairs, </a:t>
            </a:r>
            <a:r>
              <a:rPr lang="en-US" sz="1800" b="1" dirty="0">
                <a:latin typeface="Times New Roman" panose="02020603050405020304" pitchFamily="18" charset="0"/>
                <a:cs typeface="Times New Roman" panose="02020603050405020304" pitchFamily="18" charset="0"/>
              </a:rPr>
              <a:t>which equals </a:t>
            </a:r>
            <a:r>
              <a:rPr lang="en-US" sz="1800" b="1" i="1" dirty="0">
                <a:solidFill>
                  <a:srgbClr val="FF0000"/>
                </a:solidFill>
                <a:latin typeface="Times New Roman" panose="02020603050405020304" pitchFamily="18" charset="0"/>
                <a:cs typeface="Times New Roman" panose="02020603050405020304" pitchFamily="18" charset="0"/>
              </a:rPr>
              <a:t>f</a:t>
            </a:r>
            <a:r>
              <a:rPr lang="en-US" sz="1800" b="1" i="1" baseline="-25000" dirty="0">
                <a:solidFill>
                  <a:srgbClr val="FF0000"/>
                </a:solidFill>
                <a:latin typeface="Times New Roman" panose="02020603050405020304" pitchFamily="18" charset="0"/>
                <a:cs typeface="Times New Roman" panose="02020603050405020304" pitchFamily="18" charset="0"/>
              </a:rPr>
              <a:t>n-2</a:t>
            </a:r>
            <a:r>
              <a:rPr lang="en-US" sz="1800" b="1" dirty="0">
                <a:latin typeface="Times New Roman" panose="02020603050405020304" pitchFamily="18" charset="0"/>
                <a:cs typeface="Times New Roman" panose="02020603050405020304" pitchFamily="18" charset="0"/>
              </a:rPr>
              <a:t>, because each newborn pair comes from a pair at least two months old.</a:t>
            </a:r>
            <a:endParaRPr lang="en-US" sz="1800" b="1" i="1" dirty="0">
              <a:latin typeface="Times New Roman" panose="02020603050405020304" pitchFamily="18" charset="0"/>
              <a:cs typeface="Times New Roman" panose="02020603050405020304" pitchFamily="18" charset="0"/>
            </a:endParaRPr>
          </a:p>
          <a:p>
            <a:pPr marL="0" lvl="2" indent="0">
              <a:spcBef>
                <a:spcPts val="300"/>
              </a:spcBef>
              <a:buNone/>
            </a:pPr>
            <a:r>
              <a:rPr lang="en-US" b="1" dirty="0">
                <a:latin typeface="Times New Roman" panose="02020603050405020304" pitchFamily="18" charset="0"/>
                <a:cs typeface="Times New Roman" panose="02020603050405020304" pitchFamily="18" charset="0"/>
              </a:rPr>
              <a:t>Consequently the sequence {</a:t>
            </a:r>
            <a:r>
              <a:rPr lang="en-US" b="1" i="1" dirty="0" err="1">
                <a:latin typeface="Times New Roman" panose="02020603050405020304" pitchFamily="18" charset="0"/>
                <a:cs typeface="Times New Roman" panose="02020603050405020304" pitchFamily="18" charset="0"/>
              </a:rPr>
              <a:t>f</a:t>
            </a:r>
            <a:r>
              <a:rPr lang="en-US" b="1" i="1" baseline="-25000" dirty="0" err="1">
                <a:latin typeface="Times New Roman" panose="02020603050405020304" pitchFamily="18" charset="0"/>
                <a:cs typeface="Times New Roman" panose="02020603050405020304" pitchFamily="18" charset="0"/>
              </a:rPr>
              <a:t>n</a:t>
            </a:r>
            <a:r>
              <a:rPr lang="en-US" b="1" i="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satisfies the recurrence relation</a:t>
            </a:r>
            <a:br>
              <a:rPr lang="en-US" sz="2000" b="1" dirty="0">
                <a:latin typeface="Times New Roman" panose="02020603050405020304" pitchFamily="18" charset="0"/>
                <a:cs typeface="Times New Roman" panose="02020603050405020304" pitchFamily="18" charset="0"/>
              </a:rPr>
            </a:br>
            <a:r>
              <a:rPr lang="en-US" b="1" i="1" dirty="0" err="1">
                <a:solidFill>
                  <a:srgbClr val="FF0000"/>
                </a:solidFill>
                <a:latin typeface="Times New Roman" panose="02020603050405020304" pitchFamily="18" charset="0"/>
                <a:cs typeface="Times New Roman" panose="02020603050405020304" pitchFamily="18" charset="0"/>
              </a:rPr>
              <a:t>f</a:t>
            </a:r>
            <a:r>
              <a:rPr lang="en-US" b="1" i="1" baseline="-25000" dirty="0" err="1">
                <a:solidFill>
                  <a:srgbClr val="FF0000"/>
                </a:solidFill>
                <a:latin typeface="Times New Roman" panose="02020603050405020304" pitchFamily="18" charset="0"/>
                <a:cs typeface="Times New Roman" panose="02020603050405020304" pitchFamily="18" charset="0"/>
              </a:rPr>
              <a:t>n</a:t>
            </a:r>
            <a:r>
              <a:rPr lang="en-US" b="1" i="1" dirty="0">
                <a:solidFill>
                  <a:srgbClr val="FF0000"/>
                </a:solidFill>
                <a:latin typeface="Times New Roman" panose="02020603050405020304" pitchFamily="18" charset="0"/>
                <a:cs typeface="Times New Roman" panose="02020603050405020304" pitchFamily="18" charset="0"/>
              </a:rPr>
              <a:t> = f</a:t>
            </a:r>
            <a:r>
              <a:rPr lang="en-US" b="1" i="1" baseline="-25000" dirty="0">
                <a:solidFill>
                  <a:srgbClr val="FF0000"/>
                </a:solidFill>
                <a:latin typeface="Times New Roman" panose="02020603050405020304" pitchFamily="18" charset="0"/>
                <a:cs typeface="Times New Roman" panose="02020603050405020304" pitchFamily="18" charset="0"/>
              </a:rPr>
              <a:t>n-1</a:t>
            </a:r>
            <a:r>
              <a:rPr lang="en-US" b="1" i="1" dirty="0">
                <a:solidFill>
                  <a:srgbClr val="FF0000"/>
                </a:solidFill>
                <a:latin typeface="Times New Roman" panose="02020603050405020304" pitchFamily="18" charset="0"/>
                <a:cs typeface="Times New Roman" panose="02020603050405020304" pitchFamily="18" charset="0"/>
              </a:rPr>
              <a:t>  +  f</a:t>
            </a:r>
            <a:r>
              <a:rPr lang="en-US" b="1" i="1" baseline="-25000" dirty="0">
                <a:solidFill>
                  <a:srgbClr val="FF0000"/>
                </a:solidFill>
                <a:latin typeface="Times New Roman" panose="02020603050405020304" pitchFamily="18" charset="0"/>
                <a:cs typeface="Times New Roman" panose="02020603050405020304" pitchFamily="18" charset="0"/>
              </a:rPr>
              <a:t>n-2 </a:t>
            </a:r>
            <a:r>
              <a:rPr lang="en-US" b="1" dirty="0">
                <a:solidFill>
                  <a:srgbClr val="FF0000"/>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for  </a:t>
            </a:r>
            <a:r>
              <a:rPr lang="en-US" b="1" i="1" dirty="0">
                <a:latin typeface="Times New Roman" panose="02020603050405020304" pitchFamily="18" charset="0"/>
                <a:cs typeface="Times New Roman" panose="02020603050405020304" pitchFamily="18" charset="0"/>
              </a:rPr>
              <a:t>n</a:t>
            </a:r>
            <a:r>
              <a:rPr lang="en-US"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ea typeface="Cambria Math"/>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ea typeface="Cambria Math" pitchFamily="18" charset="0"/>
                <a:cs typeface="Times New Roman" panose="02020603050405020304" pitchFamily="18" charset="0"/>
              </a:rPr>
              <a:t>3</a:t>
            </a:r>
            <a:r>
              <a:rPr lang="en-US" b="1" dirty="0">
                <a:latin typeface="Times New Roman" panose="02020603050405020304" pitchFamily="18" charset="0"/>
                <a:cs typeface="Times New Roman" panose="02020603050405020304" pitchFamily="18" charset="0"/>
              </a:rPr>
              <a:t> with the initial conditions  </a:t>
            </a:r>
            <a:r>
              <a:rPr lang="en-US" b="1" i="1" dirty="0">
                <a:solidFill>
                  <a:srgbClr val="FF0000"/>
                </a:solidFill>
                <a:latin typeface="Times New Roman" panose="02020603050405020304" pitchFamily="18" charset="0"/>
                <a:cs typeface="Times New Roman" panose="02020603050405020304" pitchFamily="18" charset="0"/>
              </a:rPr>
              <a:t>f</a:t>
            </a:r>
            <a:r>
              <a:rPr lang="en-US" b="1" baseline="-25000" dirty="0">
                <a:solidFill>
                  <a:srgbClr val="FF0000"/>
                </a:solidFill>
                <a:latin typeface="Times New Roman" panose="02020603050405020304" pitchFamily="18" charset="0"/>
                <a:ea typeface="Cambria Math" pitchFamily="18" charset="0"/>
                <a:cs typeface="Times New Roman" panose="02020603050405020304" pitchFamily="18" charset="0"/>
              </a:rPr>
              <a:t>1</a:t>
            </a:r>
            <a:r>
              <a:rPr lang="en-US" b="1" i="1" dirty="0">
                <a:solidFill>
                  <a:srgbClr val="FF0000"/>
                </a:solidFill>
                <a:latin typeface="Times New Roman" panose="02020603050405020304" pitchFamily="18" charset="0"/>
                <a:cs typeface="Times New Roman" panose="02020603050405020304" pitchFamily="18" charset="0"/>
              </a:rPr>
              <a:t> = </a:t>
            </a:r>
            <a:r>
              <a:rPr lang="en-US" b="1" dirty="0">
                <a:solidFill>
                  <a:srgbClr val="FF0000"/>
                </a:solidFill>
                <a:latin typeface="Times New Roman" panose="02020603050405020304" pitchFamily="18" charset="0"/>
                <a:ea typeface="Cambria Math" pitchFamily="18" charset="0"/>
                <a:cs typeface="Times New Roman" panose="02020603050405020304" pitchFamily="18" charset="0"/>
              </a:rPr>
              <a:t>1</a:t>
            </a:r>
            <a:r>
              <a:rPr lang="en-US" b="1" dirty="0">
                <a:solidFill>
                  <a:srgbClr val="FF0000"/>
                </a:solidFill>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and       </a:t>
            </a:r>
            <a:r>
              <a:rPr lang="en-US" b="1" i="1" dirty="0">
                <a:solidFill>
                  <a:srgbClr val="FF0000"/>
                </a:solidFill>
                <a:latin typeface="Times New Roman" panose="02020603050405020304" pitchFamily="18" charset="0"/>
                <a:cs typeface="Times New Roman" panose="02020603050405020304" pitchFamily="18" charset="0"/>
              </a:rPr>
              <a:t>f</a:t>
            </a:r>
            <a:r>
              <a:rPr lang="en-US" b="1" baseline="-25000" dirty="0">
                <a:solidFill>
                  <a:srgbClr val="FF0000"/>
                </a:solidFill>
                <a:latin typeface="Times New Roman" panose="02020603050405020304" pitchFamily="18" charset="0"/>
                <a:ea typeface="Cambria Math" pitchFamily="18" charset="0"/>
                <a:cs typeface="Times New Roman" panose="02020603050405020304" pitchFamily="18" charset="0"/>
              </a:rPr>
              <a:t>2</a:t>
            </a:r>
            <a:r>
              <a:rPr lang="en-US" b="1" i="1" dirty="0">
                <a:solidFill>
                  <a:srgbClr val="FF0000"/>
                </a:solidFill>
                <a:latin typeface="Times New Roman" panose="02020603050405020304" pitchFamily="18" charset="0"/>
                <a:cs typeface="Times New Roman" panose="02020603050405020304" pitchFamily="18" charset="0"/>
              </a:rPr>
              <a:t> = </a:t>
            </a:r>
            <a:r>
              <a:rPr lang="en-US" b="1" dirty="0">
                <a:solidFill>
                  <a:srgbClr val="FF0000"/>
                </a:solidFill>
                <a:latin typeface="Times New Roman" panose="02020603050405020304" pitchFamily="18" charset="0"/>
                <a:ea typeface="Cambria Math" pitchFamily="18" charset="0"/>
                <a:cs typeface="Times New Roman" panose="02020603050405020304" pitchFamily="18" charset="0"/>
              </a:rPr>
              <a:t>1</a:t>
            </a:r>
            <a:r>
              <a:rPr lang="en-US" b="1" i="1" dirty="0">
                <a:latin typeface="Times New Roman" panose="02020603050405020304" pitchFamily="18" charset="0"/>
                <a:cs typeface="Times New Roman" panose="02020603050405020304" pitchFamily="18" charset="0"/>
              </a:rPr>
              <a:t>. </a:t>
            </a:r>
          </a:p>
          <a:p>
            <a:pPr marL="0" lvl="2" indent="0">
              <a:spcBef>
                <a:spcPts val="300"/>
              </a:spcBef>
              <a:buNone/>
            </a:pPr>
            <a:r>
              <a:rPr lang="en-US" b="1" dirty="0">
                <a:latin typeface="Times New Roman" panose="02020603050405020304" pitchFamily="18" charset="0"/>
                <a:cs typeface="Times New Roman" panose="02020603050405020304" pitchFamily="18" charset="0"/>
              </a:rPr>
              <a:t>The number of pairs of rabbits on the island after </a:t>
            </a:r>
            <a:r>
              <a:rPr lang="en-US" b="1" i="1" dirty="0">
                <a:latin typeface="Times New Roman" panose="02020603050405020304" pitchFamily="18" charset="0"/>
                <a:cs typeface="Times New Roman" panose="02020603050405020304" pitchFamily="18" charset="0"/>
              </a:rPr>
              <a:t>n</a:t>
            </a:r>
            <a:r>
              <a:rPr lang="en-US" b="1" dirty="0">
                <a:latin typeface="Times New Roman" panose="02020603050405020304" pitchFamily="18" charset="0"/>
                <a:cs typeface="Times New Roman" panose="02020603050405020304" pitchFamily="18" charset="0"/>
              </a:rPr>
              <a:t> months is given by the </a:t>
            </a:r>
            <a:r>
              <a:rPr lang="en-US" b="1" i="1" dirty="0">
                <a:latin typeface="Times New Roman" panose="02020603050405020304" pitchFamily="18" charset="0"/>
                <a:cs typeface="Times New Roman" panose="02020603050405020304" pitchFamily="18" charset="0"/>
              </a:rPr>
              <a:t>n</a:t>
            </a:r>
            <a:r>
              <a:rPr lang="en-US" b="1" dirty="0">
                <a:latin typeface="Times New Roman" panose="02020603050405020304" pitchFamily="18" charset="0"/>
                <a:cs typeface="Times New Roman" panose="02020603050405020304" pitchFamily="18" charset="0"/>
              </a:rPr>
              <a:t>th Fibonacci number.</a:t>
            </a:r>
            <a:endParaRPr lang="en-US" b="1"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15367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Principle of Inclusion-Exclusion</a:t>
            </a:r>
            <a:r>
              <a:rPr lang="en-US" sz="1500" dirty="0">
                <a:latin typeface="Times New Roman" panose="02020603050405020304" pitchFamily="18" charset="0"/>
                <a:cs typeface="Times New Roman" panose="02020603050405020304" pitchFamily="18" charset="0"/>
              </a:rPr>
              <a:t> 2</a:t>
            </a:r>
          </a:p>
        </p:txBody>
      </p:sp>
      <p:sp>
        <p:nvSpPr>
          <p:cNvPr id="3" name="Content Placeholder 2"/>
          <p:cNvSpPr>
            <a:spLocks noGrp="1"/>
          </p:cNvSpPr>
          <p:nvPr>
            <p:ph idx="1"/>
          </p:nvPr>
        </p:nvSpPr>
        <p:spPr>
          <a:xfrm>
            <a:off x="457200" y="1295400"/>
            <a:ext cx="8458200" cy="2057400"/>
          </a:xfrm>
        </p:spPr>
        <p:txBody>
          <a:bodyPr/>
          <a:lstStyle/>
          <a:p>
            <a:r>
              <a:rPr lang="en-US" b="1" dirty="0">
                <a:solidFill>
                  <a:srgbClr val="C00000"/>
                </a:solidFill>
                <a:latin typeface="Times New Roman" panose="02020603050405020304" pitchFamily="18" charset="0"/>
                <a:cs typeface="Times New Roman" panose="02020603050405020304" pitchFamily="18" charset="0"/>
              </a:rPr>
              <a:t>Proof: </a:t>
            </a:r>
            <a:r>
              <a:rPr lang="en-US" dirty="0">
                <a:latin typeface="Times New Roman" panose="02020603050405020304" pitchFamily="18" charset="0"/>
                <a:cs typeface="Times New Roman" panose="02020603050405020304" pitchFamily="18" charset="0"/>
              </a:rPr>
              <a:t>An element in the union is counted exactly once in the right-hand side of the equation. Consider an element </a:t>
            </a:r>
            <a:r>
              <a:rPr lang="en-US" i="1" dirty="0">
                <a:solidFill>
                  <a:srgbClr val="C00000"/>
                </a:solidFill>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that is a member of </a:t>
            </a:r>
            <a:r>
              <a:rPr lang="en-US" i="1" dirty="0">
                <a:solidFill>
                  <a:srgbClr val="C00000"/>
                </a:solidFill>
                <a:latin typeface="Times New Roman" panose="02020603050405020304" pitchFamily="18" charset="0"/>
                <a:cs typeface="Times New Roman" panose="02020603050405020304" pitchFamily="18" charset="0"/>
              </a:rPr>
              <a:t>r</a:t>
            </a:r>
            <a:r>
              <a:rPr lang="en-US" dirty="0">
                <a:latin typeface="Times New Roman" panose="02020603050405020304" pitchFamily="18" charset="0"/>
                <a:cs typeface="Times New Roman" panose="02020603050405020304" pitchFamily="18" charset="0"/>
              </a:rPr>
              <a:t> of the sets </a:t>
            </a:r>
            <a:r>
              <a:rPr lang="en-US" i="1" dirty="0">
                <a:latin typeface="Times New Roman" panose="02020603050405020304" pitchFamily="18" charset="0"/>
                <a:cs typeface="Times New Roman" panose="02020603050405020304" pitchFamily="18" charset="0"/>
              </a:rPr>
              <a:t>A</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A</a:t>
            </a:r>
            <a:r>
              <a:rPr lang="en-US" i="1" baseline="-25000"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where </a:t>
            </a:r>
            <a:r>
              <a:rPr lang="en-US" dirty="0">
                <a:latin typeface="Times New Roman" panose="02020603050405020304" pitchFamily="18" charset="0"/>
                <a:ea typeface="Cambria Math" pitchFamily="18" charset="0"/>
                <a:cs typeface="Times New Roman" panose="02020603050405020304" pitchFamily="18" charset="0"/>
              </a:rPr>
              <a:t>1</a:t>
            </a:r>
            <a:r>
              <a:rPr lang="en-US" dirty="0">
                <a:latin typeface="Times New Roman" panose="02020603050405020304" pitchFamily="18" charset="0"/>
                <a:ea typeface="Cambria Math"/>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r</a:t>
            </a:r>
            <a:r>
              <a:rPr lang="en-US" i="1" dirty="0">
                <a:latin typeface="Times New Roman" panose="02020603050405020304" pitchFamily="18" charset="0"/>
                <a:ea typeface="Cambria Math"/>
                <a:cs typeface="Times New Roman" panose="02020603050405020304" pitchFamily="18" charset="0"/>
              </a:rPr>
              <a:t> </a:t>
            </a:r>
            <a:r>
              <a:rPr lang="en-US" dirty="0">
                <a:latin typeface="Times New Roman" panose="02020603050405020304" pitchFamily="18" charset="0"/>
                <a:ea typeface="Cambria Math"/>
                <a:cs typeface="Times New Roman" panose="02020603050405020304" pitchFamily="18" charset="0"/>
              </a:rPr>
              <a:t>≤</a:t>
            </a:r>
            <a:r>
              <a:rPr lang="en-US" i="1" dirty="0">
                <a:latin typeface="Times New Roman" panose="02020603050405020304" pitchFamily="18" charset="0"/>
                <a:cs typeface="Times New Roman" panose="02020603050405020304" pitchFamily="18" charset="0"/>
              </a:rPr>
              <a:t>  n</a:t>
            </a:r>
            <a:r>
              <a:rPr lang="en-US" dirty="0">
                <a:latin typeface="Times New Roman" panose="02020603050405020304" pitchFamily="18" charset="0"/>
                <a:cs typeface="Times New Roman" panose="02020603050405020304" pitchFamily="18" charset="0"/>
              </a:rPr>
              <a:t>.</a:t>
            </a:r>
          </a:p>
        </p:txBody>
      </p:sp>
      <p:sp>
        <p:nvSpPr>
          <p:cNvPr id="5" name="Content Placeholder 3"/>
          <p:cNvSpPr>
            <a:spLocks noGrp="1"/>
          </p:cNvSpPr>
          <p:nvPr>
            <p:ph idx="13"/>
          </p:nvPr>
        </p:nvSpPr>
        <p:spPr>
          <a:xfrm>
            <a:off x="457200" y="3581400"/>
            <a:ext cx="4648200" cy="533400"/>
          </a:xfrm>
        </p:spPr>
        <p:txBody>
          <a:bodyPr/>
          <a:lstStyle/>
          <a:p>
            <a:pPr marL="457200" indent="-347472">
              <a:buClr>
                <a:srgbClr val="04617B"/>
              </a:buClr>
              <a:buFont typeface="Arial" panose="020B0604020202020204" pitchFamily="34" charset="0"/>
              <a:buChar char="•"/>
            </a:pPr>
            <a:r>
              <a:rPr lang="en-US" sz="2800" dirty="0"/>
              <a:t>It is counted </a:t>
            </a:r>
            <a:r>
              <a:rPr lang="en-US" sz="2800" i="1" dirty="0"/>
              <a:t>C</a:t>
            </a:r>
            <a:r>
              <a:rPr lang="en-US" sz="2800" dirty="0"/>
              <a:t>(</a:t>
            </a:r>
            <a:r>
              <a:rPr lang="en-US" sz="2800" i="1" dirty="0"/>
              <a:t>r</a:t>
            </a:r>
            <a:r>
              <a:rPr lang="en-US" sz="2800" dirty="0"/>
              <a:t>,</a:t>
            </a:r>
            <a:r>
              <a:rPr lang="en-US" sz="2800" dirty="0">
                <a:ea typeface="Cambria Math" pitchFamily="18" charset="0"/>
              </a:rPr>
              <a:t>1</a:t>
            </a:r>
            <a:r>
              <a:rPr lang="en-US" sz="2800" dirty="0"/>
              <a:t>) times by</a:t>
            </a:r>
          </a:p>
        </p:txBody>
      </p:sp>
      <p:graphicFrame>
        <p:nvGraphicFramePr>
          <p:cNvPr id="10" name="Object 4"/>
          <p:cNvGraphicFramePr>
            <a:graphicFrameLocks noChangeAspect="1"/>
          </p:cNvGraphicFramePr>
          <p:nvPr/>
        </p:nvGraphicFramePr>
        <p:xfrm>
          <a:off x="5181600" y="3535904"/>
          <a:ext cx="942975" cy="571500"/>
        </p:xfrm>
        <a:graphic>
          <a:graphicData uri="http://schemas.openxmlformats.org/presentationml/2006/ole">
            <mc:AlternateContent xmlns:mc="http://schemas.openxmlformats.org/markup-compatibility/2006">
              <mc:Choice xmlns:v="urn:schemas-microsoft-com:vml" Requires="v">
                <p:oleObj spid="_x0000_s21528" name="Equation" r:id="rId3" imgW="419040" imgH="253800" progId="Equation.DSMT4">
                  <p:embed/>
                </p:oleObj>
              </mc:Choice>
              <mc:Fallback>
                <p:oleObj name="Equation" r:id="rId3" imgW="419040" imgH="253800" progId="Equation.DSMT4">
                  <p:embed/>
                  <p:pic>
                    <p:nvPicPr>
                      <p:cNvPr id="10" name="Object 4"/>
                      <p:cNvPicPr/>
                      <p:nvPr/>
                    </p:nvPicPr>
                    <p:blipFill>
                      <a:blip r:embed="rId4"/>
                      <a:stretch>
                        <a:fillRect/>
                      </a:stretch>
                    </p:blipFill>
                    <p:spPr>
                      <a:xfrm>
                        <a:off x="5181600" y="3535904"/>
                        <a:ext cx="942975" cy="571500"/>
                      </a:xfrm>
                      <a:prstGeom prst="rect">
                        <a:avLst/>
                      </a:prstGeom>
                    </p:spPr>
                  </p:pic>
                </p:oleObj>
              </mc:Fallback>
            </mc:AlternateContent>
          </a:graphicData>
        </a:graphic>
      </p:graphicFrame>
      <p:sp>
        <p:nvSpPr>
          <p:cNvPr id="6" name="Content Placeholder 5"/>
          <p:cNvSpPr>
            <a:spLocks noGrp="1"/>
          </p:cNvSpPr>
          <p:nvPr>
            <p:ph idx="14"/>
          </p:nvPr>
        </p:nvSpPr>
        <p:spPr>
          <a:xfrm>
            <a:off x="457200" y="4524375"/>
            <a:ext cx="4648200" cy="533400"/>
          </a:xfrm>
        </p:spPr>
        <p:txBody>
          <a:bodyPr/>
          <a:lstStyle/>
          <a:p>
            <a:pPr marL="457200" indent="-347472">
              <a:buClr>
                <a:srgbClr val="04617B"/>
              </a:buClr>
              <a:buFont typeface="Arial" panose="020B0604020202020204" pitchFamily="34" charset="0"/>
              <a:buChar char="•"/>
            </a:pPr>
            <a:r>
              <a:rPr lang="en-US" sz="2800" dirty="0"/>
              <a:t>It is counted </a:t>
            </a:r>
            <a:r>
              <a:rPr lang="en-US" sz="2800" i="1" dirty="0"/>
              <a:t>C</a:t>
            </a:r>
            <a:r>
              <a:rPr lang="en-US" sz="2800" dirty="0"/>
              <a:t>(</a:t>
            </a:r>
            <a:r>
              <a:rPr lang="en-US" sz="2800" i="1" dirty="0"/>
              <a:t>r</a:t>
            </a:r>
            <a:r>
              <a:rPr lang="en-US" sz="2800" dirty="0"/>
              <a:t>,2) times by</a:t>
            </a:r>
          </a:p>
        </p:txBody>
      </p:sp>
      <p:graphicFrame>
        <p:nvGraphicFramePr>
          <p:cNvPr id="11" name="Object 6"/>
          <p:cNvGraphicFramePr>
            <a:graphicFrameLocks noChangeAspect="1"/>
          </p:cNvGraphicFramePr>
          <p:nvPr/>
        </p:nvGraphicFramePr>
        <p:xfrm>
          <a:off x="5105400" y="4476750"/>
          <a:ext cx="1657350" cy="628650"/>
        </p:xfrm>
        <a:graphic>
          <a:graphicData uri="http://schemas.openxmlformats.org/presentationml/2006/ole">
            <mc:AlternateContent xmlns:mc="http://schemas.openxmlformats.org/markup-compatibility/2006">
              <mc:Choice xmlns:v="urn:schemas-microsoft-com:vml" Requires="v">
                <p:oleObj spid="_x0000_s21529" name="Equation" r:id="rId5" imgW="736560" imgH="279360" progId="Equation.DSMT4">
                  <p:embed/>
                </p:oleObj>
              </mc:Choice>
              <mc:Fallback>
                <p:oleObj name="Equation" r:id="rId5" imgW="736560" imgH="279360" progId="Equation.DSMT4">
                  <p:embed/>
                  <p:pic>
                    <p:nvPicPr>
                      <p:cNvPr id="11" name="Object 6"/>
                      <p:cNvPicPr/>
                      <p:nvPr/>
                    </p:nvPicPr>
                    <p:blipFill>
                      <a:blip r:embed="rId6"/>
                      <a:stretch>
                        <a:fillRect/>
                      </a:stretch>
                    </p:blipFill>
                    <p:spPr>
                      <a:xfrm>
                        <a:off x="5105400" y="4476750"/>
                        <a:ext cx="1657350" cy="628650"/>
                      </a:xfrm>
                      <a:prstGeom prst="rect">
                        <a:avLst/>
                      </a:prstGeom>
                    </p:spPr>
                  </p:pic>
                </p:oleObj>
              </mc:Fallback>
            </mc:AlternateContent>
          </a:graphicData>
        </a:graphic>
      </p:graphicFrame>
      <p:sp>
        <p:nvSpPr>
          <p:cNvPr id="7" name="Content Placeholder 7"/>
          <p:cNvSpPr>
            <a:spLocks noGrp="1"/>
          </p:cNvSpPr>
          <p:nvPr>
            <p:ph idx="15"/>
          </p:nvPr>
        </p:nvSpPr>
        <p:spPr>
          <a:xfrm>
            <a:off x="457200" y="5334000"/>
            <a:ext cx="8229600" cy="914400"/>
          </a:xfrm>
        </p:spPr>
        <p:txBody>
          <a:bodyPr/>
          <a:lstStyle/>
          <a:p>
            <a:pPr lvl="1" indent="-347472"/>
            <a:r>
              <a:rPr lang="en-US" dirty="0"/>
              <a:t>In general, it is counted </a:t>
            </a:r>
            <a:r>
              <a:rPr lang="en-US" i="1" dirty="0"/>
              <a:t>C</a:t>
            </a:r>
            <a:r>
              <a:rPr lang="en-US" dirty="0"/>
              <a:t>(</a:t>
            </a:r>
            <a:r>
              <a:rPr lang="en-US" i="1" dirty="0" err="1"/>
              <a:t>r</a:t>
            </a:r>
            <a:r>
              <a:rPr lang="en-US" dirty="0" err="1"/>
              <a:t>,</a:t>
            </a:r>
            <a:r>
              <a:rPr lang="en-US" i="1" dirty="0" err="1"/>
              <a:t>m</a:t>
            </a:r>
            <a:r>
              <a:rPr lang="en-US" dirty="0"/>
              <a:t>) times by the summation of </a:t>
            </a:r>
            <a:r>
              <a:rPr lang="en-US" i="1" dirty="0"/>
              <a:t>m</a:t>
            </a:r>
            <a:r>
              <a:rPr lang="en-US" dirty="0"/>
              <a:t> of the sets </a:t>
            </a:r>
            <a:r>
              <a:rPr lang="en-US" i="1" dirty="0"/>
              <a:t>A</a:t>
            </a:r>
            <a:r>
              <a:rPr lang="en-US" i="1" baseline="-25000" dirty="0"/>
              <a:t>i</a:t>
            </a:r>
            <a:r>
              <a:rPr lang="en-US" dirty="0"/>
              <a:t>.</a:t>
            </a:r>
            <a:endParaRPr lang="en-US" baseline="-25000" dirty="0"/>
          </a:p>
        </p:txBody>
      </p:sp>
    </p:spTree>
    <p:extLst>
      <p:ext uri="{BB962C8B-B14F-4D97-AF65-F5344CB8AC3E}">
        <p14:creationId xmlns:p14="http://schemas.microsoft.com/office/powerpoint/2010/main" val="368689137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The Principle of Inclusion-Exclusion</a:t>
            </a:r>
            <a:r>
              <a:rPr lang="en-US" sz="1500" dirty="0">
                <a:latin typeface="Times New Roman" panose="02020603050405020304" pitchFamily="18" charset="0"/>
                <a:cs typeface="Times New Roman" panose="02020603050405020304" pitchFamily="18" charset="0"/>
              </a:rPr>
              <a:t> 3</a:t>
            </a:r>
            <a:endParaRPr lang="en-US" dirty="0">
              <a:latin typeface="Times New Roman" panose="02020603050405020304" pitchFamily="18" charset="0"/>
              <a:cs typeface="Times New Roman" panose="02020603050405020304" pitchFamily="18" charset="0"/>
            </a:endParaRPr>
          </a:p>
        </p:txBody>
      </p:sp>
      <p:sp>
        <p:nvSpPr>
          <p:cNvPr id="8" name="Content Placeholder 2"/>
          <p:cNvSpPr>
            <a:spLocks noGrp="1"/>
          </p:cNvSpPr>
          <p:nvPr>
            <p:ph idx="1"/>
          </p:nvPr>
        </p:nvSpPr>
        <p:spPr>
          <a:xfrm>
            <a:off x="457200" y="1295400"/>
            <a:ext cx="8229600" cy="533400"/>
          </a:xfrm>
        </p:spPr>
        <p:txBody>
          <a:bodyPr/>
          <a:lstStyle/>
          <a:p>
            <a:pPr marL="0" lvl="1" indent="0">
              <a:buClrTx/>
              <a:buNone/>
            </a:pPr>
            <a:r>
              <a:rPr lang="en-US" sz="3200" dirty="0">
                <a:latin typeface="Times New Roman" panose="02020603050405020304" pitchFamily="18" charset="0"/>
                <a:cs typeface="Times New Roman" panose="02020603050405020304" pitchFamily="18" charset="0"/>
              </a:rPr>
              <a:t>Thus the element is counted exactly</a:t>
            </a:r>
          </a:p>
        </p:txBody>
      </p:sp>
      <mc:AlternateContent xmlns:mc="http://schemas.openxmlformats.org/markup-compatibility/2006" xmlns:a14="http://schemas.microsoft.com/office/drawing/2010/main">
        <mc:Choice Requires="a14">
          <p:sp>
            <p:nvSpPr>
              <p:cNvPr id="9" name="Object 3"/>
              <p:cNvSpPr txBox="1"/>
              <p:nvPr/>
            </p:nvSpPr>
            <p:spPr>
              <a:xfrm>
                <a:off x="609600" y="1938338"/>
                <a:ext cx="7086600" cy="633412"/>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𝐶</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𝑟</m:t>
                          </m:r>
                          <m:r>
                            <a:rPr lang="zh-CN" altLang="en-US" sz="2400" i="1">
                              <a:solidFill>
                                <a:srgbClr val="000000"/>
                              </a:solidFill>
                              <a:latin typeface="Cambria Math" panose="02040503050406030204" pitchFamily="18" charset="0"/>
                            </a:rPr>
                            <m:t>,1</m:t>
                          </m:r>
                        </m:e>
                      </m:d>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𝐶</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𝑟</m:t>
                          </m:r>
                          <m:r>
                            <a:rPr lang="zh-CN" altLang="en-US" sz="2400" i="1">
                              <a:solidFill>
                                <a:srgbClr val="000000"/>
                              </a:solidFill>
                              <a:latin typeface="Cambria Math" panose="02040503050406030204" pitchFamily="18" charset="0"/>
                            </a:rPr>
                            <m:t>,2</m:t>
                          </m:r>
                        </m:e>
                      </m:d>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𝐶</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𝑟</m:t>
                          </m:r>
                          <m:r>
                            <a:rPr lang="zh-CN" altLang="en-US" sz="2400" i="1">
                              <a:solidFill>
                                <a:srgbClr val="000000"/>
                              </a:solidFill>
                              <a:latin typeface="Cambria Math" panose="02040503050406030204" pitchFamily="18" charset="0"/>
                            </a:rPr>
                            <m:t>,3</m:t>
                          </m:r>
                        </m:e>
                      </m:d>
                      <m:r>
                        <a:rPr lang="zh-CN" altLang="en-US" sz="2400" i="1">
                          <a:solidFill>
                            <a:srgbClr val="000000"/>
                          </a:solidFill>
                          <a:latin typeface="Cambria Math" panose="02040503050406030204" pitchFamily="18" charset="0"/>
                        </a:rPr>
                        <m:t>−⋯+</m:t>
                      </m:r>
                      <m:sSup>
                        <m:sSupPr>
                          <m:ctrlPr>
                            <a:rPr lang="zh-CN" altLang="en-US" sz="2400" i="1">
                              <a:solidFill>
                                <a:srgbClr val="000000"/>
                              </a:solidFill>
                              <a:latin typeface="Cambria Math" panose="02040503050406030204" pitchFamily="18" charset="0"/>
                            </a:rPr>
                          </m:ctrlPr>
                        </m:sSupPr>
                        <m:e>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−1</m:t>
                              </m:r>
                            </m:e>
                          </m:d>
                        </m:e>
                        <m:sup>
                          <m:r>
                            <a:rPr lang="zh-CN" altLang="en-US" sz="2400" i="1">
                              <a:solidFill>
                                <a:srgbClr val="000000"/>
                              </a:solidFill>
                              <a:latin typeface="Cambria Math" panose="02040503050406030204" pitchFamily="18" charset="0"/>
                            </a:rPr>
                            <m:t>𝑟</m:t>
                          </m:r>
                          <m:r>
                            <a:rPr lang="zh-CN" altLang="en-US" sz="2400" i="1">
                              <a:solidFill>
                                <a:srgbClr val="000000"/>
                              </a:solidFill>
                              <a:latin typeface="Cambria Math" panose="02040503050406030204" pitchFamily="18" charset="0"/>
                            </a:rPr>
                            <m:t>+1</m:t>
                          </m:r>
                        </m:sup>
                      </m:sSup>
                      <m:r>
                        <a:rPr lang="zh-CN" altLang="en-US" sz="2400" i="1">
                          <a:solidFill>
                            <a:srgbClr val="000000"/>
                          </a:solidFill>
                          <a:latin typeface="Cambria Math" panose="02040503050406030204" pitchFamily="18" charset="0"/>
                        </a:rPr>
                        <m:t>𝐶</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𝑟</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𝑟</m:t>
                          </m:r>
                        </m:e>
                      </m:d>
                    </m:oMath>
                  </m:oMathPara>
                </a14:m>
                <a:endParaRPr lang="zh-CN" altLang="en-US" sz="2400" dirty="0"/>
              </a:p>
            </p:txBody>
          </p:sp>
        </mc:Choice>
        <mc:Fallback xmlns="">
          <p:sp>
            <p:nvSpPr>
              <p:cNvPr id="9" name="Object 3"/>
              <p:cNvSpPr txBox="1">
                <a:spLocks noRot="1" noChangeAspect="1" noMove="1" noResize="1" noEditPoints="1" noAdjustHandles="1" noChangeArrowheads="1" noChangeShapeType="1" noTextEdit="1"/>
              </p:cNvSpPr>
              <p:nvPr/>
            </p:nvSpPr>
            <p:spPr>
              <a:xfrm>
                <a:off x="609600" y="1938338"/>
                <a:ext cx="7086600" cy="633412"/>
              </a:xfrm>
              <a:prstGeom prst="rect">
                <a:avLst/>
              </a:prstGeom>
              <a:blipFill>
                <a:blip r:embed="rId3"/>
                <a:stretch>
                  <a:fillRect l="-172"/>
                </a:stretch>
              </a:blipFill>
            </p:spPr>
            <p:txBody>
              <a:bodyPr/>
              <a:lstStyle/>
              <a:p>
                <a:r>
                  <a:rPr lang="zh-CN" altLang="en-US">
                    <a:noFill/>
                  </a:rPr>
                  <a:t> </a:t>
                </a:r>
              </a:p>
            </p:txBody>
          </p:sp>
        </mc:Fallback>
      </mc:AlternateContent>
      <p:sp>
        <p:nvSpPr>
          <p:cNvPr id="4" name="Content Placeholder 4"/>
          <p:cNvSpPr>
            <a:spLocks noGrp="1"/>
          </p:cNvSpPr>
          <p:nvPr>
            <p:ph idx="13"/>
          </p:nvPr>
        </p:nvSpPr>
        <p:spPr>
          <a:xfrm>
            <a:off x="457200" y="2743200"/>
            <a:ext cx="8229600" cy="1295400"/>
          </a:xfrm>
        </p:spPr>
        <p:txBody>
          <a:bodyPr/>
          <a:lstStyle/>
          <a:p>
            <a:pPr marL="0" lvl="1" indent="0">
              <a:buNone/>
            </a:pPr>
            <a:r>
              <a:rPr lang="en-US" sz="3200" dirty="0">
                <a:latin typeface="Times New Roman" panose="02020603050405020304" pitchFamily="18" charset="0"/>
                <a:cs typeface="Times New Roman" panose="02020603050405020304" pitchFamily="18" charset="0"/>
              </a:rPr>
              <a:t>times by the right hand side of the equation.</a:t>
            </a:r>
          </a:p>
          <a:p>
            <a:pPr marL="0" lvl="1" indent="0">
              <a:buNone/>
            </a:pPr>
            <a:r>
              <a:rPr lang="en-US" sz="3200" dirty="0">
                <a:latin typeface="Times New Roman" panose="02020603050405020304" pitchFamily="18" charset="0"/>
                <a:cs typeface="Times New Roman" panose="02020603050405020304" pitchFamily="18" charset="0"/>
              </a:rPr>
              <a:t>By Corollary </a:t>
            </a:r>
            <a:r>
              <a:rPr lang="en-US" sz="3200" dirty="0">
                <a:latin typeface="Times New Roman" panose="02020603050405020304" pitchFamily="18" charset="0"/>
                <a:ea typeface="Cambria Math" pitchFamily="18" charset="0"/>
                <a:cs typeface="Times New Roman" panose="02020603050405020304" pitchFamily="18" charset="0"/>
              </a:rPr>
              <a:t>2</a:t>
            </a:r>
            <a:r>
              <a:rPr lang="en-US" sz="3200" dirty="0">
                <a:latin typeface="Times New Roman" panose="02020603050405020304" pitchFamily="18" charset="0"/>
                <a:cs typeface="Times New Roman" panose="02020603050405020304" pitchFamily="18" charset="0"/>
              </a:rPr>
              <a:t> of Section </a:t>
            </a:r>
            <a:r>
              <a:rPr lang="en-US" sz="3200" dirty="0">
                <a:latin typeface="Times New Roman" panose="02020603050405020304" pitchFamily="18" charset="0"/>
                <a:ea typeface="Cambria Math" pitchFamily="18" charset="0"/>
                <a:cs typeface="Times New Roman" panose="02020603050405020304" pitchFamily="18" charset="0"/>
              </a:rPr>
              <a:t>6.4</a:t>
            </a:r>
            <a:r>
              <a:rPr lang="en-US" sz="3200" dirty="0">
                <a:latin typeface="Times New Roman" panose="02020603050405020304" pitchFamily="18" charset="0"/>
                <a:cs typeface="Times New Roman" panose="02020603050405020304" pitchFamily="18" charset="0"/>
              </a:rPr>
              <a:t>, we have</a:t>
            </a:r>
          </a:p>
        </p:txBody>
      </p:sp>
      <mc:AlternateContent xmlns:mc="http://schemas.openxmlformats.org/markup-compatibility/2006" xmlns:a14="http://schemas.microsoft.com/office/drawing/2010/main">
        <mc:Choice Requires="a14">
          <p:sp>
            <p:nvSpPr>
              <p:cNvPr id="10" name="Object 5"/>
              <p:cNvSpPr txBox="1"/>
              <p:nvPr/>
            </p:nvSpPr>
            <p:spPr>
              <a:xfrm>
                <a:off x="711200" y="4114800"/>
                <a:ext cx="6915150" cy="633413"/>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𝐶</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𝑟</m:t>
                          </m:r>
                          <m:r>
                            <a:rPr lang="zh-CN" altLang="en-US" sz="2400" i="1">
                              <a:solidFill>
                                <a:srgbClr val="000000"/>
                              </a:solidFill>
                              <a:latin typeface="Cambria Math" panose="02040503050406030204" pitchFamily="18" charset="0"/>
                            </a:rPr>
                            <m:t>,0</m:t>
                          </m:r>
                        </m:e>
                      </m:d>
                      <m:r>
                        <a:rPr lang="zh-CN" altLang="en-US" sz="2400" i="1" smtClean="0">
                          <a:solidFill>
                            <a:srgbClr val="C00000"/>
                          </a:solidFill>
                          <a:latin typeface="Cambria Math" panose="02040503050406030204" pitchFamily="18" charset="0"/>
                        </a:rPr>
                        <m:t>−</m:t>
                      </m:r>
                      <m:r>
                        <a:rPr lang="zh-CN" altLang="en-US" sz="2400" i="1" smtClean="0">
                          <a:solidFill>
                            <a:srgbClr val="C00000"/>
                          </a:solidFill>
                          <a:latin typeface="Cambria Math" panose="02040503050406030204" pitchFamily="18" charset="0"/>
                        </a:rPr>
                        <m:t>𝐶</m:t>
                      </m:r>
                      <m:d>
                        <m:dPr>
                          <m:ctrlPr>
                            <a:rPr lang="zh-CN" altLang="en-US" sz="2400" i="1">
                              <a:solidFill>
                                <a:srgbClr val="C00000"/>
                              </a:solidFill>
                              <a:latin typeface="Cambria Math" panose="02040503050406030204" pitchFamily="18" charset="0"/>
                            </a:rPr>
                          </m:ctrlPr>
                        </m:dPr>
                        <m:e>
                          <m:r>
                            <a:rPr lang="zh-CN" altLang="en-US" sz="2400" i="1">
                              <a:solidFill>
                                <a:srgbClr val="C00000"/>
                              </a:solidFill>
                              <a:latin typeface="Cambria Math" panose="02040503050406030204" pitchFamily="18" charset="0"/>
                            </a:rPr>
                            <m:t>𝑟</m:t>
                          </m:r>
                          <m:r>
                            <a:rPr lang="zh-CN" altLang="en-US" sz="2400" i="1">
                              <a:solidFill>
                                <a:srgbClr val="C00000"/>
                              </a:solidFill>
                              <a:latin typeface="Cambria Math" panose="02040503050406030204" pitchFamily="18" charset="0"/>
                            </a:rPr>
                            <m:t>,1</m:t>
                          </m:r>
                        </m:e>
                      </m:d>
                      <m:r>
                        <a:rPr lang="zh-CN" altLang="en-US" sz="2400" i="1">
                          <a:solidFill>
                            <a:srgbClr val="C00000"/>
                          </a:solidFill>
                          <a:latin typeface="Cambria Math" panose="02040503050406030204" pitchFamily="18" charset="0"/>
                        </a:rPr>
                        <m:t>+</m:t>
                      </m:r>
                      <m:r>
                        <a:rPr lang="zh-CN" altLang="en-US" sz="2400" i="1">
                          <a:solidFill>
                            <a:srgbClr val="C00000"/>
                          </a:solidFill>
                          <a:latin typeface="Cambria Math" panose="02040503050406030204" pitchFamily="18" charset="0"/>
                        </a:rPr>
                        <m:t>𝐶</m:t>
                      </m:r>
                      <m:d>
                        <m:dPr>
                          <m:ctrlPr>
                            <a:rPr lang="zh-CN" altLang="en-US" sz="2400" i="1">
                              <a:solidFill>
                                <a:srgbClr val="C00000"/>
                              </a:solidFill>
                              <a:latin typeface="Cambria Math" panose="02040503050406030204" pitchFamily="18" charset="0"/>
                            </a:rPr>
                          </m:ctrlPr>
                        </m:dPr>
                        <m:e>
                          <m:r>
                            <a:rPr lang="zh-CN" altLang="en-US" sz="2400" i="1">
                              <a:solidFill>
                                <a:srgbClr val="C00000"/>
                              </a:solidFill>
                              <a:latin typeface="Cambria Math" panose="02040503050406030204" pitchFamily="18" charset="0"/>
                            </a:rPr>
                            <m:t>𝑟</m:t>
                          </m:r>
                          <m:r>
                            <a:rPr lang="zh-CN" altLang="en-US" sz="2400" i="1">
                              <a:solidFill>
                                <a:srgbClr val="C00000"/>
                              </a:solidFill>
                              <a:latin typeface="Cambria Math" panose="02040503050406030204" pitchFamily="18" charset="0"/>
                            </a:rPr>
                            <m:t>,2</m:t>
                          </m:r>
                        </m:e>
                      </m:d>
                      <m:r>
                        <a:rPr lang="zh-CN" altLang="en-US" sz="2400" i="1">
                          <a:solidFill>
                            <a:srgbClr val="C00000"/>
                          </a:solidFill>
                          <a:latin typeface="Cambria Math" panose="02040503050406030204" pitchFamily="18" charset="0"/>
                        </a:rPr>
                        <m:t>−⋯+</m:t>
                      </m:r>
                      <m:sSup>
                        <m:sSupPr>
                          <m:ctrlPr>
                            <a:rPr lang="zh-CN" altLang="en-US" sz="2400" i="1">
                              <a:solidFill>
                                <a:srgbClr val="C00000"/>
                              </a:solidFill>
                              <a:latin typeface="Cambria Math" panose="02040503050406030204" pitchFamily="18" charset="0"/>
                            </a:rPr>
                          </m:ctrlPr>
                        </m:sSupPr>
                        <m:e>
                          <m:d>
                            <m:dPr>
                              <m:ctrlPr>
                                <a:rPr lang="zh-CN" altLang="en-US" sz="2400" i="1">
                                  <a:solidFill>
                                    <a:srgbClr val="C00000"/>
                                  </a:solidFill>
                                  <a:latin typeface="Cambria Math" panose="02040503050406030204" pitchFamily="18" charset="0"/>
                                </a:rPr>
                              </m:ctrlPr>
                            </m:dPr>
                            <m:e>
                              <m:r>
                                <a:rPr lang="zh-CN" altLang="en-US" sz="2400" i="1">
                                  <a:solidFill>
                                    <a:srgbClr val="C00000"/>
                                  </a:solidFill>
                                  <a:latin typeface="Cambria Math" panose="02040503050406030204" pitchFamily="18" charset="0"/>
                                </a:rPr>
                                <m:t>−1</m:t>
                              </m:r>
                            </m:e>
                          </m:d>
                        </m:e>
                        <m:sup>
                          <m:r>
                            <a:rPr lang="zh-CN" altLang="en-US" sz="2400" i="1">
                              <a:solidFill>
                                <a:srgbClr val="C00000"/>
                              </a:solidFill>
                              <a:latin typeface="Cambria Math" panose="02040503050406030204" pitchFamily="18" charset="0"/>
                            </a:rPr>
                            <m:t>𝑟</m:t>
                          </m:r>
                        </m:sup>
                      </m:sSup>
                      <m:r>
                        <a:rPr lang="zh-CN" altLang="en-US" sz="2400" i="1">
                          <a:solidFill>
                            <a:srgbClr val="C00000"/>
                          </a:solidFill>
                          <a:latin typeface="Cambria Math" panose="02040503050406030204" pitchFamily="18" charset="0"/>
                        </a:rPr>
                        <m:t>𝐶</m:t>
                      </m:r>
                      <m:d>
                        <m:dPr>
                          <m:ctrlPr>
                            <a:rPr lang="zh-CN" altLang="en-US" sz="2400" i="1">
                              <a:solidFill>
                                <a:srgbClr val="C00000"/>
                              </a:solidFill>
                              <a:latin typeface="Cambria Math" panose="02040503050406030204" pitchFamily="18" charset="0"/>
                            </a:rPr>
                          </m:ctrlPr>
                        </m:dPr>
                        <m:e>
                          <m:r>
                            <a:rPr lang="zh-CN" altLang="en-US" sz="2400" i="1">
                              <a:solidFill>
                                <a:srgbClr val="C00000"/>
                              </a:solidFill>
                              <a:latin typeface="Cambria Math" panose="02040503050406030204" pitchFamily="18" charset="0"/>
                            </a:rPr>
                            <m:t>𝑟</m:t>
                          </m:r>
                          <m:r>
                            <a:rPr lang="zh-CN" altLang="en-US" sz="2400" i="1">
                              <a:solidFill>
                                <a:srgbClr val="C00000"/>
                              </a:solidFill>
                              <a:latin typeface="Cambria Math" panose="02040503050406030204" pitchFamily="18" charset="0"/>
                            </a:rPr>
                            <m:t>,</m:t>
                          </m:r>
                          <m:r>
                            <a:rPr lang="zh-CN" altLang="en-US" sz="2400" i="1">
                              <a:solidFill>
                                <a:srgbClr val="C00000"/>
                              </a:solidFill>
                              <a:latin typeface="Cambria Math" panose="02040503050406030204" pitchFamily="18" charset="0"/>
                            </a:rPr>
                            <m:t>𝑟</m:t>
                          </m:r>
                        </m:e>
                      </m:d>
                      <m:r>
                        <a:rPr lang="zh-CN" altLang="en-US" sz="2400" i="1">
                          <a:solidFill>
                            <a:srgbClr val="000000"/>
                          </a:solidFill>
                          <a:latin typeface="Cambria Math" panose="02040503050406030204" pitchFamily="18" charset="0"/>
                        </a:rPr>
                        <m:t>=0.</m:t>
                      </m:r>
                    </m:oMath>
                  </m:oMathPara>
                </a14:m>
                <a:endParaRPr lang="zh-CN" altLang="en-US" sz="2400" dirty="0"/>
              </a:p>
            </p:txBody>
          </p:sp>
        </mc:Choice>
        <mc:Fallback xmlns="">
          <p:sp>
            <p:nvSpPr>
              <p:cNvPr id="10" name="Object 5"/>
              <p:cNvSpPr txBox="1">
                <a:spLocks noRot="1" noChangeAspect="1" noMove="1" noResize="1" noEditPoints="1" noAdjustHandles="1" noChangeArrowheads="1" noChangeShapeType="1" noTextEdit="1"/>
              </p:cNvSpPr>
              <p:nvPr/>
            </p:nvSpPr>
            <p:spPr>
              <a:xfrm>
                <a:off x="711200" y="4114800"/>
                <a:ext cx="6915150" cy="633413"/>
              </a:xfrm>
              <a:prstGeom prst="rect">
                <a:avLst/>
              </a:prstGeom>
              <a:blipFill>
                <a:blip r:embed="rId4"/>
                <a:stretch>
                  <a:fillRect l="-265"/>
                </a:stretch>
              </a:blipFill>
            </p:spPr>
            <p:txBody>
              <a:bodyPr/>
              <a:lstStyle/>
              <a:p>
                <a:r>
                  <a:rPr lang="zh-CN" altLang="en-US">
                    <a:noFill/>
                  </a:rPr>
                  <a:t> </a:t>
                </a:r>
              </a:p>
            </p:txBody>
          </p:sp>
        </mc:Fallback>
      </mc:AlternateContent>
      <p:sp>
        <p:nvSpPr>
          <p:cNvPr id="5" name="Content Placeholder 6"/>
          <p:cNvSpPr>
            <a:spLocks noGrp="1"/>
          </p:cNvSpPr>
          <p:nvPr>
            <p:ph idx="14"/>
          </p:nvPr>
        </p:nvSpPr>
        <p:spPr>
          <a:xfrm>
            <a:off x="457200" y="4800600"/>
            <a:ext cx="8229600" cy="533400"/>
          </a:xfrm>
        </p:spPr>
        <p:txBody>
          <a:bodyPr/>
          <a:lstStyle/>
          <a:p>
            <a:pPr marL="0" lvl="1" indent="0">
              <a:buClrTx/>
              <a:buNone/>
            </a:pPr>
            <a:r>
              <a:rPr lang="en-US" sz="3200" dirty="0">
                <a:latin typeface="Times New Roman" panose="02020603050405020304" pitchFamily="18" charset="0"/>
                <a:cs typeface="Times New Roman" panose="02020603050405020304" pitchFamily="18" charset="0"/>
              </a:rPr>
              <a:t>Hence,</a:t>
            </a:r>
          </a:p>
        </p:txBody>
      </p:sp>
      <p:graphicFrame>
        <p:nvGraphicFramePr>
          <p:cNvPr id="11" name="Object 7"/>
          <p:cNvGraphicFramePr>
            <a:graphicFrameLocks noChangeAspect="1"/>
          </p:cNvGraphicFramePr>
          <p:nvPr/>
        </p:nvGraphicFramePr>
        <p:xfrm>
          <a:off x="611188" y="5399088"/>
          <a:ext cx="7116762" cy="633412"/>
        </p:xfrm>
        <a:graphic>
          <a:graphicData uri="http://schemas.openxmlformats.org/presentationml/2006/ole">
            <mc:AlternateContent xmlns:mc="http://schemas.openxmlformats.org/markup-compatibility/2006">
              <mc:Choice xmlns:v="urn:schemas-microsoft-com:vml" Requires="v">
                <p:oleObj spid="_x0000_s22541" name="Equation" r:id="rId5" imgW="3136680" imgH="279360" progId="Equation.DSMT4">
                  <p:embed/>
                </p:oleObj>
              </mc:Choice>
              <mc:Fallback>
                <p:oleObj name="Equation" r:id="rId5" imgW="3136680" imgH="279360" progId="Equation.DSMT4">
                  <p:embed/>
                  <p:pic>
                    <p:nvPicPr>
                      <p:cNvPr id="11" name="Object 7"/>
                      <p:cNvPicPr/>
                      <p:nvPr/>
                    </p:nvPicPr>
                    <p:blipFill>
                      <a:blip r:embed="rId6"/>
                      <a:stretch>
                        <a:fillRect/>
                      </a:stretch>
                    </p:blipFill>
                    <p:spPr>
                      <a:xfrm>
                        <a:off x="611188" y="5399088"/>
                        <a:ext cx="7116762" cy="633412"/>
                      </a:xfrm>
                      <a:prstGeom prst="rect">
                        <a:avLst/>
                      </a:prstGeom>
                    </p:spPr>
                  </p:pic>
                </p:oleObj>
              </mc:Fallback>
            </mc:AlternateContent>
          </a:graphicData>
        </a:graphic>
      </p:graphicFrame>
    </p:spTree>
    <p:extLst>
      <p:ext uri="{BB962C8B-B14F-4D97-AF65-F5344CB8AC3E}">
        <p14:creationId xmlns:p14="http://schemas.microsoft.com/office/powerpoint/2010/main" val="155710968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Applications of Inclusion-Exclusion</a:t>
            </a:r>
          </a:p>
        </p:txBody>
      </p:sp>
      <p:sp>
        <p:nvSpPr>
          <p:cNvPr id="3" name="Content Placeholder 2"/>
          <p:cNvSpPr>
            <a:spLocks noGrp="1"/>
          </p:cNvSpPr>
          <p:nvPr>
            <p:ph idx="1"/>
          </p:nvPr>
        </p:nvSpPr>
        <p:spPr>
          <a:xfrm>
            <a:off x="3200400" y="3810000"/>
            <a:ext cx="2743200" cy="640080"/>
          </a:xfrm>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Section 8.6</a:t>
            </a:r>
          </a:p>
        </p:txBody>
      </p:sp>
    </p:spTree>
    <p:extLst>
      <p:ext uri="{BB962C8B-B14F-4D97-AF65-F5344CB8AC3E}">
        <p14:creationId xmlns:p14="http://schemas.microsoft.com/office/powerpoint/2010/main" val="27929516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Number of Onto Functions</a:t>
            </a:r>
            <a:b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映上函数的个数</a:t>
            </a:r>
            <a:endParaRPr lang="en-US" sz="15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Content Placeholder 2"/>
          <p:cNvSpPr>
            <a:spLocks noGrp="1"/>
          </p:cNvSpPr>
          <p:nvPr>
            <p:ph idx="1"/>
          </p:nvPr>
        </p:nvSpPr>
        <p:spPr>
          <a:xfrm>
            <a:off x="457200" y="1295400"/>
            <a:ext cx="8534400" cy="5257800"/>
          </a:xfrm>
        </p:spPr>
        <p:txBody>
          <a:bodyPr/>
          <a:lstStyle/>
          <a:p>
            <a:pPr>
              <a:spcBef>
                <a:spcPts val="0"/>
              </a:spcBef>
              <a:spcAft>
                <a:spcPts val="0"/>
              </a:spcAft>
            </a:pP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Example: </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How many onto (surjection </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满射</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 functions are there from </a:t>
            </a:r>
            <a:r>
              <a:rPr lang="en-US" sz="2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 set with six elements </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to </a:t>
            </a:r>
            <a:r>
              <a:rPr lang="en-US" sz="2000"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a set with three elements</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a:t>
            </a:r>
          </a:p>
          <a:p>
            <a:pPr>
              <a:spcBef>
                <a:spcPts val="0"/>
              </a:spcBef>
              <a:spcAft>
                <a:spcPts val="0"/>
              </a:spcAft>
            </a:pP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Solution: </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Suppose that the elements in the codomain are </a:t>
            </a:r>
            <a:r>
              <a:rPr lang="en-US" sz="2000" i="1" dirty="0">
                <a:latin typeface="Times New Roman" panose="02020603050405020304" pitchFamily="18" charset="0"/>
                <a:ea typeface="微软雅黑" panose="020B0503020204020204" pitchFamily="34" charset="-122"/>
                <a:cs typeface="Times New Roman" panose="02020603050405020304" pitchFamily="18" charset="0"/>
              </a:rPr>
              <a:t>b</a:t>
            </a:r>
            <a:r>
              <a:rPr lang="en-US" sz="200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sz="2000" i="1" dirty="0">
                <a:latin typeface="Times New Roman" panose="02020603050405020304" pitchFamily="18" charset="0"/>
                <a:ea typeface="微软雅黑" panose="020B0503020204020204" pitchFamily="34" charset="-122"/>
                <a:cs typeface="Times New Roman" panose="02020603050405020304" pitchFamily="18" charset="0"/>
              </a:rPr>
              <a:t>b</a:t>
            </a:r>
            <a:r>
              <a:rPr lang="en-US" sz="200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 and </a:t>
            </a:r>
            <a:r>
              <a:rPr lang="en-US" sz="2000" i="1" dirty="0">
                <a:latin typeface="Times New Roman" panose="02020603050405020304" pitchFamily="18" charset="0"/>
                <a:ea typeface="微软雅黑" panose="020B0503020204020204" pitchFamily="34" charset="-122"/>
                <a:cs typeface="Times New Roman" panose="02020603050405020304" pitchFamily="18" charset="0"/>
              </a:rPr>
              <a:t>b</a:t>
            </a:r>
            <a:r>
              <a:rPr lang="en-US" sz="2000"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 Let </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 </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 and</a:t>
            </a: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 </a:t>
            </a: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be the properties that </a:t>
            </a:r>
            <a:r>
              <a:rPr lang="en-US" sz="2000" i="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b</a:t>
            </a:r>
            <a:r>
              <a:rPr lang="en-US" sz="2000" baseline="-25000"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sz="2000"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000" i="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b</a:t>
            </a:r>
            <a:r>
              <a:rPr lang="en-US" sz="2000" baseline="-25000"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sz="2000"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 and </a:t>
            </a:r>
            <a:r>
              <a:rPr lang="en-US" sz="2000" i="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b</a:t>
            </a:r>
            <a:r>
              <a:rPr lang="en-US" sz="2000" baseline="-25000"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3</a:t>
            </a:r>
            <a:r>
              <a:rPr lang="en-US" sz="2000"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 are not in the range of the function</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 respectively. The function is onto if none of the properties </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 and </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a:t>
            </a: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 hold</a:t>
            </a:r>
          </a:p>
          <a:p>
            <a:pPr>
              <a:spcBef>
                <a:spcPts val="0"/>
              </a:spcBef>
              <a:spcAft>
                <a:spcPts val="0"/>
              </a:spcAft>
            </a:pPr>
            <a:r>
              <a:rPr lang="en-US" sz="2000" dirty="0">
                <a:latin typeface="Times New Roman" panose="02020603050405020304" pitchFamily="18" charset="0"/>
                <a:ea typeface="微软雅黑" panose="020B0503020204020204" pitchFamily="34" charset="-122"/>
                <a:cs typeface="Times New Roman" panose="02020603050405020304" pitchFamily="18" charset="0"/>
              </a:rPr>
              <a:t>By the inclusion-exclusion principle the number of onto functions from a set with six elements to a set with three elements is</a:t>
            </a:r>
          </a:p>
          <a:p>
            <a:pPr algn="ctr">
              <a:spcBef>
                <a:spcPts val="0"/>
              </a:spcBef>
              <a:spcAft>
                <a:spcPts val="0"/>
              </a:spcAft>
            </a:pP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 </a:t>
            </a: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sz="20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000" dirty="0">
                <a:solidFill>
                  <a:srgbClr val="FF0000"/>
                </a:solidFill>
                <a:latin typeface="Times New Roman" panose="02020603050405020304" pitchFamily="18" charset="0"/>
                <a:cs typeface="Times New Roman" panose="02020603050405020304" pitchFamily="18" charset="0"/>
              </a:rPr>
              <a:t>∩</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dirty="0">
                <a:solidFill>
                  <a:srgbClr val="FF0000"/>
                </a:solidFill>
                <a:latin typeface="Times New Roman" panose="02020603050405020304" pitchFamily="18" charset="0"/>
                <a:cs typeface="Times New Roman" panose="02020603050405020304" pitchFamily="18" charset="0"/>
              </a:rPr>
              <a:t>∩</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2000" dirty="0">
                <a:solidFill>
                  <a:srgbClr val="FF0000"/>
                </a:solidFill>
                <a:latin typeface="Times New Roman" panose="02020603050405020304" pitchFamily="18" charset="0"/>
                <a:cs typeface="Times New Roman" panose="02020603050405020304" pitchFamily="18" charset="0"/>
              </a:rPr>
              <a:t>∩</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2000" dirty="0">
                <a:solidFill>
                  <a:srgbClr val="FF0000"/>
                </a:solidFill>
                <a:latin typeface="Times New Roman" panose="02020603050405020304" pitchFamily="18" charset="0"/>
                <a:cs typeface="Times New Roman" panose="02020603050405020304" pitchFamily="18" charset="0"/>
              </a:rPr>
              <a:t>∩</a:t>
            </a:r>
            <a:r>
              <a:rPr lang="en-US" sz="20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20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2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000" b="1" dirty="0">
                <a:solidFill>
                  <a:srgbClr val="7030A0"/>
                </a:solidFill>
                <a:latin typeface="Times New Roman" panose="02020603050405020304" pitchFamily="18" charset="0"/>
                <a:ea typeface="微软雅黑" panose="020B0503020204020204" pitchFamily="34" charset="-122"/>
                <a:cs typeface="Times New Roman" panose="02020603050405020304" pitchFamily="18" charset="0"/>
              </a:rPr>
              <a:t>}</a:t>
            </a:r>
          </a:p>
          <a:p>
            <a:pPr>
              <a:spcBef>
                <a:spcPts val="0"/>
              </a:spcBef>
              <a:spcAft>
                <a:spcPts val="0"/>
              </a:spcAft>
            </a:pPr>
            <a:r>
              <a:rPr lang="en-US" sz="1800" dirty="0">
                <a:latin typeface="Times New Roman" panose="02020603050405020304" pitchFamily="18" charset="0"/>
                <a:ea typeface="微软雅黑" panose="020B0503020204020204" pitchFamily="34" charset="-122"/>
                <a:cs typeface="Times New Roman" panose="02020603050405020304" pitchFamily="18" charset="0"/>
              </a:rPr>
              <a:t>Here the total number of functions from a set with six elements to one with three elements is </a:t>
            </a:r>
            <a:r>
              <a:rPr lang="en-US" sz="18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N </a:t>
            </a:r>
            <a:r>
              <a:rPr lang="en-US" sz="1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3</a:t>
            </a:r>
            <a:r>
              <a:rPr lang="en-US" sz="1800" baseline="30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6</a:t>
            </a:r>
            <a:r>
              <a:rPr lang="en-US" sz="1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p>
          <a:p>
            <a:pPr lvl="1">
              <a:spcBef>
                <a:spcPts val="0"/>
              </a:spcBef>
              <a:spcAft>
                <a:spcPts val="0"/>
              </a:spcAft>
            </a:pPr>
            <a:r>
              <a:rPr lang="en-US" sz="1800" dirty="0">
                <a:latin typeface="Times New Roman" panose="02020603050405020304" pitchFamily="18" charset="0"/>
                <a:ea typeface="微软雅黑" panose="020B0503020204020204" pitchFamily="34" charset="-122"/>
                <a:cs typeface="Times New Roman" panose="02020603050405020304" pitchFamily="18" charset="0"/>
              </a:rPr>
              <a:t>The number of functions that do not have  in the range is N(</a:t>
            </a:r>
            <a:r>
              <a:rPr lang="en-US" sz="1800" i="1" dirty="0">
                <a:latin typeface="Times New Roman" panose="02020603050405020304" pitchFamily="18" charset="0"/>
                <a:ea typeface="微软雅黑" panose="020B0503020204020204" pitchFamily="34" charset="-122"/>
                <a:cs typeface="Times New Roman" panose="02020603050405020304" pitchFamily="18" charset="0"/>
              </a:rPr>
              <a:t>P</a:t>
            </a:r>
            <a:r>
              <a:rPr lang="en-US" sz="180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sz="1800" dirty="0">
                <a:latin typeface="Times New Roman" panose="02020603050405020304" pitchFamily="18" charset="0"/>
                <a:ea typeface="微软雅黑" panose="020B0503020204020204" pitchFamily="34" charset="-122"/>
                <a:cs typeface="Times New Roman" panose="02020603050405020304" pitchFamily="18" charset="0"/>
              </a:rPr>
              <a:t>) = 2</a:t>
            </a:r>
            <a:r>
              <a:rPr lang="en-US" sz="1800" baseline="30000" dirty="0">
                <a:latin typeface="Times New Roman" panose="02020603050405020304" pitchFamily="18" charset="0"/>
                <a:ea typeface="微软雅黑" panose="020B0503020204020204" pitchFamily="34" charset="-122"/>
                <a:cs typeface="Times New Roman" panose="02020603050405020304" pitchFamily="18" charset="0"/>
              </a:rPr>
              <a:t>6</a:t>
            </a:r>
            <a:r>
              <a:rPr lang="en-US" sz="1800" dirty="0">
                <a:latin typeface="Times New Roman" panose="02020603050405020304" pitchFamily="18" charset="0"/>
                <a:ea typeface="微软雅黑" panose="020B0503020204020204" pitchFamily="34" charset="-122"/>
                <a:cs typeface="Times New Roman" panose="02020603050405020304" pitchFamily="18" charset="0"/>
              </a:rPr>
              <a:t>. Similarly, </a:t>
            </a:r>
            <a:r>
              <a:rPr lang="en-US" altLang="zh-CN" sz="1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18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sz="18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1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1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  </a:t>
            </a:r>
            <a:r>
              <a:rPr lang="en-US" altLang="zh-CN" sz="1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800" i="1"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P</a:t>
            </a:r>
            <a:r>
              <a:rPr lang="en-US" altLang="zh-CN" sz="1800" baseline="-25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1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sz="1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2</a:t>
            </a:r>
            <a:r>
              <a:rPr lang="en-US" sz="1800" baseline="300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6</a:t>
            </a:r>
            <a:r>
              <a:rPr lang="en-US" sz="18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sz="1800" dirty="0">
                <a:latin typeface="Times New Roman" panose="02020603050405020304" pitchFamily="18" charset="0"/>
                <a:ea typeface="微软雅黑" panose="020B0503020204020204" pitchFamily="34" charset="-122"/>
                <a:cs typeface="Times New Roman" panose="02020603050405020304" pitchFamily="18" charset="0"/>
              </a:rPr>
              <a:t>.</a:t>
            </a:r>
          </a:p>
          <a:p>
            <a:pPr lvl="1">
              <a:spcBef>
                <a:spcPts val="0"/>
              </a:spcBef>
              <a:spcAft>
                <a:spcPts val="0"/>
              </a:spcAft>
            </a:pPr>
            <a:r>
              <a:rPr lang="en-US" sz="1800" dirty="0">
                <a:latin typeface="Times New Roman" panose="02020603050405020304" pitchFamily="18" charset="0"/>
                <a:ea typeface="微软雅黑" panose="020B0503020204020204" pitchFamily="34" charset="-122"/>
                <a:cs typeface="Times New Roman" panose="02020603050405020304" pitchFamily="18" charset="0"/>
              </a:rPr>
              <a:t> Note that </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sz="1800" i="1" dirty="0">
                <a:latin typeface="Times New Roman" panose="02020603050405020304" pitchFamily="18" charset="0"/>
                <a:ea typeface="微软雅黑" panose="020B0503020204020204" pitchFamily="34" charset="-122"/>
                <a:cs typeface="Times New Roman" panose="02020603050405020304" pitchFamily="18" charset="0"/>
              </a:rPr>
              <a:t>P</a:t>
            </a:r>
            <a:r>
              <a:rPr lang="en-US" sz="180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ea typeface="微软雅黑" panose="020B0503020204020204" pitchFamily="34" charset="-122"/>
                <a:cs typeface="Times New Roman" panose="02020603050405020304" pitchFamily="18" charset="0"/>
              </a:rPr>
              <a:t>P</a:t>
            </a:r>
            <a:r>
              <a:rPr lang="en-US" sz="180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 | </a:t>
            </a:r>
            <a:r>
              <a:rPr lang="en-US" sz="1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sz="1800" i="1" dirty="0">
                <a:latin typeface="Times New Roman" panose="02020603050405020304" pitchFamily="18" charset="0"/>
                <a:ea typeface="微软雅黑" panose="020B0503020204020204" pitchFamily="34" charset="-122"/>
                <a:cs typeface="Times New Roman" panose="02020603050405020304" pitchFamily="18" charset="0"/>
              </a:rPr>
              <a:t>P</a:t>
            </a:r>
            <a:r>
              <a:rPr lang="en-US" sz="180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ea typeface="微软雅黑" panose="020B0503020204020204" pitchFamily="34" charset="-122"/>
                <a:cs typeface="Times New Roman" panose="02020603050405020304" pitchFamily="18" charset="0"/>
              </a:rPr>
              <a:t>P</a:t>
            </a:r>
            <a:r>
              <a:rPr lang="en-US" sz="1800"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a:t>
            </a:r>
            <a:r>
              <a:rPr lang="en-US" sz="1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 </a:t>
            </a:r>
            <a:r>
              <a:rPr lang="en-US" sz="1800" i="1" dirty="0">
                <a:latin typeface="Times New Roman" panose="02020603050405020304" pitchFamily="18" charset="0"/>
                <a:ea typeface="微软雅黑" panose="020B0503020204020204" pitchFamily="34" charset="-122"/>
                <a:cs typeface="Times New Roman" panose="02020603050405020304" pitchFamily="18" charset="0"/>
              </a:rPr>
              <a:t>P</a:t>
            </a:r>
            <a:r>
              <a:rPr lang="en-US" sz="180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ea typeface="微软雅黑" panose="020B0503020204020204" pitchFamily="34" charset="-122"/>
                <a:cs typeface="Times New Roman" panose="02020603050405020304" pitchFamily="18" charset="0"/>
              </a:rPr>
              <a:t>P</a:t>
            </a:r>
            <a:r>
              <a:rPr lang="en-US" sz="1800"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 |</a:t>
            </a:r>
            <a:r>
              <a:rPr lang="en-US" sz="1800" dirty="0">
                <a:latin typeface="Times New Roman" panose="02020603050405020304" pitchFamily="18" charset="0"/>
                <a:ea typeface="微软雅黑" panose="020B0503020204020204" pitchFamily="34" charset="-122"/>
                <a:cs typeface="Times New Roman" panose="02020603050405020304" pitchFamily="18" charset="0"/>
              </a:rPr>
              <a:t> = 1 and </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 </a:t>
            </a:r>
            <a:r>
              <a:rPr lang="en-US" sz="1800" i="1" dirty="0">
                <a:latin typeface="Times New Roman" panose="02020603050405020304" pitchFamily="18" charset="0"/>
                <a:ea typeface="微软雅黑" panose="020B0503020204020204" pitchFamily="34" charset="-122"/>
                <a:cs typeface="Times New Roman" panose="02020603050405020304" pitchFamily="18" charset="0"/>
              </a:rPr>
              <a:t>P</a:t>
            </a:r>
            <a:r>
              <a:rPr lang="en-US" sz="1800" baseline="-25000" dirty="0">
                <a:latin typeface="Times New Roman" panose="02020603050405020304" pitchFamily="18" charset="0"/>
                <a:ea typeface="微软雅黑" panose="020B0503020204020204" pitchFamily="34" charset="-122"/>
                <a:cs typeface="Times New Roman" panose="02020603050405020304" pitchFamily="18" charset="0"/>
              </a:rPr>
              <a:t>1</a:t>
            </a:r>
            <a:r>
              <a:rPr lang="en-US" altLang="zh-CN"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ea typeface="微软雅黑" panose="020B0503020204020204" pitchFamily="34" charset="-122"/>
                <a:cs typeface="Times New Roman" panose="02020603050405020304" pitchFamily="18" charset="0"/>
              </a:rPr>
              <a:t>P</a:t>
            </a:r>
            <a:r>
              <a:rPr lang="en-US" sz="1800" baseline="-25000" dirty="0">
                <a:latin typeface="Times New Roman" panose="02020603050405020304" pitchFamily="18" charset="0"/>
                <a:ea typeface="微软雅黑" panose="020B0503020204020204" pitchFamily="34" charset="-122"/>
                <a:cs typeface="Times New Roman" panose="02020603050405020304" pitchFamily="18" charset="0"/>
              </a:rPr>
              <a:t>2</a:t>
            </a:r>
            <a:r>
              <a:rPr lang="en-US" altLang="zh-CN" sz="1800" dirty="0">
                <a:latin typeface="Times New Roman" panose="02020603050405020304" pitchFamily="18" charset="0"/>
                <a:cs typeface="Times New Roman" panose="02020603050405020304" pitchFamily="18" charset="0"/>
              </a:rPr>
              <a:t>∩</a:t>
            </a:r>
            <a:r>
              <a:rPr lang="en-US" sz="1800" i="1" dirty="0">
                <a:latin typeface="Times New Roman" panose="02020603050405020304" pitchFamily="18" charset="0"/>
                <a:ea typeface="微软雅黑" panose="020B0503020204020204" pitchFamily="34" charset="-122"/>
                <a:cs typeface="Times New Roman" panose="02020603050405020304" pitchFamily="18" charset="0"/>
              </a:rPr>
              <a:t>P</a:t>
            </a:r>
            <a:r>
              <a:rPr lang="en-US" sz="1800" baseline="-25000" dirty="0">
                <a:latin typeface="Times New Roman" panose="02020603050405020304" pitchFamily="18" charset="0"/>
                <a:ea typeface="微软雅黑" panose="020B0503020204020204" pitchFamily="34" charset="-122"/>
                <a:cs typeface="Times New Roman" panose="02020603050405020304" pitchFamily="18" charset="0"/>
              </a:rPr>
              <a:t>3</a:t>
            </a:r>
            <a:r>
              <a:rPr lang="en-US" altLang="zh-CN" sz="1800" dirty="0">
                <a:latin typeface="Times New Roman" panose="02020603050405020304" pitchFamily="18" charset="0"/>
                <a:ea typeface="微软雅黑" panose="020B0503020204020204" pitchFamily="34" charset="-122"/>
                <a:cs typeface="Times New Roman" panose="02020603050405020304" pitchFamily="18" charset="0"/>
              </a:rPr>
              <a:t> | </a:t>
            </a:r>
            <a:r>
              <a:rPr lang="en-US" sz="1800" dirty="0">
                <a:latin typeface="Times New Roman" panose="02020603050405020304" pitchFamily="18" charset="0"/>
                <a:ea typeface="微软雅黑" panose="020B0503020204020204" pitchFamily="34" charset="-122"/>
                <a:cs typeface="Times New Roman" panose="02020603050405020304" pitchFamily="18" charset="0"/>
              </a:rPr>
              <a:t>= 0. </a:t>
            </a:r>
          </a:p>
          <a:p>
            <a:pPr>
              <a:spcBef>
                <a:spcPts val="0"/>
              </a:spcBef>
              <a:spcAft>
                <a:spcPts val="0"/>
              </a:spcAft>
            </a:pPr>
            <a:r>
              <a:rPr lang="en-US" sz="2000" dirty="0">
                <a:latin typeface="Times New Roman" panose="02020603050405020304" pitchFamily="18" charset="0"/>
                <a:ea typeface="微软雅黑" panose="020B0503020204020204" pitchFamily="34" charset="-122"/>
                <a:cs typeface="Times New Roman" panose="02020603050405020304" pitchFamily="18" charset="0"/>
              </a:rPr>
              <a:t>Hence, the number of onto functions from a set with six elements to a set with three elements is:</a:t>
            </a:r>
          </a:p>
          <a:p>
            <a:pPr>
              <a:spcBef>
                <a:spcPts val="0"/>
              </a:spcBef>
              <a:spcAft>
                <a:spcPts val="0"/>
              </a:spcAft>
            </a:pPr>
            <a:r>
              <a:rPr lang="en-US" sz="2000" dirty="0">
                <a:latin typeface="Times New Roman" panose="02020603050405020304" pitchFamily="18" charset="0"/>
                <a:ea typeface="微软雅黑" panose="020B0503020204020204" pitchFamily="34" charset="-122"/>
                <a:cs typeface="Times New Roman" panose="02020603050405020304" pitchFamily="18" charset="0"/>
              </a:rPr>
              <a:t>         3</a:t>
            </a:r>
            <a:r>
              <a:rPr lang="en-US" sz="2000" baseline="30000" dirty="0">
                <a:latin typeface="Times New Roman" panose="02020603050405020304" pitchFamily="18" charset="0"/>
                <a:ea typeface="微软雅黑" panose="020B0503020204020204" pitchFamily="34" charset="-122"/>
                <a:cs typeface="Times New Roman" panose="02020603050405020304" pitchFamily="18" charset="0"/>
              </a:rPr>
              <a:t>6</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 − 3∙ 2</a:t>
            </a:r>
            <a:r>
              <a:rPr lang="en-US" sz="2000" baseline="30000" dirty="0">
                <a:latin typeface="Times New Roman" panose="02020603050405020304" pitchFamily="18" charset="0"/>
                <a:ea typeface="微软雅黑" panose="020B0503020204020204" pitchFamily="34" charset="-122"/>
                <a:cs typeface="Times New Roman" panose="02020603050405020304" pitchFamily="18" charset="0"/>
              </a:rPr>
              <a:t>6  </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+ 3  = 729 − 192 </a:t>
            </a:r>
            <a:r>
              <a:rPr lang="en-US" sz="2000" baseline="30000" dirty="0">
                <a:latin typeface="Times New Roman" panose="02020603050405020304" pitchFamily="18" charset="0"/>
                <a:ea typeface="微软雅黑" panose="020B0503020204020204" pitchFamily="34" charset="-122"/>
                <a:cs typeface="Times New Roman" panose="02020603050405020304" pitchFamily="18" charset="0"/>
              </a:rPr>
              <a:t>  </a:t>
            </a:r>
            <a:r>
              <a:rPr lang="en-US" sz="2000" dirty="0">
                <a:latin typeface="Times New Roman" panose="02020603050405020304" pitchFamily="18" charset="0"/>
                <a:ea typeface="微软雅黑" panose="020B0503020204020204" pitchFamily="34" charset="-122"/>
                <a:cs typeface="Times New Roman" panose="02020603050405020304" pitchFamily="18" charset="0"/>
              </a:rPr>
              <a:t>+ 3  = 540</a:t>
            </a:r>
          </a:p>
        </p:txBody>
      </p:sp>
    </p:spTree>
    <p:extLst>
      <p:ext uri="{BB962C8B-B14F-4D97-AF65-F5344CB8AC3E}">
        <p14:creationId xmlns:p14="http://schemas.microsoft.com/office/powerpoint/2010/main" val="41832185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Number of Onto Functions</a:t>
            </a:r>
            <a:br>
              <a:rPr lang="en-US" altLang="zh-CN"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sz="36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映上函数的个数</a:t>
            </a:r>
            <a:endParaRPr lang="en-US" sz="1500" dirty="0">
              <a:latin typeface="Times New Roman" panose="02020603050405020304" pitchFamily="18" charset="0"/>
              <a:cs typeface="Times New Roman" panose="02020603050405020304" pitchFamily="18" charset="0"/>
            </a:endParaRPr>
          </a:p>
        </p:txBody>
      </p:sp>
      <p:sp>
        <p:nvSpPr>
          <p:cNvPr id="6" name="Content Placeholder 2"/>
          <p:cNvSpPr>
            <a:spLocks noGrp="1"/>
          </p:cNvSpPr>
          <p:nvPr>
            <p:ph idx="1"/>
          </p:nvPr>
        </p:nvSpPr>
        <p:spPr>
          <a:xfrm>
            <a:off x="457200" y="1295400"/>
            <a:ext cx="8229600" cy="1066800"/>
          </a:xfrm>
        </p:spPr>
        <p:txBody>
          <a:bodyPr/>
          <a:lstStyle/>
          <a:p>
            <a:r>
              <a:rPr lang="en-US" b="1" dirty="0">
                <a:latin typeface="Times New Roman" panose="02020603050405020304" pitchFamily="18" charset="0"/>
                <a:cs typeface="Times New Roman" panose="02020603050405020304" pitchFamily="18" charset="0"/>
              </a:rPr>
              <a:t>Theorem </a:t>
            </a:r>
            <a:r>
              <a:rPr lang="en-US" b="1" dirty="0">
                <a:latin typeface="Times New Roman" panose="02020603050405020304" pitchFamily="18" charset="0"/>
                <a:ea typeface="Cambria Math"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Let m and n be positive integers with </a:t>
            </a:r>
            <a:r>
              <a:rPr lang="en-US" i="1" dirty="0">
                <a:latin typeface="Times New Roman" panose="02020603050405020304" pitchFamily="18" charset="0"/>
                <a:cs typeface="Times New Roman" panose="02020603050405020304" pitchFamily="18" charset="0"/>
              </a:rPr>
              <a:t>m</a:t>
            </a:r>
            <a:r>
              <a:rPr 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ea typeface="Cambria Math"/>
                <a:cs typeface="Times New Roman" panose="02020603050405020304" pitchFamily="18" charset="0"/>
              </a:rPr>
              <a:t>≥ </a:t>
            </a:r>
            <a:r>
              <a:rPr lang="en-US" i="1" dirty="0">
                <a:latin typeface="Times New Roman" panose="02020603050405020304" pitchFamily="18" charset="0"/>
                <a:ea typeface="Cambria Math"/>
                <a:cs typeface="Times New Roman" panose="02020603050405020304" pitchFamily="18" charset="0"/>
              </a:rPr>
              <a:t>n</a:t>
            </a:r>
            <a:r>
              <a:rPr lang="en-US" dirty="0">
                <a:latin typeface="Times New Roman" panose="02020603050405020304" pitchFamily="18" charset="0"/>
                <a:ea typeface="Cambria Math"/>
                <a:cs typeface="Times New Roman" panose="02020603050405020304" pitchFamily="18" charset="0"/>
              </a:rPr>
              <a:t>. Then there are</a:t>
            </a:r>
            <a:endParaRPr lang="en-US" dirty="0">
              <a:latin typeface="Times New Roman" panose="02020603050405020304" pitchFamily="18" charset="0"/>
              <a:cs typeface="Times New Roman" panose="02020603050405020304" pitchFamily="18" charset="0"/>
            </a:endParaRPr>
          </a:p>
        </p:txBody>
      </p:sp>
      <p:graphicFrame>
        <p:nvGraphicFramePr>
          <p:cNvPr id="8" name="Object 3"/>
          <p:cNvGraphicFramePr>
            <a:graphicFrameLocks noChangeAspect="1"/>
          </p:cNvGraphicFramePr>
          <p:nvPr/>
        </p:nvGraphicFramePr>
        <p:xfrm>
          <a:off x="579144" y="2667000"/>
          <a:ext cx="7985711" cy="555926"/>
        </p:xfrm>
        <a:graphic>
          <a:graphicData uri="http://schemas.openxmlformats.org/presentationml/2006/ole">
            <mc:AlternateContent xmlns:mc="http://schemas.openxmlformats.org/markup-compatibility/2006">
              <mc:Choice xmlns:v="urn:schemas-microsoft-com:vml" Requires="v">
                <p:oleObj spid="_x0000_s23565" name="Equation" r:id="rId3" imgW="4012920" imgH="279360" progId="Equation.DSMT4">
                  <p:embed/>
                </p:oleObj>
              </mc:Choice>
              <mc:Fallback>
                <p:oleObj name="Equation" r:id="rId3" imgW="4012920" imgH="279360" progId="Equation.DSMT4">
                  <p:embed/>
                  <p:pic>
                    <p:nvPicPr>
                      <p:cNvPr id="8" name="Object 3"/>
                      <p:cNvPicPr/>
                      <p:nvPr/>
                    </p:nvPicPr>
                    <p:blipFill>
                      <a:blip r:embed="rId4"/>
                      <a:stretch>
                        <a:fillRect/>
                      </a:stretch>
                    </p:blipFill>
                    <p:spPr>
                      <a:xfrm>
                        <a:off x="579144" y="2667000"/>
                        <a:ext cx="7985711" cy="555926"/>
                      </a:xfrm>
                      <a:prstGeom prst="rect">
                        <a:avLst/>
                      </a:prstGeom>
                    </p:spPr>
                  </p:pic>
                </p:oleObj>
              </mc:Fallback>
            </mc:AlternateContent>
          </a:graphicData>
        </a:graphic>
      </p:graphicFrame>
      <p:sp>
        <p:nvSpPr>
          <p:cNvPr id="3" name="Content Placeholder 4"/>
          <p:cNvSpPr>
            <a:spLocks noGrp="1"/>
          </p:cNvSpPr>
          <p:nvPr>
            <p:ph idx="13"/>
          </p:nvPr>
        </p:nvSpPr>
        <p:spPr>
          <a:xfrm>
            <a:off x="457200" y="3505200"/>
            <a:ext cx="8305800" cy="2362200"/>
          </a:xfrm>
        </p:spPr>
        <p:txBody>
          <a:bodyPr/>
          <a:lstStyle/>
          <a:p>
            <a:r>
              <a:rPr lang="en-US" dirty="0">
                <a:latin typeface="Times New Roman" panose="02020603050405020304" pitchFamily="18" charset="0"/>
                <a:ea typeface="Cambria Math"/>
                <a:cs typeface="Times New Roman" panose="02020603050405020304" pitchFamily="18" charset="0"/>
              </a:rPr>
              <a:t>onto functions from a set with </a:t>
            </a:r>
            <a:r>
              <a:rPr lang="en-US" i="1" dirty="0">
                <a:latin typeface="Times New Roman" panose="02020603050405020304" pitchFamily="18" charset="0"/>
                <a:ea typeface="Cambria Math"/>
                <a:cs typeface="Times New Roman" panose="02020603050405020304" pitchFamily="18" charset="0"/>
              </a:rPr>
              <a:t>m</a:t>
            </a:r>
            <a:r>
              <a:rPr lang="en-US" dirty="0">
                <a:latin typeface="Times New Roman" panose="02020603050405020304" pitchFamily="18" charset="0"/>
                <a:ea typeface="Cambria Math"/>
                <a:cs typeface="Times New Roman" panose="02020603050405020304" pitchFamily="18" charset="0"/>
              </a:rPr>
              <a:t> elements to a set with </a:t>
            </a:r>
            <a:r>
              <a:rPr lang="en-US" i="1" dirty="0">
                <a:latin typeface="Times New Roman" panose="02020603050405020304" pitchFamily="18" charset="0"/>
                <a:ea typeface="Cambria Math"/>
                <a:cs typeface="Times New Roman" panose="02020603050405020304" pitchFamily="18" charset="0"/>
              </a:rPr>
              <a:t>n</a:t>
            </a:r>
            <a:r>
              <a:rPr lang="en-US" dirty="0">
                <a:latin typeface="Times New Roman" panose="02020603050405020304" pitchFamily="18" charset="0"/>
                <a:ea typeface="Cambria Math"/>
                <a:cs typeface="Times New Roman" panose="02020603050405020304" pitchFamily="18" charset="0"/>
              </a:rPr>
              <a:t> elements. </a:t>
            </a:r>
          </a:p>
          <a:p>
            <a:r>
              <a:rPr lang="en-US" dirty="0">
                <a:latin typeface="Times New Roman" panose="02020603050405020304" pitchFamily="18" charset="0"/>
                <a:ea typeface="Cambria Math"/>
                <a:cs typeface="Times New Roman" panose="02020603050405020304" pitchFamily="18" charset="0"/>
              </a:rPr>
              <a:t>Proof follows from the principle of inclusion-exclusion (</a:t>
            </a:r>
            <a:r>
              <a:rPr lang="en-US" i="1" dirty="0">
                <a:latin typeface="Times New Roman" panose="02020603050405020304" pitchFamily="18" charset="0"/>
                <a:ea typeface="Cambria Math"/>
                <a:cs typeface="Times New Roman" panose="02020603050405020304" pitchFamily="18" charset="0"/>
              </a:rPr>
              <a:t>see Exercise </a:t>
            </a:r>
            <a:r>
              <a:rPr lang="en-US" dirty="0">
                <a:latin typeface="Times New Roman" panose="02020603050405020304" pitchFamily="18" charset="0"/>
                <a:ea typeface="Cambria Math"/>
                <a:cs typeface="Times New Roman" panose="02020603050405020304" pitchFamily="18" charset="0"/>
              </a:rPr>
              <a:t>27).</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14379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Derangement</a:t>
            </a:r>
            <a:r>
              <a:rPr lang="en-US" altLang="zh-CN" dirty="0">
                <a:latin typeface="Times New Roman" panose="02020603050405020304" pitchFamily="18" charset="0"/>
                <a:cs typeface="Times New Roman" panose="02020603050405020304" pitchFamily="18" charset="0"/>
              </a:rPr>
              <a:t>s </a:t>
            </a:r>
            <a:r>
              <a:rPr lang="zh-CN" altLang="en-US" dirty="0">
                <a:latin typeface="Times New Roman" panose="02020603050405020304" pitchFamily="18" charset="0"/>
                <a:cs typeface="Times New Roman" panose="02020603050405020304" pitchFamily="18" charset="0"/>
              </a:rPr>
              <a:t>错位排列</a:t>
            </a:r>
            <a:endParaRPr lang="en-US" sz="15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Definition</a:t>
            </a:r>
            <a:r>
              <a:rPr lang="en-US" dirty="0">
                <a:latin typeface="Times New Roman" panose="02020603050405020304" pitchFamily="18" charset="0"/>
                <a:cs typeface="Times New Roman" panose="02020603050405020304" pitchFamily="18" charset="0"/>
              </a:rPr>
              <a:t>:  A </a:t>
            </a:r>
            <a:r>
              <a:rPr lang="en-US" i="1" dirty="0">
                <a:solidFill>
                  <a:srgbClr val="FF0000"/>
                </a:solidFill>
                <a:latin typeface="Times New Roman" panose="02020603050405020304" pitchFamily="18" charset="0"/>
                <a:cs typeface="Times New Roman" panose="02020603050405020304" pitchFamily="18" charset="0"/>
              </a:rPr>
              <a:t>derangement</a:t>
            </a:r>
            <a:r>
              <a:rPr lang="en-US" dirty="0">
                <a:latin typeface="Times New Roman" panose="02020603050405020304" pitchFamily="18" charset="0"/>
                <a:cs typeface="Times New Roman" panose="02020603050405020304" pitchFamily="18" charset="0"/>
              </a:rPr>
              <a:t> is a permutation of objects that leaves no object in the original position.</a:t>
            </a:r>
          </a:p>
          <a:p>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The permutation of </a:t>
            </a:r>
            <a:r>
              <a:rPr lang="en-US" dirty="0">
                <a:solidFill>
                  <a:srgbClr val="FF0000"/>
                </a:solidFill>
                <a:latin typeface="Times New Roman" panose="02020603050405020304" pitchFamily="18" charset="0"/>
                <a:ea typeface="Cambria Math" pitchFamily="18" charset="0"/>
                <a:cs typeface="Times New Roman" panose="02020603050405020304" pitchFamily="18" charset="0"/>
              </a:rPr>
              <a:t>21453</a:t>
            </a:r>
            <a:r>
              <a:rPr lang="en-US" dirty="0">
                <a:latin typeface="Times New Roman" panose="02020603050405020304" pitchFamily="18" charset="0"/>
                <a:ea typeface="Cambria Math"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is a derangement of </a:t>
            </a:r>
            <a:r>
              <a:rPr lang="en-US" dirty="0">
                <a:solidFill>
                  <a:srgbClr val="FF0000"/>
                </a:solidFill>
                <a:latin typeface="Times New Roman" panose="02020603050405020304" pitchFamily="18" charset="0"/>
                <a:ea typeface="Cambria Math" pitchFamily="18" charset="0"/>
                <a:cs typeface="Times New Roman" panose="02020603050405020304" pitchFamily="18" charset="0"/>
              </a:rPr>
              <a:t>12345</a:t>
            </a:r>
            <a:r>
              <a:rPr lang="en-US" dirty="0">
                <a:latin typeface="Times New Roman" panose="02020603050405020304" pitchFamily="18" charset="0"/>
                <a:cs typeface="Times New Roman" panose="02020603050405020304" pitchFamily="18" charset="0"/>
              </a:rPr>
              <a:t> because no number is left in its original position. But </a:t>
            </a:r>
            <a:r>
              <a:rPr lang="en-US" dirty="0">
                <a:solidFill>
                  <a:srgbClr val="FF0000"/>
                </a:solidFill>
                <a:latin typeface="Times New Roman" panose="02020603050405020304" pitchFamily="18" charset="0"/>
                <a:ea typeface="Cambria Math" pitchFamily="18" charset="0"/>
                <a:cs typeface="Times New Roman" panose="02020603050405020304" pitchFamily="18" charset="0"/>
              </a:rPr>
              <a:t>215</a:t>
            </a:r>
            <a:r>
              <a:rPr lang="en-US" dirty="0">
                <a:solidFill>
                  <a:srgbClr val="7030A0"/>
                </a:solidFill>
                <a:latin typeface="Times New Roman" panose="02020603050405020304" pitchFamily="18" charset="0"/>
                <a:ea typeface="Cambria Math" pitchFamily="18" charset="0"/>
                <a:cs typeface="Times New Roman" panose="02020603050405020304" pitchFamily="18" charset="0"/>
              </a:rPr>
              <a:t>4</a:t>
            </a:r>
            <a:r>
              <a:rPr lang="en-US" dirty="0">
                <a:solidFill>
                  <a:srgbClr val="FF0000"/>
                </a:solidFill>
                <a:latin typeface="Times New Roman" panose="02020603050405020304" pitchFamily="18" charset="0"/>
                <a:ea typeface="Cambria Math" pitchFamily="18" charset="0"/>
                <a:cs typeface="Times New Roman" panose="02020603050405020304" pitchFamily="18" charset="0"/>
              </a:rPr>
              <a:t>3</a:t>
            </a:r>
            <a:r>
              <a:rPr lang="en-US" dirty="0">
                <a:latin typeface="Times New Roman" panose="02020603050405020304" pitchFamily="18" charset="0"/>
                <a:cs typeface="Times New Roman" panose="02020603050405020304" pitchFamily="18" charset="0"/>
              </a:rPr>
              <a:t> is not a derangement of </a:t>
            </a:r>
            <a:r>
              <a:rPr lang="en-US" dirty="0">
                <a:solidFill>
                  <a:srgbClr val="FF0000"/>
                </a:solidFill>
                <a:latin typeface="Times New Roman" panose="02020603050405020304" pitchFamily="18" charset="0"/>
                <a:ea typeface="Cambria Math" pitchFamily="18" charset="0"/>
                <a:cs typeface="Times New Roman" panose="02020603050405020304" pitchFamily="18" charset="0"/>
              </a:rPr>
              <a:t>123</a:t>
            </a:r>
            <a:r>
              <a:rPr lang="en-US" dirty="0">
                <a:solidFill>
                  <a:srgbClr val="7030A0"/>
                </a:solidFill>
                <a:latin typeface="Times New Roman" panose="02020603050405020304" pitchFamily="18" charset="0"/>
                <a:ea typeface="Cambria Math" pitchFamily="18" charset="0"/>
                <a:cs typeface="Times New Roman" panose="02020603050405020304" pitchFamily="18" charset="0"/>
              </a:rPr>
              <a:t>4</a:t>
            </a:r>
            <a:r>
              <a:rPr lang="en-US" dirty="0">
                <a:solidFill>
                  <a:srgbClr val="FF0000"/>
                </a:solidFill>
                <a:latin typeface="Times New Roman" panose="02020603050405020304" pitchFamily="18" charset="0"/>
                <a:ea typeface="Cambria Math" pitchFamily="18" charset="0"/>
                <a:cs typeface="Times New Roman" panose="02020603050405020304" pitchFamily="18" charset="0"/>
              </a:rPr>
              <a:t>5</a:t>
            </a:r>
            <a:r>
              <a:rPr lang="en-US" dirty="0">
                <a:latin typeface="Times New Roman" panose="02020603050405020304" pitchFamily="18" charset="0"/>
                <a:cs typeface="Times New Roman" panose="02020603050405020304" pitchFamily="18" charset="0"/>
              </a:rPr>
              <a:t>, because </a:t>
            </a:r>
            <a:r>
              <a:rPr lang="en-US" dirty="0">
                <a:latin typeface="Times New Roman" panose="02020603050405020304" pitchFamily="18" charset="0"/>
                <a:ea typeface="Cambria Math"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 is in its original position.</a:t>
            </a:r>
            <a:endParaRPr lang="en-US" dirty="0">
              <a:latin typeface="Times New Roman" panose="02020603050405020304" pitchFamily="18" charset="0"/>
              <a:ea typeface="Cambria Math" pitchFamily="18" charset="0"/>
              <a:cs typeface="Times New Roman" panose="02020603050405020304" pitchFamily="18" charset="0"/>
            </a:endParaRPr>
          </a:p>
        </p:txBody>
      </p:sp>
    </p:spTree>
    <p:extLst>
      <p:ext uri="{BB962C8B-B14F-4D97-AF65-F5344CB8AC3E}">
        <p14:creationId xmlns:p14="http://schemas.microsoft.com/office/powerpoint/2010/main" val="217669898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Derangements </a:t>
            </a:r>
            <a:r>
              <a:rPr lang="zh-CN" altLang="en-US" dirty="0">
                <a:latin typeface="Times New Roman" panose="02020603050405020304" pitchFamily="18" charset="0"/>
                <a:cs typeface="Times New Roman" panose="02020603050405020304" pitchFamily="18" charset="0"/>
              </a:rPr>
              <a:t>错位排列</a:t>
            </a:r>
            <a:endParaRPr lang="en-US" sz="15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1066800"/>
          </a:xfrm>
        </p:spPr>
        <p:txBody>
          <a:bodyPr/>
          <a:lstStyle/>
          <a:p>
            <a:r>
              <a:rPr lang="en-US" b="1" dirty="0">
                <a:latin typeface="Times New Roman" panose="02020603050405020304" pitchFamily="18" charset="0"/>
                <a:cs typeface="Times New Roman" panose="02020603050405020304" pitchFamily="18" charset="0"/>
              </a:rPr>
              <a:t>Theorem </a:t>
            </a:r>
            <a:r>
              <a:rPr lang="en-US" b="1" dirty="0">
                <a:latin typeface="Times New Roman" panose="02020603050405020304" pitchFamily="18" charset="0"/>
                <a:ea typeface="Cambria Math"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The number of derangements of a set with </a:t>
            </a:r>
            <a:r>
              <a:rPr lang="en-US" i="1" dirty="0">
                <a:latin typeface="Times New Roman" panose="02020603050405020304" pitchFamily="18" charset="0"/>
                <a:cs typeface="Times New Roman" panose="02020603050405020304" pitchFamily="18" charset="0"/>
              </a:rPr>
              <a:t>n</a:t>
            </a:r>
            <a:r>
              <a:rPr lang="en-US" dirty="0">
                <a:latin typeface="Times New Roman" panose="02020603050405020304" pitchFamily="18" charset="0"/>
                <a:cs typeface="Times New Roman" panose="02020603050405020304" pitchFamily="18" charset="0"/>
              </a:rPr>
              <a:t> elements is</a:t>
            </a:r>
            <a:endParaRPr lang="en-US" dirty="0">
              <a:latin typeface="Times New Roman" panose="02020603050405020304" pitchFamily="18" charset="0"/>
              <a:ea typeface="Cambria Math" pitchFamily="18" charset="0"/>
              <a:cs typeface="Times New Roman" panose="02020603050405020304" pitchFamily="18" charset="0"/>
            </a:endParaRPr>
          </a:p>
        </p:txBody>
      </p:sp>
      <p:graphicFrame>
        <p:nvGraphicFramePr>
          <p:cNvPr id="7" name="Object 3"/>
          <p:cNvGraphicFramePr>
            <a:graphicFrameLocks noChangeAspect="1"/>
          </p:cNvGraphicFramePr>
          <p:nvPr/>
        </p:nvGraphicFramePr>
        <p:xfrm>
          <a:off x="2057400" y="2929657"/>
          <a:ext cx="5029200" cy="944712"/>
        </p:xfrm>
        <a:graphic>
          <a:graphicData uri="http://schemas.openxmlformats.org/presentationml/2006/ole">
            <mc:AlternateContent xmlns:mc="http://schemas.openxmlformats.org/markup-compatibility/2006">
              <mc:Choice xmlns:v="urn:schemas-microsoft-com:vml" Requires="v">
                <p:oleObj spid="_x0000_s24589" name="Equation" r:id="rId3" imgW="2298600" imgH="431640" progId="Equation.DSMT4">
                  <p:embed/>
                </p:oleObj>
              </mc:Choice>
              <mc:Fallback>
                <p:oleObj name="Equation" r:id="rId3" imgW="2298600" imgH="431640" progId="Equation.DSMT4">
                  <p:embed/>
                  <p:pic>
                    <p:nvPicPr>
                      <p:cNvPr id="7" name="Object 3"/>
                      <p:cNvPicPr/>
                      <p:nvPr/>
                    </p:nvPicPr>
                    <p:blipFill>
                      <a:blip r:embed="rId4"/>
                      <a:stretch>
                        <a:fillRect/>
                      </a:stretch>
                    </p:blipFill>
                    <p:spPr>
                      <a:xfrm>
                        <a:off x="2057400" y="2929657"/>
                        <a:ext cx="5029200" cy="944712"/>
                      </a:xfrm>
                      <a:prstGeom prst="rect">
                        <a:avLst/>
                      </a:prstGeom>
                    </p:spPr>
                  </p:pic>
                </p:oleObj>
              </mc:Fallback>
            </mc:AlternateContent>
          </a:graphicData>
        </a:graphic>
      </p:graphicFrame>
      <p:sp>
        <p:nvSpPr>
          <p:cNvPr id="4" name="Content Placeholder 4"/>
          <p:cNvSpPr>
            <a:spLocks noGrp="1"/>
          </p:cNvSpPr>
          <p:nvPr>
            <p:ph idx="13"/>
          </p:nvPr>
        </p:nvSpPr>
        <p:spPr>
          <a:xfrm>
            <a:off x="457200" y="5029200"/>
            <a:ext cx="8839200" cy="457200"/>
          </a:xfrm>
        </p:spPr>
        <p:txBody>
          <a:bodyPr/>
          <a:lstStyle/>
          <a:p>
            <a:r>
              <a:rPr lang="en-US" sz="2500" dirty="0">
                <a:latin typeface="Times New Roman" panose="02020603050405020304" pitchFamily="18" charset="0"/>
                <a:ea typeface="Cambria Math"/>
                <a:cs typeface="Times New Roman" panose="02020603050405020304" pitchFamily="18" charset="0"/>
              </a:rPr>
              <a:t>Proof follows from the principle of inclusion-exclusion (</a:t>
            </a:r>
            <a:r>
              <a:rPr lang="en-US" sz="2500" i="1" dirty="0">
                <a:latin typeface="Times New Roman" panose="02020603050405020304" pitchFamily="18" charset="0"/>
                <a:ea typeface="Cambria Math"/>
                <a:cs typeface="Times New Roman" panose="02020603050405020304" pitchFamily="18" charset="0"/>
              </a:rPr>
              <a:t>see text</a:t>
            </a:r>
            <a:r>
              <a:rPr lang="en-US" sz="2500" dirty="0">
                <a:latin typeface="Times New Roman" panose="02020603050405020304" pitchFamily="18" charset="0"/>
                <a:ea typeface="Cambria Math"/>
                <a:cs typeface="Times New Roman" panose="02020603050405020304" pitchFamily="18" charset="0"/>
              </a:rPr>
              <a:t>).</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442540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a:extLst>
              <a:ext uri="{FF2B5EF4-FFF2-40B4-BE49-F238E27FC236}">
                <a16:creationId xmlns:a16="http://schemas.microsoft.com/office/drawing/2014/main" id="{24A686F6-3648-7911-F23E-F5F69283E432}"/>
              </a:ext>
            </a:extLst>
          </p:cNvPr>
          <p:cNvSpPr>
            <a:spLocks noGrp="1"/>
          </p:cNvSpPr>
          <p:nvPr>
            <p:ph type="body" sz="quarter" idx="15"/>
          </p:nvPr>
        </p:nvSpPr>
        <p:spPr/>
        <p:txBody>
          <a:bodyPr/>
          <a:lstStyle/>
          <a:p>
            <a:endParaRPr lang="zh-CN" altLang="en-US"/>
          </a:p>
        </p:txBody>
      </p:sp>
      <p:pic>
        <p:nvPicPr>
          <p:cNvPr id="8" name="图片 7">
            <a:extLst>
              <a:ext uri="{FF2B5EF4-FFF2-40B4-BE49-F238E27FC236}">
                <a16:creationId xmlns:a16="http://schemas.microsoft.com/office/drawing/2014/main" id="{DD6D248B-1C52-2CEA-8331-04F8E56724FC}"/>
              </a:ext>
            </a:extLst>
          </p:cNvPr>
          <p:cNvPicPr>
            <a:picLocks noChangeAspect="1"/>
          </p:cNvPicPr>
          <p:nvPr/>
        </p:nvPicPr>
        <p:blipFill>
          <a:blip r:embed="rId2"/>
          <a:stretch>
            <a:fillRect/>
          </a:stretch>
        </p:blipFill>
        <p:spPr>
          <a:xfrm>
            <a:off x="0" y="1107845"/>
            <a:ext cx="9144000" cy="2723361"/>
          </a:xfrm>
          <a:prstGeom prst="rect">
            <a:avLst/>
          </a:prstGeom>
        </p:spPr>
      </p:pic>
      <p:pic>
        <p:nvPicPr>
          <p:cNvPr id="10" name="图片 9">
            <a:extLst>
              <a:ext uri="{FF2B5EF4-FFF2-40B4-BE49-F238E27FC236}">
                <a16:creationId xmlns:a16="http://schemas.microsoft.com/office/drawing/2014/main" id="{ADA822AE-D21F-1905-A7F4-EA0F213D1F94}"/>
              </a:ext>
            </a:extLst>
          </p:cNvPr>
          <p:cNvPicPr>
            <a:picLocks noChangeAspect="1"/>
          </p:cNvPicPr>
          <p:nvPr/>
        </p:nvPicPr>
        <p:blipFill>
          <a:blip r:embed="rId3"/>
          <a:stretch>
            <a:fillRect/>
          </a:stretch>
        </p:blipFill>
        <p:spPr>
          <a:xfrm>
            <a:off x="685800" y="4343400"/>
            <a:ext cx="914400" cy="363794"/>
          </a:xfrm>
          <a:prstGeom prst="rect">
            <a:avLst/>
          </a:prstGeom>
        </p:spPr>
      </p:pic>
      <p:pic>
        <p:nvPicPr>
          <p:cNvPr id="12" name="图片 11">
            <a:extLst>
              <a:ext uri="{FF2B5EF4-FFF2-40B4-BE49-F238E27FC236}">
                <a16:creationId xmlns:a16="http://schemas.microsoft.com/office/drawing/2014/main" id="{1E17BE70-CCC8-4937-E6AB-1012E618A1C7}"/>
              </a:ext>
            </a:extLst>
          </p:cNvPr>
          <p:cNvPicPr>
            <a:picLocks noChangeAspect="1"/>
          </p:cNvPicPr>
          <p:nvPr/>
        </p:nvPicPr>
        <p:blipFill>
          <a:blip r:embed="rId4"/>
          <a:stretch>
            <a:fillRect/>
          </a:stretch>
        </p:blipFill>
        <p:spPr>
          <a:xfrm>
            <a:off x="604434" y="4689066"/>
            <a:ext cx="2286000" cy="552450"/>
          </a:xfrm>
          <a:prstGeom prst="rect">
            <a:avLst/>
          </a:prstGeom>
        </p:spPr>
      </p:pic>
      <p:pic>
        <p:nvPicPr>
          <p:cNvPr id="14" name="图片 13">
            <a:extLst>
              <a:ext uri="{FF2B5EF4-FFF2-40B4-BE49-F238E27FC236}">
                <a16:creationId xmlns:a16="http://schemas.microsoft.com/office/drawing/2014/main" id="{530D3404-90FD-BDBC-A3C8-334B1308DBED}"/>
              </a:ext>
            </a:extLst>
          </p:cNvPr>
          <p:cNvPicPr>
            <a:picLocks noChangeAspect="1"/>
          </p:cNvPicPr>
          <p:nvPr/>
        </p:nvPicPr>
        <p:blipFill>
          <a:blip r:embed="rId5"/>
          <a:stretch>
            <a:fillRect/>
          </a:stretch>
        </p:blipFill>
        <p:spPr>
          <a:xfrm>
            <a:off x="604434" y="5684630"/>
            <a:ext cx="3333750" cy="590550"/>
          </a:xfrm>
          <a:prstGeom prst="rect">
            <a:avLst/>
          </a:prstGeom>
        </p:spPr>
      </p:pic>
      <p:sp>
        <p:nvSpPr>
          <p:cNvPr id="17" name="文本框 16">
            <a:extLst>
              <a:ext uri="{FF2B5EF4-FFF2-40B4-BE49-F238E27FC236}">
                <a16:creationId xmlns:a16="http://schemas.microsoft.com/office/drawing/2014/main" id="{C26B6950-C1D6-EE67-EE17-15781955BFD5}"/>
              </a:ext>
            </a:extLst>
          </p:cNvPr>
          <p:cNvSpPr txBox="1"/>
          <p:nvPr/>
        </p:nvSpPr>
        <p:spPr>
          <a:xfrm>
            <a:off x="582478" y="3936126"/>
            <a:ext cx="1447800" cy="369332"/>
          </a:xfrm>
          <a:prstGeom prst="rect">
            <a:avLst/>
          </a:prstGeom>
          <a:noFill/>
        </p:spPr>
        <p:txBody>
          <a:bodyPr wrap="square" rtlCol="0">
            <a:spAutoFit/>
          </a:bodyPr>
          <a:lstStyle/>
          <a:p>
            <a:r>
              <a:rPr lang="en-US" altLang="zh-CN" dirty="0"/>
              <a:t>Note that</a:t>
            </a:r>
            <a:endParaRPr lang="zh-CN" altLang="en-US" dirty="0"/>
          </a:p>
        </p:txBody>
      </p:sp>
      <p:sp>
        <p:nvSpPr>
          <p:cNvPr id="18" name="文本框 17">
            <a:extLst>
              <a:ext uri="{FF2B5EF4-FFF2-40B4-BE49-F238E27FC236}">
                <a16:creationId xmlns:a16="http://schemas.microsoft.com/office/drawing/2014/main" id="{265E4AFE-6F26-609C-B629-87747C4E4E80}"/>
              </a:ext>
            </a:extLst>
          </p:cNvPr>
          <p:cNvSpPr txBox="1"/>
          <p:nvPr/>
        </p:nvSpPr>
        <p:spPr>
          <a:xfrm>
            <a:off x="876300" y="5266110"/>
            <a:ext cx="1447800" cy="369332"/>
          </a:xfrm>
          <a:prstGeom prst="rect">
            <a:avLst/>
          </a:prstGeom>
          <a:noFill/>
        </p:spPr>
        <p:txBody>
          <a:bodyPr wrap="square" rtlCol="0">
            <a:spAutoFit/>
          </a:bodyPr>
          <a:lstStyle/>
          <a:p>
            <a:r>
              <a:rPr lang="en-US" altLang="zh-CN" dirty="0"/>
              <a:t>……</a:t>
            </a:r>
            <a:endParaRPr lang="zh-CN" altLang="en-US" dirty="0"/>
          </a:p>
        </p:txBody>
      </p:sp>
      <p:sp>
        <p:nvSpPr>
          <p:cNvPr id="21" name="Title 1">
            <a:extLst>
              <a:ext uri="{FF2B5EF4-FFF2-40B4-BE49-F238E27FC236}">
                <a16:creationId xmlns:a16="http://schemas.microsoft.com/office/drawing/2014/main" id="{4F11E3A0-42B7-9536-933E-D226F1607D9C}"/>
              </a:ext>
            </a:extLst>
          </p:cNvPr>
          <p:cNvSpPr>
            <a:spLocks noGrp="1"/>
          </p:cNvSpPr>
          <p:nvPr>
            <p:ph type="title"/>
          </p:nvPr>
        </p:nvSpPr>
        <p:spPr>
          <a:xfrm>
            <a:off x="0" y="0"/>
            <a:ext cx="9144000" cy="1188720"/>
          </a:xfrm>
        </p:spPr>
        <p:txBody>
          <a:bodyPr/>
          <a:lstStyle/>
          <a:p>
            <a:r>
              <a:rPr lang="en-US" altLang="zh-CN" dirty="0">
                <a:latin typeface="Times New Roman" panose="02020603050405020304" pitchFamily="18" charset="0"/>
                <a:cs typeface="Times New Roman" panose="02020603050405020304" pitchFamily="18" charset="0"/>
              </a:rPr>
              <a:t>Derangements </a:t>
            </a:r>
            <a:r>
              <a:rPr lang="zh-CN" altLang="en-US" dirty="0">
                <a:latin typeface="Times New Roman" panose="02020603050405020304" pitchFamily="18" charset="0"/>
                <a:cs typeface="Times New Roman" panose="02020603050405020304" pitchFamily="18" charset="0"/>
              </a:rPr>
              <a:t>错位排列</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279600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a:extLst>
              <a:ext uri="{FF2B5EF4-FFF2-40B4-BE49-F238E27FC236}">
                <a16:creationId xmlns:a16="http://schemas.microsoft.com/office/drawing/2014/main" id="{7FF706C5-AC82-573B-7F57-274D6B3FC2A2}"/>
              </a:ext>
            </a:extLst>
          </p:cNvPr>
          <p:cNvSpPr>
            <a:spLocks noGrp="1"/>
          </p:cNvSpPr>
          <p:nvPr>
            <p:ph idx="13"/>
          </p:nvPr>
        </p:nvSpPr>
        <p:spPr/>
        <p:txBody>
          <a:bodyPr/>
          <a:lstStyle/>
          <a:p>
            <a:endParaRPr lang="zh-CN" altLang="en-US"/>
          </a:p>
        </p:txBody>
      </p:sp>
      <p:sp>
        <p:nvSpPr>
          <p:cNvPr id="5" name="文本占位符 4">
            <a:extLst>
              <a:ext uri="{FF2B5EF4-FFF2-40B4-BE49-F238E27FC236}">
                <a16:creationId xmlns:a16="http://schemas.microsoft.com/office/drawing/2014/main" id="{AE5BA257-E0AA-B373-8886-C87EC9D6164F}"/>
              </a:ext>
            </a:extLst>
          </p:cNvPr>
          <p:cNvSpPr>
            <a:spLocks noGrp="1"/>
          </p:cNvSpPr>
          <p:nvPr>
            <p:ph type="body" sz="quarter" idx="14"/>
          </p:nvPr>
        </p:nvSpPr>
        <p:spPr/>
        <p:txBody>
          <a:bodyPr/>
          <a:lstStyle/>
          <a:p>
            <a:endParaRPr lang="zh-CN" altLang="en-US"/>
          </a:p>
        </p:txBody>
      </p:sp>
      <p:sp>
        <p:nvSpPr>
          <p:cNvPr id="6" name="文本占位符 5">
            <a:extLst>
              <a:ext uri="{FF2B5EF4-FFF2-40B4-BE49-F238E27FC236}">
                <a16:creationId xmlns:a16="http://schemas.microsoft.com/office/drawing/2014/main" id="{A329252C-6BB6-5111-7A21-43F0C62086EB}"/>
              </a:ext>
            </a:extLst>
          </p:cNvPr>
          <p:cNvSpPr>
            <a:spLocks noGrp="1"/>
          </p:cNvSpPr>
          <p:nvPr>
            <p:ph type="body" sz="quarter" idx="15"/>
          </p:nvPr>
        </p:nvSpPr>
        <p:spPr/>
        <p:txBody>
          <a:bodyPr/>
          <a:lstStyle/>
          <a:p>
            <a:endParaRPr lang="zh-CN" altLang="en-US"/>
          </a:p>
        </p:txBody>
      </p:sp>
      <p:pic>
        <p:nvPicPr>
          <p:cNvPr id="8" name="图片 7">
            <a:extLst>
              <a:ext uri="{FF2B5EF4-FFF2-40B4-BE49-F238E27FC236}">
                <a16:creationId xmlns:a16="http://schemas.microsoft.com/office/drawing/2014/main" id="{937B45B8-9945-BA73-4129-AABE9AFC318D}"/>
              </a:ext>
            </a:extLst>
          </p:cNvPr>
          <p:cNvPicPr>
            <a:picLocks noChangeAspect="1"/>
          </p:cNvPicPr>
          <p:nvPr/>
        </p:nvPicPr>
        <p:blipFill>
          <a:blip r:embed="rId2"/>
          <a:stretch>
            <a:fillRect/>
          </a:stretch>
        </p:blipFill>
        <p:spPr>
          <a:xfrm>
            <a:off x="381000" y="3747870"/>
            <a:ext cx="9144000" cy="3072907"/>
          </a:xfrm>
          <a:prstGeom prst="rect">
            <a:avLst/>
          </a:prstGeom>
        </p:spPr>
      </p:pic>
      <p:pic>
        <p:nvPicPr>
          <p:cNvPr id="11" name="图片 10">
            <a:extLst>
              <a:ext uri="{FF2B5EF4-FFF2-40B4-BE49-F238E27FC236}">
                <a16:creationId xmlns:a16="http://schemas.microsoft.com/office/drawing/2014/main" id="{68034224-EADC-7B49-6BE1-52B29F96D3D8}"/>
              </a:ext>
            </a:extLst>
          </p:cNvPr>
          <p:cNvPicPr>
            <a:picLocks noChangeAspect="1"/>
          </p:cNvPicPr>
          <p:nvPr/>
        </p:nvPicPr>
        <p:blipFill>
          <a:blip r:embed="rId3"/>
          <a:stretch>
            <a:fillRect/>
          </a:stretch>
        </p:blipFill>
        <p:spPr>
          <a:xfrm>
            <a:off x="685800" y="1205355"/>
            <a:ext cx="3352800" cy="1539631"/>
          </a:xfrm>
          <a:prstGeom prst="rect">
            <a:avLst/>
          </a:prstGeom>
        </p:spPr>
      </p:pic>
      <p:pic>
        <p:nvPicPr>
          <p:cNvPr id="13" name="图片 12">
            <a:extLst>
              <a:ext uri="{FF2B5EF4-FFF2-40B4-BE49-F238E27FC236}">
                <a16:creationId xmlns:a16="http://schemas.microsoft.com/office/drawing/2014/main" id="{274196C2-367F-0D80-A6B0-CFFDB883477C}"/>
              </a:ext>
            </a:extLst>
          </p:cNvPr>
          <p:cNvPicPr>
            <a:picLocks noChangeAspect="1"/>
          </p:cNvPicPr>
          <p:nvPr/>
        </p:nvPicPr>
        <p:blipFill>
          <a:blip r:embed="rId4"/>
          <a:stretch>
            <a:fillRect/>
          </a:stretch>
        </p:blipFill>
        <p:spPr>
          <a:xfrm>
            <a:off x="299795" y="2726067"/>
            <a:ext cx="4619625" cy="799838"/>
          </a:xfrm>
          <a:prstGeom prst="rect">
            <a:avLst/>
          </a:prstGeom>
        </p:spPr>
      </p:pic>
      <p:sp>
        <p:nvSpPr>
          <p:cNvPr id="15" name="Title 1">
            <a:extLst>
              <a:ext uri="{FF2B5EF4-FFF2-40B4-BE49-F238E27FC236}">
                <a16:creationId xmlns:a16="http://schemas.microsoft.com/office/drawing/2014/main" id="{3F41B0B8-5B6C-EBAB-8CC8-AE52D170C672}"/>
              </a:ext>
            </a:extLst>
          </p:cNvPr>
          <p:cNvSpPr>
            <a:spLocks noGrp="1"/>
          </p:cNvSpPr>
          <p:nvPr>
            <p:ph type="title"/>
          </p:nvPr>
        </p:nvSpPr>
        <p:spPr>
          <a:xfrm>
            <a:off x="0" y="0"/>
            <a:ext cx="9144000" cy="1188720"/>
          </a:xfrm>
        </p:spPr>
        <p:txBody>
          <a:bodyPr/>
          <a:lstStyle/>
          <a:p>
            <a:r>
              <a:rPr lang="en-US" altLang="zh-CN" dirty="0">
                <a:latin typeface="Times New Roman" panose="02020603050405020304" pitchFamily="18" charset="0"/>
                <a:cs typeface="Times New Roman" panose="02020603050405020304" pitchFamily="18" charset="0"/>
              </a:rPr>
              <a:t>Derangements </a:t>
            </a:r>
            <a:r>
              <a:rPr lang="zh-CN" altLang="en-US" dirty="0">
                <a:latin typeface="Times New Roman" panose="02020603050405020304" pitchFamily="18" charset="0"/>
                <a:cs typeface="Times New Roman" panose="02020603050405020304" pitchFamily="18" charset="0"/>
              </a:rPr>
              <a:t>错位排列</a:t>
            </a:r>
            <a:endParaRPr lang="en-US" sz="1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405296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Derangements </a:t>
            </a:r>
            <a:r>
              <a:rPr lang="zh-CN" altLang="en-US" dirty="0">
                <a:latin typeface="Times New Roman" panose="02020603050405020304" pitchFamily="18" charset="0"/>
                <a:cs typeface="Times New Roman" panose="02020603050405020304" pitchFamily="18" charset="0"/>
              </a:rPr>
              <a:t>错位排列</a:t>
            </a:r>
            <a:endParaRPr lang="en-US" sz="1500" dirty="0"/>
          </a:p>
        </p:txBody>
      </p:sp>
      <p:sp>
        <p:nvSpPr>
          <p:cNvPr id="3" name="Content Placeholder 2"/>
          <p:cNvSpPr>
            <a:spLocks noGrp="1"/>
          </p:cNvSpPr>
          <p:nvPr>
            <p:ph idx="1"/>
          </p:nvPr>
        </p:nvSpPr>
        <p:spPr>
          <a:xfrm>
            <a:off x="457200" y="1295399"/>
            <a:ext cx="8229600" cy="3048001"/>
          </a:xfrm>
        </p:spPr>
        <p:txBody>
          <a:bodyPr/>
          <a:lstStyle/>
          <a:p>
            <a:pPr>
              <a:spcBef>
                <a:spcPts val="0"/>
              </a:spcBef>
            </a:pPr>
            <a:r>
              <a:rPr lang="en-US" sz="2400" b="1" dirty="0">
                <a:latin typeface="Times New Roman" panose="02020603050405020304" pitchFamily="18" charset="0"/>
                <a:cs typeface="Times New Roman" panose="02020603050405020304" pitchFamily="18" charset="0"/>
              </a:rPr>
              <a:t>The Hatcheck Problem</a:t>
            </a:r>
            <a:r>
              <a:rPr lang="en-US" sz="2400" dirty="0">
                <a:latin typeface="Times New Roman" panose="02020603050405020304" pitchFamily="18" charset="0"/>
                <a:cs typeface="Times New Roman" panose="02020603050405020304" pitchFamily="18" charset="0"/>
              </a:rPr>
              <a:t>: A new employee checks the hats of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people at  restaurant, forgetting to put claim check numbers on the hats. When customers return for their hats, the checker gives them back hats chosen at random from the remaining hats. What is the probability that no one receives the correct hat.</a:t>
            </a:r>
          </a:p>
          <a:p>
            <a:pPr>
              <a:spcBef>
                <a:spcPts val="0"/>
              </a:spcBef>
            </a:pPr>
            <a:r>
              <a:rPr lang="en-US" sz="2400" b="1" dirty="0">
                <a:latin typeface="Times New Roman" panose="02020603050405020304" pitchFamily="18" charset="0"/>
                <a:cs typeface="Times New Roman" panose="02020603050405020304" pitchFamily="18" charset="0"/>
              </a:rPr>
              <a:t>Solution</a:t>
            </a:r>
            <a:r>
              <a:rPr lang="en-US" sz="2400" dirty="0">
                <a:latin typeface="Times New Roman" panose="02020603050405020304" pitchFamily="18" charset="0"/>
                <a:cs typeface="Times New Roman" panose="02020603050405020304" pitchFamily="18" charset="0"/>
              </a:rPr>
              <a:t>: The answer is the number of ways the hats can be arranged so that there is no hat in its original position divided by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the number of permutations of </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 hats.</a:t>
            </a:r>
            <a:endParaRPr lang="en-US" sz="2400" dirty="0">
              <a:latin typeface="Times New Roman" panose="02020603050405020304" pitchFamily="18" charset="0"/>
              <a:ea typeface="Cambria Math" pitchFamily="18" charset="0"/>
              <a:cs typeface="Times New Roman" panose="02020603050405020304" pitchFamily="18" charset="0"/>
            </a:endParaRPr>
          </a:p>
        </p:txBody>
      </p:sp>
      <p:graphicFrame>
        <p:nvGraphicFramePr>
          <p:cNvPr id="7" name="Object 3"/>
          <p:cNvGraphicFramePr>
            <a:graphicFrameLocks noChangeAspect="1"/>
          </p:cNvGraphicFramePr>
          <p:nvPr/>
        </p:nvGraphicFramePr>
        <p:xfrm>
          <a:off x="4419600" y="4472045"/>
          <a:ext cx="4232274" cy="809510"/>
        </p:xfrm>
        <a:graphic>
          <a:graphicData uri="http://schemas.openxmlformats.org/presentationml/2006/ole">
            <mc:AlternateContent xmlns:mc="http://schemas.openxmlformats.org/markup-compatibility/2006">
              <mc:Choice xmlns:v="urn:schemas-microsoft-com:vml" Requires="v">
                <p:oleObj spid="_x0000_s25613" name="Equation" r:id="rId3" imgW="2260440" imgH="431640" progId="Equation.DSMT4">
                  <p:embed/>
                </p:oleObj>
              </mc:Choice>
              <mc:Fallback>
                <p:oleObj name="Equation" r:id="rId3" imgW="2260440" imgH="431640" progId="Equation.DSMT4">
                  <p:embed/>
                  <p:pic>
                    <p:nvPicPr>
                      <p:cNvPr id="7" name="Object 3"/>
                      <p:cNvPicPr/>
                      <p:nvPr/>
                    </p:nvPicPr>
                    <p:blipFill>
                      <a:blip r:embed="rId4"/>
                      <a:stretch>
                        <a:fillRect/>
                      </a:stretch>
                    </p:blipFill>
                    <p:spPr>
                      <a:xfrm>
                        <a:off x="4419600" y="4472045"/>
                        <a:ext cx="4232274" cy="809510"/>
                      </a:xfrm>
                      <a:prstGeom prst="rect">
                        <a:avLst/>
                      </a:prstGeom>
                    </p:spPr>
                  </p:pic>
                </p:oleObj>
              </mc:Fallback>
            </mc:AlternateContent>
          </a:graphicData>
        </a:graphic>
      </p:graphicFrame>
      <p:sp>
        <p:nvSpPr>
          <p:cNvPr id="4" name="Content Placeholder 4"/>
          <p:cNvSpPr>
            <a:spLocks noGrp="1"/>
          </p:cNvSpPr>
          <p:nvPr>
            <p:ph idx="13"/>
          </p:nvPr>
        </p:nvSpPr>
        <p:spPr>
          <a:xfrm>
            <a:off x="487680" y="4343400"/>
            <a:ext cx="3398520" cy="1905000"/>
          </a:xfrm>
        </p:spPr>
        <p:txBody>
          <a:bodyPr/>
          <a:lstStyle/>
          <a:p>
            <a:r>
              <a:rPr lang="en-US" sz="2400" b="1" dirty="0">
                <a:latin typeface="Times New Roman" panose="02020603050405020304" pitchFamily="18" charset="0"/>
                <a:ea typeface="Cambria Math"/>
                <a:cs typeface="Times New Roman" panose="02020603050405020304" pitchFamily="18" charset="0"/>
              </a:rPr>
              <a:t>Remark:</a:t>
            </a:r>
            <a:r>
              <a:rPr lang="en-US" sz="2400" dirty="0">
                <a:latin typeface="Times New Roman" panose="02020603050405020304" pitchFamily="18" charset="0"/>
                <a:ea typeface="Cambria Math"/>
                <a:cs typeface="Times New Roman" panose="02020603050405020304" pitchFamily="18" charset="0"/>
              </a:rPr>
              <a:t> It can be shown that the probability of a derangement approaches 1/e as n grows</a:t>
            </a:r>
            <a:br>
              <a:rPr lang="en-US" sz="2400" dirty="0">
                <a:latin typeface="Times New Roman" panose="02020603050405020304" pitchFamily="18" charset="0"/>
                <a:ea typeface="Cambria Math"/>
                <a:cs typeface="Times New Roman" panose="02020603050405020304" pitchFamily="18" charset="0"/>
              </a:rPr>
            </a:br>
            <a:r>
              <a:rPr lang="en-US" sz="2400" dirty="0">
                <a:latin typeface="Times New Roman" panose="02020603050405020304" pitchFamily="18" charset="0"/>
                <a:ea typeface="Cambria Math"/>
                <a:cs typeface="Times New Roman" panose="02020603050405020304" pitchFamily="18" charset="0"/>
              </a:rPr>
              <a:t>without bound. </a:t>
            </a:r>
          </a:p>
        </p:txBody>
      </p:sp>
      <p:sp>
        <p:nvSpPr>
          <p:cNvPr id="5" name="Content Placeholder 5"/>
          <p:cNvSpPr>
            <a:spLocks noGrp="1"/>
          </p:cNvSpPr>
          <p:nvPr>
            <p:ph idx="14"/>
          </p:nvPr>
        </p:nvSpPr>
        <p:spPr>
          <a:xfrm>
            <a:off x="3276602" y="5562600"/>
            <a:ext cx="5760718" cy="330236"/>
          </a:xfrm>
          <a:solidFill>
            <a:srgbClr val="E1F3FF"/>
          </a:solidFill>
          <a:ln w="28575">
            <a:solidFill>
              <a:srgbClr val="00B0F0"/>
            </a:solidFill>
          </a:ln>
        </p:spPr>
        <p:txBody>
          <a:bodyPr/>
          <a:lstStyle/>
          <a:p>
            <a:r>
              <a:rPr lang="en-US" sz="1600" b="1" dirty="0"/>
              <a:t>TABLE 1</a:t>
            </a:r>
            <a:r>
              <a:rPr lang="en-US" sz="1600" dirty="0"/>
              <a:t> The Probability of a Derangement.</a:t>
            </a:r>
          </a:p>
        </p:txBody>
      </p:sp>
      <p:graphicFrame>
        <p:nvGraphicFramePr>
          <p:cNvPr id="9" name="Table 6"/>
          <p:cNvGraphicFramePr>
            <a:graphicFrameLocks noGrp="1"/>
          </p:cNvGraphicFramePr>
          <p:nvPr/>
        </p:nvGraphicFramePr>
        <p:xfrm>
          <a:off x="3276600" y="5916482"/>
          <a:ext cx="5760720" cy="712918"/>
        </p:xfrm>
        <a:graphic>
          <a:graphicData uri="http://schemas.openxmlformats.org/drawingml/2006/table">
            <a:tbl>
              <a:tblPr firstRow="1" bandRow="1">
                <a:tableStyleId>{5C22544A-7EE6-4342-B048-85BDC9FD1C3A}</a:tableStyleId>
              </a:tblPr>
              <a:tblGrid>
                <a:gridCol w="822960">
                  <a:extLst>
                    <a:ext uri="{9D8B030D-6E8A-4147-A177-3AD203B41FA5}">
                      <a16:colId xmlns:a16="http://schemas.microsoft.com/office/drawing/2014/main" val="4046082740"/>
                    </a:ext>
                  </a:extLst>
                </a:gridCol>
                <a:gridCol w="822960">
                  <a:extLst>
                    <a:ext uri="{9D8B030D-6E8A-4147-A177-3AD203B41FA5}">
                      <a16:colId xmlns:a16="http://schemas.microsoft.com/office/drawing/2014/main" val="1628147883"/>
                    </a:ext>
                  </a:extLst>
                </a:gridCol>
                <a:gridCol w="822960">
                  <a:extLst>
                    <a:ext uri="{9D8B030D-6E8A-4147-A177-3AD203B41FA5}">
                      <a16:colId xmlns:a16="http://schemas.microsoft.com/office/drawing/2014/main" val="47951292"/>
                    </a:ext>
                  </a:extLst>
                </a:gridCol>
                <a:gridCol w="822960">
                  <a:extLst>
                    <a:ext uri="{9D8B030D-6E8A-4147-A177-3AD203B41FA5}">
                      <a16:colId xmlns:a16="http://schemas.microsoft.com/office/drawing/2014/main" val="4240026372"/>
                    </a:ext>
                  </a:extLst>
                </a:gridCol>
                <a:gridCol w="822960">
                  <a:extLst>
                    <a:ext uri="{9D8B030D-6E8A-4147-A177-3AD203B41FA5}">
                      <a16:colId xmlns:a16="http://schemas.microsoft.com/office/drawing/2014/main" val="2245601713"/>
                    </a:ext>
                  </a:extLst>
                </a:gridCol>
                <a:gridCol w="822960">
                  <a:extLst>
                    <a:ext uri="{9D8B030D-6E8A-4147-A177-3AD203B41FA5}">
                      <a16:colId xmlns:a16="http://schemas.microsoft.com/office/drawing/2014/main" val="3032840623"/>
                    </a:ext>
                  </a:extLst>
                </a:gridCol>
                <a:gridCol w="822960">
                  <a:extLst>
                    <a:ext uri="{9D8B030D-6E8A-4147-A177-3AD203B41FA5}">
                      <a16:colId xmlns:a16="http://schemas.microsoft.com/office/drawing/2014/main" val="4044940242"/>
                    </a:ext>
                  </a:extLst>
                </a:gridCol>
              </a:tblGrid>
              <a:tr h="356459">
                <a:tc>
                  <a:txBody>
                    <a:bodyPr/>
                    <a:lstStyle/>
                    <a:p>
                      <a:pPr algn="ctr"/>
                      <a:r>
                        <a:rPr lang="en-US" sz="1400" i="1" dirty="0">
                          <a:solidFill>
                            <a:schemeClr val="tx1"/>
                          </a:solidFill>
                        </a:rPr>
                        <a:t>n</a:t>
                      </a:r>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i="1" dirty="0">
                          <a:solidFill>
                            <a:schemeClr val="tx1"/>
                          </a:solidFill>
                        </a:rPr>
                        <a:t>2</a:t>
                      </a:r>
                    </a:p>
                  </a:txBody>
                  <a:tcPr>
                    <a:lnL w="28575" cap="flat" cmpd="sng" algn="ctr">
                      <a:solidFill>
                        <a:srgbClr val="00B0F0"/>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i="1" dirty="0">
                          <a:solidFill>
                            <a:schemeClr val="tx1"/>
                          </a:solidFill>
                        </a:rPr>
                        <a:t>3</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i="1" dirty="0">
                          <a:solidFill>
                            <a:schemeClr val="tx1"/>
                          </a:solidFill>
                        </a:rPr>
                        <a:t>4</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i="1" dirty="0">
                          <a:solidFill>
                            <a:schemeClr val="tx1"/>
                          </a:solidFill>
                        </a:rPr>
                        <a:t>5</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i="1" dirty="0">
                          <a:solidFill>
                            <a:schemeClr val="tx1"/>
                          </a:solidFill>
                        </a:rPr>
                        <a:t>6</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i="1" dirty="0">
                          <a:solidFill>
                            <a:schemeClr val="tx1"/>
                          </a:solidFill>
                        </a:rPr>
                        <a:t>7</a:t>
                      </a:r>
                    </a:p>
                  </a:txBody>
                  <a:tcPr>
                    <a:lnL w="28575" cap="flat" cmpd="sng" algn="ctr">
                      <a:no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2818294615"/>
                  </a:ext>
                </a:extLst>
              </a:tr>
              <a:tr h="356459">
                <a:tc>
                  <a:txBody>
                    <a:bodyPr/>
                    <a:lstStyle/>
                    <a:p>
                      <a:pPr algn="ctr"/>
                      <a:r>
                        <a:rPr lang="en-US" sz="1400" i="1" baseline="0" dirty="0" err="1"/>
                        <a:t>D</a:t>
                      </a:r>
                      <a:r>
                        <a:rPr lang="en-US" sz="1400" i="1" baseline="-25000" dirty="0" err="1"/>
                        <a:t>n</a:t>
                      </a:r>
                      <a:r>
                        <a:rPr lang="en-US" sz="1400" i="1" baseline="-25000" dirty="0"/>
                        <a:t> </a:t>
                      </a:r>
                      <a:r>
                        <a:rPr lang="en-US" sz="1400" i="1" baseline="0" dirty="0"/>
                        <a:t>/ n</a:t>
                      </a:r>
                      <a:r>
                        <a:rPr lang="en-US" sz="1400" b="0" i="0" u="none" strike="noStrike" kern="1200" baseline="0" dirty="0">
                          <a:solidFill>
                            <a:schemeClr val="dk1"/>
                          </a:solidFill>
                          <a:latin typeface="+mn-lt"/>
                          <a:ea typeface="+mn-ea"/>
                          <a:cs typeface="+mn-cs"/>
                        </a:rPr>
                        <a:t>!</a:t>
                      </a:r>
                      <a:endParaRPr lang="en-US" sz="1400" i="1" baseline="-25000" dirty="0"/>
                    </a:p>
                  </a:txBody>
                  <a:tcPr>
                    <a:lnL w="28575" cap="flat" cmpd="sng" algn="ctr">
                      <a:solidFill>
                        <a:srgbClr val="00B0F0"/>
                      </a:solid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0" i="0" u="none" strike="noStrike" kern="1200" baseline="0" dirty="0">
                          <a:solidFill>
                            <a:schemeClr val="dk1"/>
                          </a:solidFill>
                          <a:latin typeface="+mn-lt"/>
                          <a:ea typeface="+mn-ea"/>
                          <a:cs typeface="+mn-cs"/>
                        </a:rPr>
                        <a:t>0.50000</a:t>
                      </a:r>
                      <a:endParaRPr lang="en-US" sz="1400" dirty="0"/>
                    </a:p>
                  </a:txBody>
                  <a:tcPr>
                    <a:lnL w="28575" cap="flat" cmpd="sng" algn="ctr">
                      <a:solidFill>
                        <a:srgbClr val="00B0F0"/>
                      </a:solid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0" i="0" u="none" strike="noStrike" kern="1200" baseline="0" dirty="0">
                          <a:solidFill>
                            <a:schemeClr val="dk1"/>
                          </a:solidFill>
                          <a:latin typeface="+mn-lt"/>
                          <a:ea typeface="+mn-ea"/>
                          <a:cs typeface="+mn-cs"/>
                        </a:rPr>
                        <a:t>0.33333</a:t>
                      </a:r>
                      <a:endParaRPr lang="en-US" sz="1400"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0" i="0" u="none" strike="noStrike" kern="1200" baseline="0" dirty="0">
                          <a:solidFill>
                            <a:schemeClr val="dk1"/>
                          </a:solidFill>
                          <a:latin typeface="+mn-lt"/>
                          <a:ea typeface="+mn-ea"/>
                          <a:cs typeface="+mn-cs"/>
                        </a:rPr>
                        <a:t>0.37500</a:t>
                      </a:r>
                      <a:endParaRPr lang="en-US" sz="1400"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0" i="0" u="none" strike="noStrike" kern="1200" baseline="0" dirty="0">
                          <a:solidFill>
                            <a:schemeClr val="dk1"/>
                          </a:solidFill>
                          <a:latin typeface="+mn-lt"/>
                          <a:ea typeface="+mn-ea"/>
                          <a:cs typeface="+mn-cs"/>
                        </a:rPr>
                        <a:t>0.36667</a:t>
                      </a:r>
                      <a:endParaRPr lang="en-US" sz="1400"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0" i="0" u="none" strike="noStrike" kern="1200" baseline="0" dirty="0">
                          <a:solidFill>
                            <a:schemeClr val="dk1"/>
                          </a:solidFill>
                          <a:latin typeface="+mn-lt"/>
                          <a:ea typeface="+mn-ea"/>
                          <a:cs typeface="+mn-cs"/>
                        </a:rPr>
                        <a:t>0.36806</a:t>
                      </a:r>
                      <a:endParaRPr lang="en-US" sz="1400" dirty="0"/>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tc>
                  <a:txBody>
                    <a:bodyPr/>
                    <a:lstStyle/>
                    <a:p>
                      <a:pPr algn="ctr"/>
                      <a:r>
                        <a:rPr lang="en-US" sz="1400" b="0" i="0" u="none" strike="noStrike" kern="1200" baseline="0" dirty="0">
                          <a:solidFill>
                            <a:schemeClr val="dk1"/>
                          </a:solidFill>
                          <a:latin typeface="+mn-lt"/>
                          <a:ea typeface="+mn-ea"/>
                          <a:cs typeface="+mn-cs"/>
                        </a:rPr>
                        <a:t>0.36786</a:t>
                      </a:r>
                      <a:endParaRPr lang="en-US" sz="1400" dirty="0"/>
                    </a:p>
                  </a:txBody>
                  <a:tcPr>
                    <a:lnL w="28575" cap="flat" cmpd="sng" algn="ctr">
                      <a:noFill/>
                      <a:prstDash val="solid"/>
                      <a:round/>
                      <a:headEnd type="none" w="med" len="med"/>
                      <a:tailEnd type="none" w="med" len="med"/>
                    </a:lnL>
                    <a:lnR w="28575" cap="flat" cmpd="sng" algn="ctr">
                      <a:solidFill>
                        <a:srgbClr val="00B0F0"/>
                      </a:solidFill>
                      <a:prstDash val="solid"/>
                      <a:round/>
                      <a:headEnd type="none" w="med" len="med"/>
                      <a:tailEnd type="none" w="med" len="med"/>
                    </a:lnR>
                    <a:lnT w="28575" cap="flat" cmpd="sng" algn="ctr">
                      <a:solidFill>
                        <a:srgbClr val="00B0F0"/>
                      </a:solidFill>
                      <a:prstDash val="solid"/>
                      <a:round/>
                      <a:headEnd type="none" w="med" len="med"/>
                      <a:tailEnd type="none" w="med" len="med"/>
                    </a:lnT>
                    <a:lnB w="28575" cap="flat" cmpd="sng" algn="ctr">
                      <a:solidFill>
                        <a:srgbClr val="00B0F0"/>
                      </a:solidFill>
                      <a:prstDash val="solid"/>
                      <a:round/>
                      <a:headEnd type="none" w="med" len="med"/>
                      <a:tailEnd type="none" w="med" len="med"/>
                    </a:lnB>
                    <a:noFill/>
                  </a:tcPr>
                </a:tc>
                <a:extLst>
                  <a:ext uri="{0D108BD9-81ED-4DB2-BD59-A6C34878D82A}">
                    <a16:rowId xmlns:a16="http://schemas.microsoft.com/office/drawing/2014/main" val="433226731"/>
                  </a:ext>
                </a:extLst>
              </a:tr>
            </a:tbl>
          </a:graphicData>
        </a:graphic>
      </p:graphicFrame>
    </p:spTree>
    <p:extLst>
      <p:ext uri="{BB962C8B-B14F-4D97-AF65-F5344CB8AC3E}">
        <p14:creationId xmlns:p14="http://schemas.microsoft.com/office/powerpoint/2010/main" val="11995349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Rabbits and the Fibonacci Numbers</a:t>
            </a:r>
            <a:br>
              <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br>
            <a:r>
              <a:rPr lang="zh-CN" alt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递归定义</a:t>
            </a:r>
            <a:endParaRPr lang="en-US"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Content Placeholder 2"/>
          <p:cNvSpPr>
            <a:spLocks noGrp="1"/>
          </p:cNvSpPr>
          <p:nvPr>
            <p:ph idx="1"/>
          </p:nvPr>
        </p:nvSpPr>
        <p:spPr>
          <a:xfrm>
            <a:off x="274320" y="1295400"/>
            <a:ext cx="8595360" cy="1905000"/>
          </a:xfrm>
          <a:ln>
            <a:solidFill>
              <a:srgbClr val="FF0000"/>
            </a:solidFill>
          </a:ln>
        </p:spPr>
        <p:txBody>
          <a:bodyPr/>
          <a:lstStyle/>
          <a:p>
            <a:pPr marL="342900" indent="-342900">
              <a:spcBef>
                <a:spcPts val="300"/>
              </a:spcBef>
              <a:buFont typeface="Wingdings" panose="05000000000000000000" pitchFamily="2" charset="2"/>
              <a:buChar char="n"/>
            </a:pP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Solution: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Let </a:t>
            </a:r>
            <a:r>
              <a:rPr lang="en-US" sz="20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sz="2000" b="1" i="1" baseline="-25000"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0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be the number of pairs of rabbits after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months</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a:p>
            <a:pPr lvl="1">
              <a:spcBef>
                <a:spcPts val="300"/>
              </a:spcBef>
            </a:pP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BASIS STEP: </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There are is  </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sz="1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 </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sz="1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 </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because the pair does not breed during the first </a:t>
            </a:r>
            <a:r>
              <a:rPr lang="en-US" altLang="zh-CN"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two </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months</a:t>
            </a:r>
            <a:r>
              <a:rPr lang="en-US" sz="18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p>
          <a:p>
            <a:pPr lvl="1">
              <a:spcBef>
                <a:spcPts val="300"/>
              </a:spcBef>
            </a:pP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RECURSIVE STEP: </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To find the number of pairs on the island after </a:t>
            </a:r>
            <a:r>
              <a:rPr lang="en-US" sz="18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months</a:t>
            </a:r>
            <a:r>
              <a:rPr lang="en-US" sz="18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satisfies the recurrence relation </a:t>
            </a:r>
            <a:r>
              <a:rPr lang="en-US" sz="2000" b="1" i="1"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a:t>
            </a:r>
            <a:r>
              <a:rPr lang="en-US" sz="2000" b="1" i="1" baseline="-25000" dirty="0" err="1">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f</a:t>
            </a:r>
            <a:r>
              <a:rPr lang="en-US" sz="20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0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1</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f</a:t>
            </a:r>
            <a:r>
              <a:rPr lang="en-US" sz="20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000" b="1" baseline="-25000"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2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for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  3</a:t>
            </a:r>
            <a:r>
              <a:rPr lang="en-US" sz="2000" b="1" i="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a:t>
            </a:r>
          </a:p>
        </p:txBody>
      </p:sp>
      <p:sp>
        <p:nvSpPr>
          <p:cNvPr id="3" name="矩形 2"/>
          <p:cNvSpPr/>
          <p:nvPr/>
        </p:nvSpPr>
        <p:spPr>
          <a:xfrm>
            <a:off x="274320" y="4038600"/>
            <a:ext cx="8595360" cy="707886"/>
          </a:xfrm>
          <a:prstGeom prst="rect">
            <a:avLst/>
          </a:prstGeom>
          <a:ln>
            <a:solidFill>
              <a:srgbClr val="FF0000"/>
            </a:solidFill>
          </a:ln>
        </p:spPr>
        <p:txBody>
          <a:bodyPr wrap="square">
            <a:spAutoFit/>
          </a:bodyPr>
          <a:lstStyle/>
          <a:p>
            <a:pPr marL="0" lvl="2" indent="0">
              <a:spcBef>
                <a:spcPts val="300"/>
              </a:spcBef>
              <a:buNone/>
            </a:pP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The number of pairs of rabbits on the island after </a:t>
            </a:r>
            <a:r>
              <a:rPr lang="en-US" altLang="zh-CN"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 months </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is given by the </a:t>
            </a:r>
            <a:r>
              <a:rPr lang="en-US" altLang="zh-CN" sz="2000" b="1" i="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n</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th Fibonacci number</a:t>
            </a:r>
            <a:r>
              <a:rPr lang="en-US" altLang="zh-CN" sz="2000" b="1"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000" b="1" baseline="-25000" dirty="0">
              <a:effectLst>
                <a:outerShdw blurRad="38100" dist="38100" dir="2700000" algn="tl">
                  <a:srgbClr val="000000">
                    <a:alpha val="43137"/>
                  </a:srgbClr>
                </a:outerShdw>
              </a:effectLst>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69019920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7188C4-932A-47DA-A8CA-02F17D88C795}"/>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Homework</a:t>
            </a:r>
            <a:endParaRPr lang="zh-CN" altLang="en-US" dirty="0">
              <a:latin typeface="Times New Roman" panose="02020603050405020304" pitchFamily="18" charset="0"/>
              <a:cs typeface="Times New Roman" panose="02020603050405020304" pitchFamily="18" charset="0"/>
            </a:endParaRPr>
          </a:p>
        </p:txBody>
      </p:sp>
      <p:sp>
        <p:nvSpPr>
          <p:cNvPr id="7" name="内容占位符 2">
            <a:extLst>
              <a:ext uri="{FF2B5EF4-FFF2-40B4-BE49-F238E27FC236}">
                <a16:creationId xmlns:a16="http://schemas.microsoft.com/office/drawing/2014/main" id="{A7BE958F-413F-465B-A252-4C5C2B7B3BA3}"/>
              </a:ext>
            </a:extLst>
          </p:cNvPr>
          <p:cNvSpPr txBox="1">
            <a:spLocks/>
          </p:cNvSpPr>
          <p:nvPr/>
        </p:nvSpPr>
        <p:spPr>
          <a:xfrm>
            <a:off x="457200" y="1905000"/>
            <a:ext cx="8229600" cy="2362200"/>
          </a:xfrm>
          <a:prstGeom prst="rect">
            <a:avLst/>
          </a:prstGeom>
        </p:spPr>
        <p:txBody>
          <a:bodyPr/>
          <a:lstStyle>
            <a:lvl1pPr marL="0" indent="0" algn="l" defTabSz="457200" rtl="0" eaLnBrk="1" latinLnBrk="0" hangingPunct="1">
              <a:spcBef>
                <a:spcPts val="1200"/>
              </a:spcBef>
              <a:spcAft>
                <a:spcPts val="600"/>
              </a:spcAft>
              <a:buFont typeface="Arial" panose="020B0604020202020204" pitchFamily="34" charset="0"/>
              <a:buNone/>
              <a:defRPr sz="3200" kern="1200">
                <a:solidFill>
                  <a:schemeClr val="tx1"/>
                </a:solidFill>
                <a:latin typeface="+mj-lt"/>
                <a:ea typeface="+mn-ea"/>
                <a:cs typeface="Arial" panose="020B0604020202020204" pitchFamily="34" charset="0"/>
              </a:defRPr>
            </a:lvl1pPr>
            <a:lvl2pPr marL="457200" indent="-342900" algn="l" defTabSz="457200" rtl="0" eaLnBrk="1" latinLnBrk="0" hangingPunct="1">
              <a:spcBef>
                <a:spcPts val="1200"/>
              </a:spcBef>
              <a:spcAft>
                <a:spcPts val="600"/>
              </a:spcAft>
              <a:buClr>
                <a:srgbClr val="04617B"/>
              </a:buClr>
              <a:buFont typeface="Arial" panose="020B0604020202020204" pitchFamily="34" charset="0"/>
              <a:buChar char="•"/>
              <a:defRPr sz="2800" kern="1200">
                <a:solidFill>
                  <a:schemeClr val="tx1"/>
                </a:solidFill>
                <a:latin typeface="+mj-lt"/>
                <a:ea typeface="+mn-ea"/>
                <a:cs typeface="Arial" panose="020B0604020202020204" pitchFamily="34" charset="0"/>
              </a:defRPr>
            </a:lvl2pPr>
            <a:lvl3pPr marL="822960" indent="-274320" algn="l" defTabSz="457200" rtl="0" eaLnBrk="1" latinLnBrk="0" hangingPunct="1">
              <a:spcBef>
                <a:spcPts val="1200"/>
              </a:spcBef>
              <a:spcAft>
                <a:spcPts val="600"/>
              </a:spcAft>
              <a:buClr>
                <a:srgbClr val="B60000"/>
              </a:buClr>
              <a:buFont typeface="Arial" panose="020B0604020202020204" pitchFamily="34" charset="0"/>
              <a:buChar char="•"/>
              <a:defRPr sz="2400" kern="1200">
                <a:solidFill>
                  <a:schemeClr val="tx1"/>
                </a:solidFill>
                <a:latin typeface="+mj-lt"/>
                <a:ea typeface="+mn-ea"/>
                <a:cs typeface="Arial" panose="020B0604020202020204" pitchFamily="34" charset="0"/>
              </a:defRPr>
            </a:lvl3pPr>
            <a:lvl4pPr marL="1188720" indent="-274320" algn="l" defTabSz="457200" rtl="0" eaLnBrk="1" latinLnBrk="0" hangingPunct="1">
              <a:spcBef>
                <a:spcPts val="1200"/>
              </a:spcBef>
              <a:spcAft>
                <a:spcPts val="600"/>
              </a:spcAft>
              <a:buClr>
                <a:srgbClr val="663F78"/>
              </a:buClr>
              <a:buFont typeface="Arial" panose="020B0604020202020204" pitchFamily="34" charset="0"/>
              <a:buChar char="•"/>
              <a:defRPr sz="2000" kern="1200">
                <a:solidFill>
                  <a:schemeClr val="tx1"/>
                </a:solidFill>
                <a:latin typeface="+mj-lt"/>
                <a:ea typeface="+mn-ea"/>
                <a:cs typeface="Arial" panose="020B0604020202020204" pitchFamily="34" charset="0"/>
              </a:defRPr>
            </a:lvl4pPr>
            <a:lvl5pPr marL="1554480" indent="-228600" algn="l" defTabSz="457200" rtl="0" eaLnBrk="1" latinLnBrk="0" hangingPunct="1">
              <a:spcBef>
                <a:spcPts val="1200"/>
              </a:spcBef>
              <a:spcAft>
                <a:spcPts val="600"/>
              </a:spcAft>
              <a:buFont typeface="Arial" panose="020B0604020202020204" pitchFamily="34" charset="0"/>
              <a:buChar char="•"/>
              <a:defRPr sz="1600" kern="1200">
                <a:solidFill>
                  <a:schemeClr val="tx1"/>
                </a:solidFill>
                <a:latin typeface="+mj-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en-US" altLang="zh-CN" dirty="0">
                <a:latin typeface="Times New Roman" panose="02020603050405020304" pitchFamily="18" charset="0"/>
                <a:cs typeface="Times New Roman" panose="02020603050405020304" pitchFamily="18" charset="0"/>
              </a:rPr>
              <a:t>§8.1     10,</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17</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§8.2     4 a), 12</a:t>
            </a:r>
            <a:br>
              <a:rPr lang="en-US" altLang="zh-CN" dirty="0">
                <a:latin typeface="Times New Roman" panose="02020603050405020304" pitchFamily="18" charset="0"/>
                <a:cs typeface="Times New Roman" panose="02020603050405020304" pitchFamily="18" charset="0"/>
              </a:rPr>
            </a:br>
            <a:r>
              <a:rPr lang="en-US" altLang="zh-CN" dirty="0">
                <a:latin typeface="Times New Roman" panose="02020603050405020304" pitchFamily="18" charset="0"/>
                <a:cs typeface="Times New Roman" panose="02020603050405020304" pitchFamily="18" charset="0"/>
              </a:rPr>
              <a:t>§8.3     18</a:t>
            </a:r>
          </a:p>
          <a:p>
            <a:pPr>
              <a:spcBef>
                <a:spcPts val="0"/>
              </a:spcBef>
            </a:pPr>
            <a:r>
              <a:rPr lang="en-US" altLang="zh-CN" dirty="0">
                <a:latin typeface="Times New Roman" panose="02020603050405020304" pitchFamily="18" charset="0"/>
                <a:cs typeface="Times New Roman" panose="02020603050405020304" pitchFamily="18" charset="0"/>
              </a:rPr>
              <a:t>§8.4     8 a)</a:t>
            </a:r>
          </a:p>
          <a:p>
            <a:pPr>
              <a:spcBef>
                <a:spcPts val="0"/>
              </a:spcBef>
            </a:pPr>
            <a:r>
              <a:rPr lang="en-US" altLang="zh-CN" dirty="0">
                <a:latin typeface="Times New Roman" panose="02020603050405020304" pitchFamily="18" charset="0"/>
                <a:cs typeface="Times New Roman" panose="02020603050405020304" pitchFamily="18" charset="0"/>
              </a:rPr>
              <a:t>§8.5     12</a:t>
            </a:r>
          </a:p>
          <a:p>
            <a:pPr>
              <a:spcBef>
                <a:spcPts val="0"/>
              </a:spcBef>
            </a:pPr>
            <a:r>
              <a:rPr lang="en-US" altLang="zh-CN" dirty="0">
                <a:latin typeface="Times New Roman" panose="02020603050405020304" pitchFamily="18" charset="0"/>
                <a:cs typeface="Times New Roman" panose="02020603050405020304" pitchFamily="18" charset="0"/>
              </a:rPr>
              <a:t>§8.6     8,13</a:t>
            </a:r>
          </a:p>
          <a:p>
            <a:r>
              <a:rPr lang="en-US" altLang="zh-CN" dirty="0">
                <a:latin typeface="Times New Roman" panose="02020603050405020304" pitchFamily="18" charset="0"/>
                <a:cs typeface="Times New Roman" panose="02020603050405020304" pitchFamily="18" charset="0"/>
              </a:rPr>
              <a:t>Due date </a:t>
            </a:r>
            <a:r>
              <a:rPr lang="en-US" altLang="zh-CN">
                <a:latin typeface="Times New Roman" panose="02020603050405020304" pitchFamily="18" charset="0"/>
                <a:cs typeface="Times New Roman" panose="02020603050405020304" pitchFamily="18" charset="0"/>
              </a:rPr>
              <a:t>: 2024.5.7</a:t>
            </a:r>
            <a:endParaRPr lang="en-US" altLang="zh-CN" dirty="0">
              <a:latin typeface="Times New Roman" panose="02020603050405020304" pitchFamily="18" charset="0"/>
              <a:cs typeface="Times New Roman" panose="02020603050405020304" pitchFamily="18" charset="0"/>
            </a:endParaRPr>
          </a:p>
          <a:p>
            <a:endParaRPr lang="en-US" altLang="zh-CN" dirty="0"/>
          </a:p>
          <a:p>
            <a:endParaRPr lang="zh-CN" altLang="en-US" dirty="0"/>
          </a:p>
        </p:txBody>
      </p:sp>
    </p:spTree>
    <p:extLst>
      <p:ext uri="{BB962C8B-B14F-4D97-AF65-F5344CB8AC3E}">
        <p14:creationId xmlns:p14="http://schemas.microsoft.com/office/powerpoint/2010/main" val="628517451"/>
      </p:ext>
    </p:extLst>
  </p:cSld>
  <p:clrMapOvr>
    <a:masterClrMapping/>
  </p:clrMapOvr>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Custom 63">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00518B"/>
      </a:hlink>
      <a:folHlink>
        <a:srgbClr val="00518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6684</TotalTime>
  <Words>7178</Words>
  <Application>Microsoft Office PowerPoint</Application>
  <PresentationFormat>全屏显示(4:3)</PresentationFormat>
  <Paragraphs>460</Paragraphs>
  <Slides>90</Slides>
  <Notes>0</Notes>
  <HiddenSlides>0</HiddenSlides>
  <MMClips>0</MMClips>
  <ScaleCrop>false</ScaleCrop>
  <HeadingPairs>
    <vt:vector size="8" baseType="variant">
      <vt:variant>
        <vt:lpstr>已用的字体</vt:lpstr>
      </vt:variant>
      <vt:variant>
        <vt:i4>13</vt:i4>
      </vt:variant>
      <vt:variant>
        <vt:lpstr>主题</vt:lpstr>
      </vt:variant>
      <vt:variant>
        <vt:i4>9</vt:i4>
      </vt:variant>
      <vt:variant>
        <vt:lpstr>嵌入 OLE 服务器</vt:lpstr>
      </vt:variant>
      <vt:variant>
        <vt:i4>1</vt:i4>
      </vt:variant>
      <vt:variant>
        <vt:lpstr>幻灯片标题</vt:lpstr>
      </vt:variant>
      <vt:variant>
        <vt:i4>90</vt:i4>
      </vt:variant>
    </vt:vector>
  </HeadingPairs>
  <TitlesOfParts>
    <vt:vector size="113" baseType="lpstr">
      <vt:lpstr>ArumSans Bold</vt:lpstr>
      <vt:lpstr>ArumSans Regular</vt:lpstr>
      <vt:lpstr>STIXGeneral-Italic</vt:lpstr>
      <vt:lpstr>STIXGeneral-Regular</vt:lpstr>
      <vt:lpstr>STIXMath-Regular</vt:lpstr>
      <vt:lpstr>Vectipede Rg</vt:lpstr>
      <vt:lpstr>宋体</vt:lpstr>
      <vt:lpstr>微软雅黑</vt:lpstr>
      <vt:lpstr>Arial</vt:lpstr>
      <vt:lpstr>Calibri</vt:lpstr>
      <vt:lpstr>Cambria Math</vt:lpstr>
      <vt:lpstr>Times New Roman</vt:lpstr>
      <vt:lpstr>Wingdings</vt: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Equation</vt:lpstr>
      <vt:lpstr>Chapter 8  Advanced Counting Techniques  高级计数技术</vt:lpstr>
      <vt:lpstr>Chapter Summary</vt:lpstr>
      <vt:lpstr>Applications of Recurrence Relations</vt:lpstr>
      <vt:lpstr>Section Summary</vt:lpstr>
      <vt:lpstr>Recurrence Relations  递推关系</vt:lpstr>
      <vt:lpstr>Rabbits and the Fibonacci Numbers 兔子和斐波那契数</vt:lpstr>
      <vt:lpstr>Rabbits and the Fibonacci Numbers 兔子和斐波那契数</vt:lpstr>
      <vt:lpstr>Rabbits and the Fibonacci Numbers 兔子和斐波那契数</vt:lpstr>
      <vt:lpstr>Rabbits and the Fibonacci Numbers 递归定义</vt:lpstr>
      <vt:lpstr>Section Summary</vt:lpstr>
      <vt:lpstr>The Tower of Hanoi 汉诺塔</vt:lpstr>
      <vt:lpstr>The Tower of Hanoi 汉诺塔</vt:lpstr>
      <vt:lpstr>The Tower of Hanoi 汉诺塔</vt:lpstr>
      <vt:lpstr>The Tower of Hanoi 汉诺塔</vt:lpstr>
      <vt:lpstr>Section Summary</vt:lpstr>
      <vt:lpstr>Counting Bit Strings</vt:lpstr>
      <vt:lpstr>Bit Strings 2</vt:lpstr>
      <vt:lpstr>Counting the Ways to Parenthesize a Product</vt:lpstr>
      <vt:lpstr>Solving Linear Recurrence Relations  求解线性递推关系</vt:lpstr>
      <vt:lpstr>Section Summary 2</vt:lpstr>
      <vt:lpstr>Linear Homogeneous Recurrence Relations 线性齐次递推关系</vt:lpstr>
      <vt:lpstr>Examples of Linear Homogeneous Recurrence Relations </vt:lpstr>
      <vt:lpstr>Section Summary 2</vt:lpstr>
      <vt:lpstr>Solving Linear Homogeneous Recurrence Relations</vt:lpstr>
      <vt:lpstr>Solving Linear Homogeneous Recurrence Relations</vt:lpstr>
      <vt:lpstr>Solving Linear Homogeneous Recurrence Relations of Degree Two</vt:lpstr>
      <vt:lpstr>Using Theorem 1</vt:lpstr>
      <vt:lpstr>An Explicit Formula for the Fibonacci Numbers 斐波那契数的显式公式</vt:lpstr>
      <vt:lpstr>Fibonacci Numbers 2</vt:lpstr>
      <vt:lpstr>The Solution when there is a Repeated Root 有相同根的情况</vt:lpstr>
      <vt:lpstr>Using Theorem 2</vt:lpstr>
      <vt:lpstr>Solving Linear Homogeneous Recurrence Relations of Arbitrary Degree</vt:lpstr>
      <vt:lpstr>Solving Linear Homogeneous Recurrence Relations of Arbitrary Degree</vt:lpstr>
      <vt:lpstr>The General Case with Repeated Roots Allowed </vt:lpstr>
      <vt:lpstr>The General Case with Repeated Roots Allowed </vt:lpstr>
      <vt:lpstr>Linear Nonhomogeneous Recurrence Relations with Constant Coefficients 1</vt:lpstr>
      <vt:lpstr>Linear Nonhomogeneous Recurrence Relations with Constant Coefficients 2</vt:lpstr>
      <vt:lpstr>Solving Linear Nonhomogeneous Recurrence Relations with Constant Coefficients 1 </vt:lpstr>
      <vt:lpstr>Solving Linear Nonhomogeneous Recurrence Relations with Constant Coefficients</vt:lpstr>
      <vt:lpstr>Solving Linear Nonhomogeneous Recurrence Relations with Constant Coefficients</vt:lpstr>
      <vt:lpstr>Solving Linear Nonhomogeneous Recurrence Relations with Constant Coefficients </vt:lpstr>
      <vt:lpstr>Solving Linear Nonhomogeneous Recurrence Relations with Constant Coefficients</vt:lpstr>
      <vt:lpstr>Divide-and-Conquer Algorithms and Recurrence Relations  分治算法与递推关系</vt:lpstr>
      <vt:lpstr>Divide-and-Conquer Algorithmic Paradigm</vt:lpstr>
      <vt:lpstr>Divide-and-Conquer Recurrence Relations</vt:lpstr>
      <vt:lpstr>Example: Binary Search</vt:lpstr>
      <vt:lpstr>Complexity of Binary Search</vt:lpstr>
      <vt:lpstr>Example: Merge Sort</vt:lpstr>
      <vt:lpstr>Example: Fast Multiplication of Integers</vt:lpstr>
      <vt:lpstr>Example: Fast Multiplication of Integers</vt:lpstr>
      <vt:lpstr>Estimating the Size of Divide-and-Conquer Functions 1</vt:lpstr>
      <vt:lpstr>Complexity of Binary Search</vt:lpstr>
      <vt:lpstr>Estimating the Size of Divide-and-conquer Functions 2</vt:lpstr>
      <vt:lpstr>Complexity of Merge Sort</vt:lpstr>
      <vt:lpstr>Complexity of Fast Integer Multiplication Algorithm</vt:lpstr>
      <vt:lpstr>Generating Functions  生成函数 </vt:lpstr>
      <vt:lpstr>Generating Functions  生成函数</vt:lpstr>
      <vt:lpstr>Generating Functions for Finite Sequences 1</vt:lpstr>
      <vt:lpstr>Generating Functions for Finite Sequences 2</vt:lpstr>
      <vt:lpstr>The Extended Binomial Coefficient</vt:lpstr>
      <vt:lpstr>The Extended Binomial Coefficient</vt:lpstr>
      <vt:lpstr>The Extended Binomial Theorem</vt:lpstr>
      <vt:lpstr>The Extended Binomial Theorem</vt:lpstr>
      <vt:lpstr>Useful Generating Functions</vt:lpstr>
      <vt:lpstr>Useful Generating Functions</vt:lpstr>
      <vt:lpstr>Counting Problems and Generating Functions 1</vt:lpstr>
      <vt:lpstr>Counting Problems and Generating Functions 1</vt:lpstr>
      <vt:lpstr>Counting Problems and Generating Functions </vt:lpstr>
      <vt:lpstr>Counting Problems and Generating Functions </vt:lpstr>
      <vt:lpstr>Counting Problems and Generating Functions </vt:lpstr>
      <vt:lpstr>Linear Homogeneous Recurrence Relations and Generating Functions </vt:lpstr>
      <vt:lpstr>Linear Homogeneous Recurrence Relations and Generating Functions </vt:lpstr>
      <vt:lpstr>Inclusion-Exclusion  包含排斥原理</vt:lpstr>
      <vt:lpstr>Principle of Inclusion-Exclusion</vt:lpstr>
      <vt:lpstr>Two Finite Sets</vt:lpstr>
      <vt:lpstr>Three Finite Sets 1</vt:lpstr>
      <vt:lpstr>Three Finite Sets 2</vt:lpstr>
      <vt:lpstr>Illustration of Three Finite Set Example</vt:lpstr>
      <vt:lpstr>The Principle of Inclusion-Exclusion 1</vt:lpstr>
      <vt:lpstr>The Principle of Inclusion-Exclusion 2</vt:lpstr>
      <vt:lpstr>The Principle of Inclusion-Exclusion 3</vt:lpstr>
      <vt:lpstr>Applications of Inclusion-Exclusion</vt:lpstr>
      <vt:lpstr>The Number of Onto Functions 映上函数的个数</vt:lpstr>
      <vt:lpstr>The Number of Onto Functions 映上函数的个数</vt:lpstr>
      <vt:lpstr>Derangements 错位排列</vt:lpstr>
      <vt:lpstr>Derangements 错位排列</vt:lpstr>
      <vt:lpstr>Derangements 错位排列</vt:lpstr>
      <vt:lpstr>Derangements 错位排列</vt:lpstr>
      <vt:lpstr>Derangements 错位排列</vt:lpstr>
      <vt:lpstr>Homework</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Hao Jie</cp:lastModifiedBy>
  <cp:revision>706</cp:revision>
  <dcterms:created xsi:type="dcterms:W3CDTF">2017-12-05T17:18:18Z</dcterms:created>
  <dcterms:modified xsi:type="dcterms:W3CDTF">2024-04-23T01:28:32Z</dcterms:modified>
</cp:coreProperties>
</file>