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5"/>
  </p:notesMasterIdLst>
  <p:handoutMasterIdLst>
    <p:handoutMasterId r:id="rId76"/>
  </p:handoutMasterIdLst>
  <p:sldIdLst>
    <p:sldId id="273" r:id="rId10"/>
    <p:sldId id="276" r:id="rId11"/>
    <p:sldId id="414" r:id="rId12"/>
    <p:sldId id="419" r:id="rId13"/>
    <p:sldId id="532" r:id="rId14"/>
    <p:sldId id="415" r:id="rId15"/>
    <p:sldId id="416" r:id="rId16"/>
    <p:sldId id="456" r:id="rId17"/>
    <p:sldId id="478" r:id="rId18"/>
    <p:sldId id="479" r:id="rId19"/>
    <p:sldId id="420" r:id="rId20"/>
    <p:sldId id="480" r:id="rId21"/>
    <p:sldId id="481" r:id="rId22"/>
    <p:sldId id="482" r:id="rId23"/>
    <p:sldId id="483" r:id="rId24"/>
    <p:sldId id="484" r:id="rId25"/>
    <p:sldId id="485" r:id="rId26"/>
    <p:sldId id="486" r:id="rId27"/>
    <p:sldId id="487" r:id="rId28"/>
    <p:sldId id="488" r:id="rId29"/>
    <p:sldId id="489" r:id="rId30"/>
    <p:sldId id="490" r:id="rId31"/>
    <p:sldId id="491" r:id="rId32"/>
    <p:sldId id="492" r:id="rId33"/>
    <p:sldId id="493" r:id="rId34"/>
    <p:sldId id="525" r:id="rId35"/>
    <p:sldId id="494" r:id="rId36"/>
    <p:sldId id="495" r:id="rId37"/>
    <p:sldId id="496" r:id="rId38"/>
    <p:sldId id="499" r:id="rId39"/>
    <p:sldId id="500" r:id="rId40"/>
    <p:sldId id="501" r:id="rId41"/>
    <p:sldId id="350" r:id="rId42"/>
    <p:sldId id="534" r:id="rId43"/>
    <p:sldId id="535" r:id="rId44"/>
    <p:sldId id="536" r:id="rId45"/>
    <p:sldId id="537" r:id="rId46"/>
    <p:sldId id="539" r:id="rId47"/>
    <p:sldId id="540" r:id="rId48"/>
    <p:sldId id="541" r:id="rId49"/>
    <p:sldId id="502" r:id="rId50"/>
    <p:sldId id="503" r:id="rId51"/>
    <p:sldId id="504" r:id="rId52"/>
    <p:sldId id="505" r:id="rId53"/>
    <p:sldId id="507" r:id="rId54"/>
    <p:sldId id="530" r:id="rId55"/>
    <p:sldId id="506" r:id="rId56"/>
    <p:sldId id="508" r:id="rId57"/>
    <p:sldId id="509" r:id="rId58"/>
    <p:sldId id="510" r:id="rId59"/>
    <p:sldId id="511" r:id="rId60"/>
    <p:sldId id="512" r:id="rId61"/>
    <p:sldId id="436" r:id="rId62"/>
    <p:sldId id="437" r:id="rId63"/>
    <p:sldId id="513" r:id="rId64"/>
    <p:sldId id="514" r:id="rId65"/>
    <p:sldId id="515" r:id="rId66"/>
    <p:sldId id="516" r:id="rId67"/>
    <p:sldId id="517" r:id="rId68"/>
    <p:sldId id="386" r:id="rId69"/>
    <p:sldId id="531" r:id="rId70"/>
    <p:sldId id="520" r:id="rId71"/>
    <p:sldId id="533" r:id="rId72"/>
    <p:sldId id="404" r:id="rId73"/>
    <p:sldId id="528"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085367"/>
    <a:srgbClr val="14AAE1"/>
    <a:srgbClr val="1A587B"/>
    <a:srgbClr val="E1F3FF"/>
    <a:srgbClr val="505050"/>
    <a:srgbClr val="B60000"/>
    <a:srgbClr val="00518B"/>
    <a:srgbClr val="214E91"/>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244" autoAdjust="0"/>
  </p:normalViewPr>
  <p:slideViewPr>
    <p:cSldViewPr>
      <p:cViewPr varScale="1">
        <p:scale>
          <a:sx n="104" d="100"/>
          <a:sy n="104" d="100"/>
        </p:scale>
        <p:origin x="734" y="29"/>
      </p:cViewPr>
      <p:guideLst>
        <p:guide orient="horz" pos="3408"/>
        <p:guide orient="horz" pos="3600"/>
        <p:guide orient="horz" pos="912"/>
        <p:guide orient="horz" pos="3360"/>
        <p:guide pos="5616"/>
        <p:guide pos="4320"/>
      </p:guideLst>
    </p:cSldViewPr>
  </p:slideViewPr>
  <p:outlineViewPr>
    <p:cViewPr>
      <p:scale>
        <a:sx n="33" d="100"/>
        <a:sy n="33" d="100"/>
      </p:scale>
      <p:origin x="0" y="-58248"/>
    </p:cViewPr>
  </p:outlineViewPr>
  <p:notesTextViewPr>
    <p:cViewPr>
      <p:scale>
        <a:sx n="1" d="1"/>
        <a:sy n="1" d="1"/>
      </p:scale>
      <p:origin x="0" y="0"/>
    </p:cViewPr>
  </p:notesTextViewPr>
  <p:sorterViewPr>
    <p:cViewPr>
      <p:scale>
        <a:sx n="150" d="100"/>
        <a:sy n="15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handoutMaster" Target="handoutMasters/handout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12</a:t>
            </a:fld>
            <a:endParaRPr lang="en-US"/>
          </a:p>
        </p:txBody>
      </p:sp>
    </p:spTree>
    <p:extLst>
      <p:ext uri="{BB962C8B-B14F-4D97-AF65-F5344CB8AC3E}">
        <p14:creationId xmlns:p14="http://schemas.microsoft.com/office/powerpoint/2010/main" val="19654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7/17/2003 10:06:02 AM</a:t>
            </a:r>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第</a:t>
            </a:r>
            <a:fld id="{47E53E41-D097-45B4-ACCE-5D213CA67D20}" type="slidenum">
              <a:rPr lang="zh-CN" altLang="en-US"/>
              <a:pPr>
                <a:defRPr/>
              </a:pPr>
              <a:t>‹#›</a:t>
            </a:fld>
            <a:r>
              <a:rPr lang="zh-CN" altLang="en-US"/>
              <a:t>页</a:t>
            </a:r>
          </a:p>
        </p:txBody>
      </p:sp>
      <p:sp>
        <p:nvSpPr>
          <p:cNvPr id="6" name="Rectangle 6"/>
          <p:cNvSpPr>
            <a:spLocks noGrp="1" noChangeArrowheads="1"/>
          </p:cNvSpPr>
          <p:nvPr>
            <p:ph type="sldNum" sz="quarter" idx="12"/>
          </p:nvPr>
        </p:nvSpPr>
        <p:spPr>
          <a:ln/>
        </p:spPr>
        <p:txBody>
          <a:bodyPr/>
          <a:lstStyle>
            <a:lvl1pPr>
              <a:defRPr/>
            </a:lvl1pPr>
          </a:lstStyle>
          <a:p>
            <a:pPr>
              <a:defRPr/>
            </a:pPr>
            <a:fld id="{69AC07A7-B386-4B9A-9D11-E8EF8AEE5272}" type="slidenum">
              <a:rPr lang="en-US" altLang="zh-CN"/>
              <a:pPr>
                <a:defRPr/>
              </a:pPr>
              <a:t>‹#›</a:t>
            </a:fld>
            <a:r>
              <a:rPr lang="zh-CN" altLang="en-US"/>
              <a:t>网络融合</a:t>
            </a:r>
          </a:p>
        </p:txBody>
      </p:sp>
    </p:spTree>
    <p:extLst>
      <p:ext uri="{BB962C8B-B14F-4D97-AF65-F5344CB8AC3E}">
        <p14:creationId xmlns:p14="http://schemas.microsoft.com/office/powerpoint/2010/main" val="21064275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57929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2674075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theme" Target="../theme/theme4.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BB16924-0127-8CBC-3BC3-7628C6F71B54}"/>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F6CDB7-94CE-8699-CF69-0E373F885428}"/>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F4FB33-CC8A-234E-28B7-489863C258D2}"/>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2C92D850-4F48-F26C-946F-5F2A0C504153}"/>
              </a:ext>
            </a:extLst>
          </p:cNvPr>
          <p:cNvSpPr txBox="1"/>
          <p:nvPr userDrawn="1"/>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 id="2147483971" r:id="rId14"/>
    <p:sldLayoutId id="2147483972" r:id="rId15"/>
    <p:sldLayoutId id="2147483973" r:id="rId1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7.xml"/><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7.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5.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5.xml"/><Relationship Id="rId1" Type="http://schemas.openxmlformats.org/officeDocument/2006/relationships/vmlDrawing" Target="../drawings/vmlDrawing6.vml"/><Relationship Id="rId4" Type="http://schemas.openxmlformats.org/officeDocument/2006/relationships/image" Target="../media/image13.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0.bin"/><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6.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8.xm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0.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31.wmf"/><Relationship Id="rId2" Type="http://schemas.openxmlformats.org/officeDocument/2006/relationships/slideLayout" Target="../slideLayouts/slideLayout27.xml"/><Relationship Id="rId1" Type="http://schemas.openxmlformats.org/officeDocument/2006/relationships/vmlDrawing" Target="../drawings/vmlDrawing10.vml"/><Relationship Id="rId6" Type="http://schemas.openxmlformats.org/officeDocument/2006/relationships/oleObject" Target="../embeddings/oleObject14.bin"/><Relationship Id="rId5" Type="http://schemas.openxmlformats.org/officeDocument/2006/relationships/image" Target="../media/image270.png"/><Relationship Id="rId4" Type="http://schemas.openxmlformats.org/officeDocument/2006/relationships/image" Target="../media/image30.wmf"/></Relationships>
</file>

<file path=ppt/slides/_rels/slide49.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7.xml"/><Relationship Id="rId1" Type="http://schemas.openxmlformats.org/officeDocument/2006/relationships/vmlDrawing" Target="../drawings/vmlDrawing11.vml"/><Relationship Id="rId5" Type="http://schemas.openxmlformats.org/officeDocument/2006/relationships/image" Target="../media/image33.jpg"/><Relationship Id="rId4" Type="http://schemas.openxmlformats.org/officeDocument/2006/relationships/image" Target="../media/image32.wmf"/></Relationships>
</file>

<file path=ppt/slides/_rels/slide51.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17.bin"/><Relationship Id="rId4" Type="http://schemas.openxmlformats.org/officeDocument/2006/relationships/image" Target="../media/image34.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8.xml"/><Relationship Id="rId1" Type="http://schemas.openxmlformats.org/officeDocument/2006/relationships/vmlDrawing" Target="../drawings/vmlDrawing1.vml"/><Relationship Id="rId5" Type="http://schemas.openxmlformats.org/officeDocument/2006/relationships/image" Target="../media/image3.jpg"/><Relationship Id="rId4" Type="http://schemas.openxmlformats.org/officeDocument/2006/relationships/image" Target="../media/image2.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8.xml"/><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600200"/>
            <a:ext cx="8229600" cy="1470025"/>
          </a:xfrm>
        </p:spPr>
        <p:txBody>
          <a:bodyPr/>
          <a:lstStyle/>
          <a:p>
            <a:r>
              <a:rPr lang="fr-FR" altLang="zh-CN"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9  </a:t>
            </a:r>
            <a:r>
              <a:rPr lang="en-US"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a:t>
            </a:r>
            <a:br>
              <a:rPr lang="en-US" sz="6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6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a:t>
            </a:r>
            <a:endParaRPr lang="en-US" sz="66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a:t>
            </a:r>
            <a:b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31242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Consider these relations on the set of integers:</a:t>
            </a:r>
          </a:p>
        </p:txBody>
      </p:sp>
      <p:graphicFrame>
        <p:nvGraphicFramePr>
          <p:cNvPr id="10" name="Object 3"/>
          <p:cNvGraphicFramePr>
            <a:graphicFrameLocks noChangeAspect="1"/>
          </p:cNvGraphicFramePr>
          <p:nvPr>
            <p:extLst>
              <p:ext uri="{D42A27DB-BD31-4B8C-83A1-F6EECF244321}">
                <p14:modId xmlns:p14="http://schemas.microsoft.com/office/powerpoint/2010/main" val="1106860978"/>
              </p:ext>
            </p:extLst>
          </p:nvPr>
        </p:nvGraphicFramePr>
        <p:xfrm>
          <a:off x="1066800" y="1849664"/>
          <a:ext cx="3426156" cy="1664856"/>
        </p:xfrm>
        <a:graphic>
          <a:graphicData uri="http://schemas.openxmlformats.org/presentationml/2006/ole">
            <mc:AlternateContent xmlns:mc="http://schemas.openxmlformats.org/markup-compatibility/2006">
              <mc:Choice xmlns:v="urn:schemas-microsoft-com:vml" Requires="v">
                <p:oleObj spid="_x0000_s2054" name="Equation" r:id="rId3" imgW="1803240" imgH="876240" progId="Equation.DSMT4">
                  <p:embed/>
                </p:oleObj>
              </mc:Choice>
              <mc:Fallback>
                <p:oleObj name="Equation" r:id="rId3" imgW="1803240" imgH="876240" progId="Equation.DSMT4">
                  <p:embed/>
                  <p:pic>
                    <p:nvPicPr>
                      <p:cNvPr id="0" name=""/>
                      <p:cNvPicPr/>
                      <p:nvPr/>
                    </p:nvPicPr>
                    <p:blipFill>
                      <a:blip r:embed="rId4"/>
                      <a:stretch>
                        <a:fillRect/>
                      </a:stretch>
                    </p:blipFill>
                    <p:spPr>
                      <a:xfrm>
                        <a:off x="1066800" y="1849664"/>
                        <a:ext cx="3426156" cy="1664856"/>
                      </a:xfrm>
                      <a:prstGeom prst="rect">
                        <a:avLst/>
                      </a:prstGeom>
                    </p:spPr>
                  </p:pic>
                </p:oleObj>
              </mc:Fallback>
            </mc:AlternateContent>
          </a:graphicData>
        </a:graphic>
      </p:graphicFrame>
      <p:graphicFrame>
        <p:nvGraphicFramePr>
          <p:cNvPr id="11" name="Object 4"/>
          <p:cNvGraphicFramePr>
            <a:graphicFrameLocks noChangeAspect="1"/>
          </p:cNvGraphicFramePr>
          <p:nvPr>
            <p:extLst>
              <p:ext uri="{D42A27DB-BD31-4B8C-83A1-F6EECF244321}">
                <p14:modId xmlns:p14="http://schemas.microsoft.com/office/powerpoint/2010/main" val="248590048"/>
              </p:ext>
            </p:extLst>
          </p:nvPr>
        </p:nvGraphicFramePr>
        <p:xfrm>
          <a:off x="5491163" y="1849438"/>
          <a:ext cx="2654300" cy="1665287"/>
        </p:xfrm>
        <a:graphic>
          <a:graphicData uri="http://schemas.openxmlformats.org/presentationml/2006/ole">
            <mc:AlternateContent xmlns:mc="http://schemas.openxmlformats.org/markup-compatibility/2006">
              <mc:Choice xmlns:v="urn:schemas-microsoft-com:vml" Requires="v">
                <p:oleObj spid="_x0000_s2055" name="Equation" r:id="rId5" imgW="1396800" imgH="876240" progId="Equation.DSMT4">
                  <p:embed/>
                </p:oleObj>
              </mc:Choice>
              <mc:Fallback>
                <p:oleObj name="Equation" r:id="rId5" imgW="1396800" imgH="876240" progId="Equation.DSMT4">
                  <p:embed/>
                  <p:pic>
                    <p:nvPicPr>
                      <p:cNvPr id="10" name="Object 9"/>
                      <p:cNvPicPr/>
                      <p:nvPr/>
                    </p:nvPicPr>
                    <p:blipFill>
                      <a:blip r:embed="rId6"/>
                      <a:stretch>
                        <a:fillRect/>
                      </a:stretch>
                    </p:blipFill>
                    <p:spPr>
                      <a:xfrm>
                        <a:off x="5491163" y="1849438"/>
                        <a:ext cx="2654300" cy="1665287"/>
                      </a:xfrm>
                      <a:prstGeom prst="rect">
                        <a:avLst/>
                      </a:prstGeom>
                    </p:spPr>
                  </p:pic>
                </p:oleObj>
              </mc:Fallback>
            </mc:AlternateContent>
          </a:graphicData>
        </a:graphic>
      </p:graphicFrame>
      <p:sp>
        <p:nvSpPr>
          <p:cNvPr id="7" name="Content Placeholder 6"/>
          <p:cNvSpPr>
            <a:spLocks noGrp="1"/>
          </p:cNvSpPr>
          <p:nvPr>
            <p:ph idx="14"/>
          </p:nvPr>
        </p:nvSpPr>
        <p:spPr>
          <a:xfrm>
            <a:off x="378156" y="3514520"/>
            <a:ext cx="8229600" cy="2133600"/>
          </a:xfrm>
        </p:spPr>
        <p:txBody>
          <a:bodyPr/>
          <a:lstStyle/>
          <a:p>
            <a:pPr lvl="1">
              <a:buNone/>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Which of these relations contain each of the pairs </a:t>
            </a:r>
          </a:p>
          <a:p>
            <a:pPr lvl="1">
              <a:buNone/>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 (1, 2), (2, 1), (1, −1), and (2, 2)?</a:t>
            </a:r>
          </a:p>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Checking the conditions that define each relation, we see that the pair (1,1)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(1,2)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(2,1)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−1)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(2,2) is in</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97619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142428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自反的</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element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Written symbolically, R is reflexive if and only if</a:t>
            </a:r>
          </a:p>
        </p:txBody>
      </p:sp>
      <mc:AlternateContent xmlns:mc="http://schemas.openxmlformats.org/markup-compatibility/2006" xmlns:a14="http://schemas.microsoft.com/office/drawing/2010/main">
        <mc:Choice Requires="a14">
          <p:sp>
            <p:nvSpPr>
              <p:cNvPr id="10" name="Object 3"/>
              <p:cNvSpPr txBox="1"/>
              <p:nvPr/>
            </p:nvSpPr>
            <p:spPr>
              <a:xfrm>
                <a:off x="914400" y="2102369"/>
                <a:ext cx="3324225" cy="5857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m:t>
                      </m:r>
                      <m:r>
                        <a:rPr lang="zh-CN" altLang="en-US" sz="2400" i="1" smtClean="0">
                          <a:solidFill>
                            <a:srgbClr val="000000"/>
                          </a:solidFill>
                          <a:latin typeface="Cambria Math" panose="02040503050406030204" pitchFamily="18" charset="0"/>
                        </a:rPr>
                        <m:t>𝑥</m:t>
                      </m:r>
                      <m:d>
                        <m:dPr>
                          <m:begChr m:val="["/>
                          <m:endChr m:val="]"/>
                          <m:ctrlPr>
                            <a:rPr lang="zh-CN" altLang="en-US" sz="2400" i="1">
                              <a:solidFill>
                                <a:srgbClr val="000000"/>
                              </a:solidFill>
                              <a:latin typeface="Cambria Math" panose="02040503050406030204" pitchFamily="18" charset="0"/>
                            </a:rPr>
                          </m:ctrlPr>
                        </m:dPr>
                        <m:e>
                          <m:r>
                            <m:rPr>
                              <m:sty m:val="p"/>
                            </m:rPr>
                            <a:rPr lang="zh-CN" altLang="en-US" sz="2400" i="0">
                              <a:solidFill>
                                <a:srgbClr val="000000"/>
                              </a:solidFill>
                              <a:latin typeface="Cambria Math" panose="02040503050406030204" pitchFamily="18" charset="0"/>
                            </a:rPr>
                            <m:t>x</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e>
                      </m:d>
                    </m:oMath>
                  </m:oMathPara>
                </a14:m>
                <a:endParaRPr lang="zh-CN" altLang="en-US" sz="2400" dirty="0"/>
              </a:p>
            </p:txBody>
          </p:sp>
        </mc:Choice>
        <mc:Fallback xmlns="">
          <p:sp>
            <p:nvSpPr>
              <p:cNvPr id="10" name="Object 3"/>
              <p:cNvSpPr txBox="1">
                <a:spLocks noRot="1" noChangeAspect="1" noMove="1" noResize="1" noEditPoints="1" noAdjustHandles="1" noChangeArrowheads="1" noChangeShapeType="1" noTextEdit="1"/>
              </p:cNvSpPr>
              <p:nvPr/>
            </p:nvSpPr>
            <p:spPr>
              <a:xfrm>
                <a:off x="914400" y="2102369"/>
                <a:ext cx="3324225" cy="585788"/>
              </a:xfrm>
              <a:prstGeom prst="rect">
                <a:avLst/>
              </a:prstGeom>
              <a:blipFill>
                <a:blip r:embed="rId2"/>
                <a:stretch>
                  <a:fillRect l="-183"/>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743200"/>
            <a:ext cx="8229600" cy="2209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reflexive:</a:t>
            </a:r>
          </a:p>
        </p:txBody>
      </p:sp>
      <p:sp>
        <p:nvSpPr>
          <p:cNvPr id="7" name="Content Placeholder 6"/>
          <p:cNvSpPr>
            <a:spLocks noGrp="1"/>
          </p:cNvSpPr>
          <p:nvPr>
            <p:ph idx="14"/>
          </p:nvPr>
        </p:nvSpPr>
        <p:spPr>
          <a:xfrm>
            <a:off x="5791201" y="5008043"/>
            <a:ext cx="2971800" cy="1663330"/>
          </a:xfrm>
          <a:ln>
            <a:solidFill>
              <a:schemeClr val="accent1"/>
            </a:solidFill>
          </a:ln>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empty relation is reflexive vacuously. That is the empty relation on an empty set is reflexive! </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空集</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950FEA56-BD27-FBDD-BF87-BA4040B98B5A}"/>
              </a:ext>
            </a:extLst>
          </p:cNvPr>
          <p:cNvSpPr/>
          <p:nvPr/>
        </p:nvSpPr>
        <p:spPr>
          <a:xfrm>
            <a:off x="475861" y="4985961"/>
            <a:ext cx="5212250" cy="1707495"/>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Object 5">
                <a:extLst>
                  <a:ext uri="{FF2B5EF4-FFF2-40B4-BE49-F238E27FC236}">
                    <a16:creationId xmlns:a16="http://schemas.microsoft.com/office/drawing/2014/main" id="{FCCB082A-9D7D-9564-2D02-3DA950F8BD79}"/>
                  </a:ext>
                </a:extLst>
              </p:cNvPr>
              <p:cNvSpPr txBox="1"/>
              <p:nvPr/>
            </p:nvSpPr>
            <p:spPr>
              <a:xfrm>
                <a:off x="490848" y="3733800"/>
                <a:ext cx="5300353" cy="328136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a:br>
                  <a:rPr lang="zh-CN" alt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relations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reflexive</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3≯3</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3≠3+1</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≤3</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4+4≰3</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9" name="Object 5">
                <a:extLst>
                  <a:ext uri="{FF2B5EF4-FFF2-40B4-BE49-F238E27FC236}">
                    <a16:creationId xmlns:a16="http://schemas.microsoft.com/office/drawing/2014/main" id="{FCCB082A-9D7D-9564-2D02-3DA950F8BD79}"/>
                  </a:ext>
                </a:extLst>
              </p:cNvPr>
              <p:cNvSpPr txBox="1">
                <a:spLocks noRot="1" noChangeAspect="1" noMove="1" noResize="1" noEditPoints="1" noAdjustHandles="1" noChangeArrowheads="1" noChangeShapeType="1" noTextEdit="1"/>
              </p:cNvSpPr>
              <p:nvPr/>
            </p:nvSpPr>
            <p:spPr>
              <a:xfrm>
                <a:off x="490848" y="3733800"/>
                <a:ext cx="5300353" cy="3281363"/>
              </a:xfrm>
              <a:prstGeom prst="rect">
                <a:avLst/>
              </a:prstGeom>
              <a:blipFill>
                <a:blip r:embed="rId5"/>
                <a:stretch>
                  <a:fillRect t="-146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451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423988"/>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对称的</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whenever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all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symmetric if and only if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2960652922"/>
              </p:ext>
            </p:extLst>
          </p:nvPr>
        </p:nvGraphicFramePr>
        <p:xfrm>
          <a:off x="2286000" y="2033248"/>
          <a:ext cx="4217987" cy="585788"/>
        </p:xfrm>
        <a:graphic>
          <a:graphicData uri="http://schemas.openxmlformats.org/presentationml/2006/ole">
            <mc:AlternateContent xmlns:mc="http://schemas.openxmlformats.org/markup-compatibility/2006">
              <mc:Choice xmlns:v="urn:schemas-microsoft-com:vml" Requires="v">
                <p:oleObj spid="_x0000_s3076" name="Equation" r:id="rId4" imgW="1917360" imgH="266400" progId="Equation.DSMT4">
                  <p:embed/>
                </p:oleObj>
              </mc:Choice>
              <mc:Fallback>
                <p:oleObj name="Equation" r:id="rId4" imgW="1917360" imgH="266400" progId="Equation.DSMT4">
                  <p:embed/>
                  <p:pic>
                    <p:nvPicPr>
                      <p:cNvPr id="10" name="Object 3"/>
                      <p:cNvPicPr/>
                      <p:nvPr/>
                    </p:nvPicPr>
                    <p:blipFill>
                      <a:blip r:embed="rId5"/>
                      <a:stretch>
                        <a:fillRect/>
                      </a:stretch>
                    </p:blipFill>
                    <p:spPr>
                      <a:xfrm>
                        <a:off x="2286000" y="2033248"/>
                        <a:ext cx="4217987" cy="585788"/>
                      </a:xfrm>
                      <a:prstGeom prst="rect">
                        <a:avLst/>
                      </a:prstGeom>
                    </p:spPr>
                  </p:pic>
                </p:oleObj>
              </mc:Fallback>
            </mc:AlternateContent>
          </a:graphicData>
        </a:graphic>
      </p:graphicFrame>
      <p:sp>
        <p:nvSpPr>
          <p:cNvPr id="4" name="Content Placeholder 4"/>
          <p:cNvSpPr>
            <a:spLocks noGrp="1"/>
          </p:cNvSpPr>
          <p:nvPr>
            <p:ph idx="13"/>
          </p:nvPr>
        </p:nvSpPr>
        <p:spPr>
          <a:xfrm>
            <a:off x="457200" y="2728686"/>
            <a:ext cx="8229600" cy="1919514"/>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symmetric:</a:t>
            </a:r>
          </a:p>
        </p:txBody>
      </p:sp>
      <mc:AlternateContent xmlns:mc="http://schemas.openxmlformats.org/markup-compatibility/2006" xmlns:a14="http://schemas.microsoft.com/office/drawing/2010/main">
        <mc:Choice Requires="a14">
          <p:sp>
            <p:nvSpPr>
              <p:cNvPr id="8" name="Object 5"/>
              <p:cNvSpPr txBox="1"/>
              <p:nvPr/>
            </p:nvSpPr>
            <p:spPr>
              <a:xfrm>
                <a:off x="533400" y="3533775"/>
                <a:ext cx="7315200" cy="328136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≤3</m:t>
                          </m:r>
                        </m:e>
                      </m:d>
                      <m:r>
                        <a:rPr lang="zh-CN" altLang="en-US" sz="2000" i="1">
                          <a:solidFill>
                            <a:srgbClr val="000000"/>
                          </a:solidFill>
                          <a:latin typeface="Cambria Math" panose="02040503050406030204" pitchFamily="18" charset="0"/>
                        </a:rPr>
                        <m:t>.</m:t>
                      </m:r>
                    </m:oMath>
                  </m:oMathPara>
                </a14:m>
                <a:endParaRPr lang="en-US" altLang="zh-CN" sz="2000" i="1" dirty="0">
                  <a:solidFill>
                    <a:srgbClr val="000000"/>
                  </a:solidFill>
                  <a:latin typeface="Cambria Math" panose="02040503050406030204" pitchFamily="18" charset="0"/>
                </a:endParaRPr>
              </a:p>
              <a:p>
                <a:pPr/>
                <a:br>
                  <a:rPr lang="zh-CN" altLang="en-US" sz="20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symmetric</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3≤4,</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4≰3</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4≤3,</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3≯4</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+1</m:t>
                          </m:r>
                        </m:e>
                      </m:d>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4=3+1,</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3≠4+1</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8" name="Object 5"/>
              <p:cNvSpPr txBox="1">
                <a:spLocks noRot="1" noChangeAspect="1" noMove="1" noResize="1" noEditPoints="1" noAdjustHandles="1" noChangeArrowheads="1" noChangeShapeType="1" noTextEdit="1"/>
              </p:cNvSpPr>
              <p:nvPr/>
            </p:nvSpPr>
            <p:spPr>
              <a:xfrm>
                <a:off x="533400" y="3533775"/>
                <a:ext cx="7315200" cy="3281363"/>
              </a:xfrm>
              <a:prstGeom prst="rect">
                <a:avLst/>
              </a:prstGeom>
              <a:blipFill>
                <a:blip r:embed="rId6"/>
                <a:stretch>
                  <a:fillRect t="-14684"/>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ECD646B4-8723-C5B1-5F00-B4D8B1E84B8A}"/>
              </a:ext>
            </a:extLst>
          </p:cNvPr>
          <p:cNvSpPr/>
          <p:nvPr/>
        </p:nvSpPr>
        <p:spPr>
          <a:xfrm>
            <a:off x="475013" y="4773943"/>
            <a:ext cx="8229600" cy="1398258"/>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93215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321040" cy="1600200"/>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for all</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b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called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antisymmetric if and only if </a:t>
            </a:r>
          </a:p>
        </p:txBody>
      </p:sp>
      <p:graphicFrame>
        <p:nvGraphicFramePr>
          <p:cNvPr id="10" name="Object 3"/>
          <p:cNvGraphicFramePr>
            <a:graphicFrameLocks noChangeAspect="1"/>
          </p:cNvGraphicFramePr>
          <p:nvPr>
            <p:extLst>
              <p:ext uri="{D42A27DB-BD31-4B8C-83A1-F6EECF244321}">
                <p14:modId xmlns:p14="http://schemas.microsoft.com/office/powerpoint/2010/main" val="2713959012"/>
              </p:ext>
            </p:extLst>
          </p:nvPr>
        </p:nvGraphicFramePr>
        <p:xfrm>
          <a:off x="2057400" y="2375950"/>
          <a:ext cx="5253038" cy="585787"/>
        </p:xfrm>
        <a:graphic>
          <a:graphicData uri="http://schemas.openxmlformats.org/presentationml/2006/ole">
            <mc:AlternateContent xmlns:mc="http://schemas.openxmlformats.org/markup-compatibility/2006">
              <mc:Choice xmlns:v="urn:schemas-microsoft-com:vml" Requires="v">
                <p:oleObj spid="_x0000_s4102" name="Equation" r:id="rId3" imgW="2387520" imgH="266400" progId="Equation.DSMT4">
                  <p:embed/>
                </p:oleObj>
              </mc:Choice>
              <mc:Fallback>
                <p:oleObj name="Equation" r:id="rId3" imgW="2387520" imgH="266400" progId="Equation.DSMT4">
                  <p:embed/>
                  <p:pic>
                    <p:nvPicPr>
                      <p:cNvPr id="10" name="Object 3"/>
                      <p:cNvPicPr/>
                      <p:nvPr/>
                    </p:nvPicPr>
                    <p:blipFill>
                      <a:blip r:embed="rId4"/>
                      <a:stretch>
                        <a:fillRect/>
                      </a:stretch>
                    </p:blipFill>
                    <p:spPr>
                      <a:xfrm>
                        <a:off x="2057400" y="2375950"/>
                        <a:ext cx="5253038" cy="585787"/>
                      </a:xfrm>
                      <a:prstGeom prst="rect">
                        <a:avLst/>
                      </a:prstGeom>
                    </p:spPr>
                  </p:pic>
                </p:oleObj>
              </mc:Fallback>
            </mc:AlternateContent>
          </a:graphicData>
        </a:graphic>
      </p:graphicFrame>
      <p:sp>
        <p:nvSpPr>
          <p:cNvPr id="6" name="Content Placeholder 4"/>
          <p:cNvSpPr>
            <a:spLocks noGrp="1"/>
          </p:cNvSpPr>
          <p:nvPr>
            <p:ph idx="13"/>
          </p:nvPr>
        </p:nvSpPr>
        <p:spPr>
          <a:xfrm>
            <a:off x="457200" y="2895600"/>
            <a:ext cx="8321040" cy="2286000"/>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antisymmetric:</a:t>
            </a:r>
          </a:p>
        </p:txBody>
      </p:sp>
      <p:graphicFrame>
        <p:nvGraphicFramePr>
          <p:cNvPr id="11" name="Object 5"/>
          <p:cNvGraphicFramePr>
            <a:graphicFrameLocks noChangeAspect="1"/>
          </p:cNvGraphicFramePr>
          <p:nvPr>
            <p:extLst>
              <p:ext uri="{D42A27DB-BD31-4B8C-83A1-F6EECF244321}">
                <p14:modId xmlns:p14="http://schemas.microsoft.com/office/powerpoint/2010/main" val="990554624"/>
              </p:ext>
            </p:extLst>
          </p:nvPr>
        </p:nvGraphicFramePr>
        <p:xfrm>
          <a:off x="1066897" y="3566160"/>
          <a:ext cx="6807168" cy="3128832"/>
        </p:xfrm>
        <a:graphic>
          <a:graphicData uri="http://schemas.openxmlformats.org/presentationml/2006/ole">
            <mc:AlternateContent xmlns:mc="http://schemas.openxmlformats.org/markup-compatibility/2006">
              <mc:Choice xmlns:v="urn:schemas-microsoft-com:vml" Requires="v">
                <p:oleObj spid="_x0000_s4103" name="Equation" r:id="rId5" imgW="4254480" imgH="1955520" progId="Equation.DSMT4">
                  <p:embed/>
                </p:oleObj>
              </mc:Choice>
              <mc:Fallback>
                <p:oleObj name="Equation" r:id="rId5" imgW="4254480" imgH="1955520" progId="Equation.DSMT4">
                  <p:embed/>
                  <p:pic>
                    <p:nvPicPr>
                      <p:cNvPr id="11" name="Object 5"/>
                      <p:cNvPicPr/>
                      <p:nvPr/>
                    </p:nvPicPr>
                    <p:blipFill>
                      <a:blip r:embed="rId6"/>
                      <a:stretch>
                        <a:fillRect/>
                      </a:stretch>
                    </p:blipFill>
                    <p:spPr>
                      <a:xfrm>
                        <a:off x="1066897" y="3566160"/>
                        <a:ext cx="6807168" cy="3128832"/>
                      </a:xfrm>
                      <a:prstGeom prst="rect">
                        <a:avLst/>
                      </a:prstGeom>
                    </p:spPr>
                  </p:pic>
                </p:oleObj>
              </mc:Fallback>
            </mc:AlternateContent>
          </a:graphicData>
        </a:graphic>
      </p:graphicFrame>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3291840" cy="731520"/>
          </a:xfrm>
          <a:ln>
            <a:solidFill>
              <a:srgbClr val="1A58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any integer, if a</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 b.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3C5FB2B3-5E3D-15ED-6BED-0A13FDA5F8B2}"/>
              </a:ext>
            </a:extLst>
          </p:cNvPr>
          <p:cNvSpPr/>
          <p:nvPr/>
        </p:nvSpPr>
        <p:spPr>
          <a:xfrm>
            <a:off x="453779" y="5252825"/>
            <a:ext cx="8321040" cy="1528976"/>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4374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传递性</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399"/>
            <a:ext cx="8138160" cy="1674225"/>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传递的</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whenever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Written symbolically,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if and only if </a:t>
            </a:r>
          </a:p>
        </p:txBody>
      </p:sp>
      <mc:AlternateContent xmlns:mc="http://schemas.openxmlformats.org/markup-compatibility/2006" xmlns:a14="http://schemas.microsoft.com/office/drawing/2010/main">
        <mc:Choice Requires="a14">
          <p:sp>
            <p:nvSpPr>
              <p:cNvPr id="10" name="Object 3"/>
              <p:cNvSpPr txBox="1"/>
              <p:nvPr/>
            </p:nvSpPr>
            <p:spPr>
              <a:xfrm>
                <a:off x="1600200" y="2322513"/>
                <a:ext cx="6119813" cy="5857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d>
                        <m:dPr>
                          <m:begChr m:val="["/>
                          <m:endChr m:val="]"/>
                          <m:ctrlPr>
                            <a:rPr lang="zh-CN" altLang="en-US" sz="2400" i="1">
                              <a:solidFill>
                                <a:srgbClr val="000000"/>
                              </a:solidFill>
                              <a:latin typeface="Cambria Math" panose="02040503050406030204" pitchFamily="18" charset="0"/>
                            </a:rPr>
                          </m:ctrlPr>
                        </m:dPr>
                        <m:e>
                          <m:d>
                            <m:dPr>
                              <m:ctrlPr>
                                <a:rPr lang="zh-CN" altLang="en-US" sz="2400" i="1" smtClean="0">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smtClean="0">
                                  <a:solidFill>
                                    <a:srgbClr val="7030A0"/>
                                  </a:solidFill>
                                  <a:latin typeface="Cambria Math" panose="02040503050406030204" pitchFamily="18" charset="0"/>
                                </a:rPr>
                                <m:t>𝑦</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smtClean="0">
                                  <a:solidFill>
                                    <a:srgbClr val="7030A0"/>
                                  </a:solidFill>
                                  <a:latin typeface="Cambria Math" panose="02040503050406030204" pitchFamily="18" charset="0"/>
                                </a:rPr>
                                <m:t>𝑦</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𝑧</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𝑅</m:t>
                          </m:r>
                        </m:e>
                      </m:d>
                    </m:oMath>
                  </m:oMathPara>
                </a14:m>
                <a:endParaRPr lang="zh-CN" altLang="en-US" sz="2400" dirty="0"/>
              </a:p>
            </p:txBody>
          </p:sp>
        </mc:Choice>
        <mc:Fallback xmlns="">
          <p:sp>
            <p:nvSpPr>
              <p:cNvPr id="10" name="Object 3"/>
              <p:cNvSpPr txBox="1">
                <a:spLocks noRot="1" noChangeAspect="1" noMove="1" noResize="1" noEditPoints="1" noAdjustHandles="1" noChangeArrowheads="1" noChangeShapeType="1" noTextEdit="1"/>
              </p:cNvSpPr>
              <p:nvPr/>
            </p:nvSpPr>
            <p:spPr>
              <a:xfrm>
                <a:off x="1600200" y="2322513"/>
                <a:ext cx="6119813" cy="585787"/>
              </a:xfrm>
              <a:prstGeom prst="rect">
                <a:avLst/>
              </a:prstGeom>
              <a:blipFill>
                <a:blip r:embed="rId3"/>
                <a:stretch>
                  <a:fillRect l="-100"/>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971800"/>
            <a:ext cx="8138160" cy="2202724"/>
          </a:xfrm>
          <a:ln>
            <a:solidFill>
              <a:srgbClr val="FF0000"/>
            </a:solidFill>
          </a:ln>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following relations  on the integers are transitive:</a:t>
            </a:r>
          </a:p>
        </p:txBody>
      </p:sp>
      <mc:AlternateContent xmlns:mc="http://schemas.openxmlformats.org/markup-compatibility/2006" xmlns:a14="http://schemas.microsoft.com/office/drawing/2010/main">
        <mc:Choice Requires="a14">
          <p:sp>
            <p:nvSpPr>
              <p:cNvPr id="11" name="Object 5"/>
              <p:cNvSpPr txBox="1"/>
              <p:nvPr/>
            </p:nvSpPr>
            <p:spPr>
              <a:xfrm>
                <a:off x="457200" y="3352800"/>
                <a:ext cx="9296400" cy="3429000"/>
              </a:xfrm>
              <a:prstGeom prst="rect">
                <a:avLst/>
              </a:prstGeom>
            </p:spPr>
            <p:txBody>
              <a:bodyPr>
                <a:normAutofit fontScale="92500"/>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&gt;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or</m:t>
                          </m:r>
                          <m:r>
                            <m:rPr>
                              <m:nor/>
                            </m:rP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4</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r>
                        <a:rPr lang="zh-CN" altLang="en-US" sz="2000" i="1">
                          <a:solidFill>
                            <a:srgbClr val="000000"/>
                          </a:solidFill>
                          <a:latin typeface="Cambria Math" panose="02040503050406030204" pitchFamily="18" charset="0"/>
                        </a:rPr>
                        <m:t>.</m:t>
                      </m:r>
                    </m:oMath>
                    <m:oMath xmlns:m="http://schemas.openxmlformats.org/officeDocument/2006/math">
                      <m:r>
                        <m:rPr>
                          <m:nor/>
                        </m:rPr>
                        <a:rPr lang="zh-CN" altLang="en-US" sz="2000" i="0">
                          <a:solidFill>
                            <a:srgbClr val="000000"/>
                          </a:solidFill>
                          <a:latin typeface="Cambria Math" panose="02040503050406030204" pitchFamily="18" charset="0"/>
                        </a:rPr>
                        <m:t>The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following</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are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transitive</m:t>
                      </m:r>
                      <m:r>
                        <m:rPr>
                          <m:nor/>
                        </m:rPr>
                        <a:rPr lang="zh-CN" altLang="en-US" sz="2000" i="0">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+1</m:t>
                          </m:r>
                        </m:e>
                      </m:d>
                      <m: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both</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3</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and</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3</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belongs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5</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4</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2</m:t>
                              </m:r>
                            </m:e>
                          </m:d>
                        </m:e>
                      </m:d>
                      <m:r>
                        <a:rPr lang="zh-CN" altLang="en-US" sz="2000" i="1">
                          <a:solidFill>
                            <a:srgbClr val="000000"/>
                          </a:solidFill>
                          <a:latin typeface="Cambria Math" panose="02040503050406030204" pitchFamily="18" charset="0"/>
                        </a:rPr>
                        <m:t>,</m:t>
                      </m:r>
                    </m:oMath>
                    <m:oMath xmlns:m="http://schemas.openxmlformats.org/officeDocument/2006/math">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d>
                            <m:dPr>
                              <m:begChr m:val=""/>
                              <m:endChr m:val="|"/>
                              <m:ctrlPr>
                                <a:rPr lang="zh-CN" altLang="en-US" sz="2000" i="1">
                                  <a:solidFill>
                                    <a:srgbClr val="000000"/>
                                  </a:solidFill>
                                  <a:latin typeface="Cambria Math" panose="02040503050406030204" pitchFamily="18" charset="0"/>
                                </a:rPr>
                              </m:ctrlPr>
                            </m:dPr>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e>
                              </m:d>
                            </m:e>
                          </m:d>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≤3</m:t>
                          </m:r>
                        </m:e>
                      </m:d>
                      <m: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nor/>
                            </m:rPr>
                            <a:rPr lang="zh-CN" altLang="en-US" sz="2000" i="0">
                              <a:solidFill>
                                <a:srgbClr val="000000"/>
                              </a:solidFill>
                              <a:latin typeface="Cambria Math" panose="02040503050406030204" pitchFamily="18" charset="0"/>
                            </a:rPr>
                            <m:t>note</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that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both</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2,1</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and</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1,2</m:t>
                              </m:r>
                            </m:e>
                          </m:d>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belongs</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to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𝑅</m:t>
                              </m:r>
                            </m:e>
                            <m:sub>
                              <m:r>
                                <a:rPr lang="zh-CN" altLang="en-US" sz="2000" i="1">
                                  <a:solidFill>
                                    <a:srgbClr val="000000"/>
                                  </a:solidFill>
                                  <a:latin typeface="Cambria Math" panose="02040503050406030204" pitchFamily="18" charset="0"/>
                                </a:rPr>
                                <m:t>6</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but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not</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2,2</m:t>
                              </m:r>
                            </m:e>
                          </m:d>
                        </m:e>
                      </m:d>
                      <m:r>
                        <a:rPr lang="zh-CN" altLang="en-US" sz="2000" i="1">
                          <a:solidFill>
                            <a:srgbClr val="000000"/>
                          </a:solidFill>
                          <a:latin typeface="Cambria Math" panose="02040503050406030204" pitchFamily="18" charset="0"/>
                        </a:rPr>
                        <m:t>.</m:t>
                      </m:r>
                    </m:oMath>
                  </m:oMathPara>
                </a14:m>
                <a:endParaRPr lang="zh-CN" altLang="en-US" dirty="0"/>
              </a:p>
            </p:txBody>
          </p:sp>
        </mc:Choice>
        <mc:Fallback xmlns="">
          <p:sp>
            <p:nvSpPr>
              <p:cNvPr id="11" name="Object 5"/>
              <p:cNvSpPr txBox="1">
                <a:spLocks noRot="1" noChangeAspect="1" noMove="1" noResize="1" noEditPoints="1" noAdjustHandles="1" noChangeArrowheads="1" noChangeShapeType="1" noTextEdit="1"/>
              </p:cNvSpPr>
              <p:nvPr/>
            </p:nvSpPr>
            <p:spPr>
              <a:xfrm>
                <a:off x="457200" y="3352800"/>
                <a:ext cx="9296400" cy="3429000"/>
              </a:xfrm>
              <a:prstGeom prst="rect">
                <a:avLst/>
              </a:prstGeom>
              <a:blipFill>
                <a:blip r:embed="rId4"/>
                <a:stretch>
                  <a:fillRect/>
                </a:stretch>
              </a:blipFill>
            </p:spPr>
            <p:txBody>
              <a:bodyPr/>
              <a:lstStyle/>
              <a:p>
                <a:r>
                  <a:rPr lang="zh-CN" altLang="en-US">
                    <a:noFill/>
                  </a:rPr>
                  <a:t> </a:t>
                </a:r>
              </a:p>
            </p:txBody>
          </p:sp>
        </mc:Fallback>
      </mc:AlternateContent>
      <p:cxnSp>
        <p:nvCxnSpPr>
          <p:cNvPr id="8" name="Straight Arrow Connector 6"/>
          <p:cNvCxnSpPr/>
          <p:nvPr/>
        </p:nvCxnSpPr>
        <p:spPr>
          <a:xfrm flipH="1">
            <a:off x="3048000" y="3657600"/>
            <a:ext cx="1219200" cy="0"/>
          </a:xfrm>
          <a:prstGeom prst="straightConnector1">
            <a:avLst/>
          </a:prstGeom>
          <a:ln>
            <a:solidFill>
              <a:srgbClr val="1A587B"/>
            </a:solidFill>
            <a:tailEnd type="arrow"/>
          </a:ln>
        </p:spPr>
        <p:style>
          <a:lnRef idx="2">
            <a:schemeClr val="accent1"/>
          </a:lnRef>
          <a:fillRef idx="0">
            <a:schemeClr val="accent1"/>
          </a:fillRef>
          <a:effectRef idx="1">
            <a:schemeClr val="accent1"/>
          </a:effectRef>
          <a:fontRef idx="minor">
            <a:schemeClr val="tx1"/>
          </a:fontRef>
        </p:style>
      </p:cxnSp>
      <p:sp>
        <p:nvSpPr>
          <p:cNvPr id="7" name="Content Placeholder 7"/>
          <p:cNvSpPr>
            <a:spLocks noGrp="1"/>
          </p:cNvSpPr>
          <p:nvPr>
            <p:ph idx="14"/>
          </p:nvPr>
        </p:nvSpPr>
        <p:spPr>
          <a:xfrm>
            <a:off x="4267200" y="3463244"/>
            <a:ext cx="2834640" cy="731520"/>
          </a:xfrm>
          <a:ln>
            <a:solidFill>
              <a:srgbClr val="1A58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integer,</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25549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Combining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关系的组合</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8229600" cy="2667000"/>
          </a:xfrm>
          <a:ln>
            <a:solidFill>
              <a:srgbClr val="FF0000"/>
            </a:solidFill>
          </a:ln>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Given two relations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can combine them using basic set operations to form new relations such as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{1,2,3}</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{1,2,3,4}. The relations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{(1,1),(2,2),(3,3)}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{(1,1),(1,2),(1,3),(1,4)} can be combined using basic set operations to form new relations:</a:t>
            </a:r>
          </a:p>
        </p:txBody>
      </p:sp>
      <p:graphicFrame>
        <p:nvGraphicFramePr>
          <p:cNvPr id="12" name="Object 3"/>
          <p:cNvGraphicFramePr>
            <a:graphicFrameLocks noChangeAspect="1"/>
          </p:cNvGraphicFramePr>
          <p:nvPr>
            <p:extLst>
              <p:ext uri="{D42A27DB-BD31-4B8C-83A1-F6EECF244321}">
                <p14:modId xmlns:p14="http://schemas.microsoft.com/office/powerpoint/2010/main" val="233312116"/>
              </p:ext>
            </p:extLst>
          </p:nvPr>
        </p:nvGraphicFramePr>
        <p:xfrm>
          <a:off x="762000" y="4191000"/>
          <a:ext cx="7047900" cy="2031300"/>
        </p:xfrm>
        <a:graphic>
          <a:graphicData uri="http://schemas.openxmlformats.org/presentationml/2006/ole">
            <mc:AlternateContent xmlns:mc="http://schemas.openxmlformats.org/markup-compatibility/2006">
              <mc:Choice xmlns:v="urn:schemas-microsoft-com:vml" Requires="v">
                <p:oleObj spid="_x0000_s5124" name="Equation" r:id="rId3" imgW="2819160" imgH="812520" progId="Equation.DSMT4">
                  <p:embed/>
                </p:oleObj>
              </mc:Choice>
              <mc:Fallback>
                <p:oleObj name="Equation" r:id="rId3" imgW="2819160" imgH="812520" progId="Equation.DSMT4">
                  <p:embed/>
                  <p:pic>
                    <p:nvPicPr>
                      <p:cNvPr id="0" name=""/>
                      <p:cNvPicPr/>
                      <p:nvPr/>
                    </p:nvPicPr>
                    <p:blipFill>
                      <a:blip r:embed="rId4"/>
                      <a:stretch>
                        <a:fillRect/>
                      </a:stretch>
                    </p:blipFill>
                    <p:spPr>
                      <a:xfrm>
                        <a:off x="762000" y="4191000"/>
                        <a:ext cx="7047900" cy="2031300"/>
                      </a:xfrm>
                      <a:prstGeom prst="rect">
                        <a:avLst/>
                      </a:prstGeom>
                    </p:spPr>
                  </p:pic>
                </p:oleObj>
              </mc:Fallback>
            </mc:AlternateContent>
          </a:graphicData>
        </a:graphic>
      </p:graphicFrame>
    </p:spTree>
    <p:extLst>
      <p:ext uri="{BB962C8B-B14F-4D97-AF65-F5344CB8AC3E}">
        <p14:creationId xmlns:p14="http://schemas.microsoft.com/office/powerpoint/2010/main" val="22928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合成</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838200" y="1524000"/>
            <a:ext cx="8229600" cy="5181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a:t>
            </a:r>
          </a:p>
          <a:p>
            <a:pPr lvl="1"/>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composition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composite</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z</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z</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member of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46720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the Composition of Relations </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关系的合成</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38097" y="1569374"/>
            <a:ext cx="8071804" cy="3993226"/>
          </a:xfrm>
          <a:prstGeom prst="rect">
            <a:avLst/>
          </a:prstGeom>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Object 3"/>
              <p:cNvSpPr txBox="1"/>
              <p:nvPr/>
            </p:nvSpPr>
            <p:spPr>
              <a:xfrm>
                <a:off x="2667000" y="5791200"/>
                <a:ext cx="4305300" cy="7620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800" i="1" smtClean="0">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𝑅</m:t>
                          </m:r>
                        </m:e>
                        <m:sub>
                          <m:r>
                            <a:rPr lang="en-US" altLang="zh-CN" sz="2800" b="0" i="1" smtClean="0">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d>
                        <m:dPr>
                          <m:begChr m:val="{"/>
                          <m:endChr m:val="}"/>
                          <m:ctrlPr>
                            <a:rPr lang="zh-CN" altLang="en-US" sz="2800" i="1">
                              <a:solidFill>
                                <a:srgbClr val="000000"/>
                              </a:solidFill>
                              <a:latin typeface="Cambria Math" panose="02040503050406030204" pitchFamily="18" charset="0"/>
                            </a:rPr>
                          </m:ctrlPr>
                        </m:dPr>
                        <m:e>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e>
                          </m:d>
                          <m: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𝑏</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e>
                          </m:d>
                        </m:e>
                      </m:d>
                    </m:oMath>
                  </m:oMathPara>
                </a14:m>
                <a:endParaRPr lang="zh-CN" altLang="en-US" sz="2800" dirty="0"/>
              </a:p>
            </p:txBody>
          </p:sp>
        </mc:Choice>
        <mc:Fallback xmlns="">
          <p:sp>
            <p:nvSpPr>
              <p:cNvPr id="3" name="Object 3"/>
              <p:cNvSpPr txBox="1">
                <a:spLocks noRot="1" noChangeAspect="1" noMove="1" noResize="1" noEditPoints="1" noAdjustHandles="1" noChangeArrowheads="1" noChangeShapeType="1" noTextEdit="1"/>
              </p:cNvSpPr>
              <p:nvPr/>
            </p:nvSpPr>
            <p:spPr>
              <a:xfrm>
                <a:off x="2667000" y="5791200"/>
                <a:ext cx="4305300" cy="76200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792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Powers of a Relation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关系的幂</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8503920" cy="2362200"/>
          </a:xfrm>
          <a:ln>
            <a:solidFill>
              <a:srgbClr val="FF0000"/>
            </a:solidFill>
          </a:ln>
        </p:spPr>
        <p:txBody>
          <a:bodyPr/>
          <a:lstStyle/>
          <a:p>
            <a:pPr>
              <a:spcBef>
                <a:spcPts val="6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 binary relation 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powers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can be defined inductively by:</a:t>
            </a:r>
          </a:p>
          <a:p>
            <a:pPr lvl="1">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p>
          <a:p>
            <a:pPr lvl="1">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p>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powers of a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subsets of the relation. This is established by the following theorem:</a:t>
            </a:r>
          </a:p>
          <a:p>
            <a:pPr>
              <a:spcBef>
                <a:spcPts val="6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iff</a:t>
            </a:r>
            <a:b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1,2,3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文本框 3">
            <a:extLst>
              <a:ext uri="{FF2B5EF4-FFF2-40B4-BE49-F238E27FC236}">
                <a16:creationId xmlns:a16="http://schemas.microsoft.com/office/drawing/2014/main" id="{B40D39A5-EAAD-B3FF-C511-2E2491574366}"/>
              </a:ext>
            </a:extLst>
          </p:cNvPr>
          <p:cNvSpPr txBox="1"/>
          <p:nvPr/>
        </p:nvSpPr>
        <p:spPr>
          <a:xfrm>
            <a:off x="8686800" y="6477000"/>
            <a:ext cx="457200" cy="369332"/>
          </a:xfrm>
          <a:prstGeom prst="rect">
            <a:avLst/>
          </a:prstGeom>
          <a:noFill/>
        </p:spPr>
        <p:txBody>
          <a:bodyPr wrap="square" rtlCol="0">
            <a:spAutoFit/>
          </a:bodyPr>
          <a:lstStyle/>
          <a:p>
            <a:fld id="{03960712-8E5A-4DC9-954A-730F72A94544}" type="slidenum">
              <a:rPr lang="zh-CN" altLang="en-US" smtClean="0"/>
              <a:t>18</a:t>
            </a:fld>
            <a:endParaRPr lang="zh-CN" altLang="en-US" dirty="0"/>
          </a:p>
        </p:txBody>
      </p:sp>
    </p:spTree>
    <p:extLst>
      <p:ext uri="{BB962C8B-B14F-4D97-AF65-F5344CB8AC3E}">
        <p14:creationId xmlns:p14="http://schemas.microsoft.com/office/powerpoint/2010/main" val="1880191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116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关系的表示</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9.3</a:t>
            </a:r>
          </a:p>
        </p:txBody>
      </p:sp>
    </p:spTree>
    <p:extLst>
      <p:ext uri="{BB962C8B-B14F-4D97-AF65-F5344CB8AC3E}">
        <p14:creationId xmlns:p14="http://schemas.microsoft.com/office/powerpoint/2010/main" val="314951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p>
        </p:txBody>
      </p:sp>
      <p:sp>
        <p:nvSpPr>
          <p:cNvPr id="3" name="Content Placeholder 2"/>
          <p:cNvSpPr>
            <a:spLocks noGrp="1"/>
          </p:cNvSpPr>
          <p:nvPr>
            <p:ph idx="1"/>
          </p:nvPr>
        </p:nvSpPr>
        <p:spPr>
          <a:xfrm>
            <a:off x="1828800" y="1905000"/>
            <a:ext cx="6324600" cy="2895600"/>
          </a:xfrm>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Their Properties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9" name="Content Placeholder 2"/>
          <p:cNvSpPr>
            <a:spLocks noGrp="1"/>
          </p:cNvSpPr>
          <p:nvPr>
            <p:ph idx="1"/>
          </p:nvPr>
        </p:nvSpPr>
        <p:spPr>
          <a:xfrm>
            <a:off x="914400" y="2362200"/>
            <a:ext cx="8229600" cy="19050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a:t>
            </a:r>
          </a:p>
        </p:txBody>
      </p:sp>
    </p:spTree>
    <p:extLst>
      <p:ext uri="{BB962C8B-B14F-4D97-AF65-F5344CB8AC3E}">
        <p14:creationId xmlns:p14="http://schemas.microsoft.com/office/powerpoint/2010/main" val="991945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关系的矩阵表示</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81000" y="1447800"/>
            <a:ext cx="8534400" cy="5181600"/>
          </a:xfrm>
          <a:ln w="38100">
            <a:solidFill>
              <a:srgbClr val="FF0000"/>
            </a:solidFill>
          </a:ln>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between finite sets can be represented using </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zero-one matrix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矩阵</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relation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represented by the matrix</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p>
        </p:txBody>
      </p:sp>
      <mc:AlternateContent xmlns:mc="http://schemas.openxmlformats.org/markup-compatibility/2006" xmlns:a14="http://schemas.microsoft.com/office/drawing/2010/main">
        <mc:Choice Requires="a14">
          <p:sp>
            <p:nvSpPr>
              <p:cNvPr id="7" name="Object 6"/>
              <p:cNvSpPr txBox="1"/>
              <p:nvPr/>
            </p:nvSpPr>
            <p:spPr>
              <a:xfrm>
                <a:off x="2514600" y="4267200"/>
                <a:ext cx="4267200" cy="1524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𝒎</m:t>
                          </m:r>
                        </m:e>
                        <m:sub>
                          <m:r>
                            <a:rPr lang="zh-CN" altLang="en-US" sz="2800" b="1" i="1">
                              <a:solidFill>
                                <a:srgbClr val="000000"/>
                              </a:solidFill>
                              <a:latin typeface="Cambria Math" panose="02040503050406030204" pitchFamily="18" charset="0"/>
                            </a:rPr>
                            <m:t>𝒊𝒋</m:t>
                          </m:r>
                        </m:sub>
                      </m:sSub>
                      <m:r>
                        <a:rPr lang="zh-CN" altLang="en-US" sz="2800" b="1" i="1">
                          <a:solidFill>
                            <a:srgbClr val="000000"/>
                          </a:solidFill>
                          <a:latin typeface="Cambria Math" panose="02040503050406030204" pitchFamily="18" charset="0"/>
                        </a:rPr>
                        <m:t>=</m:t>
                      </m:r>
                      <m:d>
                        <m:dPr>
                          <m:begChr m:val="{"/>
                          <m:endChr m:val=""/>
                          <m:ctrlPr>
                            <a:rPr lang="zh-CN" altLang="en-US" sz="2800" b="1" i="1">
                              <a:solidFill>
                                <a:srgbClr val="000000"/>
                              </a:solidFill>
                              <a:latin typeface="Cambria Math" panose="02040503050406030204" pitchFamily="18" charset="0"/>
                            </a:rPr>
                          </m:ctrlPr>
                        </m:dPr>
                        <m:e>
                          <m:m>
                            <m:mPr>
                              <m:plcHide m:val="on"/>
                              <m:mcs>
                                <m:mc>
                                  <m:mcPr>
                                    <m:count m:val="1"/>
                                    <m:mcJc m:val="center"/>
                                  </m:mcPr>
                                </m:mc>
                              </m:mcs>
                              <m:ctrlPr>
                                <a:rPr lang="zh-CN" altLang="en-US" sz="2800" b="1" i="1">
                                  <a:solidFill>
                                    <a:srgbClr val="000000"/>
                                  </a:solidFill>
                                  <a:latin typeface="Cambria Math" panose="02040503050406030204" pitchFamily="18" charset="0"/>
                                </a:rPr>
                              </m:ctrlPr>
                            </m:mPr>
                            <m:mr>
                              <m:e>
                                <m:r>
                                  <a:rPr lang="zh-CN" altLang="en-US" sz="2800" b="1" i="1">
                                    <a:solidFill>
                                      <a:srgbClr val="000000"/>
                                    </a:solidFill>
                                    <a:latin typeface="Cambria Math" panose="02040503050406030204" pitchFamily="18" charset="0"/>
                                  </a:rPr>
                                  <m:t>𝟏</m:t>
                                </m:r>
                                <m:r>
                                  <m:rPr>
                                    <m:nor/>
                                  </m:rPr>
                                  <a:rPr lang="zh-CN" altLang="en-US" sz="2800" b="1" i="0">
                                    <a:solidFill>
                                      <a:srgbClr val="000000"/>
                                    </a:solidFill>
                                    <a:latin typeface="Cambria Math" panose="02040503050406030204" pitchFamily="18" charset="0"/>
                                  </a:rPr>
                                  <m:t> </m:t>
                                </m:r>
                                <m:r>
                                  <m:rPr>
                                    <m:nor/>
                                  </m:rPr>
                                  <a:rPr lang="zh-CN" altLang="en-US" sz="2800" b="1" i="0">
                                    <a:solidFill>
                                      <a:srgbClr val="000000"/>
                                    </a:solidFill>
                                    <a:latin typeface="Cambria Math" panose="02040503050406030204" pitchFamily="18" charset="0"/>
                                  </a:rPr>
                                  <m:t>if</m:t>
                                </m:r>
                                <m:r>
                                  <m:rPr>
                                    <m:nor/>
                                  </m:rPr>
                                  <a:rPr lang="zh-CN" altLang="en-US" sz="2800" b="1" i="0">
                                    <a:solidFill>
                                      <a:srgbClr val="000000"/>
                                    </a:solidFill>
                                    <a:latin typeface="Cambria Math" panose="02040503050406030204" pitchFamily="18" charset="0"/>
                                  </a:rPr>
                                  <m:t> </m:t>
                                </m:r>
                                <m:d>
                                  <m:dPr>
                                    <m:ctrlPr>
                                      <a:rPr lang="zh-CN" altLang="en-US" sz="2800" b="1" i="1">
                                        <a:solidFill>
                                          <a:srgbClr val="000000"/>
                                        </a:solidFill>
                                        <a:latin typeface="Cambria Math" panose="02040503050406030204" pitchFamily="18" charset="0"/>
                                      </a:rPr>
                                    </m:ctrlPr>
                                  </m:d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𝒃</m:t>
                                        </m:r>
                                      </m:e>
                                      <m:sub>
                                        <m:r>
                                          <a:rPr lang="zh-CN" altLang="en-US" sz="2800" b="1" i="1">
                                            <a:solidFill>
                                              <a:srgbClr val="000000"/>
                                            </a:solidFill>
                                            <a:latin typeface="Cambria Math" panose="02040503050406030204" pitchFamily="18" charset="0"/>
                                          </a:rPr>
                                          <m:t>𝒋</m:t>
                                        </m:r>
                                      </m:sub>
                                    </m:sSub>
                                  </m:e>
                                </m:d>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e>
                            </m:mr>
                            <m:mr>
                              <m:e>
                                <m:r>
                                  <a:rPr lang="zh-CN" altLang="en-US" sz="2800" b="1" i="1">
                                    <a:solidFill>
                                      <a:srgbClr val="000000"/>
                                    </a:solidFill>
                                    <a:latin typeface="Cambria Math" panose="02040503050406030204" pitchFamily="18" charset="0"/>
                                  </a:rPr>
                                  <m:t>𝟎</m:t>
                                </m:r>
                                <m:r>
                                  <m:rPr>
                                    <m:nor/>
                                  </m:rPr>
                                  <a:rPr lang="zh-CN" altLang="en-US" sz="2800" b="1" i="0">
                                    <a:solidFill>
                                      <a:srgbClr val="000000"/>
                                    </a:solidFill>
                                    <a:latin typeface="Cambria Math" panose="02040503050406030204" pitchFamily="18" charset="0"/>
                                  </a:rPr>
                                  <m:t> </m:t>
                                </m:r>
                                <m:r>
                                  <m:rPr>
                                    <m:nor/>
                                  </m:rPr>
                                  <a:rPr lang="zh-CN" altLang="en-US" sz="2800" b="1" i="0">
                                    <a:solidFill>
                                      <a:srgbClr val="000000"/>
                                    </a:solidFill>
                                    <a:latin typeface="Cambria Math" panose="02040503050406030204" pitchFamily="18" charset="0"/>
                                  </a:rPr>
                                  <m:t>if</m:t>
                                </m:r>
                                <m:r>
                                  <m:rPr>
                                    <m:nor/>
                                  </m:rPr>
                                  <a:rPr lang="zh-CN" altLang="en-US" sz="2800" b="1" i="0">
                                    <a:solidFill>
                                      <a:srgbClr val="000000"/>
                                    </a:solidFill>
                                    <a:latin typeface="Cambria Math" panose="02040503050406030204" pitchFamily="18" charset="0"/>
                                  </a:rPr>
                                  <m:t> </m:t>
                                </m:r>
                                <m:d>
                                  <m:dPr>
                                    <m:ctrlPr>
                                      <a:rPr lang="zh-CN" altLang="en-US" sz="2800" b="1" i="1">
                                        <a:solidFill>
                                          <a:srgbClr val="000000"/>
                                        </a:solidFill>
                                        <a:latin typeface="Cambria Math" panose="02040503050406030204" pitchFamily="18" charset="0"/>
                                      </a:rPr>
                                    </m:ctrlPr>
                                  </m:dPr>
                                  <m:e>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𝒊</m:t>
                                        </m:r>
                                      </m:sub>
                                    </m:sSub>
                                    <m:r>
                                      <a:rPr lang="zh-CN" altLang="en-US" sz="2800" b="1" i="1">
                                        <a:solidFill>
                                          <a:srgbClr val="000000"/>
                                        </a:solidFill>
                                        <a:latin typeface="Cambria Math" panose="02040503050406030204" pitchFamily="18" charset="0"/>
                                      </a:rPr>
                                      <m:t>,</m:t>
                                    </m:r>
                                    <m:r>
                                      <a:rPr lang="zh-CN" altLang="en-US" sz="2800" b="1" i="0">
                                        <a:solidFill>
                                          <a:srgbClr val="000000"/>
                                        </a:solidFill>
                                        <a:latin typeface="Cambria Math" panose="02040503050406030204" pitchFamily="18" charset="0"/>
                                      </a:rPr>
                                      <m:t> </m:t>
                                    </m:r>
                                    <m:sSub>
                                      <m:sSubPr>
                                        <m:ctrlPr>
                                          <a:rPr lang="zh-CN" altLang="en-US" sz="2800" b="1" i="1">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𝒃</m:t>
                                        </m:r>
                                      </m:e>
                                      <m:sub>
                                        <m:r>
                                          <a:rPr lang="zh-CN" altLang="en-US" sz="2800" b="1" i="1">
                                            <a:solidFill>
                                              <a:srgbClr val="000000"/>
                                            </a:solidFill>
                                            <a:latin typeface="Cambria Math" panose="02040503050406030204" pitchFamily="18" charset="0"/>
                                          </a:rPr>
                                          <m:t>𝒋</m:t>
                                        </m:r>
                                      </m:sub>
                                    </m:sSub>
                                  </m:e>
                                </m:d>
                                <m:r>
                                  <a:rPr lang="zh-CN" altLang="en-US" sz="2800" b="1" i="1">
                                    <a:solidFill>
                                      <a:srgbClr val="000000"/>
                                    </a:solidFill>
                                    <a:latin typeface="Cambria Math" panose="02040503050406030204" pitchFamily="18" charset="0"/>
                                  </a:rPr>
                                  <m:t>∉</m:t>
                                </m:r>
                                <m:r>
                                  <a:rPr lang="zh-CN" altLang="en-US" sz="2800" b="1" i="1">
                                    <a:solidFill>
                                      <a:srgbClr val="000000"/>
                                    </a:solidFill>
                                    <a:latin typeface="Cambria Math" panose="02040503050406030204" pitchFamily="18" charset="0"/>
                                  </a:rPr>
                                  <m:t>𝑹</m:t>
                                </m:r>
                                <m:r>
                                  <a:rPr lang="zh-CN" altLang="en-US" sz="2800" b="1" i="1">
                                    <a:solidFill>
                                      <a:srgbClr val="000000"/>
                                    </a:solidFill>
                                    <a:latin typeface="Cambria Math" panose="02040503050406030204" pitchFamily="18" charset="0"/>
                                  </a:rPr>
                                  <m:t>.</m:t>
                                </m:r>
                              </m:e>
                            </m:mr>
                          </m:m>
                        </m:e>
                      </m:d>
                    </m:oMath>
                  </m:oMathPara>
                </a14:m>
                <a:endParaRPr lang="zh-CN" altLang="en-US" sz="2000" b="1" dirty="0"/>
              </a:p>
            </p:txBody>
          </p:sp>
        </mc:Choice>
        <mc:Fallback xmlns="">
          <p:sp>
            <p:nvSpPr>
              <p:cNvPr id="7" name="Object 6"/>
              <p:cNvSpPr txBox="1">
                <a:spLocks noRot="1" noChangeAspect="1" noMove="1" noResize="1" noEditPoints="1" noAdjustHandles="1" noChangeArrowheads="1" noChangeShapeType="1" noTextEdit="1"/>
              </p:cNvSpPr>
              <p:nvPr/>
            </p:nvSpPr>
            <p:spPr>
              <a:xfrm>
                <a:off x="2514600" y="4267200"/>
                <a:ext cx="4267200" cy="152400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119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Representing Relations Using Matrices</a:t>
            </a: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Content Placeholder 2"/>
          <p:cNvSpPr>
            <a:spLocks noGrp="1"/>
          </p:cNvSpPr>
          <p:nvPr>
            <p:ph idx="1"/>
          </p:nvPr>
        </p:nvSpPr>
        <p:spPr>
          <a:xfrm>
            <a:off x="457200" y="1295400"/>
            <a:ext cx="8382000" cy="2971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that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{1,2,3}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{1,2}. 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relation from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containing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What is the matrix representing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(assuming the ordering of elements is the same as the increasing numerical order)?</a:t>
            </a: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{(2,1), (3,1),(3,2)}, the matrix is</a:t>
            </a:r>
          </a:p>
        </p:txBody>
      </p:sp>
      <p:graphicFrame>
        <p:nvGraphicFramePr>
          <p:cNvPr id="6" name="Object 3"/>
          <p:cNvGraphicFramePr>
            <a:graphicFrameLocks noChangeAspect="1"/>
          </p:cNvGraphicFramePr>
          <p:nvPr>
            <p:extLst>
              <p:ext uri="{D42A27DB-BD31-4B8C-83A1-F6EECF244321}">
                <p14:modId xmlns:p14="http://schemas.microsoft.com/office/powerpoint/2010/main" val="654900946"/>
              </p:ext>
            </p:extLst>
          </p:nvPr>
        </p:nvGraphicFramePr>
        <p:xfrm>
          <a:off x="3508650" y="4343400"/>
          <a:ext cx="2126700" cy="2126700"/>
        </p:xfrm>
        <a:graphic>
          <a:graphicData uri="http://schemas.openxmlformats.org/presentationml/2006/ole">
            <mc:AlternateContent xmlns:mc="http://schemas.openxmlformats.org/markup-compatibility/2006">
              <mc:Choice xmlns:v="urn:schemas-microsoft-com:vml" Requires="v">
                <p:oleObj spid="_x0000_s6148" name="Equation" r:id="rId3" imgW="850680" imgH="850680" progId="Equation.DSMT4">
                  <p:embed/>
                </p:oleObj>
              </mc:Choice>
              <mc:Fallback>
                <p:oleObj name="Equation" r:id="rId3" imgW="850680" imgH="850680" progId="Equation.DSMT4">
                  <p:embed/>
                  <p:pic>
                    <p:nvPicPr>
                      <p:cNvPr id="0" name=""/>
                      <p:cNvPicPr/>
                      <p:nvPr/>
                    </p:nvPicPr>
                    <p:blipFill>
                      <a:blip r:embed="rId4"/>
                      <a:stretch>
                        <a:fillRect/>
                      </a:stretch>
                    </p:blipFill>
                    <p:spPr>
                      <a:xfrm>
                        <a:off x="3508650" y="4343400"/>
                        <a:ext cx="2126700" cy="2126700"/>
                      </a:xfrm>
                      <a:prstGeom prst="rect">
                        <a:avLst/>
                      </a:prstGeom>
                    </p:spPr>
                  </p:pic>
                </p:oleObj>
              </mc:Fallback>
            </mc:AlternateContent>
          </a:graphicData>
        </a:graphic>
      </p:graphicFrame>
    </p:spTree>
    <p:extLst>
      <p:ext uri="{BB962C8B-B14F-4D97-AF65-F5344CB8AC3E}">
        <p14:creationId xmlns:p14="http://schemas.microsoft.com/office/powerpoint/2010/main" val="729922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05840"/>
          </a:xfrm>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Representing Relations Using Matrices</a:t>
            </a:r>
            <a:r>
              <a:rPr lang="en-US" altLang="zh-CN"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228601" y="1295399"/>
            <a:ext cx="8458199" cy="3308985"/>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2: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Which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ordered pairs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in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represented by the matrix</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324259133"/>
              </p:ext>
            </p:extLst>
          </p:nvPr>
        </p:nvGraphicFramePr>
        <p:xfrm>
          <a:off x="2603700" y="2521500"/>
          <a:ext cx="3492300" cy="1886672"/>
        </p:xfrm>
        <a:graphic>
          <a:graphicData uri="http://schemas.openxmlformats.org/presentationml/2006/ole">
            <mc:AlternateContent xmlns:mc="http://schemas.openxmlformats.org/markup-compatibility/2006">
              <mc:Choice xmlns:v="urn:schemas-microsoft-com:vml" Requires="v">
                <p:oleObj spid="_x0000_s7174" name="Equation" r:id="rId3" imgW="1574640" imgH="850680" progId="Equation.DSMT4">
                  <p:embed/>
                </p:oleObj>
              </mc:Choice>
              <mc:Fallback>
                <p:oleObj name="Equation" r:id="rId3" imgW="1574640" imgH="850680" progId="Equation.DSMT4">
                  <p:embed/>
                  <p:pic>
                    <p:nvPicPr>
                      <p:cNvPr id="0" name=""/>
                      <p:cNvPicPr/>
                      <p:nvPr/>
                    </p:nvPicPr>
                    <p:blipFill>
                      <a:blip r:embed="rId4"/>
                      <a:stretch>
                        <a:fillRect/>
                      </a:stretch>
                    </p:blipFill>
                    <p:spPr>
                      <a:xfrm>
                        <a:off x="2603700" y="2521500"/>
                        <a:ext cx="3492300" cy="1886672"/>
                      </a:xfrm>
                      <a:prstGeom prst="rect">
                        <a:avLst/>
                      </a:prstGeom>
                    </p:spPr>
                  </p:pic>
                </p:oleObj>
              </mc:Fallback>
            </mc:AlternateContent>
          </a:graphicData>
        </a:graphic>
      </p:graphicFrame>
      <p:sp>
        <p:nvSpPr>
          <p:cNvPr id="4" name="Content Placeholder 4"/>
          <p:cNvSpPr>
            <a:spLocks noGrp="1"/>
          </p:cNvSpPr>
          <p:nvPr>
            <p:ph idx="13"/>
          </p:nvPr>
        </p:nvSpPr>
        <p:spPr>
          <a:xfrm>
            <a:off x="228601" y="4709160"/>
            <a:ext cx="8575674" cy="176784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consists of those ordered pairs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it follows that:</a:t>
            </a:r>
          </a:p>
        </p:txBody>
      </p:sp>
      <p:graphicFrame>
        <p:nvGraphicFramePr>
          <p:cNvPr id="8" name="Object 5"/>
          <p:cNvGraphicFramePr>
            <a:graphicFrameLocks noChangeAspect="1"/>
          </p:cNvGraphicFramePr>
          <p:nvPr>
            <p:extLst>
              <p:ext uri="{D42A27DB-BD31-4B8C-83A1-F6EECF244321}">
                <p14:modId xmlns:p14="http://schemas.microsoft.com/office/powerpoint/2010/main" val="3218986200"/>
              </p:ext>
            </p:extLst>
          </p:nvPr>
        </p:nvGraphicFramePr>
        <p:xfrm>
          <a:off x="339725" y="5815013"/>
          <a:ext cx="8466138" cy="557212"/>
        </p:xfrm>
        <a:graphic>
          <a:graphicData uri="http://schemas.openxmlformats.org/presentationml/2006/ole">
            <mc:AlternateContent xmlns:mc="http://schemas.openxmlformats.org/markup-compatibility/2006">
              <mc:Choice xmlns:v="urn:schemas-microsoft-com:vml" Requires="v">
                <p:oleObj spid="_x0000_s7175" name="Equation" r:id="rId5" imgW="3848040" imgH="253800" progId="Equation.DSMT4">
                  <p:embed/>
                </p:oleObj>
              </mc:Choice>
              <mc:Fallback>
                <p:oleObj name="Equation" r:id="rId5" imgW="3848040" imgH="253800" progId="Equation.DSMT4">
                  <p:embed/>
                  <p:pic>
                    <p:nvPicPr>
                      <p:cNvPr id="7" name="Object 6"/>
                      <p:cNvPicPr/>
                      <p:nvPr/>
                    </p:nvPicPr>
                    <p:blipFill>
                      <a:blip r:embed="rId6"/>
                      <a:stretch>
                        <a:fillRect/>
                      </a:stretch>
                    </p:blipFill>
                    <p:spPr>
                      <a:xfrm>
                        <a:off x="339725" y="5815013"/>
                        <a:ext cx="8466138" cy="557212"/>
                      </a:xfrm>
                      <a:prstGeom prst="rect">
                        <a:avLst/>
                      </a:prstGeom>
                    </p:spPr>
                  </p:pic>
                </p:oleObj>
              </mc:Fallback>
            </mc:AlternateContent>
          </a:graphicData>
        </a:graphic>
      </p:graphicFrame>
    </p:spTree>
    <p:extLst>
      <p:ext uri="{BB962C8B-B14F-4D97-AF65-F5344CB8AC3E}">
        <p14:creationId xmlns:p14="http://schemas.microsoft.com/office/powerpoint/2010/main" val="1637403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Matrices of Relations on Sets</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981200"/>
          </a:xfrm>
          <a:ln>
            <a:solidFill>
              <a:srgbClr val="FF0000"/>
            </a:solidFill>
          </a:ln>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all the elements on the main diagonal of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equal to 1.</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Picture 3" descr="Zero-One matrix for a reflexive relation. Off diagonal elements can be 0 or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962400" y="2304803"/>
            <a:ext cx="1081143" cy="82296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733800"/>
            <a:ext cx="8229600" cy="2743200"/>
          </a:xfrm>
          <a:ln>
            <a:solidFill>
              <a:srgbClr val="FF0000"/>
            </a:solidFill>
          </a:ln>
        </p:spPr>
        <p:txBody>
          <a:bodyPr/>
          <a:lstStyle/>
          <a:p>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relation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and only if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whenever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relation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反对称关系</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when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10" name="Picture 5" descr="Zero-One matrices for Symmetric, A, and antisymmetric, B, relations."/>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3027235" y="4917572"/>
            <a:ext cx="3089529" cy="155448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41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of a Relation on a Set</a:t>
            </a:r>
          </a:p>
        </p:txBody>
      </p:sp>
      <p:sp>
        <p:nvSpPr>
          <p:cNvPr id="3" name="Content Placeholder 2"/>
          <p:cNvSpPr>
            <a:spLocks noGrp="1"/>
          </p:cNvSpPr>
          <p:nvPr>
            <p:ph idx="1"/>
          </p:nvPr>
        </p:nvSpPr>
        <p:spPr>
          <a:xfrm>
            <a:off x="457200" y="1295400"/>
            <a:ext cx="8229600" cy="914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3: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the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is represented by the matrix</a:t>
            </a:r>
          </a:p>
        </p:txBody>
      </p:sp>
      <p:graphicFrame>
        <p:nvGraphicFramePr>
          <p:cNvPr id="7" name="Object 3"/>
          <p:cNvGraphicFramePr>
            <a:graphicFrameLocks noChangeAspect="1"/>
          </p:cNvGraphicFramePr>
          <p:nvPr>
            <p:extLst>
              <p:ext uri="{D42A27DB-BD31-4B8C-83A1-F6EECF244321}">
                <p14:modId xmlns:p14="http://schemas.microsoft.com/office/powerpoint/2010/main" val="2609070512"/>
              </p:ext>
            </p:extLst>
          </p:nvPr>
        </p:nvGraphicFramePr>
        <p:xfrm>
          <a:off x="2743200" y="2327275"/>
          <a:ext cx="2698750" cy="2127250"/>
        </p:xfrm>
        <a:graphic>
          <a:graphicData uri="http://schemas.openxmlformats.org/presentationml/2006/ole">
            <mc:AlternateContent xmlns:mc="http://schemas.openxmlformats.org/markup-compatibility/2006">
              <mc:Choice xmlns:v="urn:schemas-microsoft-com:vml" Requires="v">
                <p:oleObj spid="_x0000_s8196" name="Equation" r:id="rId3" imgW="1079280" imgH="850680" progId="Equation.DSMT4">
                  <p:embed/>
                </p:oleObj>
              </mc:Choice>
              <mc:Fallback>
                <p:oleObj name="Equation" r:id="rId3" imgW="1079280" imgH="850680" progId="Equation.DSMT4">
                  <p:embed/>
                  <p:pic>
                    <p:nvPicPr>
                      <p:cNvPr id="7" name="Object 3"/>
                      <p:cNvPicPr/>
                      <p:nvPr/>
                    </p:nvPicPr>
                    <p:blipFill>
                      <a:blip r:embed="rId4"/>
                      <a:stretch>
                        <a:fillRect/>
                      </a:stretch>
                    </p:blipFill>
                    <p:spPr>
                      <a:xfrm>
                        <a:off x="2743200" y="2327275"/>
                        <a:ext cx="2698750" cy="2127250"/>
                      </a:xfrm>
                      <a:prstGeom prst="rect">
                        <a:avLst/>
                      </a:prstGeom>
                    </p:spPr>
                  </p:pic>
                </p:oleObj>
              </mc:Fallback>
            </mc:AlternateContent>
          </a:graphicData>
        </a:graphic>
      </p:graphicFrame>
      <p:sp>
        <p:nvSpPr>
          <p:cNvPr id="4" name="Content Placeholder 4"/>
          <p:cNvSpPr>
            <a:spLocks noGrp="1"/>
          </p:cNvSpPr>
          <p:nvPr>
            <p:ph idx="13"/>
          </p:nvPr>
        </p:nvSpPr>
        <p:spPr>
          <a:xfrm>
            <a:off x="450273" y="4572000"/>
            <a:ext cx="8229600" cy="246888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reflexive, symmetric, and/or antisymmetric?</a:t>
            </a:r>
          </a:p>
        </p:txBody>
      </p:sp>
    </p:spTree>
    <p:extLst>
      <p:ext uri="{BB962C8B-B14F-4D97-AF65-F5344CB8AC3E}">
        <p14:creationId xmlns:p14="http://schemas.microsoft.com/office/powerpoint/2010/main" val="1823013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9" name="Content Placeholder 2"/>
          <p:cNvSpPr>
            <a:spLocks noGrp="1"/>
          </p:cNvSpPr>
          <p:nvPr>
            <p:ph idx="1"/>
          </p:nvPr>
        </p:nvSpPr>
        <p:spPr>
          <a:xfrm>
            <a:off x="914400" y="2362200"/>
            <a:ext cx="8229600" cy="19050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Matrices</a:t>
            </a: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a:t>
            </a:r>
          </a:p>
        </p:txBody>
      </p:sp>
    </p:spTree>
    <p:extLst>
      <p:ext uri="{BB962C8B-B14F-4D97-AF65-F5344CB8AC3E}">
        <p14:creationId xmlns:p14="http://schemas.microsoft.com/office/powerpoint/2010/main" val="1105716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Representing Relations Using Digraphs </a:t>
            </a: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关系的图表示</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590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directed graph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有向图</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digraph</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consists of a set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vertices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nodes,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顶点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together with a set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ordered pairs of elements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called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edges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arcs,</a:t>
            </a:r>
            <a:r>
              <a:rPr lang="zh-CN" alt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vertex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 vertex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起点</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edge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the vertex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terminal vertex</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终点</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this edge.</a:t>
            </a:r>
          </a:p>
          <a:p>
            <a:pPr lvl="1"/>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edge of the form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loop</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环</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7: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drawing of the directed graph with vertices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edges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shown here.</a:t>
            </a:r>
          </a:p>
        </p:txBody>
      </p:sp>
      <p:pic>
        <p:nvPicPr>
          <p:cNvPr id="7" name="Picture 3" descr="A directed grap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648200" y="4953000"/>
            <a:ext cx="1366577" cy="155448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740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Digraphs Representing Relations</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70065" y="2971800"/>
            <a:ext cx="8229600" cy="24384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8: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are the ordered pairs in the relation represented by this directed graph?</a:t>
            </a:r>
          </a:p>
        </p:txBody>
      </p:sp>
      <p:pic>
        <p:nvPicPr>
          <p:cNvPr id="8" name="Picture 3" descr="The directed graph of the relation R."/>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962400" y="3810000"/>
            <a:ext cx="1371600" cy="1464161"/>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70065" y="5561610"/>
            <a:ext cx="8229600" cy="9906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ordered pairs in the relation are (1, 3), (1, 4), (2, 1), (2, 2), (2, 3), (3, 1), (3, 3), (4, 1),  and (4, 3)</a:t>
            </a:r>
          </a:p>
        </p:txBody>
      </p:sp>
      <p:sp>
        <p:nvSpPr>
          <p:cNvPr id="4" name="文本框 3">
            <a:extLst>
              <a:ext uri="{FF2B5EF4-FFF2-40B4-BE49-F238E27FC236}">
                <a16:creationId xmlns:a16="http://schemas.microsoft.com/office/drawing/2014/main" id="{BCCC339E-F387-7982-59F7-E4EDE39EAE46}"/>
              </a:ext>
            </a:extLst>
          </p:cNvPr>
          <p:cNvSpPr txBox="1"/>
          <p:nvPr/>
        </p:nvSpPr>
        <p:spPr>
          <a:xfrm>
            <a:off x="457200" y="1295400"/>
            <a:ext cx="8229600" cy="1200329"/>
          </a:xfrm>
          <a:prstGeom prst="rect">
            <a:avLst/>
          </a:prstGeom>
          <a:noFill/>
          <a:ln>
            <a:solidFill>
              <a:srgbClr val="FF0000"/>
            </a:solidFill>
          </a:ln>
        </p:spPr>
        <p:txBody>
          <a:bodyPr wrap="square" rtlCol="0">
            <a:spAutoFit/>
          </a:bodyPr>
          <a:lstStyle/>
          <a:p>
            <a:pPr algn="l"/>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altLang="zh-CN" sz="2400" b="1" i="0" u="none" strike="noStrike" baseline="0" dirty="0">
                <a:latin typeface="Times New Roman" panose="02020603050405020304" pitchFamily="18" charset="0"/>
                <a:cs typeface="Times New Roman" panose="02020603050405020304" pitchFamily="18" charset="0"/>
              </a:rPr>
              <a:t>The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relation</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R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on a set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a:t>
            </a:r>
            <a:r>
              <a:rPr lang="en-US" altLang="zh-CN" sz="2400" b="1" i="0" u="none" strike="noStrike" baseline="0" dirty="0">
                <a:latin typeface="Times New Roman" panose="02020603050405020304" pitchFamily="18" charset="0"/>
                <a:cs typeface="Times New Roman" panose="02020603050405020304" pitchFamily="18" charset="0"/>
              </a:rPr>
              <a:t>is represented by the directed graph that has </a:t>
            </a:r>
            <a:r>
              <a:rPr lang="en-US" altLang="zh-CN" sz="2400" b="1" i="0" strike="noStrike" baseline="0" dirty="0">
                <a:latin typeface="Times New Roman" panose="02020603050405020304" pitchFamily="18" charset="0"/>
                <a:cs typeface="Times New Roman" panose="02020603050405020304" pitchFamily="18" charset="0"/>
              </a:rPr>
              <a:t>the elements of </a:t>
            </a:r>
            <a:r>
              <a:rPr lang="en-US" altLang="zh-CN" sz="2400" b="1" i="1" strike="noStrike" baseline="0" dirty="0">
                <a:latin typeface="Times New Roman" panose="02020603050405020304" pitchFamily="18" charset="0"/>
                <a:cs typeface="Times New Roman" panose="02020603050405020304" pitchFamily="18" charset="0"/>
              </a:rPr>
              <a:t>A </a:t>
            </a:r>
            <a:r>
              <a:rPr lang="en-US" altLang="zh-CN" sz="2400" b="1" i="0" strike="noStrike" baseline="0" dirty="0">
                <a:latin typeface="Times New Roman" panose="02020603050405020304" pitchFamily="18" charset="0"/>
                <a:cs typeface="Times New Roman" panose="02020603050405020304" pitchFamily="18" charset="0"/>
              </a:rPr>
              <a:t>as its vertices and the ordered pairs (</a:t>
            </a:r>
            <a:r>
              <a:rPr lang="en-US" altLang="zh-CN" sz="2400" b="1" i="1" strike="noStrike" baseline="0" dirty="0">
                <a:latin typeface="Times New Roman" panose="02020603050405020304" pitchFamily="18" charset="0"/>
                <a:cs typeface="Times New Roman" panose="02020603050405020304" pitchFamily="18" charset="0"/>
              </a:rPr>
              <a:t>a, b</a:t>
            </a:r>
            <a:r>
              <a:rPr lang="en-US" altLang="zh-CN" sz="2400" b="1" i="0" strike="noStrike" baseline="0" dirty="0">
                <a:latin typeface="Times New Roman" panose="02020603050405020304" pitchFamily="18" charset="0"/>
                <a:cs typeface="Times New Roman" panose="02020603050405020304" pitchFamily="18" charset="0"/>
              </a:rPr>
              <a:t>), where (</a:t>
            </a:r>
            <a:r>
              <a:rPr lang="en-US" altLang="zh-CN" sz="2400" b="1" i="1" strike="noStrike" baseline="0" dirty="0">
                <a:latin typeface="Times New Roman" panose="02020603050405020304" pitchFamily="18" charset="0"/>
                <a:cs typeface="Times New Roman" panose="02020603050405020304" pitchFamily="18" charset="0"/>
              </a:rPr>
              <a:t>a, b</a:t>
            </a:r>
            <a:r>
              <a:rPr lang="en-US" altLang="zh-CN" sz="2400" b="1" i="0" strike="noStrike" baseline="0" dirty="0">
                <a:latin typeface="Times New Roman" panose="02020603050405020304" pitchFamily="18" charset="0"/>
                <a:cs typeface="Times New Roman" panose="02020603050405020304" pitchFamily="18" charset="0"/>
              </a:rPr>
              <a:t>) ∈ </a:t>
            </a:r>
            <a:r>
              <a:rPr lang="en-US" altLang="zh-CN" sz="2400" b="1" i="1" strike="noStrike" baseline="0" dirty="0">
                <a:latin typeface="Times New Roman" panose="02020603050405020304" pitchFamily="18" charset="0"/>
                <a:cs typeface="Times New Roman" panose="02020603050405020304" pitchFamily="18" charset="0"/>
              </a:rPr>
              <a:t>R</a:t>
            </a:r>
            <a:r>
              <a:rPr lang="en-US" altLang="zh-CN" sz="2400" b="1" i="0" strike="noStrike" baseline="0" dirty="0">
                <a:latin typeface="Times New Roman" panose="02020603050405020304" pitchFamily="18" charset="0"/>
                <a:cs typeface="Times New Roman" panose="02020603050405020304" pitchFamily="18" charset="0"/>
              </a:rPr>
              <a:t>, as edges</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8860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Determining which Properties a Relation has from its Digraph</a:t>
            </a:r>
          </a:p>
        </p:txBody>
      </p:sp>
      <p:sp>
        <p:nvSpPr>
          <p:cNvPr id="3" name="Content Placeholder 2"/>
          <p:cNvSpPr>
            <a:spLocks noGrp="1"/>
          </p:cNvSpPr>
          <p:nvPr>
            <p:ph idx="1"/>
          </p:nvPr>
        </p:nvSpPr>
        <p:spPr/>
        <p:txBody>
          <a:bodyPr/>
          <a:lstStyle/>
          <a:p>
            <a:pPr>
              <a:spcAft>
                <a:spcPts val="1200"/>
              </a:spcAft>
            </a:pPr>
            <a:r>
              <a:rPr lang="en-US" b="1" i="1" dirty="0">
                <a:latin typeface="Times New Roman" panose="02020603050405020304" pitchFamily="18" charset="0"/>
                <a:ea typeface="Cambria Math"/>
                <a:cs typeface="Times New Roman" panose="02020603050405020304" pitchFamily="18" charset="0"/>
              </a:rPr>
              <a:t>Reflexivity</a:t>
            </a:r>
            <a:r>
              <a:rPr lang="en-US" b="1" dirty="0">
                <a:latin typeface="Times New Roman" panose="02020603050405020304" pitchFamily="18" charset="0"/>
                <a:ea typeface="Cambria Math"/>
                <a:cs typeface="Times New Roman" panose="02020603050405020304" pitchFamily="18" charset="0"/>
              </a:rPr>
              <a:t>: A loop must be present at all vertices in the graph.</a:t>
            </a:r>
          </a:p>
          <a:p>
            <a:pPr>
              <a:spcAft>
                <a:spcPts val="1200"/>
              </a:spcAft>
            </a:pPr>
            <a:r>
              <a:rPr lang="en-US" b="1" i="1" dirty="0">
                <a:latin typeface="Times New Roman" panose="02020603050405020304" pitchFamily="18" charset="0"/>
                <a:ea typeface="Cambria Math"/>
                <a:cs typeface="Times New Roman" panose="02020603050405020304" pitchFamily="18" charset="0"/>
              </a:rPr>
              <a:t>Symmetry</a:t>
            </a:r>
            <a:r>
              <a:rPr lang="en-US" b="1" dirty="0">
                <a:latin typeface="Times New Roman" panose="02020603050405020304" pitchFamily="18" charset="0"/>
                <a:ea typeface="Cambria Math"/>
                <a:cs typeface="Times New Roman" panose="02020603050405020304" pitchFamily="18" charset="0"/>
              </a:rPr>
              <a:t>: If  (</a:t>
            </a:r>
            <a:r>
              <a:rPr lang="en-US" b="1" i="1" dirty="0" err="1">
                <a:latin typeface="Times New Roman" panose="02020603050405020304" pitchFamily="18" charset="0"/>
                <a:ea typeface="Cambria Math"/>
                <a:cs typeface="Times New Roman" panose="02020603050405020304" pitchFamily="18" charset="0"/>
              </a:rPr>
              <a:t>x,y</a:t>
            </a:r>
            <a:r>
              <a:rPr lang="en-US" b="1" dirty="0">
                <a:latin typeface="Times New Roman" panose="02020603050405020304" pitchFamily="18" charset="0"/>
                <a:ea typeface="Cambria Math"/>
                <a:cs typeface="Times New Roman" panose="02020603050405020304" pitchFamily="18" charset="0"/>
              </a:rPr>
              <a:t>) is an edge,</a:t>
            </a:r>
            <a:r>
              <a:rPr lang="en-US" b="1" i="1" dirty="0">
                <a:latin typeface="Times New Roman" panose="02020603050405020304" pitchFamily="18" charset="0"/>
                <a:ea typeface="Cambria Math"/>
                <a:cs typeface="Times New Roman" panose="02020603050405020304" pitchFamily="18" charset="0"/>
              </a:rPr>
              <a:t> </a:t>
            </a:r>
            <a:r>
              <a:rPr lang="en-US" b="1" dirty="0">
                <a:latin typeface="Times New Roman" panose="02020603050405020304" pitchFamily="18" charset="0"/>
                <a:ea typeface="Cambria Math"/>
                <a:cs typeface="Times New Roman" panose="02020603050405020304" pitchFamily="18" charset="0"/>
              </a:rPr>
              <a:t>then so is (</a:t>
            </a:r>
            <a:r>
              <a:rPr lang="en-US" b="1" i="1" dirty="0" err="1">
                <a:latin typeface="Times New Roman" panose="02020603050405020304" pitchFamily="18" charset="0"/>
                <a:ea typeface="Cambria Math"/>
                <a:cs typeface="Times New Roman" panose="02020603050405020304" pitchFamily="18" charset="0"/>
              </a:rPr>
              <a:t>y,x</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a:t>
            </a:r>
          </a:p>
          <a:p>
            <a:pPr>
              <a:spcAft>
                <a:spcPts val="1200"/>
              </a:spcAft>
            </a:pPr>
            <a:r>
              <a:rPr lang="en-US" b="1" i="1" dirty="0" err="1">
                <a:latin typeface="Times New Roman" panose="02020603050405020304" pitchFamily="18" charset="0"/>
                <a:ea typeface="Cambria Math"/>
                <a:cs typeface="Times New Roman" panose="02020603050405020304" pitchFamily="18" charset="0"/>
              </a:rPr>
              <a:t>Antisymmetry</a:t>
            </a:r>
            <a:r>
              <a:rPr lang="en-US" b="1" dirty="0">
                <a:latin typeface="Times New Roman" panose="02020603050405020304" pitchFamily="18" charset="0"/>
                <a:ea typeface="Cambria Math"/>
                <a:cs typeface="Times New Roman" panose="02020603050405020304" pitchFamily="18" charset="0"/>
              </a:rPr>
              <a:t>: If (</a:t>
            </a:r>
            <a:r>
              <a:rPr lang="en-US" b="1" i="1" dirty="0" err="1">
                <a:latin typeface="Times New Roman" panose="02020603050405020304" pitchFamily="18" charset="0"/>
                <a:ea typeface="Cambria Math"/>
                <a:cs typeface="Times New Roman" panose="02020603050405020304" pitchFamily="18" charset="0"/>
              </a:rPr>
              <a:t>x,y</a:t>
            </a:r>
            <a:r>
              <a:rPr lang="en-US" b="1" dirty="0">
                <a:latin typeface="Times New Roman" panose="02020603050405020304" pitchFamily="18" charset="0"/>
                <a:ea typeface="Cambria Math"/>
                <a:cs typeface="Times New Roman" panose="02020603050405020304" pitchFamily="18" charset="0"/>
              </a:rPr>
              <a:t>) with </a:t>
            </a:r>
            <a:r>
              <a:rPr lang="en-US" b="1" i="1" dirty="0">
                <a:latin typeface="Times New Roman" panose="02020603050405020304" pitchFamily="18" charset="0"/>
                <a:ea typeface="Cambria Math"/>
                <a:cs typeface="Times New Roman" panose="02020603050405020304" pitchFamily="18" charset="0"/>
              </a:rPr>
              <a:t>x </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 y</a:t>
            </a:r>
            <a:r>
              <a:rPr lang="en-US" b="1" dirty="0">
                <a:latin typeface="Times New Roman" panose="02020603050405020304" pitchFamily="18" charset="0"/>
                <a:ea typeface="Cambria Math"/>
                <a:cs typeface="Times New Roman" panose="02020603050405020304" pitchFamily="18" charset="0"/>
              </a:rPr>
              <a:t> is an edge, then (</a:t>
            </a:r>
            <a:r>
              <a:rPr lang="en-US" b="1" i="1" dirty="0" err="1">
                <a:latin typeface="Times New Roman" panose="02020603050405020304" pitchFamily="18" charset="0"/>
                <a:ea typeface="Cambria Math"/>
                <a:cs typeface="Times New Roman" panose="02020603050405020304" pitchFamily="18" charset="0"/>
              </a:rPr>
              <a:t>y,x</a:t>
            </a:r>
            <a:r>
              <a:rPr lang="en-US" b="1" dirty="0">
                <a:latin typeface="Times New Roman" panose="02020603050405020304" pitchFamily="18" charset="0"/>
                <a:ea typeface="Cambria Math"/>
                <a:cs typeface="Times New Roman" panose="02020603050405020304" pitchFamily="18" charset="0"/>
              </a:rPr>
              <a:t>) is not an edge.</a:t>
            </a:r>
          </a:p>
          <a:p>
            <a:pPr>
              <a:spcAft>
                <a:spcPts val="1200"/>
              </a:spcAft>
            </a:pPr>
            <a:r>
              <a:rPr lang="en-US" b="1" i="1" dirty="0">
                <a:latin typeface="Times New Roman" panose="02020603050405020304" pitchFamily="18" charset="0"/>
                <a:ea typeface="Cambria Math"/>
                <a:cs typeface="Times New Roman" panose="02020603050405020304" pitchFamily="18" charset="0"/>
              </a:rPr>
              <a:t>Transitivity</a:t>
            </a:r>
            <a:r>
              <a:rPr lang="en-US" b="1" dirty="0">
                <a:latin typeface="Times New Roman" panose="02020603050405020304" pitchFamily="18" charset="0"/>
                <a:ea typeface="Cambria Math"/>
                <a:cs typeface="Times New Roman" panose="02020603050405020304" pitchFamily="18" charset="0"/>
              </a:rPr>
              <a:t>: If (</a:t>
            </a:r>
            <a:r>
              <a:rPr lang="en-US" b="1" i="1" dirty="0" err="1">
                <a:latin typeface="Times New Roman" panose="02020603050405020304" pitchFamily="18" charset="0"/>
                <a:ea typeface="Cambria Math"/>
                <a:cs typeface="Times New Roman" panose="02020603050405020304" pitchFamily="18" charset="0"/>
              </a:rPr>
              <a:t>x,y</a:t>
            </a:r>
            <a:r>
              <a:rPr lang="en-US" b="1" dirty="0">
                <a:latin typeface="Times New Roman" panose="02020603050405020304" pitchFamily="18" charset="0"/>
                <a:ea typeface="Cambria Math"/>
                <a:cs typeface="Times New Roman" panose="02020603050405020304" pitchFamily="18" charset="0"/>
              </a:rPr>
              <a:t>) and (</a:t>
            </a:r>
            <a:r>
              <a:rPr lang="en-US" b="1" i="1" dirty="0" err="1">
                <a:latin typeface="Times New Roman" panose="02020603050405020304" pitchFamily="18" charset="0"/>
                <a:ea typeface="Cambria Math"/>
                <a:cs typeface="Times New Roman" panose="02020603050405020304" pitchFamily="18" charset="0"/>
              </a:rPr>
              <a:t>y,z</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 </a:t>
            </a:r>
            <a:r>
              <a:rPr lang="en-US" b="1" dirty="0">
                <a:latin typeface="Times New Roman" panose="02020603050405020304" pitchFamily="18" charset="0"/>
                <a:ea typeface="Cambria Math"/>
                <a:cs typeface="Times New Roman" panose="02020603050405020304" pitchFamily="18" charset="0"/>
              </a:rPr>
              <a:t>are edges, then so is (</a:t>
            </a:r>
            <a:r>
              <a:rPr lang="en-US" b="1" i="1" dirty="0" err="1">
                <a:latin typeface="Times New Roman" panose="02020603050405020304" pitchFamily="18" charset="0"/>
                <a:ea typeface="Cambria Math"/>
                <a:cs typeface="Times New Roman" panose="02020603050405020304" pitchFamily="18" charset="0"/>
              </a:rPr>
              <a:t>x,z</a:t>
            </a:r>
            <a:r>
              <a:rPr lang="en-US" b="1" dirty="0">
                <a:latin typeface="Times New Roman" panose="02020603050405020304" pitchFamily="18" charset="0"/>
                <a:ea typeface="Cambria Math"/>
                <a:cs typeface="Times New Roman" panose="02020603050405020304" pitchFamily="18" charset="0"/>
              </a:rPr>
              <a:t>)</a:t>
            </a:r>
            <a:r>
              <a:rPr lang="en-US" b="1" i="1" dirty="0">
                <a:latin typeface="Times New Roman" panose="02020603050405020304" pitchFamily="18" charset="0"/>
                <a:ea typeface="Cambria Math"/>
                <a:cs typeface="Times New Roman" panose="02020603050405020304" pitchFamily="18" charset="0"/>
              </a:rPr>
              <a:t>.</a:t>
            </a:r>
            <a:endParaRPr lang="en-US" b="1" dirty="0">
              <a:latin typeface="Times New Roman" panose="02020603050405020304" pitchFamily="18" charset="0"/>
              <a:ea typeface="Cambria Math"/>
              <a:cs typeface="Times New Roman" panose="02020603050405020304" pitchFamily="18" charset="0"/>
            </a:endParaRPr>
          </a:p>
        </p:txBody>
      </p:sp>
    </p:spTree>
    <p:extLst>
      <p:ext uri="{BB962C8B-B14F-4D97-AF65-F5344CB8AC3E}">
        <p14:creationId xmlns:p14="http://schemas.microsoft.com/office/powerpoint/2010/main" val="125789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2971800"/>
          </a:xfrm>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Their Properties</a:t>
            </a:r>
            <a:b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关系及其性质</a:t>
            </a:r>
            <a:r>
              <a:rPr lang="en-US" altLang="zh-CN"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5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4196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152400"/>
            <a:ext cx="9144000" cy="1188720"/>
          </a:xfrm>
        </p:spPr>
        <p:txBody>
          <a:bodyPr/>
          <a:lstStyle/>
          <a:p>
            <a:r>
              <a:rPr lang="en-US" altLang="zh-CN" sz="3600" dirty="0"/>
              <a:t>Determining which Properties a Relation has from its Digraph – Example 1</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86000" y="1770156"/>
            <a:ext cx="3789046" cy="2311847"/>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191000"/>
            <a:ext cx="8229600" cy="2286000"/>
          </a:xfrm>
        </p:spPr>
        <p:txBody>
          <a:bodyPr/>
          <a:lstStyle/>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there are no loops</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for example, there is no edge from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whenever there is an edge from one vertex  to another, there is not one going back  </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a:t>
            </a:r>
          </a:p>
        </p:txBody>
      </p:sp>
    </p:spTree>
    <p:extLst>
      <p:ext uri="{BB962C8B-B14F-4D97-AF65-F5344CB8AC3E}">
        <p14:creationId xmlns:p14="http://schemas.microsoft.com/office/powerpoint/2010/main" val="31081404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Determining which Properties a Relation has from its Digraph – Example 2</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62200" y="1524000"/>
            <a:ext cx="3487214" cy="2505673"/>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4038600"/>
            <a:ext cx="8229600" cy="2560320"/>
          </a:xfrm>
        </p:spPr>
        <p:txBody>
          <a:bodyPr/>
          <a:lstStyle/>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there are no loops</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 for example, there is no edge from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whenever there is an edge from one vertex to another, there is not one going back  </a:t>
            </a:r>
          </a:p>
          <a:p>
            <a:pPr>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Yes (trivially), there  are no two edges where the first edge ends at the vertex where the second edge begins</a:t>
            </a:r>
          </a:p>
        </p:txBody>
      </p:sp>
    </p:spTree>
    <p:extLst>
      <p:ext uri="{BB962C8B-B14F-4D97-AF65-F5344CB8AC3E}">
        <p14:creationId xmlns:p14="http://schemas.microsoft.com/office/powerpoint/2010/main" val="1679617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endParaRPr lang="en-US" dirty="0"/>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3076" y="1143000"/>
            <a:ext cx="6937849" cy="4810161"/>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867400"/>
            <a:ext cx="8229600" cy="731520"/>
          </a:xfrm>
          <a:ln w="12700">
            <a:solidFill>
              <a:srgbClr val="1A587B"/>
            </a:solidFill>
          </a:ln>
        </p:spPr>
        <p:txBody>
          <a:bodyPr/>
          <a:lstStyle/>
          <a:p>
            <a:r>
              <a:rPr lang="en-US" sz="2200" dirty="0"/>
              <a:t>The pair (</a:t>
            </a:r>
            <a:r>
              <a:rPr lang="en-US" sz="2200" dirty="0" err="1"/>
              <a:t>x,y</a:t>
            </a:r>
            <a:r>
              <a:rPr lang="en-US" sz="2200" dirty="0"/>
              <a:t>) is in  </a:t>
            </a:r>
            <a:r>
              <a:rPr lang="en-US" sz="2200" i="1" dirty="0"/>
              <a:t>R</a:t>
            </a:r>
            <a:r>
              <a:rPr lang="en-US" sz="2200" i="1" baseline="30000" dirty="0">
                <a:ea typeface="Cambria Math" pitchFamily="18" charset="0"/>
              </a:rPr>
              <a:t>n</a:t>
            </a:r>
            <a:r>
              <a:rPr lang="en-US" sz="2200" baseline="30000" dirty="0">
                <a:ea typeface="Cambria Math" pitchFamily="18" charset="0"/>
              </a:rPr>
              <a:t> </a:t>
            </a:r>
            <a:r>
              <a:rPr lang="en-US" sz="2200" dirty="0"/>
              <a:t> if there is a path of length </a:t>
            </a:r>
            <a:r>
              <a:rPr lang="en-US" sz="2200" i="1" dirty="0"/>
              <a:t>n</a:t>
            </a:r>
            <a:r>
              <a:rPr lang="en-US" sz="2200" dirty="0"/>
              <a:t> from </a:t>
            </a:r>
            <a:r>
              <a:rPr lang="en-US" sz="2200" i="1" dirty="0"/>
              <a:t>x</a:t>
            </a:r>
            <a:r>
              <a:rPr lang="en-US" sz="2200" dirty="0"/>
              <a:t> to </a:t>
            </a:r>
            <a:r>
              <a:rPr lang="en-US" sz="2200" i="1" dirty="0"/>
              <a:t>y</a:t>
            </a:r>
            <a:r>
              <a:rPr lang="en-US" sz="2200" dirty="0"/>
              <a:t>  in </a:t>
            </a:r>
            <a:r>
              <a:rPr lang="en-US" sz="2200" i="1" dirty="0"/>
              <a:t>R</a:t>
            </a:r>
            <a:r>
              <a:rPr lang="en-US" sz="2200" dirty="0"/>
              <a:t> (following the direction of the arrows). </a:t>
            </a:r>
            <a:endParaRPr lang="en-US" sz="2200" baseline="30000" dirty="0">
              <a:ea typeface="Cambria Math" pitchFamily="18" charset="0"/>
            </a:endParaRPr>
          </a:p>
        </p:txBody>
      </p:sp>
    </p:spTree>
    <p:extLst>
      <p:ext uri="{BB962C8B-B14F-4D97-AF65-F5344CB8AC3E}">
        <p14:creationId xmlns:p14="http://schemas.microsoft.com/office/powerpoint/2010/main" val="20050910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p>
        </p:txBody>
      </p:sp>
      <p:sp>
        <p:nvSpPr>
          <p:cNvPr id="28676" name="Freeform 4"/>
          <p:cNvSpPr>
            <a:spLocks/>
          </p:cNvSpPr>
          <p:nvPr/>
        </p:nvSpPr>
        <p:spPr bwMode="auto">
          <a:xfrm>
            <a:off x="2089147" y="1938858"/>
            <a:ext cx="239712" cy="239713"/>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7" name="Oval 6"/>
          <p:cNvSpPr>
            <a:spLocks noChangeArrowheads="1"/>
          </p:cNvSpPr>
          <p:nvPr/>
        </p:nvSpPr>
        <p:spPr bwMode="auto">
          <a:xfrm>
            <a:off x="2089147" y="2178571"/>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78" name="Freeform 7"/>
          <p:cNvSpPr>
            <a:spLocks/>
          </p:cNvSpPr>
          <p:nvPr/>
        </p:nvSpPr>
        <p:spPr bwMode="auto">
          <a:xfrm>
            <a:off x="24987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9" name="Oval 8"/>
          <p:cNvSpPr>
            <a:spLocks noChangeArrowheads="1"/>
          </p:cNvSpPr>
          <p:nvPr/>
        </p:nvSpPr>
        <p:spPr bwMode="auto">
          <a:xfrm>
            <a:off x="2498722" y="2202383"/>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80" name="Freeform 9"/>
          <p:cNvSpPr>
            <a:spLocks/>
          </p:cNvSpPr>
          <p:nvPr/>
        </p:nvSpPr>
        <p:spPr bwMode="auto">
          <a:xfrm>
            <a:off x="29305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Oval 10"/>
          <p:cNvSpPr>
            <a:spLocks noChangeArrowheads="1"/>
          </p:cNvSpPr>
          <p:nvPr/>
        </p:nvSpPr>
        <p:spPr bwMode="auto">
          <a:xfrm>
            <a:off x="2930522" y="2202383"/>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nvGrpSpPr>
          <p:cNvPr id="28682" name="Group 20"/>
          <p:cNvGrpSpPr>
            <a:grpSpLocks/>
          </p:cNvGrpSpPr>
          <p:nvPr/>
        </p:nvGrpSpPr>
        <p:grpSpPr bwMode="auto">
          <a:xfrm>
            <a:off x="3362322" y="1962671"/>
            <a:ext cx="239712" cy="312737"/>
            <a:chOff x="1686" y="1706"/>
            <a:chExt cx="151" cy="197"/>
          </a:xfrm>
        </p:grpSpPr>
        <p:sp>
          <p:nvSpPr>
            <p:cNvPr id="28730" name="Freeform 11"/>
            <p:cNvSpPr>
              <a:spLocks/>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Oval 12"/>
            <p:cNvSpPr>
              <a:spLocks noChangeArrowheads="1"/>
            </p:cNvSpPr>
            <p:nvPr/>
          </p:nvSpPr>
          <p:spPr bwMode="auto">
            <a:xfrm>
              <a:off x="1686" y="1857"/>
              <a:ext cx="46" cy="46"/>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sp>
        <p:nvSpPr>
          <p:cNvPr id="28683" name="Text Box 14"/>
          <p:cNvSpPr txBox="1">
            <a:spLocks noChangeArrowheads="1"/>
          </p:cNvSpPr>
          <p:nvPr/>
        </p:nvSpPr>
        <p:spPr bwMode="auto">
          <a:xfrm>
            <a:off x="2016831" y="239605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a</a:t>
            </a:r>
          </a:p>
        </p:txBody>
      </p:sp>
      <p:sp>
        <p:nvSpPr>
          <p:cNvPr id="28684" name="Text Box 15"/>
          <p:cNvSpPr txBox="1">
            <a:spLocks noChangeArrowheads="1"/>
          </p:cNvSpPr>
          <p:nvPr/>
        </p:nvSpPr>
        <p:spPr bwMode="auto">
          <a:xfrm>
            <a:off x="2455556"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p>
        </p:txBody>
      </p:sp>
      <p:sp>
        <p:nvSpPr>
          <p:cNvPr id="28685" name="Text Box 16"/>
          <p:cNvSpPr txBox="1">
            <a:spLocks noChangeArrowheads="1"/>
          </p:cNvSpPr>
          <p:nvPr/>
        </p:nvSpPr>
        <p:spPr bwMode="auto">
          <a:xfrm>
            <a:off x="2894282" y="239605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p>
        </p:txBody>
      </p:sp>
      <p:sp>
        <p:nvSpPr>
          <p:cNvPr id="28686" name="Text Box 17"/>
          <p:cNvSpPr txBox="1">
            <a:spLocks noChangeArrowheads="1"/>
          </p:cNvSpPr>
          <p:nvPr/>
        </p:nvSpPr>
        <p:spPr bwMode="auto">
          <a:xfrm>
            <a:off x="3318581"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p>
        </p:txBody>
      </p:sp>
      <p:sp>
        <p:nvSpPr>
          <p:cNvPr id="28687" name="Oval 19"/>
          <p:cNvSpPr>
            <a:spLocks noChangeArrowheads="1"/>
          </p:cNvSpPr>
          <p:nvPr/>
        </p:nvSpPr>
        <p:spPr bwMode="auto">
          <a:xfrm>
            <a:off x="5287590"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88" name="Oval 21"/>
          <p:cNvSpPr>
            <a:spLocks noChangeArrowheads="1"/>
          </p:cNvSpPr>
          <p:nvPr/>
        </p:nvSpPr>
        <p:spPr bwMode="auto">
          <a:xfrm>
            <a:off x="5717802"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89" name="Oval 22"/>
          <p:cNvSpPr>
            <a:spLocks noChangeArrowheads="1"/>
          </p:cNvSpPr>
          <p:nvPr/>
        </p:nvSpPr>
        <p:spPr bwMode="auto">
          <a:xfrm>
            <a:off x="6295652"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90" name="Oval 23"/>
          <p:cNvSpPr>
            <a:spLocks noChangeArrowheads="1"/>
          </p:cNvSpPr>
          <p:nvPr/>
        </p:nvSpPr>
        <p:spPr bwMode="auto">
          <a:xfrm>
            <a:off x="6798890"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91" name="Freeform 24"/>
          <p:cNvSpPr>
            <a:spLocks/>
          </p:cNvSpPr>
          <p:nvPr/>
        </p:nvSpPr>
        <p:spPr bwMode="auto">
          <a:xfrm>
            <a:off x="5359027" y="1954996"/>
            <a:ext cx="360363" cy="144462"/>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Freeform 25"/>
          <p:cNvSpPr>
            <a:spLocks/>
          </p:cNvSpPr>
          <p:nvPr/>
        </p:nvSpPr>
        <p:spPr bwMode="auto">
          <a:xfrm>
            <a:off x="5359027" y="2315358"/>
            <a:ext cx="431800" cy="144463"/>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Freeform 26"/>
          <p:cNvSpPr>
            <a:spLocks/>
          </p:cNvSpPr>
          <p:nvPr/>
        </p:nvSpPr>
        <p:spPr bwMode="auto">
          <a:xfrm>
            <a:off x="5863852" y="1954996"/>
            <a:ext cx="431800" cy="144462"/>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Freeform 27"/>
          <p:cNvSpPr>
            <a:spLocks/>
          </p:cNvSpPr>
          <p:nvPr/>
        </p:nvSpPr>
        <p:spPr bwMode="auto">
          <a:xfrm>
            <a:off x="6367090" y="1954996"/>
            <a:ext cx="431800" cy="155575"/>
          </a:xfrm>
          <a:custGeom>
            <a:avLst/>
            <a:gdLst>
              <a:gd name="T0" fmla="*/ 0 w 272"/>
              <a:gd name="T1" fmla="*/ 2147483647 h 143"/>
              <a:gd name="T2" fmla="*/ 2147483647 w 272"/>
              <a:gd name="T3" fmla="*/ 2147483647 h 143"/>
              <a:gd name="T4" fmla="*/ 2147483647 w 272"/>
              <a:gd name="T5" fmla="*/ 2147483647 h 143"/>
              <a:gd name="T6" fmla="*/ 0 60000 65536"/>
              <a:gd name="T7" fmla="*/ 0 60000 65536"/>
              <a:gd name="T8" fmla="*/ 0 60000 65536"/>
              <a:gd name="T9" fmla="*/ 0 w 272"/>
              <a:gd name="T10" fmla="*/ 0 h 143"/>
              <a:gd name="T11" fmla="*/ 272 w 272"/>
              <a:gd name="T12" fmla="*/ 143 h 143"/>
            </a:gdLst>
            <a:ahLst/>
            <a:cxnLst>
              <a:cxn ang="T6">
                <a:pos x="T0" y="T1"/>
              </a:cxn>
              <a:cxn ang="T7">
                <a:pos x="T2" y="T3"/>
              </a:cxn>
              <a:cxn ang="T8">
                <a:pos x="T4" y="T5"/>
              </a:cxn>
            </a:cxnLst>
            <a:rect l="T9" t="T10" r="T11" b="T12"/>
            <a:pathLst>
              <a:path w="272" h="143">
                <a:moveTo>
                  <a:pt x="0" y="143"/>
                </a:moveTo>
                <a:cubicBezTo>
                  <a:pt x="45" y="78"/>
                  <a:pt x="91" y="14"/>
                  <a:pt x="136" y="7"/>
                </a:cubicBezTo>
                <a:cubicBezTo>
                  <a:pt x="181" y="0"/>
                  <a:pt x="226" y="49"/>
                  <a:pt x="272" y="9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Text Box 31"/>
          <p:cNvSpPr txBox="1">
            <a:spLocks noChangeArrowheads="1"/>
          </p:cNvSpPr>
          <p:nvPr/>
        </p:nvSpPr>
        <p:spPr bwMode="auto">
          <a:xfrm>
            <a:off x="5358149" y="245982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a</a:t>
            </a:r>
          </a:p>
        </p:txBody>
      </p:sp>
      <p:sp>
        <p:nvSpPr>
          <p:cNvPr id="28696" name="Text Box 32"/>
          <p:cNvSpPr txBox="1">
            <a:spLocks noChangeArrowheads="1"/>
          </p:cNvSpPr>
          <p:nvPr/>
        </p:nvSpPr>
        <p:spPr bwMode="auto">
          <a:xfrm>
            <a:off x="5809574"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p>
        </p:txBody>
      </p:sp>
      <p:sp>
        <p:nvSpPr>
          <p:cNvPr id="28697" name="Text Box 33"/>
          <p:cNvSpPr txBox="1">
            <a:spLocks noChangeArrowheads="1"/>
          </p:cNvSpPr>
          <p:nvPr/>
        </p:nvSpPr>
        <p:spPr bwMode="auto">
          <a:xfrm>
            <a:off x="6261000" y="2459821"/>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p>
        </p:txBody>
      </p:sp>
      <p:sp>
        <p:nvSpPr>
          <p:cNvPr id="28698" name="Text Box 34"/>
          <p:cNvSpPr txBox="1">
            <a:spLocks noChangeArrowheads="1"/>
          </p:cNvSpPr>
          <p:nvPr/>
        </p:nvSpPr>
        <p:spPr bwMode="auto">
          <a:xfrm>
            <a:off x="6697999"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p>
        </p:txBody>
      </p:sp>
      <p:grpSp>
        <p:nvGrpSpPr>
          <p:cNvPr id="28699" name="Group 35"/>
          <p:cNvGrpSpPr>
            <a:grpSpLocks/>
          </p:cNvGrpSpPr>
          <p:nvPr/>
        </p:nvGrpSpPr>
        <p:grpSpPr bwMode="auto">
          <a:xfrm>
            <a:off x="2196320" y="4458269"/>
            <a:ext cx="239713" cy="312737"/>
            <a:chOff x="1686" y="1706"/>
            <a:chExt cx="151" cy="197"/>
          </a:xfrm>
        </p:grpSpPr>
        <p:sp>
          <p:nvSpPr>
            <p:cNvPr id="28728" name="Freeform 36"/>
            <p:cNvSpPr>
              <a:spLocks/>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Oval 37"/>
            <p:cNvSpPr>
              <a:spLocks noChangeArrowheads="1"/>
            </p:cNvSpPr>
            <p:nvPr/>
          </p:nvSpPr>
          <p:spPr bwMode="auto">
            <a:xfrm>
              <a:off x="1686" y="1857"/>
              <a:ext cx="46" cy="46"/>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grpSp>
        <p:nvGrpSpPr>
          <p:cNvPr id="28700" name="Group 38"/>
          <p:cNvGrpSpPr>
            <a:grpSpLocks/>
          </p:cNvGrpSpPr>
          <p:nvPr/>
        </p:nvGrpSpPr>
        <p:grpSpPr bwMode="auto">
          <a:xfrm>
            <a:off x="2677333" y="4458269"/>
            <a:ext cx="239712" cy="312737"/>
            <a:chOff x="1686" y="1706"/>
            <a:chExt cx="151" cy="197"/>
          </a:xfrm>
        </p:grpSpPr>
        <p:sp>
          <p:nvSpPr>
            <p:cNvPr id="28726" name="Freeform 39"/>
            <p:cNvSpPr>
              <a:spLocks/>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7" name="Oval 40"/>
            <p:cNvSpPr>
              <a:spLocks noChangeArrowheads="1"/>
            </p:cNvSpPr>
            <p:nvPr/>
          </p:nvSpPr>
          <p:spPr bwMode="auto">
            <a:xfrm>
              <a:off x="1686" y="1857"/>
              <a:ext cx="46" cy="46"/>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sp>
        <p:nvSpPr>
          <p:cNvPr id="28701" name="Oval 41"/>
          <p:cNvSpPr>
            <a:spLocks noChangeArrowheads="1"/>
          </p:cNvSpPr>
          <p:nvPr/>
        </p:nvSpPr>
        <p:spPr bwMode="auto">
          <a:xfrm>
            <a:off x="3132945" y="4697981"/>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2" name="Oval 42"/>
          <p:cNvSpPr>
            <a:spLocks noChangeArrowheads="1"/>
          </p:cNvSpPr>
          <p:nvPr/>
        </p:nvSpPr>
        <p:spPr bwMode="auto">
          <a:xfrm>
            <a:off x="5287590"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3" name="Oval 43"/>
          <p:cNvSpPr>
            <a:spLocks noChangeArrowheads="1"/>
          </p:cNvSpPr>
          <p:nvPr/>
        </p:nvSpPr>
        <p:spPr bwMode="auto">
          <a:xfrm>
            <a:off x="5717803"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4" name="Oval 44"/>
          <p:cNvSpPr>
            <a:spLocks noChangeArrowheads="1"/>
          </p:cNvSpPr>
          <p:nvPr/>
        </p:nvSpPr>
        <p:spPr bwMode="auto">
          <a:xfrm>
            <a:off x="6295653"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5" name="Oval 45"/>
          <p:cNvSpPr>
            <a:spLocks noChangeArrowheads="1"/>
          </p:cNvSpPr>
          <p:nvPr/>
        </p:nvSpPr>
        <p:spPr bwMode="auto">
          <a:xfrm>
            <a:off x="6798890"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6" name="Freeform 46"/>
          <p:cNvSpPr>
            <a:spLocks/>
          </p:cNvSpPr>
          <p:nvPr/>
        </p:nvSpPr>
        <p:spPr bwMode="auto">
          <a:xfrm>
            <a:off x="5359028" y="4451947"/>
            <a:ext cx="360362" cy="144463"/>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47"/>
          <p:cNvSpPr>
            <a:spLocks/>
          </p:cNvSpPr>
          <p:nvPr/>
        </p:nvSpPr>
        <p:spPr bwMode="auto">
          <a:xfrm>
            <a:off x="5359028" y="4812310"/>
            <a:ext cx="431800" cy="144462"/>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Freeform 48"/>
          <p:cNvSpPr>
            <a:spLocks/>
          </p:cNvSpPr>
          <p:nvPr/>
        </p:nvSpPr>
        <p:spPr bwMode="auto">
          <a:xfrm>
            <a:off x="5863853" y="4451947"/>
            <a:ext cx="431800" cy="144463"/>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Text Box 50"/>
          <p:cNvSpPr txBox="1">
            <a:spLocks noChangeArrowheads="1"/>
          </p:cNvSpPr>
          <p:nvPr/>
        </p:nvSpPr>
        <p:spPr bwMode="auto">
          <a:xfrm>
            <a:off x="5358150" y="4956772"/>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p>
        </p:txBody>
      </p:sp>
      <p:sp>
        <p:nvSpPr>
          <p:cNvPr id="28710" name="Text Box 51"/>
          <p:cNvSpPr txBox="1">
            <a:spLocks noChangeArrowheads="1"/>
          </p:cNvSpPr>
          <p:nvPr/>
        </p:nvSpPr>
        <p:spPr bwMode="auto">
          <a:xfrm>
            <a:off x="5809575"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b</a:t>
            </a:r>
          </a:p>
        </p:txBody>
      </p:sp>
      <p:sp>
        <p:nvSpPr>
          <p:cNvPr id="28711" name="Text Box 52"/>
          <p:cNvSpPr txBox="1">
            <a:spLocks noChangeArrowheads="1"/>
          </p:cNvSpPr>
          <p:nvPr/>
        </p:nvSpPr>
        <p:spPr bwMode="auto">
          <a:xfrm>
            <a:off x="6261001" y="4956772"/>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p>
        </p:txBody>
      </p:sp>
      <p:sp>
        <p:nvSpPr>
          <p:cNvPr id="28712" name="Text Box 53"/>
          <p:cNvSpPr txBox="1">
            <a:spLocks noChangeArrowheads="1"/>
          </p:cNvSpPr>
          <p:nvPr/>
        </p:nvSpPr>
        <p:spPr bwMode="auto">
          <a:xfrm>
            <a:off x="6698000"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p>
        </p:txBody>
      </p:sp>
      <p:sp>
        <p:nvSpPr>
          <p:cNvPr id="28713" name="Freeform 55"/>
          <p:cNvSpPr>
            <a:spLocks/>
          </p:cNvSpPr>
          <p:nvPr/>
        </p:nvSpPr>
        <p:spPr bwMode="auto">
          <a:xfrm>
            <a:off x="5214565" y="4072535"/>
            <a:ext cx="1657350" cy="550862"/>
          </a:xfrm>
          <a:custGeom>
            <a:avLst/>
            <a:gdLst>
              <a:gd name="T0" fmla="*/ 0 w 1044"/>
              <a:gd name="T1" fmla="*/ 2147483647 h 347"/>
              <a:gd name="T2" fmla="*/ 2147483647 w 1044"/>
              <a:gd name="T3" fmla="*/ 2147483647 h 347"/>
              <a:gd name="T4" fmla="*/ 2147483647 w 1044"/>
              <a:gd name="T5" fmla="*/ 2147483647 h 347"/>
              <a:gd name="T6" fmla="*/ 2147483647 w 1044"/>
              <a:gd name="T7" fmla="*/ 2147483647 h 347"/>
              <a:gd name="T8" fmla="*/ 0 60000 65536"/>
              <a:gd name="T9" fmla="*/ 0 60000 65536"/>
              <a:gd name="T10" fmla="*/ 0 60000 65536"/>
              <a:gd name="T11" fmla="*/ 0 60000 65536"/>
              <a:gd name="T12" fmla="*/ 0 w 1044"/>
              <a:gd name="T13" fmla="*/ 0 h 347"/>
              <a:gd name="T14" fmla="*/ 1044 w 1044"/>
              <a:gd name="T15" fmla="*/ 347 h 347"/>
            </a:gdLst>
            <a:ahLst/>
            <a:cxnLst>
              <a:cxn ang="T8">
                <a:pos x="T0" y="T1"/>
              </a:cxn>
              <a:cxn ang="T9">
                <a:pos x="T2" y="T3"/>
              </a:cxn>
              <a:cxn ang="T10">
                <a:pos x="T4" y="T5"/>
              </a:cxn>
              <a:cxn ang="T11">
                <a:pos x="T6" y="T7"/>
              </a:cxn>
            </a:cxnLst>
            <a:rect l="T12" t="T13" r="T14" b="T15"/>
            <a:pathLst>
              <a:path w="1044" h="347">
                <a:moveTo>
                  <a:pt x="0" y="347"/>
                </a:moveTo>
                <a:cubicBezTo>
                  <a:pt x="106" y="203"/>
                  <a:pt x="212" y="60"/>
                  <a:pt x="363" y="30"/>
                </a:cubicBezTo>
                <a:cubicBezTo>
                  <a:pt x="514" y="0"/>
                  <a:pt x="794" y="113"/>
                  <a:pt x="907" y="166"/>
                </a:cubicBezTo>
                <a:cubicBezTo>
                  <a:pt x="1020" y="219"/>
                  <a:pt x="1032" y="283"/>
                  <a:pt x="1044" y="347"/>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4" name="Oval 56"/>
          <p:cNvSpPr>
            <a:spLocks noChangeArrowheads="1"/>
          </p:cNvSpPr>
          <p:nvPr/>
        </p:nvSpPr>
        <p:spPr bwMode="auto">
          <a:xfrm>
            <a:off x="3563158" y="467575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15" name="Freeform 57"/>
          <p:cNvSpPr>
            <a:spLocks/>
          </p:cNvSpPr>
          <p:nvPr/>
        </p:nvSpPr>
        <p:spPr bwMode="auto">
          <a:xfrm>
            <a:off x="2267758" y="4159819"/>
            <a:ext cx="936625" cy="587375"/>
          </a:xfrm>
          <a:custGeom>
            <a:avLst/>
            <a:gdLst>
              <a:gd name="T0" fmla="*/ 0 w 590"/>
              <a:gd name="T1" fmla="*/ 2147483647 h 370"/>
              <a:gd name="T2" fmla="*/ 2147483647 w 590"/>
              <a:gd name="T3" fmla="*/ 2147483647 h 370"/>
              <a:gd name="T4" fmla="*/ 2147483647 w 590"/>
              <a:gd name="T5" fmla="*/ 2147483647 h 370"/>
              <a:gd name="T6" fmla="*/ 0 60000 65536"/>
              <a:gd name="T7" fmla="*/ 0 60000 65536"/>
              <a:gd name="T8" fmla="*/ 0 60000 65536"/>
              <a:gd name="T9" fmla="*/ 0 w 590"/>
              <a:gd name="T10" fmla="*/ 0 h 370"/>
              <a:gd name="T11" fmla="*/ 590 w 590"/>
              <a:gd name="T12" fmla="*/ 370 h 370"/>
            </a:gdLst>
            <a:ahLst/>
            <a:cxnLst>
              <a:cxn ang="T6">
                <a:pos x="T0" y="T1"/>
              </a:cxn>
              <a:cxn ang="T7">
                <a:pos x="T2" y="T3"/>
              </a:cxn>
              <a:cxn ang="T8">
                <a:pos x="T4" y="T5"/>
              </a:cxn>
            </a:cxnLst>
            <a:rect l="T9" t="T10" r="T11" b="T12"/>
            <a:pathLst>
              <a:path w="590" h="370">
                <a:moveTo>
                  <a:pt x="0" y="370"/>
                </a:moveTo>
                <a:cubicBezTo>
                  <a:pt x="155" y="192"/>
                  <a:pt x="311" y="14"/>
                  <a:pt x="409" y="7"/>
                </a:cubicBezTo>
                <a:cubicBezTo>
                  <a:pt x="507" y="0"/>
                  <a:pt x="548" y="162"/>
                  <a:pt x="590" y="325"/>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58"/>
          <p:cNvSpPr>
            <a:spLocks/>
          </p:cNvSpPr>
          <p:nvPr/>
        </p:nvSpPr>
        <p:spPr bwMode="auto">
          <a:xfrm>
            <a:off x="2699558" y="4747194"/>
            <a:ext cx="865187" cy="215900"/>
          </a:xfrm>
          <a:custGeom>
            <a:avLst/>
            <a:gdLst>
              <a:gd name="T0" fmla="*/ 0 w 545"/>
              <a:gd name="T1" fmla="*/ 0 h 136"/>
              <a:gd name="T2" fmla="*/ 2147483647 w 545"/>
              <a:gd name="T3" fmla="*/ 2147483647 h 136"/>
              <a:gd name="T4" fmla="*/ 2147483647 w 545"/>
              <a:gd name="T5" fmla="*/ 0 h 136"/>
              <a:gd name="T6" fmla="*/ 0 60000 65536"/>
              <a:gd name="T7" fmla="*/ 0 60000 65536"/>
              <a:gd name="T8" fmla="*/ 0 60000 65536"/>
              <a:gd name="T9" fmla="*/ 0 w 545"/>
              <a:gd name="T10" fmla="*/ 0 h 136"/>
              <a:gd name="T11" fmla="*/ 545 w 545"/>
              <a:gd name="T12" fmla="*/ 136 h 136"/>
            </a:gdLst>
            <a:ahLst/>
            <a:cxnLst>
              <a:cxn ang="T6">
                <a:pos x="T0" y="T1"/>
              </a:cxn>
              <a:cxn ang="T7">
                <a:pos x="T2" y="T3"/>
              </a:cxn>
              <a:cxn ang="T8">
                <a:pos x="T4" y="T5"/>
              </a:cxn>
            </a:cxnLst>
            <a:rect l="T9" t="T10" r="T11" b="T12"/>
            <a:pathLst>
              <a:path w="545" h="136">
                <a:moveTo>
                  <a:pt x="0" y="0"/>
                </a:moveTo>
                <a:cubicBezTo>
                  <a:pt x="113" y="68"/>
                  <a:pt x="227" y="136"/>
                  <a:pt x="318" y="136"/>
                </a:cubicBezTo>
                <a:cubicBezTo>
                  <a:pt x="409" y="136"/>
                  <a:pt x="477" y="68"/>
                  <a:pt x="545"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7" name="Text Box 60"/>
          <p:cNvSpPr txBox="1">
            <a:spLocks noChangeArrowheads="1"/>
          </p:cNvSpPr>
          <p:nvPr/>
        </p:nvSpPr>
        <p:spPr bwMode="auto">
          <a:xfrm>
            <a:off x="2150992" y="508691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p>
        </p:txBody>
      </p:sp>
      <p:sp>
        <p:nvSpPr>
          <p:cNvPr id="28718" name="Text Box 61"/>
          <p:cNvSpPr txBox="1">
            <a:spLocks noChangeArrowheads="1"/>
          </p:cNvSpPr>
          <p:nvPr/>
        </p:nvSpPr>
        <p:spPr bwMode="auto">
          <a:xfrm>
            <a:off x="2602417"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p>
        </p:txBody>
      </p:sp>
      <p:sp>
        <p:nvSpPr>
          <p:cNvPr id="28719" name="Text Box 62"/>
          <p:cNvSpPr txBox="1">
            <a:spLocks noChangeArrowheads="1"/>
          </p:cNvSpPr>
          <p:nvPr/>
        </p:nvSpPr>
        <p:spPr bwMode="auto">
          <a:xfrm>
            <a:off x="3053843" y="5086919"/>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p>
        </p:txBody>
      </p:sp>
      <p:sp>
        <p:nvSpPr>
          <p:cNvPr id="28720" name="Text Box 63"/>
          <p:cNvSpPr txBox="1">
            <a:spLocks noChangeArrowheads="1"/>
          </p:cNvSpPr>
          <p:nvPr/>
        </p:nvSpPr>
        <p:spPr bwMode="auto">
          <a:xfrm>
            <a:off x="3490842"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d</a:t>
            </a:r>
          </a:p>
        </p:txBody>
      </p:sp>
      <p:sp>
        <p:nvSpPr>
          <p:cNvPr id="28721" name="Text Box 64"/>
          <p:cNvSpPr txBox="1">
            <a:spLocks noChangeArrowheads="1"/>
          </p:cNvSpPr>
          <p:nvPr/>
        </p:nvSpPr>
        <p:spPr bwMode="auto">
          <a:xfrm>
            <a:off x="2573334" y="276118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zh-CN" sz="1800" b="0">
              <a:ea typeface="宋体" charset="-122"/>
            </a:endParaRPr>
          </a:p>
        </p:txBody>
      </p:sp>
      <p:sp>
        <p:nvSpPr>
          <p:cNvPr id="28722" name="Text Box 65"/>
          <p:cNvSpPr txBox="1">
            <a:spLocks noChangeArrowheads="1"/>
          </p:cNvSpPr>
          <p:nvPr/>
        </p:nvSpPr>
        <p:spPr bwMode="auto">
          <a:xfrm>
            <a:off x="2517067" y="2899296"/>
            <a:ext cx="441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0</a:t>
            </a:r>
          </a:p>
        </p:txBody>
      </p:sp>
      <p:sp>
        <p:nvSpPr>
          <p:cNvPr id="28723" name="Text Box 66"/>
          <p:cNvSpPr txBox="1">
            <a:spLocks noChangeArrowheads="1"/>
          </p:cNvSpPr>
          <p:nvPr/>
        </p:nvSpPr>
        <p:spPr bwMode="auto">
          <a:xfrm>
            <a:off x="5714053" y="2891621"/>
            <a:ext cx="742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dirty="0">
                <a:ea typeface="宋体" charset="-122"/>
              </a:rPr>
              <a:t>=</a:t>
            </a: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1</a:t>
            </a:r>
          </a:p>
        </p:txBody>
      </p:sp>
      <p:sp>
        <p:nvSpPr>
          <p:cNvPr id="28724" name="Text Box 67"/>
          <p:cNvSpPr txBox="1">
            <a:spLocks noChangeArrowheads="1"/>
          </p:cNvSpPr>
          <p:nvPr/>
        </p:nvSpPr>
        <p:spPr bwMode="auto">
          <a:xfrm>
            <a:off x="2508072" y="5539356"/>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2</a:t>
            </a:r>
            <a:r>
              <a:rPr lang="en-US" altLang="zh-CN" sz="1800" dirty="0">
                <a:ea typeface="宋体" charset="-122"/>
              </a:rPr>
              <a:t>=</a:t>
            </a: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4</a:t>
            </a:r>
          </a:p>
        </p:txBody>
      </p:sp>
      <p:sp>
        <p:nvSpPr>
          <p:cNvPr id="28725" name="Text Box 68"/>
          <p:cNvSpPr txBox="1">
            <a:spLocks noChangeArrowheads="1"/>
          </p:cNvSpPr>
          <p:nvPr/>
        </p:nvSpPr>
        <p:spPr bwMode="auto">
          <a:xfrm>
            <a:off x="5713642" y="5560022"/>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3</a:t>
            </a:r>
            <a:r>
              <a:rPr lang="en-US" altLang="zh-CN" sz="1800" dirty="0">
                <a:ea typeface="宋体" charset="-122"/>
              </a:rPr>
              <a:t>=</a:t>
            </a: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5</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Example of the Powers of a Relation</a:t>
            </a:r>
          </a:p>
        </p:txBody>
      </p:sp>
      <p:sp>
        <p:nvSpPr>
          <p:cNvPr id="28676" name="Freeform 4"/>
          <p:cNvSpPr>
            <a:spLocks/>
          </p:cNvSpPr>
          <p:nvPr/>
        </p:nvSpPr>
        <p:spPr bwMode="auto">
          <a:xfrm>
            <a:off x="2089147" y="1938858"/>
            <a:ext cx="239712" cy="239713"/>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7" name="Oval 6"/>
          <p:cNvSpPr>
            <a:spLocks noChangeArrowheads="1"/>
          </p:cNvSpPr>
          <p:nvPr/>
        </p:nvSpPr>
        <p:spPr bwMode="auto">
          <a:xfrm>
            <a:off x="2089147" y="2178571"/>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78" name="Freeform 7"/>
          <p:cNvSpPr>
            <a:spLocks/>
          </p:cNvSpPr>
          <p:nvPr/>
        </p:nvSpPr>
        <p:spPr bwMode="auto">
          <a:xfrm>
            <a:off x="24987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79" name="Oval 8"/>
          <p:cNvSpPr>
            <a:spLocks noChangeArrowheads="1"/>
          </p:cNvSpPr>
          <p:nvPr/>
        </p:nvSpPr>
        <p:spPr bwMode="auto">
          <a:xfrm>
            <a:off x="2498722" y="2202383"/>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80" name="Freeform 9"/>
          <p:cNvSpPr>
            <a:spLocks/>
          </p:cNvSpPr>
          <p:nvPr/>
        </p:nvSpPr>
        <p:spPr bwMode="auto">
          <a:xfrm>
            <a:off x="2930522" y="1962671"/>
            <a:ext cx="239712" cy="239712"/>
          </a:xfrm>
          <a:custGeom>
            <a:avLst/>
            <a:gdLst>
              <a:gd name="T0" fmla="*/ 2147483647 w 280"/>
              <a:gd name="T1" fmla="*/ 2147483647 h 151"/>
              <a:gd name="T2" fmla="*/ 2147483647 w 280"/>
              <a:gd name="T3" fmla="*/ 2147483647 h 151"/>
              <a:gd name="T4" fmla="*/ 2147483647 w 280"/>
              <a:gd name="T5" fmla="*/ 2147483647 h 151"/>
              <a:gd name="T6" fmla="*/ 2147483647 w 280"/>
              <a:gd name="T7" fmla="*/ 2147483647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Oval 10"/>
          <p:cNvSpPr>
            <a:spLocks noChangeArrowheads="1"/>
          </p:cNvSpPr>
          <p:nvPr/>
        </p:nvSpPr>
        <p:spPr bwMode="auto">
          <a:xfrm>
            <a:off x="2930522" y="2202383"/>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nvGrpSpPr>
          <p:cNvPr id="28682" name="Group 20"/>
          <p:cNvGrpSpPr>
            <a:grpSpLocks/>
          </p:cNvGrpSpPr>
          <p:nvPr/>
        </p:nvGrpSpPr>
        <p:grpSpPr bwMode="auto">
          <a:xfrm>
            <a:off x="3362322" y="1962671"/>
            <a:ext cx="239712" cy="312737"/>
            <a:chOff x="1686" y="1706"/>
            <a:chExt cx="151" cy="197"/>
          </a:xfrm>
        </p:grpSpPr>
        <p:sp>
          <p:nvSpPr>
            <p:cNvPr id="28730" name="Freeform 11"/>
            <p:cNvSpPr>
              <a:spLocks/>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Oval 12"/>
            <p:cNvSpPr>
              <a:spLocks noChangeArrowheads="1"/>
            </p:cNvSpPr>
            <p:nvPr/>
          </p:nvSpPr>
          <p:spPr bwMode="auto">
            <a:xfrm>
              <a:off x="1686" y="1857"/>
              <a:ext cx="46" cy="46"/>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sp>
        <p:nvSpPr>
          <p:cNvPr id="28683" name="Text Box 14"/>
          <p:cNvSpPr txBox="1">
            <a:spLocks noChangeArrowheads="1"/>
          </p:cNvSpPr>
          <p:nvPr/>
        </p:nvSpPr>
        <p:spPr bwMode="auto">
          <a:xfrm>
            <a:off x="2016831" y="2396058"/>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a</a:t>
            </a:r>
          </a:p>
        </p:txBody>
      </p:sp>
      <p:sp>
        <p:nvSpPr>
          <p:cNvPr id="28684" name="Text Box 15"/>
          <p:cNvSpPr txBox="1">
            <a:spLocks noChangeArrowheads="1"/>
          </p:cNvSpPr>
          <p:nvPr/>
        </p:nvSpPr>
        <p:spPr bwMode="auto">
          <a:xfrm>
            <a:off x="2455556"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p>
        </p:txBody>
      </p:sp>
      <p:sp>
        <p:nvSpPr>
          <p:cNvPr id="28685" name="Text Box 16"/>
          <p:cNvSpPr txBox="1">
            <a:spLocks noChangeArrowheads="1"/>
          </p:cNvSpPr>
          <p:nvPr/>
        </p:nvSpPr>
        <p:spPr bwMode="auto">
          <a:xfrm>
            <a:off x="2894282" y="2396058"/>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p>
        </p:txBody>
      </p:sp>
      <p:sp>
        <p:nvSpPr>
          <p:cNvPr id="28686" name="Text Box 17"/>
          <p:cNvSpPr txBox="1">
            <a:spLocks noChangeArrowheads="1"/>
          </p:cNvSpPr>
          <p:nvPr/>
        </p:nvSpPr>
        <p:spPr bwMode="auto">
          <a:xfrm>
            <a:off x="3318581" y="2396058"/>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p>
        </p:txBody>
      </p:sp>
      <p:sp>
        <p:nvSpPr>
          <p:cNvPr id="28687" name="Oval 19"/>
          <p:cNvSpPr>
            <a:spLocks noChangeArrowheads="1"/>
          </p:cNvSpPr>
          <p:nvPr/>
        </p:nvSpPr>
        <p:spPr bwMode="auto">
          <a:xfrm>
            <a:off x="5287590"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88" name="Oval 21"/>
          <p:cNvSpPr>
            <a:spLocks noChangeArrowheads="1"/>
          </p:cNvSpPr>
          <p:nvPr/>
        </p:nvSpPr>
        <p:spPr bwMode="auto">
          <a:xfrm>
            <a:off x="5717802"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89" name="Oval 22"/>
          <p:cNvSpPr>
            <a:spLocks noChangeArrowheads="1"/>
          </p:cNvSpPr>
          <p:nvPr/>
        </p:nvSpPr>
        <p:spPr bwMode="auto">
          <a:xfrm>
            <a:off x="6295652"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90" name="Oval 23"/>
          <p:cNvSpPr>
            <a:spLocks noChangeArrowheads="1"/>
          </p:cNvSpPr>
          <p:nvPr/>
        </p:nvSpPr>
        <p:spPr bwMode="auto">
          <a:xfrm>
            <a:off x="6798890" y="217089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691" name="Freeform 24"/>
          <p:cNvSpPr>
            <a:spLocks/>
          </p:cNvSpPr>
          <p:nvPr/>
        </p:nvSpPr>
        <p:spPr bwMode="auto">
          <a:xfrm>
            <a:off x="5359027" y="1954996"/>
            <a:ext cx="360363" cy="144462"/>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Freeform 25"/>
          <p:cNvSpPr>
            <a:spLocks/>
          </p:cNvSpPr>
          <p:nvPr/>
        </p:nvSpPr>
        <p:spPr bwMode="auto">
          <a:xfrm>
            <a:off x="5359027" y="2315358"/>
            <a:ext cx="431800" cy="144463"/>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Freeform 26"/>
          <p:cNvSpPr>
            <a:spLocks/>
          </p:cNvSpPr>
          <p:nvPr/>
        </p:nvSpPr>
        <p:spPr bwMode="auto">
          <a:xfrm>
            <a:off x="5863852" y="1954996"/>
            <a:ext cx="431800" cy="144462"/>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4" name="Freeform 27"/>
          <p:cNvSpPr>
            <a:spLocks/>
          </p:cNvSpPr>
          <p:nvPr/>
        </p:nvSpPr>
        <p:spPr bwMode="auto">
          <a:xfrm>
            <a:off x="6367090" y="1954996"/>
            <a:ext cx="431800" cy="155575"/>
          </a:xfrm>
          <a:custGeom>
            <a:avLst/>
            <a:gdLst>
              <a:gd name="T0" fmla="*/ 0 w 272"/>
              <a:gd name="T1" fmla="*/ 2147483647 h 143"/>
              <a:gd name="T2" fmla="*/ 2147483647 w 272"/>
              <a:gd name="T3" fmla="*/ 2147483647 h 143"/>
              <a:gd name="T4" fmla="*/ 2147483647 w 272"/>
              <a:gd name="T5" fmla="*/ 2147483647 h 143"/>
              <a:gd name="T6" fmla="*/ 0 60000 65536"/>
              <a:gd name="T7" fmla="*/ 0 60000 65536"/>
              <a:gd name="T8" fmla="*/ 0 60000 65536"/>
              <a:gd name="T9" fmla="*/ 0 w 272"/>
              <a:gd name="T10" fmla="*/ 0 h 143"/>
              <a:gd name="T11" fmla="*/ 272 w 272"/>
              <a:gd name="T12" fmla="*/ 143 h 143"/>
            </a:gdLst>
            <a:ahLst/>
            <a:cxnLst>
              <a:cxn ang="T6">
                <a:pos x="T0" y="T1"/>
              </a:cxn>
              <a:cxn ang="T7">
                <a:pos x="T2" y="T3"/>
              </a:cxn>
              <a:cxn ang="T8">
                <a:pos x="T4" y="T5"/>
              </a:cxn>
            </a:cxnLst>
            <a:rect l="T9" t="T10" r="T11" b="T12"/>
            <a:pathLst>
              <a:path w="272" h="143">
                <a:moveTo>
                  <a:pt x="0" y="143"/>
                </a:moveTo>
                <a:cubicBezTo>
                  <a:pt x="45" y="78"/>
                  <a:pt x="91" y="14"/>
                  <a:pt x="136" y="7"/>
                </a:cubicBezTo>
                <a:cubicBezTo>
                  <a:pt x="181" y="0"/>
                  <a:pt x="226" y="49"/>
                  <a:pt x="272" y="98"/>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Text Box 31"/>
          <p:cNvSpPr txBox="1">
            <a:spLocks noChangeArrowheads="1"/>
          </p:cNvSpPr>
          <p:nvPr/>
        </p:nvSpPr>
        <p:spPr bwMode="auto">
          <a:xfrm>
            <a:off x="5358149" y="2459821"/>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a</a:t>
            </a:r>
          </a:p>
        </p:txBody>
      </p:sp>
      <p:sp>
        <p:nvSpPr>
          <p:cNvPr id="28696" name="Text Box 32"/>
          <p:cNvSpPr txBox="1">
            <a:spLocks noChangeArrowheads="1"/>
          </p:cNvSpPr>
          <p:nvPr/>
        </p:nvSpPr>
        <p:spPr bwMode="auto">
          <a:xfrm>
            <a:off x="5809574"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p>
        </p:txBody>
      </p:sp>
      <p:sp>
        <p:nvSpPr>
          <p:cNvPr id="28697" name="Text Box 33"/>
          <p:cNvSpPr txBox="1">
            <a:spLocks noChangeArrowheads="1"/>
          </p:cNvSpPr>
          <p:nvPr/>
        </p:nvSpPr>
        <p:spPr bwMode="auto">
          <a:xfrm>
            <a:off x="6261000" y="2459821"/>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c</a:t>
            </a:r>
          </a:p>
        </p:txBody>
      </p:sp>
      <p:sp>
        <p:nvSpPr>
          <p:cNvPr id="28698" name="Text Box 34"/>
          <p:cNvSpPr txBox="1">
            <a:spLocks noChangeArrowheads="1"/>
          </p:cNvSpPr>
          <p:nvPr/>
        </p:nvSpPr>
        <p:spPr bwMode="auto">
          <a:xfrm>
            <a:off x="6697999" y="2459821"/>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p>
        </p:txBody>
      </p:sp>
      <p:grpSp>
        <p:nvGrpSpPr>
          <p:cNvPr id="28699" name="Group 35"/>
          <p:cNvGrpSpPr>
            <a:grpSpLocks/>
          </p:cNvGrpSpPr>
          <p:nvPr/>
        </p:nvGrpSpPr>
        <p:grpSpPr bwMode="auto">
          <a:xfrm>
            <a:off x="2196320" y="4458269"/>
            <a:ext cx="239713" cy="312737"/>
            <a:chOff x="1686" y="1706"/>
            <a:chExt cx="151" cy="197"/>
          </a:xfrm>
        </p:grpSpPr>
        <p:sp>
          <p:nvSpPr>
            <p:cNvPr id="28728" name="Freeform 36"/>
            <p:cNvSpPr>
              <a:spLocks/>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9" name="Oval 37"/>
            <p:cNvSpPr>
              <a:spLocks noChangeArrowheads="1"/>
            </p:cNvSpPr>
            <p:nvPr/>
          </p:nvSpPr>
          <p:spPr bwMode="auto">
            <a:xfrm>
              <a:off x="1686" y="1857"/>
              <a:ext cx="46" cy="46"/>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grpSp>
        <p:nvGrpSpPr>
          <p:cNvPr id="28700" name="Group 38"/>
          <p:cNvGrpSpPr>
            <a:grpSpLocks/>
          </p:cNvGrpSpPr>
          <p:nvPr/>
        </p:nvGrpSpPr>
        <p:grpSpPr bwMode="auto">
          <a:xfrm>
            <a:off x="2677333" y="4458269"/>
            <a:ext cx="239712" cy="312737"/>
            <a:chOff x="1686" y="1706"/>
            <a:chExt cx="151" cy="197"/>
          </a:xfrm>
        </p:grpSpPr>
        <p:sp>
          <p:nvSpPr>
            <p:cNvPr id="28726" name="Freeform 39"/>
            <p:cNvSpPr>
              <a:spLocks/>
            </p:cNvSpPr>
            <p:nvPr/>
          </p:nvSpPr>
          <p:spPr bwMode="auto">
            <a:xfrm>
              <a:off x="1686" y="1706"/>
              <a:ext cx="151" cy="151"/>
            </a:xfrm>
            <a:custGeom>
              <a:avLst/>
              <a:gdLst>
                <a:gd name="T0" fmla="*/ 1 w 280"/>
                <a:gd name="T1" fmla="*/ 151 h 151"/>
                <a:gd name="T2" fmla="*/ 1 w 280"/>
                <a:gd name="T3" fmla="*/ 61 h 151"/>
                <a:gd name="T4" fmla="*/ 1 w 280"/>
                <a:gd name="T5" fmla="*/ 15 h 151"/>
                <a:gd name="T6" fmla="*/ 1 w 280"/>
                <a:gd name="T7" fmla="*/ 151 h 151"/>
                <a:gd name="T8" fmla="*/ 0 60000 65536"/>
                <a:gd name="T9" fmla="*/ 0 60000 65536"/>
                <a:gd name="T10" fmla="*/ 0 60000 65536"/>
                <a:gd name="T11" fmla="*/ 0 60000 65536"/>
                <a:gd name="T12" fmla="*/ 0 w 280"/>
                <a:gd name="T13" fmla="*/ 0 h 151"/>
                <a:gd name="T14" fmla="*/ 280 w 280"/>
                <a:gd name="T15" fmla="*/ 151 h 151"/>
              </a:gdLst>
              <a:ahLst/>
              <a:cxnLst>
                <a:cxn ang="T8">
                  <a:pos x="T0" y="T1"/>
                </a:cxn>
                <a:cxn ang="T9">
                  <a:pos x="T2" y="T3"/>
                </a:cxn>
                <a:cxn ang="T10">
                  <a:pos x="T4" y="T5"/>
                </a:cxn>
                <a:cxn ang="T11">
                  <a:pos x="T6" y="T7"/>
                </a:cxn>
              </a:cxnLst>
              <a:rect l="T12" t="T13" r="T14" b="T15"/>
              <a:pathLst>
                <a:path w="280" h="151">
                  <a:moveTo>
                    <a:pt x="129" y="151"/>
                  </a:moveTo>
                  <a:cubicBezTo>
                    <a:pt x="204" y="117"/>
                    <a:pt x="280" y="84"/>
                    <a:pt x="265" y="61"/>
                  </a:cubicBezTo>
                  <a:cubicBezTo>
                    <a:pt x="250" y="38"/>
                    <a:pt x="76" y="0"/>
                    <a:pt x="38" y="15"/>
                  </a:cubicBezTo>
                  <a:cubicBezTo>
                    <a:pt x="0" y="30"/>
                    <a:pt x="19" y="90"/>
                    <a:pt x="38" y="15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7" name="Oval 40"/>
            <p:cNvSpPr>
              <a:spLocks noChangeArrowheads="1"/>
            </p:cNvSpPr>
            <p:nvPr/>
          </p:nvSpPr>
          <p:spPr bwMode="auto">
            <a:xfrm>
              <a:off x="1686" y="1857"/>
              <a:ext cx="46" cy="46"/>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grpSp>
      <p:sp>
        <p:nvSpPr>
          <p:cNvPr id="28701" name="Oval 41"/>
          <p:cNvSpPr>
            <a:spLocks noChangeArrowheads="1"/>
          </p:cNvSpPr>
          <p:nvPr/>
        </p:nvSpPr>
        <p:spPr bwMode="auto">
          <a:xfrm>
            <a:off x="3132945" y="4697981"/>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2" name="Oval 42"/>
          <p:cNvSpPr>
            <a:spLocks noChangeArrowheads="1"/>
          </p:cNvSpPr>
          <p:nvPr/>
        </p:nvSpPr>
        <p:spPr bwMode="auto">
          <a:xfrm>
            <a:off x="5287590"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3" name="Oval 43"/>
          <p:cNvSpPr>
            <a:spLocks noChangeArrowheads="1"/>
          </p:cNvSpPr>
          <p:nvPr/>
        </p:nvSpPr>
        <p:spPr bwMode="auto">
          <a:xfrm>
            <a:off x="5717803"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4" name="Oval 44"/>
          <p:cNvSpPr>
            <a:spLocks noChangeArrowheads="1"/>
          </p:cNvSpPr>
          <p:nvPr/>
        </p:nvSpPr>
        <p:spPr bwMode="auto">
          <a:xfrm>
            <a:off x="6295653"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5" name="Oval 45"/>
          <p:cNvSpPr>
            <a:spLocks noChangeArrowheads="1"/>
          </p:cNvSpPr>
          <p:nvPr/>
        </p:nvSpPr>
        <p:spPr bwMode="auto">
          <a:xfrm>
            <a:off x="6798890" y="4667847"/>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06" name="Freeform 46"/>
          <p:cNvSpPr>
            <a:spLocks/>
          </p:cNvSpPr>
          <p:nvPr/>
        </p:nvSpPr>
        <p:spPr bwMode="auto">
          <a:xfrm>
            <a:off x="5359028" y="4451947"/>
            <a:ext cx="360362" cy="144463"/>
          </a:xfrm>
          <a:custGeom>
            <a:avLst/>
            <a:gdLst>
              <a:gd name="T0" fmla="*/ 0 w 227"/>
              <a:gd name="T1" fmla="*/ 2147483647 h 91"/>
              <a:gd name="T2" fmla="*/ 2147483647 w 227"/>
              <a:gd name="T3" fmla="*/ 0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91"/>
                </a:moveTo>
                <a:cubicBezTo>
                  <a:pt x="49" y="45"/>
                  <a:pt x="98" y="0"/>
                  <a:pt x="136" y="0"/>
                </a:cubicBezTo>
                <a:cubicBezTo>
                  <a:pt x="174" y="0"/>
                  <a:pt x="200" y="45"/>
                  <a:pt x="227"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47"/>
          <p:cNvSpPr>
            <a:spLocks/>
          </p:cNvSpPr>
          <p:nvPr/>
        </p:nvSpPr>
        <p:spPr bwMode="auto">
          <a:xfrm>
            <a:off x="5359028" y="4812310"/>
            <a:ext cx="431800" cy="144462"/>
          </a:xfrm>
          <a:custGeom>
            <a:avLst/>
            <a:gdLst>
              <a:gd name="T0" fmla="*/ 2147483647 w 272"/>
              <a:gd name="T1" fmla="*/ 0 h 91"/>
              <a:gd name="T2" fmla="*/ 2147483647 w 272"/>
              <a:gd name="T3" fmla="*/ 2147483647 h 91"/>
              <a:gd name="T4" fmla="*/ 0 w 272"/>
              <a:gd name="T5" fmla="*/ 0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272" y="0"/>
                </a:moveTo>
                <a:cubicBezTo>
                  <a:pt x="226" y="45"/>
                  <a:pt x="181" y="91"/>
                  <a:pt x="136" y="91"/>
                </a:cubicBezTo>
                <a:cubicBezTo>
                  <a:pt x="91" y="91"/>
                  <a:pt x="15" y="15"/>
                  <a:pt x="0"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Freeform 48"/>
          <p:cNvSpPr>
            <a:spLocks/>
          </p:cNvSpPr>
          <p:nvPr/>
        </p:nvSpPr>
        <p:spPr bwMode="auto">
          <a:xfrm>
            <a:off x="5863853" y="4451947"/>
            <a:ext cx="431800" cy="144463"/>
          </a:xfrm>
          <a:custGeom>
            <a:avLst/>
            <a:gdLst>
              <a:gd name="T0" fmla="*/ 0 w 272"/>
              <a:gd name="T1" fmla="*/ 2147483647 h 91"/>
              <a:gd name="T2" fmla="*/ 2147483647 w 272"/>
              <a:gd name="T3" fmla="*/ 0 h 91"/>
              <a:gd name="T4" fmla="*/ 2147483647 w 272"/>
              <a:gd name="T5" fmla="*/ 2147483647 h 91"/>
              <a:gd name="T6" fmla="*/ 0 60000 65536"/>
              <a:gd name="T7" fmla="*/ 0 60000 65536"/>
              <a:gd name="T8" fmla="*/ 0 60000 65536"/>
              <a:gd name="T9" fmla="*/ 0 w 272"/>
              <a:gd name="T10" fmla="*/ 0 h 91"/>
              <a:gd name="T11" fmla="*/ 272 w 272"/>
              <a:gd name="T12" fmla="*/ 91 h 91"/>
            </a:gdLst>
            <a:ahLst/>
            <a:cxnLst>
              <a:cxn ang="T6">
                <a:pos x="T0" y="T1"/>
              </a:cxn>
              <a:cxn ang="T7">
                <a:pos x="T2" y="T3"/>
              </a:cxn>
              <a:cxn ang="T8">
                <a:pos x="T4" y="T5"/>
              </a:cxn>
            </a:cxnLst>
            <a:rect l="T9" t="T10" r="T11" b="T12"/>
            <a:pathLst>
              <a:path w="272" h="91">
                <a:moveTo>
                  <a:pt x="0" y="91"/>
                </a:moveTo>
                <a:cubicBezTo>
                  <a:pt x="23" y="45"/>
                  <a:pt x="46" y="0"/>
                  <a:pt x="91" y="0"/>
                </a:cubicBezTo>
                <a:cubicBezTo>
                  <a:pt x="136" y="0"/>
                  <a:pt x="204" y="45"/>
                  <a:pt x="272" y="91"/>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9" name="Text Box 50"/>
          <p:cNvSpPr txBox="1">
            <a:spLocks noChangeArrowheads="1"/>
          </p:cNvSpPr>
          <p:nvPr/>
        </p:nvSpPr>
        <p:spPr bwMode="auto">
          <a:xfrm>
            <a:off x="5358150" y="4956772"/>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p>
        </p:txBody>
      </p:sp>
      <p:sp>
        <p:nvSpPr>
          <p:cNvPr id="28710" name="Text Box 51"/>
          <p:cNvSpPr txBox="1">
            <a:spLocks noChangeArrowheads="1"/>
          </p:cNvSpPr>
          <p:nvPr/>
        </p:nvSpPr>
        <p:spPr bwMode="auto">
          <a:xfrm>
            <a:off x="5809575"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b</a:t>
            </a:r>
          </a:p>
        </p:txBody>
      </p:sp>
      <p:sp>
        <p:nvSpPr>
          <p:cNvPr id="28711" name="Text Box 52"/>
          <p:cNvSpPr txBox="1">
            <a:spLocks noChangeArrowheads="1"/>
          </p:cNvSpPr>
          <p:nvPr/>
        </p:nvSpPr>
        <p:spPr bwMode="auto">
          <a:xfrm>
            <a:off x="6261001" y="4956772"/>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p>
        </p:txBody>
      </p:sp>
      <p:sp>
        <p:nvSpPr>
          <p:cNvPr id="28712" name="Text Box 53"/>
          <p:cNvSpPr txBox="1">
            <a:spLocks noChangeArrowheads="1"/>
          </p:cNvSpPr>
          <p:nvPr/>
        </p:nvSpPr>
        <p:spPr bwMode="auto">
          <a:xfrm>
            <a:off x="6698000" y="4956772"/>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d</a:t>
            </a:r>
          </a:p>
        </p:txBody>
      </p:sp>
      <p:sp>
        <p:nvSpPr>
          <p:cNvPr id="28713" name="Freeform 55"/>
          <p:cNvSpPr>
            <a:spLocks/>
          </p:cNvSpPr>
          <p:nvPr/>
        </p:nvSpPr>
        <p:spPr bwMode="auto">
          <a:xfrm>
            <a:off x="5214565" y="4072535"/>
            <a:ext cx="1657350" cy="550862"/>
          </a:xfrm>
          <a:custGeom>
            <a:avLst/>
            <a:gdLst>
              <a:gd name="T0" fmla="*/ 0 w 1044"/>
              <a:gd name="T1" fmla="*/ 2147483647 h 347"/>
              <a:gd name="T2" fmla="*/ 2147483647 w 1044"/>
              <a:gd name="T3" fmla="*/ 2147483647 h 347"/>
              <a:gd name="T4" fmla="*/ 2147483647 w 1044"/>
              <a:gd name="T5" fmla="*/ 2147483647 h 347"/>
              <a:gd name="T6" fmla="*/ 2147483647 w 1044"/>
              <a:gd name="T7" fmla="*/ 2147483647 h 347"/>
              <a:gd name="T8" fmla="*/ 0 60000 65536"/>
              <a:gd name="T9" fmla="*/ 0 60000 65536"/>
              <a:gd name="T10" fmla="*/ 0 60000 65536"/>
              <a:gd name="T11" fmla="*/ 0 60000 65536"/>
              <a:gd name="T12" fmla="*/ 0 w 1044"/>
              <a:gd name="T13" fmla="*/ 0 h 347"/>
              <a:gd name="T14" fmla="*/ 1044 w 1044"/>
              <a:gd name="T15" fmla="*/ 347 h 347"/>
            </a:gdLst>
            <a:ahLst/>
            <a:cxnLst>
              <a:cxn ang="T8">
                <a:pos x="T0" y="T1"/>
              </a:cxn>
              <a:cxn ang="T9">
                <a:pos x="T2" y="T3"/>
              </a:cxn>
              <a:cxn ang="T10">
                <a:pos x="T4" y="T5"/>
              </a:cxn>
              <a:cxn ang="T11">
                <a:pos x="T6" y="T7"/>
              </a:cxn>
            </a:cxnLst>
            <a:rect l="T12" t="T13" r="T14" b="T15"/>
            <a:pathLst>
              <a:path w="1044" h="347">
                <a:moveTo>
                  <a:pt x="0" y="347"/>
                </a:moveTo>
                <a:cubicBezTo>
                  <a:pt x="106" y="203"/>
                  <a:pt x="212" y="60"/>
                  <a:pt x="363" y="30"/>
                </a:cubicBezTo>
                <a:cubicBezTo>
                  <a:pt x="514" y="0"/>
                  <a:pt x="794" y="113"/>
                  <a:pt x="907" y="166"/>
                </a:cubicBezTo>
                <a:cubicBezTo>
                  <a:pt x="1020" y="219"/>
                  <a:pt x="1032" y="283"/>
                  <a:pt x="1044" y="347"/>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4" name="Oval 56"/>
          <p:cNvSpPr>
            <a:spLocks noChangeArrowheads="1"/>
          </p:cNvSpPr>
          <p:nvPr/>
        </p:nvSpPr>
        <p:spPr bwMode="auto">
          <a:xfrm>
            <a:off x="3563158" y="4675756"/>
            <a:ext cx="73025" cy="73025"/>
          </a:xfrm>
          <a:prstGeom prst="ellipse">
            <a:avLst/>
          </a:prstGeom>
          <a:solidFill>
            <a:schemeClr val="accent1"/>
          </a:solidFill>
          <a:ln w="25400" algn="ctr">
            <a:solidFill>
              <a:srgbClr val="FF0000"/>
            </a:solidFill>
            <a:round/>
            <a:headEnd/>
            <a:tailEnd/>
          </a:ln>
        </p:spPr>
        <p:txBody>
          <a:bodyPr wrap="none" anchor="ct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en-US" sz="1800" b="0">
              <a:ea typeface="宋体" charset="-122"/>
            </a:endParaRPr>
          </a:p>
        </p:txBody>
      </p:sp>
      <p:sp>
        <p:nvSpPr>
          <p:cNvPr id="28715" name="Freeform 57"/>
          <p:cNvSpPr>
            <a:spLocks/>
          </p:cNvSpPr>
          <p:nvPr/>
        </p:nvSpPr>
        <p:spPr bwMode="auto">
          <a:xfrm>
            <a:off x="2267758" y="4159819"/>
            <a:ext cx="936625" cy="587375"/>
          </a:xfrm>
          <a:custGeom>
            <a:avLst/>
            <a:gdLst>
              <a:gd name="T0" fmla="*/ 0 w 590"/>
              <a:gd name="T1" fmla="*/ 2147483647 h 370"/>
              <a:gd name="T2" fmla="*/ 2147483647 w 590"/>
              <a:gd name="T3" fmla="*/ 2147483647 h 370"/>
              <a:gd name="T4" fmla="*/ 2147483647 w 590"/>
              <a:gd name="T5" fmla="*/ 2147483647 h 370"/>
              <a:gd name="T6" fmla="*/ 0 60000 65536"/>
              <a:gd name="T7" fmla="*/ 0 60000 65536"/>
              <a:gd name="T8" fmla="*/ 0 60000 65536"/>
              <a:gd name="T9" fmla="*/ 0 w 590"/>
              <a:gd name="T10" fmla="*/ 0 h 370"/>
              <a:gd name="T11" fmla="*/ 590 w 590"/>
              <a:gd name="T12" fmla="*/ 370 h 370"/>
            </a:gdLst>
            <a:ahLst/>
            <a:cxnLst>
              <a:cxn ang="T6">
                <a:pos x="T0" y="T1"/>
              </a:cxn>
              <a:cxn ang="T7">
                <a:pos x="T2" y="T3"/>
              </a:cxn>
              <a:cxn ang="T8">
                <a:pos x="T4" y="T5"/>
              </a:cxn>
            </a:cxnLst>
            <a:rect l="T9" t="T10" r="T11" b="T12"/>
            <a:pathLst>
              <a:path w="590" h="370">
                <a:moveTo>
                  <a:pt x="0" y="370"/>
                </a:moveTo>
                <a:cubicBezTo>
                  <a:pt x="155" y="192"/>
                  <a:pt x="311" y="14"/>
                  <a:pt x="409" y="7"/>
                </a:cubicBezTo>
                <a:cubicBezTo>
                  <a:pt x="507" y="0"/>
                  <a:pt x="548" y="162"/>
                  <a:pt x="590" y="325"/>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Freeform 58"/>
          <p:cNvSpPr>
            <a:spLocks/>
          </p:cNvSpPr>
          <p:nvPr/>
        </p:nvSpPr>
        <p:spPr bwMode="auto">
          <a:xfrm>
            <a:off x="2699558" y="4747194"/>
            <a:ext cx="865187" cy="215900"/>
          </a:xfrm>
          <a:custGeom>
            <a:avLst/>
            <a:gdLst>
              <a:gd name="T0" fmla="*/ 0 w 545"/>
              <a:gd name="T1" fmla="*/ 0 h 136"/>
              <a:gd name="T2" fmla="*/ 2147483647 w 545"/>
              <a:gd name="T3" fmla="*/ 2147483647 h 136"/>
              <a:gd name="T4" fmla="*/ 2147483647 w 545"/>
              <a:gd name="T5" fmla="*/ 0 h 136"/>
              <a:gd name="T6" fmla="*/ 0 60000 65536"/>
              <a:gd name="T7" fmla="*/ 0 60000 65536"/>
              <a:gd name="T8" fmla="*/ 0 60000 65536"/>
              <a:gd name="T9" fmla="*/ 0 w 545"/>
              <a:gd name="T10" fmla="*/ 0 h 136"/>
              <a:gd name="T11" fmla="*/ 545 w 545"/>
              <a:gd name="T12" fmla="*/ 136 h 136"/>
            </a:gdLst>
            <a:ahLst/>
            <a:cxnLst>
              <a:cxn ang="T6">
                <a:pos x="T0" y="T1"/>
              </a:cxn>
              <a:cxn ang="T7">
                <a:pos x="T2" y="T3"/>
              </a:cxn>
              <a:cxn ang="T8">
                <a:pos x="T4" y="T5"/>
              </a:cxn>
            </a:cxnLst>
            <a:rect l="T9" t="T10" r="T11" b="T12"/>
            <a:pathLst>
              <a:path w="545" h="136">
                <a:moveTo>
                  <a:pt x="0" y="0"/>
                </a:moveTo>
                <a:cubicBezTo>
                  <a:pt x="113" y="68"/>
                  <a:pt x="227" y="136"/>
                  <a:pt x="318" y="136"/>
                </a:cubicBezTo>
                <a:cubicBezTo>
                  <a:pt x="409" y="136"/>
                  <a:pt x="477" y="68"/>
                  <a:pt x="545" y="0"/>
                </a:cubicBezTo>
              </a:path>
            </a:pathLst>
          </a:custGeom>
          <a:noFill/>
          <a:ln w="254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7" name="Text Box 60"/>
          <p:cNvSpPr txBox="1">
            <a:spLocks noChangeArrowheads="1"/>
          </p:cNvSpPr>
          <p:nvPr/>
        </p:nvSpPr>
        <p:spPr bwMode="auto">
          <a:xfrm>
            <a:off x="2150992" y="5086919"/>
            <a:ext cx="3129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a</a:t>
            </a:r>
          </a:p>
        </p:txBody>
      </p:sp>
      <p:sp>
        <p:nvSpPr>
          <p:cNvPr id="28718" name="Text Box 61"/>
          <p:cNvSpPr txBox="1">
            <a:spLocks noChangeArrowheads="1"/>
          </p:cNvSpPr>
          <p:nvPr/>
        </p:nvSpPr>
        <p:spPr bwMode="auto">
          <a:xfrm>
            <a:off x="2602417"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b</a:t>
            </a:r>
          </a:p>
        </p:txBody>
      </p:sp>
      <p:sp>
        <p:nvSpPr>
          <p:cNvPr id="28719" name="Text Box 62"/>
          <p:cNvSpPr txBox="1">
            <a:spLocks noChangeArrowheads="1"/>
          </p:cNvSpPr>
          <p:nvPr/>
        </p:nvSpPr>
        <p:spPr bwMode="auto">
          <a:xfrm>
            <a:off x="3053843" y="5086919"/>
            <a:ext cx="2984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dirty="0"/>
              <a:t>c</a:t>
            </a:r>
          </a:p>
        </p:txBody>
      </p:sp>
      <p:sp>
        <p:nvSpPr>
          <p:cNvPr id="28720" name="Text Box 63"/>
          <p:cNvSpPr txBox="1">
            <a:spLocks noChangeArrowheads="1"/>
          </p:cNvSpPr>
          <p:nvPr/>
        </p:nvSpPr>
        <p:spPr bwMode="auto">
          <a:xfrm>
            <a:off x="3490842" y="5086919"/>
            <a:ext cx="312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defPPr>
              <a:defRPr lang="zh-CN"/>
            </a:defPPr>
            <a:lvl1pPr eaLnBrk="1" hangingPunct="1">
              <a:buClrTx/>
              <a:buFontTx/>
              <a:buNone/>
              <a:defRPr sz="2000" b="1" i="1">
                <a:latin typeface="Times New Roman" panose="02020603050405020304" pitchFamily="18" charset="0"/>
                <a:cs typeface="Times New Roman" panose="02020603050405020304" pitchFamily="18" charset="0"/>
              </a:defRPr>
            </a:lvl1pPr>
            <a:lvl2pPr marL="742950" indent="-285750" algn="l" eaLnBrk="0" hangingPunct="0">
              <a:spcBef>
                <a:spcPct val="20000"/>
              </a:spcBef>
              <a:buAutoNum type="circleNumDbPlain"/>
              <a:defRPr sz="2400" b="1">
                <a:ea typeface="仿宋_GB2312" pitchFamily="49" charset="-122"/>
              </a:defRPr>
            </a:lvl2pPr>
            <a:lvl3pPr marL="1143000" indent="-228600" algn="l" eaLnBrk="0" hangingPunct="0">
              <a:spcBef>
                <a:spcPct val="20000"/>
              </a:spcBef>
              <a:buFont typeface="Wingdings" pitchFamily="2" charset="2"/>
              <a:buChar char="p"/>
              <a:defRPr sz="2000" b="1">
                <a:ea typeface="仿宋_GB2312" pitchFamily="49" charset="-122"/>
              </a:defRPr>
            </a:lvl3pPr>
            <a:lvl4pPr marL="1600200" indent="-228600" algn="l" eaLnBrk="0" hangingPunct="0">
              <a:spcBef>
                <a:spcPct val="20000"/>
              </a:spcBef>
              <a:buChar char="–"/>
              <a:defRPr sz="2000"/>
            </a:lvl4pPr>
            <a:lvl5pPr marL="2057400" indent="-228600" algn="l" eaLnBrk="0" hangingPunct="0">
              <a:spcBef>
                <a:spcPct val="20000"/>
              </a:spcBef>
              <a:buChar char="»"/>
              <a:defRPr sz="2000"/>
            </a:lvl5pPr>
            <a:lvl6pPr marL="2514600" indent="-228600" eaLnBrk="0" fontAlgn="base" hangingPunct="0">
              <a:spcBef>
                <a:spcPct val="20000"/>
              </a:spcBef>
              <a:spcAft>
                <a:spcPct val="0"/>
              </a:spcAft>
              <a:buChar char="»"/>
              <a:defRPr sz="2000"/>
            </a:lvl6pPr>
            <a:lvl7pPr marL="2971800" indent="-228600" eaLnBrk="0" fontAlgn="base" hangingPunct="0">
              <a:spcBef>
                <a:spcPct val="20000"/>
              </a:spcBef>
              <a:spcAft>
                <a:spcPct val="0"/>
              </a:spcAft>
              <a:buChar char="»"/>
              <a:defRPr sz="2000"/>
            </a:lvl7pPr>
            <a:lvl8pPr marL="3429000" indent="-228600" eaLnBrk="0" fontAlgn="base" hangingPunct="0">
              <a:spcBef>
                <a:spcPct val="20000"/>
              </a:spcBef>
              <a:spcAft>
                <a:spcPct val="0"/>
              </a:spcAft>
              <a:buChar char="»"/>
              <a:defRPr sz="2000"/>
            </a:lvl8pPr>
            <a:lvl9pPr marL="3886200" indent="-228600" eaLnBrk="0" fontAlgn="base" hangingPunct="0">
              <a:spcBef>
                <a:spcPct val="20000"/>
              </a:spcBef>
              <a:spcAft>
                <a:spcPct val="0"/>
              </a:spcAft>
              <a:buChar char="»"/>
              <a:defRPr sz="2000"/>
            </a:lvl9pPr>
          </a:lstStyle>
          <a:p>
            <a:r>
              <a:rPr lang="en-US" altLang="zh-CN"/>
              <a:t>d</a:t>
            </a:r>
          </a:p>
        </p:txBody>
      </p:sp>
      <p:sp>
        <p:nvSpPr>
          <p:cNvPr id="28721" name="Text Box 64"/>
          <p:cNvSpPr txBox="1">
            <a:spLocks noChangeArrowheads="1"/>
          </p:cNvSpPr>
          <p:nvPr/>
        </p:nvSpPr>
        <p:spPr bwMode="auto">
          <a:xfrm>
            <a:off x="2573334" y="2761183"/>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endParaRPr lang="zh-CN" altLang="zh-CN" sz="1800" b="0">
              <a:ea typeface="宋体" charset="-122"/>
            </a:endParaRPr>
          </a:p>
        </p:txBody>
      </p:sp>
      <p:sp>
        <p:nvSpPr>
          <p:cNvPr id="28722" name="Text Box 65"/>
          <p:cNvSpPr txBox="1">
            <a:spLocks noChangeArrowheads="1"/>
          </p:cNvSpPr>
          <p:nvPr/>
        </p:nvSpPr>
        <p:spPr bwMode="auto">
          <a:xfrm>
            <a:off x="2517067" y="2899296"/>
            <a:ext cx="4411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0</a:t>
            </a:r>
          </a:p>
        </p:txBody>
      </p:sp>
      <p:sp>
        <p:nvSpPr>
          <p:cNvPr id="28723" name="Text Box 66"/>
          <p:cNvSpPr txBox="1">
            <a:spLocks noChangeArrowheads="1"/>
          </p:cNvSpPr>
          <p:nvPr/>
        </p:nvSpPr>
        <p:spPr bwMode="auto">
          <a:xfrm>
            <a:off x="5714053" y="2891621"/>
            <a:ext cx="7425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dirty="0">
                <a:ea typeface="宋体" charset="-122"/>
              </a:rPr>
              <a:t>=</a:t>
            </a: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1</a:t>
            </a:r>
          </a:p>
        </p:txBody>
      </p:sp>
      <p:sp>
        <p:nvSpPr>
          <p:cNvPr id="28724" name="Text Box 67"/>
          <p:cNvSpPr txBox="1">
            <a:spLocks noChangeArrowheads="1"/>
          </p:cNvSpPr>
          <p:nvPr/>
        </p:nvSpPr>
        <p:spPr bwMode="auto">
          <a:xfrm>
            <a:off x="2508072" y="5539356"/>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2</a:t>
            </a:r>
            <a:r>
              <a:rPr lang="en-US" altLang="zh-CN" sz="1800" dirty="0">
                <a:ea typeface="宋体" charset="-122"/>
              </a:rPr>
              <a:t>=</a:t>
            </a: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4</a:t>
            </a:r>
          </a:p>
        </p:txBody>
      </p:sp>
      <p:sp>
        <p:nvSpPr>
          <p:cNvPr id="28725" name="Text Box 68"/>
          <p:cNvSpPr txBox="1">
            <a:spLocks noChangeArrowheads="1"/>
          </p:cNvSpPr>
          <p:nvPr/>
        </p:nvSpPr>
        <p:spPr bwMode="auto">
          <a:xfrm>
            <a:off x="5713642" y="5560022"/>
            <a:ext cx="827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algn="l" eaLnBrk="0" hangingPunct="0">
              <a:spcBef>
                <a:spcPct val="20000"/>
              </a:spcBef>
              <a:buClr>
                <a:srgbClr val="FF00FF"/>
              </a:buClr>
              <a:buAutoNum type="arabicPeriod"/>
              <a:defRPr sz="2800" b="1">
                <a:solidFill>
                  <a:schemeClr val="tx1"/>
                </a:solidFill>
                <a:latin typeface="Arial" charset="0"/>
                <a:ea typeface="仿宋_GB2312" pitchFamily="49" charset="-122"/>
              </a:defRPr>
            </a:lvl1pPr>
            <a:lvl2pPr marL="742950" indent="-285750" algn="l" eaLnBrk="0" hangingPunct="0">
              <a:spcBef>
                <a:spcPct val="20000"/>
              </a:spcBef>
              <a:buAutoNum type="circleNumDbPlain"/>
              <a:defRPr sz="2400" b="1">
                <a:solidFill>
                  <a:schemeClr val="tx1"/>
                </a:solidFill>
                <a:latin typeface="Arial" charset="0"/>
                <a:ea typeface="仿宋_GB2312" pitchFamily="49" charset="-122"/>
              </a:defRPr>
            </a:lvl2pPr>
            <a:lvl3pPr marL="1143000" indent="-228600" algn="l" eaLnBrk="0" hangingPunct="0">
              <a:spcBef>
                <a:spcPct val="20000"/>
              </a:spcBef>
              <a:buFont typeface="Wingdings" pitchFamily="2" charset="2"/>
              <a:buChar char="p"/>
              <a:defRPr sz="2000" b="1">
                <a:solidFill>
                  <a:schemeClr val="tx1"/>
                </a:solidFill>
                <a:latin typeface="Arial" charset="0"/>
                <a:ea typeface="仿宋_GB2312" pitchFamily="49" charset="-122"/>
              </a:defRPr>
            </a:lvl3pPr>
            <a:lvl4pPr marL="1600200" indent="-228600" algn="l" eaLnBrk="0" hangingPunct="0">
              <a:spcBef>
                <a:spcPct val="20000"/>
              </a:spcBef>
              <a:buChar char="–"/>
              <a:defRPr sz="2000">
                <a:solidFill>
                  <a:schemeClr val="tx1"/>
                </a:solidFill>
                <a:latin typeface="Arial" charset="0"/>
                <a:ea typeface="宋体" charset="-122"/>
              </a:defRPr>
            </a:lvl4pPr>
            <a:lvl5pPr marL="2057400" indent="-228600" algn="l" eaLnBrk="0" hangingPunct="0">
              <a:spcBef>
                <a:spcPct val="20000"/>
              </a:spcBef>
              <a:buChar char="»"/>
              <a:defRPr sz="2000">
                <a:solidFill>
                  <a:schemeClr val="tx1"/>
                </a:solidFill>
                <a:latin typeface="Arial" charset="0"/>
                <a:ea typeface="宋体" charset="-122"/>
              </a:defRPr>
            </a:lvl5pPr>
            <a:lvl6pPr marL="2514600" indent="-228600" eaLnBrk="0" fontAlgn="base" hangingPunct="0">
              <a:spcBef>
                <a:spcPct val="20000"/>
              </a:spcBef>
              <a:spcAft>
                <a:spcPct val="0"/>
              </a:spcAft>
              <a:buChar char="»"/>
              <a:defRPr sz="2000">
                <a:solidFill>
                  <a:schemeClr val="tx1"/>
                </a:solidFill>
                <a:latin typeface="Arial" charset="0"/>
                <a:ea typeface="宋体" charset="-122"/>
              </a:defRPr>
            </a:lvl6pPr>
            <a:lvl7pPr marL="2971800" indent="-228600" eaLnBrk="0" fontAlgn="base" hangingPunct="0">
              <a:spcBef>
                <a:spcPct val="20000"/>
              </a:spcBef>
              <a:spcAft>
                <a:spcPct val="0"/>
              </a:spcAft>
              <a:buChar char="»"/>
              <a:defRPr sz="2000">
                <a:solidFill>
                  <a:schemeClr val="tx1"/>
                </a:solidFill>
                <a:latin typeface="Arial" charset="0"/>
                <a:ea typeface="宋体" charset="-122"/>
              </a:defRPr>
            </a:lvl7pPr>
            <a:lvl8pPr marL="3429000" indent="-228600" eaLnBrk="0" fontAlgn="base" hangingPunct="0">
              <a:spcBef>
                <a:spcPct val="20000"/>
              </a:spcBef>
              <a:spcAft>
                <a:spcPct val="0"/>
              </a:spcAft>
              <a:buChar char="»"/>
              <a:defRPr sz="2000">
                <a:solidFill>
                  <a:schemeClr val="tx1"/>
                </a:solidFill>
                <a:latin typeface="Arial" charset="0"/>
                <a:ea typeface="宋体" charset="-122"/>
              </a:defRPr>
            </a:lvl8pPr>
            <a:lvl9pPr marL="3886200" indent="-228600" eaLnBrk="0" fontAlgn="base" hangingPunct="0">
              <a:spcBef>
                <a:spcPct val="20000"/>
              </a:spcBef>
              <a:spcAft>
                <a:spcPct val="0"/>
              </a:spcAft>
              <a:buChar char="»"/>
              <a:defRPr sz="2000">
                <a:solidFill>
                  <a:schemeClr val="tx1"/>
                </a:solidFill>
                <a:latin typeface="Arial" charset="0"/>
                <a:ea typeface="宋体" charset="-122"/>
              </a:defRPr>
            </a:lvl9pPr>
          </a:lstStyle>
          <a:p>
            <a:pPr algn="ctr" eaLnBrk="1" hangingPunct="1">
              <a:spcBef>
                <a:spcPct val="0"/>
              </a:spcBef>
              <a:buClrTx/>
              <a:buFontTx/>
              <a:buNone/>
            </a:pP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3</a:t>
            </a:r>
            <a:r>
              <a:rPr lang="en-US" altLang="zh-CN" sz="1800" dirty="0">
                <a:ea typeface="宋体" charset="-122"/>
              </a:rPr>
              <a:t>=</a:t>
            </a:r>
            <a:r>
              <a:rPr lang="en-US" altLang="zh-CN" sz="2000" i="1" dirty="0">
                <a:latin typeface="Times New Roman" panose="02020603050405020304" pitchFamily="18" charset="0"/>
                <a:ea typeface="宋体" charset="-122"/>
                <a:cs typeface="Times New Roman" panose="02020603050405020304" pitchFamily="18" charset="0"/>
              </a:rPr>
              <a:t>R</a:t>
            </a:r>
            <a:r>
              <a:rPr lang="en-US" altLang="zh-CN" sz="1800" baseline="30000" dirty="0">
                <a:ea typeface="宋体" charset="-122"/>
              </a:rPr>
              <a:t>5</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70288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6116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Closures of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关系的闭包</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9.4</a:t>
            </a:r>
          </a:p>
        </p:txBody>
      </p:sp>
    </p:spTree>
    <p:extLst>
      <p:ext uri="{BB962C8B-B14F-4D97-AF65-F5344CB8AC3E}">
        <p14:creationId xmlns:p14="http://schemas.microsoft.com/office/powerpoint/2010/main" val="3017679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3FFF1EEB-25EE-DEC6-55DF-8305E148D5E8}"/>
              </a:ext>
            </a:extLst>
          </p:cNvPr>
          <p:cNvSpPr txBox="1"/>
          <p:nvPr/>
        </p:nvSpPr>
        <p:spPr>
          <a:xfrm>
            <a:off x="838200" y="1727005"/>
            <a:ext cx="7620000" cy="3951146"/>
          </a:xfrm>
          <a:prstGeom prst="rect">
            <a:avLst/>
          </a:prstGeom>
          <a:noFill/>
        </p:spPr>
        <p:txBody>
          <a:bodyPr wrap="square">
            <a:spAutoFit/>
          </a:bodyPr>
          <a:lstStyle/>
          <a:p>
            <a:pPr eaLnBrk="1" hangingPunct="1">
              <a:lnSpc>
                <a:spcPct val="110000"/>
              </a:lnSpc>
              <a:buClr>
                <a:schemeClr val="bg2"/>
              </a:buClr>
              <a:buSzPct val="75000"/>
            </a:pPr>
            <a:r>
              <a:rPr lang="zh-CN" altLang="en-US" sz="2400" dirty="0">
                <a:solidFill>
                  <a:srgbClr val="C00000"/>
                </a:solidFill>
                <a:latin typeface="Times New Roman" panose="02020603050405020304" pitchFamily="18" charset="0"/>
              </a:rPr>
              <a:t>定义</a:t>
            </a:r>
            <a:endParaRPr lang="en-US" altLang="zh-CN" sz="2400" dirty="0">
              <a:solidFill>
                <a:srgbClr val="C00000"/>
              </a:solidFill>
              <a:latin typeface="Times New Roman" panose="02020603050405020304" pitchFamily="18" charset="0"/>
            </a:endParaRPr>
          </a:p>
          <a:p>
            <a:pPr marL="457200" indent="-457200" eaLnBrk="1" hangingPunct="1">
              <a:lnSpc>
                <a:spcPct val="110000"/>
              </a:lnSpc>
              <a:buSzPct val="100000"/>
              <a:buFont typeface="Wingdings" panose="05000000000000000000" pitchFamily="2" charset="2"/>
              <a:buChar char="q"/>
            </a:pPr>
            <a:r>
              <a:rPr lang="zh-CN" altLang="en-US" sz="2400" dirty="0">
                <a:latin typeface="Times New Roman" panose="02020603050405020304" pitchFamily="18" charset="0"/>
              </a:rPr>
              <a:t>设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为非空集合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上的关系</a:t>
            </a:r>
            <a:r>
              <a:rPr lang="en-US" altLang="zh-CN" sz="2400" dirty="0">
                <a:latin typeface="Times New Roman" panose="02020603050405020304" pitchFamily="18" charset="0"/>
              </a:rPr>
              <a:t>,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的</a:t>
            </a:r>
            <a:r>
              <a:rPr lang="zh-CN" altLang="en-US" sz="2400" dirty="0">
                <a:solidFill>
                  <a:srgbClr val="C00000"/>
                </a:solidFill>
                <a:latin typeface="Times New Roman" panose="02020603050405020304" pitchFamily="18" charset="0"/>
              </a:rPr>
              <a:t>自反 （对称</a:t>
            </a:r>
            <a:r>
              <a:rPr lang="zh-CN" altLang="en-US" sz="2400" dirty="0">
                <a:latin typeface="Times New Roman" panose="02020603050405020304" pitchFamily="18" charset="0"/>
              </a:rPr>
              <a:t>或</a:t>
            </a:r>
            <a:r>
              <a:rPr lang="zh-CN" altLang="en-US" sz="2400" dirty="0">
                <a:solidFill>
                  <a:srgbClr val="C00000"/>
                </a:solidFill>
                <a:latin typeface="Times New Roman" panose="02020603050405020304" pitchFamily="18" charset="0"/>
              </a:rPr>
              <a:t>传递）闭包</a:t>
            </a:r>
            <a:r>
              <a:rPr lang="zh-CN" altLang="en-US" sz="2400" dirty="0">
                <a:latin typeface="Times New Roman" panose="02020603050405020304" pitchFamily="18" charset="0"/>
              </a:rPr>
              <a:t>是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上的关系 </a:t>
            </a:r>
            <a:r>
              <a:rPr lang="en-US" altLang="zh-CN" sz="2400" i="1" dirty="0">
                <a:latin typeface="Times New Roman" panose="02020603050405020304" pitchFamily="18" charset="0"/>
              </a:rPr>
              <a:t>R</a:t>
            </a:r>
            <a:r>
              <a:rPr lang="en-US" altLang="zh-CN" sz="2400"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使得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rPr>
              <a:t>满足以下条件：</a:t>
            </a:r>
            <a:endParaRPr lang="en-US" altLang="zh-CN" sz="2400" dirty="0">
              <a:latin typeface="Times New Roman" panose="02020603050405020304" pitchFamily="18" charset="0"/>
            </a:endParaRPr>
          </a:p>
          <a:p>
            <a:pPr marL="468000" eaLnBrk="1" hangingPunct="1">
              <a:lnSpc>
                <a:spcPct val="110000"/>
              </a:lnSpc>
              <a:buSzPct val="100000"/>
            </a:pP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是自反的（对称的或传递的）</a:t>
            </a:r>
            <a:r>
              <a:rPr lang="en-US" altLang="zh-CN" sz="2400" dirty="0">
                <a:latin typeface="Times New Roman" panose="02020603050405020304" pitchFamily="18" charset="0"/>
              </a:rPr>
              <a:t>;</a:t>
            </a:r>
            <a:br>
              <a:rPr lang="zh-CN" altLang="en-US" sz="2400" dirty="0">
                <a:latin typeface="Times New Roman" panose="02020603050405020304" pitchFamily="18" charset="0"/>
              </a:rPr>
            </a:br>
            <a:r>
              <a:rPr lang="en-US" altLang="zh-CN" sz="2400" dirty="0">
                <a:latin typeface="Times New Roman" panose="02020603050405020304" pitchFamily="18" charset="0"/>
              </a:rPr>
              <a:t>2)</a:t>
            </a:r>
            <a:r>
              <a:rPr lang="zh-CN" altLang="en-US" sz="2400" dirty="0">
                <a:latin typeface="Times New Roman" panose="02020603050405020304" pitchFamily="18" charset="0"/>
              </a:rPr>
              <a:t>  </a:t>
            </a:r>
            <a:r>
              <a:rPr lang="en-US" altLang="zh-CN" sz="2400" i="1" dirty="0">
                <a:latin typeface="Times New Roman" panose="02020603050405020304" pitchFamily="18" charset="0"/>
              </a:rPr>
              <a:t>R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a:t>
            </a:r>
            <a:br>
              <a:rPr lang="en-US" altLang="zh-CN" sz="2400" dirty="0">
                <a:latin typeface="Times New Roman" panose="02020603050405020304" pitchFamily="18" charset="0"/>
              </a:rPr>
            </a:br>
            <a:r>
              <a:rPr lang="en-US" altLang="zh-CN" sz="2400" dirty="0">
                <a:latin typeface="Times New Roman" panose="02020603050405020304" pitchFamily="18" charset="0"/>
              </a:rPr>
              <a:t>3)</a:t>
            </a:r>
            <a:r>
              <a:rPr lang="zh-CN" altLang="en-US" sz="2400" dirty="0">
                <a:latin typeface="Times New Roman" panose="02020603050405020304" pitchFamily="18" charset="0"/>
              </a:rPr>
              <a:t>  对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上任何包含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的自反（对称或传递）关系  </a:t>
            </a:r>
            <a:endParaRPr lang="en-US" altLang="zh-CN" sz="2400" dirty="0">
              <a:latin typeface="Times New Roman" panose="02020603050405020304" pitchFamily="18" charset="0"/>
            </a:endParaRPr>
          </a:p>
          <a:p>
            <a:pPr marL="468000" eaLnBrk="1" hangingPunct="1">
              <a:lnSpc>
                <a:spcPct val="110000"/>
              </a:lnSpc>
              <a:buSzPct val="100000"/>
            </a:pPr>
            <a:r>
              <a:rPr lang="en-US" altLang="zh-CN" sz="2400" i="1" dirty="0">
                <a:latin typeface="Times New Roman" panose="02020603050405020304" pitchFamily="18" charset="0"/>
              </a:rPr>
              <a:t>     R</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有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p>
          <a:p>
            <a:pPr marL="468000" eaLnBrk="1" hangingPunct="1">
              <a:lnSpc>
                <a:spcPct val="110000"/>
              </a:lnSpc>
              <a:buSzPct val="100000"/>
            </a:pPr>
            <a:endParaRPr lang="en-US" altLang="zh-CN" sz="700" dirty="0">
              <a:latin typeface="Times New Roman" panose="02020603050405020304" pitchFamily="18" charset="0"/>
            </a:endParaRPr>
          </a:p>
          <a:p>
            <a:pPr marL="457200" indent="-457200" eaLnBrk="1" hangingPunct="1">
              <a:lnSpc>
                <a:spcPct val="105000"/>
              </a:lnSpc>
              <a:buFont typeface="Wingdings" panose="05000000000000000000" pitchFamily="2" charset="2"/>
              <a:buChar char="Ø"/>
            </a:pPr>
            <a:r>
              <a:rPr lang="zh-CN" altLang="en-US" sz="2400" dirty="0">
                <a:latin typeface="Times New Roman" panose="02020603050405020304" pitchFamily="18" charset="0"/>
              </a:rPr>
              <a:t>一般将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的自反闭包记作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zh-CN" altLang="en-US" sz="2400" dirty="0">
                <a:latin typeface="Times New Roman" panose="02020603050405020304" pitchFamily="18" charset="0"/>
              </a:rPr>
              <a:t>对称闭包记作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zh-CN" altLang="en-US" sz="2400" dirty="0">
                <a:latin typeface="Times New Roman" panose="02020603050405020304" pitchFamily="18" charset="0"/>
              </a:rPr>
              <a:t>传递闭包记作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endParaRPr lang="zh-CN" altLang="en-US" sz="2400" dirty="0"/>
          </a:p>
        </p:txBody>
      </p:sp>
    </p:spTree>
    <p:extLst>
      <p:ext uri="{BB962C8B-B14F-4D97-AF65-F5344CB8AC3E}">
        <p14:creationId xmlns:p14="http://schemas.microsoft.com/office/powerpoint/2010/main" val="695114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3FFF1EEB-25EE-DEC6-55DF-8305E148D5E8}"/>
              </a:ext>
            </a:extLst>
          </p:cNvPr>
          <p:cNvSpPr txBox="1"/>
          <p:nvPr/>
        </p:nvSpPr>
        <p:spPr>
          <a:xfrm>
            <a:off x="838200" y="1305907"/>
            <a:ext cx="7620000" cy="1000980"/>
          </a:xfrm>
          <a:prstGeom prst="rect">
            <a:avLst/>
          </a:prstGeom>
          <a:noFill/>
        </p:spPr>
        <p:txBody>
          <a:bodyPr wrap="square">
            <a:spAutoFit/>
          </a:bodyPr>
          <a:lstStyle/>
          <a:p>
            <a:pPr indent="-72000" eaLnBrk="1" hangingPunct="1">
              <a:lnSpc>
                <a:spcPct val="130000"/>
              </a:lnSpc>
              <a:buFont typeface="Wingdings" panose="05000000000000000000" pitchFamily="2" charset="2"/>
              <a:buChar char="n"/>
            </a:pPr>
            <a:r>
              <a:rPr lang="zh-CN" altLang="en-US" sz="2400" dirty="0">
                <a:latin typeface="Times New Roman" panose="02020603050405020304" pitchFamily="18" charset="0"/>
              </a:rPr>
              <a:t> 例如</a:t>
            </a:r>
            <a:r>
              <a:rPr lang="en-US" altLang="zh-CN" sz="2400" dirty="0">
                <a:latin typeface="Times New Roman" panose="02020603050405020304" pitchFamily="18" charset="0"/>
              </a:rPr>
              <a:t>:</a:t>
            </a:r>
            <a:r>
              <a:rPr lang="zh-CN" altLang="en-US" sz="2400" dirty="0">
                <a:latin typeface="Times New Roman" panose="02020603050405020304" pitchFamily="18" charset="0"/>
              </a:rPr>
              <a:t> 设</a:t>
            </a:r>
            <a:r>
              <a:rPr lang="en-US" altLang="zh-CN" sz="2400" i="1" dirty="0">
                <a:latin typeface="Times New Roman" panose="02020603050405020304" pitchFamily="18" charset="0"/>
              </a:rPr>
              <a:t>A </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dirty="0">
                <a:latin typeface="Times New Roman" panose="02020603050405020304" pitchFamily="18" charset="0"/>
              </a:rPr>
              <a:t>d</a:t>
            </a:r>
            <a:r>
              <a:rPr lang="en-US" altLang="zh-CN" sz="2400" dirty="0">
                <a:latin typeface="Times New Roman" panose="02020603050405020304" pitchFamily="18" charset="0"/>
              </a:rPr>
              <a:t>}, </a:t>
            </a:r>
            <a:r>
              <a:rPr lang="en-US" altLang="zh-CN" sz="2400" i="1" dirty="0">
                <a:latin typeface="Times New Roman" panose="02020603050405020304" pitchFamily="18" charset="0"/>
              </a:rPr>
              <a:t>R </a:t>
            </a:r>
            <a:r>
              <a:rPr lang="en-US" altLang="zh-CN" sz="2400" dirty="0">
                <a:latin typeface="Times New Roman" panose="02020603050405020304" pitchFamily="18" charset="0"/>
              </a:rPr>
              <a:t>= {&lt;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a:t>
            </a:r>
            <a:r>
              <a:rPr lang="en-US" altLang="zh-CN" sz="2400" i="1" dirty="0">
                <a:latin typeface="Times New Roman" panose="02020603050405020304" pitchFamily="18" charset="0"/>
              </a:rPr>
              <a:t>b</a:t>
            </a:r>
            <a:r>
              <a:rPr lang="en-US" altLang="zh-CN" sz="2400" dirty="0">
                <a:latin typeface="Times New Roman" panose="02020603050405020304" pitchFamily="18" charset="0"/>
              </a:rPr>
              <a:t>&gt;, &lt;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a</a:t>
            </a:r>
            <a:r>
              <a:rPr lang="en-US" altLang="zh-CN" sz="2400" dirty="0">
                <a:latin typeface="Times New Roman" panose="02020603050405020304" pitchFamily="18" charset="0"/>
              </a:rPr>
              <a:t>&gt;, &lt;</a:t>
            </a:r>
            <a:r>
              <a:rPr lang="en-US" altLang="zh-CN" sz="2400" i="1" dirty="0">
                <a:latin typeface="Times New Roman" panose="02020603050405020304" pitchFamily="18" charset="0"/>
              </a:rPr>
              <a:t>b</a:t>
            </a:r>
            <a:r>
              <a:rPr lang="en-US" altLang="zh-CN" sz="2400" dirty="0">
                <a:latin typeface="Times New Roman" panose="02020603050405020304" pitchFamily="18" charset="0"/>
              </a:rPr>
              <a:t>, </a:t>
            </a:r>
            <a:r>
              <a:rPr lang="en-US" altLang="zh-CN" sz="2400" i="1" dirty="0">
                <a:latin typeface="Times New Roman" panose="02020603050405020304" pitchFamily="18" charset="0"/>
              </a:rPr>
              <a:t>c</a:t>
            </a:r>
            <a:r>
              <a:rPr lang="en-US" altLang="zh-CN" sz="2400" dirty="0">
                <a:latin typeface="Times New Roman" panose="02020603050405020304" pitchFamily="18" charset="0"/>
              </a:rPr>
              <a:t>&gt;, &lt;</a:t>
            </a:r>
            <a:r>
              <a:rPr lang="en-US" altLang="zh-CN" sz="2400" i="1" dirty="0">
                <a:latin typeface="Times New Roman" panose="02020603050405020304" pitchFamily="18" charset="0"/>
              </a:rPr>
              <a:t>c</a:t>
            </a:r>
            <a:r>
              <a:rPr lang="en-US" altLang="zh-CN" sz="2400" dirty="0">
                <a:latin typeface="Times New Roman" panose="02020603050405020304" pitchFamily="18" charset="0"/>
              </a:rPr>
              <a:t>, </a:t>
            </a:r>
            <a:r>
              <a:rPr lang="en-US" altLang="zh-CN" sz="2400" i="1" dirty="0">
                <a:latin typeface="Times New Roman" panose="02020603050405020304" pitchFamily="18" charset="0"/>
              </a:rPr>
              <a:t>d</a:t>
            </a:r>
            <a:r>
              <a:rPr lang="en-US" altLang="zh-CN" sz="2400" dirty="0">
                <a:latin typeface="Times New Roman" panose="02020603050405020304" pitchFamily="18" charset="0"/>
              </a:rPr>
              <a:t>&gt;, &lt;</a:t>
            </a:r>
            <a:r>
              <a:rPr lang="en-US" altLang="zh-CN" sz="2400" i="1" dirty="0" err="1">
                <a:latin typeface="Times New Roman" panose="02020603050405020304" pitchFamily="18" charset="0"/>
              </a:rPr>
              <a:t>d</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b</a:t>
            </a:r>
            <a:r>
              <a:rPr lang="en-US" altLang="zh-CN" sz="2400" dirty="0">
                <a:latin typeface="Times New Roman" panose="02020603050405020304" pitchFamily="18" charset="0"/>
              </a:rPr>
              <a:t>&gt;},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的关系图如下图所示</a:t>
            </a:r>
            <a:r>
              <a:rPr lang="en-US" altLang="zh-CN" sz="2400" dirty="0">
                <a:latin typeface="Times New Roman" panose="02020603050405020304" pitchFamily="18" charset="0"/>
              </a:rPr>
              <a:t>. </a:t>
            </a:r>
          </a:p>
        </p:txBody>
      </p:sp>
      <p:pic>
        <p:nvPicPr>
          <p:cNvPr id="2" name="图片 1">
            <a:extLst>
              <a:ext uri="{FF2B5EF4-FFF2-40B4-BE49-F238E27FC236}">
                <a16:creationId xmlns:a16="http://schemas.microsoft.com/office/drawing/2014/main" id="{BD1A357C-8793-450B-8EBE-DFF749417DE4}"/>
              </a:ext>
            </a:extLst>
          </p:cNvPr>
          <p:cNvPicPr>
            <a:picLocks noChangeAspect="1"/>
          </p:cNvPicPr>
          <p:nvPr/>
        </p:nvPicPr>
        <p:blipFill>
          <a:blip r:embed="rId2"/>
          <a:stretch>
            <a:fillRect/>
          </a:stretch>
        </p:blipFill>
        <p:spPr>
          <a:xfrm>
            <a:off x="1019175" y="3128861"/>
            <a:ext cx="3552825" cy="1266825"/>
          </a:xfrm>
          <a:prstGeom prst="rect">
            <a:avLst/>
          </a:prstGeom>
        </p:spPr>
      </p:pic>
      <p:pic>
        <p:nvPicPr>
          <p:cNvPr id="3" name="图片 2">
            <a:extLst>
              <a:ext uri="{FF2B5EF4-FFF2-40B4-BE49-F238E27FC236}">
                <a16:creationId xmlns:a16="http://schemas.microsoft.com/office/drawing/2014/main" id="{9665E3B9-BD5D-01A8-96F8-DE85D6370167}"/>
              </a:ext>
            </a:extLst>
          </p:cNvPr>
          <p:cNvPicPr>
            <a:picLocks noChangeAspect="1"/>
          </p:cNvPicPr>
          <p:nvPr/>
        </p:nvPicPr>
        <p:blipFill>
          <a:blip r:embed="rId3"/>
          <a:stretch>
            <a:fillRect/>
          </a:stretch>
        </p:blipFill>
        <p:spPr>
          <a:xfrm>
            <a:off x="4724400" y="2895600"/>
            <a:ext cx="3810000" cy="1419225"/>
          </a:xfrm>
          <a:prstGeom prst="rect">
            <a:avLst/>
          </a:prstGeom>
        </p:spPr>
      </p:pic>
      <p:pic>
        <p:nvPicPr>
          <p:cNvPr id="4" name="图片 3">
            <a:extLst>
              <a:ext uri="{FF2B5EF4-FFF2-40B4-BE49-F238E27FC236}">
                <a16:creationId xmlns:a16="http://schemas.microsoft.com/office/drawing/2014/main" id="{C9AD9BC9-226B-C64B-3F02-E5FF64288FD9}"/>
              </a:ext>
            </a:extLst>
          </p:cNvPr>
          <p:cNvPicPr>
            <a:picLocks noChangeAspect="1"/>
          </p:cNvPicPr>
          <p:nvPr/>
        </p:nvPicPr>
        <p:blipFill>
          <a:blip r:embed="rId4"/>
          <a:stretch>
            <a:fillRect/>
          </a:stretch>
        </p:blipFill>
        <p:spPr>
          <a:xfrm>
            <a:off x="1019175" y="4857053"/>
            <a:ext cx="3533775" cy="1543050"/>
          </a:xfrm>
          <a:prstGeom prst="rect">
            <a:avLst/>
          </a:prstGeom>
        </p:spPr>
      </p:pic>
      <p:pic>
        <p:nvPicPr>
          <p:cNvPr id="7" name="图片 6">
            <a:extLst>
              <a:ext uri="{FF2B5EF4-FFF2-40B4-BE49-F238E27FC236}">
                <a16:creationId xmlns:a16="http://schemas.microsoft.com/office/drawing/2014/main" id="{38200E04-5552-128B-CD2D-9B9BE1E79182}"/>
              </a:ext>
            </a:extLst>
          </p:cNvPr>
          <p:cNvPicPr>
            <a:picLocks noChangeAspect="1"/>
          </p:cNvPicPr>
          <p:nvPr/>
        </p:nvPicPr>
        <p:blipFill>
          <a:blip r:embed="rId5"/>
          <a:stretch>
            <a:fillRect/>
          </a:stretch>
        </p:blipFill>
        <p:spPr>
          <a:xfrm>
            <a:off x="4808328" y="4428520"/>
            <a:ext cx="3914775" cy="2057400"/>
          </a:xfrm>
          <a:prstGeom prst="rect">
            <a:avLst/>
          </a:prstGeom>
        </p:spPr>
      </p:pic>
    </p:spTree>
    <p:extLst>
      <p:ext uri="{BB962C8B-B14F-4D97-AF65-F5344CB8AC3E}">
        <p14:creationId xmlns:p14="http://schemas.microsoft.com/office/powerpoint/2010/main" val="417744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3FFF1EEB-25EE-DEC6-55DF-8305E148D5E8}"/>
              </a:ext>
            </a:extLst>
          </p:cNvPr>
          <p:cNvSpPr txBox="1"/>
          <p:nvPr/>
        </p:nvSpPr>
        <p:spPr>
          <a:xfrm>
            <a:off x="838200" y="1727005"/>
            <a:ext cx="7620000" cy="3822585"/>
          </a:xfrm>
          <a:prstGeom prst="rect">
            <a:avLst/>
          </a:prstGeom>
          <a:noFill/>
        </p:spPr>
        <p:txBody>
          <a:bodyPr wrap="square">
            <a:spAutoFit/>
          </a:bodyPr>
          <a:lstStyle/>
          <a:p>
            <a:pPr marL="0" marR="0" lvl="0" indent="0" algn="l" defTabSz="914400" rtl="0" eaLnBrk="1" fontAlgn="auto" latinLnBrk="0" hangingPunct="1">
              <a:lnSpc>
                <a:spcPct val="110000"/>
              </a:lnSpc>
              <a:spcBef>
                <a:spcPts val="0"/>
              </a:spcBef>
              <a:spcAft>
                <a:spcPts val="0"/>
              </a:spcAft>
              <a:buClr>
                <a:srgbClr val="C30C20"/>
              </a:buClr>
              <a:buSzPct val="75000"/>
              <a:buFontTx/>
              <a:buNone/>
              <a:tabLst/>
              <a:defRPr/>
            </a:pPr>
            <a:r>
              <a:rPr kumimoji="0" lang="zh-CN" altLang="en-US" sz="2400" b="0"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定义</a:t>
            </a:r>
            <a:endParaRPr lang="en-US" altLang="zh-CN" sz="4000" dirty="0">
              <a:solidFill>
                <a:srgbClr val="C00000"/>
              </a:solidFill>
              <a:latin typeface="+mn-ea"/>
            </a:endParaRPr>
          </a:p>
          <a:p>
            <a:pPr marL="514350" indent="-514350" eaLnBrk="1" hangingPunct="1">
              <a:buFont typeface="Wingdings" panose="05000000000000000000" pitchFamily="2" charset="2"/>
              <a:buChar char="p"/>
            </a:pPr>
            <a:r>
              <a:rPr lang="zh-CN" altLang="en-US" sz="2400" dirty="0">
                <a:latin typeface="Times New Roman" panose="02020603050405020304" pitchFamily="18" charset="0"/>
              </a:rPr>
              <a:t>设 </a:t>
            </a:r>
            <a:r>
              <a:rPr lang="en-US" altLang="zh-CN" sz="2400" i="1" dirty="0">
                <a:latin typeface="Times New Roman" panose="02020603050405020304" pitchFamily="18" charset="0"/>
              </a:rPr>
              <a:t>R </a:t>
            </a:r>
            <a:r>
              <a:rPr lang="zh-CN" altLang="en-US" sz="2400" dirty="0">
                <a:latin typeface="Times New Roman" panose="02020603050405020304" pitchFamily="18" charset="0"/>
              </a:rPr>
              <a:t>为非空集合 </a:t>
            </a:r>
            <a:r>
              <a:rPr lang="en-US" altLang="zh-CN" sz="2400" i="1" dirty="0">
                <a:latin typeface="Times New Roman" panose="02020603050405020304" pitchFamily="18" charset="0"/>
              </a:rPr>
              <a:t>A </a:t>
            </a:r>
            <a:r>
              <a:rPr lang="zh-CN" altLang="en-US" sz="2400" dirty="0">
                <a:latin typeface="Times New Roman" panose="02020603050405020304" pitchFamily="18" charset="0"/>
              </a:rPr>
              <a:t>上的关系</a:t>
            </a:r>
            <a:r>
              <a:rPr lang="en-US" altLang="zh-CN" sz="2400" dirty="0">
                <a:latin typeface="Times New Roman" panose="02020603050405020304" pitchFamily="18" charset="0"/>
              </a:rPr>
              <a:t>, </a:t>
            </a:r>
            <a:r>
              <a:rPr lang="zh-CN" altLang="en-US" sz="2400" dirty="0">
                <a:latin typeface="Times New Roman" panose="02020603050405020304" pitchFamily="18" charset="0"/>
              </a:rPr>
              <a:t>则有</a:t>
            </a:r>
            <a:endParaRPr lang="en-US" altLang="zh-CN" sz="2400" dirty="0">
              <a:latin typeface="Times New Roman" panose="02020603050405020304" pitchFamily="18" charset="0"/>
            </a:endParaRPr>
          </a:p>
          <a:p>
            <a:pPr marL="365760" indent="548640" eaLnBrk="1" hangingPunct="1">
              <a:buFont typeface="+mj-lt"/>
              <a:buAutoNum type="arabicParenR"/>
            </a:pPr>
            <a:r>
              <a:rPr lang="en-US" altLang="zh-CN"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0</a:t>
            </a:r>
            <a:r>
              <a:rPr lang="en-US" altLang="zh-CN" sz="2400" dirty="0">
                <a:latin typeface="Times New Roman" panose="02020603050405020304" pitchFamily="18" charset="0"/>
              </a:rPr>
              <a:t>;</a:t>
            </a:r>
            <a:endParaRPr lang="en-US" altLang="zh-CN" sz="2400" i="1" dirty="0">
              <a:latin typeface="Times New Roman" panose="02020603050405020304" pitchFamily="18" charset="0"/>
            </a:endParaRPr>
          </a:p>
          <a:p>
            <a:pPr marL="365760" indent="548640" eaLnBrk="1" hangingPunct="1">
              <a:buFont typeface="+mj-lt"/>
              <a:buAutoNum type="arabicParenR"/>
            </a:pPr>
            <a:r>
              <a:rPr lang="en-US" altLang="zh-CN" sz="2400" dirty="0">
                <a:latin typeface="Times New Roman" panose="02020603050405020304" pitchFamily="18" charset="0"/>
              </a:rPr>
              <a:t>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p>
          <a:p>
            <a:pPr marL="365760" indent="548640" eaLnBrk="1" hangingPunct="1">
              <a:buFont typeface="+mj-lt"/>
              <a:buAutoNum type="arabicParenR"/>
            </a:pP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30000" dirty="0">
                <a:latin typeface="Times New Roman" panose="02020603050405020304" pitchFamily="18" charset="0"/>
              </a:rPr>
              <a:t>3</a:t>
            </a:r>
            <a:r>
              <a:rPr lang="en-US" altLang="zh-CN" sz="2400" dirty="0">
                <a:latin typeface="Times New Roman" panose="02020603050405020304" pitchFamily="18" charset="0"/>
              </a:rPr>
              <a:t>∪….</a:t>
            </a:r>
          </a:p>
          <a:p>
            <a:pPr marL="365760" indent="548640" eaLnBrk="1" hangingPunct="1">
              <a:buFont typeface="+mj-lt"/>
              <a:buAutoNum type="arabicParenR"/>
            </a:pPr>
            <a:endParaRPr lang="en-US" altLang="zh-CN" sz="2400" dirty="0">
              <a:latin typeface="Times New Roman" panose="02020603050405020304" pitchFamily="18" charset="0"/>
            </a:endParaRPr>
          </a:p>
          <a:p>
            <a:pPr marL="457200" indent="-457200" eaLnBrk="1" hangingPunct="1">
              <a:buFont typeface="Wingdings" panose="05000000000000000000" pitchFamily="2" charset="2"/>
              <a:buChar char="Ø"/>
            </a:pPr>
            <a:r>
              <a:rPr lang="zh-CN" altLang="en-US" sz="2400" dirty="0">
                <a:latin typeface="Times New Roman" panose="02020603050405020304" pitchFamily="18" charset="0"/>
              </a:rPr>
              <a:t>说明</a:t>
            </a:r>
          </a:p>
          <a:p>
            <a:pPr marL="702900" indent="-342900" eaLnBrk="1" hangingPunct="1">
              <a:buFont typeface="Arial" panose="020B0604020202020204" pitchFamily="34" charset="0"/>
              <a:buChar char="•"/>
            </a:pPr>
            <a:r>
              <a:rPr lang="zh-CN" altLang="en-US" sz="2400" dirty="0">
                <a:latin typeface="Times New Roman" panose="02020603050405020304" pitchFamily="18" charset="0"/>
              </a:rPr>
              <a:t>对于有穷集合</a:t>
            </a:r>
            <a:r>
              <a:rPr lang="en-US" altLang="zh-CN" sz="2400" i="1" dirty="0">
                <a:latin typeface="Times New Roman" panose="02020603050405020304" pitchFamily="18" charset="0"/>
              </a:rPr>
              <a:t>A </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rPr>
              <a:t>| = </a:t>
            </a:r>
            <a:r>
              <a:rPr lang="en-US" altLang="zh-CN" sz="2400" i="1" dirty="0">
                <a:latin typeface="Times New Roman" panose="02020603050405020304" pitchFamily="18" charset="0"/>
              </a:rPr>
              <a:t>n</a:t>
            </a:r>
            <a:r>
              <a:rPr lang="en-US" altLang="zh-CN" sz="2400" dirty="0">
                <a:latin typeface="Times New Roman" panose="02020603050405020304" pitchFamily="18" charset="0"/>
              </a:rPr>
              <a:t>),  3)</a:t>
            </a:r>
            <a:r>
              <a:rPr lang="zh-CN" altLang="en-US" sz="2400" dirty="0">
                <a:latin typeface="Times New Roman" panose="02020603050405020304" pitchFamily="18" charset="0"/>
              </a:rPr>
              <a:t>中的并最多不超过 </a:t>
            </a:r>
            <a:r>
              <a:rPr lang="en-US" altLang="zh-CN" sz="2400" i="1" dirty="0">
                <a:latin typeface="Times New Roman" panose="02020603050405020304" pitchFamily="18" charset="0"/>
              </a:rPr>
              <a:t>R</a:t>
            </a:r>
            <a:r>
              <a:rPr lang="en-US" altLang="zh-CN" sz="2400" i="1" baseline="30000" dirty="0">
                <a:latin typeface="Times New Roman" panose="02020603050405020304" pitchFamily="18" charset="0"/>
              </a:rPr>
              <a:t>n</a:t>
            </a:r>
            <a:r>
              <a:rPr lang="en-US" altLang="zh-CN" sz="2400" dirty="0">
                <a:latin typeface="Times New Roman" panose="02020603050405020304" pitchFamily="18" charset="0"/>
              </a:rPr>
              <a:t>.  </a:t>
            </a:r>
          </a:p>
          <a:p>
            <a:pPr marL="702900" indent="-342900" eaLnBrk="1" hangingPunct="1">
              <a:buFont typeface="Arial" panose="020B0604020202020204" pitchFamily="34" charset="0"/>
              <a:buChar char="•"/>
            </a:pPr>
            <a:r>
              <a:rPr lang="zh-CN" altLang="en-US" sz="2400" dirty="0">
                <a:latin typeface="Times New Roman" panose="02020603050405020304" pitchFamily="18" charset="0"/>
              </a:rPr>
              <a:t>若</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是自反的</a:t>
            </a:r>
            <a:r>
              <a:rPr lang="en-US" altLang="zh-CN" sz="2400" dirty="0">
                <a:latin typeface="Times New Roman" panose="02020603050405020304" pitchFamily="18" charset="0"/>
              </a:rPr>
              <a:t>, </a:t>
            </a:r>
            <a:r>
              <a:rPr lang="zh-CN" altLang="en-US" sz="2400" dirty="0">
                <a:latin typeface="Times New Roman" panose="02020603050405020304" pitchFamily="18" charset="0"/>
              </a:rPr>
              <a:t>则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zh-CN" altLang="en-US" sz="2400" dirty="0">
                <a:latin typeface="Times New Roman" panose="02020603050405020304" pitchFamily="18" charset="0"/>
              </a:rPr>
              <a:t>若</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是对称的</a:t>
            </a:r>
            <a:r>
              <a:rPr lang="en-US" altLang="zh-CN" sz="2400" dirty="0">
                <a:latin typeface="Times New Roman" panose="02020603050405020304" pitchFamily="18" charset="0"/>
              </a:rPr>
              <a:t>, </a:t>
            </a:r>
            <a:r>
              <a:rPr lang="zh-CN" altLang="en-US" sz="2400" dirty="0">
                <a:latin typeface="Times New Roman" panose="02020603050405020304" pitchFamily="18" charset="0"/>
              </a:rPr>
              <a:t>则</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marL="360000" eaLnBrk="1" hangingPunct="1"/>
            <a:r>
              <a:rPr lang="zh-CN" altLang="en-US" sz="2400" dirty="0">
                <a:latin typeface="Times New Roman" panose="02020603050405020304" pitchFamily="18" charset="0"/>
              </a:rPr>
              <a:t>    若</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是传递的</a:t>
            </a:r>
            <a:r>
              <a:rPr lang="en-US" altLang="zh-CN" sz="2400" dirty="0">
                <a:latin typeface="Times New Roman" panose="02020603050405020304" pitchFamily="18" charset="0"/>
              </a:rPr>
              <a:t>, </a:t>
            </a:r>
            <a:r>
              <a:rPr lang="zh-CN" altLang="en-US" sz="2400" dirty="0">
                <a:latin typeface="Times New Roman" panose="02020603050405020304" pitchFamily="18" charset="0"/>
              </a:rPr>
              <a:t>则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p>
        </p:txBody>
      </p:sp>
    </p:spTree>
    <p:extLst>
      <p:ext uri="{BB962C8B-B14F-4D97-AF65-F5344CB8AC3E}">
        <p14:creationId xmlns:p14="http://schemas.microsoft.com/office/powerpoint/2010/main" val="3092800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3FFF1EEB-25EE-DEC6-55DF-8305E148D5E8}"/>
              </a:ext>
            </a:extLst>
          </p:cNvPr>
          <p:cNvSpPr txBox="1"/>
          <p:nvPr/>
        </p:nvSpPr>
        <p:spPr>
          <a:xfrm>
            <a:off x="838200" y="1110645"/>
            <a:ext cx="7620000" cy="5028236"/>
          </a:xfrm>
          <a:prstGeom prst="rect">
            <a:avLst/>
          </a:prstGeom>
          <a:noFill/>
        </p:spPr>
        <p:txBody>
          <a:bodyPr wrap="square">
            <a:spAutoFit/>
          </a:bodyPr>
          <a:lstStyle/>
          <a:p>
            <a:pPr marL="457200" indent="-457200">
              <a:lnSpc>
                <a:spcPct val="130000"/>
              </a:lnSpc>
              <a:buFont typeface="Wingdings" panose="05000000000000000000" pitchFamily="2" charset="2"/>
              <a:buChar char="p"/>
            </a:pPr>
            <a:r>
              <a:rPr lang="zh-CN" altLang="en-US" sz="2400" dirty="0">
                <a:solidFill>
                  <a:srgbClr val="C00000"/>
                </a:solidFill>
                <a:latin typeface="Times New Roman" panose="02020603050405020304" pitchFamily="18" charset="0"/>
              </a:rPr>
              <a:t>关系矩阵</a:t>
            </a:r>
            <a:endParaRPr lang="en-US" altLang="zh-CN" sz="2400" dirty="0">
              <a:solidFill>
                <a:srgbClr val="C00000"/>
              </a:solidFill>
              <a:latin typeface="Times New Roman" panose="02020603050405020304" pitchFamily="18" charset="0"/>
            </a:endParaRPr>
          </a:p>
          <a:p>
            <a:pPr marL="457200" indent="-457200">
              <a:lnSpc>
                <a:spcPct val="130000"/>
              </a:lnSpc>
              <a:buFont typeface="Wingdings" panose="05000000000000000000" pitchFamily="2" charset="2"/>
              <a:buChar char="n"/>
            </a:pPr>
            <a:r>
              <a:rPr lang="zh-CN" altLang="en-US" sz="2400" dirty="0">
                <a:latin typeface="Times New Roman" panose="02020603050405020304" pitchFamily="18" charset="0"/>
              </a:rPr>
              <a:t>关系</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s</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a:latin typeface="Times New Roman" panose="02020603050405020304" pitchFamily="18" charset="0"/>
              </a:rPr>
              <a:t>t</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zh-CN" altLang="en-US" sz="2400" dirty="0">
                <a:latin typeface="Times New Roman" panose="02020603050405020304" pitchFamily="18" charset="0"/>
              </a:rPr>
              <a:t>分别对应</a:t>
            </a:r>
            <a:r>
              <a:rPr lang="en-US" altLang="zh-CN" sz="2400" i="1" dirty="0">
                <a:latin typeface="Times New Roman" panose="02020603050405020304" pitchFamily="18" charset="0"/>
              </a:rPr>
              <a:t>M</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r</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s</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和 </a:t>
            </a:r>
            <a:r>
              <a:rPr lang="en-US" altLang="zh-CN" sz="2400" i="1" dirty="0">
                <a:latin typeface="Times New Roman" panose="02020603050405020304" pitchFamily="18" charset="0"/>
              </a:rPr>
              <a:t>M</a:t>
            </a:r>
            <a:r>
              <a:rPr lang="en-US" altLang="zh-CN" sz="2400" i="1" baseline="-25000" dirty="0">
                <a:latin typeface="Times New Roman" panose="02020603050405020304" pitchFamily="18" charset="0"/>
              </a:rPr>
              <a:t>t </a:t>
            </a:r>
            <a:r>
              <a:rPr lang="en-US" altLang="zh-CN" sz="2400" dirty="0">
                <a:latin typeface="Times New Roman" panose="02020603050405020304" pitchFamily="18" charset="0"/>
              </a:rPr>
              <a:t>, </a:t>
            </a:r>
            <a:r>
              <a:rPr lang="zh-CN" altLang="en-US" sz="2400" dirty="0">
                <a:latin typeface="Times New Roman" panose="02020603050405020304" pitchFamily="18" charset="0"/>
              </a:rPr>
              <a:t>则</a:t>
            </a:r>
          </a:p>
          <a:p>
            <a:pPr marL="504000" eaLnBrk="1" hangingPunct="1">
              <a:lnSpc>
                <a:spcPct val="130000"/>
              </a:lnSpc>
            </a:pPr>
            <a:r>
              <a:rPr lang="en-US" altLang="zh-CN" sz="2400" dirty="0">
                <a:latin typeface="Times New Roman" panose="02020603050405020304" pitchFamily="18" charset="0"/>
              </a:rPr>
              <a:t>1)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r</a:t>
            </a:r>
            <a:r>
              <a:rPr lang="en-US" altLang="zh-CN" sz="2400" i="1" baseline="-250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 </a:t>
            </a:r>
            <a:r>
              <a:rPr lang="en-US" altLang="zh-CN" sz="2400" dirty="0">
                <a:latin typeface="Times New Roman" panose="02020603050405020304" pitchFamily="18" charset="0"/>
              </a:rPr>
              <a:t>+ </a:t>
            </a:r>
            <a:r>
              <a:rPr lang="en-US" altLang="zh-CN" sz="2400" i="1" dirty="0">
                <a:latin typeface="Times New Roman" panose="02020603050405020304" pitchFamily="18" charset="0"/>
              </a:rPr>
              <a:t>E    </a:t>
            </a:r>
          </a:p>
          <a:p>
            <a:pPr marL="504000" eaLnBrk="1" hangingPunct="1">
              <a:lnSpc>
                <a:spcPct val="130000"/>
              </a:lnSpc>
            </a:pPr>
            <a:r>
              <a:rPr lang="en-US" altLang="zh-CN" sz="2400" dirty="0">
                <a:latin typeface="Times New Roman" panose="02020603050405020304" pitchFamily="18" charset="0"/>
              </a:rPr>
              <a:t>2)  </a:t>
            </a:r>
            <a:r>
              <a:rPr lang="en-US" altLang="zh-CN" sz="2400" i="1" dirty="0" err="1">
                <a:latin typeface="Times New Roman" panose="02020603050405020304" pitchFamily="18" charset="0"/>
              </a:rPr>
              <a:t>M</a:t>
            </a:r>
            <a:r>
              <a:rPr lang="en-US" altLang="zh-CN" sz="2400" i="1" baseline="-25000" dirty="0" err="1">
                <a:latin typeface="Times New Roman" panose="02020603050405020304" pitchFamily="18" charset="0"/>
              </a:rPr>
              <a:t>s</a:t>
            </a:r>
            <a:r>
              <a:rPr lang="en-US" altLang="zh-CN" sz="2400" i="1" baseline="-25000"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T</a:t>
            </a:r>
          </a:p>
          <a:p>
            <a:pPr marL="504000" eaLnBrk="1" hangingPunct="1">
              <a:lnSpc>
                <a:spcPct val="130000"/>
              </a:lnSpc>
              <a:spcAft>
                <a:spcPct val="40000"/>
              </a:spcAft>
            </a:pPr>
            <a:r>
              <a:rPr lang="en-US" altLang="zh-CN" sz="2400" dirty="0">
                <a:latin typeface="Times New Roman" panose="02020603050405020304" pitchFamily="18" charset="0"/>
              </a:rPr>
              <a:t>3)  </a:t>
            </a:r>
            <a:r>
              <a:rPr lang="en-US" altLang="zh-CN" sz="2400" i="1" dirty="0">
                <a:latin typeface="Times New Roman" panose="02020603050405020304" pitchFamily="18" charset="0"/>
              </a:rPr>
              <a:t>M</a:t>
            </a:r>
            <a:r>
              <a:rPr lang="en-US" altLang="zh-CN" sz="2400" i="1" baseline="-25000" dirty="0">
                <a:latin typeface="Times New Roman" panose="02020603050405020304" pitchFamily="18" charset="0"/>
              </a:rPr>
              <a:t>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2 </a:t>
            </a:r>
            <a:r>
              <a:rPr lang="en-US" altLang="zh-CN" sz="2400" dirty="0">
                <a:latin typeface="Times New Roman" panose="02020603050405020304" pitchFamily="18" charset="0"/>
              </a:rPr>
              <a:t>+ </a:t>
            </a: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3 </a:t>
            </a:r>
            <a:r>
              <a:rPr lang="en-US" altLang="zh-CN" sz="2400" dirty="0">
                <a:latin typeface="Times New Roman" panose="02020603050405020304" pitchFamily="18" charset="0"/>
              </a:rPr>
              <a:t>+ …</a:t>
            </a:r>
          </a:p>
          <a:p>
            <a:pPr eaLnBrk="1" hangingPunct="1">
              <a:lnSpc>
                <a:spcPct val="130000"/>
              </a:lnSpc>
              <a:spcBef>
                <a:spcPts val="300"/>
              </a:spcBef>
            </a:pPr>
            <a:r>
              <a:rPr lang="zh-CN" altLang="en-US" sz="2400" dirty="0">
                <a:latin typeface="Times New Roman" panose="02020603050405020304" pitchFamily="18" charset="0"/>
              </a:rPr>
              <a:t>     上式中：</a:t>
            </a:r>
            <a:endParaRPr lang="en-US" altLang="zh-CN" sz="2400" dirty="0">
              <a:latin typeface="Times New Roman" panose="02020603050405020304" pitchFamily="18" charset="0"/>
            </a:endParaRPr>
          </a:p>
          <a:p>
            <a:pPr marL="1005840" lvl="1" indent="-457200" eaLnBrk="1" hangingPunct="1">
              <a:lnSpc>
                <a:spcPct val="130000"/>
              </a:lnSpc>
              <a:buFont typeface="Wingdings" panose="05000000000000000000" pitchFamily="2" charset="2"/>
              <a:buChar char="l"/>
            </a:pPr>
            <a:r>
              <a:rPr lang="en-US" altLang="zh-CN" sz="2400" i="1" dirty="0">
                <a:latin typeface="Times New Roman" panose="02020603050405020304" pitchFamily="18" charset="0"/>
              </a:rPr>
              <a:t>E </a:t>
            </a:r>
            <a:r>
              <a:rPr lang="zh-CN" altLang="en-US" sz="2400" dirty="0">
                <a:latin typeface="Times New Roman" panose="02020603050405020304" pitchFamily="18" charset="0"/>
              </a:rPr>
              <a:t>是和 </a:t>
            </a:r>
            <a:r>
              <a:rPr lang="en-US" altLang="zh-CN" sz="2400" i="1" dirty="0">
                <a:latin typeface="Times New Roman" panose="02020603050405020304" pitchFamily="18" charset="0"/>
              </a:rPr>
              <a:t>M </a:t>
            </a:r>
            <a:r>
              <a:rPr lang="zh-CN" altLang="en-US" sz="2400" dirty="0">
                <a:latin typeface="Times New Roman" panose="02020603050405020304" pitchFamily="18" charset="0"/>
              </a:rPr>
              <a:t>同阶的单位矩阵</a:t>
            </a:r>
            <a:r>
              <a:rPr lang="en-US" altLang="zh-CN" sz="2400" dirty="0">
                <a:latin typeface="Times New Roman" panose="02020603050405020304" pitchFamily="18" charset="0"/>
              </a:rPr>
              <a:t>;</a:t>
            </a:r>
          </a:p>
          <a:p>
            <a:pPr marL="1005840" lvl="1" indent="-457200" eaLnBrk="1" hangingPunct="1">
              <a:lnSpc>
                <a:spcPct val="130000"/>
              </a:lnSpc>
              <a:buFont typeface="Wingdings" panose="05000000000000000000" pitchFamily="2" charset="2"/>
              <a:buChar char="l"/>
            </a:pPr>
            <a:r>
              <a:rPr lang="en-US" altLang="zh-CN" sz="2400" i="1" dirty="0">
                <a:latin typeface="Times New Roman" panose="02020603050405020304" pitchFamily="18" charset="0"/>
              </a:rPr>
              <a:t>M</a:t>
            </a:r>
            <a:r>
              <a:rPr lang="en-US" altLang="zh-CN" sz="2400" baseline="30000" dirty="0">
                <a:latin typeface="Times New Roman" panose="02020603050405020304" pitchFamily="18" charset="0"/>
              </a:rPr>
              <a:t>T</a:t>
            </a:r>
            <a:r>
              <a:rPr lang="zh-CN" altLang="en-US" sz="2400" dirty="0">
                <a:latin typeface="Times New Roman" panose="02020603050405020304" pitchFamily="18" charset="0"/>
              </a:rPr>
              <a:t>是 </a:t>
            </a:r>
            <a:r>
              <a:rPr lang="en-US" altLang="zh-CN" sz="2400" i="1" dirty="0">
                <a:latin typeface="Times New Roman" panose="02020603050405020304" pitchFamily="18" charset="0"/>
              </a:rPr>
              <a:t>M </a:t>
            </a:r>
            <a:r>
              <a:rPr lang="zh-CN" altLang="en-US" sz="2400" dirty="0">
                <a:latin typeface="Times New Roman" panose="02020603050405020304" pitchFamily="18" charset="0"/>
              </a:rPr>
              <a:t>的转置矩阵</a:t>
            </a:r>
            <a:r>
              <a:rPr lang="en-US" altLang="zh-CN" sz="2400" dirty="0">
                <a:latin typeface="Times New Roman" panose="02020603050405020304" pitchFamily="18" charset="0"/>
              </a:rPr>
              <a:t>;</a:t>
            </a:r>
          </a:p>
          <a:p>
            <a:pPr marL="1005840" lvl="1" indent="-457200" eaLnBrk="1" hangingPunct="1">
              <a:lnSpc>
                <a:spcPct val="130000"/>
              </a:lnSpc>
              <a:buFont typeface="Wingdings" panose="05000000000000000000" pitchFamily="2" charset="2"/>
              <a:buChar char="l"/>
            </a:pPr>
            <a:r>
              <a:rPr lang="zh-CN" altLang="en-US" sz="2400" dirty="0">
                <a:latin typeface="Times New Roman" panose="02020603050405020304" pitchFamily="18" charset="0"/>
              </a:rPr>
              <a:t>矩阵的元素相加时使用逻辑加</a:t>
            </a:r>
            <a:r>
              <a:rPr lang="en-US" altLang="zh-CN" sz="2400" dirty="0">
                <a:latin typeface="Times New Roman" panose="02020603050405020304" pitchFamily="18" charset="0"/>
              </a:rPr>
              <a:t>.</a:t>
            </a:r>
          </a:p>
          <a:p>
            <a:pPr marL="457200" lvl="0" indent="-457200" eaLnBrk="1" hangingPunct="1">
              <a:lnSpc>
                <a:spcPct val="130000"/>
              </a:lnSpc>
              <a:buFont typeface="Wingdings" panose="05000000000000000000" pitchFamily="2" charset="2"/>
              <a:buChar char="n"/>
            </a:pPr>
            <a:r>
              <a:rPr lang="zh-CN" altLang="en-US" sz="2400" dirty="0">
                <a:latin typeface="Times New Roman" panose="02020603050405020304" pitchFamily="18" charset="0"/>
              </a:rPr>
              <a:t>传递闭包</a:t>
            </a:r>
            <a:r>
              <a:rPr lang="zh-CN" altLang="en-US" sz="2400" dirty="0">
                <a:solidFill>
                  <a:prstClr val="black"/>
                </a:solidFill>
                <a:latin typeface="Times New Roman" panose="02020603050405020304" pitchFamily="18" charset="0"/>
              </a:rPr>
              <a:t>：</a:t>
            </a:r>
            <a:r>
              <a:rPr lang="en-US" altLang="zh-CN" sz="2400" dirty="0" err="1">
                <a:solidFill>
                  <a:srgbClr val="0000FF"/>
                </a:solidFill>
                <a:latin typeface="Times New Roman" panose="02020603050405020304" pitchFamily="18" charset="0"/>
              </a:rPr>
              <a:t>Warshall</a:t>
            </a:r>
            <a:r>
              <a:rPr lang="zh-CN" altLang="en-US" sz="2400" dirty="0">
                <a:solidFill>
                  <a:srgbClr val="0000FF"/>
                </a:solidFill>
                <a:latin typeface="Times New Roman" panose="02020603050405020304" pitchFamily="18" charset="0"/>
              </a:rPr>
              <a:t>算法</a:t>
            </a:r>
            <a:endParaRPr lang="en-US" altLang="zh-CN" sz="2400"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322991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3" name="Content Placeholder 2"/>
          <p:cNvSpPr>
            <a:spLocks noGrp="1"/>
          </p:cNvSpPr>
          <p:nvPr>
            <p:ph idx="1"/>
          </p:nvPr>
        </p:nvSpPr>
        <p:spPr>
          <a:xfrm>
            <a:off x="1143000" y="1295400"/>
            <a:ext cx="7467600" cy="4343400"/>
          </a:xfrm>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and Functions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Properties of Relations</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 Relations</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 and Antisymmetric Relations</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Relations</a:t>
            </a: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Combining Relations</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199" y="164495"/>
            <a:ext cx="8229600" cy="908050"/>
          </a:xfrm>
        </p:spPr>
        <p:txBody>
          <a:bodyPr/>
          <a:lstStyle/>
          <a:p>
            <a:pPr eaLnBrk="1" hangingPunct="1">
              <a:defRPr/>
            </a:pPr>
            <a:r>
              <a:rPr lang="en-US" altLang="zh-CN" sz="4000" b="1" i="0"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Closures of Relations</a:t>
            </a:r>
          </a:p>
        </p:txBody>
      </p:sp>
      <p:sp>
        <p:nvSpPr>
          <p:cNvPr id="6" name="内容占位符 5">
            <a:extLst>
              <a:ext uri="{FF2B5EF4-FFF2-40B4-BE49-F238E27FC236}">
                <a16:creationId xmlns:a16="http://schemas.microsoft.com/office/drawing/2014/main" id="{B83F5A27-1192-86B0-773A-D11A33977C4B}"/>
              </a:ext>
            </a:extLst>
          </p:cNvPr>
          <p:cNvSpPr>
            <a:spLocks noGrp="1"/>
          </p:cNvSpPr>
          <p:nvPr>
            <p:ph idx="1"/>
          </p:nvPr>
        </p:nvSpPr>
        <p:spPr/>
        <p:txBody>
          <a:bodyPr/>
          <a:lstStyle/>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5" name="文本框 4">
            <a:extLst>
              <a:ext uri="{FF2B5EF4-FFF2-40B4-BE49-F238E27FC236}">
                <a16:creationId xmlns:a16="http://schemas.microsoft.com/office/drawing/2014/main" id="{3FFF1EEB-25EE-DEC6-55DF-8305E148D5E8}"/>
              </a:ext>
            </a:extLst>
          </p:cNvPr>
          <p:cNvSpPr txBox="1"/>
          <p:nvPr/>
        </p:nvSpPr>
        <p:spPr>
          <a:xfrm>
            <a:off x="679076" y="1219200"/>
            <a:ext cx="8458200" cy="4842031"/>
          </a:xfrm>
          <a:prstGeom prst="rect">
            <a:avLst/>
          </a:prstGeom>
          <a:noFill/>
        </p:spPr>
        <p:txBody>
          <a:bodyPr wrap="square">
            <a:spAutoFit/>
          </a:bodyPr>
          <a:lstStyle/>
          <a:p>
            <a:pPr marL="457200" indent="-457200">
              <a:lnSpc>
                <a:spcPct val="130000"/>
              </a:lnSpc>
              <a:buFont typeface="Wingdings" panose="05000000000000000000" pitchFamily="2" charset="2"/>
              <a:buChar char="p"/>
            </a:pPr>
            <a:r>
              <a:rPr lang="zh-CN" altLang="en-US" sz="2400" dirty="0">
                <a:solidFill>
                  <a:srgbClr val="C00000"/>
                </a:solidFill>
                <a:latin typeface="Times New Roman" panose="02020603050405020304" pitchFamily="18" charset="0"/>
              </a:rPr>
              <a:t>关系图</a:t>
            </a:r>
            <a:endParaRPr lang="en-US" altLang="zh-CN" sz="2400" dirty="0">
              <a:solidFill>
                <a:srgbClr val="C00000"/>
              </a:solidFill>
              <a:latin typeface="Times New Roman" panose="02020603050405020304" pitchFamily="18" charset="0"/>
            </a:endParaRPr>
          </a:p>
          <a:p>
            <a:pPr marL="457200" indent="-457200">
              <a:lnSpc>
                <a:spcPct val="130000"/>
              </a:lnSpc>
              <a:buFont typeface="Wingdings" panose="05000000000000000000" pitchFamily="2" charset="2"/>
              <a:buChar char="n"/>
            </a:pPr>
            <a:r>
              <a:rPr lang="zh-CN" altLang="en-US" sz="2400" dirty="0">
                <a:latin typeface="Times New Roman" panose="02020603050405020304" pitchFamily="18" charset="0"/>
              </a:rPr>
              <a:t>关系 </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s</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t</a:t>
            </a:r>
            <a:r>
              <a:rPr lang="en-US" altLang="zh-CN" sz="2400" dirty="0">
                <a:solidFill>
                  <a:srgbClr val="0000FF"/>
                </a:solidFill>
                <a:latin typeface="Times New Roman" panose="02020603050405020304" pitchFamily="18" charset="0"/>
              </a:rPr>
              <a:t>(</a:t>
            </a:r>
            <a:r>
              <a:rPr lang="en-US" altLang="zh-CN" sz="2400" i="1"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的关系图记为</a:t>
            </a:r>
            <a:r>
              <a:rPr lang="en-US" altLang="zh-CN" sz="2400" i="1" dirty="0">
                <a:solidFill>
                  <a:srgbClr val="0000FF"/>
                </a:solidFill>
                <a:latin typeface="Times New Roman" panose="02020603050405020304" pitchFamily="18" charset="0"/>
              </a:rPr>
              <a:t>G</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G</a:t>
            </a:r>
            <a:r>
              <a:rPr lang="en-US" altLang="zh-CN" sz="2400" i="1" baseline="-25000" dirty="0">
                <a:solidFill>
                  <a:srgbClr val="0000FF"/>
                </a:solidFill>
                <a:latin typeface="Times New Roman" panose="02020603050405020304" pitchFamily="18" charset="0"/>
              </a:rPr>
              <a:t>r</a:t>
            </a:r>
            <a:r>
              <a:rPr lang="en-US" altLang="zh-CN" sz="2400" dirty="0">
                <a:solidFill>
                  <a:srgbClr val="0000FF"/>
                </a:solidFill>
                <a:latin typeface="Times New Roman" panose="02020603050405020304" pitchFamily="18" charset="0"/>
              </a:rPr>
              <a:t>, </a:t>
            </a:r>
            <a:r>
              <a:rPr lang="en-US" altLang="zh-CN" sz="2400" i="1" dirty="0" err="1">
                <a:solidFill>
                  <a:srgbClr val="0000FF"/>
                </a:solidFill>
                <a:latin typeface="Times New Roman" panose="02020603050405020304" pitchFamily="18" charset="0"/>
              </a:rPr>
              <a:t>G</a:t>
            </a:r>
            <a:r>
              <a:rPr lang="en-US" altLang="zh-CN" sz="2400" i="1" baseline="-25000" dirty="0" err="1">
                <a:solidFill>
                  <a:srgbClr val="0000FF"/>
                </a:solidFill>
                <a:latin typeface="Times New Roman" panose="02020603050405020304" pitchFamily="18" charset="0"/>
              </a:rPr>
              <a:t>s</a:t>
            </a:r>
            <a:r>
              <a:rPr lang="en-US" altLang="zh-CN" sz="2400" dirty="0">
                <a:solidFill>
                  <a:srgbClr val="0000FF"/>
                </a:solidFill>
                <a:latin typeface="Times New Roman" panose="02020603050405020304" pitchFamily="18" charset="0"/>
              </a:rPr>
              <a:t>, </a:t>
            </a:r>
            <a:r>
              <a:rPr lang="en-US" altLang="zh-CN" sz="2400" i="1" dirty="0">
                <a:solidFill>
                  <a:srgbClr val="0000FF"/>
                </a:solidFill>
                <a:latin typeface="Times New Roman" panose="02020603050405020304" pitchFamily="18" charset="0"/>
              </a:rPr>
              <a:t>G</a:t>
            </a:r>
            <a:r>
              <a:rPr lang="en-US" altLang="zh-CN" sz="2400" i="1" baseline="-25000" dirty="0">
                <a:solidFill>
                  <a:srgbClr val="0000FF"/>
                </a:solidFill>
                <a:latin typeface="Times New Roman" panose="02020603050405020304" pitchFamily="18" charset="0"/>
              </a:rPr>
              <a:t>t  </a:t>
            </a:r>
            <a:r>
              <a:rPr lang="en-US" altLang="zh-CN" sz="2400" dirty="0">
                <a:latin typeface="Times New Roman" panose="02020603050405020304" pitchFamily="18" charset="0"/>
              </a:rPr>
              <a:t>, </a:t>
            </a:r>
            <a:r>
              <a:rPr lang="zh-CN" altLang="en-US" sz="2400" dirty="0">
                <a:latin typeface="Times New Roman" panose="02020603050405020304" pitchFamily="18" charset="0"/>
              </a:rPr>
              <a:t>则 </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r </a:t>
            </a:r>
            <a:r>
              <a:rPr lang="en-US" altLang="zh-CN" sz="2400" dirty="0">
                <a:latin typeface="Times New Roman" panose="02020603050405020304" pitchFamily="18" charset="0"/>
              </a:rPr>
              <a:t>,  </a:t>
            </a:r>
          </a:p>
          <a:p>
            <a:pPr>
              <a:lnSpc>
                <a:spcPct val="130000"/>
              </a:lnSpc>
            </a:pPr>
            <a:r>
              <a:rPr lang="en-US" altLang="zh-CN" sz="2400" i="1" dirty="0">
                <a:latin typeface="Times New Roman" panose="02020603050405020304" pitchFamily="18" charset="0"/>
              </a:rPr>
              <a:t>      </a:t>
            </a:r>
            <a:r>
              <a:rPr lang="en-US" altLang="zh-CN" sz="2400" i="1" dirty="0" err="1">
                <a:latin typeface="Times New Roman" panose="02020603050405020304" pitchFamily="18" charset="0"/>
              </a:rPr>
              <a:t>G</a:t>
            </a:r>
            <a:r>
              <a:rPr lang="en-US" altLang="zh-CN" sz="2400" i="1" baseline="-25000" dirty="0" err="1">
                <a:latin typeface="Times New Roman" panose="02020603050405020304" pitchFamily="18" charset="0"/>
              </a:rPr>
              <a:t>s</a:t>
            </a:r>
            <a:r>
              <a:rPr lang="en-US" altLang="zh-CN" sz="2400" dirty="0">
                <a:latin typeface="Times New Roman" panose="02020603050405020304" pitchFamily="18" charset="0"/>
              </a:rPr>
              <a:t>, </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t </a:t>
            </a:r>
            <a:r>
              <a:rPr lang="zh-CN" altLang="en-US" sz="2400" dirty="0">
                <a:latin typeface="Times New Roman" panose="02020603050405020304" pitchFamily="18" charset="0"/>
              </a:rPr>
              <a:t>的顶点集与 </a:t>
            </a:r>
            <a:r>
              <a:rPr lang="en-US" altLang="zh-CN" sz="2400" i="1" dirty="0">
                <a:latin typeface="Times New Roman" panose="02020603050405020304" pitchFamily="18" charset="0"/>
              </a:rPr>
              <a:t>G </a:t>
            </a:r>
            <a:r>
              <a:rPr lang="zh-CN" altLang="en-US" sz="2400" dirty="0">
                <a:latin typeface="Times New Roman" panose="02020603050405020304" pitchFamily="18" charset="0"/>
              </a:rPr>
              <a:t>的顶点集相等</a:t>
            </a:r>
            <a:r>
              <a:rPr lang="en-US" altLang="zh-CN" sz="2400" dirty="0">
                <a:latin typeface="Times New Roman" panose="02020603050405020304" pitchFamily="18" charset="0"/>
              </a:rPr>
              <a:t>. </a:t>
            </a:r>
            <a:r>
              <a:rPr lang="zh-CN" altLang="en-US" sz="2400" dirty="0">
                <a:latin typeface="Times New Roman" panose="02020603050405020304" pitchFamily="18" charset="0"/>
              </a:rPr>
              <a:t>除了</a:t>
            </a:r>
            <a:r>
              <a:rPr lang="en-US" altLang="zh-CN" sz="2400" i="1" dirty="0">
                <a:latin typeface="Times New Roman" panose="02020603050405020304" pitchFamily="18" charset="0"/>
              </a:rPr>
              <a:t>G </a:t>
            </a:r>
            <a:r>
              <a:rPr lang="zh-CN" altLang="en-US" sz="2400" dirty="0">
                <a:latin typeface="Times New Roman" panose="02020603050405020304" pitchFamily="18" charset="0"/>
              </a:rPr>
              <a:t>的边以外：</a:t>
            </a:r>
            <a:endParaRPr lang="en-US" altLang="zh-CN" sz="2400" dirty="0">
              <a:latin typeface="Times New Roman" panose="02020603050405020304" pitchFamily="18" charset="0"/>
            </a:endParaRPr>
          </a:p>
          <a:p>
            <a:pPr>
              <a:lnSpc>
                <a:spcPct val="130000"/>
              </a:lnSpc>
            </a:pPr>
            <a:r>
              <a:rPr lang="en-US" altLang="zh-CN" sz="2400" dirty="0">
                <a:latin typeface="Times New Roman" panose="02020603050405020304" pitchFamily="18" charset="0"/>
              </a:rPr>
              <a:t>      1) </a:t>
            </a:r>
            <a:r>
              <a:rPr lang="zh-CN" altLang="en-US" sz="2400" dirty="0">
                <a:latin typeface="Times New Roman" panose="02020603050405020304" pitchFamily="18" charset="0"/>
              </a:rPr>
              <a:t>考察 </a:t>
            </a:r>
            <a:r>
              <a:rPr lang="en-US" altLang="zh-CN" sz="2400" i="1" dirty="0">
                <a:latin typeface="Times New Roman" panose="02020603050405020304" pitchFamily="18" charset="0"/>
              </a:rPr>
              <a:t>G </a:t>
            </a:r>
            <a:r>
              <a:rPr lang="zh-CN" altLang="en-US" sz="2400" dirty="0">
                <a:latin typeface="Times New Roman" panose="02020603050405020304" pitchFamily="18" charset="0"/>
              </a:rPr>
              <a:t>的每个顶点</a:t>
            </a:r>
            <a:r>
              <a:rPr lang="en-US" altLang="zh-CN" sz="2400" dirty="0">
                <a:latin typeface="Times New Roman" panose="02020603050405020304" pitchFamily="18" charset="0"/>
              </a:rPr>
              <a:t>, </a:t>
            </a:r>
            <a:r>
              <a:rPr lang="zh-CN" altLang="en-US" sz="2400" dirty="0">
                <a:latin typeface="Times New Roman" panose="02020603050405020304" pitchFamily="18" charset="0"/>
              </a:rPr>
              <a:t>如果没有环就加上一个环，最终  </a:t>
            </a:r>
            <a:endParaRPr lang="en-US" altLang="zh-CN" sz="2400" dirty="0">
              <a:latin typeface="Times New Roman" panose="02020603050405020304" pitchFamily="18" charset="0"/>
            </a:endParaRPr>
          </a:p>
          <a:p>
            <a:pPr marL="504000" eaLnBrk="1" hangingPunct="1">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得到 </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r </a:t>
            </a:r>
            <a:r>
              <a:rPr lang="en-US" altLang="zh-CN" sz="2400" dirty="0">
                <a:latin typeface="Times New Roman" panose="02020603050405020304" pitchFamily="18" charset="0"/>
              </a:rPr>
              <a:t>. </a:t>
            </a:r>
          </a:p>
          <a:p>
            <a:pPr marL="504000" eaLnBrk="1" hangingPunct="1">
              <a:lnSpc>
                <a:spcPct val="130000"/>
              </a:lnSpc>
            </a:pPr>
            <a:r>
              <a:rPr lang="en-US" altLang="zh-CN" sz="2400" dirty="0">
                <a:latin typeface="Times New Roman" panose="02020603050405020304" pitchFamily="18" charset="0"/>
              </a:rPr>
              <a:t>2) </a:t>
            </a:r>
            <a:r>
              <a:rPr lang="zh-CN" altLang="en-US" sz="2400" dirty="0">
                <a:latin typeface="Times New Roman" panose="02020603050405020304" pitchFamily="18" charset="0"/>
              </a:rPr>
              <a:t>考察</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的每条边</a:t>
            </a:r>
            <a:r>
              <a:rPr lang="en-US" altLang="zh-CN" sz="2400" dirty="0">
                <a:latin typeface="Times New Roman" panose="02020603050405020304" pitchFamily="18" charset="0"/>
              </a:rPr>
              <a:t>, </a:t>
            </a:r>
            <a:r>
              <a:rPr lang="zh-CN" altLang="en-US" sz="2400" dirty="0">
                <a:latin typeface="Times New Roman" panose="02020603050405020304" pitchFamily="18" charset="0"/>
              </a:rPr>
              <a:t>如果有一条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到 </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的单向边</a:t>
            </a:r>
            <a:r>
              <a:rPr lang="en-US" altLang="zh-CN" sz="2400" dirty="0">
                <a:latin typeface="Times New Roman" panose="02020603050405020304" pitchFamily="18" charset="0"/>
              </a:rPr>
              <a:t>, </a:t>
            </a:r>
            <a:r>
              <a:rPr lang="zh-CN" altLang="en-US" sz="2400" dirty="0">
                <a:latin typeface="Times New Roman" panose="02020603050405020304" pitchFamily="18" charset="0"/>
              </a:rPr>
              <a:t>且</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en-US" altLang="zh-CN" sz="2400" dirty="0">
                <a:latin typeface="Times New Roman" panose="02020603050405020304" pitchFamily="18" charset="0"/>
              </a:rPr>
              <a:t>≠ </a:t>
            </a:r>
            <a:r>
              <a:rPr lang="en-US" altLang="zh-CN" sz="2400" i="1" dirty="0">
                <a:latin typeface="Times New Roman" panose="02020603050405020304" pitchFamily="18" charset="0"/>
              </a:rPr>
              <a:t>j</a:t>
            </a:r>
            <a:r>
              <a:rPr lang="en-US" altLang="zh-CN" sz="2400" dirty="0">
                <a:latin typeface="Times New Roman" panose="02020603050405020304" pitchFamily="18" charset="0"/>
              </a:rPr>
              <a:t>, </a:t>
            </a:r>
          </a:p>
          <a:p>
            <a:pPr marL="504000" eaLnBrk="1" hangingPunct="1">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则在 </a:t>
            </a:r>
            <a:r>
              <a:rPr lang="en-US" altLang="zh-CN" sz="2400" i="1" dirty="0">
                <a:latin typeface="Times New Roman" panose="02020603050405020304" pitchFamily="18" charset="0"/>
              </a:rPr>
              <a:t>G </a:t>
            </a:r>
            <a:r>
              <a:rPr lang="zh-CN" altLang="en-US" sz="2400" dirty="0">
                <a:latin typeface="Times New Roman" panose="02020603050405020304" pitchFamily="18" charset="0"/>
              </a:rPr>
              <a:t>中加一条 </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到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的反方向边，最终得到</a:t>
            </a:r>
            <a:r>
              <a:rPr lang="en-US" altLang="zh-CN" sz="2400" i="1" dirty="0" err="1">
                <a:latin typeface="Times New Roman" panose="02020603050405020304" pitchFamily="18" charset="0"/>
              </a:rPr>
              <a:t>G</a:t>
            </a:r>
            <a:r>
              <a:rPr lang="en-US" altLang="zh-CN" sz="2400" i="1" baseline="-25000" dirty="0" err="1">
                <a:latin typeface="Times New Roman" panose="02020603050405020304" pitchFamily="18" charset="0"/>
              </a:rPr>
              <a:t>s</a:t>
            </a:r>
            <a:r>
              <a:rPr lang="en-US" altLang="zh-CN" sz="2400" dirty="0">
                <a:latin typeface="Times New Roman" panose="02020603050405020304" pitchFamily="18" charset="0"/>
              </a:rPr>
              <a:t>. </a:t>
            </a:r>
          </a:p>
          <a:p>
            <a:pPr marL="504000" eaLnBrk="1" hangingPunct="1">
              <a:lnSpc>
                <a:spcPct val="130000"/>
              </a:lnSpc>
            </a:pPr>
            <a:r>
              <a:rPr lang="en-US" altLang="zh-CN" sz="2400" dirty="0">
                <a:latin typeface="Times New Roman" panose="02020603050405020304" pitchFamily="18" charset="0"/>
              </a:rPr>
              <a:t>3)</a:t>
            </a:r>
            <a:r>
              <a:rPr lang="zh-CN" altLang="en-US" sz="2400" dirty="0">
                <a:latin typeface="Times New Roman" panose="02020603050405020304" pitchFamily="18" charset="0"/>
              </a:rPr>
              <a:t>考察</a:t>
            </a:r>
            <a:r>
              <a:rPr lang="en-US" altLang="zh-CN" sz="2400" i="1" dirty="0">
                <a:latin typeface="Times New Roman" panose="02020603050405020304" pitchFamily="18" charset="0"/>
              </a:rPr>
              <a:t>G</a:t>
            </a:r>
            <a:r>
              <a:rPr lang="zh-CN" altLang="en-US" sz="2400" dirty="0">
                <a:latin typeface="Times New Roman" panose="02020603050405020304" pitchFamily="18" charset="0"/>
              </a:rPr>
              <a:t>的每个顶点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找从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出发的每一条路径</a:t>
            </a:r>
            <a:r>
              <a:rPr lang="en-US" altLang="zh-CN" sz="2400" dirty="0">
                <a:latin typeface="Times New Roman" panose="02020603050405020304" pitchFamily="18" charset="0"/>
              </a:rPr>
              <a:t>, </a:t>
            </a:r>
            <a:r>
              <a:rPr lang="zh-CN" altLang="en-US" sz="2400" dirty="0">
                <a:latin typeface="Times New Roman" panose="02020603050405020304" pitchFamily="18" charset="0"/>
              </a:rPr>
              <a:t>如果</a:t>
            </a:r>
            <a:endParaRPr lang="en-US" altLang="zh-CN" sz="2400" dirty="0">
              <a:latin typeface="Times New Roman" panose="02020603050405020304" pitchFamily="18" charset="0"/>
            </a:endParaRPr>
          </a:p>
          <a:p>
            <a:pPr marL="504000" eaLnBrk="1" hangingPunct="1">
              <a:lnSpc>
                <a:spcPct val="130000"/>
              </a:lnSpc>
            </a:pPr>
            <a:r>
              <a:rPr lang="zh-CN" altLang="en-US" sz="2400" dirty="0">
                <a:latin typeface="Times New Roman" panose="02020603050405020304" pitchFamily="18" charset="0"/>
              </a:rPr>
              <a:t>    从 </a:t>
            </a:r>
            <a:r>
              <a:rPr lang="en-US" altLang="zh-CN" sz="2400" i="1" dirty="0">
                <a:latin typeface="Times New Roman" panose="02020603050405020304" pitchFamily="18" charset="0"/>
              </a:rPr>
              <a:t>x</a:t>
            </a:r>
            <a:r>
              <a:rPr lang="en-US" altLang="zh-CN" sz="2400" i="1" baseline="-25000" dirty="0">
                <a:latin typeface="Times New Roman" panose="02020603050405020304" pitchFamily="18" charset="0"/>
              </a:rPr>
              <a:t>i </a:t>
            </a:r>
            <a:r>
              <a:rPr lang="zh-CN" altLang="en-US" sz="2400" dirty="0">
                <a:latin typeface="Times New Roman" panose="02020603050405020304" pitchFamily="18" charset="0"/>
              </a:rPr>
              <a:t>到路径中任何结点 </a:t>
            </a:r>
            <a:r>
              <a:rPr lang="en-US" altLang="zh-CN" sz="2400" i="1" dirty="0" err="1">
                <a:latin typeface="Times New Roman" panose="02020603050405020304" pitchFamily="18" charset="0"/>
              </a:rPr>
              <a:t>x</a:t>
            </a:r>
            <a:r>
              <a:rPr lang="en-US" altLang="zh-CN" sz="2400" i="1" baseline="-25000" dirty="0" err="1">
                <a:latin typeface="Times New Roman" panose="02020603050405020304" pitchFamily="18" charset="0"/>
              </a:rPr>
              <a:t>j</a:t>
            </a:r>
            <a:r>
              <a:rPr lang="en-US" altLang="zh-CN" sz="2400" i="1" baseline="-25000" dirty="0">
                <a:latin typeface="Times New Roman" panose="02020603050405020304" pitchFamily="18" charset="0"/>
              </a:rPr>
              <a:t> </a:t>
            </a:r>
            <a:r>
              <a:rPr lang="zh-CN" altLang="en-US" sz="2400" dirty="0">
                <a:latin typeface="Times New Roman" panose="02020603050405020304" pitchFamily="18" charset="0"/>
              </a:rPr>
              <a:t>没有边，就加上这条边</a:t>
            </a:r>
            <a:r>
              <a:rPr lang="en-US" altLang="zh-CN" sz="2400" dirty="0">
                <a:latin typeface="Times New Roman" panose="02020603050405020304" pitchFamily="18" charset="0"/>
              </a:rPr>
              <a:t>.</a:t>
            </a:r>
            <a:r>
              <a:rPr lang="zh-CN" altLang="en-US" sz="2400" dirty="0">
                <a:latin typeface="Times New Roman" panose="02020603050405020304" pitchFamily="18" charset="0"/>
              </a:rPr>
              <a:t>当   </a:t>
            </a:r>
            <a:endParaRPr lang="en-US" altLang="zh-CN" sz="2400" dirty="0">
              <a:latin typeface="Times New Roman" panose="02020603050405020304" pitchFamily="18" charset="0"/>
            </a:endParaRPr>
          </a:p>
          <a:p>
            <a:pPr marL="504000" eaLnBrk="1" hangingPunct="1">
              <a:lnSpc>
                <a:spcPct val="130000"/>
              </a:lnSpc>
            </a:pPr>
            <a:r>
              <a:rPr lang="en-US" altLang="zh-CN" sz="2400" dirty="0">
                <a:latin typeface="Times New Roman" panose="02020603050405020304" pitchFamily="18" charset="0"/>
              </a:rPr>
              <a:t>    </a:t>
            </a:r>
            <a:r>
              <a:rPr lang="zh-CN" altLang="en-US" sz="2400" dirty="0">
                <a:latin typeface="Times New Roman" panose="02020603050405020304" pitchFamily="18" charset="0"/>
              </a:rPr>
              <a:t>检查完所有的顶点后就得到图</a:t>
            </a:r>
            <a:r>
              <a:rPr lang="en-US" altLang="zh-CN" sz="2400" i="1" dirty="0">
                <a:latin typeface="Times New Roman" panose="02020603050405020304" pitchFamily="18" charset="0"/>
              </a:rPr>
              <a:t>G</a:t>
            </a:r>
            <a:r>
              <a:rPr lang="en-US" altLang="zh-CN" sz="2400" i="1" baseline="-25000" dirty="0">
                <a:latin typeface="Times New Roman" panose="02020603050405020304" pitchFamily="18" charset="0"/>
              </a:rPr>
              <a:t>t </a:t>
            </a:r>
            <a:r>
              <a:rPr lang="en-US" altLang="zh-CN" sz="2400" dirty="0">
                <a:latin typeface="Times New Roman" panose="02020603050405020304" pitchFamily="18" charset="0"/>
              </a:rPr>
              <a:t>. </a:t>
            </a:r>
          </a:p>
        </p:txBody>
      </p:sp>
    </p:spTree>
    <p:extLst>
      <p:ext uri="{BB962C8B-B14F-4D97-AF65-F5344CB8AC3E}">
        <p14:creationId xmlns:p14="http://schemas.microsoft.com/office/powerpoint/2010/main" val="3941240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9144000" cy="11887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00812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9.5</a:t>
            </a:r>
          </a:p>
        </p:txBody>
      </p:sp>
    </p:spTree>
    <p:extLst>
      <p:ext uri="{BB962C8B-B14F-4D97-AF65-F5344CB8AC3E}">
        <p14:creationId xmlns:p14="http://schemas.microsoft.com/office/powerpoint/2010/main" val="1689673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3" name="Content Placeholder 2"/>
          <p:cNvSpPr>
            <a:spLocks noGrp="1"/>
          </p:cNvSpPr>
          <p:nvPr>
            <p:ph idx="1"/>
          </p:nvPr>
        </p:nvSpPr>
        <p:spPr>
          <a:xfrm>
            <a:off x="1600200" y="2286000"/>
            <a:ext cx="7391400" cy="22860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a:t>
            </a: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and Partitions</a:t>
            </a:r>
          </a:p>
        </p:txBody>
      </p:sp>
    </p:spTree>
    <p:extLst>
      <p:ext uri="{BB962C8B-B14F-4D97-AF65-F5344CB8AC3E}">
        <p14:creationId xmlns:p14="http://schemas.microsoft.com/office/powerpoint/2010/main" val="3543258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133600"/>
          </a:xfrm>
          <a:ln>
            <a:solidFill>
              <a:srgbClr val="FF0000"/>
            </a:solidFill>
          </a:ln>
        </p:spPr>
        <p:txBody>
          <a:bodyPr/>
          <a:lstStyle/>
          <a:p>
            <a:pPr>
              <a:spcAft>
                <a:spcPts val="1200"/>
              </a:spcAft>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1: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on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relation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等价关系</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symmetric</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对称</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Aft>
                <a:spcPts val="1200"/>
              </a:spcAft>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2: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elements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are related by an equivalence relation are called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notation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often used to denote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equivalent elements with respect to a particular equivalence relation.</a:t>
            </a:r>
          </a:p>
        </p:txBody>
      </p:sp>
    </p:spTree>
    <p:extLst>
      <p:ext uri="{BB962C8B-B14F-4D97-AF65-F5344CB8AC3E}">
        <p14:creationId xmlns:p14="http://schemas.microsoft.com/office/powerpoint/2010/main" val="3946429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p>
        </p:txBody>
      </p:sp>
      <p:sp>
        <p:nvSpPr>
          <p:cNvPr id="3" name="Content Placeholder 2"/>
          <p:cNvSpPr>
            <a:spLocks noGrp="1"/>
          </p:cNvSpPr>
          <p:nvPr>
            <p:ph idx="1"/>
          </p:nvPr>
        </p:nvSpPr>
        <p:spPr>
          <a:xfrm>
            <a:off x="457200" y="1295400"/>
            <a:ext cx="8412480" cy="1676400"/>
          </a:xfrm>
          <a:ln>
            <a:solidFill>
              <a:srgbClr val="FF0000"/>
            </a:solidFill>
          </a:ln>
        </p:spPr>
        <p:txBody>
          <a:bodyPr/>
          <a:lstStyle/>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relation on the set of strings of English letters such that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and only if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length of the string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 equivalence relation?</a:t>
            </a:r>
          </a:p>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all of the properties of an equivalence relation hold.</a:t>
            </a: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strings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Symmetry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also holds  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2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200"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also holds and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3">
            <a:extLst>
              <a:ext uri="{FF2B5EF4-FFF2-40B4-BE49-F238E27FC236}">
                <a16:creationId xmlns:a16="http://schemas.microsoft.com/office/drawing/2014/main" id="{BCF3BC3C-3A79-E2AC-69A5-EE2946314231}"/>
              </a:ext>
            </a:extLst>
          </p:cNvPr>
          <p:cNvSpPr/>
          <p:nvPr/>
        </p:nvSpPr>
        <p:spPr>
          <a:xfrm>
            <a:off x="457200" y="3078480"/>
            <a:ext cx="8412480" cy="3474720"/>
          </a:xfrm>
          <a:prstGeom prst="rect">
            <a:avLst/>
          </a:prstGeom>
          <a:noFill/>
          <a:ln>
            <a:solidFill>
              <a:srgbClr val="14AAE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1909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Divides</a:t>
            </a:r>
          </a:p>
        </p:txBody>
      </p:sp>
      <p:sp>
        <p:nvSpPr>
          <p:cNvPr id="3" name="Content Placeholder 2"/>
          <p:cNvSpPr>
            <a:spLocks noGrp="1"/>
          </p:cNvSpPr>
          <p:nvPr>
            <p:ph idx="1"/>
          </p:nvPr>
        </p:nvSpPr>
        <p:spPr>
          <a:xfrm>
            <a:off x="457200" y="1295400"/>
            <a:ext cx="8229600" cy="5303520"/>
          </a:xfrm>
        </p:spPr>
        <p:txBody>
          <a:bodyPr/>
          <a:lstStyle/>
          <a:p>
            <a:pPr>
              <a:spcBef>
                <a:spcPts val="600"/>
              </a:spcBef>
            </a:pPr>
            <a:r>
              <a:rPr lang="en-US" sz="2800" b="1" dirty="0">
                <a:solidFill>
                  <a:srgbClr val="FF0000"/>
                </a:solidFill>
              </a:rPr>
              <a:t>Example</a:t>
            </a:r>
            <a:r>
              <a:rPr lang="en-US" sz="2800" dirty="0">
                <a:solidFill>
                  <a:srgbClr val="FF0000"/>
                </a:solidFill>
              </a:rPr>
              <a:t>:  </a:t>
            </a:r>
            <a:r>
              <a:rPr lang="en-US" sz="2800" dirty="0"/>
              <a:t>Show that the “divides” relation on the set of positive integers is not an equivalence relation.</a:t>
            </a:r>
          </a:p>
          <a:p>
            <a:pPr>
              <a:spcBef>
                <a:spcPts val="600"/>
              </a:spcBef>
            </a:pPr>
            <a:r>
              <a:rPr lang="en-US" sz="2800" b="1" dirty="0">
                <a:solidFill>
                  <a:srgbClr val="FF0000"/>
                </a:solidFill>
              </a:rPr>
              <a:t>Solution</a:t>
            </a:r>
            <a:r>
              <a:rPr lang="en-US" sz="2800" dirty="0">
                <a:solidFill>
                  <a:srgbClr val="FF0000"/>
                </a:solidFill>
              </a:rPr>
              <a:t>: </a:t>
            </a:r>
            <a:r>
              <a:rPr lang="en-US" sz="2800" dirty="0"/>
              <a:t>The properties of reflexivity, and transitivity do hold, but there relation is not transitive. Hence, “divides” is not an equivalence relation.</a:t>
            </a:r>
          </a:p>
          <a:p>
            <a:pPr lvl="1">
              <a:spcBef>
                <a:spcPts val="600"/>
              </a:spcBef>
            </a:pPr>
            <a:r>
              <a:rPr lang="en-US" sz="2400" i="1" dirty="0"/>
              <a:t>Reflexivity</a:t>
            </a:r>
            <a:r>
              <a:rPr lang="en-US" sz="2400" dirty="0"/>
              <a:t>: </a:t>
            </a:r>
            <a:r>
              <a:rPr lang="en-US" sz="2400" i="1" dirty="0"/>
              <a:t>a</a:t>
            </a:r>
            <a:r>
              <a:rPr lang="en-US" sz="2400" dirty="0"/>
              <a:t> </a:t>
            </a:r>
            <a:r>
              <a:rPr lang="en-US" sz="2400" dirty="0">
                <a:ea typeface="Cambria Math"/>
              </a:rPr>
              <a:t>∣ </a:t>
            </a:r>
            <a:r>
              <a:rPr lang="en-US" sz="2400" i="1" dirty="0">
                <a:ea typeface="Cambria Math"/>
              </a:rPr>
              <a:t>a</a:t>
            </a:r>
            <a:r>
              <a:rPr lang="en-US" sz="2400" dirty="0">
                <a:ea typeface="Cambria Math"/>
              </a:rPr>
              <a:t> for all </a:t>
            </a:r>
            <a:r>
              <a:rPr lang="en-US" sz="2400" i="1" dirty="0">
                <a:ea typeface="Cambria Math"/>
              </a:rPr>
              <a:t>a</a:t>
            </a:r>
            <a:r>
              <a:rPr lang="en-US" sz="2400" dirty="0">
                <a:ea typeface="Cambria Math"/>
              </a:rPr>
              <a:t>. </a:t>
            </a:r>
            <a:endParaRPr lang="en-US" sz="2400" dirty="0"/>
          </a:p>
          <a:p>
            <a:pPr lvl="1">
              <a:spcBef>
                <a:spcPts val="600"/>
              </a:spcBef>
            </a:pPr>
            <a:r>
              <a:rPr lang="en-US" sz="2400" i="1" dirty="0"/>
              <a:t>Not Symmetric</a:t>
            </a:r>
            <a:r>
              <a:rPr lang="en-US" sz="2400" dirty="0"/>
              <a:t>: For example, </a:t>
            </a:r>
            <a:r>
              <a:rPr lang="en-US" sz="2400" dirty="0">
                <a:ea typeface="Cambria Math" pitchFamily="18" charset="0"/>
              </a:rPr>
              <a:t>2</a:t>
            </a:r>
            <a:r>
              <a:rPr lang="en-US" sz="2400" dirty="0"/>
              <a:t> </a:t>
            </a:r>
            <a:r>
              <a:rPr lang="en-US" sz="2400" dirty="0">
                <a:ea typeface="Cambria Math"/>
              </a:rPr>
              <a:t>∣</a:t>
            </a:r>
            <a:r>
              <a:rPr lang="en-US" sz="2400" dirty="0"/>
              <a:t> </a:t>
            </a:r>
            <a:r>
              <a:rPr lang="en-US" sz="2400" dirty="0">
                <a:ea typeface="Cambria Math" pitchFamily="18" charset="0"/>
              </a:rPr>
              <a:t>4</a:t>
            </a:r>
            <a:r>
              <a:rPr lang="en-US" sz="2400" dirty="0"/>
              <a:t>, but </a:t>
            </a:r>
            <a:r>
              <a:rPr lang="en-US" sz="2400" dirty="0">
                <a:ea typeface="Cambria Math" pitchFamily="18" charset="0"/>
              </a:rPr>
              <a:t>4</a:t>
            </a:r>
            <a:r>
              <a:rPr lang="en-US" sz="2400" dirty="0"/>
              <a:t> </a:t>
            </a:r>
            <a:r>
              <a:rPr lang="en-US" sz="2400" dirty="0">
                <a:ea typeface="Cambria Math"/>
              </a:rPr>
              <a:t>∤ 2. Hence, the relation is not symmetric. </a:t>
            </a:r>
            <a:endParaRPr lang="en-US" sz="2400" dirty="0"/>
          </a:p>
          <a:p>
            <a:pPr lvl="1">
              <a:spcBef>
                <a:spcPts val="600"/>
              </a:spcBef>
            </a:pPr>
            <a:r>
              <a:rPr lang="en-US" sz="2400" i="1" dirty="0"/>
              <a:t>Transitivity</a:t>
            </a:r>
            <a:r>
              <a:rPr lang="en-US" sz="2400" dirty="0"/>
              <a:t>:  Suppose that </a:t>
            </a:r>
            <a:r>
              <a:rPr lang="en-US" sz="2400" i="1" dirty="0"/>
              <a:t>a</a:t>
            </a:r>
            <a:r>
              <a:rPr lang="en-US" sz="2400" dirty="0"/>
              <a:t> divides </a:t>
            </a:r>
            <a:r>
              <a:rPr lang="en-US" sz="2400" i="1" dirty="0"/>
              <a:t>b</a:t>
            </a:r>
            <a:r>
              <a:rPr lang="en-US" sz="2400" dirty="0"/>
              <a:t> and </a:t>
            </a:r>
            <a:r>
              <a:rPr lang="en-US" sz="2400" i="1" dirty="0"/>
              <a:t>b</a:t>
            </a:r>
            <a:r>
              <a:rPr lang="en-US" sz="2400" dirty="0"/>
              <a:t> divides </a:t>
            </a:r>
            <a:r>
              <a:rPr lang="en-US" sz="2400" i="1" dirty="0"/>
              <a:t>c</a:t>
            </a:r>
            <a:r>
              <a:rPr lang="en-US" sz="2400" dirty="0"/>
              <a:t>. Then there are positive integers </a:t>
            </a:r>
            <a:r>
              <a:rPr lang="en-US" sz="2400" i="1" dirty="0"/>
              <a:t>k</a:t>
            </a:r>
            <a:r>
              <a:rPr lang="en-US" sz="2400" dirty="0"/>
              <a:t> and </a:t>
            </a:r>
            <a:r>
              <a:rPr lang="en-US" sz="2400" i="1" dirty="0"/>
              <a:t>l </a:t>
            </a:r>
            <a:r>
              <a:rPr lang="en-US" sz="2400" dirty="0"/>
              <a:t>such that </a:t>
            </a:r>
            <a:r>
              <a:rPr lang="en-US" sz="2400" i="1" dirty="0"/>
              <a:t>b</a:t>
            </a:r>
            <a:r>
              <a:rPr lang="en-US" sz="2400" dirty="0"/>
              <a:t> = </a:t>
            </a:r>
            <a:r>
              <a:rPr lang="en-US" sz="2400" i="1" dirty="0" err="1"/>
              <a:t>ak</a:t>
            </a:r>
            <a:r>
              <a:rPr lang="en-US" sz="2400" dirty="0"/>
              <a:t> and </a:t>
            </a:r>
            <a:r>
              <a:rPr lang="en-US" sz="2400" i="1" dirty="0"/>
              <a:t>c</a:t>
            </a:r>
            <a:r>
              <a:rPr lang="en-US" sz="2400" dirty="0"/>
              <a:t> = </a:t>
            </a:r>
            <a:r>
              <a:rPr lang="en-US" sz="2400" i="1" dirty="0"/>
              <a:t>bl</a:t>
            </a:r>
            <a:r>
              <a:rPr lang="en-US" sz="2400" dirty="0"/>
              <a:t>. Hence, </a:t>
            </a:r>
            <a:r>
              <a:rPr lang="en-US" sz="2400" i="1" dirty="0"/>
              <a:t>c</a:t>
            </a:r>
            <a:r>
              <a:rPr lang="en-US" sz="2400" dirty="0"/>
              <a:t> = </a:t>
            </a:r>
            <a:r>
              <a:rPr lang="en-US" sz="2400" i="1" dirty="0"/>
              <a:t>a</a:t>
            </a:r>
            <a:r>
              <a:rPr lang="en-US" sz="2400" dirty="0"/>
              <a:t>(</a:t>
            </a:r>
            <a:r>
              <a:rPr lang="en-US" sz="2400" i="1" dirty="0"/>
              <a:t>kl</a:t>
            </a:r>
            <a:r>
              <a:rPr lang="en-US" sz="2400" dirty="0"/>
              <a:t>), so </a:t>
            </a:r>
            <a:r>
              <a:rPr lang="en-US" sz="2400" i="1" dirty="0"/>
              <a:t>a</a:t>
            </a:r>
            <a:r>
              <a:rPr lang="en-US" sz="2400" dirty="0"/>
              <a:t> divides </a:t>
            </a:r>
            <a:r>
              <a:rPr lang="en-US" sz="2400" i="1" dirty="0"/>
              <a:t>c</a:t>
            </a:r>
            <a:r>
              <a:rPr lang="en-US" sz="2400" dirty="0"/>
              <a:t>. Therefore, the relation is transitive.</a:t>
            </a:r>
          </a:p>
        </p:txBody>
      </p:sp>
    </p:spTree>
    <p:extLst>
      <p:ext uri="{BB962C8B-B14F-4D97-AF65-F5344CB8AC3E}">
        <p14:creationId xmlns:p14="http://schemas.microsoft.com/office/powerpoint/2010/main" val="1146367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Modulo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  </a:t>
            </a:r>
            <a:b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同余</a:t>
            </a:r>
            <a:endParaRPr lang="en-US" dirty="0"/>
          </a:p>
        </p:txBody>
      </p:sp>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solidFill>
                  <a:srgbClr val="FF0000"/>
                </a:solidFill>
              </a:rPr>
              <a:t>Example</a:t>
            </a:r>
            <a:r>
              <a:rPr lang="en-US" sz="2400" dirty="0">
                <a:solidFill>
                  <a:srgbClr val="FF0000"/>
                </a:solidFill>
              </a:rPr>
              <a:t>:  </a:t>
            </a:r>
            <a:r>
              <a:rPr lang="en-US" sz="2400" dirty="0"/>
              <a:t>Let </a:t>
            </a:r>
            <a:r>
              <a:rPr lang="en-US" sz="2400" i="1" dirty="0"/>
              <a:t>m</a:t>
            </a:r>
            <a:r>
              <a:rPr lang="en-US" sz="2400" dirty="0"/>
              <a:t> be an integer with </a:t>
            </a:r>
            <a:r>
              <a:rPr lang="en-US" sz="2400" i="1" dirty="0"/>
              <a:t>m</a:t>
            </a:r>
            <a:r>
              <a:rPr lang="en-US" sz="2400" dirty="0"/>
              <a:t> &gt; </a:t>
            </a:r>
            <a:r>
              <a:rPr lang="en-US" sz="2400" dirty="0">
                <a:ea typeface="Cambria Math" pitchFamily="18" charset="0"/>
              </a:rPr>
              <a:t>1</a:t>
            </a:r>
            <a:r>
              <a:rPr lang="en-US" sz="2400" dirty="0"/>
              <a:t>. Show that the relation </a:t>
            </a:r>
            <a:r>
              <a:rPr lang="en-US" sz="2400" i="1" dirty="0"/>
              <a:t>R</a:t>
            </a:r>
            <a:r>
              <a:rPr lang="en-US" sz="2400" dirty="0"/>
              <a:t> = {(</a:t>
            </a:r>
            <a:r>
              <a:rPr lang="en-US" sz="2400" i="1" dirty="0" err="1"/>
              <a:t>a</a:t>
            </a:r>
            <a:r>
              <a:rPr lang="en-US" sz="2400" dirty="0" err="1"/>
              <a:t>,</a:t>
            </a:r>
            <a:r>
              <a:rPr lang="en-US" sz="2400" i="1" dirty="0" err="1"/>
              <a:t>b</a:t>
            </a:r>
            <a:r>
              <a:rPr lang="en-US" sz="2400" dirty="0"/>
              <a:t>) |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is an equivalence relation on the set of integers.</a:t>
            </a:r>
          </a:p>
          <a:p>
            <a:pPr>
              <a:spcBef>
                <a:spcPts val="600"/>
              </a:spcBef>
            </a:pPr>
            <a:r>
              <a:rPr lang="en-US" sz="2400" b="1" dirty="0">
                <a:solidFill>
                  <a:srgbClr val="FF0000"/>
                </a:solidFill>
              </a:rPr>
              <a:t>Solution</a:t>
            </a:r>
            <a:r>
              <a:rPr lang="en-US" sz="2400" dirty="0">
                <a:solidFill>
                  <a:srgbClr val="FF0000"/>
                </a:solidFill>
              </a:rPr>
              <a:t>: </a:t>
            </a:r>
            <a:r>
              <a:rPr lang="en-US" sz="2400" dirty="0"/>
              <a:t>Recall that </a:t>
            </a:r>
            <a:r>
              <a:rPr lang="en-US" sz="2400" i="1" dirty="0"/>
              <a:t>a</a:t>
            </a:r>
            <a:r>
              <a:rPr lang="en-US" sz="2400" dirty="0"/>
              <a:t> </a:t>
            </a:r>
            <a:r>
              <a:rPr lang="en-US" sz="2400" dirty="0">
                <a:ea typeface="Cambria Math"/>
              </a:rPr>
              <a:t>≡</a:t>
            </a:r>
            <a:r>
              <a:rPr lang="en-US" sz="2400" dirty="0"/>
              <a:t> </a:t>
            </a:r>
            <a:r>
              <a:rPr lang="en-US" sz="2400" i="1" dirty="0"/>
              <a:t>b</a:t>
            </a:r>
            <a:r>
              <a:rPr lang="en-US" sz="2400" dirty="0"/>
              <a:t> (mod </a:t>
            </a:r>
            <a:r>
              <a:rPr lang="en-US" sz="2400" i="1" dirty="0"/>
              <a:t>m</a:t>
            </a:r>
            <a:r>
              <a:rPr lang="en-US" sz="2400" dirty="0"/>
              <a:t>) if and only if </a:t>
            </a:r>
            <a:r>
              <a:rPr lang="en-US" sz="2400" i="1" dirty="0"/>
              <a:t>m</a:t>
            </a:r>
            <a:r>
              <a:rPr lang="en-US" sz="2400" dirty="0"/>
              <a:t>  divides </a:t>
            </a:r>
            <a:r>
              <a:rPr lang="en-US" sz="2400" i="1" dirty="0"/>
              <a:t>a</a:t>
            </a:r>
            <a:r>
              <a:rPr lang="en-US" sz="2400" dirty="0"/>
              <a:t> </a:t>
            </a:r>
            <a:r>
              <a:rPr lang="en-US" sz="2400" dirty="0">
                <a:ea typeface="Cambria Math"/>
              </a:rPr>
              <a:t>−</a:t>
            </a:r>
            <a:r>
              <a:rPr lang="en-US" sz="2400" dirty="0"/>
              <a:t> </a:t>
            </a:r>
            <a:r>
              <a:rPr lang="en-US" sz="2400" i="1" dirty="0"/>
              <a:t>b</a:t>
            </a:r>
            <a:r>
              <a:rPr lang="en-US" sz="2400" dirty="0"/>
              <a:t>.</a:t>
            </a:r>
          </a:p>
          <a:p>
            <a:pPr lvl="1">
              <a:spcBef>
                <a:spcPts val="600"/>
              </a:spcBef>
            </a:pPr>
            <a:r>
              <a:rPr lang="en-US" sz="2000" i="1" u="sng" dirty="0"/>
              <a:t>Reflexivity</a:t>
            </a:r>
            <a:r>
              <a:rPr lang="en-US" sz="2000" dirty="0"/>
              <a:t>:  </a:t>
            </a:r>
            <a:r>
              <a:rPr lang="en-US" sz="2000" i="1" dirty="0"/>
              <a:t>a</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since </a:t>
            </a:r>
            <a:r>
              <a:rPr lang="en-US" sz="2000" i="1" dirty="0"/>
              <a:t>a</a:t>
            </a:r>
            <a:r>
              <a:rPr lang="en-US" sz="2000" dirty="0"/>
              <a:t> </a:t>
            </a:r>
            <a:r>
              <a:rPr lang="en-US" sz="2000" dirty="0">
                <a:ea typeface="Cambria Math"/>
              </a:rPr>
              <a:t>−</a:t>
            </a:r>
            <a:r>
              <a:rPr lang="en-US" sz="2000" dirty="0"/>
              <a:t> </a:t>
            </a:r>
            <a:r>
              <a:rPr lang="en-US" sz="2000" i="1" dirty="0"/>
              <a:t>a </a:t>
            </a:r>
            <a:r>
              <a:rPr lang="en-US" sz="2000" dirty="0"/>
              <a:t>= </a:t>
            </a:r>
            <a:r>
              <a:rPr lang="en-US" sz="2000" dirty="0">
                <a:ea typeface="Cambria Math" pitchFamily="18" charset="0"/>
              </a:rPr>
              <a:t>0</a:t>
            </a:r>
            <a:r>
              <a:rPr lang="en-US" sz="2000" dirty="0"/>
              <a:t> is divisible by </a:t>
            </a:r>
            <a:r>
              <a:rPr lang="en-US" sz="2000" i="1" dirty="0"/>
              <a:t>m</a:t>
            </a:r>
            <a:r>
              <a:rPr lang="en-US" sz="2000" dirty="0"/>
              <a:t> since </a:t>
            </a:r>
            <a:r>
              <a:rPr lang="en-US" sz="2000" dirty="0">
                <a:ea typeface="Cambria Math" pitchFamily="18" charset="0"/>
              </a:rPr>
              <a:t>0</a:t>
            </a:r>
            <a:r>
              <a:rPr lang="en-US" sz="2000" dirty="0"/>
              <a:t> = </a:t>
            </a:r>
            <a:r>
              <a:rPr lang="en-US" sz="2000" dirty="0">
                <a:ea typeface="Cambria Math" pitchFamily="18" charset="0"/>
              </a:rPr>
              <a:t>0</a:t>
            </a:r>
            <a:r>
              <a:rPr lang="en-US" sz="2000" dirty="0"/>
              <a:t> </a:t>
            </a:r>
            <a:r>
              <a:rPr lang="en-US" sz="2000" dirty="0">
                <a:ea typeface="Cambria Math"/>
              </a:rPr>
              <a:t>∙ </a:t>
            </a:r>
            <a:r>
              <a:rPr lang="en-US" sz="2000" i="1" dirty="0"/>
              <a:t>m</a:t>
            </a:r>
            <a:r>
              <a:rPr lang="en-US" sz="2000" dirty="0"/>
              <a:t>.</a:t>
            </a:r>
          </a:p>
          <a:p>
            <a:pPr lvl="1">
              <a:spcBef>
                <a:spcPts val="600"/>
              </a:spcBef>
            </a:pPr>
            <a:r>
              <a:rPr lang="en-US" sz="2000" i="1" u="sng" dirty="0"/>
              <a:t>Symmetry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Then </a:t>
            </a:r>
            <a:r>
              <a:rPr lang="en-US" sz="2000" i="1" dirty="0"/>
              <a:t>a</a:t>
            </a:r>
            <a:r>
              <a:rPr lang="en-US" sz="2000" dirty="0"/>
              <a:t> </a:t>
            </a:r>
            <a:r>
              <a:rPr lang="en-US" sz="2000" dirty="0">
                <a:ea typeface="Cambria Math"/>
              </a:rPr>
              <a:t>−</a:t>
            </a:r>
            <a:r>
              <a:rPr lang="en-US" sz="2000" dirty="0"/>
              <a:t> </a:t>
            </a:r>
            <a:r>
              <a:rPr lang="en-US" sz="2000" i="1" dirty="0"/>
              <a:t>b</a:t>
            </a:r>
            <a:r>
              <a:rPr lang="en-US" sz="2000" dirty="0"/>
              <a:t> is divisible by </a:t>
            </a:r>
            <a:r>
              <a:rPr lang="en-US" sz="2000" i="1" dirty="0"/>
              <a:t>m</a:t>
            </a:r>
            <a:r>
              <a:rPr lang="en-US" sz="2000" dirty="0"/>
              <a:t>, and so </a:t>
            </a:r>
            <a:r>
              <a:rPr lang="en-US" sz="2000" i="1" dirty="0"/>
              <a:t>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a:t>
            </a:r>
            <a:r>
              <a:rPr lang="en-US" sz="2000" dirty="0"/>
              <a:t>, where </a:t>
            </a:r>
            <a:r>
              <a:rPr lang="en-US" sz="2000" i="1" dirty="0"/>
              <a:t>k</a:t>
            </a:r>
            <a:r>
              <a:rPr lang="en-US" sz="2000" dirty="0"/>
              <a:t> is an integer. It follows that</a:t>
            </a:r>
            <a:r>
              <a:rPr lang="en-US" sz="2000" i="1" dirty="0"/>
              <a:t> b</a:t>
            </a:r>
            <a:r>
              <a:rPr lang="en-US" sz="2000" dirty="0"/>
              <a:t> </a:t>
            </a:r>
            <a:r>
              <a:rPr lang="en-US" sz="2000" dirty="0">
                <a:ea typeface="Cambria Math"/>
              </a:rPr>
              <a:t>−</a:t>
            </a:r>
            <a:r>
              <a:rPr lang="en-US" sz="2000" dirty="0"/>
              <a:t> </a:t>
            </a:r>
            <a:r>
              <a:rPr lang="en-US" sz="2000" i="1" dirty="0"/>
              <a:t>a</a:t>
            </a:r>
            <a:r>
              <a:rPr lang="en-US" sz="2000" dirty="0"/>
              <a:t> = (</a:t>
            </a:r>
            <a:r>
              <a:rPr lang="en-US" sz="2000" dirty="0">
                <a:ea typeface="Cambria Math"/>
              </a:rPr>
              <a:t>− </a:t>
            </a:r>
            <a:r>
              <a:rPr lang="en-US" sz="2000" i="1" dirty="0">
                <a:ea typeface="Cambria Math" pitchFamily="18" charset="0"/>
              </a:rPr>
              <a:t>k</a:t>
            </a:r>
            <a:r>
              <a:rPr lang="en-US" sz="2000" dirty="0">
                <a:ea typeface="Cambria Math" pitchFamily="18" charset="0"/>
              </a:rPr>
              <a:t>)</a:t>
            </a:r>
            <a:r>
              <a:rPr lang="en-US" sz="2000" dirty="0"/>
              <a:t> </a:t>
            </a:r>
            <a:r>
              <a:rPr lang="en-US" sz="2000" i="1" dirty="0"/>
              <a:t>m, so b</a:t>
            </a:r>
            <a:r>
              <a:rPr lang="en-US" sz="2000" dirty="0"/>
              <a:t> </a:t>
            </a:r>
            <a:r>
              <a:rPr lang="en-US" sz="2000" dirty="0">
                <a:ea typeface="Cambria Math"/>
              </a:rPr>
              <a:t>≡</a:t>
            </a:r>
            <a:r>
              <a:rPr lang="en-US" sz="2000" dirty="0"/>
              <a:t> </a:t>
            </a:r>
            <a:r>
              <a:rPr lang="en-US" sz="2000" i="1" dirty="0"/>
              <a:t>a</a:t>
            </a:r>
            <a:r>
              <a:rPr lang="en-US" sz="2000" dirty="0"/>
              <a:t> (mod </a:t>
            </a:r>
            <a:r>
              <a:rPr lang="en-US" sz="2000" i="1" dirty="0"/>
              <a:t>m</a:t>
            </a:r>
            <a:r>
              <a:rPr lang="en-US" sz="2000" dirty="0"/>
              <a:t>). </a:t>
            </a:r>
          </a:p>
          <a:p>
            <a:pPr lvl="1">
              <a:spcBef>
                <a:spcPts val="600"/>
              </a:spcBef>
            </a:pPr>
            <a:r>
              <a:rPr lang="en-US" sz="2000" i="1" u="sng" dirty="0"/>
              <a:t>Transitivity</a:t>
            </a:r>
            <a:r>
              <a:rPr lang="en-US" sz="2000" dirty="0"/>
              <a:t>: Suppose that </a:t>
            </a:r>
            <a:r>
              <a:rPr lang="en-US" sz="2000" i="1" dirty="0"/>
              <a:t>a</a:t>
            </a:r>
            <a:r>
              <a:rPr lang="en-US" sz="2000" dirty="0"/>
              <a:t> </a:t>
            </a:r>
            <a:r>
              <a:rPr lang="en-US" sz="2000" dirty="0">
                <a:ea typeface="Cambria Math"/>
              </a:rPr>
              <a:t>≡</a:t>
            </a:r>
            <a:r>
              <a:rPr lang="en-US" sz="2000" dirty="0"/>
              <a:t> </a:t>
            </a:r>
            <a:r>
              <a:rPr lang="en-US" sz="2000" i="1" dirty="0"/>
              <a:t>b</a:t>
            </a:r>
            <a:r>
              <a:rPr lang="en-US" sz="2000" dirty="0"/>
              <a:t> (mod </a:t>
            </a:r>
            <a:r>
              <a:rPr lang="en-US" sz="2000" i="1" dirty="0"/>
              <a:t>m</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(mod </a:t>
            </a:r>
            <a:r>
              <a:rPr lang="en-US" sz="2000" i="1" dirty="0"/>
              <a:t>m</a:t>
            </a:r>
            <a:r>
              <a:rPr lang="en-US" sz="2000" dirty="0"/>
              <a:t>). Then </a:t>
            </a:r>
            <a:r>
              <a:rPr lang="en-US" sz="2000" i="1" dirty="0"/>
              <a:t>m</a:t>
            </a:r>
            <a:r>
              <a:rPr lang="en-US" sz="2000" dirty="0"/>
              <a:t> divides both </a:t>
            </a:r>
            <a:r>
              <a:rPr lang="en-US" sz="2000" i="1" dirty="0"/>
              <a:t>a</a:t>
            </a:r>
            <a:r>
              <a:rPr lang="en-US" sz="2000" dirty="0"/>
              <a:t> </a:t>
            </a:r>
            <a:r>
              <a:rPr lang="en-US" sz="2000" dirty="0">
                <a:ea typeface="Cambria Math"/>
              </a:rPr>
              <a:t>−</a:t>
            </a:r>
            <a:r>
              <a:rPr lang="en-US" sz="2000" dirty="0"/>
              <a:t> </a:t>
            </a:r>
            <a:r>
              <a:rPr lang="en-US" sz="2000" i="1" dirty="0"/>
              <a:t>b</a:t>
            </a:r>
            <a:r>
              <a:rPr lang="en-US" sz="2000" dirty="0"/>
              <a:t> and </a:t>
            </a:r>
            <a:r>
              <a:rPr lang="en-US" sz="2000" i="1" dirty="0"/>
              <a:t>b</a:t>
            </a:r>
            <a:r>
              <a:rPr lang="en-US" sz="2000" dirty="0"/>
              <a:t> </a:t>
            </a:r>
            <a:r>
              <a:rPr lang="en-US" sz="2000" dirty="0">
                <a:ea typeface="Cambria Math"/>
              </a:rPr>
              <a:t>−</a:t>
            </a:r>
            <a:r>
              <a:rPr lang="en-US" sz="2000" dirty="0"/>
              <a:t> </a:t>
            </a:r>
            <a:r>
              <a:rPr lang="en-US" sz="2000" i="1" dirty="0"/>
              <a:t>c.</a:t>
            </a:r>
            <a:r>
              <a:rPr lang="en-US" sz="2000" dirty="0"/>
              <a:t> Hence, there are integers </a:t>
            </a:r>
            <a:r>
              <a:rPr lang="en-US" sz="2000" i="1" dirty="0"/>
              <a:t>k</a:t>
            </a:r>
            <a:r>
              <a:rPr lang="en-US" sz="2000" dirty="0"/>
              <a:t> and </a:t>
            </a:r>
            <a:r>
              <a:rPr lang="en-US" sz="2000" i="1" dirty="0"/>
              <a:t>l </a:t>
            </a:r>
            <a:r>
              <a:rPr lang="en-US" sz="2000" dirty="0"/>
              <a:t>with</a:t>
            </a:r>
            <a:r>
              <a:rPr lang="en-US" sz="2000" i="1" dirty="0"/>
              <a:t> a</a:t>
            </a:r>
            <a:r>
              <a:rPr lang="en-US" sz="2000" dirty="0"/>
              <a:t> </a:t>
            </a:r>
            <a:r>
              <a:rPr lang="en-US" sz="2000" dirty="0">
                <a:ea typeface="Cambria Math"/>
              </a:rPr>
              <a:t>−</a:t>
            </a:r>
            <a:r>
              <a:rPr lang="en-US" sz="2000" dirty="0"/>
              <a:t> </a:t>
            </a:r>
            <a:r>
              <a:rPr lang="en-US" sz="2000" i="1" dirty="0"/>
              <a:t>b</a:t>
            </a:r>
            <a:r>
              <a:rPr lang="en-US" sz="2000" dirty="0"/>
              <a:t> = </a:t>
            </a:r>
            <a:r>
              <a:rPr lang="en-US" sz="2000" i="1" dirty="0">
                <a:ea typeface="Cambria Math" pitchFamily="18" charset="0"/>
              </a:rPr>
              <a:t>k</a:t>
            </a:r>
            <a:r>
              <a:rPr lang="en-US" sz="2000" i="1" dirty="0"/>
              <a:t>m  and 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l</a:t>
            </a:r>
            <a:r>
              <a:rPr lang="en-US" sz="2000" i="1" dirty="0"/>
              <a:t>m. </a:t>
            </a:r>
            <a:r>
              <a:rPr lang="en-US" sz="2000" dirty="0"/>
              <a:t>We obtain by adding the equations:    </a:t>
            </a:r>
            <a:r>
              <a:rPr lang="en-US" sz="2000" i="1" dirty="0"/>
              <a:t>a</a:t>
            </a:r>
            <a:r>
              <a:rPr lang="en-US" sz="2000" dirty="0"/>
              <a:t> </a:t>
            </a:r>
            <a:r>
              <a:rPr lang="en-US" sz="2000" dirty="0">
                <a:ea typeface="Cambria Math"/>
              </a:rPr>
              <a:t>−</a:t>
            </a:r>
            <a:r>
              <a:rPr lang="en-US" sz="2000" dirty="0"/>
              <a:t> </a:t>
            </a:r>
            <a:r>
              <a:rPr lang="en-US" sz="2000" i="1" dirty="0"/>
              <a:t>c</a:t>
            </a:r>
            <a:r>
              <a:rPr lang="en-US" sz="2000" dirty="0"/>
              <a:t> = (</a:t>
            </a:r>
            <a:r>
              <a:rPr lang="en-US" sz="2000" i="1" dirty="0"/>
              <a:t>a</a:t>
            </a:r>
            <a:r>
              <a:rPr lang="en-US" sz="2000" dirty="0"/>
              <a:t> </a:t>
            </a:r>
            <a:r>
              <a:rPr lang="en-US" sz="2000" dirty="0">
                <a:ea typeface="Cambria Math"/>
              </a:rPr>
              <a:t>−</a:t>
            </a:r>
            <a:r>
              <a:rPr lang="en-US" sz="2000" dirty="0"/>
              <a:t> </a:t>
            </a:r>
            <a:r>
              <a:rPr lang="en-US" sz="2000" i="1" dirty="0"/>
              <a:t>b</a:t>
            </a:r>
            <a:r>
              <a:rPr lang="en-US" sz="2000" dirty="0"/>
              <a:t>) </a:t>
            </a:r>
            <a:r>
              <a:rPr lang="en-US" sz="2000" i="1" dirty="0">
                <a:ea typeface="Cambria Math" pitchFamily="18" charset="0"/>
              </a:rPr>
              <a:t> + </a:t>
            </a:r>
            <a:r>
              <a:rPr lang="en-US" sz="2000" dirty="0"/>
              <a:t>(</a:t>
            </a:r>
            <a:r>
              <a:rPr lang="en-US" sz="2000" i="1" dirty="0"/>
              <a:t>b</a:t>
            </a:r>
            <a:r>
              <a:rPr lang="en-US" sz="2000" dirty="0"/>
              <a:t> </a:t>
            </a:r>
            <a:r>
              <a:rPr lang="en-US" sz="2000" dirty="0">
                <a:ea typeface="Cambria Math"/>
              </a:rPr>
              <a:t>−</a:t>
            </a:r>
            <a:r>
              <a:rPr lang="en-US" sz="2000" dirty="0"/>
              <a:t> </a:t>
            </a:r>
            <a:r>
              <a:rPr lang="en-US" sz="2000" i="1" dirty="0"/>
              <a:t>c</a:t>
            </a:r>
            <a:r>
              <a:rPr lang="en-US" sz="2000" dirty="0"/>
              <a:t>)  = </a:t>
            </a:r>
            <a:r>
              <a:rPr lang="en-US" sz="2000" i="1" dirty="0">
                <a:ea typeface="Cambria Math" pitchFamily="18" charset="0"/>
              </a:rPr>
              <a:t>k</a:t>
            </a:r>
            <a:r>
              <a:rPr lang="en-US" sz="2000" i="1" dirty="0"/>
              <a:t>m</a:t>
            </a:r>
            <a:r>
              <a:rPr lang="en-US" sz="2000" dirty="0"/>
              <a:t> +</a:t>
            </a:r>
            <a:r>
              <a:rPr lang="en-US" sz="2000" i="1" dirty="0">
                <a:ea typeface="Cambria Math" pitchFamily="18" charset="0"/>
              </a:rPr>
              <a:t> l</a:t>
            </a:r>
            <a:r>
              <a:rPr lang="en-US" sz="2000" i="1" dirty="0"/>
              <a:t>m = </a:t>
            </a:r>
            <a:r>
              <a:rPr lang="en-US" sz="2000" dirty="0"/>
              <a:t>(</a:t>
            </a:r>
            <a:r>
              <a:rPr lang="en-US" sz="2000" i="1" dirty="0"/>
              <a:t>k + l</a:t>
            </a:r>
            <a:r>
              <a:rPr lang="en-US" sz="2000" dirty="0"/>
              <a:t>)</a:t>
            </a:r>
            <a:r>
              <a:rPr lang="en-US" sz="2000" i="1" dirty="0"/>
              <a:t> m.</a:t>
            </a:r>
            <a:endParaRPr lang="en-US" sz="2000" dirty="0"/>
          </a:p>
        </p:txBody>
      </p:sp>
      <p:graphicFrame>
        <p:nvGraphicFramePr>
          <p:cNvPr id="7" name="Object 3"/>
          <p:cNvGraphicFramePr>
            <a:graphicFrameLocks noChangeAspect="1"/>
          </p:cNvGraphicFramePr>
          <p:nvPr/>
        </p:nvGraphicFramePr>
        <p:xfrm>
          <a:off x="2149128" y="5838108"/>
          <a:ext cx="4845744" cy="434160"/>
        </p:xfrm>
        <a:graphic>
          <a:graphicData uri="http://schemas.openxmlformats.org/presentationml/2006/ole">
            <mc:AlternateContent xmlns:mc="http://schemas.openxmlformats.org/markup-compatibility/2006">
              <mc:Choice xmlns:v="urn:schemas-microsoft-com:vml" Requires="v">
                <p:oleObj spid="_x0000_s9220" name="Equation" r:id="rId3" imgW="2692080" imgH="241200" progId="Equation.DSMT4">
                  <p:embed/>
                </p:oleObj>
              </mc:Choice>
              <mc:Fallback>
                <p:oleObj name="Equation" r:id="rId3" imgW="2692080" imgH="241200" progId="Equation.DSMT4">
                  <p:embed/>
                  <p:pic>
                    <p:nvPicPr>
                      <p:cNvPr id="7" name="Object 3"/>
                      <p:cNvPicPr/>
                      <p:nvPr/>
                    </p:nvPicPr>
                    <p:blipFill>
                      <a:blip r:embed="rId4"/>
                      <a:stretch>
                        <a:fillRect/>
                      </a:stretch>
                    </p:blipFill>
                    <p:spPr>
                      <a:xfrm>
                        <a:off x="2149128" y="5838108"/>
                        <a:ext cx="4845744" cy="434160"/>
                      </a:xfrm>
                      <a:prstGeom prst="rect">
                        <a:avLst/>
                      </a:prstGeom>
                    </p:spPr>
                  </p:pic>
                </p:oleObj>
              </mc:Fallback>
            </mc:AlternateContent>
          </a:graphicData>
        </a:graphic>
      </p:graphicFrame>
      <p:sp>
        <p:nvSpPr>
          <p:cNvPr id="4" name="Content Placeholder 4"/>
          <p:cNvSpPr>
            <a:spLocks noGrp="1"/>
          </p:cNvSpPr>
          <p:nvPr>
            <p:ph idx="13"/>
          </p:nvPr>
        </p:nvSpPr>
        <p:spPr>
          <a:xfrm>
            <a:off x="457200" y="6172200"/>
            <a:ext cx="8229600" cy="457200"/>
          </a:xfrm>
        </p:spPr>
        <p:txBody>
          <a:bodyPr/>
          <a:lstStyle/>
          <a:p>
            <a:pPr lvl="1">
              <a:buNone/>
            </a:pPr>
            <a:r>
              <a:rPr lang="en-US" sz="2400" dirty="0">
                <a:solidFill>
                  <a:prstClr val="black"/>
                </a:solidFill>
              </a:rPr>
              <a:t>Therefore, </a:t>
            </a:r>
            <a:r>
              <a:rPr lang="en-US" sz="2400" i="1" dirty="0">
                <a:solidFill>
                  <a:prstClr val="black"/>
                </a:solidFill>
              </a:rPr>
              <a:t>a</a:t>
            </a:r>
            <a:r>
              <a:rPr lang="en-US" sz="2400" dirty="0">
                <a:solidFill>
                  <a:prstClr val="black"/>
                </a:solidFill>
              </a:rPr>
              <a:t> </a:t>
            </a:r>
            <a:r>
              <a:rPr lang="en-US" sz="2400" dirty="0">
                <a:solidFill>
                  <a:prstClr val="black"/>
                </a:solidFill>
                <a:ea typeface="Cambria Math"/>
              </a:rPr>
              <a:t>≡</a:t>
            </a:r>
            <a:r>
              <a:rPr lang="en-US" sz="2400" dirty="0">
                <a:solidFill>
                  <a:prstClr val="black"/>
                </a:solidFill>
              </a:rPr>
              <a:t> </a:t>
            </a:r>
            <a:r>
              <a:rPr lang="en-US" sz="2400" i="1" dirty="0">
                <a:solidFill>
                  <a:prstClr val="black"/>
                </a:solidFill>
              </a:rPr>
              <a:t>c</a:t>
            </a:r>
            <a:r>
              <a:rPr lang="en-US" sz="2400" dirty="0">
                <a:solidFill>
                  <a:prstClr val="black"/>
                </a:solidFill>
              </a:rPr>
              <a:t> (mod </a:t>
            </a:r>
            <a:r>
              <a:rPr lang="en-US" sz="2400" i="1" dirty="0">
                <a:solidFill>
                  <a:prstClr val="black"/>
                </a:solidFill>
              </a:rPr>
              <a:t>m</a:t>
            </a:r>
            <a:r>
              <a:rPr lang="en-US" sz="2400" dirty="0">
                <a:solidFill>
                  <a:prstClr val="black"/>
                </a:solidFill>
              </a:rPr>
              <a:t>).</a:t>
            </a:r>
          </a:p>
        </p:txBody>
      </p:sp>
    </p:spTree>
    <p:extLst>
      <p:ext uri="{BB962C8B-B14F-4D97-AF65-F5344CB8AC3E}">
        <p14:creationId xmlns:p14="http://schemas.microsoft.com/office/powerpoint/2010/main" val="365620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Modulo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  </a:t>
            </a:r>
            <a:b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模</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同余</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81000" y="1600200"/>
            <a:ext cx="8229600" cy="1106463"/>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integer with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1. Let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{1, 2, ... , 8 }, 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how that the relation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R</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x</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y)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x</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y</a:t>
            </a:r>
            <a:r>
              <a:rPr lang="en-US" altLang="zh-CN" sz="20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(mod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equivalence relation on the set of integers.</a:t>
            </a:r>
          </a:p>
        </p:txBody>
      </p:sp>
      <p:pic>
        <p:nvPicPr>
          <p:cNvPr id="50" name="Picture 10" descr="7-55">
            <a:extLst>
              <a:ext uri="{FF2B5EF4-FFF2-40B4-BE49-F238E27FC236}">
                <a16:creationId xmlns:a16="http://schemas.microsoft.com/office/drawing/2014/main" id="{AC925681-9ED4-EBA6-E2B6-696B9A13D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3429000"/>
            <a:ext cx="7292975" cy="1902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23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down)">
                                      <p:cBhvr>
                                        <p:cTn id="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296160"/>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all elements that are related to an element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equivalence class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respect to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denoted by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only one relation is under consideration, we can write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the subscript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this equivalence class. </a:t>
            </a:r>
          </a:p>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p>
        </p:txBody>
      </p:sp>
      <p:graphicFrame>
        <p:nvGraphicFramePr>
          <p:cNvPr id="8" name="Object 3"/>
          <p:cNvGraphicFramePr>
            <a:graphicFrameLocks noChangeAspect="1"/>
          </p:cNvGraphicFramePr>
          <p:nvPr>
            <p:extLst>
              <p:ext uri="{D42A27DB-BD31-4B8C-83A1-F6EECF244321}">
                <p14:modId xmlns:p14="http://schemas.microsoft.com/office/powerpoint/2010/main" val="2335500010"/>
              </p:ext>
            </p:extLst>
          </p:nvPr>
        </p:nvGraphicFramePr>
        <p:xfrm>
          <a:off x="1676400" y="3095172"/>
          <a:ext cx="2201976" cy="431460"/>
        </p:xfrm>
        <a:graphic>
          <a:graphicData uri="http://schemas.openxmlformats.org/presentationml/2006/ole">
            <mc:AlternateContent xmlns:mc="http://schemas.openxmlformats.org/markup-compatibility/2006">
              <mc:Choice xmlns:v="urn:schemas-microsoft-com:vml" Requires="v">
                <p:oleObj spid="_x0000_s10246" name="Equation" r:id="rId3" imgW="1295280" imgH="253800" progId="Equation.DSMT4">
                  <p:embed/>
                </p:oleObj>
              </mc:Choice>
              <mc:Fallback>
                <p:oleObj name="Equation" r:id="rId3" imgW="1295280" imgH="253800" progId="Equation.DSMT4">
                  <p:embed/>
                  <p:pic>
                    <p:nvPicPr>
                      <p:cNvPr id="0" name=""/>
                      <p:cNvPicPr/>
                      <p:nvPr/>
                    </p:nvPicPr>
                    <p:blipFill>
                      <a:blip r:embed="rId4"/>
                      <a:stretch>
                        <a:fillRect/>
                      </a:stretch>
                    </p:blipFill>
                    <p:spPr>
                      <a:xfrm>
                        <a:off x="1676400" y="3095172"/>
                        <a:ext cx="2201976" cy="43146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229600" cy="2514600"/>
          </a:xfrm>
          <a:ln>
            <a:solidFill>
              <a:srgbClr val="FF0000"/>
            </a:solidFill>
          </a:ln>
        </p:spPr>
        <p:txBody>
          <a:bodyPr/>
          <a:lstStyle/>
          <a:p>
            <a:pPr>
              <a:spcBef>
                <a:spcPts val="6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equivalence classes of the relation congruence modulo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 the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congruence classes modulo m</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congruence class of an integer a modulo m is denoted by</a:t>
            </a:r>
          </a:p>
        </p:txBody>
      </p:sp>
      <mc:AlternateContent xmlns:mc="http://schemas.openxmlformats.org/markup-compatibility/2006" xmlns:a14="http://schemas.microsoft.com/office/drawing/2010/main">
        <mc:Choice Requires="a14">
          <p:sp>
            <p:nvSpPr>
              <p:cNvPr id="9" name="Object 5"/>
              <p:cNvSpPr txBox="1"/>
              <p:nvPr/>
            </p:nvSpPr>
            <p:spPr>
              <a:xfrm>
                <a:off x="1905000" y="4568825"/>
                <a:ext cx="6480175" cy="4318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i="1" smtClean="0">
                              <a:solidFill>
                                <a:srgbClr val="000000"/>
                              </a:solidFill>
                              <a:latin typeface="Cambria Math" panose="02040503050406030204" pitchFamily="18" charset="0"/>
                            </a:rPr>
                          </m:ctrlPr>
                        </m:sSub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e>
                          </m:d>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so</m:t>
                      </m:r>
                      <m:r>
                        <m:rPr>
                          <m:nor/>
                        </m:rP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𝑎</m:t>
                              </m:r>
                            </m:e>
                          </m:d>
                        </m:e>
                        <m:sub>
                          <m:r>
                            <a:rPr lang="zh-CN" altLang="en-US" sz="2000" i="1">
                              <a:solidFill>
                                <a:srgbClr val="000000"/>
                              </a:solidFill>
                              <a:latin typeface="Cambria Math" panose="02040503050406030204" pitchFamily="18" charset="0"/>
                            </a:rPr>
                            <m:t>𝑚</m:t>
                          </m:r>
                        </m:sub>
                      </m:sSub>
                      <m:r>
                        <a:rPr lang="zh-CN" altLang="en-US" sz="2000" i="1">
                          <a:solidFill>
                            <a:srgbClr val="000000"/>
                          </a:solidFill>
                          <a:latin typeface="Cambria Math" panose="02040503050406030204" pitchFamily="18" charset="0"/>
                        </a:rPr>
                        <m:t>=</m:t>
                      </m:r>
                      <m:d>
                        <m:dPr>
                          <m:begChr m:val="{"/>
                          <m:endChr m:val="}"/>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𝑎</m:t>
                          </m:r>
                          <m:r>
                            <a:rPr lang="en-US" altLang="zh-CN" sz="2000" b="0" i="1" smtClean="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𝑎</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𝑚</m:t>
                          </m:r>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9" name="Object 5"/>
              <p:cNvSpPr txBox="1">
                <a:spLocks noRot="1" noChangeAspect="1" noMove="1" noResize="1" noEditPoints="1" noAdjustHandles="1" noChangeArrowheads="1" noChangeShapeType="1" noTextEdit="1"/>
              </p:cNvSpPr>
              <p:nvPr/>
            </p:nvSpPr>
            <p:spPr>
              <a:xfrm>
                <a:off x="1905000" y="4568825"/>
                <a:ext cx="6480175" cy="431800"/>
              </a:xfrm>
              <a:prstGeom prst="rect">
                <a:avLst/>
              </a:prstGeom>
              <a:blipFill>
                <a:blip r:embed="rId5"/>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4780312"/>
            <a:ext cx="2522376" cy="36576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example,</a:t>
            </a:r>
          </a:p>
        </p:txBody>
      </p:sp>
      <p:graphicFrame>
        <p:nvGraphicFramePr>
          <p:cNvPr id="10" name="Object 7"/>
          <p:cNvGraphicFramePr>
            <a:graphicFrameLocks noChangeAspect="1"/>
          </p:cNvGraphicFramePr>
          <p:nvPr>
            <p:extLst>
              <p:ext uri="{D42A27DB-BD31-4B8C-83A1-F6EECF244321}">
                <p14:modId xmlns:p14="http://schemas.microsoft.com/office/powerpoint/2010/main" val="2782967695"/>
              </p:ext>
            </p:extLst>
          </p:nvPr>
        </p:nvGraphicFramePr>
        <p:xfrm>
          <a:off x="609600" y="5156232"/>
          <a:ext cx="6989760" cy="812736"/>
        </p:xfrm>
        <a:graphic>
          <a:graphicData uri="http://schemas.openxmlformats.org/presentationml/2006/ole">
            <mc:AlternateContent xmlns:mc="http://schemas.openxmlformats.org/markup-compatibility/2006">
              <mc:Choice xmlns:v="urn:schemas-microsoft-com:vml" Requires="v">
                <p:oleObj spid="_x0000_s10247" name="Equation" r:id="rId6" imgW="4368600" imgH="507960" progId="Equation.DSMT4">
                  <p:embed/>
                </p:oleObj>
              </mc:Choice>
              <mc:Fallback>
                <p:oleObj name="Equation" r:id="rId6" imgW="4368600" imgH="507960" progId="Equation.DSMT4">
                  <p:embed/>
                  <p:pic>
                    <p:nvPicPr>
                      <p:cNvPr id="0" name=""/>
                      <p:cNvPicPr/>
                      <p:nvPr/>
                    </p:nvPicPr>
                    <p:blipFill>
                      <a:blip r:embed="rId7"/>
                      <a:stretch>
                        <a:fillRect/>
                      </a:stretch>
                    </p:blipFill>
                    <p:spPr>
                      <a:xfrm>
                        <a:off x="609600" y="5156232"/>
                        <a:ext cx="6989760" cy="812736"/>
                      </a:xfrm>
                      <a:prstGeom prst="rect">
                        <a:avLst/>
                      </a:prstGeom>
                    </p:spPr>
                  </p:pic>
                </p:oleObj>
              </mc:Fallback>
            </mc:AlternateContent>
          </a:graphicData>
        </a:graphic>
      </p:graphicFrame>
    </p:spTree>
    <p:extLst>
      <p:ext uri="{BB962C8B-B14F-4D97-AF65-F5344CB8AC3E}">
        <p14:creationId xmlns:p14="http://schemas.microsoft.com/office/powerpoint/2010/main" val="3307352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Equivalence Classes and Partitions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等价类和划分</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6482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These statements for elements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equivalent: </a:t>
                </a: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endPar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indent="0">
                  <a:spcBef>
                    <a:spcPts val="600"/>
                  </a:spcBef>
                  <a:buNone/>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iii</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sz="2200" b="1" i="1" dirty="0" smtClean="0">
                        <a:effectLst>
                          <a:outerShdw blurRad="38100" dist="38100" dir="2700000" algn="tl">
                            <a:srgbClr val="000000">
                              <a:alpha val="43137"/>
                            </a:srgbClr>
                          </a:outerShdw>
                        </a:effectLst>
                        <a:latin typeface="Cambria Math" panose="02040503050406030204" pitchFamily="18" charset="0"/>
                        <a:ea typeface="Cambria Math" panose="02040503050406030204" pitchFamily="18" charset="0"/>
                      </a:rPr>
                      <m:t>≠</m:t>
                    </m:r>
                  </m:oMath>
                </a14:m>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0" lvl="1" indent="0">
                  <a:spcBef>
                    <a:spcPts val="600"/>
                  </a:spcBef>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Proof: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show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implies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Assume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Now suppose that c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symmetric,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transitive and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similar argument (omitted here) shows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have shown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648200"/>
              </a:xfrm>
              <a:blipFill>
                <a:blip r:embed="rId2"/>
                <a:stretch>
                  <a:fillRect l="-1185" t="-1181" r="-741" b="-3412"/>
                </a:stretch>
              </a:blipFill>
            </p:spPr>
            <p:txBody>
              <a:bodyPr/>
              <a:lstStyle/>
              <a:p>
                <a:r>
                  <a:rPr lang="zh-CN" altLang="en-US">
                    <a:noFill/>
                  </a:rPr>
                  <a:t> </a:t>
                </a:r>
              </a:p>
            </p:txBody>
          </p:sp>
        </mc:Fallback>
      </mc:AlternateContent>
      <p:sp>
        <p:nvSpPr>
          <p:cNvPr id="4" name="Content Placeholder 3">
            <a:extLst>
              <a:ext uri="{FF2B5EF4-FFF2-40B4-BE49-F238E27FC236}">
                <a16:creationId xmlns:a16="http://schemas.microsoft.com/office/drawing/2014/main" id="{3D71449F-CD83-BAE8-B210-EDE2BFC9A15C}"/>
              </a:ext>
            </a:extLst>
          </p:cNvPr>
          <p:cNvSpPr>
            <a:spLocks noGrp="1"/>
          </p:cNvSpPr>
          <p:nvPr>
            <p:ph idx="13"/>
          </p:nvPr>
        </p:nvSpPr>
        <p:spPr>
          <a:xfrm>
            <a:off x="457200" y="6096000"/>
            <a:ext cx="8229600" cy="533400"/>
          </a:xfrm>
        </p:spPr>
        <p:txBody>
          <a:bodyPr/>
          <a:lstStyle/>
          <a:p>
            <a:pPr algn="ct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see text for proof  that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implies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iii</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implies </a:t>
            </a:r>
            <a:r>
              <a:rPr lang="en-US" sz="2400" b="1" dirty="0">
                <a:latin typeface="Times New Roman" panose="02020603050405020304" pitchFamily="18" charset="0"/>
                <a:cs typeface="Times New Roman" panose="02020603050405020304" pitchFamily="18" charset="0"/>
              </a:rPr>
              <a:t>(</a:t>
            </a:r>
            <a:r>
              <a:rPr lang="en-US" sz="2400" b="1" i="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7161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BE839-4C3A-2A8C-27D0-DAB6A098645B}"/>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What are relations?</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609A92F3-4D31-8D4D-38BB-7C45D60E57A6}"/>
              </a:ext>
            </a:extLst>
          </p:cNvPr>
          <p:cNvSpPr>
            <a:spLocks noGrp="1"/>
          </p:cNvSpPr>
          <p:nvPr>
            <p:ph idx="1"/>
          </p:nvPr>
        </p:nvSpPr>
        <p:spPr/>
        <p:txBody>
          <a:bodyPr/>
          <a:lstStyle/>
          <a:p>
            <a:pPr marL="457200" indent="-457200" eaLnBrk="1" hangingPunct="1">
              <a:spcBef>
                <a:spcPts val="600"/>
              </a:spcBef>
              <a:spcAft>
                <a:spcPts val="0"/>
              </a:spcAft>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Relations are a formal means to specify which elements from two or more sets are related to each other</a:t>
            </a:r>
          </a:p>
          <a:p>
            <a:pPr marL="457200" indent="-457200" eaLnBrk="1" hangingPunct="1">
              <a:spcBef>
                <a:spcPts val="600"/>
              </a:spcBef>
              <a:spcAft>
                <a:spcPts val="0"/>
              </a:spcAft>
              <a:buFont typeface="Wingdings" panose="05000000000000000000" pitchFamily="2" charset="2"/>
              <a:buChar char="Ø"/>
            </a:pPr>
            <a:r>
              <a:rPr lang="en-US" altLang="zh-CN" b="1" dirty="0">
                <a:latin typeface="Times New Roman" panose="02020603050405020304" pitchFamily="18" charset="0"/>
                <a:cs typeface="Times New Roman" panose="02020603050405020304" pitchFamily="18" charset="0"/>
              </a:rPr>
              <a:t>Examples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{students} who take {courses}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{businesses} and their {telephone numbers}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{integers} and their {divisors}</a:t>
            </a:r>
          </a:p>
          <a:p>
            <a:pPr lvl="2">
              <a:spcBef>
                <a:spcPts val="600"/>
              </a:spcBef>
              <a:spcAft>
                <a:spcPts val="0"/>
              </a:spcAft>
            </a:pPr>
            <a:r>
              <a:rPr lang="en-US" altLang="zh-CN" sz="2800" b="1" dirty="0">
                <a:latin typeface="Times New Roman" panose="02020603050405020304" pitchFamily="18" charset="0"/>
                <a:cs typeface="Times New Roman" panose="02020603050405020304" pitchFamily="18" charset="0"/>
              </a:rPr>
              <a:t>{program variables} and the {subroutines} they are used in.</a:t>
            </a:r>
          </a:p>
          <a:p>
            <a:endParaRPr lang="zh-CN" altLang="en-US" dirty="0"/>
          </a:p>
        </p:txBody>
      </p:sp>
      <p:sp>
        <p:nvSpPr>
          <p:cNvPr id="5" name="文本占位符 4">
            <a:extLst>
              <a:ext uri="{FF2B5EF4-FFF2-40B4-BE49-F238E27FC236}">
                <a16:creationId xmlns:a16="http://schemas.microsoft.com/office/drawing/2014/main" id="{A8C1F3CA-038C-F486-F141-656BAF2B728A}"/>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567628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Partition of a Set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集合的划分</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4495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partition</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划分</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collection of disjoint nonempty subsets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have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 their union. In other words, the collection of subsets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index set), forms a partition of</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for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p>
        </p:txBody>
      </p:sp>
      <p:graphicFrame>
        <p:nvGraphicFramePr>
          <p:cNvPr id="9" name="Object 3"/>
          <p:cNvGraphicFramePr>
            <a:graphicFrameLocks noChangeAspect="1"/>
          </p:cNvGraphicFramePr>
          <p:nvPr>
            <p:extLst>
              <p:ext uri="{D42A27DB-BD31-4B8C-83A1-F6EECF244321}">
                <p14:modId xmlns:p14="http://schemas.microsoft.com/office/powerpoint/2010/main" val="2538865288"/>
              </p:ext>
            </p:extLst>
          </p:nvPr>
        </p:nvGraphicFramePr>
        <p:xfrm>
          <a:off x="2063571" y="5667600"/>
          <a:ext cx="1555200" cy="856800"/>
        </p:xfrm>
        <a:graphic>
          <a:graphicData uri="http://schemas.openxmlformats.org/presentationml/2006/ole">
            <mc:AlternateContent xmlns:mc="http://schemas.openxmlformats.org/markup-compatibility/2006">
              <mc:Choice xmlns:v="urn:schemas-microsoft-com:vml" Requires="v">
                <p:oleObj spid="_x0000_s11268" name="Equation" r:id="rId3" imgW="622080" imgH="342720" progId="Equation.DSMT4">
                  <p:embed/>
                </p:oleObj>
              </mc:Choice>
              <mc:Fallback>
                <p:oleObj name="Equation" r:id="rId3" imgW="622080" imgH="342720" progId="Equation.DSMT4">
                  <p:embed/>
                  <p:pic>
                    <p:nvPicPr>
                      <p:cNvPr id="0" name=""/>
                      <p:cNvPicPr/>
                      <p:nvPr/>
                    </p:nvPicPr>
                    <p:blipFill>
                      <a:blip r:embed="rId4"/>
                      <a:stretch>
                        <a:fillRect/>
                      </a:stretch>
                    </p:blipFill>
                    <p:spPr>
                      <a:xfrm>
                        <a:off x="2063571" y="5667600"/>
                        <a:ext cx="1555200" cy="856800"/>
                      </a:xfrm>
                      <a:prstGeom prst="rect">
                        <a:avLst/>
                      </a:prstGeom>
                    </p:spPr>
                  </p:pic>
                </p:oleObj>
              </mc:Fallback>
            </mc:AlternateContent>
          </a:graphicData>
        </a:graphic>
      </p:graphicFrame>
      <p:pic>
        <p:nvPicPr>
          <p:cNvPr id="8" name="Picture 4" descr="A partition of a set. There is an ellipse divided into 9 parts labeled from A subscript 1 to A subscript 9."/>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5181600" y="3886200"/>
            <a:ext cx="3312160" cy="210312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5638800" y="6096000"/>
            <a:ext cx="285496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Partition of a Set</a:t>
            </a:r>
          </a:p>
        </p:txBody>
      </p:sp>
    </p:spTree>
    <p:extLst>
      <p:ext uri="{BB962C8B-B14F-4D97-AF65-F5344CB8AC3E}">
        <p14:creationId xmlns:p14="http://schemas.microsoft.com/office/powerpoint/2010/main" val="27851411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Equivalence Relation Partitions a Set</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7526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an equivalence relation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union of all the equivalence classes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all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an element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its own equivalence class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other words,</a:t>
            </a:r>
          </a:p>
        </p:txBody>
      </p:sp>
      <p:graphicFrame>
        <p:nvGraphicFramePr>
          <p:cNvPr id="9" name="Object 3"/>
          <p:cNvGraphicFramePr>
            <a:graphicFrameLocks noChangeAspect="1"/>
          </p:cNvGraphicFramePr>
          <p:nvPr>
            <p:extLst>
              <p:ext uri="{D42A27DB-BD31-4B8C-83A1-F6EECF244321}">
                <p14:modId xmlns:p14="http://schemas.microsoft.com/office/powerpoint/2010/main" val="3451017952"/>
              </p:ext>
            </p:extLst>
          </p:nvPr>
        </p:nvGraphicFramePr>
        <p:xfrm>
          <a:off x="3429360" y="3129006"/>
          <a:ext cx="2285280" cy="1028160"/>
        </p:xfrm>
        <a:graphic>
          <a:graphicData uri="http://schemas.openxmlformats.org/presentationml/2006/ole">
            <mc:AlternateContent xmlns:mc="http://schemas.openxmlformats.org/markup-compatibility/2006">
              <mc:Choice xmlns:v="urn:schemas-microsoft-com:vml" Requires="v">
                <p:oleObj spid="_x0000_s12296" name="Equation" r:id="rId3" imgW="761760" imgH="342720" progId="Equation.DSMT4">
                  <p:embed/>
                </p:oleObj>
              </mc:Choice>
              <mc:Fallback>
                <p:oleObj name="Equation" r:id="rId3" imgW="761760" imgH="342720" progId="Equation.DSMT4">
                  <p:embed/>
                  <p:pic>
                    <p:nvPicPr>
                      <p:cNvPr id="9" name="Object 3"/>
                      <p:cNvPicPr/>
                      <p:nvPr/>
                    </p:nvPicPr>
                    <p:blipFill>
                      <a:blip r:embed="rId4"/>
                      <a:stretch>
                        <a:fillRect/>
                      </a:stretch>
                    </p:blipFill>
                    <p:spPr>
                      <a:xfrm>
                        <a:off x="3429360" y="3129006"/>
                        <a:ext cx="2285280" cy="102816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914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Theorem 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follows that these equivalence classes are either equal or disjoint, so</a:t>
            </a:r>
          </a:p>
        </p:txBody>
      </p:sp>
      <p:graphicFrame>
        <p:nvGraphicFramePr>
          <p:cNvPr id="10" name="Object 5"/>
          <p:cNvGraphicFramePr>
            <a:graphicFrameLocks noChangeAspect="1"/>
          </p:cNvGraphicFramePr>
          <p:nvPr>
            <p:extLst>
              <p:ext uri="{D42A27DB-BD31-4B8C-83A1-F6EECF244321}">
                <p14:modId xmlns:p14="http://schemas.microsoft.com/office/powerpoint/2010/main" val="841470089"/>
              </p:ext>
            </p:extLst>
          </p:nvPr>
        </p:nvGraphicFramePr>
        <p:xfrm>
          <a:off x="6324600" y="4444446"/>
          <a:ext cx="2277828" cy="583740"/>
        </p:xfrm>
        <a:graphic>
          <a:graphicData uri="http://schemas.openxmlformats.org/presentationml/2006/ole">
            <mc:AlternateContent xmlns:mc="http://schemas.openxmlformats.org/markup-compatibility/2006">
              <mc:Choice xmlns:v="urn:schemas-microsoft-com:vml" Requires="v">
                <p:oleObj spid="_x0000_s12297" name="Equation" r:id="rId5" imgW="990360" imgH="253800" progId="Equation.DSMT4">
                  <p:embed/>
                </p:oleObj>
              </mc:Choice>
              <mc:Fallback>
                <p:oleObj name="Equation" r:id="rId5" imgW="990360" imgH="253800" progId="Equation.DSMT4">
                  <p:embed/>
                  <p:pic>
                    <p:nvPicPr>
                      <p:cNvPr id="0" name=""/>
                      <p:cNvPicPr/>
                      <p:nvPr/>
                    </p:nvPicPr>
                    <p:blipFill>
                      <a:blip r:embed="rId6"/>
                      <a:stretch>
                        <a:fillRect/>
                      </a:stretch>
                    </p:blipFill>
                    <p:spPr>
                      <a:xfrm>
                        <a:off x="6324600" y="4444446"/>
                        <a:ext cx="2277828" cy="583740"/>
                      </a:xfrm>
                      <a:prstGeom prst="rect">
                        <a:avLst/>
                      </a:prstGeom>
                    </p:spPr>
                  </p:pic>
                </p:oleObj>
              </mc:Fallback>
            </mc:AlternateContent>
          </a:graphicData>
        </a:graphic>
      </p:graphicFrame>
      <p:sp>
        <p:nvSpPr>
          <p:cNvPr id="5" name="Content Placeholder 6"/>
          <p:cNvSpPr>
            <a:spLocks noGrp="1"/>
          </p:cNvSpPr>
          <p:nvPr>
            <p:ph idx="14"/>
          </p:nvPr>
        </p:nvSpPr>
        <p:spPr>
          <a:xfrm>
            <a:off x="457200" y="4876074"/>
            <a:ext cx="1066800" cy="54864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a:t>
            </a:r>
          </a:p>
        </p:txBody>
      </p:sp>
      <p:graphicFrame>
        <p:nvGraphicFramePr>
          <p:cNvPr id="11" name="Object 7"/>
          <p:cNvGraphicFramePr>
            <a:graphicFrameLocks noChangeAspect="1"/>
          </p:cNvGraphicFramePr>
          <p:nvPr>
            <p:extLst>
              <p:ext uri="{D42A27DB-BD31-4B8C-83A1-F6EECF244321}">
                <p14:modId xmlns:p14="http://schemas.microsoft.com/office/powerpoint/2010/main" val="3507213859"/>
              </p:ext>
            </p:extLst>
          </p:nvPr>
        </p:nvGraphicFramePr>
        <p:xfrm>
          <a:off x="1447800" y="4891088"/>
          <a:ext cx="1693863" cy="584200"/>
        </p:xfrm>
        <a:graphic>
          <a:graphicData uri="http://schemas.openxmlformats.org/presentationml/2006/ole">
            <mc:AlternateContent xmlns:mc="http://schemas.openxmlformats.org/markup-compatibility/2006">
              <mc:Choice xmlns:v="urn:schemas-microsoft-com:vml" Requires="v">
                <p:oleObj spid="_x0000_s12298" name="Equation" r:id="rId7" imgW="736560" imgH="253800" progId="Equation.DSMT4">
                  <p:embed/>
                </p:oleObj>
              </mc:Choice>
              <mc:Fallback>
                <p:oleObj name="Equation" r:id="rId7" imgW="736560" imgH="253800" progId="Equation.DSMT4">
                  <p:embed/>
                  <p:pic>
                    <p:nvPicPr>
                      <p:cNvPr id="10" name="Object 9"/>
                      <p:cNvPicPr/>
                      <p:nvPr/>
                    </p:nvPicPr>
                    <p:blipFill>
                      <a:blip r:embed="rId8"/>
                      <a:stretch>
                        <a:fillRect/>
                      </a:stretch>
                    </p:blipFill>
                    <p:spPr>
                      <a:xfrm>
                        <a:off x="1447800" y="4891088"/>
                        <a:ext cx="1693863" cy="584200"/>
                      </a:xfrm>
                      <a:prstGeom prst="rect">
                        <a:avLst/>
                      </a:prstGeom>
                    </p:spPr>
                  </p:pic>
                </p:oleObj>
              </mc:Fallback>
            </mc:AlternateContent>
          </a:graphicData>
        </a:graphic>
      </p:graphicFrame>
    </p:spTree>
    <p:extLst>
      <p:ext uri="{BB962C8B-B14F-4D97-AF65-F5344CB8AC3E}">
        <p14:creationId xmlns:p14="http://schemas.microsoft.com/office/powerpoint/2010/main" val="975609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Equivalence Relation Partitions a Set</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4114800"/>
          </a:xfrm>
          <a:ln>
            <a:solidFill>
              <a:srgbClr val="FF0000"/>
            </a:solidFill>
          </a:ln>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an equivalence relation on a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equivalence classes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form a partition of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Conversely</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given a partition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 set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 is an equivalence relation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that has the sets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 its equivalence classes. </a:t>
            </a:r>
          </a:p>
          <a:p>
            <a:pPr>
              <a:spcBef>
                <a:spcPts val="60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个等价关系划分</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个集合，相反，</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个划分可以找到</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个等价关系</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623498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偏序关系</a:t>
            </a:r>
            <a:r>
              <a:rPr lang="en-US" altLang="zh-CN"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9.6</a:t>
            </a:r>
          </a:p>
        </p:txBody>
      </p:sp>
    </p:spTree>
    <p:extLst>
      <p:ext uri="{BB962C8B-B14F-4D97-AF65-F5344CB8AC3E}">
        <p14:creationId xmlns:p14="http://schemas.microsoft.com/office/powerpoint/2010/main" val="3524313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p>
        </p:txBody>
      </p:sp>
      <p:sp>
        <p:nvSpPr>
          <p:cNvPr id="3" name="Content Placeholder 2"/>
          <p:cNvSpPr>
            <a:spLocks noGrp="1"/>
          </p:cNvSpPr>
          <p:nvPr>
            <p:ph idx="1"/>
          </p:nvPr>
        </p:nvSpPr>
        <p:spPr>
          <a:xfrm>
            <a:off x="1752600" y="2133600"/>
            <a:ext cx="6096000" cy="29718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and </a:t>
            </a:r>
            <a:b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Partially-ordered Sets</a:t>
            </a:r>
          </a:p>
          <a:p>
            <a:pPr marL="514350" indent="-514350">
              <a:spcAft>
                <a:spcPts val="1200"/>
              </a:spcAft>
              <a:buFont typeface="+mj-lt"/>
              <a:buAutoNum type="arabicPeriod"/>
            </a:pPr>
            <a:r>
              <a:rPr lang="en-US"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p>
        </p:txBody>
      </p:sp>
    </p:spTree>
    <p:extLst>
      <p:ext uri="{BB962C8B-B14F-4D97-AF65-F5344CB8AC3E}">
        <p14:creationId xmlns:p14="http://schemas.microsoft.com/office/powerpoint/2010/main" val="10680693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a:lnSpc>
                <a:spcPct val="130000"/>
              </a:lnSpc>
              <a:spcAft>
                <a:spcPts val="1200"/>
              </a:spcAft>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relation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on a set S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reflexive</a:t>
            </a:r>
            <a:r>
              <a:rPr lang="zh-CN" alt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自反</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antisymmetric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反对称</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transitive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传递</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lnSpc>
                <a:spcPct val="130000"/>
              </a:lnSpc>
              <a:spcAft>
                <a:spcPts val="1200"/>
              </a:spcAft>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set together with a partial ordering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partially ordered 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8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is denoted by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Members of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elements</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676899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5052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1: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“greater than or equal” relation (</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partial ordering on the set of integers.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every integer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p>
        </p:txBody>
      </p:sp>
    </p:spTree>
    <p:extLst>
      <p:ext uri="{BB962C8B-B14F-4D97-AF65-F5344CB8AC3E}">
        <p14:creationId xmlns:p14="http://schemas.microsoft.com/office/powerpoint/2010/main" val="2242557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03920" cy="1066800"/>
          </a:xfrm>
          <a:ln>
            <a:solidFill>
              <a:schemeClr val="bg1"/>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2: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divisibility relation (∣) is a partial ordering on the set of integers.</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integers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positive integers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Suppose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there are positive integers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so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the relation is transitive. </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901948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Partial Orderings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偏序</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657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3: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inclusion relation (⊆) is a partial ordering on the power set of a set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Reflexivity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whenever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Antisymmetry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positive integers with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Transitivity</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746463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Comparability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可比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38397" y="1927086"/>
            <a:ext cx="8229600" cy="15240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elements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comparable</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可比</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elements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 that  neither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called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incomparable</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不可比</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 name="Content Placeholder 4"/>
          <p:cNvSpPr>
            <a:spLocks noGrp="1"/>
          </p:cNvSpPr>
          <p:nvPr>
            <p:ph idx="14"/>
          </p:nvPr>
        </p:nvSpPr>
        <p:spPr>
          <a:xfrm>
            <a:off x="444335" y="3581400"/>
            <a:ext cx="8229600" cy="2895600"/>
          </a:xfrm>
          <a:ln>
            <a:solidFill>
              <a:schemeClr val="bg1"/>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3: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is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two elements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comparable,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totally ordered</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全序集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linearly ordered 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total order</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全序</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order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线序</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4: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is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well-ordered set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is a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 is a total ordering and every nonempty subset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least element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最小元</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文本框 3">
            <a:extLst>
              <a:ext uri="{FF2B5EF4-FFF2-40B4-BE49-F238E27FC236}">
                <a16:creationId xmlns:a16="http://schemas.microsoft.com/office/drawing/2014/main" id="{5F705620-5CB5-8CAD-7F59-779DB0177E9C}"/>
              </a:ext>
            </a:extLst>
          </p:cNvPr>
          <p:cNvSpPr txBox="1"/>
          <p:nvPr/>
        </p:nvSpPr>
        <p:spPr>
          <a:xfrm>
            <a:off x="457200" y="990600"/>
            <a:ext cx="8229600" cy="830997"/>
          </a:xfrm>
          <a:prstGeom prst="rect">
            <a:avLst/>
          </a:prstGeom>
          <a:noFill/>
        </p:spPr>
        <p:txBody>
          <a:bodyPr wrap="square" rtlCol="0">
            <a:spAutoFit/>
          </a:bodyPr>
          <a:lstStyle/>
          <a:p>
            <a:pPr algn="l"/>
            <a:r>
              <a:rPr lang="en-US" altLang="zh-CN" sz="2400" b="1" i="0" u="none" strike="noStrike" baseline="0" dirty="0">
                <a:latin typeface="Times New Roman" panose="02020603050405020304" pitchFamily="18" charset="0"/>
                <a:cs typeface="Times New Roman" panose="02020603050405020304" pitchFamily="18" charset="0"/>
              </a:rPr>
              <a:t>Customarily, the notation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b </a:t>
            </a:r>
            <a:r>
              <a:rPr lang="en-US" altLang="zh-CN" sz="2400" b="1" i="0" u="none" strike="noStrike" baseline="0" dirty="0">
                <a:latin typeface="Times New Roman" panose="02020603050405020304" pitchFamily="18" charset="0"/>
                <a:cs typeface="Times New Roman" panose="02020603050405020304" pitchFamily="18" charset="0"/>
              </a:rPr>
              <a:t>is used to denote </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that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a, b</a:t>
            </a:r>
            <a:r>
              <a:rPr lang="en-US" altLang="zh-CN" sz="2400" b="1" i="0" u="none" strike="noStrike" baseline="0" dirty="0">
                <a:solidFill>
                  <a:srgbClr val="FF0000"/>
                </a:solidFill>
                <a:latin typeface="Times New Roman" panose="02020603050405020304" pitchFamily="18" charset="0"/>
                <a:cs typeface="Times New Roman" panose="02020603050405020304" pitchFamily="18" charset="0"/>
              </a:rPr>
              <a:t>)∈ </a:t>
            </a:r>
            <a:r>
              <a:rPr lang="en-US" altLang="zh-CN" sz="2400" b="1" i="1" u="none" strike="noStrike" baseline="0" dirty="0">
                <a:solidFill>
                  <a:srgbClr val="FF0000"/>
                </a:solidFill>
                <a:latin typeface="Times New Roman" panose="02020603050405020304" pitchFamily="18" charset="0"/>
                <a:cs typeface="Times New Roman" panose="02020603050405020304" pitchFamily="18" charset="0"/>
              </a:rPr>
              <a:t>R</a:t>
            </a:r>
            <a:r>
              <a:rPr lang="en-US" altLang="zh-CN" sz="2400" b="1" i="1" u="none" strike="noStrike" baseline="0" dirty="0">
                <a:latin typeface="Times New Roman" panose="02020603050405020304" pitchFamily="18" charset="0"/>
                <a:cs typeface="Times New Roman" panose="02020603050405020304" pitchFamily="18" charset="0"/>
              </a:rPr>
              <a:t> </a:t>
            </a:r>
            <a:r>
              <a:rPr lang="en-US" altLang="zh-CN" sz="2400" b="1" i="0" u="none" strike="noStrike" baseline="0" dirty="0">
                <a:latin typeface="Times New Roman" panose="02020603050405020304" pitchFamily="18" charset="0"/>
                <a:cs typeface="Times New Roman" panose="02020603050405020304" pitchFamily="18" charset="0"/>
              </a:rPr>
              <a:t>in an arbitrary </a:t>
            </a:r>
            <a:r>
              <a:rPr lang="en-US" altLang="zh-CN" sz="2400" b="1" i="0" u="none" strike="noStrike" baseline="0" dirty="0" err="1">
                <a:latin typeface="Times New Roman" panose="02020603050405020304" pitchFamily="18" charset="0"/>
                <a:cs typeface="Times New Roman" panose="02020603050405020304" pitchFamily="18" charset="0"/>
              </a:rPr>
              <a:t>poset</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latin typeface="Times New Roman" panose="02020603050405020304" pitchFamily="18" charset="0"/>
                <a:cs typeface="Times New Roman" panose="02020603050405020304" pitchFamily="18" charset="0"/>
              </a:rPr>
              <a:t>S, R</a:t>
            </a:r>
            <a:r>
              <a:rPr lang="en-US" altLang="zh-CN" sz="2400" b="1" i="0" u="none" strike="noStrike" baseline="0" dirty="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475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二元关系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 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from a set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a:t>
            </a:r>
          </a:p>
        </p:txBody>
      </p:sp>
      <p:graphicFrame>
        <p:nvGraphicFramePr>
          <p:cNvPr id="13" name="Object 3"/>
          <p:cNvGraphicFramePr>
            <a:graphicFrameLocks noChangeAspect="1"/>
          </p:cNvGraphicFramePr>
          <p:nvPr>
            <p:extLst>
              <p:ext uri="{D42A27DB-BD31-4B8C-83A1-F6EECF244321}">
                <p14:modId xmlns:p14="http://schemas.microsoft.com/office/powerpoint/2010/main" val="1113747160"/>
              </p:ext>
            </p:extLst>
          </p:nvPr>
        </p:nvGraphicFramePr>
        <p:xfrm>
          <a:off x="2362200" y="1800004"/>
          <a:ext cx="1714500" cy="476100"/>
        </p:xfrm>
        <a:graphic>
          <a:graphicData uri="http://schemas.openxmlformats.org/presentationml/2006/ole">
            <mc:AlternateContent xmlns:mc="http://schemas.openxmlformats.org/markup-compatibility/2006">
              <mc:Choice xmlns:v="urn:schemas-microsoft-com:vml" Requires="v">
                <p:oleObj spid="_x0000_s1028" name="Equation" r:id="rId3" imgW="685800" imgH="190440" progId="Equation.DSMT4">
                  <p:embed/>
                </p:oleObj>
              </mc:Choice>
              <mc:Fallback>
                <p:oleObj name="Equation" r:id="rId3" imgW="685800" imgH="190440" progId="Equation.DSMT4">
                  <p:embed/>
                  <p:pic>
                    <p:nvPicPr>
                      <p:cNvPr id="0" name=""/>
                      <p:cNvPicPr/>
                      <p:nvPr/>
                    </p:nvPicPr>
                    <p:blipFill>
                      <a:blip r:embed="rId4"/>
                      <a:stretch>
                        <a:fillRect/>
                      </a:stretch>
                    </p:blipFill>
                    <p:spPr>
                      <a:xfrm>
                        <a:off x="2362200" y="1800004"/>
                        <a:ext cx="1714500" cy="476100"/>
                      </a:xfrm>
                      <a:prstGeom prst="rect">
                        <a:avLst/>
                      </a:prstGeom>
                    </p:spPr>
                  </p:pic>
                </p:oleObj>
              </mc:Fallback>
            </mc:AlternateContent>
          </a:graphicData>
        </a:graphic>
      </p:graphicFrame>
      <p:sp>
        <p:nvSpPr>
          <p:cNvPr id="6" name="Content Placeholder 4"/>
          <p:cNvSpPr>
            <a:spLocks noGrp="1"/>
          </p:cNvSpPr>
          <p:nvPr>
            <p:ph idx="13"/>
          </p:nvPr>
        </p:nvSpPr>
        <p:spPr>
          <a:xfrm>
            <a:off x="457200" y="2362200"/>
            <a:ext cx="8229600" cy="2743200"/>
          </a:xfrm>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{0,1,2}</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 =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from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spcBef>
                <a:spcPts val="6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represent relations from 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 set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graphically or using a table:</a:t>
            </a:r>
          </a:p>
        </p:txBody>
      </p:sp>
      <p:pic>
        <p:nvPicPr>
          <p:cNvPr id="12" name="Picture 5" descr="Displaying the ordered pairs in the relation R from Example 3."/>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1219200" y="5181600"/>
            <a:ext cx="2395728" cy="1335024"/>
          </a:xfrm>
          <a:prstGeom prst="rect">
            <a:avLst/>
          </a:prstGeom>
          <a:extLst>
            <a:ext uri="{909E8E84-426E-40DD-AFC4-6F175D3DCCD1}">
              <a14:hiddenFill xmlns:a14="http://schemas.microsoft.com/office/drawing/2010/main">
                <a:solidFill>
                  <a:srgbClr val="FFFFFF"/>
                </a:solidFill>
              </a14:hiddenFill>
            </a:ext>
          </a:extLst>
        </p:spPr>
      </p:pic>
      <p:sp>
        <p:nvSpPr>
          <p:cNvPr id="8" name="Content Placeholder 6"/>
          <p:cNvSpPr>
            <a:spLocks noGrp="1"/>
          </p:cNvSpPr>
          <p:nvPr>
            <p:ph idx="15"/>
          </p:nvPr>
        </p:nvSpPr>
        <p:spPr>
          <a:xfrm>
            <a:off x="5029200" y="5105400"/>
            <a:ext cx="3429000" cy="1188720"/>
          </a:xfrm>
          <a:ln w="12700">
            <a:solidFill>
              <a:srgbClr val="1A587B"/>
            </a:solidFill>
          </a:ln>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are more general than functions. A function is a relation where exactly one element of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related to each element of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31118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229600" cy="908050"/>
          </a:xfrm>
        </p:spPr>
        <p:txBody>
          <a:bodyPr/>
          <a:lstStyle/>
          <a:p>
            <a:pPr eaLnBrk="1" hangingPunct="1"/>
            <a:r>
              <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可比</a:t>
            </a:r>
            <a:r>
              <a:rPr lang="en-US" altLang="zh-CN"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zh-CN" altLang="en-US"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盖住</a:t>
            </a:r>
          </a:p>
        </p:txBody>
      </p:sp>
      <p:sp>
        <p:nvSpPr>
          <p:cNvPr id="69635" name="Rectangle 3"/>
          <p:cNvSpPr>
            <a:spLocks noGrp="1" noChangeArrowheads="1"/>
          </p:cNvSpPr>
          <p:nvPr>
            <p:ph type="body" idx="1"/>
          </p:nvPr>
        </p:nvSpPr>
        <p:spPr>
          <a:xfrm>
            <a:off x="457200" y="1197570"/>
            <a:ext cx="8229600" cy="5111750"/>
          </a:xfrm>
        </p:spPr>
        <p:txBody>
          <a:bodyPr/>
          <a:lstStyle/>
          <a:p>
            <a:pPr marL="0" indent="0" eaLnBrk="1" hangingPunct="1">
              <a:buNone/>
            </a:pPr>
            <a:r>
              <a:rPr lang="en-US" altLang="zh-CN"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 </a:t>
            </a:r>
            <a:r>
              <a:rPr lang="zh-CN" altLang="en-US"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定义：</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设</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为</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偏序集（</a:t>
            </a:r>
            <a:r>
              <a:rPr lang="en-US" altLang="zh-CN"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p</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oset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对于任意的</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如果</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或者</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成立</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则称</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与</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a:t>
            </a:r>
            <a:r>
              <a:rPr lang="zh-CN" altLang="en-US" sz="2800" b="1" i="0" u="sng" dirty="0">
                <a:solidFill>
                  <a:srgbClr val="FF00FF"/>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可比</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的</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p>
          <a:p>
            <a:pPr marL="0" indent="0" eaLnBrk="1" hangingPunct="1">
              <a:buNone/>
            </a:pPr>
            <a:r>
              <a:rPr lang="en-US" altLang="zh-CN"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 </a:t>
            </a:r>
            <a:r>
              <a:rPr lang="zh-CN" altLang="en-US" sz="28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定义：</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如果</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即</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且不存在</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en-US" altLang="zh-CN" sz="28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en-US" altLang="zh-CN"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使得</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则称</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y</a:t>
            </a:r>
            <a:r>
              <a:rPr lang="zh-CN" altLang="en-US" sz="2800" b="1" i="0" dirty="0">
                <a:solidFill>
                  <a:srgbClr val="FF00FF"/>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盖住</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x</a:t>
            </a:r>
            <a: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br>
              <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endParaRPr lang="en-US" altLang="zh-CN" sz="28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endParaRPr>
          </a:p>
          <a:p>
            <a:pPr lvl="1" eaLnBrk="1" hangingPunct="1"/>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 = {1,2,3,4,5}</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上的</a:t>
            </a: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整除关系</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和任意元素有整除关系</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和</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1,2,3,4,5</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是可比的</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endParaRPr>
          </a:p>
          <a:p>
            <a:pPr lvl="1" eaLnBrk="1" hangingPunct="1"/>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但</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不能整除</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3,</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和</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3</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是不可比的</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并且不存在一个</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使得</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z</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所以</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b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同样</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4</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但</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4</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不盖住</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1.</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1219200"/>
          </a:xfrm>
        </p:spPr>
        <p:txBody>
          <a:bodyPr/>
          <a:lstStyle/>
          <a:p>
            <a:r>
              <a:rPr lang="en-US" sz="2400" b="1" dirty="0">
                <a:solidFill>
                  <a:srgbClr val="FF0000"/>
                </a:solidFill>
                <a:latin typeface="Times New Roman" panose="02020603050405020304" pitchFamily="18" charset="0"/>
                <a:cs typeface="Times New Roman" panose="02020603050405020304" pitchFamily="18" charset="0"/>
              </a:rPr>
              <a:t>Definition: </a:t>
            </a:r>
            <a:r>
              <a:rPr lang="en-US" sz="2400" b="1" dirty="0">
                <a:latin typeface="Times New Roman" panose="02020603050405020304" pitchFamily="18" charset="0"/>
                <a:cs typeface="Times New Roman" panose="02020603050405020304" pitchFamily="18" charset="0"/>
              </a:rPr>
              <a:t>A </a:t>
            </a:r>
            <a:r>
              <a:rPr lang="en-US" sz="2400" b="1" i="1" dirty="0" err="1">
                <a:solidFill>
                  <a:srgbClr val="FF0000"/>
                </a:solidFill>
                <a:latin typeface="Times New Roman" panose="02020603050405020304" pitchFamily="18" charset="0"/>
                <a:cs typeface="Times New Roman" panose="02020603050405020304" pitchFamily="18" charset="0"/>
              </a:rPr>
              <a:t>Hasse</a:t>
            </a:r>
            <a:r>
              <a:rPr lang="en-US" sz="2400" b="1" i="1" dirty="0">
                <a:solidFill>
                  <a:srgbClr val="FF0000"/>
                </a:solidFill>
                <a:latin typeface="Times New Roman" panose="02020603050405020304" pitchFamily="18" charset="0"/>
                <a:cs typeface="Times New Roman" panose="02020603050405020304" pitchFamily="18" charset="0"/>
              </a:rPr>
              <a:t> diagram </a:t>
            </a:r>
            <a:r>
              <a:rPr lang="en-US" sz="2400" b="1" dirty="0">
                <a:latin typeface="Times New Roman" panose="02020603050405020304" pitchFamily="18" charset="0"/>
                <a:cs typeface="Times New Roman" panose="02020603050405020304" pitchFamily="18" charset="0"/>
              </a:rPr>
              <a:t>is a visual representation of a partial ordering that leaves out edges that must be present because of the reflexive and transitive properties.</a:t>
            </a:r>
          </a:p>
        </p:txBody>
      </p:sp>
      <p:pic>
        <p:nvPicPr>
          <p:cNvPr id="8" name="Picture 3" descr="Constructing the Hasse diagram for left parenthesis left brace 1, 2, 3, 4 right brace, less than or equal to, right parenthesi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124200" y="2653727"/>
            <a:ext cx="2797860" cy="2108773"/>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762500"/>
            <a:ext cx="8458200" cy="1600200"/>
          </a:xfrm>
        </p:spPr>
        <p:txBody>
          <a:bodyPr/>
          <a:lstStyle/>
          <a:p>
            <a:r>
              <a:rPr lang="en-US" sz="2400" b="1" dirty="0">
                <a:latin typeface="Times New Roman" panose="02020603050405020304" pitchFamily="18" charset="0"/>
                <a:cs typeface="Times New Roman" panose="02020603050405020304" pitchFamily="18" charset="0"/>
              </a:rPr>
              <a:t>A partial ordering is shown in (a) of the figure above. The loops due to the reflexive property are deleted in (b). The edges that must be present due to the transitive property are deleted in (c). The </a:t>
            </a:r>
            <a:r>
              <a:rPr lang="en-US" sz="2400" b="1" dirty="0" err="1">
                <a:latin typeface="Times New Roman" panose="02020603050405020304" pitchFamily="18" charset="0"/>
                <a:cs typeface="Times New Roman" panose="02020603050405020304" pitchFamily="18" charset="0"/>
              </a:rPr>
              <a:t>Hasse</a:t>
            </a:r>
            <a:r>
              <a:rPr lang="en-US" sz="2400" b="1" dirty="0">
                <a:latin typeface="Times New Roman" panose="02020603050405020304" pitchFamily="18" charset="0"/>
                <a:cs typeface="Times New Roman" panose="02020603050405020304" pitchFamily="18" charset="0"/>
              </a:rPr>
              <a:t> diagram for the partial ordering (a), is depicted in (c).</a:t>
            </a:r>
          </a:p>
        </p:txBody>
      </p:sp>
    </p:spTree>
    <p:extLst>
      <p:ext uri="{BB962C8B-B14F-4D97-AF65-F5344CB8AC3E}">
        <p14:creationId xmlns:p14="http://schemas.microsoft.com/office/powerpoint/2010/main" val="4598304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for Constructing a </a:t>
            </a:r>
            <a:r>
              <a:rPr lang="en-US" sz="36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a:t>
            </a:r>
          </a:p>
        </p:txBody>
      </p:sp>
      <p:sp>
        <p:nvSpPr>
          <p:cNvPr id="3" name="Content Placeholder 2"/>
          <p:cNvSpPr>
            <a:spLocks noGrp="1"/>
          </p:cNvSpPr>
          <p:nvPr>
            <p:ph idx="1"/>
          </p:nvPr>
        </p:nvSpPr>
        <p:spPr>
          <a:xfrm>
            <a:off x="266700" y="1295400"/>
            <a:ext cx="8610600" cy="5257800"/>
          </a:xfrm>
        </p:spPr>
        <p:txBody>
          <a:bodyPr/>
          <a:lstStyle/>
          <a:p>
            <a:r>
              <a:rPr lang="en-US" sz="2800" b="1" dirty="0">
                <a:latin typeface="Times New Roman" panose="02020603050405020304" pitchFamily="18" charset="0"/>
                <a:cs typeface="Times New Roman" panose="02020603050405020304" pitchFamily="18" charset="0"/>
              </a:rPr>
              <a:t>To represent a finite </a:t>
            </a:r>
            <a:r>
              <a:rPr lang="en-US" sz="2800" b="1" dirty="0" err="1">
                <a:latin typeface="Times New Roman" panose="02020603050405020304" pitchFamily="18" charset="0"/>
                <a:cs typeface="Times New Roman" panose="02020603050405020304" pitchFamily="18" charset="0"/>
              </a:rPr>
              <a:t>poset</a:t>
            </a:r>
            <a:r>
              <a:rPr lang="en-US" sz="2800" b="1"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S</a:t>
            </a:r>
            <a:r>
              <a:rPr 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ea typeface="Cambria Math"/>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using a </a:t>
            </a:r>
            <a:r>
              <a:rPr lang="en-US" sz="2800" b="1" dirty="0" err="1">
                <a:latin typeface="Times New Roman" panose="02020603050405020304" pitchFamily="18" charset="0"/>
                <a:cs typeface="Times New Roman" panose="02020603050405020304" pitchFamily="18" charset="0"/>
              </a:rPr>
              <a:t>Hasse</a:t>
            </a:r>
            <a:r>
              <a:rPr lang="en-US" sz="2800" b="1" dirty="0">
                <a:latin typeface="Times New Roman" panose="02020603050405020304" pitchFamily="18" charset="0"/>
                <a:cs typeface="Times New Roman" panose="02020603050405020304" pitchFamily="18" charset="0"/>
              </a:rPr>
              <a:t> diagram, start with the directed graph of the relation:</a:t>
            </a:r>
          </a:p>
          <a:p>
            <a:pPr lvl="1"/>
            <a:r>
              <a:rPr lang="en-US" sz="2400" b="1" dirty="0">
                <a:latin typeface="Times New Roman" panose="02020603050405020304" pitchFamily="18" charset="0"/>
                <a:cs typeface="Times New Roman" panose="02020603050405020304" pitchFamily="18" charset="0"/>
              </a:rPr>
              <a:t>Remove the loops (</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a</a:t>
            </a:r>
            <a:r>
              <a:rPr lang="en-US" sz="2400" b="1" dirty="0">
                <a:latin typeface="Times New Roman" panose="02020603050405020304" pitchFamily="18" charset="0"/>
                <a:cs typeface="Times New Roman" panose="02020603050405020304" pitchFamily="18" charset="0"/>
              </a:rPr>
              <a:t>) present at every vertex due to the reflexive property.</a:t>
            </a:r>
          </a:p>
          <a:p>
            <a:pPr lvl="1"/>
            <a:r>
              <a:rPr lang="en-US" sz="2400" b="1" dirty="0">
                <a:latin typeface="Times New Roman" panose="02020603050405020304" pitchFamily="18" charset="0"/>
                <a:cs typeface="Times New Roman" panose="02020603050405020304" pitchFamily="18" charset="0"/>
              </a:rPr>
              <a:t>Remove all edges (</a:t>
            </a:r>
            <a:r>
              <a:rPr lang="en-US" sz="2400" b="1" i="1" dirty="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y</a:t>
            </a:r>
            <a:r>
              <a:rPr lang="en-US" sz="2400" b="1" dirty="0">
                <a:latin typeface="Times New Roman" panose="02020603050405020304" pitchFamily="18" charset="0"/>
                <a:cs typeface="Times New Roman" panose="02020603050405020304" pitchFamily="18" charset="0"/>
              </a:rPr>
              <a:t>) for which there is an element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a:t>
            </a:r>
            <a:r>
              <a:rPr lang="en-US" sz="2400" b="1" dirty="0">
                <a:latin typeface="Times New Roman" panose="02020603050405020304" pitchFamily="18" charset="0"/>
                <a:cs typeface="Times New Roman" panose="02020603050405020304" pitchFamily="18" charset="0"/>
              </a:rPr>
              <a:t> such that </a:t>
            </a:r>
            <a:r>
              <a:rPr lang="en-US" sz="2400" b="1" i="1" dirty="0">
                <a:latin typeface="Times New Roman" panose="02020603050405020304" pitchFamily="18" charset="0"/>
                <a:cs typeface="Times New Roman" panose="02020603050405020304" pitchFamily="18" charset="0"/>
              </a:rPr>
              <a:t>x</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and </a:t>
            </a:r>
            <a:r>
              <a:rPr lang="en-US" sz="2400" b="1" i="1" dirty="0">
                <a:latin typeface="Times New Roman" panose="02020603050405020304" pitchFamily="18" charset="0"/>
                <a:cs typeface="Times New Roman" panose="02020603050405020304" pitchFamily="18" charset="0"/>
              </a:rPr>
              <a:t>z</a:t>
            </a:r>
            <a:r>
              <a:rPr lang="en-US"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Cambria Math"/>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y</a:t>
            </a:r>
            <a:r>
              <a:rPr lang="en-US" sz="2400" b="1" dirty="0">
                <a:latin typeface="Times New Roman" panose="02020603050405020304" pitchFamily="18" charset="0"/>
                <a:cs typeface="Times New Roman" panose="02020603050405020304" pitchFamily="18" charset="0"/>
              </a:rPr>
              <a:t>. These are the edges that must be present due to the transitive property.</a:t>
            </a:r>
          </a:p>
          <a:p>
            <a:pPr lvl="1"/>
            <a:r>
              <a:rPr lang="en-US" sz="2400" b="1" dirty="0">
                <a:latin typeface="Times New Roman" panose="02020603050405020304" pitchFamily="18" charset="0"/>
                <a:cs typeface="Times New Roman" panose="02020603050405020304" pitchFamily="18" charset="0"/>
              </a:rPr>
              <a:t>Arrange each edge so that its initial vertex is below the terminal vertex. Remove all the arrows, because all edges point upwards toward their terminal vertex. </a:t>
            </a:r>
          </a:p>
        </p:txBody>
      </p:sp>
    </p:spTree>
    <p:extLst>
      <p:ext uri="{BB962C8B-B14F-4D97-AF65-F5344CB8AC3E}">
        <p14:creationId xmlns:p14="http://schemas.microsoft.com/office/powerpoint/2010/main" val="22273511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908050"/>
          </a:xfrm>
        </p:spPr>
        <p:txBody>
          <a:bodyPr/>
          <a:lstStyle/>
          <a:p>
            <a:pPr eaLnBrk="1" hangingPunct="1">
              <a:defRPr/>
            </a:pPr>
            <a:r>
              <a:rPr lang="en-US" altLang="zh-CN" b="1" dirty="0" err="1">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p>
        </p:txBody>
      </p:sp>
      <p:sp>
        <p:nvSpPr>
          <p:cNvPr id="71683" name="Rectangle 3"/>
          <p:cNvSpPr>
            <a:spLocks noGrp="1" noChangeArrowheads="1"/>
          </p:cNvSpPr>
          <p:nvPr>
            <p:ph type="body" idx="1"/>
          </p:nvPr>
        </p:nvSpPr>
        <p:spPr>
          <a:xfrm>
            <a:off x="609600" y="915967"/>
            <a:ext cx="8305800" cy="4670425"/>
          </a:xfrm>
          <a:ln>
            <a:solidFill>
              <a:srgbClr val="FF0000"/>
            </a:solidFill>
          </a:ln>
        </p:spPr>
        <p:txBody>
          <a:bodyPr/>
          <a:lstStyle/>
          <a:p>
            <a:pPr marL="0" indent="0" eaLnBrk="1" hangingPunct="1">
              <a:lnSpc>
                <a:spcPct val="130000"/>
              </a:lnSpc>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Draw the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 representing the partial ordering {(a, b) ∣a divides b} on {1, 2, 3, 4, 6, 8, 12}.</a:t>
            </a:r>
          </a:p>
        </p:txBody>
      </p:sp>
      <p:pic>
        <p:nvPicPr>
          <p:cNvPr id="3" name="图片 2">
            <a:extLst>
              <a:ext uri="{FF2B5EF4-FFF2-40B4-BE49-F238E27FC236}">
                <a16:creationId xmlns:a16="http://schemas.microsoft.com/office/drawing/2014/main" id="{9E5F74D3-ECE2-DE79-A7C6-D8A597777F43}"/>
              </a:ext>
            </a:extLst>
          </p:cNvPr>
          <p:cNvPicPr>
            <a:picLocks noChangeAspect="1"/>
          </p:cNvPicPr>
          <p:nvPr/>
        </p:nvPicPr>
        <p:blipFill>
          <a:blip r:embed="rId2"/>
          <a:stretch>
            <a:fillRect/>
          </a:stretch>
        </p:blipFill>
        <p:spPr>
          <a:xfrm>
            <a:off x="624444" y="2240746"/>
            <a:ext cx="2251038" cy="3543300"/>
          </a:xfrm>
          <a:prstGeom prst="rect">
            <a:avLst/>
          </a:prstGeom>
        </p:spPr>
      </p:pic>
      <p:pic>
        <p:nvPicPr>
          <p:cNvPr id="5" name="图片 4">
            <a:extLst>
              <a:ext uri="{FF2B5EF4-FFF2-40B4-BE49-F238E27FC236}">
                <a16:creationId xmlns:a16="http://schemas.microsoft.com/office/drawing/2014/main" id="{C48D0710-58F1-6AC3-9109-21F6415B2EBE}"/>
              </a:ext>
            </a:extLst>
          </p:cNvPr>
          <p:cNvPicPr>
            <a:picLocks noChangeAspect="1"/>
          </p:cNvPicPr>
          <p:nvPr/>
        </p:nvPicPr>
        <p:blipFill>
          <a:blip r:embed="rId3"/>
          <a:stretch>
            <a:fillRect/>
          </a:stretch>
        </p:blipFill>
        <p:spPr>
          <a:xfrm>
            <a:off x="3505200" y="2181226"/>
            <a:ext cx="2454304" cy="3543300"/>
          </a:xfrm>
          <a:prstGeom prst="rect">
            <a:avLst/>
          </a:prstGeom>
        </p:spPr>
      </p:pic>
      <p:pic>
        <p:nvPicPr>
          <p:cNvPr id="7" name="图片 6">
            <a:extLst>
              <a:ext uri="{FF2B5EF4-FFF2-40B4-BE49-F238E27FC236}">
                <a16:creationId xmlns:a16="http://schemas.microsoft.com/office/drawing/2014/main" id="{4002B448-5321-DF9A-EF34-DE0627E5F618}"/>
              </a:ext>
            </a:extLst>
          </p:cNvPr>
          <p:cNvPicPr>
            <a:picLocks noChangeAspect="1"/>
          </p:cNvPicPr>
          <p:nvPr/>
        </p:nvPicPr>
        <p:blipFill>
          <a:blip r:embed="rId4"/>
          <a:stretch>
            <a:fillRect/>
          </a:stretch>
        </p:blipFill>
        <p:spPr>
          <a:xfrm>
            <a:off x="6477000" y="2120793"/>
            <a:ext cx="2342080" cy="3663253"/>
          </a:xfrm>
          <a:prstGeom prst="rect">
            <a:avLst/>
          </a:prstGeom>
        </p:spPr>
      </p:pic>
    </p:spTree>
    <p:extLst>
      <p:ext uri="{BB962C8B-B14F-4D97-AF65-F5344CB8AC3E}">
        <p14:creationId xmlns:p14="http://schemas.microsoft.com/office/powerpoint/2010/main" val="396267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908050"/>
          </a:xfrm>
        </p:spPr>
        <p:txBody>
          <a:bodyPr/>
          <a:lstStyle/>
          <a:p>
            <a:pPr eaLnBrk="1" hangingPunct="1">
              <a:defRPr/>
            </a:pPr>
            <a:r>
              <a:rPr lang="en-US" altLang="zh-CN" b="1" dirty="0" err="1">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a:t>
            </a:r>
            <a:r>
              <a:rPr lang="zh-CN" altLang="en-US"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哈斯图</a:t>
            </a:r>
          </a:p>
        </p:txBody>
      </p:sp>
      <p:sp>
        <p:nvSpPr>
          <p:cNvPr id="71683" name="Rectangle 3"/>
          <p:cNvSpPr>
            <a:spLocks noGrp="1" noChangeArrowheads="1"/>
          </p:cNvSpPr>
          <p:nvPr>
            <p:ph type="body" idx="1"/>
          </p:nvPr>
        </p:nvSpPr>
        <p:spPr>
          <a:xfrm>
            <a:off x="609600" y="915967"/>
            <a:ext cx="8229600" cy="4670425"/>
          </a:xfrm>
          <a:ln>
            <a:solidFill>
              <a:srgbClr val="FF0000"/>
            </a:solidFill>
          </a:ln>
        </p:spPr>
        <p:txBody>
          <a:bodyPr/>
          <a:lstStyle/>
          <a:p>
            <a:pPr marL="0" indent="0" eaLnBrk="1" hangingPunct="1">
              <a:lnSpc>
                <a:spcPct val="130000"/>
              </a:lnSpc>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Draw the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Hasse</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Diagrams the following two </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posets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eaLnBrk="1" hangingPunct="1">
              <a:lnSpc>
                <a:spcPct val="130000"/>
              </a:lnSpc>
              <a:buAutoNum type="arabicPeriod"/>
            </a:pP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 2, 3, 4, 5, 6, 7, 8, 9 },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marL="514350" indent="-514350" eaLnBrk="1" hangingPunct="1">
              <a:lnSpc>
                <a:spcPct val="130000"/>
              </a:lnSpc>
              <a:buAutoNum type="arabicPeriod"/>
            </a:pP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P</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a,b,c</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 </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p:txBody>
      </p:sp>
      <p:pic>
        <p:nvPicPr>
          <p:cNvPr id="66" name="Picture 12">
            <a:extLst>
              <a:ext uri="{FF2B5EF4-FFF2-40B4-BE49-F238E27FC236}">
                <a16:creationId xmlns:a16="http://schemas.microsoft.com/office/drawing/2014/main" id="{582F97B8-E8DB-A8E9-0C1E-D7FC0DECF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3135718"/>
            <a:ext cx="2667000" cy="2854158"/>
          </a:xfrm>
          <a:prstGeom prst="rect">
            <a:avLst/>
          </a:prstGeom>
        </p:spPr>
      </p:pic>
      <p:pic>
        <p:nvPicPr>
          <p:cNvPr id="67" name="Picture 14">
            <a:extLst>
              <a:ext uri="{FF2B5EF4-FFF2-40B4-BE49-F238E27FC236}">
                <a16:creationId xmlns:a16="http://schemas.microsoft.com/office/drawing/2014/main" id="{A13F6207-404A-0ED7-BBCE-BD9C1F9A8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3366565"/>
            <a:ext cx="3505200" cy="25754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dow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188C4-932A-47DA-A8CA-02F17D88C79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7" name="内容占位符 2">
            <a:extLst>
              <a:ext uri="{FF2B5EF4-FFF2-40B4-BE49-F238E27FC236}">
                <a16:creationId xmlns:a16="http://schemas.microsoft.com/office/drawing/2014/main" id="{A7BE958F-413F-465B-A252-4C5C2B7B3BA3}"/>
              </a:ext>
            </a:extLst>
          </p:cNvPr>
          <p:cNvSpPr txBox="1">
            <a:spLocks/>
          </p:cNvSpPr>
          <p:nvPr/>
        </p:nvSpPr>
        <p:spPr>
          <a:xfrm>
            <a:off x="457200" y="1905000"/>
            <a:ext cx="8229600" cy="2362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altLang="zh-CN" dirty="0">
                <a:latin typeface="Times New Roman" panose="02020603050405020304" pitchFamily="18" charset="0"/>
                <a:cs typeface="Times New Roman" panose="02020603050405020304" pitchFamily="18" charset="0"/>
              </a:rPr>
              <a:t>§9.1     7 b) c) d), 32,</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58 a) b)</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§9.3     14,  22, 24, </a:t>
            </a:r>
          </a:p>
          <a:p>
            <a:pPr>
              <a:spcBef>
                <a:spcPts val="0"/>
              </a:spcBef>
            </a:pPr>
            <a:r>
              <a:rPr lang="en-US" altLang="zh-CN" dirty="0">
                <a:latin typeface="Times New Roman" panose="02020603050405020304" pitchFamily="18" charset="0"/>
                <a:cs typeface="Times New Roman" panose="02020603050405020304" pitchFamily="18" charset="0"/>
              </a:rPr>
              <a:t>§9.5     15, 24</a:t>
            </a:r>
          </a:p>
          <a:p>
            <a:pPr>
              <a:spcBef>
                <a:spcPts val="0"/>
              </a:spcBef>
            </a:pPr>
            <a:r>
              <a:rPr lang="en-US" altLang="zh-CN" dirty="0">
                <a:latin typeface="Times New Roman" panose="02020603050405020304" pitchFamily="18" charset="0"/>
                <a:cs typeface="Times New Roman" panose="02020603050405020304" pitchFamily="18" charset="0"/>
              </a:rPr>
              <a:t>§9.6     7, 23 c), 26</a:t>
            </a:r>
          </a:p>
          <a:p>
            <a:pPr>
              <a:spcBef>
                <a:spcPts val="0"/>
              </a:spcBef>
            </a:pPr>
            <a:endParaRPr lang="en-US" altLang="zh-CN" dirty="0">
              <a:latin typeface="Times New Roman" panose="02020603050405020304" pitchFamily="18" charset="0"/>
              <a:cs typeface="Times New Roman" panose="02020603050405020304" pitchFamily="18" charset="0"/>
            </a:endParaRPr>
          </a:p>
          <a:p>
            <a:pPr>
              <a:spcBef>
                <a:spcPts val="0"/>
              </a:spcBef>
            </a:pPr>
            <a:r>
              <a:rPr lang="en-US" altLang="zh-CN" dirty="0"/>
              <a:t>Due date </a:t>
            </a:r>
            <a:r>
              <a:rPr lang="en-US" altLang="zh-CN"/>
              <a:t>: 2024.5.21 </a:t>
            </a:r>
            <a:endParaRPr lang="en-US" altLang="zh-CN" dirty="0"/>
          </a:p>
          <a:p>
            <a:pPr>
              <a:spcBef>
                <a:spcPts val="0"/>
              </a:spcBef>
            </a:pP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Tree>
    <p:extLst>
      <p:ext uri="{BB962C8B-B14F-4D97-AF65-F5344CB8AC3E}">
        <p14:creationId xmlns:p14="http://schemas.microsoft.com/office/powerpoint/2010/main" val="62851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 </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04800" y="1295400"/>
            <a:ext cx="8839200" cy="5257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binary relation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on</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set A</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subset of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 a relation from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a,c</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relation 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lvl="1"/>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2, 3, 4}. The ordered pairs in the relation</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divides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 (1, 2), (1,3), (1, 4), (2, 2), (2, 4), (3, 3) and  (4, 4).</a:t>
            </a:r>
            <a:endPar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9180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908050"/>
          </a:xfrm>
        </p:spPr>
        <p:txBody>
          <a:bodyPr/>
          <a:lstStyle/>
          <a:p>
            <a:pPr>
              <a:defRPr/>
            </a:pPr>
            <a:r>
              <a:rPr lang="en-US" altLang="zh-CN"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 </a:t>
            </a:r>
            <a:br>
              <a:rPr lang="en-US" altLang="zh-CN"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solidFill>
                  <a:srgbClr val="0461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p>
        </p:txBody>
      </p:sp>
      <p:sp>
        <p:nvSpPr>
          <p:cNvPr id="13315" name="Rectangle 3"/>
          <p:cNvSpPr>
            <a:spLocks noGrp="1" noChangeArrowheads="1"/>
          </p:cNvSpPr>
          <p:nvPr>
            <p:ph type="body" idx="1"/>
          </p:nvPr>
        </p:nvSpPr>
        <p:spPr>
          <a:xfrm>
            <a:off x="457200" y="1447800"/>
            <a:ext cx="8229600" cy="4525963"/>
          </a:xfrm>
        </p:spPr>
        <p:txBody>
          <a:bodyPr/>
          <a:lstStyle/>
          <a:p>
            <a:pPr marL="0" indent="0" eaLnBrk="1" hangingPunct="1">
              <a:buFontTx/>
              <a:buNone/>
              <a:defRPr/>
            </a:pP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题目：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上的所有二元关系有哪些？一共有多少？</a:t>
            </a:r>
          </a:p>
          <a:p>
            <a:pPr eaLnBrk="1" hangingPunct="1">
              <a:buFontTx/>
              <a:buNone/>
              <a:defRPr/>
            </a:pP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r>
              <a:rPr lang="zh-CN" altLang="en-US"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解：</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|=2</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 {&lt;1,1&gt;,&lt;1,2&gt;,&lt;2,1&gt;,&lt;2,2&gt;},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上的二元关系有 </a:t>
            </a:r>
            <a:r>
              <a:rPr lang="en-US" altLang="zh-CN"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|P(</a:t>
            </a:r>
            <a:r>
              <a:rPr lang="en-US" altLang="zh-CN" sz="2400" b="1" i="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AxA</a:t>
            </a:r>
            <a:r>
              <a:rPr lang="en-US" altLang="zh-CN"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)|=2</a:t>
            </a:r>
            <a:r>
              <a:rPr lang="en-US" altLang="zh-CN" sz="2400" b="1" i="0"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2*2</a:t>
            </a:r>
            <a:r>
              <a:rPr lang="en-US" altLang="zh-CN" sz="2400" b="1" i="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=16</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种：</a:t>
            </a:r>
            <a:endPar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endParaRPr>
          </a:p>
          <a:p>
            <a:pPr eaLnBrk="1" hangingPunct="1">
              <a:buFontTx/>
              <a:buNone/>
              <a:defRPr/>
            </a:pPr>
            <a:br>
              <a:rPr lang="zh-CN" altLang="en-US" sz="11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b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sym typeface="Symbol" pitchFamily="18" charset="2"/>
              </a:rPr>
              <a: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b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{&lt;1,1&gt;}</a:t>
            </a:r>
            <a:r>
              <a:rPr lang="zh-CN" altLang="en-US"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a:t>
            </a: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{&lt;1,2&gt;},  {&lt;2,1&gt;},  {&lt;2,2&gt;},</a:t>
            </a:r>
            <a:b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b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{&lt;1,1&gt;,&lt;1,2&gt;}, {&lt;1,1&gt;,&lt;2,1&gt;}, {&lt;1,1&gt;,&lt;2,2&gt;}, {&lt;1,2&gt;,&lt;2,1&gt;}, {&lt;1,2&gt;,&lt;2,2&gt;}, {&lt;2,1&gt;,&lt;2,2&gt;},</a:t>
            </a:r>
          </a:p>
          <a:p>
            <a:pPr eaLnBrk="1" hangingPunct="1">
              <a:buFontTx/>
              <a:buNone/>
              <a:defRPr/>
            </a:pP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{&lt;1,1&gt;,&lt;1,2&gt;,&lt;2,1&gt;},{&lt;1,1&gt;,&lt;1,2&gt;,&lt;2,2&gt;}, {&lt;1,1&gt;,&lt;2,1&gt;,&lt;2,2&gt;}, {&lt;1,2&gt;,&lt;2,1&gt;,&lt;2,2&gt;},</a:t>
            </a:r>
          </a:p>
          <a:p>
            <a:pPr eaLnBrk="1" hangingPunct="1">
              <a:buFontTx/>
              <a:buNone/>
              <a:defRPr/>
            </a:pPr>
            <a:r>
              <a:rPr lang="en-US" altLang="zh-CN" sz="2400" b="1" i="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Arial Unicode MS" pitchFamily="34" charset="-122"/>
              </a:rPr>
              <a:t>    {&lt;1,1&gt;,&lt;1,2&gt;,&lt;2,1&gt;,&lt;2,2&gt;}.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Relations on a Set</a:t>
            </a:r>
            <a:b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集合上的二元关系</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5257800"/>
              </a:xfrm>
            </p:spPr>
            <p:txBody>
              <a:bodyPr/>
              <a:lstStyle/>
              <a:p>
                <a:pPr marL="0" lvl="2" indent="0">
                  <a:spcAft>
                    <a:spcPts val="1200"/>
                  </a:spcAft>
                  <a:buClr>
                    <a:schemeClr val="accent3"/>
                  </a:buClr>
                  <a:buSzPct val="95000"/>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Question: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How many relations are there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0" lvl="2" indent="0">
                  <a:spcAft>
                    <a:spcPts val="1200"/>
                  </a:spcAft>
                  <a:buNone/>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 relation 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same thing as a subset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count the subsets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when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and a set with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has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subsets, there are</a:t>
                </a:r>
                <a:r>
                  <a:rPr lang="en-US" altLang="zh-CN" sz="2800" dirty="0">
                    <a:ea typeface="Cambria Math" pitchFamily="18" charset="0"/>
                  </a:rPr>
                  <a:t> </a:t>
                </a:r>
                <a14:m>
                  <m:oMath xmlns:m="http://schemas.openxmlformats.org/officeDocument/2006/math">
                    <m:sSup>
                      <m:sSupPr>
                        <m:ctrlPr>
                          <a:rPr lang="en-US" altLang="zh-CN" sz="2800" b="1" i="1" smtClean="0">
                            <a:solidFill>
                              <a:srgbClr val="FF0000"/>
                            </a:solidFill>
                            <a:latin typeface="Cambria Math" panose="02040503050406030204" pitchFamily="18" charset="0"/>
                            <a:ea typeface="Cambria Math" pitchFamily="18" charset="0"/>
                          </a:rPr>
                        </m:ctrlPr>
                      </m:sSupPr>
                      <m:e>
                        <m:r>
                          <a:rPr lang="en-US" altLang="zh-CN" sz="2800" b="1" i="1" smtClean="0">
                            <a:solidFill>
                              <a:srgbClr val="FF0000"/>
                            </a:solidFill>
                            <a:latin typeface="Cambria Math" panose="02040503050406030204" pitchFamily="18" charset="0"/>
                            <a:ea typeface="Cambria Math" pitchFamily="18" charset="0"/>
                          </a:rPr>
                          <m:t>𝟐</m:t>
                        </m:r>
                      </m:e>
                      <m:sup>
                        <m:sSup>
                          <m:sSupPr>
                            <m:ctrlPr>
                              <a:rPr lang="en-US" altLang="zh-CN" sz="2800" b="1" i="1" smtClean="0">
                                <a:solidFill>
                                  <a:srgbClr val="FF0000"/>
                                </a:solidFill>
                                <a:latin typeface="Cambria Math" panose="02040503050406030204" pitchFamily="18" charset="0"/>
                                <a:ea typeface="Cambria Math" pitchFamily="18" charset="0"/>
                              </a:rPr>
                            </m:ctrlPr>
                          </m:sSupPr>
                          <m:e>
                            <m:r>
                              <a:rPr lang="en-US" altLang="zh-CN" sz="2800" b="1" i="1" smtClean="0">
                                <a:solidFill>
                                  <a:srgbClr val="FF0000"/>
                                </a:solidFill>
                                <a:latin typeface="Cambria Math" panose="02040503050406030204" pitchFamily="18" charset="0"/>
                                <a:ea typeface="Cambria Math" pitchFamily="18" charset="0"/>
                              </a:rPr>
                              <m:t>𝒏</m:t>
                            </m:r>
                          </m:e>
                          <m:sup>
                            <m:r>
                              <a:rPr lang="en-US" altLang="zh-CN" sz="2800" b="1" i="1" smtClean="0">
                                <a:solidFill>
                                  <a:srgbClr val="FF0000"/>
                                </a:solidFill>
                                <a:latin typeface="Cambria Math" panose="02040503050406030204" pitchFamily="18" charset="0"/>
                                <a:ea typeface="Cambria Math" pitchFamily="18" charset="0"/>
                              </a:rPr>
                              <m:t>𝟐</m:t>
                            </m:r>
                          </m:sup>
                        </m:sSup>
                      </m:sup>
                    </m:sSup>
                  </m:oMath>
                </a14:m>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subsets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Therefore,  there are </a:t>
                </a:r>
                <a14:m>
                  <m:oMath xmlns:m="http://schemas.openxmlformats.org/officeDocument/2006/math">
                    <m:sSup>
                      <m:sSupPr>
                        <m:ctrlPr>
                          <a:rPr lang="en-US" altLang="zh-CN" sz="2800" b="1" i="1" smtClean="0">
                            <a:solidFill>
                              <a:srgbClr val="FF0000"/>
                            </a:solidFill>
                            <a:latin typeface="Cambria Math" panose="02040503050406030204" pitchFamily="18" charset="0"/>
                            <a:ea typeface="Cambria Math" pitchFamily="18" charset="0"/>
                          </a:rPr>
                        </m:ctrlPr>
                      </m:sSupPr>
                      <m:e>
                        <m:r>
                          <a:rPr lang="en-US" altLang="zh-CN" sz="2800" b="1" i="1">
                            <a:solidFill>
                              <a:srgbClr val="FF0000"/>
                            </a:solidFill>
                            <a:latin typeface="Cambria Math" panose="02040503050406030204" pitchFamily="18" charset="0"/>
                            <a:ea typeface="Cambria Math" pitchFamily="18" charset="0"/>
                          </a:rPr>
                          <m:t>𝟐</m:t>
                        </m:r>
                      </m:e>
                      <m:sup>
                        <m:sSup>
                          <m:sSupPr>
                            <m:ctrlPr>
                              <a:rPr lang="en-US" altLang="zh-CN" sz="2800" b="1" i="1">
                                <a:solidFill>
                                  <a:srgbClr val="FF0000"/>
                                </a:solidFill>
                                <a:latin typeface="Cambria Math" panose="02040503050406030204" pitchFamily="18" charset="0"/>
                                <a:ea typeface="Cambria Math" pitchFamily="18" charset="0"/>
                              </a:rPr>
                            </m:ctrlPr>
                          </m:sSupPr>
                          <m:e>
                            <m:r>
                              <a:rPr lang="en-US" altLang="zh-CN" sz="2800" b="1" i="1">
                                <a:solidFill>
                                  <a:srgbClr val="FF0000"/>
                                </a:solidFill>
                                <a:latin typeface="Cambria Math" panose="02040503050406030204" pitchFamily="18" charset="0"/>
                                <a:ea typeface="Cambria Math" pitchFamily="18" charset="0"/>
                              </a:rPr>
                              <m:t>𝒏</m:t>
                            </m:r>
                          </m:e>
                          <m:sup>
                            <m:r>
                              <a:rPr lang="en-US" altLang="zh-CN" sz="2800" b="1" i="1">
                                <a:solidFill>
                                  <a:srgbClr val="FF0000"/>
                                </a:solidFill>
                                <a:latin typeface="Cambria Math" panose="02040503050406030204" pitchFamily="18" charset="0"/>
                                <a:ea typeface="Cambria Math" pitchFamily="18" charset="0"/>
                              </a:rPr>
                              <m:t>𝟐</m:t>
                            </m:r>
                          </m:sup>
                        </m:sSup>
                      </m:sup>
                    </m:sSup>
                    <m:r>
                      <a:rPr lang="en-US" altLang="zh-CN" sz="2800" b="1" i="1">
                        <a:latin typeface="Cambria Math" panose="02040503050406030204" pitchFamily="18" charset="0"/>
                        <a:ea typeface="Cambria Math" pitchFamily="18" charset="0"/>
                      </a:rPr>
                      <m:t> </m:t>
                    </m:r>
                  </m:oMath>
                </a14:m>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relations on a set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257800"/>
              </a:xfrm>
              <a:blipFill>
                <a:blip r:embed="rId2"/>
                <a:stretch>
                  <a:fillRect l="-1556" t="-1392" r="-4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2900997"/>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5094</TotalTime>
  <Words>5383</Words>
  <Application>Microsoft Office PowerPoint</Application>
  <PresentationFormat>全屏显示(4:3)</PresentationFormat>
  <Paragraphs>351</Paragraphs>
  <Slides>65</Slides>
  <Notes>1</Notes>
  <HiddenSlides>0</HiddenSlides>
  <MMClips>0</MMClips>
  <ScaleCrop>false</ScaleCrop>
  <HeadingPairs>
    <vt:vector size="8" baseType="variant">
      <vt:variant>
        <vt:lpstr>已用的字体</vt:lpstr>
      </vt:variant>
      <vt:variant>
        <vt:i4>12</vt:i4>
      </vt:variant>
      <vt:variant>
        <vt:lpstr>主题</vt:lpstr>
      </vt:variant>
      <vt:variant>
        <vt:i4>9</vt:i4>
      </vt:variant>
      <vt:variant>
        <vt:lpstr>嵌入 OLE 服务器</vt:lpstr>
      </vt:variant>
      <vt:variant>
        <vt:i4>1</vt:i4>
      </vt:variant>
      <vt:variant>
        <vt:lpstr>幻灯片标题</vt:lpstr>
      </vt:variant>
      <vt:variant>
        <vt:i4>65</vt:i4>
      </vt:variant>
    </vt:vector>
  </HeadingPairs>
  <TitlesOfParts>
    <vt:vector size="87" baseType="lpstr">
      <vt:lpstr>Arial Unicode MS</vt:lpstr>
      <vt:lpstr>ArumSans Bold</vt:lpstr>
      <vt:lpstr>ArumSans Regular</vt:lpstr>
      <vt:lpstr>Vectipede Rg</vt:lpstr>
      <vt:lpstr>宋体</vt:lpstr>
      <vt:lpstr>微软雅黑</vt:lpstr>
      <vt:lpstr>Arial</vt:lpstr>
      <vt:lpstr>Calibri</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9  Relations  关系</vt:lpstr>
      <vt:lpstr>Chapter Summary</vt:lpstr>
      <vt:lpstr>Relations and Their Properties  【关系及其性质】</vt:lpstr>
      <vt:lpstr>Section Summary</vt:lpstr>
      <vt:lpstr>What are relations?</vt:lpstr>
      <vt:lpstr>Binary Relations  二元关系</vt:lpstr>
      <vt:lpstr>Binary Relations on a Set  集合上的二元关系</vt:lpstr>
      <vt:lpstr>Binary Relations on a Set  集合上的二元关系</vt:lpstr>
      <vt:lpstr>Binary Relations on a Set 集合上的二元关系</vt:lpstr>
      <vt:lpstr>Binary Relations on a Set 集合上的二元关系</vt:lpstr>
      <vt:lpstr>Reflexive Relations 自反性</vt:lpstr>
      <vt:lpstr>Symmetric Relations 对称性</vt:lpstr>
      <vt:lpstr>Antisymmetric Relations 反对称性</vt:lpstr>
      <vt:lpstr>Transitive Relations 传递性</vt:lpstr>
      <vt:lpstr>Combining Relations 关系的组合</vt:lpstr>
      <vt:lpstr>Composition 合成</vt:lpstr>
      <vt:lpstr>Representing the Composition of Relations  关系的合成</vt:lpstr>
      <vt:lpstr>Powers of a Relation 关系的幂</vt:lpstr>
      <vt:lpstr>Representing Relations  【关系的表示】</vt:lpstr>
      <vt:lpstr>Section Summary</vt:lpstr>
      <vt:lpstr>Representing Relations Using Matrices 关系的矩阵表示</vt:lpstr>
      <vt:lpstr>Examples of Representing Relations Using Matrices </vt:lpstr>
      <vt:lpstr>Examples of Representing Relations Using Matrices </vt:lpstr>
      <vt:lpstr>Matrices of Relations on Sets</vt:lpstr>
      <vt:lpstr>Example of a Relation on a Set</vt:lpstr>
      <vt:lpstr>Section Summary</vt:lpstr>
      <vt:lpstr>Representing Relations Using Digraphs 关系的图表示</vt:lpstr>
      <vt:lpstr>Examples of Digraphs Representing Relations</vt:lpstr>
      <vt:lpstr>Determining which Properties a Relation has from its Digraph</vt:lpstr>
      <vt:lpstr>Determining which Properties a Relation has from its Digraph – Example 1</vt:lpstr>
      <vt:lpstr>Determining which Properties a Relation has from its Digraph – Example 2</vt:lpstr>
      <vt:lpstr>Example of the Powers of a Relation</vt:lpstr>
      <vt:lpstr>Example of the Powers of a Relation</vt:lpstr>
      <vt:lpstr>Example of the Powers of a Relation</vt:lpstr>
      <vt:lpstr>Closures of Relations  【关系的闭包】</vt:lpstr>
      <vt:lpstr>Closures of Relations</vt:lpstr>
      <vt:lpstr>Closures of Relations</vt:lpstr>
      <vt:lpstr>Closures of Relations</vt:lpstr>
      <vt:lpstr>Closures of Relations</vt:lpstr>
      <vt:lpstr>Closures of Relations</vt:lpstr>
      <vt:lpstr>Equivalence Relations  【等价关系】</vt:lpstr>
      <vt:lpstr>Section Summary</vt:lpstr>
      <vt:lpstr>Equivalence Relations 【等价关系】</vt:lpstr>
      <vt:lpstr>Strings</vt:lpstr>
      <vt:lpstr>Divides</vt:lpstr>
      <vt:lpstr>Congruence Modulo m   模m同余</vt:lpstr>
      <vt:lpstr>Congruence Modulo m   模m同余</vt:lpstr>
      <vt:lpstr>Equivalence Classes 等价类</vt:lpstr>
      <vt:lpstr>Equivalence Classes and Partitions 等价类和划分</vt:lpstr>
      <vt:lpstr>Partition of a Set 集合的划分</vt:lpstr>
      <vt:lpstr>An Equivalence Relation Partitions a Set 1个等价关系划分1个集合</vt:lpstr>
      <vt:lpstr>An Equivalence Relation Partitions a Set 1个等价关系划分1个集合</vt:lpstr>
      <vt:lpstr>Partial Orderings  【偏序关系】</vt:lpstr>
      <vt:lpstr>Section Summary</vt:lpstr>
      <vt:lpstr>Partial Orderings 偏序</vt:lpstr>
      <vt:lpstr>Partial Orderings 偏序</vt:lpstr>
      <vt:lpstr>Partial Orderings 偏序</vt:lpstr>
      <vt:lpstr>Partial Orderings 偏序</vt:lpstr>
      <vt:lpstr>Comparability 可比</vt:lpstr>
      <vt:lpstr>可比,盖住</vt:lpstr>
      <vt:lpstr>Hasse Diagrams 哈斯图</vt:lpstr>
      <vt:lpstr>Procedure for Constructing a Hasse Diagram</vt:lpstr>
      <vt:lpstr>Hasse Diagrams 哈斯图</vt:lpstr>
      <vt:lpstr>Hasse Diagrams 哈斯图</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502</cp:revision>
  <dcterms:created xsi:type="dcterms:W3CDTF">2017-12-05T17:18:18Z</dcterms:created>
  <dcterms:modified xsi:type="dcterms:W3CDTF">2024-05-07T01:28:26Z</dcterms:modified>
</cp:coreProperties>
</file>