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6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8.xml" ContentType="application/vnd.openxmlformats-officedocument.presentationml.notesSlide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9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0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2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22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23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90"/>
  </p:notesMasterIdLst>
  <p:handoutMasterIdLst>
    <p:handoutMasterId r:id="rId91"/>
  </p:handoutMasterIdLst>
  <p:sldIdLst>
    <p:sldId id="352" r:id="rId2"/>
    <p:sldId id="399" r:id="rId3"/>
    <p:sldId id="400" r:id="rId4"/>
    <p:sldId id="401" r:id="rId5"/>
    <p:sldId id="402" r:id="rId6"/>
    <p:sldId id="403" r:id="rId7"/>
    <p:sldId id="404" r:id="rId8"/>
    <p:sldId id="405" r:id="rId9"/>
    <p:sldId id="450" r:id="rId10"/>
    <p:sldId id="449" r:id="rId11"/>
    <p:sldId id="406" r:id="rId12"/>
    <p:sldId id="407" r:id="rId13"/>
    <p:sldId id="451" r:id="rId14"/>
    <p:sldId id="452" r:id="rId15"/>
    <p:sldId id="408" r:id="rId16"/>
    <p:sldId id="409" r:id="rId17"/>
    <p:sldId id="475" r:id="rId18"/>
    <p:sldId id="459" r:id="rId19"/>
    <p:sldId id="410" r:id="rId20"/>
    <p:sldId id="448" r:id="rId21"/>
    <p:sldId id="453" r:id="rId22"/>
    <p:sldId id="411" r:id="rId23"/>
    <p:sldId id="460" r:id="rId24"/>
    <p:sldId id="412" r:id="rId25"/>
    <p:sldId id="480" r:id="rId26"/>
    <p:sldId id="481" r:id="rId27"/>
    <p:sldId id="482" r:id="rId28"/>
    <p:sldId id="483" r:id="rId29"/>
    <p:sldId id="484" r:id="rId30"/>
    <p:sldId id="419" r:id="rId31"/>
    <p:sldId id="485" r:id="rId32"/>
    <p:sldId id="421" r:id="rId33"/>
    <p:sldId id="486" r:id="rId34"/>
    <p:sldId id="487" r:id="rId35"/>
    <p:sldId id="488" r:id="rId36"/>
    <p:sldId id="489" r:id="rId37"/>
    <p:sldId id="490" r:id="rId38"/>
    <p:sldId id="491" r:id="rId39"/>
    <p:sldId id="455" r:id="rId40"/>
    <p:sldId id="461" r:id="rId41"/>
    <p:sldId id="413" r:id="rId42"/>
    <p:sldId id="476" r:id="rId43"/>
    <p:sldId id="454" r:id="rId44"/>
    <p:sldId id="446" r:id="rId45"/>
    <p:sldId id="477" r:id="rId46"/>
    <p:sldId id="458" r:id="rId47"/>
    <p:sldId id="456" r:id="rId48"/>
    <p:sldId id="464" r:id="rId49"/>
    <p:sldId id="414" r:id="rId50"/>
    <p:sldId id="415" r:id="rId51"/>
    <p:sldId id="465" r:id="rId52"/>
    <p:sldId id="416" r:id="rId53"/>
    <p:sldId id="466" r:id="rId54"/>
    <p:sldId id="417" r:id="rId55"/>
    <p:sldId id="418" r:id="rId56"/>
    <p:sldId id="467" r:id="rId57"/>
    <p:sldId id="420" r:id="rId58"/>
    <p:sldId id="468" r:id="rId59"/>
    <p:sldId id="445" r:id="rId60"/>
    <p:sldId id="469" r:id="rId61"/>
    <p:sldId id="422" r:id="rId62"/>
    <p:sldId id="457" r:id="rId63"/>
    <p:sldId id="423" r:id="rId64"/>
    <p:sldId id="424" r:id="rId65"/>
    <p:sldId id="425" r:id="rId66"/>
    <p:sldId id="426" r:id="rId67"/>
    <p:sldId id="470" r:id="rId68"/>
    <p:sldId id="432" r:id="rId69"/>
    <p:sldId id="427" r:id="rId70"/>
    <p:sldId id="428" r:id="rId71"/>
    <p:sldId id="434" r:id="rId72"/>
    <p:sldId id="437" r:id="rId73"/>
    <p:sldId id="471" r:id="rId74"/>
    <p:sldId id="436" r:id="rId75"/>
    <p:sldId id="472" r:id="rId76"/>
    <p:sldId id="438" r:id="rId77"/>
    <p:sldId id="473" r:id="rId78"/>
    <p:sldId id="440" r:id="rId79"/>
    <p:sldId id="441" r:id="rId80"/>
    <p:sldId id="492" r:id="rId81"/>
    <p:sldId id="478" r:id="rId82"/>
    <p:sldId id="474" r:id="rId83"/>
    <p:sldId id="493" r:id="rId84"/>
    <p:sldId id="442" r:id="rId85"/>
    <p:sldId id="443" r:id="rId86"/>
    <p:sldId id="444" r:id="rId87"/>
    <p:sldId id="447" r:id="rId88"/>
    <p:sldId id="479" r:id="rId8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55" autoAdjust="0"/>
    <p:restoredTop sz="69110" autoAdjust="0"/>
  </p:normalViewPr>
  <p:slideViewPr>
    <p:cSldViewPr>
      <p:cViewPr varScale="1">
        <p:scale>
          <a:sx n="62" d="100"/>
          <a:sy n="62" d="100"/>
        </p:scale>
        <p:origin x="144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2E92EED-7BB6-9559-BFA8-65768F150A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0" hangingPunct="0">
              <a:buFontTx/>
              <a:buNone/>
              <a:defRPr kumimoji="1"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FD475E-88D4-F196-CCF4-8D3C87837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0" hangingPunct="0">
              <a:buFontTx/>
              <a:buNone/>
              <a:defRPr kumimoji="1"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57263541-DF58-45B1-9FED-4444BD292117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0A9F723-59DC-B8CB-934B-58F7FC91BD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0" hangingPunct="0">
              <a:buFontTx/>
              <a:buNone/>
              <a:defRPr kumimoji="1" sz="1200">
                <a:latin typeface="Arial" panose="020B0604020202090204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幻灯片编号占位符 4">
            <a:extLst>
              <a:ext uri="{FF2B5EF4-FFF2-40B4-BE49-F238E27FC236}">
                <a16:creationId xmlns:a16="http://schemas.microsoft.com/office/drawing/2014/main" id="{3F48215B-4C03-3A75-15E4-2F518CD2AB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9D53DD7-3390-4280-B8F0-35011910EF18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6C1E285-089A-A4C0-D295-EE8D6C2ACD8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0692254E-AB11-90C2-D03C-7C994BF7627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F1A856A2-1F31-3FA7-9708-E7D1BD12B325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DEEFCFCE-26E6-BE4F-553E-D7A089FB3A0E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7255DEB8-144B-4FA4-CE20-3C8CCDA0F4F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BD824BD-29A1-1735-1E5C-912B60348A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/>
            </a:lvl1pPr>
          </a:lstStyle>
          <a:p>
            <a:pPr>
              <a:defRPr/>
            </a:pPr>
            <a:fld id="{FC1D2BE7-6D14-4422-A482-FB9789903C64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A700AB92-4167-15E7-6FF9-B23D29913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zh-CN"/>
              <a:t>*</a:t>
            </a: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A0818DDF-03F0-61E4-4960-6CAAE35863BC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66907F6F-F109-1B20-45D4-63D049F1A8D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9A109527-6567-0904-3009-2507908A0A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CD89DCD0-464B-0A17-9CB7-6E50573192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X-xmin / xmax - xmin</a:t>
            </a: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F9DD92F4-2296-D360-23FF-66E1A6381F6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198556-885E-48BF-96A5-401858FD34D4}" type="slidenum">
              <a:rPr altLang="zh-CN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DD232-8CC1-EB2C-1F2F-D138BE177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1153583-1F12-BAC4-494C-76C40A950F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7D71D2A-BCB5-F6A9-784C-60879E535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A9AFD3-713D-8294-C08F-953F7FA74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3160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35BBEC4C-4E66-3471-D93F-A83EB7A9F7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A7EE5C16-C865-F818-8B2F-D7FFF8E34C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D1DE1CAF-67C4-397E-B153-9955D4DC41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46122D-ACEB-4151-AFA3-1948A2FE9A25}" type="slidenum">
              <a:rPr altLang="zh-CN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我们将Python 3.x的33个保留字按功能分类进行</a:t>
            </a:r>
            <a:r>
              <a:rPr lang="zh-CN" altLang="en-US">
                <a:sym typeface="+mn-ea"/>
              </a:rPr>
              <a:t>详解，</a:t>
            </a:r>
            <a:r>
              <a:rPr lang="zh-CN" altLang="en-US"/>
              <a:t>包含简单示例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大家记下这些问题，以后再说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915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0C8E0-3825-049D-E412-78F0476F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53D2FFC7-63E8-295A-EB6D-F35007162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06E9611F-DC01-00BE-B148-9CFF4B9890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二进制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字符串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机器码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还是十进制数字</a:t>
            </a:r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还可以是逗号分隔的三个数字</a:t>
            </a: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A1E8A186-A976-2955-AD21-2965B00C6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446122D-ACEB-4151-AFA3-1948A2FE9A25}" type="slidenum">
              <a:rPr altLang="zh-CN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368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53BF-6526-8A86-CF53-AAD4B71C4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5E7D379-828B-2BFF-FDC8-843AF85707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C2128B-AFBE-E8E6-79A0-AC0ECF0A2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代码高亮，</a:t>
            </a:r>
            <a:r>
              <a:rPr lang="en-US" altLang="zh-CN" dirty="0"/>
              <a:t>python</a:t>
            </a:r>
            <a:r>
              <a:rPr lang="zh-CN" altLang="en-US" dirty="0"/>
              <a:t>编程环境自带的，用于辅助代码阅读和编写。因此，代码高亮在不同变成环境中是不同的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F2E2BA-4805-18C6-583E-B46F267BE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31611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53BF-6526-8A86-CF53-AAD4B71C4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5E7D379-828B-2BFF-FDC8-843AF85707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0C2128B-AFBE-E8E6-79A0-AC0ECF0A2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代码高亮，</a:t>
            </a:r>
            <a:r>
              <a:rPr lang="en-US" altLang="zh-CN" dirty="0"/>
              <a:t>python</a:t>
            </a:r>
            <a:r>
              <a:rPr lang="zh-CN" altLang="en-US" dirty="0"/>
              <a:t>编程环境自带的，用于辅助代码阅读和编写。因此，代码高亮在不同变成环境中是不同的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F2E2BA-4805-18C6-583E-B46F267BE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97366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3688B-C8AC-53F4-E584-33A6A7389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849657E-FD56-F2B7-727E-DEDCC9E09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78B08E-EDFB-B4D7-D0A5-61B0F2018A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代码高亮，</a:t>
            </a:r>
            <a:r>
              <a:rPr lang="en-US" altLang="zh-CN" dirty="0"/>
              <a:t>python</a:t>
            </a:r>
            <a:r>
              <a:rPr lang="zh-CN" altLang="en-US" dirty="0"/>
              <a:t>编程环境自带的，用于辅助代码阅读和编写。因此，代码高亮在不同变成环境中是不同的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B4910B-48C3-FC78-2573-0439AC9D74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5367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zh-CN" dirty="0"/>
              <a:t>In </a:t>
            </a:r>
            <a:r>
              <a:rPr lang="zh-CN" altLang="en-US" dirty="0"/>
              <a:t>和 </a:t>
            </a:r>
            <a:r>
              <a:rPr lang="en-US" altLang="zh-CN" dirty="0"/>
              <a:t>not in </a:t>
            </a:r>
            <a:r>
              <a:rPr lang="zh-CN" altLang="en-US" dirty="0"/>
              <a:t>检查 字符串是否为子序列</a:t>
            </a:r>
            <a:endParaRPr lang="en-US" altLang="zh-CN" dirty="0"/>
          </a:p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61972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Count = sum(I == </a:t>
            </a:r>
            <a:r>
              <a:rPr lang="zh-CN" altLang="en-US" dirty="0"/>
              <a:t>“的” </a:t>
            </a:r>
            <a:r>
              <a:rPr lang="en-US" altLang="zh-CN" dirty="0"/>
              <a:t>for I in String 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1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8825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58CB2-A2A9-3D2A-D66C-CFD8D066A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369351-AFE8-2A99-9CA0-CBE8AD8EDB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C37647A-5032-2273-8B58-65F6F568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0130FD-9ABD-0EEE-571B-894BF546A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4900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7974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1C51F-D4C5-9995-E1CD-FFDB75EC7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3D8F9D6-5264-1167-5539-F55BE50896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113E0A3-877B-7FF2-1A6F-FB3AEA8D3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AC51A5-2AC7-1541-C199-257C9242C5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5307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0C657-1D95-5BD6-8911-ABC1C3438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ED1A089-7448-06F5-2652-E741C9A39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5F72146-51F4-7153-590F-A831770FE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E934F8-E25D-EB36-970C-A5325158DC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836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97550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5469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C4520-6E73-3C99-0C94-3311B40FB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A068D31-9923-B001-64E7-051D47FAB3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64630D2-ED4F-F699-A63F-0224A76C0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5B664B-C944-4099-362E-3A37A8B26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866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90117-DE39-4FE3-9D58-4EBB34259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1FCF560-5020-48F1-E702-E11EC21B4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E13017E-57A2-E8D1-CAF4-F626CC4FC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9AE809-47E8-83A0-D027-B194F644D0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0975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F7BE6-9AB9-4CE8-7C86-5345A4530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F9A680-A1C2-BA1C-B030-51BF69A5C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7713F8A-1397-F8EF-F687-BBBBB0163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3D81F14-3BBD-145C-D335-800757A69C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60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27504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024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59B43-2764-768E-565D-C5570453E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D6AE734-561F-8AED-CCC8-BC44DA718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F03D185-2698-7B46-20D4-68FE7280D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984DD0-AC8B-6BC9-58DB-6C3D1D5FA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354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标准库和第三方库，</a:t>
            </a:r>
            <a:endParaRPr lang="en-US" altLang="zh-CN" dirty="0"/>
          </a:p>
          <a:p>
            <a:r>
              <a:rPr lang="zh-CN" altLang="en-US" dirty="0"/>
              <a:t>库  </a:t>
            </a:r>
            <a:r>
              <a:rPr lang="en-US" altLang="zh-CN" dirty="0"/>
              <a:t>library, </a:t>
            </a:r>
            <a:r>
              <a:rPr lang="zh-CN" altLang="en-US" dirty="0"/>
              <a:t>包 </a:t>
            </a:r>
            <a:r>
              <a:rPr lang="en-US" altLang="zh-CN" dirty="0"/>
              <a:t>package</a:t>
            </a:r>
            <a:r>
              <a:rPr lang="zh-CN" altLang="en-US" dirty="0"/>
              <a:t>，模块  </a:t>
            </a:r>
            <a:r>
              <a:rPr lang="en-US" altLang="zh-CN" dirty="0"/>
              <a:t>module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69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33783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Turtle</a:t>
            </a:r>
            <a:r>
              <a:rPr lang="zh-CN" altLang="en-US" dirty="0"/>
              <a:t>能操作的最小单元是像素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屏幕左上角是原点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00629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Setup</a:t>
            </a:r>
            <a:r>
              <a:rPr lang="zh-CN" altLang="en-US" dirty="0"/>
              <a:t>不是必须的，只有需要控制窗口大小和具体位置的时候才需要声明，可以尝试</a:t>
            </a:r>
            <a:r>
              <a:rPr lang="en-US" altLang="zh-CN" dirty="0"/>
              <a:t>setup(800, 400, 0, 0)</a:t>
            </a:r>
            <a:r>
              <a:rPr lang="zh-CN" altLang="en-US" dirty="0"/>
              <a:t>和</a:t>
            </a:r>
            <a:r>
              <a:rPr lang="en-US" altLang="zh-CN" dirty="0"/>
              <a:t>setup(800, 400)</a:t>
            </a:r>
            <a:r>
              <a:rPr lang="zh-CN" altLang="en-US" dirty="0"/>
              <a:t>默认在中间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24391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B9ED1279-6720-BFD8-1A42-A3B5D86ABA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C3914AE1-23D2-E014-369D-0D38A9EAD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dirty="0">
                <a:latin typeface="Arial" panose="020B0604020202020204" pitchFamily="34" charset="0"/>
              </a:rPr>
              <a:t>三种颜色定义方式，引文名称，</a:t>
            </a:r>
            <a:r>
              <a:rPr lang="en-US" altLang="zh-CN" dirty="0">
                <a:latin typeface="Arial" panose="020B0604020202020204" pitchFamily="34" charset="0"/>
              </a:rPr>
              <a:t>RGB</a:t>
            </a:r>
            <a:r>
              <a:rPr lang="zh-CN" altLang="en-US" dirty="0">
                <a:latin typeface="Arial" panose="020B0604020202020204" pitchFamily="34" charset="0"/>
              </a:rPr>
              <a:t>、十六位数字编码，</a:t>
            </a:r>
            <a:endParaRPr lang="en-US" altLang="zh-CN" dirty="0">
              <a:latin typeface="Arial" panose="020B0604020202020204" pitchFamily="34" charset="0"/>
            </a:endParaRPr>
          </a:p>
          <a:p>
            <a:endParaRPr lang="en-US" altLang="zh-CN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pitchFamily="34" charset="0"/>
              </a:rPr>
              <a:t>涉及到</a:t>
            </a:r>
            <a:r>
              <a:rPr lang="en-US" altLang="zh-CN" dirty="0">
                <a:latin typeface="Arial" panose="020B0604020202020204" pitchFamily="34" charset="0"/>
              </a:rPr>
              <a:t>16</a:t>
            </a:r>
            <a:r>
              <a:rPr lang="zh-CN" altLang="en-US" dirty="0">
                <a:latin typeface="Arial" panose="020B0604020202020204" pitchFamily="34" charset="0"/>
              </a:rPr>
              <a:t>进制转</a:t>
            </a:r>
            <a:r>
              <a:rPr lang="en-US" altLang="zh-CN" dirty="0">
                <a:latin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</a:rPr>
              <a:t>进制，与</a:t>
            </a:r>
            <a:r>
              <a:rPr lang="en-US" altLang="zh-CN" dirty="0">
                <a:latin typeface="Arial" panose="020B0604020202020204" pitchFamily="34" charset="0"/>
              </a:rPr>
              <a:t>10</a:t>
            </a:r>
            <a:r>
              <a:rPr lang="zh-CN" altLang="en-US" dirty="0">
                <a:latin typeface="Arial" panose="020B0604020202020204" pitchFamily="34" charset="0"/>
              </a:rPr>
              <a:t>进制转</a:t>
            </a:r>
            <a:r>
              <a:rPr lang="en-US" altLang="zh-CN" dirty="0">
                <a:latin typeface="Arial" panose="020B0604020202020204" pitchFamily="34" charset="0"/>
              </a:rPr>
              <a:t>16</a:t>
            </a:r>
            <a:r>
              <a:rPr lang="zh-CN" altLang="en-US" dirty="0">
                <a:latin typeface="Arial" panose="020B0604020202020204" pitchFamily="34" charset="0"/>
              </a:rPr>
              <a:t>进制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44898A5C-E8EE-DB75-EA85-EC0001BA0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A93CC1-B383-4C36-B5F4-6528A1A14A26}" type="slidenum">
              <a:rPr altLang="en-US" smtClean="0"/>
              <a:pPr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9137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CA816679-DE65-8E9C-5969-6D2EE07436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CC5A0C01-4479-D122-5B13-7C33EBA21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63CFCAE8-32AF-F23E-B6CC-92CA488549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8C8D8E4-605F-4F00-84D2-1CDFA63109BF}" type="slidenum">
              <a:rPr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3665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83F70EA2-7744-1FF4-C54B-63E67EBC1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B2BEDE0C-8882-4D87-C3C4-F26387CBD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Seth</a:t>
            </a:r>
            <a:r>
              <a:rPr lang="zh-CN" altLang="en-US" dirty="0">
                <a:latin typeface="Arial" panose="020B0604020202020204" pitchFamily="34" charset="0"/>
              </a:rPr>
              <a:t>不绘制任何信息，只会改变海归的运行方向，方向是顺时针的</a:t>
            </a:r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E91FC7B0-ACA2-8896-1050-77C9090A6E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D8CDDB9-1836-4166-9FC4-BA7C0EAD1F57}" type="slidenum">
              <a:rPr altLang="en-US" smtClean="0"/>
              <a:pPr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8618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682476E1-8732-5DCA-594D-1E36546C86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E1408E4B-12C4-4016-B6D0-9F921D2B1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C698063F-9E05-DFC5-2BFF-1B7CA19F1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B420C1-586E-48D5-B4C3-D5BCA896D3D7}" type="slidenum">
              <a:rPr altLang="en-US" smtClean="0"/>
              <a:pPr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2238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9DC62ABA-41F1-FA48-07EF-39D6F805F5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3950C6DB-3C5D-495D-0070-882EABE8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FD409991-1AD2-C09D-B745-895F1257B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3B18FF-A3A6-45A6-A936-53449616B29C}" type="slidenum">
              <a:rPr altLang="en-US" smtClean="0"/>
              <a:pPr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9DC62ABA-41F1-FA48-07EF-39D6F805F5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3950C6DB-3C5D-495D-0070-882EABE8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FD409991-1AD2-C09D-B745-895F1257B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3B18FF-A3A6-45A6-A936-53449616B29C}" type="slidenum">
              <a:rPr altLang="en-US" smtClean="0"/>
              <a:pPr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62257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9DC62ABA-41F1-FA48-07EF-39D6F805F5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3950C6DB-3C5D-495D-0070-882EABE86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FD409991-1AD2-C09D-B745-895F1257B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3275" indent="-30797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366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319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27263" indent="-24606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844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416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988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56063" indent="-246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E3B18FF-A3A6-45A6-A936-53449616B29C}" type="slidenum">
              <a:rPr altLang="en-US" smtClean="0"/>
              <a:pPr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6670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76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建议先写注释，后写代码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单引号和双引号表示的多行注释不能嵌套使用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多行注释和</a:t>
            </a:r>
            <a:r>
              <a:rPr lang="en-US" altLang="zh-CN" dirty="0"/>
              <a:t>#</a:t>
            </a:r>
            <a:r>
              <a:rPr lang="zh-CN" altLang="en-US" dirty="0"/>
              <a:t>开头的注释可以嵌套使用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1492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请同学解释一下这个笑话的含义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189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16DDB-F6E1-9FCF-1689-BD040EFE2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41886EF-E114-A4D7-6E29-4EB6F4A3B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E380263-6D5D-82B2-DC43-BE660198AF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E15329-1978-EEEE-A355-2180074B0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095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C1D2BE7-6D14-4422-A482-FB9789903C64}" type="slidenum">
              <a:rPr lang="en-US" altLang="zh-CN" smtClean="0"/>
              <a:pPr>
                <a:defRPr/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09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D5BE7E3-A2C7-A32E-139B-C631E57D952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9A52A7EE-6B83-219B-C126-5055F88E52A8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92EB5260-EDD3-6806-326C-7A2158E16F3F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grpSp>
          <p:nvGrpSpPr>
            <p:cNvPr id="5" name="Group 5">
              <a:extLst>
                <a:ext uri="{FF2B5EF4-FFF2-40B4-BE49-F238E27FC236}">
                  <a16:creationId xmlns:a16="http://schemas.microsoft.com/office/drawing/2014/main" id="{CF2EFF55-DADB-3D7C-AFAE-0DDB774DF1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6" name="Rectangle 6">
                <a:extLst>
                  <a:ext uri="{FF2B5EF4-FFF2-40B4-BE49-F238E27FC236}">
                    <a16:creationId xmlns:a16="http://schemas.microsoft.com/office/drawing/2014/main" id="{2B8AA2EB-165A-A8C3-6203-E0422477C8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7" name="Rectangle 7">
                <a:extLst>
                  <a:ext uri="{FF2B5EF4-FFF2-40B4-BE49-F238E27FC236}">
                    <a16:creationId xmlns:a16="http://schemas.microsoft.com/office/drawing/2014/main" id="{FCE04FC5-0734-9DC6-BADB-9EBE576D3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8" name="Rectangle 8">
                <a:extLst>
                  <a:ext uri="{FF2B5EF4-FFF2-40B4-BE49-F238E27FC236}">
                    <a16:creationId xmlns:a16="http://schemas.microsoft.com/office/drawing/2014/main" id="{1214B9C2-5AED-839D-62AA-DD61589CF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4EBE82A0-3E93-93AC-8E31-230F63F64B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0" name="Rectangle 10">
                <a:extLst>
                  <a:ext uri="{FF2B5EF4-FFF2-40B4-BE49-F238E27FC236}">
                    <a16:creationId xmlns:a16="http://schemas.microsoft.com/office/drawing/2014/main" id="{8AF911C0-E1E1-E59B-9DEB-E2CC58A189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1" name="Rectangle 11">
                <a:extLst>
                  <a:ext uri="{FF2B5EF4-FFF2-40B4-BE49-F238E27FC236}">
                    <a16:creationId xmlns:a16="http://schemas.microsoft.com/office/drawing/2014/main" id="{E6451792-1E1D-ED12-D2D9-1970549A8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2" name="Rectangle 12">
                <a:extLst>
                  <a:ext uri="{FF2B5EF4-FFF2-40B4-BE49-F238E27FC236}">
                    <a16:creationId xmlns:a16="http://schemas.microsoft.com/office/drawing/2014/main" id="{59C05E09-4E01-EA8A-53D2-231BAC328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3" name="Rectangle 13">
                <a:extLst>
                  <a:ext uri="{FF2B5EF4-FFF2-40B4-BE49-F238E27FC236}">
                    <a16:creationId xmlns:a16="http://schemas.microsoft.com/office/drawing/2014/main" id="{D357C51C-0B56-FE24-A5E5-579F0FF2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4" name="Rectangle 14">
                <a:extLst>
                  <a:ext uri="{FF2B5EF4-FFF2-40B4-BE49-F238E27FC236}">
                    <a16:creationId xmlns:a16="http://schemas.microsoft.com/office/drawing/2014/main" id="{8F704E94-901F-A78F-5892-62161C83E8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  <p:sp>
            <p:nvSpPr>
              <p:cNvPr id="15" name="Rectangle 15">
                <a:extLst>
                  <a:ext uri="{FF2B5EF4-FFF2-40B4-BE49-F238E27FC236}">
                    <a16:creationId xmlns:a16="http://schemas.microsoft.com/office/drawing/2014/main" id="{0CDB58D8-06BB-EEA6-DD40-AAAEB1D3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5pPr>
                <a:lvl6pPr marL="25146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6pPr>
                <a:lvl7pPr marL="29718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7pPr>
                <a:lvl8pPr marL="34290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8pPr>
                <a:lvl9pPr marL="3886200" indent="-228600" algn="r" fontAlgn="base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Arial" panose="020B0604020202090204" pitchFamily="34" charset="0"/>
                    <a:ea typeface="宋体" charset="0"/>
                  </a:defRPr>
                </a:lvl9pPr>
              </a:lstStyle>
              <a:p>
                <a:pPr eaLnBrk="1" hangingPunct="1">
                  <a:defRPr/>
                </a:pPr>
                <a:endParaRPr kumimoji="0" lang="zh-CN" altLang="en-US">
                  <a:latin typeface="Times New Roman" panose="02020603050405020304" charset="0"/>
                </a:endParaRPr>
              </a:p>
            </p:txBody>
          </p:sp>
        </p:grpSp>
      </p:grpSp>
      <p:sp>
        <p:nvSpPr>
          <p:cNvPr id="16" name="Text Box 23">
            <a:extLst>
              <a:ext uri="{FF2B5EF4-FFF2-40B4-BE49-F238E27FC236}">
                <a16:creationId xmlns:a16="http://schemas.microsoft.com/office/drawing/2014/main" id="{ADA0C9CB-5C8C-439C-6DF6-E8798C9E9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15888"/>
            <a:ext cx="3024187" cy="369887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800" dirty="0">
                <a:solidFill>
                  <a:schemeClr val="bg1"/>
                </a:solidFill>
                <a:sym typeface="+mn-ea"/>
              </a:rPr>
              <a:t>Python</a:t>
            </a:r>
            <a:r>
              <a:rPr kumimoji="0" lang="zh-CN" altLang="en-US" sz="1800" dirty="0">
                <a:solidFill>
                  <a:schemeClr val="bg1"/>
                </a:solidFill>
                <a:sym typeface="+mn-ea"/>
              </a:rPr>
              <a:t>高级语言程序设计</a:t>
            </a:r>
            <a:endParaRPr kumimoji="0" lang="en-US" altLang="zh-CN" sz="18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7" name="图片 35" descr="20118211430_small.jpg">
            <a:extLst>
              <a:ext uri="{FF2B5EF4-FFF2-40B4-BE49-F238E27FC236}">
                <a16:creationId xmlns:a16="http://schemas.microsoft.com/office/drawing/2014/main" id="{CE9D57FB-0D2E-29AE-63D3-0C18565018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50" y="0"/>
            <a:ext cx="1428750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11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8212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600"/>
            </a:lvl1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A08B8210-0C09-5132-CA43-85DEE81882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14D8F71B-C42A-5718-8890-ABB1305CDC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65DE3972-4A19-E887-BC9A-5BEBC00AFD8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462A82-99D5-4814-8856-F0B9468B6391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44210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6A9F0B3-FFFB-0608-BB72-BC80C82D36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15DFF05-72F2-B4EB-7B72-70D4133D4B2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D98531-D986-4543-BA84-08CEFA35FC37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AD67A8B5-7125-38C4-AB45-54B1B33BAD89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573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708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708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D23EDEA-ADF5-2544-3750-528DCA26562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200B7FD-3BDB-C2E5-FE7B-A6508C3FF3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01477-7592-4BA7-969B-3E8915E7FC8F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2834BD95-F840-8C79-5177-8D12B1725B9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649957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D4E6719-B7BC-38A1-2C50-1BB58EBFE12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90600" y="3505200"/>
            <a:ext cx="7772400" cy="2438400"/>
          </a:xfrm>
          <a:prstGeom prst="rect">
            <a:avLst/>
          </a:prstGeom>
          <a:solidFill>
            <a:srgbClr val="808080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latin typeface="Times New Roman" panose="02020603050405020304" charset="0"/>
            </a:endParaRP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999097D-AC5D-98CE-2B24-60E9BD728EBF}"/>
              </a:ext>
            </a:extLst>
          </p:cNvPr>
          <p:cNvSpPr>
            <a:spLocks noChangeArrowheads="1"/>
          </p:cNvSpPr>
          <p:nvPr/>
        </p:nvSpPr>
        <p:spPr bwMode="white">
          <a:xfrm>
            <a:off x="1038225" y="3733800"/>
            <a:ext cx="7648575" cy="213836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ctr" eaLnBrk="1" hangingPunct="1">
              <a:defRPr/>
            </a:pPr>
            <a:endParaRPr kumimoji="0" lang="zh-CN" altLang="en-US">
              <a:latin typeface="Times New Roman" panose="02020603050405020304" charset="0"/>
            </a:endParaRPr>
          </a:p>
        </p:txBody>
      </p:sp>
      <p:sp>
        <p:nvSpPr>
          <p:cNvPr id="4" name="Line 6">
            <a:extLst>
              <a:ext uri="{FF2B5EF4-FFF2-40B4-BE49-F238E27FC236}">
                <a16:creationId xmlns:a16="http://schemas.microsoft.com/office/drawing/2014/main" id="{7FB6394A-51AF-63D3-022A-5E44EC4683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4213" y="685800"/>
            <a:ext cx="5592762" cy="635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Text Box 11">
            <a:extLst>
              <a:ext uri="{FF2B5EF4-FFF2-40B4-BE49-F238E27FC236}">
                <a16:creationId xmlns:a16="http://schemas.microsoft.com/office/drawing/2014/main" id="{968E3E5F-FAC0-AF45-8A3F-2669DDE41B0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804193" y="2553494"/>
            <a:ext cx="4148137" cy="3968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r" eaLnBrk="1" hangingPunct="1">
              <a:defRPr/>
            </a:pPr>
            <a:r>
              <a:rPr kumimoji="0" lang="en-US" altLang="zh-CN" sz="2000">
                <a:solidFill>
                  <a:srgbClr val="FFFFFF"/>
                </a:solidFill>
                <a:sym typeface="+mn-ea"/>
              </a:rPr>
              <a:t>School of Microelectronics,SJTU</a:t>
            </a:r>
          </a:p>
        </p:txBody>
      </p:sp>
      <p:sp>
        <p:nvSpPr>
          <p:cNvPr id="6" name="Text Box 12">
            <a:extLst>
              <a:ext uri="{FF2B5EF4-FFF2-40B4-BE49-F238E27FC236}">
                <a16:creationId xmlns:a16="http://schemas.microsoft.com/office/drawing/2014/main" id="{C38F0C2D-1E87-E1B7-D63A-24A41D05E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8713" y="712788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algn="r" eaLnBrk="1" hangingPunct="1">
              <a:defRPr/>
            </a:pPr>
            <a:endParaRPr kumimoji="0" lang="zh-CN" altLang="en-US" sz="1800"/>
          </a:p>
        </p:txBody>
      </p:sp>
      <p:sp>
        <p:nvSpPr>
          <p:cNvPr id="210951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31913" y="3933825"/>
            <a:ext cx="6858000" cy="16002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endParaRPr lang="zh-CN" altLang="en-US" noProof="1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61BB4A4-5AA7-0D4D-1E02-0A9372C7DE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6B1A2A-15AF-4A24-A9F6-6D0A4062FDFD}" type="slidenum">
              <a:rPr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8" name="页脚占位符 1">
            <a:extLst>
              <a:ext uri="{FF2B5EF4-FFF2-40B4-BE49-F238E27FC236}">
                <a16:creationId xmlns:a16="http://schemas.microsoft.com/office/drawing/2014/main" id="{301AFCCC-2969-C8B0-E51D-285A94BC2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日期占位符 2">
            <a:extLst>
              <a:ext uri="{FF2B5EF4-FFF2-40B4-BE49-F238E27FC236}">
                <a16:creationId xmlns:a16="http://schemas.microsoft.com/office/drawing/2014/main" id="{23FE840B-EA56-7005-4FC2-45698281A6D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499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1950E57-60E8-0B8A-661D-1FD241D2985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203575" y="602138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50AEFC-B633-847C-1957-7A59EA88A0A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2113A-7141-4A30-A666-1922D02CD072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9208EB56-C06C-5E55-79E7-278B4C8ED4F4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xfrm>
            <a:off x="468313" y="6021388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8906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C34B82-2B13-B849-8B37-F3E5CBC0881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BB1F481-50B9-B6CD-1DD5-C29EA9BA0A0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650D24-D47A-4E8E-AD03-E300792B8C42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EB1596BF-A0CE-961F-AC28-AEAE46A0815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579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2875"/>
            <a:ext cx="4038600" cy="4752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AD7CCF6-760F-E629-EF31-DF971FA278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4A835D5-8454-CA34-2644-ACF2F56C5CC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AC6654-4D4D-4ED1-85C4-38C3EE8048CE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7E495BA-5A0E-B22A-06AC-7FB5D7DBA770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6415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63F6657-9D88-DE70-CD46-0376BC943C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FB05C4A-4FBD-5B7E-141F-350DC775D3B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60109-F6D8-4EE9-8B1C-662CB50E6F93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C6C8992B-8273-E885-D3A9-2B62A04D51F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530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0D0E73-1CA4-95B0-9925-8B5FC81FD38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3D9D4C-E880-452F-EE50-7C8BA4AC034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D9B0F-D9F1-4646-A019-C83E405340A8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780B60B4-E93D-9C45-B654-99EEC7E9843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825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35A162BB-448D-D1DA-7CD7-F200928B4D4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02A794C-411B-1CB8-7785-3453A45142E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900CD-EC6E-44C8-80EA-F360249BFA57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2F7BA08-3E4E-B024-62AB-EC5EDCB77495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979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DDCEF1-17B6-AA60-B336-7CC82D35E7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3C356A6-193F-E5BF-6A70-51036305771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682CDE-51A3-451F-9668-026A633CE803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529FC63-4EDD-5061-5AE0-981988E80C0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88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FCDEDD-5616-043A-93D2-09D4BE7715D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5E1C766-26C7-9119-4B4C-3F88B6283AC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091F7-AE0B-40CD-9B04-98A799106BCD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78D9734-8DF3-10C0-5968-438F191D762E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021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22C79E-B979-06EE-E3E9-34EB8AE9DC2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577E6554-E074-A0EF-5C2E-F1D003D5AC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 noProof="1">
                <a:latin typeface="Arial Black" panose="020B0A04020102020204" pitchFamily="34" charset="0"/>
              </a:defRPr>
            </a:lvl1pPr>
          </a:lstStyle>
          <a:p>
            <a:pPr>
              <a:defRPr/>
            </a:pPr>
            <a:fld id="{3278E776-403F-4CBC-B11B-9CE36A819214}" type="slidenum">
              <a:rPr altLang="zh-CN"/>
              <a:pPr>
                <a:defRPr/>
              </a:pPr>
              <a:t>‹#›</a:t>
            </a:fld>
            <a:endParaRPr lang="zh-CN" altLang="zh-CN"/>
          </a:p>
        </p:txBody>
      </p:sp>
      <p:grpSp>
        <p:nvGrpSpPr>
          <p:cNvPr id="1028" name="Group 4">
            <a:extLst>
              <a:ext uri="{FF2B5EF4-FFF2-40B4-BE49-F238E27FC236}">
                <a16:creationId xmlns:a16="http://schemas.microsoft.com/office/drawing/2014/main" id="{25FD6B45-824B-D80F-1A12-C489F47F9E5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AA409A40-F7DF-5E1A-86D5-4C1D59A7F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algn="ctr"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35" name="Rectangle 6">
              <a:extLst>
                <a:ext uri="{FF2B5EF4-FFF2-40B4-BE49-F238E27FC236}">
                  <a16:creationId xmlns:a16="http://schemas.microsoft.com/office/drawing/2014/main" id="{EB7D7F8C-113D-C940-FA7D-DA29AC4B1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36" name="Rectangle 7">
              <a:extLst>
                <a:ext uri="{FF2B5EF4-FFF2-40B4-BE49-F238E27FC236}">
                  <a16:creationId xmlns:a16="http://schemas.microsoft.com/office/drawing/2014/main" id="{E4EFA004-A86B-F05B-B677-44C4C8B1E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1D5B1587-44C1-D58C-C10F-5BBDDA1D5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2" name="Rectangle 9">
              <a:extLst>
                <a:ext uri="{FF2B5EF4-FFF2-40B4-BE49-F238E27FC236}">
                  <a16:creationId xmlns:a16="http://schemas.microsoft.com/office/drawing/2014/main" id="{B01EA90D-CB72-0E06-DD6E-65B88C9F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3" name="Rectangle 10">
              <a:extLst>
                <a:ext uri="{FF2B5EF4-FFF2-40B4-BE49-F238E27FC236}">
                  <a16:creationId xmlns:a16="http://schemas.microsoft.com/office/drawing/2014/main" id="{EAEE6513-B3F0-F066-2E89-D73D94DBE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hlink"/>
                </a:solidFill>
              </a:endParaRPr>
            </a:p>
          </p:txBody>
        </p:sp>
        <p:sp>
          <p:nvSpPr>
            <p:cNvPr id="1040" name="Rectangle 11">
              <a:extLst>
                <a:ext uri="{FF2B5EF4-FFF2-40B4-BE49-F238E27FC236}">
                  <a16:creationId xmlns:a16="http://schemas.microsoft.com/office/drawing/2014/main" id="{16D42385-CC05-7CFB-C8DB-70849F5BD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>
                <a:latin typeface="Times New Roman" panose="02020603050405020304" charset="0"/>
              </a:endParaRPr>
            </a:p>
          </p:txBody>
        </p:sp>
        <p:sp>
          <p:nvSpPr>
            <p:cNvPr id="1041" name="Rectangle 12">
              <a:extLst>
                <a:ext uri="{FF2B5EF4-FFF2-40B4-BE49-F238E27FC236}">
                  <a16:creationId xmlns:a16="http://schemas.microsoft.com/office/drawing/2014/main" id="{6383BD83-67C2-B106-8EFD-59A9C4A0D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4" name="Rectangle 13">
              <a:extLst>
                <a:ext uri="{FF2B5EF4-FFF2-40B4-BE49-F238E27FC236}">
                  <a16:creationId xmlns:a16="http://schemas.microsoft.com/office/drawing/2014/main" id="{7B078801-0DD2-F83C-1F5E-620ED64CF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5pPr>
              <a:lvl6pPr marL="25146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6pPr>
              <a:lvl7pPr marL="29718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7pPr>
              <a:lvl8pPr marL="34290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8pPr>
              <a:lvl9pPr marL="3886200" indent="-228600" algn="r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panose="020B0604020202090204" pitchFamily="34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endParaRPr kumimoji="0" lang="zh-CN" alt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>
            <a:extLst>
              <a:ext uri="{FF2B5EF4-FFF2-40B4-BE49-F238E27FC236}">
                <a16:creationId xmlns:a16="http://schemas.microsoft.com/office/drawing/2014/main" id="{4FCA9554-B438-3CCB-FBB9-2DA8254F36A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457200"/>
            <a:ext cx="8229600" cy="81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>
            <a:extLst>
              <a:ext uri="{FF2B5EF4-FFF2-40B4-BE49-F238E27FC236}">
                <a16:creationId xmlns:a16="http://schemas.microsoft.com/office/drawing/2014/main" id="{21FA31DF-05A5-1B5A-AC93-0D38A4F95B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412875"/>
            <a:ext cx="8229600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84" name="Rectangle 16">
            <a:extLst>
              <a:ext uri="{FF2B5EF4-FFF2-40B4-BE49-F238E27FC236}">
                <a16:creationId xmlns:a16="http://schemas.microsoft.com/office/drawing/2014/main" id="{9AA0E1DC-5F08-780D-E7ED-6F8283AFCE0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sz="1200">
                <a:latin typeface="Arial" panose="020B0604020202090204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2" name="Text Box 18">
            <a:extLst>
              <a:ext uri="{FF2B5EF4-FFF2-40B4-BE49-F238E27FC236}">
                <a16:creationId xmlns:a16="http://schemas.microsoft.com/office/drawing/2014/main" id="{22D9A2F6-4707-AA63-0075-B3F411A99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3887788" cy="304800"/>
          </a:xfrm>
          <a:prstGeom prst="rect">
            <a:avLst/>
          </a:prstGeom>
          <a:solidFill>
            <a:srgbClr val="800080"/>
          </a:solidFill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5pPr>
            <a:lvl6pPr marL="25146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6pPr>
            <a:lvl7pPr marL="29718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7pPr>
            <a:lvl8pPr marL="34290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8pPr>
            <a:lvl9pPr marL="3886200" indent="-228600" algn="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0" lang="en-US" altLang="zh-CN" sz="1400" dirty="0">
                <a:solidFill>
                  <a:schemeClr val="bg1"/>
                </a:solidFill>
                <a:sym typeface="+mn-ea"/>
              </a:rPr>
              <a:t>Python</a:t>
            </a:r>
            <a:r>
              <a:rPr kumimoji="0" lang="zh-CN" altLang="en-US" sz="1400" dirty="0">
                <a:solidFill>
                  <a:schemeClr val="bg1"/>
                </a:solidFill>
                <a:sym typeface="+mn-ea"/>
              </a:rPr>
              <a:t>高级语言程序设计，</a:t>
            </a:r>
            <a:r>
              <a:rPr kumimoji="0" lang="en-US" altLang="zh-CN" sz="1400">
                <a:solidFill>
                  <a:schemeClr val="bg1"/>
                </a:solidFill>
                <a:sym typeface="+mn-ea"/>
              </a:rPr>
              <a:t>2025</a:t>
            </a:r>
            <a:r>
              <a:rPr kumimoji="0" lang="zh-CN" altLang="en-US" sz="1400">
                <a:solidFill>
                  <a:schemeClr val="bg1"/>
                </a:solidFill>
                <a:sym typeface="+mn-ea"/>
              </a:rPr>
              <a:t>春季</a:t>
            </a:r>
            <a:r>
              <a:rPr kumimoji="0" lang="zh-CN" altLang="en-US" sz="1400" dirty="0">
                <a:solidFill>
                  <a:schemeClr val="bg1"/>
                </a:solidFill>
                <a:sym typeface="+mn-ea"/>
              </a:rPr>
              <a:t>学期</a:t>
            </a:r>
            <a:endParaRPr kumimoji="0" lang="en-US" altLang="zh-CN" sz="1400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33" name="图片 19" descr="20118211430_small.jpg">
            <a:extLst>
              <a:ext uri="{FF2B5EF4-FFF2-40B4-BE49-F238E27FC236}">
                <a16:creationId xmlns:a16="http://schemas.microsoft.com/office/drawing/2014/main" id="{FE3C049B-D6D6-BC3C-D2AC-16C4BC5C46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7500" y="0"/>
            <a:ext cx="1206500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华文新魏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  <a:cs typeface="华文新魏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panose="020B0604020202090204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2400" b="1">
          <a:solidFill>
            <a:srgbClr val="210B73"/>
          </a:solidFill>
          <a:latin typeface="+mn-lt"/>
          <a:ea typeface="+mn-ea"/>
          <a:cs typeface="黑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400" b="1">
          <a:solidFill>
            <a:schemeClr val="tx2"/>
          </a:solidFill>
          <a:latin typeface="+mn-lt"/>
          <a:ea typeface="+mj-ea"/>
          <a:cs typeface="华文新魏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000">
          <a:solidFill>
            <a:schemeClr val="tx2"/>
          </a:solidFill>
          <a:latin typeface="+mn-lt"/>
          <a:ea typeface="楷体_GB2312" pitchFamily="49" charset="-122"/>
          <a:cs typeface="楷体_GB2312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2"/>
          </a:solidFill>
          <a:latin typeface="+mn-lt"/>
          <a:ea typeface="宋体" pitchFamily="2" charset="-122"/>
          <a:cs typeface="宋体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2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2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E:%5C%E8%AE%A1%E7%AE%97%E6%9C%BA%E7%B3%BB%E7%BB%9F%E7%BB%93%E6%9E%84%5CMIT%5CMIT%20Photo%5CNYC%5CDSCN4828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tags" Target="../tags/tag3.xml"/><Relationship Id="rId7" Type="http://schemas.openxmlformats.org/officeDocument/2006/relationships/image" Target="../media/image9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Relationship Id="rId9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13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0.xml"/><Relationship Id="rId7" Type="http://schemas.openxmlformats.org/officeDocument/2006/relationships/image" Target="../media/image1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1.xml"/><Relationship Id="rId9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7.png"/><Relationship Id="rId4" Type="http://schemas.openxmlformats.org/officeDocument/2006/relationships/notesSlide" Target="../notesSlides/notesSlide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9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7" Type="http://schemas.openxmlformats.org/officeDocument/2006/relationships/image" Target="../media/image21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tags" Target="../tags/tag22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7.xml"/><Relationship Id="rId7" Type="http://schemas.openxmlformats.org/officeDocument/2006/relationships/image" Target="../media/image24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26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35.xml"/><Relationship Id="rId7" Type="http://schemas.openxmlformats.org/officeDocument/2006/relationships/notesSlide" Target="../notesSlides/notesSlide22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9" Type="http://schemas.openxmlformats.org/officeDocument/2006/relationships/image" Target="../media/image2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29.png"/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30.png"/><Relationship Id="rId4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3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tags" Target="../tags/tag50.xml"/><Relationship Id="rId7" Type="http://schemas.openxmlformats.org/officeDocument/2006/relationships/slideLayout" Target="../slideLayouts/slideLayout7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tags" Target="../tags/tag53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3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73B8D0B-58CC-07A7-A6AE-E2F7D64AE00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943100" y="2565400"/>
            <a:ext cx="7200900" cy="2209800"/>
          </a:xfrm>
        </p:spPr>
        <p:txBody>
          <a:bodyPr/>
          <a:lstStyle/>
          <a:p>
            <a:pPr algn="r" eaLnBrk="1" hangingPunct="1"/>
            <a:r>
              <a:rPr lang="en-US" altLang="zh-CN" sz="1400">
                <a:latin typeface="华文新魏" panose="02010800040101010101" pitchFamily="2" charset="-122"/>
              </a:rPr>
              <a:t>	</a:t>
            </a:r>
            <a:br>
              <a:rPr lang="en-US" altLang="zh-CN" sz="1400">
                <a:latin typeface="华文新魏" panose="02010800040101010101" pitchFamily="2" charset="-122"/>
              </a:rPr>
            </a:br>
            <a:br>
              <a:rPr lang="en-US" altLang="zh-CN" sz="1200"/>
            </a:br>
            <a:endParaRPr lang="en-US" altLang="zh-CN" sz="12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E74A39C-0BF9-9048-110C-6921AA61BCF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bg2"/>
                </a:solidFill>
                <a:latin typeface="黑体" panose="02010609060101010101" pitchFamily="49" charset="-122"/>
              </a:rPr>
              <a:t>尚煜茗</a:t>
            </a:r>
            <a:endParaRPr lang="en-US" altLang="zh-CN" sz="2400" b="0" dirty="0">
              <a:solidFill>
                <a:schemeClr val="bg2"/>
              </a:solidFill>
              <a:latin typeface="黑体" panose="02010609060101010101" pitchFamily="49" charset="-122"/>
            </a:endParaRPr>
          </a:p>
          <a:p>
            <a:pPr algn="r" eaLnBrk="1" hangingPunct="1">
              <a:lnSpc>
                <a:spcPct val="90000"/>
              </a:lnSpc>
            </a:pPr>
            <a:r>
              <a:rPr lang="zh-CN" altLang="en-US" sz="2400" b="0" dirty="0">
                <a:solidFill>
                  <a:schemeClr val="bg2"/>
                </a:solidFill>
                <a:latin typeface="黑体" panose="02010609060101010101" pitchFamily="49" charset="-122"/>
              </a:rPr>
              <a:t>北京邮电大学 网络空间安全学院</a:t>
            </a:r>
            <a:endParaRPr lang="en-US" altLang="zh-CN" sz="2400" b="0" dirty="0">
              <a:solidFill>
                <a:schemeClr val="bg2"/>
              </a:solidFill>
              <a:latin typeface="黑体" panose="02010609060101010101" pitchFamily="49" charset="-122"/>
            </a:endParaRPr>
          </a:p>
        </p:txBody>
      </p:sp>
      <p:sp>
        <p:nvSpPr>
          <p:cNvPr id="7172" name="Rectangle 7">
            <a:extLst>
              <a:ext uri="{FF2B5EF4-FFF2-40B4-BE49-F238E27FC236}">
                <a16:creationId xmlns:a16="http://schemas.microsoft.com/office/drawing/2014/main" id="{DA251F8D-1C05-5D41-0FDD-7AE34E1C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0338" y="2133600"/>
            <a:ext cx="62293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zh-CN" altLang="en-US" sz="3200" b="0">
                <a:solidFill>
                  <a:schemeClr val="bg1"/>
                </a:solidFill>
                <a:ea typeface="华文新魏" panose="02010800040101010101" pitchFamily="2" charset="-122"/>
              </a:rPr>
              <a:t>第二章 </a:t>
            </a:r>
            <a:r>
              <a:rPr lang="en-US" altLang="zh-CN" sz="3200" b="0">
                <a:solidFill>
                  <a:schemeClr val="bg1"/>
                </a:solidFill>
                <a:ea typeface="华文新魏" panose="02010800040101010101" pitchFamily="2" charset="-122"/>
              </a:rPr>
              <a:t>Python</a:t>
            </a:r>
            <a:r>
              <a:rPr lang="zh-CN" altLang="en-US" sz="3200" b="0">
                <a:solidFill>
                  <a:schemeClr val="bg1"/>
                </a:solidFill>
                <a:ea typeface="华文新魏" panose="02010800040101010101" pitchFamily="2" charset="-122"/>
              </a:rPr>
              <a:t>程序实例解析</a:t>
            </a:r>
            <a:endParaRPr lang="en-US" altLang="zh-CN" sz="3200" b="0">
              <a:solidFill>
                <a:schemeClr val="bg1"/>
              </a:solidFill>
              <a:ea typeface="华文新魏" panose="02010800040101010101" pitchFamily="2" charset="-122"/>
            </a:endParaRPr>
          </a:p>
        </p:txBody>
      </p:sp>
      <p:pic>
        <p:nvPicPr>
          <p:cNvPr id="7173" name="Picture 8">
            <a:hlinkClick r:id="rId3" action="ppaction://hlinkfile"/>
            <a:extLst>
              <a:ext uri="{FF2B5EF4-FFF2-40B4-BE49-F238E27FC236}">
                <a16:creationId xmlns:a16="http://schemas.microsoft.com/office/drawing/2014/main" id="{54E34596-0229-3B47-9771-40A6D873E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72138"/>
            <a:ext cx="4716463" cy="1185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56A56-D4DE-C77F-900B-696B023AD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C32221FB-5C28-767D-E77C-257820D5D8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FA258E87-7D94-E792-6159-15433CB92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687526"/>
            <a:ext cx="5535490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修改温度转换代码</a:t>
            </a:r>
          </a:p>
        </p:txBody>
      </p:sp>
      <p:sp>
        <p:nvSpPr>
          <p:cNvPr id="36868" name="TextBox 2">
            <a:extLst>
              <a:ext uri="{FF2B5EF4-FFF2-40B4-BE49-F238E27FC236}">
                <a16:creationId xmlns:a16="http://schemas.microsoft.com/office/drawing/2014/main" id="{BDF1E6C2-786A-E040-C925-5A908B526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557338"/>
            <a:ext cx="8501062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1F1F1F"/>
                </a:solidFill>
              </a:rPr>
              <a:t>根据父母的身高可以估算一下孩子的身高，计算公式如下：男孩身高</a:t>
            </a:r>
            <a:r>
              <a:rPr lang="en-US" altLang="zh-CN" b="0" dirty="0">
                <a:solidFill>
                  <a:srgbClr val="1F1F1F"/>
                </a:solidFill>
              </a:rPr>
              <a:t>=</a:t>
            </a:r>
            <a:r>
              <a:rPr lang="zh-CN" altLang="en-US" b="0" dirty="0">
                <a:solidFill>
                  <a:srgbClr val="1F1F1F"/>
                </a:solidFill>
              </a:rPr>
              <a:t>（父亲身高</a:t>
            </a:r>
            <a:r>
              <a:rPr lang="en-US" altLang="zh-CN" b="0" dirty="0">
                <a:solidFill>
                  <a:srgbClr val="1F1F1F"/>
                </a:solidFill>
              </a:rPr>
              <a:t>+</a:t>
            </a:r>
            <a:r>
              <a:rPr lang="zh-CN" altLang="en-US" b="0" dirty="0">
                <a:solidFill>
                  <a:srgbClr val="1F1F1F"/>
                </a:solidFill>
              </a:rPr>
              <a:t>母亲身高</a:t>
            </a:r>
            <a:r>
              <a:rPr lang="en-US" altLang="zh-CN" b="0" dirty="0">
                <a:solidFill>
                  <a:srgbClr val="1F1F1F"/>
                </a:solidFill>
              </a:rPr>
              <a:t>+13</a:t>
            </a:r>
            <a:r>
              <a:rPr lang="zh-CN" altLang="en-US" b="0" dirty="0">
                <a:solidFill>
                  <a:srgbClr val="1F1F1F"/>
                </a:solidFill>
              </a:rPr>
              <a:t>）</a:t>
            </a:r>
            <a:r>
              <a:rPr lang="en-US" altLang="zh-CN" b="0" dirty="0">
                <a:solidFill>
                  <a:srgbClr val="1F1F1F"/>
                </a:solidFill>
              </a:rPr>
              <a:t>÷2</a:t>
            </a:r>
            <a:r>
              <a:rPr lang="zh-CN" altLang="en-US" b="0" dirty="0">
                <a:solidFill>
                  <a:srgbClr val="1F1F1F"/>
                </a:solidFill>
              </a:rPr>
              <a:t>，然后加或者减</a:t>
            </a:r>
            <a:r>
              <a:rPr lang="en-US" altLang="zh-CN" b="0" dirty="0">
                <a:solidFill>
                  <a:srgbClr val="1F1F1F"/>
                </a:solidFill>
              </a:rPr>
              <a:t>5</a:t>
            </a:r>
            <a:r>
              <a:rPr lang="zh-CN" altLang="en-US" b="0" dirty="0">
                <a:solidFill>
                  <a:srgbClr val="1F1F1F"/>
                </a:solidFill>
              </a:rPr>
              <a:t>公分。女孩身高</a:t>
            </a:r>
            <a:r>
              <a:rPr lang="en-US" altLang="zh-CN" b="0" dirty="0">
                <a:solidFill>
                  <a:srgbClr val="1F1F1F"/>
                </a:solidFill>
              </a:rPr>
              <a:t>=</a:t>
            </a:r>
            <a:r>
              <a:rPr lang="zh-CN" altLang="en-US" b="0" dirty="0">
                <a:solidFill>
                  <a:srgbClr val="1F1F1F"/>
                </a:solidFill>
              </a:rPr>
              <a:t>（父亲身高</a:t>
            </a:r>
            <a:r>
              <a:rPr lang="en-US" altLang="zh-CN" b="0" dirty="0">
                <a:solidFill>
                  <a:srgbClr val="1F1F1F"/>
                </a:solidFill>
              </a:rPr>
              <a:t>+</a:t>
            </a:r>
            <a:r>
              <a:rPr lang="zh-CN" altLang="en-US" b="0" dirty="0">
                <a:solidFill>
                  <a:srgbClr val="1F1F1F"/>
                </a:solidFill>
              </a:rPr>
              <a:t>母亲身高－</a:t>
            </a:r>
            <a:r>
              <a:rPr lang="en-US" altLang="zh-CN" b="0" dirty="0">
                <a:solidFill>
                  <a:srgbClr val="1F1F1F"/>
                </a:solidFill>
              </a:rPr>
              <a:t>13</a:t>
            </a:r>
            <a:r>
              <a:rPr lang="zh-CN" altLang="en-US" b="0" dirty="0">
                <a:solidFill>
                  <a:srgbClr val="1F1F1F"/>
                </a:solidFill>
              </a:rPr>
              <a:t>）</a:t>
            </a:r>
            <a:r>
              <a:rPr lang="en-US" altLang="zh-CN" b="0" dirty="0">
                <a:solidFill>
                  <a:srgbClr val="1F1F1F"/>
                </a:solidFill>
              </a:rPr>
              <a:t>÷2</a:t>
            </a:r>
            <a:r>
              <a:rPr lang="zh-CN" altLang="en-US" b="0" dirty="0">
                <a:solidFill>
                  <a:srgbClr val="1F1F1F"/>
                </a:solidFill>
              </a:rPr>
              <a:t>，然后加或者减</a:t>
            </a:r>
            <a:r>
              <a:rPr lang="en-US" altLang="zh-CN" b="0" dirty="0">
                <a:solidFill>
                  <a:srgbClr val="1F1F1F"/>
                </a:solidFill>
              </a:rPr>
              <a:t>5</a:t>
            </a:r>
            <a:r>
              <a:rPr lang="zh-CN" altLang="en-US" b="0" dirty="0">
                <a:solidFill>
                  <a:srgbClr val="1F1F1F"/>
                </a:solidFill>
              </a:rPr>
              <a:t>公分。</a:t>
            </a:r>
            <a:endParaRPr lang="en-US" altLang="zh-CN" b="0" dirty="0">
              <a:solidFill>
                <a:srgbClr val="1F1F1F"/>
              </a:solidFill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endParaRPr lang="en-US" altLang="zh-CN" b="0" dirty="0">
              <a:solidFill>
                <a:srgbClr val="1F1F1F"/>
              </a:solidFill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None/>
            </a:pPr>
            <a:r>
              <a:rPr lang="zh-CN" altLang="en-US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设：父亲身高</a:t>
            </a:r>
            <a:r>
              <a:rPr lang="en-US" altLang="zh-CN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179</a:t>
            </a:r>
            <a:r>
              <a:rPr lang="zh-CN" altLang="en-US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，母亲身高</a:t>
            </a:r>
            <a:r>
              <a:rPr lang="en-US" altLang="zh-CN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165</a:t>
            </a:r>
            <a:r>
              <a:rPr lang="zh-CN" altLang="en-US" b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，计算他们生男孩和女孩，分别预测身高是多少？</a:t>
            </a:r>
            <a:endParaRPr lang="en-US" altLang="zh-CN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9144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">
            <a:extLst>
              <a:ext uri="{FF2B5EF4-FFF2-40B4-BE49-F238E27FC236}">
                <a16:creationId xmlns:a16="http://schemas.microsoft.com/office/drawing/2014/main" id="{07C2C90D-0664-B437-0A46-18ED6FB64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2">
            <a:extLst>
              <a:ext uri="{FF2B5EF4-FFF2-40B4-BE49-F238E27FC236}">
                <a16:creationId xmlns:a16="http://schemas.microsoft.com/office/drawing/2014/main" id="{89C1A4F7-0835-CCFA-03C5-3B87C24F2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9988" y="2808288"/>
            <a:ext cx="641826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0" dirty="0">
                <a:solidFill>
                  <a:schemeClr val="tx1"/>
                </a:solidFill>
                <a:latin typeface="黑体" panose="02010609060101010101" pitchFamily="49" charset="-122"/>
              </a:rPr>
              <a:t>Python</a:t>
            </a:r>
            <a:r>
              <a:rPr lang="zh-CN" altLang="en-US" sz="5400" b="0" dirty="0">
                <a:solidFill>
                  <a:schemeClr val="tx1"/>
                </a:solidFill>
                <a:latin typeface="黑体" panose="02010609060101010101" pitchFamily="49" charset="-122"/>
              </a:rPr>
              <a:t>语法元素分析</a:t>
            </a:r>
            <a:endParaRPr lang="zh-CN" altLang="en-US" sz="54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CA685CE-1548-125B-F4E0-7619ABF525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0E831B88-45A4-D65E-502B-A18C781384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262432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语法元素分析</a:t>
            </a:r>
          </a:p>
        </p:txBody>
      </p:sp>
      <p:sp>
        <p:nvSpPr>
          <p:cNvPr id="19460" name="TextBox 2">
            <a:extLst>
              <a:ext uri="{FF2B5EF4-FFF2-40B4-BE49-F238E27FC236}">
                <a16:creationId xmlns:a16="http://schemas.microsoft.com/office/drawing/2014/main" id="{5AA4E10E-52BC-18F9-3B49-893632514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82763"/>
            <a:ext cx="8064500" cy="4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程序的格式框架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命名与保留字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语句与函数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的输入输出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温度转换代码分析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E9D4D-52BA-541B-C73B-57791794F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644F91E-41EC-50E3-1486-45714B06A5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pic>
        <p:nvPicPr>
          <p:cNvPr id="2" name="图片 2">
            <a:extLst>
              <a:ext uri="{FF2B5EF4-FFF2-40B4-BE49-F238E27FC236}">
                <a16:creationId xmlns:a16="http://schemas.microsoft.com/office/drawing/2014/main" id="{F9D3C477-246D-D877-355F-11CB9A5571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78271"/>
            <a:ext cx="7200800" cy="484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48DA86-667C-2380-0C76-2EB93FD564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程序的格式框架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3961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349BB-4299-5C8C-F669-194227A78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05860C2E-CF87-5952-79F4-900B540E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972748DA-37F9-D7AA-93BF-4600B21431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程序的格式框架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60" name="TextBox 2">
            <a:extLst>
              <a:ext uri="{FF2B5EF4-FFF2-40B4-BE49-F238E27FC236}">
                <a16:creationId xmlns:a16="http://schemas.microsoft.com/office/drawing/2014/main" id="{012FDE1A-AD15-952D-D607-65ACC35E24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782763"/>
            <a:ext cx="8064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语言采用严格的“缩进”来表明程序的格式框架。缩进指每一行代码开始前的空白区域，用来表示代码之间的包含和层次关系。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个缩进 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4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个空格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用以在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中标明代码的层次关系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缩进是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语言中表明程序框架的唯一手段</a:t>
            </a:r>
          </a:p>
        </p:txBody>
      </p:sp>
    </p:spTree>
    <p:extLst>
      <p:ext uri="{BB962C8B-B14F-4D97-AF65-F5344CB8AC3E}">
        <p14:creationId xmlns:p14="http://schemas.microsoft.com/office/powerpoint/2010/main" val="1758159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2E2D1548-4124-7BF8-ABD0-6B38ED921A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5D818B77-DE5B-1B76-00E4-5BE5B8A90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77507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程序的格式框架</a:t>
            </a:r>
            <a:endParaRPr lang="zh-CN" altLang="en-US" sz="40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84" name="TextBox 2">
            <a:extLst>
              <a:ext uri="{FF2B5EF4-FFF2-40B4-BE49-F238E27FC236}">
                <a16:creationId xmlns:a16="http://schemas.microsoft.com/office/drawing/2014/main" id="{8C030DB4-B2AD-7EB3-DA61-B87712F84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166813"/>
            <a:ext cx="8064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单层缩进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   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多层缩进 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485" name="图片 4">
            <a:extLst>
              <a:ext uri="{FF2B5EF4-FFF2-40B4-BE49-F238E27FC236}">
                <a16:creationId xmlns:a16="http://schemas.microsoft.com/office/drawing/2014/main" id="{EB628741-0800-921A-318B-DBBD51AF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1500"/>
            <a:ext cx="4137025" cy="431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6" name="图片 7">
            <a:extLst>
              <a:ext uri="{FF2B5EF4-FFF2-40B4-BE49-F238E27FC236}">
                <a16:creationId xmlns:a16="http://schemas.microsoft.com/office/drawing/2014/main" id="{0A2C1153-D7BF-7E8B-D1CF-411E08138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1838" y="1901825"/>
            <a:ext cx="4206875" cy="448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C31F4C24-507E-EAC1-1B0B-A6AC0660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8A0570C6-D202-D302-1213-C371F2A98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12112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</a:p>
        </p:txBody>
      </p:sp>
      <p:sp>
        <p:nvSpPr>
          <p:cNvPr id="21508" name="TextBox 2">
            <a:extLst>
              <a:ext uri="{FF2B5EF4-FFF2-40B4-BE49-F238E27FC236}">
                <a16:creationId xmlns:a16="http://schemas.microsoft.com/office/drawing/2014/main" id="{DD2224A4-62BC-9C5A-D0C4-1D6B0095A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973263"/>
            <a:ext cx="8425631" cy="3846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注释：程序员在代码中加入的说明信息，不被计算机执行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注释的两种方法：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单行注释以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</a:t>
            </a:r>
          </a:p>
          <a:p>
            <a:pPr lvl="3" algn="just" eaLnBrk="1" hangingPunct="1"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#Here are the comments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多行注释以  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’’’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开头和结尾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4" algn="just" eaLnBrk="1" hangingPunct="1">
              <a:spcBef>
                <a:spcPct val="0"/>
              </a:spcBef>
              <a:buClr>
                <a:srgbClr val="0066FF"/>
              </a:buClr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’’’</a:t>
            </a:r>
          </a:p>
          <a:p>
            <a:pPr lvl="4" algn="just" eaLnBrk="1" hangingPunct="1">
              <a:spcBef>
                <a:spcPct val="0"/>
              </a:spcBef>
              <a:buClr>
                <a:srgbClr val="0066FF"/>
              </a:buClr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This is a multiline comment</a:t>
            </a:r>
          </a:p>
          <a:p>
            <a:pPr lvl="4" algn="just" eaLnBrk="1" hangingPunct="1">
              <a:spcBef>
                <a:spcPct val="0"/>
              </a:spcBef>
              <a:buClr>
                <a:srgbClr val="0066FF"/>
              </a:buClr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used in Python</a:t>
            </a:r>
          </a:p>
          <a:p>
            <a:pPr lvl="4" algn="just" eaLnBrk="1" hangingPunct="1">
              <a:spcBef>
                <a:spcPct val="0"/>
              </a:spcBef>
              <a:buClr>
                <a:srgbClr val="0066FF"/>
              </a:buClr>
              <a:buFontTx/>
              <a:buNone/>
            </a:pP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’’’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C31F4C24-507E-EAC1-1B0B-A6AC06604DC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8A0570C6-D202-D302-1213-C371F2A98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12112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</a:p>
        </p:txBody>
      </p:sp>
      <p:sp>
        <p:nvSpPr>
          <p:cNvPr id="21508" name="TextBox 2">
            <a:extLst>
              <a:ext uri="{FF2B5EF4-FFF2-40B4-BE49-F238E27FC236}">
                <a16:creationId xmlns:a16="http://schemas.microsoft.com/office/drawing/2014/main" id="{DD2224A4-62BC-9C5A-D0C4-1D6B0095AB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1473200"/>
            <a:ext cx="4536678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：嘿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# 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是什么意思啊？</a:t>
            </a: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：嘿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：呃我问你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#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是什么意思？</a:t>
            </a: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：问吧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：我刚才不是问了么？</a:t>
            </a: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：啊？</a:t>
            </a: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：你再看看记录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…</a:t>
            </a: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：看完了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：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……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所以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#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是啥？</a:t>
            </a: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：所以什么？</a:t>
            </a:r>
          </a:p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：有病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……</a:t>
            </a:r>
            <a:endParaRPr lang="zh-CN" altLang="en-US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9722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EB0F1-A109-C64D-BA20-E78BFC2D3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920E0744-2D5F-E03E-85D8-E167D31164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pic>
        <p:nvPicPr>
          <p:cNvPr id="2" name="图片 2">
            <a:extLst>
              <a:ext uri="{FF2B5EF4-FFF2-40B4-BE49-F238E27FC236}">
                <a16:creationId xmlns:a16="http://schemas.microsoft.com/office/drawing/2014/main" id="{14551D2E-9DD5-3B0C-BA47-E2B4DB0CE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200800" cy="484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A9E68F-EF98-1A46-E574-377D4FFCA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775075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标识符</a:t>
            </a:r>
            <a:r>
              <a:rPr lang="zh-CN" altLang="zh-CN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与保留字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4000" dirty="0">
              <a:solidFill>
                <a:srgbClr val="262626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267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0CC5B12C-5018-B9C8-0927-E6C562F08D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CCC53A38-C54F-D45D-FB41-1352D5BC7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775075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标识符</a:t>
            </a:r>
            <a:r>
              <a:rPr lang="zh-CN" altLang="zh-CN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与保留字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4000" dirty="0">
              <a:solidFill>
                <a:srgbClr val="262626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532" name="TextBox 2">
            <a:extLst>
              <a:ext uri="{FF2B5EF4-FFF2-40B4-BE49-F238E27FC236}">
                <a16:creationId xmlns:a16="http://schemas.microsoft.com/office/drawing/2014/main" id="{371C89F0-FBB9-B582-6FCC-88C8A07E8F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3263"/>
            <a:ext cx="8064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None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程序中包含很多种标识符：变量名、函数名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变量：程序中值发生改变或者可以发生改变的元素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语言允许采用大写字母、小写字母、数字、下划线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(_)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和汉字等字符及其组合给变量命名，但名字的首字符不能是数字，中间不能出现空格，长度没有限制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注意：标识符对大小写敏感，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是两个不同的名字 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">
            <a:extLst>
              <a:ext uri="{FF2B5EF4-FFF2-40B4-BE49-F238E27FC236}">
                <a16:creationId xmlns:a16="http://schemas.microsoft.com/office/drawing/2014/main" id="{028578E8-4CE8-2750-E78D-C0C4AD828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2">
            <a:extLst>
              <a:ext uri="{FF2B5EF4-FFF2-40B4-BE49-F238E27FC236}">
                <a16:creationId xmlns:a16="http://schemas.microsoft.com/office/drawing/2014/main" id="{7D217113-0FB9-EF28-A7B7-AE63F9B75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5763" y="2849563"/>
            <a:ext cx="57245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温度转换程序实例</a:t>
            </a:r>
            <a:endParaRPr lang="zh-CN" altLang="en-US" sz="5400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E2FA6EAE-3A03-D6EE-F2A9-BEC2CC52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E0F0CD4-E8C9-6250-E895-3C63CA4EE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6530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变量命名规范 </a:t>
            </a: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PEP8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</a:t>
            </a:r>
          </a:p>
        </p:txBody>
      </p:sp>
      <p:sp>
        <p:nvSpPr>
          <p:cNvPr id="16388" name="TextBox 2">
            <a:extLst>
              <a:ext uri="{FF2B5EF4-FFF2-40B4-BE49-F238E27FC236}">
                <a16:creationId xmlns:a16="http://schemas.microsoft.com/office/drawing/2014/main" id="{A103024B-3127-F99B-DB88-9944999F04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252413" y="1700213"/>
            <a:ext cx="9520238" cy="441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普通变量，用蛇形命名法，例如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max_value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0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常量，采用全大写字母，例如，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MAX_VALUE, MIN_VALUE, PI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“仅内部使用”变量，为她增加下划线前缀，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local_value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与关键字冲突时候，添加后缀  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class_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类名，应该是驼峰命名，例如，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Boy_Class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函数名，采用蛇形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风格，例如，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mean_function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216EC-A1BB-B195-B885-29776723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AD40797-BB97-352B-C922-AACD440CEF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D581562A-93B6-BF49-FFD9-45D8DB3D5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775075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标识符</a:t>
            </a:r>
            <a:r>
              <a:rPr lang="zh-CN" altLang="zh-CN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与保留字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4000" dirty="0">
              <a:solidFill>
                <a:srgbClr val="262626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2532" name="TextBox 2">
            <a:extLst>
              <a:ext uri="{FF2B5EF4-FFF2-40B4-BE49-F238E27FC236}">
                <a16:creationId xmlns:a16="http://schemas.microsoft.com/office/drawing/2014/main" id="{7EB98A40-B157-7167-DAD2-79D8B2F8C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3263"/>
            <a:ext cx="8064500" cy="2797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对变量赋值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变量名称的描述性要强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变量名称的可读性要强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变量名称匹配其所表达的类型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在保证上述特征的情况下尽可能短</a:t>
            </a:r>
          </a:p>
        </p:txBody>
      </p:sp>
    </p:spTree>
    <p:extLst>
      <p:ext uri="{BB962C8B-B14F-4D97-AF65-F5344CB8AC3E}">
        <p14:creationId xmlns:p14="http://schemas.microsoft.com/office/powerpoint/2010/main" val="1005652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E97A8731-6612-1FE9-2E59-E31B9125A7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AA4251BA-2D0E-EBAE-83E9-0EED73AB0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775075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标识符</a:t>
            </a:r>
            <a:r>
              <a:rPr lang="zh-CN" altLang="zh-CN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与保留字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4000" dirty="0">
              <a:solidFill>
                <a:srgbClr val="262626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3556" name="TextBox 2">
            <a:extLst>
              <a:ext uri="{FF2B5EF4-FFF2-40B4-BE49-F238E27FC236}">
                <a16:creationId xmlns:a16="http://schemas.microsoft.com/office/drawing/2014/main" id="{3E929200-2E41-1299-A50B-40829EE13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3263"/>
            <a:ext cx="8064500" cy="289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 typeface="Wingdings" panose="05000000000000000000" pitchFamily="2" charset="2"/>
              <a:buChar char="ü"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保留字，也称为关键字，指被编程语言内部定义并保留使用的标识符。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  <a:buFont typeface="Wingdings" panose="05000000000000000000" pitchFamily="2" charset="2"/>
              <a:buChar char="ü"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程序员编写程序不能定义与保留字相同的标识符。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  <a:buFont typeface="Wingdings" panose="05000000000000000000" pitchFamily="2" charset="2"/>
              <a:buChar char="ü"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每种程序设计语言都有一套保留字，保留字一般用来构成程序整体框架、表达关键值和具有结构性的复杂语义等。</a:t>
            </a:r>
            <a:endParaRPr lang="zh-CN" altLang="en-US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  <a:buFont typeface="Wingdings" panose="05000000000000000000" pitchFamily="2" charset="2"/>
              <a:buChar char="ü"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掌握一门编程语言首先要熟记其所对应的保留字。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20378-3E74-05A8-2437-AF0A99C4E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A5DC5BDE-EF3C-FB40-EABA-F0B5AC1192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pic>
        <p:nvPicPr>
          <p:cNvPr id="2" name="图片 2">
            <a:extLst>
              <a:ext uri="{FF2B5EF4-FFF2-40B4-BE49-F238E27FC236}">
                <a16:creationId xmlns:a16="http://schemas.microsoft.com/office/drawing/2014/main" id="{ADB7CE69-9E54-9315-B662-46CBB808FB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84784"/>
            <a:ext cx="7200800" cy="484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">
            <a:extLst>
              <a:ext uri="{FF2B5EF4-FFF2-40B4-BE49-F238E27FC236}">
                <a16:creationId xmlns:a16="http://schemas.microsoft.com/office/drawing/2014/main" id="{DE4BFE1A-3E4B-913D-76FB-993412EC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775075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标识符</a:t>
            </a:r>
            <a:r>
              <a:rPr lang="zh-CN" altLang="zh-CN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与保留字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4000" dirty="0">
              <a:solidFill>
                <a:srgbClr val="262626"/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9428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C7D0D29F-4043-C18F-46D7-7CA6B0ECF6B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00B8EA40-337B-5E25-EC1E-24FA49692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775075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charset="0"/>
                <a:ea typeface="微软雅黑" charset="0"/>
              </a:rPr>
              <a:t>标识符</a:t>
            </a:r>
            <a:r>
              <a:rPr lang="zh-CN" altLang="zh-CN" sz="4000">
                <a:solidFill>
                  <a:srgbClr val="262626"/>
                </a:solidFill>
                <a:latin typeface="微软雅黑" charset="0"/>
                <a:ea typeface="微软雅黑" charset="0"/>
              </a:rPr>
              <a:t>与</a:t>
            </a:r>
            <a:r>
              <a:rPr lang="zh-CN" altLang="zh-CN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保留字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4000" dirty="0">
              <a:solidFill>
                <a:srgbClr val="262626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580" name="TextBox 2">
            <a:extLst>
              <a:ext uri="{FF2B5EF4-FFF2-40B4-BE49-F238E27FC236}">
                <a16:creationId xmlns:a16="http://schemas.microsoft.com/office/drawing/2014/main" id="{651251BB-15FD-2EF8-9461-3B0EDCE8E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3263"/>
            <a:ext cx="80645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ü"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3.x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保留字列表 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(33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B231F929-4DFF-010C-4594-F592F23DE4A3}"/>
              </a:ext>
            </a:extLst>
          </p:cNvPr>
          <p:cNvGraphicFramePr>
            <a:graphicFrameLocks noGrp="1"/>
          </p:cNvGraphicFramePr>
          <p:nvPr/>
        </p:nvGraphicFramePr>
        <p:xfrm>
          <a:off x="1295400" y="2941638"/>
          <a:ext cx="6310312" cy="353060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77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7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7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7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5598"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and</a:t>
                      </a:r>
                      <a:endParaRPr lang="zh-CN" altLang="en-US" sz="1800" b="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 err="1"/>
                        <a:t>elif</a:t>
                      </a:r>
                      <a:endParaRPr lang="zh-CN" altLang="en-US" sz="1800" b="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import</a:t>
                      </a:r>
                      <a:endParaRPr lang="zh-CN" altLang="en-US" sz="1800" b="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b="0" dirty="0"/>
                        <a:t>raise</a:t>
                      </a:r>
                      <a:endParaRPr lang="zh-CN" altLang="en-US" sz="1800" b="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as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else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in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return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assert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except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is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try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break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finally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lambda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while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class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for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nonlocal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with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19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continue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from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not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yield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def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global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or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True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del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if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pass 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False 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598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30" marR="91430" marT="45731" marB="45731"/>
                </a:tc>
                <a:tc>
                  <a:txBody>
                    <a:bodyPr/>
                    <a:lstStyle/>
                    <a:p>
                      <a:r>
                        <a:rPr lang="en-US" altLang="zh-CN" sz="1800" dirty="0"/>
                        <a:t>None </a:t>
                      </a:r>
                      <a:endParaRPr lang="zh-CN" altLang="en-US" sz="1800" dirty="0"/>
                    </a:p>
                  </a:txBody>
                  <a:tcPr marL="91430" marR="91430" marT="45731" marB="4573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7450" y="765175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zh-CN" sz="4000">
                <a:solidFill>
                  <a:srgbClr val="262626"/>
                </a:solidFill>
                <a:latin typeface="微软雅黑" charset="0"/>
                <a:ea typeface="微软雅黑" charset="0"/>
              </a:rPr>
              <a:t>逻辑与值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7450" y="1583055"/>
            <a:ext cx="697484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zh-CN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1. 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True</a:t>
            </a:r>
            <a:r>
              <a:rPr lang="en-US" altLang="zh-CN" sz="2000" b="1" i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en-US" altLang="zh-CN" sz="2000" b="1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False</a:t>
            </a:r>
            <a:r>
              <a:rPr lang="zh-CN" altLang="en-US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布尔值常量，表示逻辑真</a:t>
            </a:r>
            <a:r>
              <a:rPr lang="en-US" altLang="zh-CN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/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假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7450" y="4352290"/>
            <a:ext cx="7567295" cy="131191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zh-CN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2. 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None</a:t>
            </a:r>
            <a:r>
              <a:rPr lang="zh-CN" altLang="en-US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空值常量，表示无数据，其数据类型为NoneType；</a:t>
            </a:r>
          </a:p>
          <a:p>
            <a:pPr marL="0" indent="0">
              <a:spcAft>
                <a:spcPts val="1200"/>
              </a:spcAft>
            </a:pP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所有赋值为None的变量都相等，并且None与其他任何非None的对象比较的结果都为False。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645025" y="5271770"/>
            <a:ext cx="2708275" cy="11442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480560" y="1981835"/>
            <a:ext cx="3375025" cy="22529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253490" y="2533650"/>
            <a:ext cx="2552700" cy="1079500"/>
          </a:xfrm>
          <a:prstGeom prst="rect">
            <a:avLst/>
          </a:prstGeom>
        </p:spPr>
      </p:pic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FE44D6E7-2B22-CEE0-C516-E9029C0DC0F4}"/>
              </a:ext>
            </a:extLst>
          </p:cNvPr>
          <p:cNvCxnSpPr/>
          <p:nvPr/>
        </p:nvCxnSpPr>
        <p:spPr bwMode="auto">
          <a:xfrm>
            <a:off x="6531551" y="3246381"/>
            <a:ext cx="1008112" cy="93610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A70ECC06-DAB8-5105-2D21-97C10FEB4A8E}"/>
              </a:ext>
            </a:extLst>
          </p:cNvPr>
          <p:cNvCxnSpPr>
            <a:cxnSpLocks/>
          </p:cNvCxnSpPr>
          <p:nvPr/>
        </p:nvCxnSpPr>
        <p:spPr bwMode="auto">
          <a:xfrm flipH="1">
            <a:off x="6804248" y="3246381"/>
            <a:ext cx="384712" cy="82010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85215" y="644525"/>
            <a:ext cx="2825115" cy="706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zh-CN" sz="4000">
                <a:solidFill>
                  <a:srgbClr val="262626"/>
                </a:solidFill>
                <a:latin typeface="微软雅黑" charset="0"/>
                <a:ea typeface="微软雅黑" charset="0"/>
              </a:rPr>
              <a:t>逻辑运算符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084580" y="1485900"/>
            <a:ext cx="6974840" cy="1691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zh-CN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3. 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and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  <a:sym typeface="+mn-ea"/>
              </a:rPr>
              <a:t>/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or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  <a:sym typeface="+mn-ea"/>
              </a:rPr>
              <a:t>/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not</a:t>
            </a:r>
            <a:r>
              <a:rPr lang="zh-CN" altLang="en-US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逻辑</a:t>
            </a:r>
            <a:r>
              <a:rPr 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与/或/非</a:t>
            </a:r>
            <a:r>
              <a:rPr 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运算</a:t>
            </a:r>
            <a:r>
              <a:rPr lang="zh-CN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优先级 not&gt;and&gt;or</a:t>
            </a:r>
          </a:p>
          <a:p>
            <a:pPr marL="342900" indent="-342900">
              <a:lnSpc>
                <a:spcPct val="90000"/>
              </a:lnSpc>
              <a:spcAft>
                <a:spcPts val="1200"/>
              </a:spcAft>
              <a:buFont typeface="Arial" panose="020B0704020202020204" pitchFamily="34" charset="0"/>
              <a:buChar char="•"/>
            </a:pPr>
            <a:r>
              <a:rPr 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and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所有条件必须同时为真，整个表达式才为真</a:t>
            </a:r>
          </a:p>
          <a:p>
            <a:pPr marL="342900" indent="-342900">
              <a:lnSpc>
                <a:spcPct val="90000"/>
              </a:lnSpc>
              <a:spcAft>
                <a:spcPts val="1200"/>
              </a:spcAft>
              <a:buFont typeface="Arial" panose="020B0704020202020204" pitchFamily="34" charset="0"/>
              <a:buChar char="•"/>
            </a:pPr>
            <a:r>
              <a:rPr 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or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：只要有一个条件为真（True），整个表达式为真</a:t>
            </a:r>
          </a:p>
          <a:p>
            <a:pPr marL="342900" indent="-342900">
              <a:lnSpc>
                <a:spcPct val="90000"/>
              </a:lnSpc>
              <a:spcAft>
                <a:spcPts val="1200"/>
              </a:spcAft>
              <a:buFont typeface="Arial" panose="020B0704020202020204" pitchFamily="34" charset="0"/>
              <a:buChar char="•"/>
            </a:pPr>
            <a:r>
              <a:rPr 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not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：逻辑非运算，对布尔值取反</a:t>
            </a: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65530" y="4025265"/>
            <a:ext cx="2491740" cy="138874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3708400" y="3312160"/>
            <a:ext cx="4910455" cy="305562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7450" y="765175"/>
            <a:ext cx="1706880" cy="706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zh-CN" sz="4000">
                <a:solidFill>
                  <a:srgbClr val="262626"/>
                </a:solidFill>
                <a:latin typeface="微软雅黑" charset="0"/>
                <a:ea typeface="微软雅黑" charset="0"/>
              </a:rPr>
              <a:t>控制流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7450" y="1574165"/>
            <a:ext cx="4914900" cy="2418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zh-CN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4. 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if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  <a:sym typeface="+mn-ea"/>
              </a:rPr>
              <a:t>/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elif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  <a:sym typeface="+mn-ea"/>
              </a:rPr>
              <a:t>/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else</a:t>
            </a:r>
            <a:r>
              <a:rPr lang="zh-CN" altLang="en-US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条件分支控制</a:t>
            </a:r>
          </a:p>
          <a:p>
            <a:pPr marL="342900" indent="-342900">
              <a:lnSpc>
                <a:spcPct val="60000"/>
              </a:lnSpc>
              <a:spcAft>
                <a:spcPts val="1200"/>
              </a:spcAft>
              <a:buFont typeface="Arial" panose="020B0704020202020204" pitchFamily="34" charset="0"/>
              <a:buChar char="•"/>
            </a:pPr>
            <a:r>
              <a:rPr 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if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：判断语句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Arial" panose="020B0704020202020204" pitchFamily="34" charset="0"/>
              <a:buChar char="•"/>
            </a:pPr>
            <a:r>
              <a:rPr 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elif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：判断语句，else if的缩写，是if语句的一部分，用于在满足多个条件时执行不同的代码块。</a:t>
            </a:r>
          </a:p>
          <a:p>
            <a:pPr marL="342900" indent="-342900">
              <a:lnSpc>
                <a:spcPct val="60000"/>
              </a:lnSpc>
              <a:spcAft>
                <a:spcPts val="1200"/>
              </a:spcAft>
              <a:buFont typeface="Arial" panose="020B0704020202020204" pitchFamily="34" charset="0"/>
              <a:buChar char="•"/>
            </a:pPr>
            <a:r>
              <a:rPr 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else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00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判断语句，对应if语句</a:t>
            </a:r>
            <a:endParaRPr lang="zh-CN" altLang="en-US" sz="2000" i="0">
              <a:solidFill>
                <a:srgbClr val="101828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>
              <a:spcAft>
                <a:spcPts val="1200"/>
              </a:spcAft>
              <a:buFont typeface="Arial" panose="020B0704020202020204" pitchFamily="34" charset="0"/>
              <a:buChar char="•"/>
            </a:pPr>
            <a:endParaRPr lang="zh-CN" altLang="en-US" sz="2000" i="0">
              <a:solidFill>
                <a:srgbClr val="101828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87450" y="3992245"/>
            <a:ext cx="7567295" cy="1660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zh-CN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5. 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for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  <a:sym typeface="+mn-ea"/>
              </a:rPr>
              <a:t>/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in</a:t>
            </a:r>
            <a:r>
              <a:rPr lang="zh-CN" altLang="en-US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遍历可迭代对象</a:t>
            </a:r>
          </a:p>
          <a:p>
            <a:pPr marL="342900" indent="-342900">
              <a:lnSpc>
                <a:spcPct val="80000"/>
              </a:lnSpc>
              <a:spcAft>
                <a:spcPts val="1200"/>
              </a:spcAft>
              <a:buFont typeface="Arial" panose="020B0704020202020204" pitchFamily="34" charset="0"/>
              <a:buChar char="•"/>
            </a:pPr>
            <a:r>
              <a:rPr lang="en-US" sz="200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for</a:t>
            </a:r>
            <a:r>
              <a:rPr lang="zh-CN" altLang="en-US" sz="200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：循环语句</a:t>
            </a:r>
            <a:endParaRPr lang="zh-CN" altLang="en-US" sz="2000" i="0">
              <a:solidFill>
                <a:srgbClr val="101828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>
              <a:lnSpc>
                <a:spcPct val="80000"/>
              </a:lnSpc>
              <a:spcAft>
                <a:spcPts val="1200"/>
              </a:spcAft>
              <a:buFont typeface="Arial" panose="020B0704020202020204" pitchFamily="34" charset="0"/>
              <a:buChar char="•"/>
            </a:pPr>
            <a:r>
              <a:rPr lang="en-US" altLang="zh-CN" sz="200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in</a:t>
            </a:r>
            <a:r>
              <a:rPr lang="zh-CN" altLang="en-US" sz="200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：成员运算符，用于判断某个元素是否存在于一个集合中</a:t>
            </a:r>
          </a:p>
          <a:p>
            <a:pPr marL="0" indent="0">
              <a:spcAft>
                <a:spcPts val="1200"/>
              </a:spcAft>
            </a:pPr>
            <a:endParaRPr lang="zh-CN" altLang="en-US" sz="2000" i="0">
              <a:solidFill>
                <a:srgbClr val="101828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 r="23561"/>
          <a:stretch>
            <a:fillRect/>
          </a:stretch>
        </p:blipFill>
        <p:spPr>
          <a:xfrm>
            <a:off x="6079490" y="1725930"/>
            <a:ext cx="2099310" cy="20345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318895" y="5420995"/>
            <a:ext cx="3155315" cy="8394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930775" y="5191125"/>
            <a:ext cx="3248025" cy="129921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7450" y="765175"/>
            <a:ext cx="1706880" cy="706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zh-CN" sz="4000">
                <a:solidFill>
                  <a:srgbClr val="262626"/>
                </a:solidFill>
                <a:latin typeface="微软雅黑" charset="0"/>
                <a:ea typeface="微软雅黑" charset="0"/>
              </a:rPr>
              <a:t>控制流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7450" y="1574165"/>
            <a:ext cx="7685405" cy="2418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zh-CN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6. 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while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  <a:sym typeface="+mn-ea"/>
              </a:rPr>
              <a:t>/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break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  <a:sym typeface="+mn-ea"/>
              </a:rPr>
              <a:t>/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continue</a:t>
            </a:r>
            <a:r>
              <a:rPr lang="zh-CN" altLang="en-US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循环控制与中断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Arial" panose="020B0704020202020204" pitchFamily="34" charset="0"/>
              <a:buChar char="•"/>
            </a:pPr>
            <a:r>
              <a:rPr lang="en-US" altLang="zh-CN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while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：循环语句，后接条件，若条件为真则运行后面的代码块</a:t>
            </a:r>
          </a:p>
          <a:p>
            <a:pPr marL="342900" indent="-342900">
              <a:lnSpc>
                <a:spcPct val="90000"/>
              </a:lnSpc>
              <a:spcAft>
                <a:spcPts val="1200"/>
              </a:spcAft>
              <a:buFont typeface="Arial" panose="020B0704020202020204" pitchFamily="34" charset="0"/>
              <a:buChar char="•"/>
            </a:pPr>
            <a:r>
              <a:rPr 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break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：用来终止循环语句，即循环条件没有False条件或者序列还没被完全递归完，也会停止执行循环语句。</a:t>
            </a:r>
          </a:p>
          <a:p>
            <a:pPr marL="342900" indent="-342900">
              <a:lnSpc>
                <a:spcPct val="100000"/>
              </a:lnSpc>
              <a:spcAft>
                <a:spcPts val="1200"/>
              </a:spcAft>
              <a:buFont typeface="Arial" panose="020B0704020202020204" pitchFamily="34" charset="0"/>
              <a:buChar char="•"/>
            </a:pPr>
            <a:r>
              <a:rPr 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continue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00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跳出本次循环，在本次循环后面的语句则不执行</a:t>
            </a:r>
          </a:p>
          <a:p>
            <a:pPr marL="342900" indent="-342900">
              <a:spcAft>
                <a:spcPts val="1200"/>
              </a:spcAft>
              <a:buFont typeface="Arial" panose="020B0704020202020204" pitchFamily="34" charset="0"/>
              <a:buChar char="•"/>
            </a:pPr>
            <a:endParaRPr lang="zh-CN" altLang="en-US" sz="2000" i="0">
              <a:solidFill>
                <a:srgbClr val="101828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5400" y="3611880"/>
            <a:ext cx="6751955" cy="29273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7450" y="765175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zh-CN" sz="4000">
                <a:solidFill>
                  <a:srgbClr val="262626"/>
                </a:solidFill>
                <a:latin typeface="微软雅黑" charset="0"/>
                <a:ea typeface="微软雅黑" charset="0"/>
              </a:rPr>
              <a:t>函数与类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7450" y="1583055"/>
            <a:ext cx="697484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zh-CN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7. 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def</a:t>
            </a:r>
            <a:r>
              <a:rPr lang="zh-CN" altLang="en-US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定义函数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7450" y="3607435"/>
            <a:ext cx="7567295" cy="3987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zh-CN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8. 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return</a:t>
            </a:r>
            <a:r>
              <a:rPr lang="zh-CN" altLang="en-US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从函数返回值，</a:t>
            </a:r>
            <a:r>
              <a:rPr lang="en-US" altLang="zh-CN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并终结程序运行</a:t>
            </a: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18895" y="2092960"/>
            <a:ext cx="5821045" cy="12185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18895" y="4236085"/>
            <a:ext cx="5232400" cy="1168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E91AB368-3C39-6712-C005-6359C9EE23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45F11B0D-2983-9B3C-15F5-36A6749EE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温度体系</a:t>
            </a:r>
          </a:p>
        </p:txBody>
      </p:sp>
      <p:sp>
        <p:nvSpPr>
          <p:cNvPr id="10244" name="TextBox 2">
            <a:extLst>
              <a:ext uri="{FF2B5EF4-FFF2-40B4-BE49-F238E27FC236}">
                <a16:creationId xmlns:a16="http://schemas.microsoft.com/office/drawing/2014/main" id="{EFBB372F-2DB8-501D-E89E-E7895949F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005013"/>
            <a:ext cx="8064500" cy="304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温度刻画存在不同体系，摄氏度以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标准大气压下水的结冰点为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度，沸点为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度，将温度进行等分刻画。华氏度以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标准大气压下水的结冰点为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度，沸点为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212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度，将温度进行等分刻画。</a:t>
            </a:r>
            <a:endParaRPr lang="en-US" altLang="zh-CN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7450" y="765175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  <a:defRPr/>
            </a:pPr>
            <a:r>
              <a:rPr lang="zh-CN" sz="4000">
                <a:solidFill>
                  <a:srgbClr val="262626"/>
                </a:solidFill>
                <a:latin typeface="微软雅黑" charset="0"/>
                <a:ea typeface="微软雅黑" charset="0"/>
              </a:rPr>
              <a:t>函数与类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87450" y="1583055"/>
            <a:ext cx="69748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>
              <a:lnSpc>
                <a:spcPct val="120000"/>
              </a:lnSpc>
              <a:spcAft>
                <a:spcPts val="1200"/>
              </a:spcAft>
            </a:pPr>
            <a:r>
              <a:rPr lang="en-US" altLang="zh-CN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9. 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lambda</a:t>
            </a:r>
            <a:r>
              <a:rPr lang="zh-CN" altLang="en-US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创建匿名函数，它可以在不使用def和return关键字的情况下创建简单的函数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187450" y="3607435"/>
            <a:ext cx="7567295" cy="3987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zh-CN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10. 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class</a:t>
            </a:r>
            <a:r>
              <a:rPr lang="zh-CN" altLang="en-US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用于定义类，是对象的声明</a:t>
            </a: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279525" y="2489200"/>
            <a:ext cx="4152900" cy="939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79525" y="4248150"/>
            <a:ext cx="4660900" cy="16256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7450" y="765175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charset="0"/>
                <a:ea typeface="微软雅黑" charset="0"/>
              </a:rPr>
              <a:t>全局变量</a:t>
            </a:r>
          </a:p>
        </p:txBody>
      </p:sp>
      <p:sp>
        <p:nvSpPr>
          <p:cNvPr id="2458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11505" y="1666875"/>
            <a:ext cx="744093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704020202020204" pitchFamily="34" charset="0"/>
                <a:ea typeface="黑体" panose="02010609060101010101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7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7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11.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global</a:t>
            </a:r>
            <a:r>
              <a:rPr lang="zh-CN" altLang="en-US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用于在函数内部声明一个全局变量，使其能够被函数内部修改。</a:t>
            </a:r>
            <a:endParaRPr lang="zh-CN" altLang="en-US" sz="20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806315" y="2910205"/>
            <a:ext cx="3334385" cy="257556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157605" y="2910205"/>
            <a:ext cx="3349625" cy="25863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595120" y="5668645"/>
            <a:ext cx="2658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x仅在函数内被修改</a:t>
            </a:r>
          </a:p>
        </p:txBody>
      </p:sp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4984115" y="5668645"/>
            <a:ext cx="26581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x作为全局变量被修改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7450" y="765175"/>
            <a:ext cx="2722880" cy="706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非局部变量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rcRect r="19695"/>
          <a:stretch>
            <a:fillRect/>
          </a:stretch>
        </p:blipFill>
        <p:spPr>
          <a:xfrm>
            <a:off x="1247140" y="2741295"/>
            <a:ext cx="3013710" cy="345757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rcRect t="1302" r="29002" b="3599"/>
          <a:stretch>
            <a:fillRect/>
          </a:stretch>
        </p:blipFill>
        <p:spPr>
          <a:xfrm>
            <a:off x="4875530" y="2537460"/>
            <a:ext cx="2934970" cy="3523615"/>
          </a:xfrm>
          <a:prstGeom prst="rect">
            <a:avLst/>
          </a:prstGeom>
        </p:spPr>
      </p:pic>
      <p:sp>
        <p:nvSpPr>
          <p:cNvPr id="24580" name="TextBox 2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31520" y="1483995"/>
            <a:ext cx="7364095" cy="114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704020202020204" pitchFamily="34" charset="0"/>
                <a:ea typeface="黑体" panose="02010609060101010101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7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7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12. 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nonlocal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用于在嵌套函数中声明一个外层变量</a:t>
            </a:r>
            <a:r>
              <a:rPr lang="zh-CN" altLang="en-US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但非全局</a:t>
            </a:r>
            <a:r>
              <a:rPr lang="zh-CN" altLang="en-US" sz="2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变量），使得内部函数可以调用该变量。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7450" y="765175"/>
            <a:ext cx="2587625" cy="706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导入</a:t>
            </a:r>
            <a:r>
              <a:rPr lang="en-US" altLang="zh-CN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&amp;</a:t>
            </a: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命名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53490" y="4094480"/>
            <a:ext cx="3491865" cy="153543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366520" y="5629910"/>
            <a:ext cx="313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从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math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库中导入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sqrt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函数</a:t>
            </a: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187450" y="1574165"/>
            <a:ext cx="7017385" cy="241808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altLang="zh-CN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13. 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import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  <a:sym typeface="+mn-ea"/>
              </a:rPr>
              <a:t>/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from</a:t>
            </a:r>
            <a:r>
              <a:rPr lang="en-US" altLang="zh-CN" sz="2000" b="1">
                <a:latin typeface="微软雅黑" charset="0"/>
                <a:ea typeface="微软雅黑" charset="0"/>
                <a:cs typeface="微软雅黑" charset="0"/>
                <a:sym typeface="+mn-ea"/>
              </a:rPr>
              <a:t>/</a:t>
            </a:r>
            <a:r>
              <a:rPr lang="en-US" altLang="zh-CN" sz="2000" b="1" i="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as</a:t>
            </a:r>
            <a:r>
              <a:rPr lang="zh-CN" altLang="en-US" sz="2000" b="1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000" i="0">
                <a:solidFill>
                  <a:srgbClr val="101828"/>
                </a:solidFill>
                <a:latin typeface="微软雅黑" charset="0"/>
                <a:ea typeface="微软雅黑" charset="0"/>
                <a:cs typeface="微软雅黑" charset="0"/>
              </a:rPr>
              <a:t>模块导入与命名</a:t>
            </a:r>
            <a:endParaRPr sz="2000" i="0">
              <a:solidFill>
                <a:srgbClr val="101828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342900" indent="-342900">
              <a:spcAft>
                <a:spcPts val="1200"/>
              </a:spcAft>
              <a:buFont typeface="Arial" panose="020B07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import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用于导入Python 模块或包，让当前脚本可以使用其他模块的功能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342900" indent="-342900">
              <a:spcAft>
                <a:spcPts val="1200"/>
              </a:spcAft>
              <a:buFont typeface="Arial" panose="020B07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用于从模块中导入特定的函数、类或变量，避免导入整个模块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342900" indent="-342900">
              <a:spcAft>
                <a:spcPts val="1200"/>
              </a:spcAft>
              <a:buFont typeface="Arial" panose="020B0704020202020204" pitchFamily="34" charset="0"/>
              <a:buChar char="•"/>
            </a:pP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</a:t>
            </a:r>
            <a:r>
              <a:rPr lang="zh-CN" altLang="en-US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用于简化代码、避免名称冲突或提高可读性。</a:t>
            </a:r>
            <a:endParaRPr lang="en-US" altLang="zh-CN" sz="20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spcAft>
                <a:spcPts val="1200"/>
              </a:spcAft>
              <a:buFont typeface="Arial" panose="020B0704020202020204" pitchFamily="34" charset="0"/>
              <a:buChar char="•"/>
            </a:pPr>
            <a:endParaRPr lang="en-US" altLang="zh-CN" sz="2000" b="0" i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7450" y="765175"/>
            <a:ext cx="2587625" cy="706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删除</a:t>
            </a:r>
            <a:r>
              <a:rPr lang="en-US" altLang="zh-CN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&amp;</a:t>
            </a: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通过</a:t>
            </a:r>
          </a:p>
        </p:txBody>
      </p:sp>
      <p:sp>
        <p:nvSpPr>
          <p:cNvPr id="2458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7450" y="1633855"/>
            <a:ext cx="7484110" cy="2861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704020202020204" pitchFamily="34" charset="0"/>
                <a:ea typeface="黑体" panose="02010609060101010101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7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7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14.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del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0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用于删除变量、列表元素、对象属性等，释放内存。</a:t>
            </a: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None/>
            </a:pPr>
            <a:endParaRPr lang="zh-CN" altLang="en-US" sz="20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None/>
            </a:pPr>
            <a:endParaRPr lang="zh-CN" altLang="en-US" sz="20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None/>
            </a:pPr>
            <a:endParaRPr lang="zh-CN" altLang="en-US" sz="20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None/>
            </a:pPr>
            <a:endParaRPr lang="zh-CN" altLang="en-US" sz="20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None/>
            </a:pP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15.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pass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0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占位符，用于语法上需要代码但实际不执行任何操作。</a:t>
            </a:r>
          </a:p>
        </p:txBody>
      </p:sp>
      <p:sp>
        <p:nvSpPr>
          <p:cNvPr id="10" name="文本框 9"/>
          <p:cNvSpPr txBox="1"/>
          <p:nvPr>
            <p:custDataLst>
              <p:tags r:id="rId3"/>
            </p:custDataLst>
          </p:nvPr>
        </p:nvSpPr>
        <p:spPr>
          <a:xfrm>
            <a:off x="1524635" y="5576570"/>
            <a:ext cx="3133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微软雅黑" charset="0"/>
                <a:ea typeface="微软雅黑" charset="0"/>
                <a:cs typeface="微软雅黑" charset="0"/>
              </a:rPr>
              <a:t>pass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占位，避免语法错误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/>
          <a:srcRect r="12743" b="11534"/>
          <a:stretch>
            <a:fillRect/>
          </a:stretch>
        </p:blipFill>
        <p:spPr>
          <a:xfrm>
            <a:off x="1323975" y="2271395"/>
            <a:ext cx="3496310" cy="16065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rcRect t="10919" b="39567"/>
          <a:stretch>
            <a:fillRect/>
          </a:stretch>
        </p:blipFill>
        <p:spPr>
          <a:xfrm>
            <a:off x="1323975" y="4561205"/>
            <a:ext cx="3334385" cy="101155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7450" y="765175"/>
            <a:ext cx="2214880" cy="706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异常处理</a:t>
            </a:r>
          </a:p>
        </p:txBody>
      </p:sp>
      <p:sp>
        <p:nvSpPr>
          <p:cNvPr id="2458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7450" y="1579880"/>
            <a:ext cx="7488555" cy="1210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704020202020204" pitchFamily="34" charset="0"/>
                <a:ea typeface="黑体" panose="02010609060101010101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7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7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16. 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try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/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except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/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finally</a:t>
            </a: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/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  <a:sym typeface="+mn-ea"/>
              </a:rPr>
              <a:t>raise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zh-CN" altLang="en-US" sz="20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异常处理语句，</a:t>
            </a:r>
            <a:r>
              <a:rPr lang="en-US" altLang="zh-CN" sz="20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用于处理代码运行时可能发生的错误</a:t>
            </a:r>
            <a:r>
              <a:rPr lang="zh-CN" altLang="en-US" sz="20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和异常</a:t>
            </a:r>
            <a:r>
              <a:rPr lang="en-US" altLang="zh-CN" sz="20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，避免程序崩溃</a:t>
            </a:r>
            <a:r>
              <a:rPr lang="zh-CN" altLang="en-US" sz="20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。</a:t>
            </a:r>
          </a:p>
          <a:p>
            <a:pPr lvl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Arial" panose="020B0704020202020204" pitchFamily="34" charset="0"/>
              <a:buChar char="•"/>
            </a:pPr>
            <a:endParaRPr lang="zh-CN" altLang="en-US" sz="20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313180" y="2645410"/>
            <a:ext cx="4350385" cy="36861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7450" y="765175"/>
            <a:ext cx="1198880" cy="706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断言</a:t>
            </a:r>
            <a:endParaRPr lang="en-US" altLang="zh-CN" sz="4000" dirty="0">
              <a:solidFill>
                <a:srgbClr val="262626"/>
              </a:solidFill>
              <a:latin typeface="微软雅黑" charset="0"/>
              <a:ea typeface="微软雅黑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64285" y="2832100"/>
            <a:ext cx="5918200" cy="20821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505710" y="4914265"/>
            <a:ext cx="43694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assert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用于判断除数不能为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0</a:t>
            </a:r>
          </a:p>
        </p:txBody>
      </p:sp>
      <p:sp>
        <p:nvSpPr>
          <p:cNvPr id="3" name="TextBox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87450" y="1579880"/>
            <a:ext cx="7488555" cy="9156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704020202020204" pitchFamily="34" charset="0"/>
                <a:ea typeface="黑体" panose="02010609060101010101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7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7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17. 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assert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sz="20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用于检查某个条件是否为 True，如果条件为 False</a:t>
            </a:r>
            <a:r>
              <a:rPr lang="zh-CN" sz="20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，</a:t>
            </a:r>
            <a:r>
              <a:rPr sz="20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则触发AssertionError并可选地附带错误信息，通常用于调试。</a:t>
            </a:r>
          </a:p>
          <a:p>
            <a:pPr lvl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Arial" panose="020B0704020202020204" pitchFamily="34" charset="0"/>
              <a:buChar char="•"/>
            </a:pPr>
            <a:endParaRPr lang="zh-CN" altLang="en-US" sz="2000" b="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  <a:sym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7450" y="765175"/>
            <a:ext cx="1871980" cy="706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生成器</a:t>
            </a:r>
            <a:r>
              <a:rPr lang="en-US" altLang="zh-CN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 </a:t>
            </a:r>
          </a:p>
        </p:txBody>
      </p:sp>
      <p:sp>
        <p:nvSpPr>
          <p:cNvPr id="2458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7450" y="1514475"/>
            <a:ext cx="7482840" cy="1520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704020202020204" pitchFamily="34" charset="0"/>
                <a:ea typeface="黑体" panose="02010609060101010101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7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7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marL="0" lvl="0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18. 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yield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0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使函数变成迭代器，每次调用 yield 都会返回一个值，但函数的执行状态会被保存，可在下次迭代时继续执行。</a:t>
            </a:r>
            <a:endParaRPr lang="en-US" altLang="zh-CN" sz="2000">
              <a:solidFill>
                <a:schemeClr val="tx1"/>
              </a:solidFill>
              <a:latin typeface="微软雅黑" charset="0"/>
              <a:ea typeface="微软雅黑" charset="0"/>
              <a:cs typeface="微软雅黑" charset="0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ü"/>
            </a:pPr>
            <a:endParaRPr lang="en-US" altLang="zh-CN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ü"/>
            </a:pPr>
            <a:endParaRPr lang="zh-CN" altLang="en-US" b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/>
          <a:srcRect b="5386"/>
          <a:stretch>
            <a:fillRect/>
          </a:stretch>
        </p:blipFill>
        <p:spPr>
          <a:xfrm>
            <a:off x="1304290" y="2549525"/>
            <a:ext cx="3876675" cy="319024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4"/>
            </p:custDataLst>
          </p:nvPr>
        </p:nvSpPr>
        <p:spPr>
          <a:xfrm>
            <a:off x="1304290" y="5739765"/>
            <a:ext cx="5001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每次调用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next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，函数都会暂停在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yield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并返回值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Text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187450" y="765175"/>
            <a:ext cx="2587625" cy="70675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704020202020204" pitchFamily="34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判断</a:t>
            </a:r>
            <a:r>
              <a:rPr lang="en-US" altLang="zh-CN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&amp;</a:t>
            </a: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处理</a:t>
            </a:r>
          </a:p>
        </p:txBody>
      </p:sp>
      <p:sp>
        <p:nvSpPr>
          <p:cNvPr id="24580" name="TextBox 2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6815" y="1471930"/>
            <a:ext cx="6612890" cy="2152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704020202020204" pitchFamily="34" charset="0"/>
                <a:ea typeface="黑体" panose="02010609060101010101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7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7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704020202020204" pitchFamily="34" charset="0"/>
                <a:ea typeface="宋体" pitchFamily="2" charset="-122"/>
              </a:defRPr>
            </a:lvl9pPr>
          </a:lstStyle>
          <a:p>
            <a:pPr marL="0" lvl="0" algn="just" eaLnBrk="1" hangingPunct="1">
              <a:lnSpc>
                <a:spcPct val="150000"/>
              </a:lnSpc>
              <a:buClr>
                <a:srgbClr val="0066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19. 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is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0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用于判断两个对象是否是同一个对象，而不是判断它们的值是否相等。</a:t>
            </a:r>
          </a:p>
          <a:p>
            <a:pPr marL="0" lvl="0" algn="just" eaLnBrk="1" hangingPunct="1">
              <a:lnSpc>
                <a:spcPct val="150000"/>
              </a:lnSpc>
              <a:buClr>
                <a:srgbClr val="0066FF"/>
              </a:buClr>
              <a:buSzTx/>
              <a:buFont typeface="Wingdings" panose="05000000000000000000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20. </a:t>
            </a:r>
            <a:r>
              <a:rPr lang="en-US" altLang="zh-CN" sz="2000">
                <a:solidFill>
                  <a:srgbClr val="FF0000"/>
                </a:solidFill>
                <a:latin typeface="微软雅黑" charset="0"/>
                <a:ea typeface="微软雅黑" charset="0"/>
                <a:cs typeface="微软雅黑" charset="0"/>
              </a:rPr>
              <a:t>with</a:t>
            </a:r>
            <a:r>
              <a:rPr lang="zh-CN" altLang="en-US" sz="200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：</a:t>
            </a:r>
            <a:r>
              <a:rPr lang="en-US" altLang="zh-CN" sz="2000" b="0">
                <a:solidFill>
                  <a:schemeClr val="tx1"/>
                </a:solidFill>
                <a:latin typeface="微软雅黑" charset="0"/>
                <a:ea typeface="微软雅黑" charset="0"/>
                <a:cs typeface="微软雅黑" charset="0"/>
              </a:rPr>
              <a:t>用于上下文管理，通常用于简化资源管理，确保资源使用后能正确释放。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565275" y="3623945"/>
            <a:ext cx="2209800" cy="215265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187450" y="5776595"/>
            <a:ext cx="35845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</a:rPr>
              <a:t>判断两者存储地址是否相同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123055" y="3649345"/>
            <a:ext cx="3505200" cy="1066800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6"/>
            </p:custDataLst>
          </p:nvPr>
        </p:nvSpPr>
        <p:spPr>
          <a:xfrm>
            <a:off x="4572000" y="4742180"/>
            <a:ext cx="27133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用</a:t>
            </a:r>
            <a:r>
              <a:rPr lang="en-US" altLang="zh-CN">
                <a:latin typeface="微软雅黑" charset="0"/>
                <a:ea typeface="微软雅黑" charset="0"/>
                <a:cs typeface="微软雅黑" charset="0"/>
              </a:rPr>
              <a:t>with</a:t>
            </a:r>
            <a:r>
              <a:rPr lang="zh-CN" altLang="en-US">
                <a:latin typeface="微软雅黑" charset="0"/>
                <a:ea typeface="微软雅黑" charset="0"/>
                <a:cs typeface="微软雅黑" charset="0"/>
              </a:rPr>
              <a:t>打开并写入文件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A0134-E992-DC93-44F0-32F13B75D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96CE845A-D28A-BD2D-18B9-78B698ABF8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B190E86E-223B-58BC-DCCE-1F1FFDA76B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510" cy="132343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数据类型</a:t>
            </a:r>
            <a:endParaRPr lang="zh-CN" altLang="zh-CN" sz="4000" dirty="0">
              <a:solidFill>
                <a:srgbClr val="262626"/>
              </a:solidFill>
              <a:latin typeface="微软雅黑" charset="0"/>
              <a:ea typeface="微软雅黑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4000" dirty="0">
              <a:solidFill>
                <a:srgbClr val="262626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24580" name="TextBox 2">
            <a:extLst>
              <a:ext uri="{FF2B5EF4-FFF2-40B4-BE49-F238E27FC236}">
                <a16:creationId xmlns:a16="http://schemas.microsoft.com/office/drawing/2014/main" id="{C0B35B8D-E56E-E39F-83B4-F517E09038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3263"/>
            <a:ext cx="8064500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800100" indent="-3429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ü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程序设计语言让计算机明确数据形式的方式，为数据类型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100,100,100</a:t>
            </a:r>
          </a:p>
        </p:txBody>
      </p:sp>
    </p:spTree>
    <p:extLst>
      <p:ext uri="{BB962C8B-B14F-4D97-AF65-F5344CB8AC3E}">
        <p14:creationId xmlns:p14="http://schemas.microsoft.com/office/powerpoint/2010/main" val="203985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058C5CB2-7C5C-BFD3-53A8-56323AA258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5D2BA195-8B48-E3D2-DE45-8C973B305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温度转换实例</a:t>
            </a:r>
          </a:p>
        </p:txBody>
      </p:sp>
      <p:sp>
        <p:nvSpPr>
          <p:cNvPr id="11268" name="TextBox 2">
            <a:extLst>
              <a:ext uri="{FF2B5EF4-FFF2-40B4-BE49-F238E27FC236}">
                <a16:creationId xmlns:a16="http://schemas.microsoft.com/office/drawing/2014/main" id="{818A7140-C2E0-81C1-07BF-5286A1C8F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80645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问题：如何利用</a:t>
            </a:r>
            <a:r>
              <a:rPr lang="en-US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程序进行摄氏度和华氏度之间的转换</a:t>
            </a:r>
            <a:endParaRPr lang="en-US" altLang="zh-CN" sz="2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步骤</a:t>
            </a:r>
            <a:r>
              <a:rPr lang="en-US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：分析问题的计算部分：采用公式转换方式解决计算问题</a:t>
            </a:r>
            <a:endParaRPr lang="en-US" altLang="zh-CN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F85F9-EB28-631E-90FB-4E01F7E0B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CEC68BF0-8643-9650-F1D9-8E9132B14F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pic>
        <p:nvPicPr>
          <p:cNvPr id="2" name="图片 2">
            <a:extLst>
              <a:ext uri="{FF2B5EF4-FFF2-40B4-BE49-F238E27FC236}">
                <a16:creationId xmlns:a16="http://schemas.microsoft.com/office/drawing/2014/main" id="{DE539A83-0E49-A4DB-7EC5-8869BB646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31412"/>
            <a:ext cx="7200800" cy="484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4CEC02-DB20-403B-4FD6-1BF5C62A6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121058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数值</a:t>
            </a:r>
          </a:p>
        </p:txBody>
      </p:sp>
    </p:spTree>
    <p:extLst>
      <p:ext uri="{BB962C8B-B14F-4D97-AF65-F5344CB8AC3E}">
        <p14:creationId xmlns:p14="http://schemas.microsoft.com/office/powerpoint/2010/main" val="11069636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0B32C4C4-CC6D-5CC2-D43C-5BAD84AF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5C2F5FB2-B79B-4A41-D8ED-39A6FB219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121058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数值</a:t>
            </a:r>
          </a:p>
        </p:txBody>
      </p:sp>
      <p:sp>
        <p:nvSpPr>
          <p:cNvPr id="26628" name="TextBox 2">
            <a:extLst>
              <a:ext uri="{FF2B5EF4-FFF2-40B4-BE49-F238E27FC236}">
                <a16:creationId xmlns:a16="http://schemas.microsoft.com/office/drawing/2014/main" id="{FE010B18-A139-0846-1B07-B4207DFC7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00213"/>
            <a:ext cx="8501063" cy="4517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语言中，包含整型、浮点型、复数类型等三种，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30.7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1+2i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int(),float()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转换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中一般可以直接操作数值运算，不用担心溢出问题，但需要注意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0.1 + 0.2 = ?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数值过长时，可以用下划线“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”分割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None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1_000_000,   </a:t>
            </a:r>
            <a:r>
              <a:rPr lang="en-US" altLang="zh-CN" sz="2800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+ 10 = 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F85F9-EB28-631E-90FB-4E01F7E0B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CEC68BF0-8643-9650-F1D9-8E9132B14F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pic>
        <p:nvPicPr>
          <p:cNvPr id="2" name="图片 2">
            <a:extLst>
              <a:ext uri="{FF2B5EF4-FFF2-40B4-BE49-F238E27FC236}">
                <a16:creationId xmlns:a16="http://schemas.microsoft.com/office/drawing/2014/main" id="{DE539A83-0E49-A4DB-7EC5-8869BB6463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31412"/>
            <a:ext cx="7200800" cy="484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4CEC02-DB20-403B-4FD6-1BF5C62A6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1723549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字符串</a:t>
            </a:r>
          </a:p>
        </p:txBody>
      </p:sp>
    </p:spTree>
    <p:extLst>
      <p:ext uri="{BB962C8B-B14F-4D97-AF65-F5344CB8AC3E}">
        <p14:creationId xmlns:p14="http://schemas.microsoft.com/office/powerpoint/2010/main" val="4169022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BCD91-C0F4-31B6-3F66-390751F8A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43439D47-CE5D-5945-56BA-ADD16C6062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8E30C3D-8FE3-94E9-5029-E93481077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17240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字符串</a:t>
            </a:r>
          </a:p>
        </p:txBody>
      </p:sp>
      <p:sp>
        <p:nvSpPr>
          <p:cNvPr id="26628" name="TextBox 2">
            <a:extLst>
              <a:ext uri="{FF2B5EF4-FFF2-40B4-BE49-F238E27FC236}">
                <a16:creationId xmlns:a16="http://schemas.microsoft.com/office/drawing/2014/main" id="{86E04C80-FA0C-439C-BD8A-1358D7C91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00213"/>
            <a:ext cx="8501063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语言中，字符串是用两个双引号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 ”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或者单引号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‘ ’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括起来的一个或多个字符。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l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字符串的两种序号体系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endParaRPr lang="zh-CN" altLang="en-US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6629" name="图片 5">
            <a:extLst>
              <a:ext uri="{FF2B5EF4-FFF2-40B4-BE49-F238E27FC236}">
                <a16:creationId xmlns:a16="http://schemas.microsoft.com/office/drawing/2014/main" id="{E82F0BA6-3EF9-DB17-567D-13636CFA7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4364038"/>
            <a:ext cx="4695825" cy="1897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6764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FCE6D677-21C1-ED98-C1A1-AC0463CF58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C0D75808-1251-C8C3-E402-E3BFC6030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17240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字符串</a:t>
            </a:r>
          </a:p>
        </p:txBody>
      </p:sp>
      <p:sp>
        <p:nvSpPr>
          <p:cNvPr id="23556" name="TextBox 2">
            <a:extLst>
              <a:ext uri="{FF2B5EF4-FFF2-40B4-BE49-F238E27FC236}">
                <a16:creationId xmlns:a16="http://schemas.microsoft.com/office/drawing/2014/main" id="{4F9F090E-88A1-2D27-0CCB-93988D7F7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" y="2892425"/>
            <a:ext cx="8501063" cy="37861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defRPr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字符串中取字符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  <a:defRPr/>
            </a:pP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TempStr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[-1]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：取字符串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TempStr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最后一个字符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defRPr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字符串区间访问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None/>
              <a:defRPr/>
            </a:pP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TempStr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[0:-1]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：取开始到最后一个字符（</a:t>
            </a:r>
            <a:r>
              <a:rPr lang="zh-CN" altLang="en-US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不含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）的部分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653" name="图片 1">
            <a:extLst>
              <a:ext uri="{FF2B5EF4-FFF2-40B4-BE49-F238E27FC236}">
                <a16:creationId xmlns:a16="http://schemas.microsoft.com/office/drawing/2014/main" id="{80E3C31D-5E9D-B98B-FC80-F6D245340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468438"/>
            <a:ext cx="6551612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3040C4D3-570A-0B89-E0D5-C76E09633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00338" y="5805488"/>
            <a:ext cx="2030412" cy="64611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36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左闭右开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82915-281C-6CB0-33AA-6124193FA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17CCFEE4-2381-A575-EEA8-2AFB844671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pic>
        <p:nvPicPr>
          <p:cNvPr id="2" name="图片 2">
            <a:extLst>
              <a:ext uri="{FF2B5EF4-FFF2-40B4-BE49-F238E27FC236}">
                <a16:creationId xmlns:a16="http://schemas.microsoft.com/office/drawing/2014/main" id="{E36B4A61-030D-8BB2-0D81-E9BEFF8E5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73061"/>
            <a:ext cx="7200800" cy="484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AF3B50A-E32B-0E27-FF42-45B5EF50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121058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序列</a:t>
            </a:r>
          </a:p>
        </p:txBody>
      </p:sp>
    </p:spTree>
    <p:extLst>
      <p:ext uri="{BB962C8B-B14F-4D97-AF65-F5344CB8AC3E}">
        <p14:creationId xmlns:p14="http://schemas.microsoft.com/office/powerpoint/2010/main" val="1553252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1574A-0145-2905-5C44-8AD92727A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F73BE93E-4E82-DC3B-E1FA-CC16491DF6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7B712B5C-839F-A5D7-1D54-8FBFB9B8C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121058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序列</a:t>
            </a:r>
          </a:p>
        </p:txBody>
      </p:sp>
      <p:sp>
        <p:nvSpPr>
          <p:cNvPr id="26628" name="TextBox 2">
            <a:extLst>
              <a:ext uri="{FF2B5EF4-FFF2-40B4-BE49-F238E27FC236}">
                <a16:creationId xmlns:a16="http://schemas.microsoft.com/office/drawing/2014/main" id="{287BF9B2-1C63-7490-B864-A525FC76A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28775"/>
            <a:ext cx="8501063" cy="5256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中，序列指任何包含对象的有序集合。可以通过“索引” 来获取其中的成员，也可以通过“切片” 来获取其中的子序列。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l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列表，字符串，元组，数组（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Numpy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库）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Len(), string[index], 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string.index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(x)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string[0:2]</a:t>
            </a: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String[0:10:1]</a:t>
            </a: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None/>
            </a:pPr>
            <a:endParaRPr lang="zh-CN" altLang="en-US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91891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B12DF-0746-FCC2-D19D-BB16F6E55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A96E3307-4A31-5AA3-4F0A-EA9B11F3B5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D2562B12-07C2-CF1E-57F7-16806DDC4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510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布尔类型</a:t>
            </a:r>
          </a:p>
        </p:txBody>
      </p:sp>
      <p:sp>
        <p:nvSpPr>
          <p:cNvPr id="23556" name="TextBox 2">
            <a:extLst>
              <a:ext uri="{FF2B5EF4-FFF2-40B4-BE49-F238E27FC236}">
                <a16:creationId xmlns:a16="http://schemas.microsoft.com/office/drawing/2014/main" id="{276F551C-61C7-8224-00A0-8C3E95D018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468" y="1535906"/>
            <a:ext cx="8501063" cy="589020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914400" indent="-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defRPr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中表示“真”、“假”的类型，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，对应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int(True)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int(False)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defRPr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布尔值可作为数值参与运算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None/>
              <a:defRPr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练习：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从网上随意找一段文字，并统计字符串中有多少个特定字符？例如，空格，“人”、“标点符号”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None/>
              <a:defRPr/>
            </a:pP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None/>
              <a:defRPr/>
            </a:pP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9485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744D4-6139-82BA-4C97-8AD7B2823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1BE6F8E7-E212-7116-D317-B620094D48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pic>
        <p:nvPicPr>
          <p:cNvPr id="2" name="图片 2">
            <a:extLst>
              <a:ext uri="{FF2B5EF4-FFF2-40B4-BE49-F238E27FC236}">
                <a16:creationId xmlns:a16="http://schemas.microsoft.com/office/drawing/2014/main" id="{D1C2ECD9-4071-6231-EB63-69735C940A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614135"/>
            <a:ext cx="7200800" cy="484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24596C-F0CB-C23E-4350-9A84A14AE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赋值语句</a:t>
            </a:r>
          </a:p>
        </p:txBody>
      </p:sp>
    </p:spTree>
    <p:extLst>
      <p:ext uri="{BB962C8B-B14F-4D97-AF65-F5344CB8AC3E}">
        <p14:creationId xmlns:p14="http://schemas.microsoft.com/office/powerpoint/2010/main" val="4112727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947C1396-85B1-C7B3-E3A1-1B55A92425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E088F8EC-11D5-3C67-2924-DE86FCE3E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赋值语句</a:t>
            </a:r>
          </a:p>
        </p:txBody>
      </p:sp>
      <p:sp>
        <p:nvSpPr>
          <p:cNvPr id="28676" name="TextBox 2">
            <a:extLst>
              <a:ext uri="{FF2B5EF4-FFF2-40B4-BE49-F238E27FC236}">
                <a16:creationId xmlns:a16="http://schemas.microsoft.com/office/drawing/2014/main" id="{A77286DB-C886-E1CF-426A-C16F56D2C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595438"/>
            <a:ext cx="8501063" cy="513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语言中，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表示“赋值”，即将等号右侧的值计算后将结果值赋给左侧变量，包含等号（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）的语句称为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赋值语句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zh-CN" altLang="en-US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同步赋值语句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同时给多个变量赋值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1&gt;, …, &lt;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 = &lt;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1&gt;, …, &lt;</a:t>
            </a: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</a:t>
            </a:r>
            <a:endParaRPr lang="zh-CN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A46271A9-A20B-3960-5D43-985C4F9764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4DA6A759-E2B9-2227-1811-DABE27E771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温度转换实例</a:t>
            </a:r>
          </a:p>
        </p:txBody>
      </p:sp>
      <p:sp>
        <p:nvSpPr>
          <p:cNvPr id="12292" name="TextBox 2">
            <a:extLst>
              <a:ext uri="{FF2B5EF4-FFF2-40B4-BE49-F238E27FC236}">
                <a16:creationId xmlns:a16="http://schemas.microsoft.com/office/drawing/2014/main" id="{91D26817-9A1B-DFEE-37DC-D8F4A72E16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80645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步骤</a:t>
            </a:r>
            <a:r>
              <a:rPr lang="en-US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：确定功能</a:t>
            </a:r>
            <a:endParaRPr lang="en-US" altLang="zh-CN" sz="2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输入：华氏或者摄氏温度值、温度标识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处理：温度转化算法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输出：华氏或者摄氏温度值、温度标识</a:t>
            </a:r>
            <a:endParaRPr lang="en-US" altLang="zh-CN" sz="2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F</a:t>
            </a:r>
            <a:r>
              <a:rPr lang="zh-CN" altLang="en-US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表示华氏度，</a:t>
            </a:r>
            <a:r>
              <a:rPr lang="en-US" altLang="zh-CN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82F</a:t>
            </a:r>
            <a:r>
              <a:rPr lang="zh-CN" altLang="en-US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表示华氏</a:t>
            </a:r>
            <a:r>
              <a:rPr lang="en-US" altLang="zh-CN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82</a:t>
            </a:r>
            <a:r>
              <a:rPr lang="zh-CN" altLang="en-US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度</a:t>
            </a:r>
            <a:endParaRPr lang="en-US" altLang="zh-CN" b="1">
              <a:solidFill>
                <a:schemeClr val="tx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             C</a:t>
            </a:r>
            <a:r>
              <a:rPr lang="zh-CN" altLang="en-US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表示摄氏度，</a:t>
            </a:r>
            <a:r>
              <a:rPr lang="en-US" altLang="zh-CN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28C</a:t>
            </a:r>
            <a:r>
              <a:rPr lang="zh-CN" altLang="en-US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表示摄氏</a:t>
            </a:r>
            <a:r>
              <a:rPr lang="en-US" altLang="zh-CN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28</a:t>
            </a:r>
            <a:r>
              <a:rPr lang="zh-CN" altLang="en-US" b="1">
                <a:solidFill>
                  <a:schemeClr val="tx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度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110ECBA3-A5E6-48A8-DC6E-135BF88AE3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62C21E81-9EBF-E50F-FE56-9AB2B378B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赋值语句</a:t>
            </a:r>
          </a:p>
        </p:txBody>
      </p:sp>
      <p:sp>
        <p:nvSpPr>
          <p:cNvPr id="29700" name="TextBox 2">
            <a:extLst>
              <a:ext uri="{FF2B5EF4-FFF2-40B4-BE49-F238E27FC236}">
                <a16:creationId xmlns:a16="http://schemas.microsoft.com/office/drawing/2014/main" id="{88B29D94-52E3-B7D2-FE72-6E5BA8E88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974850"/>
            <a:ext cx="8717409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例：将变量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采用单个赋值，需要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行语句：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即通过一个临时变量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缓存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的原始值，然后将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值赋给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，再将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的原始值通过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赋值给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采用同步赋值语句，仅需要一行代码：</a:t>
            </a:r>
            <a:endParaRPr lang="en-US" altLang="zh-CN" b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701" name="图片 1">
            <a:extLst>
              <a:ext uri="{FF2B5EF4-FFF2-40B4-BE49-F238E27FC236}">
                <a16:creationId xmlns:a16="http://schemas.microsoft.com/office/drawing/2014/main" id="{95408D72-6CCB-98D8-AD82-F60460FAC1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4829175"/>
            <a:ext cx="5184775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19098-6089-6983-980B-362FB46D4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3D9E35E7-0DFF-BF5C-335C-80315F1CD7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pic>
        <p:nvPicPr>
          <p:cNvPr id="2" name="图片 2">
            <a:extLst>
              <a:ext uri="{FF2B5EF4-FFF2-40B4-BE49-F238E27FC236}">
                <a16:creationId xmlns:a16="http://schemas.microsoft.com/office/drawing/2014/main" id="{86B8E021-E22D-41A1-9746-1EF2395212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7200800" cy="484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983559-72F5-EBDB-A6AE-E98BBA0FA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838450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input()</a:t>
            </a: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085458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20DCBEFA-7120-5A61-C5FC-470DDCDA46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E4A39E50-DC89-4890-E1BD-5A1EAFD92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838450" cy="132397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input()</a:t>
            </a:r>
            <a:r>
              <a:rPr lang="zh-CN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zh-CN" altLang="en-US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24" name="TextBox 2">
            <a:extLst>
              <a:ext uri="{FF2B5EF4-FFF2-40B4-BE49-F238E27FC236}">
                <a16:creationId xmlns:a16="http://schemas.microsoft.com/office/drawing/2014/main" id="{DD902850-0FFC-E2AF-E38E-39B760C1A9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97075"/>
            <a:ext cx="8501063" cy="1458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Char char="•"/>
            </a:pP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获得用户输入之前，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input()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函数可以包含一些提示性文字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zh-CN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  <a:buFontTx/>
              <a:buNone/>
            </a:pP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= input(&lt;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提示性文字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endParaRPr lang="zh-CN" altLang="zh-CN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endParaRPr lang="zh-CN" altLang="en-US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B3C0BC9-9A68-B680-8BB1-70EF798673B0}"/>
              </a:ext>
            </a:extLst>
          </p:cNvPr>
          <p:cNvGraphicFramePr>
            <a:graphicFrameLocks noGrp="1"/>
          </p:cNvGraphicFramePr>
          <p:nvPr/>
        </p:nvGraphicFramePr>
        <p:xfrm>
          <a:off x="1619250" y="3068638"/>
          <a:ext cx="5491163" cy="2308860"/>
        </p:xfrm>
        <a:graphic>
          <a:graphicData uri="http://schemas.openxmlformats.org/drawingml/2006/table">
            <a:tbl>
              <a:tblPr/>
              <a:tblGrid>
                <a:gridCol w="5491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395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&gt;&gt;&gt;input("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 ")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python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'python'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&gt;&gt;&gt; input("</a:t>
                      </a:r>
                      <a:r>
                        <a:rPr kumimoji="0" lang="zh-CN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 ")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请输入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: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1024.256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'1024.256'</a:t>
                      </a:r>
                      <a:endParaRPr kumimoji="0" lang="zh-CN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26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ts val="8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宋体" panose="02010600030101010101" pitchFamily="2" charset="-122"/>
                        </a:rPr>
                        <a:t> </a:t>
                      </a:r>
                      <a:endParaRPr kumimoji="0" lang="zh-CN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horzOverflow="overflow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90300-6041-F9B2-1136-1BCE2E978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4B9E9F72-FC57-9DF9-E104-3883DFBC5F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pic>
        <p:nvPicPr>
          <p:cNvPr id="2" name="图片 2">
            <a:extLst>
              <a:ext uri="{FF2B5EF4-FFF2-40B4-BE49-F238E27FC236}">
                <a16:creationId xmlns:a16="http://schemas.microsoft.com/office/drawing/2014/main" id="{7C5EA8C4-071B-00EC-2BBF-11FD72D8D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90999"/>
            <a:ext cx="7200800" cy="484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FCA285-112E-D5F6-86DE-507B9AB851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分支语句</a:t>
            </a:r>
          </a:p>
        </p:txBody>
      </p:sp>
    </p:spTree>
    <p:extLst>
      <p:ext uri="{BB962C8B-B14F-4D97-AF65-F5344CB8AC3E}">
        <p14:creationId xmlns:p14="http://schemas.microsoft.com/office/powerpoint/2010/main" val="19738386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9B53AE59-8B50-733C-55D4-3834A86E70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686E3DE3-A811-A2AD-9F42-60378DC552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分支语句</a:t>
            </a:r>
          </a:p>
        </p:txBody>
      </p:sp>
      <p:sp>
        <p:nvSpPr>
          <p:cNvPr id="31748" name="TextBox 2">
            <a:extLst>
              <a:ext uri="{FF2B5EF4-FFF2-40B4-BE49-F238E27FC236}">
                <a16:creationId xmlns:a16="http://schemas.microsoft.com/office/drawing/2014/main" id="{5674CD5E-59BC-3A9E-2933-9DC889982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97075"/>
            <a:ext cx="85010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Char char="•"/>
            </a:pPr>
            <a:r>
              <a:rPr lang="zh-CN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分支语句是控制程序运行的一类重要语句，它的作用是根据判断条件选择程序执行路径，使用方式如下：</a:t>
            </a:r>
          </a:p>
        </p:txBody>
      </p:sp>
      <p:sp>
        <p:nvSpPr>
          <p:cNvPr id="31749" name="TextBox 2">
            <a:extLst>
              <a:ext uri="{FF2B5EF4-FFF2-40B4-BE49-F238E27FC236}">
                <a16:creationId xmlns:a16="http://schemas.microsoft.com/office/drawing/2014/main" id="{B676D389-ACDC-1D02-C002-F2B88D848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3888" y="2827338"/>
            <a:ext cx="2880320" cy="312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 &lt;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1&gt;:</a:t>
            </a:r>
            <a:endParaRPr lang="zh-CN" altLang="zh-CN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1&gt;</a:t>
            </a:r>
            <a:endParaRPr lang="zh-CN" altLang="zh-CN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elif &lt;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2&gt;:</a:t>
            </a:r>
            <a:endParaRPr lang="zh-CN" altLang="zh-CN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2&gt;</a:t>
            </a:r>
            <a:endParaRPr lang="zh-CN" altLang="zh-CN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 </a:t>
            </a:r>
            <a:endParaRPr lang="zh-CN" altLang="zh-CN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else: </a:t>
            </a:r>
            <a:endParaRPr lang="zh-CN" altLang="zh-CN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N&gt;</a:t>
            </a:r>
            <a:endParaRPr lang="zh-CN" altLang="zh-CN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EE876574-4986-1B9D-9C31-D9CA291E1C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5911EAD3-65DD-36C1-6A40-22AAA430A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1988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dirty="0" err="1">
                <a:solidFill>
                  <a:srgbClr val="262626"/>
                </a:solidFill>
                <a:latin typeface="微软雅黑" charset="0"/>
                <a:ea typeface="微软雅黑" charset="0"/>
              </a:rPr>
              <a:t>eval</a:t>
            </a: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（）函数</a:t>
            </a:r>
          </a:p>
        </p:txBody>
      </p:sp>
      <p:sp>
        <p:nvSpPr>
          <p:cNvPr id="32772" name="TextBox 2">
            <a:extLst>
              <a:ext uri="{FF2B5EF4-FFF2-40B4-BE49-F238E27FC236}">
                <a16:creationId xmlns:a16="http://schemas.microsoft.com/office/drawing/2014/main" id="{C9D0E4EE-B2ED-2402-A5B3-D27FA593A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284538"/>
            <a:ext cx="820896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Char char="•"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eval(&lt;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&gt;)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语言中一个十分重要的函数，它能够以</a:t>
            </a: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表达式的方式解析并执行字符串，将返回结果输出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5994355-55BC-1FB2-CF0C-12E91E35F783}"/>
              </a:ext>
            </a:extLst>
          </p:cNvPr>
          <p:cNvGraphicFramePr>
            <a:graphicFrameLocks noGrp="1"/>
          </p:cNvGraphicFramePr>
          <p:nvPr/>
        </p:nvGraphicFramePr>
        <p:xfrm>
          <a:off x="1476375" y="4645025"/>
          <a:ext cx="5489575" cy="1638300"/>
        </p:xfrm>
        <a:graphic>
          <a:graphicData uri="http://schemas.openxmlformats.org/drawingml/2006/table">
            <a:tbl>
              <a:tblPr firstRow="1" firstCol="1" bandRow="1"/>
              <a:tblGrid>
                <a:gridCol w="548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12186">
                <a:tc>
                  <a:txBody>
                    <a:bodyPr/>
                    <a:lstStyle/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&gt;&gt;&gt;x = 1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</a:t>
                      </a:r>
                      <a:r>
                        <a:rPr lang="en-US" sz="2000" b="1" kern="0" dirty="0" err="1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eval</a:t>
                      </a: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("x + 1")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2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base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&gt;&gt;&gt;</a:t>
                      </a:r>
                      <a:r>
                        <a:rPr lang="en-US" sz="2000" b="1" kern="0" dirty="0" err="1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eval</a:t>
                      </a:r>
                      <a:r>
                        <a:rPr lang="en-US" sz="2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("1.1 + 2.2")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  <a:p>
                      <a:pPr algn="l" fontAlgn="auto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3.3</a:t>
                      </a:r>
                      <a:endParaRPr lang="zh-CN" sz="2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3414">
                <a:tc>
                  <a:txBody>
                    <a:bodyPr/>
                    <a:lstStyle/>
                    <a:p>
                      <a:pPr algn="l" fontAlgn="base">
                        <a:lnSpc>
                          <a:spcPts val="800"/>
                        </a:lnSpc>
                        <a:spcAft>
                          <a:spcPts val="0"/>
                        </a:spcAft>
                      </a:pPr>
                      <a:r>
                        <a:rPr lang="en-US" sz="1000" b="1" kern="0" dirty="0">
                          <a:effectLst/>
                          <a:latin typeface="Courier New" charset="0"/>
                          <a:ea typeface="宋体" charset="0"/>
                          <a:cs typeface="Times New Roman" charset="0"/>
                        </a:rPr>
                        <a:t> </a:t>
                      </a:r>
                      <a:endParaRPr lang="zh-CN" sz="1000" kern="100" dirty="0">
                        <a:effectLst/>
                        <a:latin typeface="Calibri" charset="0"/>
                        <a:ea typeface="宋体" charset="0"/>
                        <a:cs typeface="Times New Roman" charset="0"/>
                      </a:endParaRPr>
                    </a:p>
                  </a:txBody>
                  <a:tcPr marL="68564" marR="68564" marT="0" marB="0">
                    <a:lnL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B05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pct10">
                      <a:fgClr>
                        <a:srgbClr val="FFFFFF"/>
                      </a:fgClr>
                      <a:bgClr>
                        <a:srgbClr val="E5E5E5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2780" name="图片 1">
            <a:extLst>
              <a:ext uri="{FF2B5EF4-FFF2-40B4-BE49-F238E27FC236}">
                <a16:creationId xmlns:a16="http://schemas.microsoft.com/office/drawing/2014/main" id="{BA9D4C03-8E5A-703C-70D9-DA8D12CFCE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0" y="1441450"/>
            <a:ext cx="6740525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0A26C-8B53-F07E-DF2B-9AC5AD91A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3E98F15D-F8DE-0C8E-50B7-EE8527CA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pic>
        <p:nvPicPr>
          <p:cNvPr id="2" name="图片 2">
            <a:extLst>
              <a:ext uri="{FF2B5EF4-FFF2-40B4-BE49-F238E27FC236}">
                <a16:creationId xmlns:a16="http://schemas.microsoft.com/office/drawing/2014/main" id="{B17C3A76-1ECC-6CCB-9487-E7498555EC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03575"/>
            <a:ext cx="7200800" cy="484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9D41CF-2238-D9E8-B741-BE9138470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输出函数</a:t>
            </a:r>
          </a:p>
        </p:txBody>
      </p:sp>
    </p:spTree>
    <p:extLst>
      <p:ext uri="{BB962C8B-B14F-4D97-AF65-F5344CB8AC3E}">
        <p14:creationId xmlns:p14="http://schemas.microsoft.com/office/powerpoint/2010/main" val="343650354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B12B4794-0856-25A6-F33B-108E09E94E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0C150E20-4FEB-0900-79EE-C95F5E55AF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输出函数</a:t>
            </a:r>
          </a:p>
        </p:txBody>
      </p:sp>
      <p:sp>
        <p:nvSpPr>
          <p:cNvPr id="33796" name="TextBox 2">
            <a:extLst>
              <a:ext uri="{FF2B5EF4-FFF2-40B4-BE49-F238E27FC236}">
                <a16:creationId xmlns:a16="http://schemas.microsoft.com/office/drawing/2014/main" id="{488196AE-0670-65F1-4A5F-18B2A05D75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74850"/>
            <a:ext cx="8501063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函数用来输出字符信息，或以字符形式输出变量。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print()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函数可以输出各种类型变量的值。</a:t>
            </a:r>
            <a:endParaRPr lang="en-US" altLang="zh-CN" sz="2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print()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输出多个变量或常量，用逗号分隔</a:t>
            </a:r>
            <a:endParaRPr lang="en-US" altLang="zh-CN" sz="2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print(“a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的值为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”，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, b)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128DB-5289-86F0-B36C-8E087930B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B37726EC-4A6B-215F-C6D9-3CBA261C34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pic>
        <p:nvPicPr>
          <p:cNvPr id="2" name="图片 2">
            <a:extLst>
              <a:ext uri="{FF2B5EF4-FFF2-40B4-BE49-F238E27FC236}">
                <a16:creationId xmlns:a16="http://schemas.microsoft.com/office/drawing/2014/main" id="{D0773833-3D07-27B5-6167-734560722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76800"/>
            <a:ext cx="7200800" cy="484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8DA123-7519-EC94-9D4F-167306F82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格式化输出</a:t>
            </a:r>
          </a:p>
        </p:txBody>
      </p:sp>
    </p:spTree>
    <p:extLst>
      <p:ext uri="{BB962C8B-B14F-4D97-AF65-F5344CB8AC3E}">
        <p14:creationId xmlns:p14="http://schemas.microsoft.com/office/powerpoint/2010/main" val="34601412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6E090D0A-2D6B-BBC8-8188-792D1A8D4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7495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格式化输出</a:t>
            </a:r>
          </a:p>
        </p:txBody>
      </p:sp>
      <p:sp>
        <p:nvSpPr>
          <p:cNvPr id="34819" name="TextBox 2">
            <a:extLst>
              <a:ext uri="{FF2B5EF4-FFF2-40B4-BE49-F238E27FC236}">
                <a16:creationId xmlns:a16="http://schemas.microsoft.com/office/drawing/2014/main" id="{86C7A592-C01D-0487-DF90-A8D7CEAFD9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360613"/>
            <a:ext cx="8501063" cy="36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在输出变量的值时，可以通过字符串的</a:t>
            </a:r>
            <a:r>
              <a:rPr lang="en-US" altLang="zh-CN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 sz="2800" b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将输出变量整理成我们期望的格式</a:t>
            </a:r>
            <a:endParaRPr lang="en-US" altLang="zh-CN" sz="2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大括号表示槽的位置，括号内容由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format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方法的参数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填充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大括号中的：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.2f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表示输出格式（保留两位小数）</a:t>
            </a:r>
            <a:endParaRPr lang="en-US" altLang="zh-CN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</a:pP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820" name="图片 4">
            <a:extLst>
              <a:ext uri="{FF2B5EF4-FFF2-40B4-BE49-F238E27FC236}">
                <a16:creationId xmlns:a16="http://schemas.microsoft.com/office/drawing/2014/main" id="{5571A27A-B727-E89F-A5D7-9EF4B4B21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4800" y="1708150"/>
            <a:ext cx="59975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2B999519-1D48-2695-A825-107DB03750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6B3D0559-44CB-B551-6646-37C544994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温度转换实例</a:t>
            </a:r>
          </a:p>
        </p:txBody>
      </p:sp>
      <p:sp>
        <p:nvSpPr>
          <p:cNvPr id="13316" name="TextBox 2">
            <a:extLst>
              <a:ext uri="{FF2B5EF4-FFF2-40B4-BE49-F238E27FC236}">
                <a16:creationId xmlns:a16="http://schemas.microsoft.com/office/drawing/2014/main" id="{867280C5-6B46-919F-403F-B16A39FD2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80645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步骤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：设计算法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根据华氏和摄氏温度定义，转换公式如下：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C = ( F – 32 ) / 1.8</a:t>
            </a:r>
          </a:p>
          <a:p>
            <a:pPr lvl="2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F = C * 1.8 + 32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表示摄氏温度，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表示华氏温度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712AD-2A11-477E-A51C-41381A865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A1D023CB-21D0-8A5C-89AE-69AD12C0AD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pic>
        <p:nvPicPr>
          <p:cNvPr id="2" name="图片 2">
            <a:extLst>
              <a:ext uri="{FF2B5EF4-FFF2-40B4-BE49-F238E27FC236}">
                <a16:creationId xmlns:a16="http://schemas.microsoft.com/office/drawing/2014/main" id="{65031E7D-60D5-6EE0-64A6-30E2BCD008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73200"/>
            <a:ext cx="7200800" cy="4846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08B14A-7BB4-D199-175D-CA3D629E7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</p:txBody>
      </p:sp>
    </p:spTree>
    <p:extLst>
      <p:ext uri="{BB962C8B-B14F-4D97-AF65-F5344CB8AC3E}">
        <p14:creationId xmlns:p14="http://schemas.microsoft.com/office/powerpoint/2010/main" val="31997249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0B95A4AD-C8C2-D30C-A068-774F455E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CD641BB8-3FAB-63FF-91CE-ACFFF7A9D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</a:t>
            </a:r>
          </a:p>
        </p:txBody>
      </p:sp>
      <p:sp>
        <p:nvSpPr>
          <p:cNvPr id="35844" name="TextBox 2">
            <a:extLst>
              <a:ext uri="{FF2B5EF4-FFF2-40B4-BE49-F238E27FC236}">
                <a16:creationId xmlns:a16="http://schemas.microsoft.com/office/drawing/2014/main" id="{05D1F4B5-58A5-6A9A-343E-9434EC1E2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74850"/>
            <a:ext cx="8501063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循环语句：控制程序运行，根据判断条件或计数条件确定一段程序的运行次数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遍历循环，基本过程如下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algn="just" eaLnBrk="1" hangingPunct="1"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i in range (&lt;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计数值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&gt;):</a:t>
            </a:r>
          </a:p>
          <a:p>
            <a:pPr lvl="3" algn="just" eaLnBrk="1" hangingPunct="1"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例如，使某一段程序连续运行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3" algn="just" eaLnBrk="1" hangingPunct="1"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 i in range (10):</a:t>
            </a:r>
          </a:p>
          <a:p>
            <a:pPr lvl="3" algn="just" eaLnBrk="1" hangingPunct="1"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&lt;</a:t>
            </a:r>
            <a:r>
              <a:rPr lang="zh-CN" altLang="en-US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语句块</a:t>
            </a:r>
            <a:r>
              <a:rPr lang="en-US" altLang="zh-CN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其中，变量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用于计数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1425C-E2CB-982D-2731-9FDAA8946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8E75A4CC-7A69-54FE-6072-0854515004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60885ACF-32FD-FC6E-C2DB-8A3AD80CA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121058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</a:t>
            </a:r>
          </a:p>
        </p:txBody>
      </p:sp>
      <p:sp>
        <p:nvSpPr>
          <p:cNvPr id="35844" name="TextBox 2">
            <a:extLst>
              <a:ext uri="{FF2B5EF4-FFF2-40B4-BE49-F238E27FC236}">
                <a16:creationId xmlns:a16="http://schemas.microsoft.com/office/drawing/2014/main" id="{CAD3C807-696B-04BE-8107-6C272A38B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74850"/>
            <a:ext cx="8501063" cy="581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基于本节课学习内容，撰写一个“选择排序”程序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70FE1F2-97BB-1807-408B-3042A06C691D}"/>
              </a:ext>
            </a:extLst>
          </p:cNvPr>
          <p:cNvSpPr txBox="1"/>
          <p:nvPr/>
        </p:nvSpPr>
        <p:spPr>
          <a:xfrm>
            <a:off x="827584" y="2901982"/>
            <a:ext cx="748883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0" i="0" dirty="0">
                <a:solidFill>
                  <a:srgbClr val="0070C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第一次从待排序的</a:t>
            </a:r>
            <a:r>
              <a:rPr lang="zh-CN" altLang="en-US" sz="3200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数据元素中选出最小（或最大）的一个元素，存放</a:t>
            </a:r>
            <a:r>
              <a:rPr lang="zh-CN" altLang="en-US" sz="3200" b="0" i="0" dirty="0">
                <a:solidFill>
                  <a:srgbClr val="0070C0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在序列的起始位置，然后再从剩余的未排序元素中寻找到最小（大）元素，然后放到已排序的序列的末尾。以此类推，直到全部待排序的数据元素的个数为零。</a:t>
            </a:r>
            <a:endParaRPr lang="zh-CN" altLang="en-US" sz="3200" dirty="0">
              <a:solidFill>
                <a:srgbClr val="0070C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027791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1">
            <a:extLst>
              <a:ext uri="{FF2B5EF4-FFF2-40B4-BE49-F238E27FC236}">
                <a16:creationId xmlns:a16="http://schemas.microsoft.com/office/drawing/2014/main" id="{8681BF50-3206-6842-064B-B3E0F2045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TextBox 2">
            <a:extLst>
              <a:ext uri="{FF2B5EF4-FFF2-40B4-BE49-F238E27FC236}">
                <a16:creationId xmlns:a16="http://schemas.microsoft.com/office/drawing/2014/main" id="{47431C85-12E8-0FBE-918E-2F9CACCF0D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849563"/>
            <a:ext cx="75311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5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库和蟒蛇绘制程序</a:t>
            </a:r>
            <a:endParaRPr lang="zh-CN" altLang="en-US" sz="54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AD2DF04A-3083-4BDC-20BA-FF38505ED6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pic>
        <p:nvPicPr>
          <p:cNvPr id="38915" name="图片 1">
            <a:extLst>
              <a:ext uri="{FF2B5EF4-FFF2-40B4-BE49-F238E27FC236}">
                <a16:creationId xmlns:a16="http://schemas.microsoft.com/office/drawing/2014/main" id="{7CAD96F1-901B-3D6A-FC5C-11B219EA80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908050"/>
            <a:ext cx="8228012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F72A3883-7680-FD14-8EF2-00C7D6B6E2A7}"/>
              </a:ext>
            </a:extLst>
          </p:cNvPr>
          <p:cNvSpPr/>
          <p:nvPr/>
        </p:nvSpPr>
        <p:spPr>
          <a:xfrm>
            <a:off x="3132138" y="3227388"/>
            <a:ext cx="3887787" cy="706437"/>
          </a:xfrm>
          <a:prstGeom prst="roundRect">
            <a:avLst/>
          </a:prstGeom>
          <a:noFill/>
          <a:ln w="38100" cmpd="dbl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CA58CED8-5D41-8D07-5FF8-6645A7F54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7DAF0C27-D5A6-C89D-00DD-D8936064C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9448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小蛇</a:t>
            </a:r>
          </a:p>
        </p:txBody>
      </p:sp>
      <p:sp>
        <p:nvSpPr>
          <p:cNvPr id="39940" name="TextBox 2">
            <a:extLst>
              <a:ext uri="{FF2B5EF4-FFF2-40B4-BE49-F238E27FC236}">
                <a16:creationId xmlns:a16="http://schemas.microsoft.com/office/drawing/2014/main" id="{B913A6CF-2F75-6326-2AD6-E017ABB9BB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3263"/>
            <a:ext cx="80645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英文是蟒蛇的意思</a:t>
            </a:r>
            <a:endParaRPr lang="en-US" altLang="zh-CN" sz="2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通过下面的例子，来实践用</a:t>
            </a:r>
            <a:r>
              <a:rPr lang="en-US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语言输出图形效果。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301FF4A9-752E-ADA8-56F0-6BC7F4EC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91C6BCD2-F72F-6BDD-FC6B-96F6B1600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49974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蟒蛇绘制实例</a:t>
            </a:r>
          </a:p>
        </p:txBody>
      </p:sp>
      <p:pic>
        <p:nvPicPr>
          <p:cNvPr id="40964" name="图片 1">
            <a:extLst>
              <a:ext uri="{FF2B5EF4-FFF2-40B4-BE49-F238E27FC236}">
                <a16:creationId xmlns:a16="http://schemas.microsoft.com/office/drawing/2014/main" id="{3461E6F1-387A-C7E3-412F-60A07A5AED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2592388"/>
            <a:ext cx="244157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图片 1">
            <a:extLst>
              <a:ext uri="{FF2B5EF4-FFF2-40B4-BE49-F238E27FC236}">
                <a16:creationId xmlns:a16="http://schemas.microsoft.com/office/drawing/2014/main" id="{C99115A4-374D-A9BD-0EB3-D27CC50A0C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1492250"/>
            <a:ext cx="4262438" cy="495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301FF4A9-752E-ADA8-56F0-6BC7F4EC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91C6BCD2-F72F-6BDD-FC6B-96F6B16002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686349"/>
            <a:ext cx="377539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一些思考与尝试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9590F45-654F-A578-EC55-1724449A1548}"/>
              </a:ext>
            </a:extLst>
          </p:cNvPr>
          <p:cNvSpPr txBox="1"/>
          <p:nvPr/>
        </p:nvSpPr>
        <p:spPr>
          <a:xfrm>
            <a:off x="899592" y="2276872"/>
            <a:ext cx="7680308" cy="2951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尝试修改其中的参数，看看画图的效果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尝试修改蟒蛇的颜色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尝试修改蟒蛇的长度</a:t>
            </a:r>
            <a:endParaRPr lang="en-US" altLang="zh-CN" sz="32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zh-CN" altLang="en-US" sz="3200" dirty="0"/>
              <a:t>尝试修改蟒蛇的爬行方向</a:t>
            </a:r>
          </a:p>
        </p:txBody>
      </p:sp>
    </p:spTree>
    <p:extLst>
      <p:ext uri="{BB962C8B-B14F-4D97-AF65-F5344CB8AC3E}">
        <p14:creationId xmlns:p14="http://schemas.microsoft.com/office/powerpoint/2010/main" val="23754290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图片 1">
            <a:extLst>
              <a:ext uri="{FF2B5EF4-FFF2-40B4-BE49-F238E27FC236}">
                <a16:creationId xmlns:a16="http://schemas.microsoft.com/office/drawing/2014/main" id="{FF10FBDF-FEF3-E0FB-DFC4-09B777A0E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TextBox 2">
            <a:extLst>
              <a:ext uri="{FF2B5EF4-FFF2-40B4-BE49-F238E27FC236}">
                <a16:creationId xmlns:a16="http://schemas.microsoft.com/office/drawing/2014/main" id="{C88C082B-829B-5FE9-E6B4-72D1A8CC0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2808288"/>
            <a:ext cx="66833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5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54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蟒蛇程序分析</a:t>
            </a:r>
            <a:endParaRPr lang="zh-CN" altLang="en-US" sz="5400" b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D2E1B616-7E5F-27C9-D0FE-86A503B0A4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0FCED7FC-6959-C706-F81B-99EF57680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412273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语法元素</a:t>
            </a:r>
          </a:p>
        </p:txBody>
      </p:sp>
      <p:sp>
        <p:nvSpPr>
          <p:cNvPr id="43012" name="TextBox 2">
            <a:extLst>
              <a:ext uri="{FF2B5EF4-FFF2-40B4-BE49-F238E27FC236}">
                <a16:creationId xmlns:a16="http://schemas.microsoft.com/office/drawing/2014/main" id="{EB067C85-44F5-F869-7736-8C476A6A7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3263"/>
            <a:ext cx="80645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turtle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import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是一个关键字，用来引入一些外部库，这里的含义是引入一个名字叫</a:t>
            </a: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的函数库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988A0528-6270-A9E1-4779-593ABBFDF9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4E4784C6-1C09-34F1-C761-C8B0A0E8EA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温度转换实例</a:t>
            </a:r>
          </a:p>
        </p:txBody>
      </p:sp>
      <p:sp>
        <p:nvSpPr>
          <p:cNvPr id="14340" name="TextBox 2">
            <a:extLst>
              <a:ext uri="{FF2B5EF4-FFF2-40B4-BE49-F238E27FC236}">
                <a16:creationId xmlns:a16="http://schemas.microsoft.com/office/drawing/2014/main" id="{43EAFE92-AF6D-C795-E640-D9DC5F967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612900"/>
            <a:ext cx="80645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步骤</a:t>
            </a:r>
            <a:r>
              <a:rPr lang="en-US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：编写程序</a:t>
            </a:r>
            <a:endParaRPr lang="en-US" altLang="zh-CN" sz="2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341" name="图片 2">
            <a:extLst>
              <a:ext uri="{FF2B5EF4-FFF2-40B4-BE49-F238E27FC236}">
                <a16:creationId xmlns:a16="http://schemas.microsoft.com/office/drawing/2014/main" id="{27995365-368B-861D-B5E3-2FFA235D8D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2250" y="2566988"/>
            <a:ext cx="5905500" cy="397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F6D98C41-FD25-9B88-D6DB-858420C4D0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BA4F095E-F53F-6661-F43D-B73BA2921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0891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44036" name="TextBox 2">
            <a:extLst>
              <a:ext uri="{FF2B5EF4-FFF2-40B4-BE49-F238E27FC236}">
                <a16:creationId xmlns:a16="http://schemas.microsoft.com/office/drawing/2014/main" id="{107BCC73-79DD-362C-55CE-106E2406B5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3263"/>
            <a:ext cx="80645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库是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语言中一个很流行的绘制图像的函数库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库，需要有以下概念：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想象一个小乌龟，在一个横轴为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、纵轴为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的坐标系原点，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(0,0)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位置开始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它根据一组函数指令的控制，在这个平面坐标系中移动，从而在它爬行的路径上绘制了图形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76A9A8E9-84AC-B763-343E-BA0BDE96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177DD573-1732-77EA-4340-51DC2B76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08915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</a:p>
        </p:txBody>
      </p:sp>
      <p:sp>
        <p:nvSpPr>
          <p:cNvPr id="45060" name="TextBox 2">
            <a:extLst>
              <a:ext uri="{FF2B5EF4-FFF2-40B4-BE49-F238E27FC236}">
                <a16:creationId xmlns:a16="http://schemas.microsoft.com/office/drawing/2014/main" id="{8B79C671-2D6B-30D7-194F-C881F048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3263"/>
            <a:ext cx="8064500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&lt;a&gt;.&lt;b&gt;()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典型表达形式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turtle.setup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函数用于启动一个图形窗口，它有四个参数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turtle.setup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(width, height, 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startx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starty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分别是：启动窗口的宽度和高度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表示窗口启动时，窗口左上角在屏幕中的坐标位置。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269C4E4A-3FBC-960E-0058-446BBF7C68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62FC2C39-3016-F2D4-6989-0B22C7F44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12112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48132" name="TextBox 2">
            <a:extLst>
              <a:ext uri="{FF2B5EF4-FFF2-40B4-BE49-F238E27FC236}">
                <a16:creationId xmlns:a16="http://schemas.microsoft.com/office/drawing/2014/main" id="{531581B4-EB62-2356-64F9-E82B7C754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3263"/>
            <a:ext cx="8425308" cy="3905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turtle.pencolor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函数表示小乌龟运动轨迹的颜色。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它包含一个输入参数，这里我们把它设为蓝色，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blue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，其他颜色单词也可以使用。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采用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RGB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方式来定义颜色，如果希望获得和图片中颜色一致的小蛇，请输入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turtle.pencolor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(“#3B9909”)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Turtle.penup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 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turtle.pendown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表示提起和放下画笔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76A9A8E9-84AC-B763-343E-BA0BDE96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177DD573-1732-77EA-4340-51DC2B76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465383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空间坐标体系</a:t>
            </a:r>
          </a:p>
        </p:txBody>
      </p:sp>
      <p:sp>
        <p:nvSpPr>
          <p:cNvPr id="45060" name="TextBox 2">
            <a:extLst>
              <a:ext uri="{FF2B5EF4-FFF2-40B4-BE49-F238E27FC236}">
                <a16:creationId xmlns:a16="http://schemas.microsoft.com/office/drawing/2014/main" id="{8B79C671-2D6B-30D7-194F-C881F048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38703"/>
            <a:ext cx="8064500" cy="4459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绝对坐标（画布坐标）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import turtle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turtle.goto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(100, 100)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turtle.goto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(100, -100)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turtle.goto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(-100,-100)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turtle.goto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(-100,100)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turtle.goto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(0,0)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turtle.done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872075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AC28142E-E95F-0CA0-8975-EAABC2EEA0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3B187E46-4122-735F-9B70-6B029C31D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12112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46084" name="TextBox 2">
            <a:extLst>
              <a:ext uri="{FF2B5EF4-FFF2-40B4-BE49-F238E27FC236}">
                <a16:creationId xmlns:a16="http://schemas.microsoft.com/office/drawing/2014/main" id="{2E6C52FB-B352-3B56-C853-F6814ADDD3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3263"/>
            <a:ext cx="80645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turtle.pensize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函数表示小乌龟运动轨迹的宽度。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它包含一个输入参数，这里我们把它设为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25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像素。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76A9A8E9-84AC-B763-343E-BA0BDE96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177DD573-1732-77EA-4340-51DC2B76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465383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空间坐标体系</a:t>
            </a:r>
          </a:p>
        </p:txBody>
      </p:sp>
      <p:sp>
        <p:nvSpPr>
          <p:cNvPr id="45060" name="TextBox 2">
            <a:extLst>
              <a:ext uri="{FF2B5EF4-FFF2-40B4-BE49-F238E27FC236}">
                <a16:creationId xmlns:a16="http://schemas.microsoft.com/office/drawing/2014/main" id="{8B79C671-2D6B-30D7-194F-C881F048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38703"/>
            <a:ext cx="8064500" cy="1135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练习题：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None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请尝试用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画一个“正三角形”</a:t>
            </a:r>
          </a:p>
        </p:txBody>
      </p:sp>
    </p:spTree>
    <p:extLst>
      <p:ext uri="{BB962C8B-B14F-4D97-AF65-F5344CB8AC3E}">
        <p14:creationId xmlns:p14="http://schemas.microsoft.com/office/powerpoint/2010/main" val="9785410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50447EB8-2112-80E5-CE2A-2671E574F5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0FFD0B88-2D63-7230-8D97-0BA491835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121126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</a:t>
            </a:r>
          </a:p>
        </p:txBody>
      </p:sp>
      <p:sp>
        <p:nvSpPr>
          <p:cNvPr id="50180" name="TextBox 2">
            <a:extLst>
              <a:ext uri="{FF2B5EF4-FFF2-40B4-BE49-F238E27FC236}">
                <a16:creationId xmlns:a16="http://schemas.microsoft.com/office/drawing/2014/main" id="{148C87FE-0570-83A4-F145-4DD4920122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3263"/>
            <a:ext cx="8064500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turtle.seth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(angle)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函数表示小乌龟启动时运动的方向。它包含一个输入参数，是角度值。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表示向东，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90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度向北，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180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度向西，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270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度向南；负值表示相反方向。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程序中，我们让小乌龟向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-40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度启动爬行，即：向东南方向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度。</a:t>
            </a:r>
          </a:p>
        </p:txBody>
      </p:sp>
      <p:pic>
        <p:nvPicPr>
          <p:cNvPr id="50181" name="Picture 2">
            <a:extLst>
              <a:ext uri="{FF2B5EF4-FFF2-40B4-BE49-F238E27FC236}">
                <a16:creationId xmlns:a16="http://schemas.microsoft.com/office/drawing/2014/main" id="{6242F0A5-3141-EF7D-21FF-55F2F0A733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5180013"/>
            <a:ext cx="3240087" cy="1419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26B5141-BF5F-351D-45A0-F9349E3C3804}"/>
              </a:ext>
            </a:extLst>
          </p:cNvPr>
          <p:cNvCxnSpPr/>
          <p:nvPr/>
        </p:nvCxnSpPr>
        <p:spPr>
          <a:xfrm>
            <a:off x="3987800" y="5741988"/>
            <a:ext cx="93662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6F509C08-A981-328D-F9A4-0B57C05A874D}"/>
              </a:ext>
            </a:extLst>
          </p:cNvPr>
          <p:cNvCxnSpPr/>
          <p:nvPr/>
        </p:nvCxnSpPr>
        <p:spPr>
          <a:xfrm flipV="1">
            <a:off x="4421188" y="5310188"/>
            <a:ext cx="0" cy="79216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84" name="文本框 5">
            <a:extLst>
              <a:ext uri="{FF2B5EF4-FFF2-40B4-BE49-F238E27FC236}">
                <a16:creationId xmlns:a16="http://schemas.microsoft.com/office/drawing/2014/main" id="{627B80C5-8D58-3699-7699-D1CC376D6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4425" y="5564188"/>
            <a:ext cx="3127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0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85" name="文本框 10">
            <a:extLst>
              <a:ext uri="{FF2B5EF4-FFF2-40B4-BE49-F238E27FC236}">
                <a16:creationId xmlns:a16="http://schemas.microsoft.com/office/drawing/2014/main" id="{643160DE-FE55-59B5-2181-26D06EB8F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450" y="4968875"/>
            <a:ext cx="441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90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86" name="文本框 11">
            <a:extLst>
              <a:ext uri="{FF2B5EF4-FFF2-40B4-BE49-F238E27FC236}">
                <a16:creationId xmlns:a16="http://schemas.microsoft.com/office/drawing/2014/main" id="{44A231F1-361C-76F9-C8CE-1445ACF25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413" y="5553075"/>
            <a:ext cx="5683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180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50187" name="文本框 12">
            <a:extLst>
              <a:ext uri="{FF2B5EF4-FFF2-40B4-BE49-F238E27FC236}">
                <a16:creationId xmlns:a16="http://schemas.microsoft.com/office/drawing/2014/main" id="{8E17ABFC-7971-640D-2106-4F6D04139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1950" y="6202363"/>
            <a:ext cx="5699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0">
                <a:solidFill>
                  <a:schemeClr val="tx1"/>
                </a:solidFill>
                <a:ea typeface="宋体" panose="02010600030101010101" pitchFamily="2" charset="-122"/>
              </a:rPr>
              <a:t>270</a:t>
            </a:r>
            <a:endParaRPr lang="zh-CN" altLang="en-US" sz="1800" b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76A9A8E9-84AC-B763-343E-BA0BDE96EE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177DD573-1732-77EA-4340-51DC2B76D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4653838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相对坐标体系</a:t>
            </a:r>
          </a:p>
        </p:txBody>
      </p:sp>
      <p:sp>
        <p:nvSpPr>
          <p:cNvPr id="45060" name="TextBox 2">
            <a:extLst>
              <a:ext uri="{FF2B5EF4-FFF2-40B4-BE49-F238E27FC236}">
                <a16:creationId xmlns:a16="http://schemas.microsoft.com/office/drawing/2014/main" id="{8B79C671-2D6B-30D7-194F-C881F0488C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638703"/>
            <a:ext cx="8064500" cy="197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前进方向、右侧方向、左侧方向、正后方向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Turtle.circle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(r, angle)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Turtle.bk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(d)</a:t>
            </a: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</a:pPr>
            <a:r>
              <a:rPr lang="en-US" altLang="zh-CN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Turtle.fd</a:t>
            </a:r>
            <a:r>
              <a:rPr lang="en-US" altLang="zh-CN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(d)</a:t>
            </a: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94657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DBFAA41B-7D49-1C52-FEEE-E9417D5CEB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0E5B8831-5A0E-1482-A62D-460E35A2D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5305425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turtle.circle</a:t>
            </a: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</a:p>
        </p:txBody>
      </p:sp>
      <p:sp>
        <p:nvSpPr>
          <p:cNvPr id="52228" name="TextBox 2">
            <a:extLst>
              <a:ext uri="{FF2B5EF4-FFF2-40B4-BE49-F238E27FC236}">
                <a16:creationId xmlns:a16="http://schemas.microsoft.com/office/drawing/2014/main" id="{33374E59-AD49-4576-1484-5B12D33AB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3263"/>
            <a:ext cx="8064500" cy="33510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turtle.circle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函数让小乌龟沿着一个圆形爬行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描述圆形轨迹半径的位置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Tx/>
              <a:buNone/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这个半径在小乌龟运行的左侧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远位置处，如果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为负值，则半径在小乌龟运行的右侧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angle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表示小乌龟沿着圆形爬行的弧度值（就是圆的度数）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720E41A2-91E2-1992-9572-9DEA5331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D16F0CB4-89F1-A850-AB00-9BE602A98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454660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turtle.fd</a:t>
            </a: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函数功能</a:t>
            </a:r>
          </a:p>
        </p:txBody>
      </p:sp>
      <p:sp>
        <p:nvSpPr>
          <p:cNvPr id="54276" name="TextBox 2">
            <a:extLst>
              <a:ext uri="{FF2B5EF4-FFF2-40B4-BE49-F238E27FC236}">
                <a16:creationId xmlns:a16="http://schemas.microsoft.com/office/drawing/2014/main" id="{F36D0B7E-1C04-E51C-6DD5-F49F4526F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973263"/>
            <a:ext cx="8064500" cy="441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turtle.fd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函数也可以用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turtle.forward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表示乌龟向前直线爬行移动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表示小乌龟向前直线爬行移动，它有一个参数表示爬行的距离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turtle.left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), 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turtle.right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角度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小乌龟以当前位置为准，向左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右调整行进方向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81960FD9-B195-EE4E-005D-669BDB54FC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B329FFDD-9144-E5C3-99CB-32FB77664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262313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温度转换实例</a:t>
            </a:r>
          </a:p>
        </p:txBody>
      </p:sp>
      <p:sp>
        <p:nvSpPr>
          <p:cNvPr id="15364" name="TextBox 2">
            <a:extLst>
              <a:ext uri="{FF2B5EF4-FFF2-40B4-BE49-F238E27FC236}">
                <a16:creationId xmlns:a16="http://schemas.microsoft.com/office/drawing/2014/main" id="{B9F2884C-65E1-E5CE-0D4E-6B90B1730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8064500" cy="390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步骤</a:t>
            </a:r>
            <a:r>
              <a:rPr lang="en-US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：调试、运行程序</a:t>
            </a:r>
            <a:endParaRPr lang="en-US" altLang="zh-CN" sz="2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在系统命令行上运行如下命令执行程序：</a:t>
            </a:r>
            <a:endParaRPr lang="en-US" altLang="zh-CN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C:\&gt;python TempConvert.py</a:t>
            </a:r>
          </a:p>
          <a:p>
            <a:pPr lvl="2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或者：使用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IDLE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PyCharm</a:t>
            </a: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等环境进行编程，运行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2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输入数值，观察输出</a:t>
            </a:r>
            <a:endParaRPr lang="en-US" altLang="zh-CN" sz="24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43AF269-08C6-0615-36E1-16FBC8A6D4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775393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一个简单的例子</a:t>
            </a:r>
            <a:endParaRPr lang="zh-CN" altLang="en-US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89EAD4-2A68-A8E6-77B9-BB66A1B804EC}"/>
              </a:ext>
            </a:extLst>
          </p:cNvPr>
          <p:cNvSpPr txBox="1"/>
          <p:nvPr/>
        </p:nvSpPr>
        <p:spPr>
          <a:xfrm>
            <a:off x="1403648" y="2060848"/>
            <a:ext cx="4579494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" altLang="zh-CN" b="0" dirty="0">
                <a:solidFill>
                  <a:srgbClr val="C678DD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turtle</a:t>
            </a:r>
            <a:endParaRPr lang="en" altLang="zh-CN" b="0" dirty="0">
              <a:solidFill>
                <a:srgbClr val="ABB2BF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ts val="1800"/>
              </a:lnSpc>
            </a:pPr>
            <a:b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turtle</a:t>
            </a:r>
            <a:r>
              <a:rPr lang="en" altLang="zh-CN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45</a:t>
            </a:r>
            <a: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800"/>
              </a:lnSpc>
            </a:pPr>
            <a:b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turtle</a:t>
            </a:r>
            <a:r>
              <a:rPr lang="en" altLang="zh-CN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fd</a:t>
            </a:r>
            <a: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800"/>
              </a:lnSpc>
            </a:pPr>
            <a:b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turtle</a:t>
            </a:r>
            <a:r>
              <a:rPr lang="en" altLang="zh-CN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left</a:t>
            </a:r>
            <a: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135</a:t>
            </a:r>
            <a: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800"/>
              </a:lnSpc>
            </a:pPr>
            <a:b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turtle</a:t>
            </a:r>
            <a:r>
              <a:rPr lang="en" altLang="zh-CN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fd</a:t>
            </a:r>
            <a: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200</a:t>
            </a:r>
            <a: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800"/>
              </a:lnSpc>
            </a:pPr>
            <a:b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turtle</a:t>
            </a:r>
            <a:r>
              <a:rPr lang="en" altLang="zh-CN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61AFEF"/>
                </a:solidFill>
                <a:effectLst/>
                <a:latin typeface="Menlo" panose="020B0609030804020204" pitchFamily="49" charset="0"/>
              </a:rPr>
              <a:t>right</a:t>
            </a:r>
            <a: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135</a:t>
            </a:r>
            <a: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800"/>
              </a:lnSpc>
            </a:pPr>
            <a:b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turtle</a:t>
            </a:r>
            <a:r>
              <a:rPr lang="en" altLang="zh-CN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fd</a:t>
            </a:r>
            <a: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D19A66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pPr>
              <a:lnSpc>
                <a:spcPts val="1800"/>
              </a:lnSpc>
            </a:pPr>
            <a:b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 err="1">
                <a:solidFill>
                  <a:srgbClr val="E5C07B"/>
                </a:solidFill>
                <a:effectLst/>
                <a:latin typeface="Menlo" panose="020B0609030804020204" pitchFamily="49" charset="0"/>
              </a:rPr>
              <a:t>turtle</a:t>
            </a:r>
            <a:r>
              <a:rPr lang="en" altLang="zh-CN" b="0" dirty="0" err="1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" altLang="zh-CN" b="0" dirty="0" err="1">
                <a:solidFill>
                  <a:srgbClr val="E06C75"/>
                </a:solidFill>
                <a:effectLst/>
                <a:latin typeface="Menlo" panose="020B0609030804020204" pitchFamily="49" charset="0"/>
              </a:rPr>
              <a:t>done</a:t>
            </a:r>
            <a:r>
              <a:rPr lang="en" altLang="zh-CN" b="0" dirty="0">
                <a:solidFill>
                  <a:srgbClr val="ABB2BF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407145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720E41A2-91E2-1992-9572-9DEA5331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D16F0CB4-89F1-A850-AB00-9BE602A98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627916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填充颜色</a:t>
            </a:r>
            <a:endParaRPr lang="zh-CN" altLang="en-US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6" name="TextBox 2">
            <a:extLst>
              <a:ext uri="{FF2B5EF4-FFF2-40B4-BE49-F238E27FC236}">
                <a16:creationId xmlns:a16="http://schemas.microsoft.com/office/drawing/2014/main" id="{F36D0B7E-1C04-E51C-6DD5-F49F4526F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04" y="1973263"/>
            <a:ext cx="8568184" cy="219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开始填充 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turtle.begin_fill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结束填充 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turtle.end_fill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选择颜色 </a:t>
            </a:r>
            <a:r>
              <a:rPr lang="en-US" altLang="zh-CN" b="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turtle.fillcolor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(“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颜色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171780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720E41A2-91E2-1992-9572-9DEA5331FE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D16F0CB4-89F1-A850-AB00-9BE602A983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510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练习题：</a:t>
            </a:r>
            <a:endParaRPr lang="zh-CN" altLang="en-US" sz="4000" dirty="0">
              <a:solidFill>
                <a:srgbClr val="26262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6" name="TextBox 2">
            <a:extLst>
              <a:ext uri="{FF2B5EF4-FFF2-40B4-BE49-F238E27FC236}">
                <a16:creationId xmlns:a16="http://schemas.microsoft.com/office/drawing/2014/main" id="{F36D0B7E-1C04-E51C-6DD5-F49F4526F0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503232"/>
            <a:ext cx="8064500" cy="2935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绘制奥运五环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turtle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绘制国旗（选择）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endParaRPr lang="zh-CN" altLang="en-US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32FD68A-FA27-8FA0-0ADC-D4A173529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983254"/>
            <a:ext cx="4089912" cy="210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D963D7-1A23-89E3-5000-B858AFA6E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3519" y="3861048"/>
            <a:ext cx="2949520" cy="203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13FD08C-5821-F152-B786-4D114BAD7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7956564" cy="410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34399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1">
            <a:extLst>
              <a:ext uri="{FF2B5EF4-FFF2-40B4-BE49-F238E27FC236}">
                <a16:creationId xmlns:a16="http://schemas.microsoft.com/office/drawing/2014/main" id="{8F97A603-68B1-56FC-21C3-7A8B88EBD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311275"/>
            <a:ext cx="6526212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TextBox 2">
            <a:extLst>
              <a:ext uri="{FF2B5EF4-FFF2-40B4-BE49-F238E27FC236}">
                <a16:creationId xmlns:a16="http://schemas.microsoft.com/office/drawing/2014/main" id="{01F61852-DA7D-A5BB-7F70-9D3F7128E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849563"/>
            <a:ext cx="364648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54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函数的封装</a:t>
            </a:r>
            <a:endParaRPr lang="zh-CN" altLang="en-US" sz="5400" b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23D7A00F-FFA8-DFAD-D0D5-3D490C9F47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CBD5131D-BECD-0E4E-247D-5F4858C0F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448310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Python</a:t>
            </a: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的函数封装</a:t>
            </a:r>
          </a:p>
        </p:txBody>
      </p:sp>
      <p:sp>
        <p:nvSpPr>
          <p:cNvPr id="57348" name="TextBox 2">
            <a:extLst>
              <a:ext uri="{FF2B5EF4-FFF2-40B4-BE49-F238E27FC236}">
                <a16:creationId xmlns:a16="http://schemas.microsoft.com/office/drawing/2014/main" id="{AAC91348-7E3B-9304-66D8-0F326AF38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773238"/>
            <a:ext cx="8207375" cy="353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45720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Tx/>
              <a:buSzTx/>
              <a:buFontTx/>
              <a:buNone/>
            </a:pPr>
            <a:r>
              <a:rPr lang="zh-CN" altLang="en-US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蟒蛇</a:t>
            </a:r>
            <a:r>
              <a:rPr lang="zh-CN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程序功能可以分成两类：</a:t>
            </a:r>
            <a:endParaRPr lang="zh-CN" altLang="en-US" sz="2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  <a:buFontTx/>
              <a:buNone/>
            </a:pPr>
            <a:endParaRPr lang="zh-CN" altLang="en-US" sz="2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</a:pPr>
            <a:r>
              <a:rPr lang="zh-CN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绘制图形前对画笔的设置，包括颜色、尺寸、初始位置等</a:t>
            </a:r>
            <a:endParaRPr lang="zh-CN" altLang="en-US" sz="2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</a:pPr>
            <a:r>
              <a:rPr lang="zh-CN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以及绘制</a:t>
            </a:r>
            <a:r>
              <a:rPr lang="en-US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蟒蛇的功能。</a:t>
            </a:r>
            <a:endParaRPr lang="zh-CN" altLang="en-US" sz="2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</a:pPr>
            <a:endParaRPr lang="zh-CN" altLang="en-US" sz="2800" b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Tx/>
              <a:buSzTx/>
              <a:buFontTx/>
              <a:buNone/>
            </a:pPr>
            <a:r>
              <a:rPr lang="zh-CN" altLang="zh-CN" sz="28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由于蟒蛇绘制的功能相对独立，可以用函数来封装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F62ED46C-0F47-4345-70B6-08AE1CD7CA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F0E5F91-3918-E14E-1691-27A8C7D17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2236788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charset="0"/>
                <a:ea typeface="微软雅黑" charset="0"/>
              </a:rPr>
              <a:t>函数封装</a:t>
            </a:r>
          </a:p>
        </p:txBody>
      </p:sp>
      <p:pic>
        <p:nvPicPr>
          <p:cNvPr id="58372" name="图片 2">
            <a:extLst>
              <a:ext uri="{FF2B5EF4-FFF2-40B4-BE49-F238E27FC236}">
                <a16:creationId xmlns:a16="http://schemas.microsoft.com/office/drawing/2014/main" id="{E359C4AA-BC5B-0D9F-97E3-2199833D4B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050" y="1628775"/>
            <a:ext cx="4972050" cy="486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E4945B96-B8B7-9DFA-F4DC-19E1161608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672AD17-A5E4-421F-DEE1-F82A3BD02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3035300" cy="708025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n-US" altLang="zh-CN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定义函数</a:t>
            </a:r>
          </a:p>
        </p:txBody>
      </p:sp>
      <p:sp>
        <p:nvSpPr>
          <p:cNvPr id="59396" name="TextBox 2">
            <a:extLst>
              <a:ext uri="{FF2B5EF4-FFF2-40B4-BE49-F238E27FC236}">
                <a16:creationId xmlns:a16="http://schemas.microsoft.com/office/drawing/2014/main" id="{7057F00E-053B-14B7-140B-82490839B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74850"/>
            <a:ext cx="8501063" cy="286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 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用于定义函数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函数是一组代码的集合，用于表达一个功能，或者说，函数表示一组代码的归属，函数名称是这段代码的名字。</a:t>
            </a: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def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所定义的函数在程序中未经调用不能直接执行，需要通过函数名调用才能够执行。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E4945B96-B8B7-9DFA-F4DC-19E1161608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2672AD17-A5E4-421F-DEE1-F82A3BD02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450" y="765175"/>
            <a:ext cx="1723549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</a:p>
        </p:txBody>
      </p:sp>
      <p:sp>
        <p:nvSpPr>
          <p:cNvPr id="59396" name="TextBox 2">
            <a:extLst>
              <a:ext uri="{FF2B5EF4-FFF2-40B4-BE49-F238E27FC236}">
                <a16:creationId xmlns:a16="http://schemas.microsoft.com/office/drawing/2014/main" id="{7057F00E-053B-14B7-140B-82490839B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974850"/>
            <a:ext cx="8501063" cy="1689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Python123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</a:t>
            </a: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endParaRPr lang="en-US" altLang="zh-CN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15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在教学云平台中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43539E7-8526-1014-0597-93D78F2C7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124744"/>
            <a:ext cx="3949118" cy="524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983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DC0B6-5E94-466C-53E9-C866CF62A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图片 4">
            <a:extLst>
              <a:ext uri="{FF2B5EF4-FFF2-40B4-BE49-F238E27FC236}">
                <a16:creationId xmlns:a16="http://schemas.microsoft.com/office/drawing/2014/main" id="{3F16F362-8895-499E-057D-820D6251A1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1038" y="396875"/>
            <a:ext cx="1227137" cy="123190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9000"/>
              </a:srgbClr>
            </a:outerShdw>
          </a:effectLst>
        </p:spPr>
      </p:pic>
      <p:sp>
        <p:nvSpPr>
          <p:cNvPr id="3076" name="TextBox 2">
            <a:extLst>
              <a:ext uri="{FF2B5EF4-FFF2-40B4-BE49-F238E27FC236}">
                <a16:creationId xmlns:a16="http://schemas.microsoft.com/office/drawing/2014/main" id="{F7082B02-7476-3692-3F48-708DCC80B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920" y="836712"/>
            <a:ext cx="2236510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808080">
                <a:alpha val="12000"/>
              </a:srgbClr>
            </a:outerShdw>
          </a:effec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zh-CN" altLang="en-US" sz="4000" dirty="0">
                <a:solidFill>
                  <a:srgbClr val="26262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几点思考</a:t>
            </a:r>
          </a:p>
        </p:txBody>
      </p:sp>
      <p:sp>
        <p:nvSpPr>
          <p:cNvPr id="15364" name="TextBox 2">
            <a:extLst>
              <a:ext uri="{FF2B5EF4-FFF2-40B4-BE49-F238E27FC236}">
                <a16:creationId xmlns:a16="http://schemas.microsoft.com/office/drawing/2014/main" id="{843E35DF-BDBF-5A2C-CD31-55E74ABCF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1844675"/>
            <a:ext cx="8064500" cy="3409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 b="1">
                <a:solidFill>
                  <a:srgbClr val="210B73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上述程序是否存在不完善的地方？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输入数据形式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输入数据数值</a:t>
            </a:r>
            <a:endParaRPr lang="en-US" altLang="zh-CN" sz="2800" b="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lnSpc>
                <a:spcPct val="200000"/>
              </a:lnSpc>
              <a:spcBef>
                <a:spcPct val="0"/>
              </a:spcBef>
              <a:buClr>
                <a:srgbClr val="0066FF"/>
              </a:buClr>
              <a:buSzTx/>
              <a:buFont typeface="Wingdings" panose="05000000000000000000" pitchFamily="2" charset="2"/>
              <a:buChar char="n"/>
            </a:pPr>
            <a:r>
              <a:rPr lang="en-US" altLang="zh-CN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转换过程</a:t>
            </a:r>
            <a:endParaRPr lang="en-US" altLang="zh-CN" sz="24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21721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自定义 1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90204" pitchFamily="34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1788</TotalTime>
  <Words>3638</Words>
  <Application>Microsoft Office PowerPoint</Application>
  <PresentationFormat>全屏显示(4:3)</PresentationFormat>
  <Paragraphs>463</Paragraphs>
  <Slides>88</Slides>
  <Notes>53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</vt:vector>
  </HeadingPairs>
  <TitlesOfParts>
    <vt:vector size="103" baseType="lpstr">
      <vt:lpstr>Menlo</vt:lpstr>
      <vt:lpstr>黑体</vt:lpstr>
      <vt:lpstr>华文楷体</vt:lpstr>
      <vt:lpstr>华文新魏</vt:lpstr>
      <vt:lpstr>楷体</vt:lpstr>
      <vt:lpstr>宋体</vt:lpstr>
      <vt:lpstr>微软雅黑</vt:lpstr>
      <vt:lpstr>Arial</vt:lpstr>
      <vt:lpstr>Arial</vt:lpstr>
      <vt:lpstr>Arial Black</vt:lpstr>
      <vt:lpstr>Calibri</vt:lpstr>
      <vt:lpstr>Courier New</vt:lpstr>
      <vt:lpstr>Times New Roman</vt:lpstr>
      <vt:lpstr>Wingdings</vt:lpstr>
      <vt:lpstr>Pixel</vt:lpstr>
      <vt:lpstr>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</dc:title>
  <dc:creator>Microsoft Office User</dc:creator>
  <cp:lastModifiedBy>昊伦 李</cp:lastModifiedBy>
  <cp:revision>200</cp:revision>
  <dcterms:created xsi:type="dcterms:W3CDTF">2016-09-20T13:27:47Z</dcterms:created>
  <dcterms:modified xsi:type="dcterms:W3CDTF">2025-04-14T14:49:52Z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2052-3.9.0.6159</vt:lpwstr>
  </property>
</Properties>
</file>