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4"/>
  </p:notesMasterIdLst>
  <p:handoutMasterIdLst>
    <p:handoutMasterId r:id="rId125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425" r:id="rId11"/>
    <p:sldId id="426" r:id="rId12"/>
    <p:sldId id="427" r:id="rId13"/>
    <p:sldId id="361" r:id="rId14"/>
    <p:sldId id="362" r:id="rId15"/>
    <p:sldId id="363" r:id="rId16"/>
    <p:sldId id="429" r:id="rId17"/>
    <p:sldId id="430" r:id="rId18"/>
    <p:sldId id="431" r:id="rId19"/>
    <p:sldId id="432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433" r:id="rId46"/>
    <p:sldId id="434" r:id="rId47"/>
    <p:sldId id="439" r:id="rId48"/>
    <p:sldId id="400" r:id="rId49"/>
    <p:sldId id="435" r:id="rId50"/>
    <p:sldId id="436" r:id="rId51"/>
    <p:sldId id="498" r:id="rId52"/>
    <p:sldId id="437" r:id="rId53"/>
    <p:sldId id="438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500" r:id="rId68"/>
    <p:sldId id="453" r:id="rId69"/>
    <p:sldId id="454" r:id="rId70"/>
    <p:sldId id="499" r:id="rId71"/>
    <p:sldId id="411" r:id="rId72"/>
    <p:sldId id="424" r:id="rId73"/>
    <p:sldId id="412" r:id="rId74"/>
    <p:sldId id="413" r:id="rId75"/>
    <p:sldId id="455" r:id="rId76"/>
    <p:sldId id="456" r:id="rId77"/>
    <p:sldId id="457" r:id="rId78"/>
    <p:sldId id="415" r:id="rId79"/>
    <p:sldId id="416" r:id="rId80"/>
    <p:sldId id="417" r:id="rId81"/>
    <p:sldId id="418" r:id="rId82"/>
    <p:sldId id="419" r:id="rId83"/>
    <p:sldId id="420" r:id="rId84"/>
    <p:sldId id="421" r:id="rId85"/>
    <p:sldId id="422" r:id="rId86"/>
    <p:sldId id="423" r:id="rId87"/>
    <p:sldId id="487" r:id="rId88"/>
    <p:sldId id="488" r:id="rId89"/>
    <p:sldId id="489" r:id="rId90"/>
    <p:sldId id="490" r:id="rId91"/>
    <p:sldId id="491" r:id="rId92"/>
    <p:sldId id="492" r:id="rId93"/>
    <p:sldId id="460" r:id="rId94"/>
    <p:sldId id="461" r:id="rId95"/>
    <p:sldId id="462" r:id="rId96"/>
    <p:sldId id="463" r:id="rId97"/>
    <p:sldId id="464" r:id="rId98"/>
    <p:sldId id="465" r:id="rId99"/>
    <p:sldId id="466" r:id="rId100"/>
    <p:sldId id="467" r:id="rId101"/>
    <p:sldId id="468" r:id="rId102"/>
    <p:sldId id="469" r:id="rId103"/>
    <p:sldId id="470" r:id="rId104"/>
    <p:sldId id="458" r:id="rId105"/>
    <p:sldId id="459" r:id="rId106"/>
    <p:sldId id="471" r:id="rId107"/>
    <p:sldId id="472" r:id="rId108"/>
    <p:sldId id="473" r:id="rId109"/>
    <p:sldId id="474" r:id="rId110"/>
    <p:sldId id="475" r:id="rId111"/>
    <p:sldId id="476" r:id="rId112"/>
    <p:sldId id="477" r:id="rId113"/>
    <p:sldId id="478" r:id="rId114"/>
    <p:sldId id="479" r:id="rId115"/>
    <p:sldId id="480" r:id="rId116"/>
    <p:sldId id="481" r:id="rId117"/>
    <p:sldId id="482" r:id="rId118"/>
    <p:sldId id="483" r:id="rId119"/>
    <p:sldId id="484" r:id="rId120"/>
    <p:sldId id="486" r:id="rId121"/>
    <p:sldId id="485" r:id="rId122"/>
    <p:sldId id="503" r:id="rId1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23" autoAdjust="0"/>
    <p:restoredTop sz="67055" autoAdjust="0"/>
  </p:normalViewPr>
  <p:slideViewPr>
    <p:cSldViewPr>
      <p:cViewPr varScale="1">
        <p:scale>
          <a:sx n="54" d="100"/>
          <a:sy n="54" d="100"/>
        </p:scale>
        <p:origin x="108" y="1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F9F019-B177-4173-DD92-A3E937EE7E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0B2C88-630A-0DE6-393A-3A7B0E0608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2E60509-C5A5-43FC-A3D5-01708D4C190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338FB-2754-2F0C-B356-E2DE8555CA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DC9C2C7E-166B-888D-662F-936D62C935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2B4E2E8F-CDE3-4A72-90E2-B20C92035D53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43DB528-2A96-617A-A474-5AC775ED1B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32A2445-6AD5-C272-31CE-B24FCA7CE4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32D169F-6AF1-7425-0C56-9E77DADCDEE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6094E0C-20B3-3DB5-FC84-097542FA1F9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020A118-5A5B-D55E-8154-D5596F45FF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6BA5D6F-B792-13E0-0ED7-49E2A3D69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BA243193-2260-4F37-8484-355B59FBA897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E0F4640-99B6-C06F-973E-13C2BBCE8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/>
              <a:t>*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5913132-289C-77C3-89DA-087F61B892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22F38E3-D009-50ED-0563-D13DBE82A6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用加号拼接字符串，会有严重的时间效率问题。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2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要先解释</a:t>
            </a:r>
            <a:r>
              <a:rPr kumimoji="1" lang="en-US" altLang="zh-CN" dirty="0"/>
              <a:t>[::-1]</a:t>
            </a:r>
            <a:r>
              <a:rPr kumimoji="1" lang="zh-CN" altLang="en-US" dirty="0"/>
              <a:t>和</a:t>
            </a:r>
            <a:r>
              <a:rPr kumimoji="1" lang="en-US" altLang="zh-CN" dirty="0"/>
              <a:t>[1:7:-1]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kumimoji="1" lang="zh-CN" altLang="en-US" dirty="0"/>
              <a:t>必须要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</a:t>
            </a:r>
            <a:r>
              <a:rPr kumimoji="1" lang="zh-CN" altLang="en-US" dirty="0"/>
              <a:t>才可以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07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0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35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55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8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二进制</a:t>
            </a:r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Unicode</a:t>
            </a:r>
            <a:r>
              <a:rPr kumimoji="1" lang="zh-CN" altLang="en-US" dirty="0"/>
              <a:t>字符   </a:t>
            </a:r>
            <a:r>
              <a:rPr lang="en" altLang="zh-CN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num </a:t>
            </a:r>
            <a:r>
              <a:rPr lang="en" altLang="zh-CN" b="0" i="0" dirty="0">
                <a:solidFill>
                  <a:srgbClr val="81A1C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i="0" dirty="0">
                <a:solidFill>
                  <a:srgbClr val="B48EAD"/>
                </a:solidFill>
                <a:effectLst/>
                <a:latin typeface="Menlo" panose="020B0609030804020204" pitchFamily="49" charset="0"/>
              </a:rPr>
              <a:t>65</a:t>
            </a:r>
            <a:r>
              <a:rPr lang="en" altLang="zh-CN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text </a:t>
            </a:r>
            <a:r>
              <a:rPr lang="en" altLang="zh-CN" b="0" i="0" dirty="0">
                <a:solidFill>
                  <a:srgbClr val="81A1C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i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“{0:c}”</a:t>
            </a:r>
            <a:r>
              <a:rPr lang="en" altLang="zh-CN" b="0" i="0" dirty="0">
                <a:solidFill>
                  <a:srgbClr val="81A1C1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i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altLang="zh-CN" b="0" i="0" dirty="0">
                <a:solidFill>
                  <a:srgbClr val="81A1C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" altLang="zh-CN" b="0" i="0" dirty="0">
                <a:solidFill>
                  <a:srgbClr val="81A1C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i="0" dirty="0">
                <a:solidFill>
                  <a:srgbClr val="81A1C1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" altLang="zh-CN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" altLang="zh-CN" b="0" i="0" dirty="0">
                <a:solidFill>
                  <a:srgbClr val="81A1C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i="0" dirty="0">
                <a:solidFill>
                  <a:srgbClr val="636F88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b="0" i="0" dirty="0">
                <a:solidFill>
                  <a:srgbClr val="636F88"/>
                </a:solidFill>
                <a:effectLst/>
                <a:latin typeface="Menlo" panose="020B0609030804020204" pitchFamily="49" charset="0"/>
              </a:rPr>
              <a:t>输出</a:t>
            </a:r>
            <a:r>
              <a:rPr lang="en-US" altLang="zh-CN" b="0" i="0" dirty="0">
                <a:solidFill>
                  <a:srgbClr val="636F8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i="0" dirty="0">
                <a:solidFill>
                  <a:srgbClr val="636F88"/>
                </a:solidFill>
                <a:effectLst/>
                <a:latin typeface="Menlo" panose="020B0609030804020204" pitchFamily="49" charset="0"/>
              </a:rPr>
              <a:t>A</a:t>
            </a:r>
            <a:br>
              <a:rPr lang="en" altLang="zh-CN" dirty="0"/>
            </a:br>
            <a:r>
              <a:rPr lang="en-US" altLang="zh-CN" dirty="0"/>
              <a:t>d</a:t>
            </a:r>
            <a:r>
              <a:rPr lang="zh-CN" altLang="en-US" dirty="0"/>
              <a:t> 十进制格式</a:t>
            </a:r>
            <a:endParaRPr lang="en-US" altLang="zh-CN" dirty="0"/>
          </a:p>
          <a:p>
            <a:r>
              <a:rPr kumimoji="1" lang="en-US" altLang="zh-CN" dirty="0"/>
              <a:t>O</a:t>
            </a:r>
            <a:r>
              <a:rPr kumimoji="1" lang="zh-CN" altLang="en-US" dirty="0"/>
              <a:t> 八进制格式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 十六进制格式的大、小写字母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6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636F88"/>
                </a:solidFill>
                <a:effectLst/>
              </a:rPr>
              <a:t># </a:t>
            </a:r>
            <a:r>
              <a:rPr lang="zh-CN" altLang="en-US" dirty="0">
                <a:solidFill>
                  <a:srgbClr val="636F88"/>
                </a:solidFill>
                <a:effectLst/>
              </a:rPr>
              <a:t>使用多个参数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" altLang="zh-CN" dirty="0"/>
              <a:t>text 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=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A3BE8C"/>
                </a:solidFill>
                <a:effectLst/>
              </a:rPr>
              <a:t>"{0:=^20} {1:*&lt;10}"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.</a:t>
            </a:r>
            <a:r>
              <a:rPr lang="en" altLang="zh-CN" dirty="0">
                <a:solidFill>
                  <a:srgbClr val="A3BE8C"/>
                </a:solidFill>
                <a:effectLst/>
              </a:rPr>
              <a:t>format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(</a:t>
            </a:r>
            <a:r>
              <a:rPr lang="en" altLang="zh-CN" dirty="0">
                <a:solidFill>
                  <a:srgbClr val="A3BE8C"/>
                </a:solidFill>
                <a:effectLst/>
              </a:rPr>
              <a:t>"PYTHON"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,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A3BE8C"/>
                </a:solidFill>
                <a:effectLst/>
              </a:rPr>
              <a:t>"Rocks"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)</a:t>
            </a:r>
            <a:r>
              <a:rPr lang="en" altLang="zh-CN" dirty="0"/>
              <a:t> </a:t>
            </a:r>
          </a:p>
          <a:p>
            <a:r>
              <a:rPr lang="en" altLang="zh-CN" dirty="0">
                <a:solidFill>
                  <a:srgbClr val="81A1C1"/>
                </a:solidFill>
                <a:effectLst/>
              </a:rPr>
              <a:t>print(</a:t>
            </a:r>
            <a:r>
              <a:rPr lang="en" altLang="zh-CN" dirty="0"/>
              <a:t>text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)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36F88"/>
                </a:solidFill>
                <a:effectLst/>
              </a:rPr>
              <a:t># </a:t>
            </a:r>
            <a:r>
              <a:rPr lang="zh-CN" altLang="en-US" dirty="0">
                <a:solidFill>
                  <a:srgbClr val="636F88"/>
                </a:solidFill>
                <a:effectLst/>
              </a:rPr>
              <a:t>输出</a:t>
            </a:r>
            <a:r>
              <a:rPr lang="en-US" altLang="zh-CN" dirty="0">
                <a:solidFill>
                  <a:srgbClr val="636F88"/>
                </a:solidFill>
                <a:effectLst/>
              </a:rPr>
              <a:t>: =======</a:t>
            </a:r>
            <a:r>
              <a:rPr lang="en" altLang="zh-CN" dirty="0">
                <a:solidFill>
                  <a:srgbClr val="636F88"/>
                </a:solidFill>
                <a:effectLst/>
              </a:rPr>
              <a:t>PYTHON======= Rocks*****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87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90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perf_counter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1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45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9881-ECB7-488A-98FA-B7C4CCA4032A}" type="slidenum">
              <a:rPr lang="en-US" altLang="zh-CN" smtClean="0"/>
              <a:pPr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66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9881-ECB7-488A-98FA-B7C4CCA4032A}" type="slidenum">
              <a:rPr lang="en-US" altLang="zh-CN" smtClean="0"/>
              <a:pPr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71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9881-ECB7-488A-98FA-B7C4CCA4032A}" type="slidenum">
              <a:rPr lang="en-US" altLang="zh-CN" smtClean="0"/>
              <a:pPr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13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9881-ECB7-488A-98FA-B7C4CCA4032A}" type="slidenum">
              <a:rPr lang="en-US" altLang="zh-CN" smtClean="0"/>
              <a:pPr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50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9881-ECB7-488A-98FA-B7C4CCA4032A}" type="slidenum">
              <a:rPr lang="en-US" altLang="zh-CN" smtClean="0"/>
              <a:pPr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35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</a:t>
            </a:r>
            <a:r>
              <a:rPr lang="zh-CN" altLang="en-US" dirty="0"/>
              <a:t>和*的唯一缺点，就是不包括</a:t>
            </a:r>
            <a:r>
              <a:rPr lang="en-US" altLang="zh-CN" dirty="0"/>
              <a:t>0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绿 是匹配不上的，因为</a:t>
            </a:r>
            <a:r>
              <a:rPr lang="en-US" altLang="zh-CN" dirty="0"/>
              <a:t>.</a:t>
            </a:r>
            <a:r>
              <a:rPr lang="zh-CN" altLang="en-US" dirty="0"/>
              <a:t>必须要有一次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9881-ECB7-488A-98FA-B7C4CCA4032A}" type="slidenum">
              <a:rPr lang="en-US" altLang="zh-CN" smtClean="0"/>
              <a:pPr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70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只有一个数字，表示固定匹配几次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王大锤，</a:t>
            </a:r>
            <a:r>
              <a:rPr lang="en-US" altLang="zh-CN" dirty="0"/>
              <a:t>13399319999</a:t>
            </a:r>
            <a:r>
              <a:rPr lang="zh-CN" altLang="en-US" dirty="0"/>
              <a:t>， </a:t>
            </a:r>
            <a:r>
              <a:rPr lang="en-US" altLang="zh-CN" dirty="0"/>
              <a:t>90</a:t>
            </a:r>
            <a:r>
              <a:rPr lang="zh-CN" altLang="en-US" dirty="0"/>
              <a:t>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9881-ECB7-488A-98FA-B7C4CCA4032A}" type="slidenum">
              <a:rPr lang="en-US" altLang="zh-CN" smtClean="0"/>
              <a:pPr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47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星号，问号，同理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21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A1b2f3d2k3l5l6sdffa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\d</a:t>
            </a:r>
          </a:p>
          <a:p>
            <a:r>
              <a:rPr kumimoji="1" lang="en-US" altLang="zh-CN" dirty="0"/>
              <a:t>[^\d]</a:t>
            </a:r>
          </a:p>
          <a:p>
            <a:r>
              <a:rPr kumimoji="1" lang="en-US" altLang="zh-CN" dirty="0"/>
              <a:t>[^12abc]</a:t>
            </a:r>
          </a:p>
          <a:p>
            <a:r>
              <a:rPr kumimoji="1" lang="zh-CN" altLang="en-US" dirty="0"/>
              <a:t>非得是后面的所有的内容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99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单行模式，表示整个文本的开头</a:t>
            </a:r>
            <a:endParaRPr kumimoji="1" lang="en-US" altLang="zh-CN" dirty="0"/>
          </a:p>
          <a:p>
            <a:r>
              <a:rPr kumimoji="1" lang="zh-CN" altLang="en-US" dirty="0"/>
              <a:t>多行模式，表示每一行的开头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2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十进制</a:t>
            </a:r>
            <a:endParaRPr kumimoji="1" lang="en-US" altLang="zh-CN" dirty="0"/>
          </a:p>
          <a:p>
            <a:r>
              <a:rPr kumimoji="1" lang="en-US" altLang="zh-CN" dirty="0"/>
              <a:t>Int(‘0b1111’,2)</a:t>
            </a:r>
          </a:p>
          <a:p>
            <a:r>
              <a:rPr kumimoji="1" lang="en-US" altLang="zh-CN" dirty="0"/>
              <a:t>Int(‘0x1111’,2)</a:t>
            </a:r>
          </a:p>
          <a:p>
            <a:r>
              <a:rPr kumimoji="1" lang="zh-CN" altLang="en-US" dirty="0"/>
              <a:t>注意 </a:t>
            </a:r>
            <a:r>
              <a:rPr kumimoji="1" lang="en" altLang="zh-CN" dirty="0"/>
              <a:t>int(‘0b17’,16)</a:t>
            </a:r>
            <a:r>
              <a:rPr kumimoji="1" lang="zh-CN" altLang="en-US" dirty="0"/>
              <a:t> </a:t>
            </a:r>
            <a:r>
              <a:rPr kumimoji="1" lang="en" altLang="zh-CN" dirty="0"/>
              <a:t>int('0b17’,</a:t>
            </a:r>
            <a:r>
              <a:rPr kumimoji="1" lang="en-US" altLang="zh-CN" dirty="0"/>
              <a:t>2</a:t>
            </a:r>
            <a:r>
              <a:rPr kumimoji="1" lang="en" altLang="zh-CN" dirty="0"/>
              <a:t>)</a:t>
            </a:r>
            <a:endParaRPr kumimoji="1" lang="en-US" altLang="zh-CN" dirty="0"/>
          </a:p>
          <a:p>
            <a:r>
              <a:rPr kumimoji="1" lang="zh-CN" altLang="en-US" dirty="0"/>
              <a:t>二进制  </a:t>
            </a:r>
            <a:r>
              <a:rPr kumimoji="1" lang="en-US" altLang="zh-CN" dirty="0"/>
              <a:t>bin</a:t>
            </a:r>
            <a:r>
              <a:rPr kumimoji="1" lang="zh-CN" altLang="en-US" dirty="0"/>
              <a:t>  只能从十进制转</a:t>
            </a:r>
            <a:endParaRPr kumimoji="1" lang="en-US" altLang="zh-CN" dirty="0"/>
          </a:p>
          <a:p>
            <a:r>
              <a:rPr kumimoji="1" lang="zh-CN" altLang="en-US" dirty="0"/>
              <a:t>八进制 </a:t>
            </a:r>
            <a:r>
              <a:rPr kumimoji="1" lang="en-US" altLang="zh-CN" dirty="0"/>
              <a:t>oct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oct(0b1110)</a:t>
            </a:r>
            <a:r>
              <a:rPr kumimoji="1" lang="zh-CN" altLang="en-US" dirty="0"/>
              <a:t>  </a:t>
            </a:r>
            <a:r>
              <a:rPr kumimoji="1" lang="en-US" altLang="zh-CN" dirty="0"/>
              <a:t>oct(14)</a:t>
            </a:r>
          </a:p>
          <a:p>
            <a:r>
              <a:rPr kumimoji="1" lang="zh-CN" altLang="en-US" dirty="0"/>
              <a:t>十六进制  </a:t>
            </a:r>
            <a:r>
              <a:rPr kumimoji="1" lang="en-US" altLang="zh-CN" dirty="0"/>
              <a:t>hex</a:t>
            </a:r>
            <a:r>
              <a:rPr kumimoji="1" lang="zh-CN" altLang="en-US" dirty="0"/>
              <a:t> 也是只能从十进制开始转换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43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re</a:t>
            </a:r>
          </a:p>
          <a:p>
            <a:r>
              <a:rPr lang="en-US" altLang="zh-CN" dirty="0"/>
              <a:t>P = </a:t>
            </a:r>
            <a:r>
              <a:rPr lang="en-US" altLang="zh-CN" dirty="0" err="1"/>
              <a:t>re.compile</a:t>
            </a:r>
            <a:r>
              <a:rPr lang="en-US" altLang="zh-CN" dirty="0"/>
              <a:t>(r‘^(.*)(,)’, </a:t>
            </a:r>
            <a:r>
              <a:rPr lang="en-US" altLang="zh-CN" dirty="0" err="1"/>
              <a:t>re.M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For one in </a:t>
            </a:r>
            <a:r>
              <a:rPr lang="en-US" altLang="zh-CN" dirty="0" err="1"/>
              <a:t>p.findall</a:t>
            </a:r>
            <a:r>
              <a:rPr lang="en-US" altLang="zh-CN" dirty="0"/>
              <a:t>(content):</a:t>
            </a:r>
          </a:p>
          <a:p>
            <a:r>
              <a:rPr lang="en-US" altLang="zh-CN" dirty="0"/>
              <a:t>	print(one)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13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re</a:t>
            </a:r>
          </a:p>
          <a:p>
            <a:r>
              <a:rPr lang="en-US" altLang="zh-CN" dirty="0"/>
              <a:t>P = </a:t>
            </a:r>
            <a:r>
              <a:rPr lang="en-US" altLang="zh-CN" dirty="0" err="1"/>
              <a:t>re.compile</a:t>
            </a:r>
            <a:r>
              <a:rPr lang="en-US" altLang="zh-CN" dirty="0"/>
              <a:t>(r‘^(.*)(,)’, </a:t>
            </a:r>
            <a:r>
              <a:rPr lang="en-US" altLang="zh-CN" dirty="0" err="1"/>
              <a:t>re.M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For one in </a:t>
            </a:r>
            <a:r>
              <a:rPr lang="en-US" altLang="zh-CN" dirty="0" err="1"/>
              <a:t>p.findall</a:t>
            </a:r>
            <a:r>
              <a:rPr lang="en-US" altLang="zh-CN" dirty="0"/>
              <a:t>(content):</a:t>
            </a:r>
          </a:p>
          <a:p>
            <a:r>
              <a:rPr lang="en-US" altLang="zh-CN" dirty="0"/>
              <a:t>	print(one)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83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re</a:t>
            </a:r>
          </a:p>
          <a:p>
            <a:r>
              <a:rPr lang="en-US" altLang="zh-CN" dirty="0"/>
              <a:t>P = </a:t>
            </a:r>
            <a:r>
              <a:rPr lang="en-US" altLang="zh-CN" dirty="0" err="1"/>
              <a:t>re.compile</a:t>
            </a:r>
            <a:r>
              <a:rPr lang="en-US" altLang="zh-CN" dirty="0"/>
              <a:t>(r‘^(.*)(,)’, </a:t>
            </a:r>
            <a:r>
              <a:rPr lang="en-US" altLang="zh-CN" dirty="0" err="1"/>
              <a:t>re.M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For one in </a:t>
            </a:r>
            <a:r>
              <a:rPr lang="en-US" altLang="zh-CN" dirty="0" err="1"/>
              <a:t>p.findall</a:t>
            </a:r>
            <a:r>
              <a:rPr lang="en-US" altLang="zh-CN" dirty="0"/>
              <a:t>(content):</a:t>
            </a:r>
          </a:p>
          <a:p>
            <a:r>
              <a:rPr lang="en-US" altLang="zh-CN" dirty="0"/>
              <a:t>	print(one)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25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re</a:t>
            </a:r>
          </a:p>
          <a:p>
            <a:r>
              <a:rPr lang="en-US" altLang="zh-CN" dirty="0"/>
              <a:t>P = </a:t>
            </a:r>
            <a:r>
              <a:rPr lang="en-US" altLang="zh-CN" dirty="0" err="1"/>
              <a:t>re.compile</a:t>
            </a:r>
            <a:r>
              <a:rPr lang="en-US" altLang="zh-CN" dirty="0"/>
              <a:t>(r‘^(.*)(,)’, </a:t>
            </a:r>
            <a:r>
              <a:rPr lang="en-US" altLang="zh-CN" dirty="0" err="1"/>
              <a:t>re.M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For one in </a:t>
            </a:r>
            <a:r>
              <a:rPr lang="en-US" altLang="zh-CN" dirty="0" err="1"/>
              <a:t>p.findall</a:t>
            </a:r>
            <a:r>
              <a:rPr lang="en-US" altLang="zh-CN" dirty="0"/>
              <a:t>(content):</a:t>
            </a:r>
          </a:p>
          <a:p>
            <a:r>
              <a:rPr lang="en-US" altLang="zh-CN" dirty="0"/>
              <a:t>	print(one)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36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re</a:t>
            </a:r>
          </a:p>
          <a:p>
            <a:r>
              <a:rPr lang="en-US" altLang="zh-CN" dirty="0"/>
              <a:t>P = </a:t>
            </a:r>
            <a:r>
              <a:rPr lang="en-US" altLang="zh-CN" dirty="0" err="1"/>
              <a:t>re.compile</a:t>
            </a:r>
            <a:r>
              <a:rPr lang="en-US" altLang="zh-CN" dirty="0"/>
              <a:t>(r‘^(.*)(,)’, </a:t>
            </a:r>
            <a:r>
              <a:rPr lang="en-US" altLang="zh-CN" dirty="0" err="1"/>
              <a:t>re.M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For one in </a:t>
            </a:r>
            <a:r>
              <a:rPr lang="en-US" altLang="zh-CN" dirty="0" err="1"/>
              <a:t>p.findall</a:t>
            </a:r>
            <a:r>
              <a:rPr lang="en-US" altLang="zh-CN" dirty="0"/>
              <a:t>(content):</a:t>
            </a:r>
          </a:p>
          <a:p>
            <a:r>
              <a:rPr lang="en-US" altLang="zh-CN" dirty="0"/>
              <a:t>	print(one)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92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39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680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05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36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7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</a:t>
            </a:r>
            <a:r>
              <a:rPr kumimoji="1" lang="en-US" altLang="zh-CN" dirty="0"/>
              <a:t>5.6e</a:t>
            </a:r>
            <a:r>
              <a:rPr kumimoji="1" lang="zh-CN" altLang="en-US" dirty="0"/>
              <a:t>不是一个合法的浮点数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416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17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F93B1-5E4F-F69A-BC7A-2FEDB256B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312424-78B1-79C7-7CEF-8B6B36214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DEE2B8-5367-2EAE-67AA-50A863C6C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C989E-C0D8-A826-C30C-86FA28300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为了避免歧义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r>
              <a:rPr kumimoji="1" lang="zh-CN" altLang="en-US" dirty="0"/>
              <a:t> </a:t>
            </a:r>
            <a:r>
              <a:rPr kumimoji="1" lang="en-US" altLang="zh-CN" dirty="0"/>
              <a:t>++</a:t>
            </a:r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8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1" i="0" dirty="0" err="1">
                <a:solidFill>
                  <a:srgbClr val="404040"/>
                </a:solidFill>
                <a:effectLst/>
                <a:latin typeface="Inter"/>
              </a:rPr>
              <a:t>math.frexp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(x)</a:t>
            </a:r>
            <a:r>
              <a:rPr kumimoji="1" lang="zh-CN" altLang="en-US" b="1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分解浮点数可以用于数值分析，优化计算精度</a:t>
            </a:r>
            <a:endParaRPr lang="en-US" altLang="zh-CN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 err="1">
                <a:solidFill>
                  <a:srgbClr val="404040"/>
                </a:solidFill>
                <a:effectLst/>
                <a:latin typeface="Inter"/>
              </a:rPr>
              <a:t>Copysign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,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返回一个浮点数，其绝对值与 </a:t>
            </a:r>
            <a:r>
              <a:rPr lang="en" altLang="zh-CN" dirty="0"/>
              <a:t>x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相同，符号与 </a:t>
            </a:r>
            <a:r>
              <a:rPr lang="en" altLang="zh-CN" dirty="0"/>
              <a:t>y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相同。在模型训练中，用于处理梯度方向。</a:t>
            </a:r>
            <a:endParaRPr lang="en" altLang="zh-CN" b="1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6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4B2A9A11-CDAF-4E48-88F9-8930F7D72A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58C20062-ADDC-D14A-BB51-667AF480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67D5C161-E6CF-3970-6EEE-6BDB62B39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D55FCE-9044-47DA-873B-99F811112C4D}" type="slidenum">
              <a:rPr altLang="zh-CN"/>
              <a:pPr/>
              <a:t>46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FE28973C-18BA-E642-58A1-DC43F87ECD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533EB72F-6CC3-AAC0-A361-96AB413F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905B5FC6-BBA2-5060-F121-C36F9E252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1340C2D1-BE76-4C0C-BBDE-1A5181C667A6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47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3193-2260-4F37-8484-355B59FBA897}" type="slidenum">
              <a:rPr lang="en-US" altLang="zh-CN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2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DDA5FAC-D627-F715-1FFE-D575F806610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481024AA-69CA-BF5F-B68C-9391400477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04B74089-9335-0AE3-AFF1-497BB7A47D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1E4EB3C-2720-38A3-F6A0-48CEC1E00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1CAD33AB-ECA6-C283-EBC7-2F6C70F7D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19A75762-E2F1-4793-F5C3-584BBC3FC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E2454434-B86E-52C2-F614-F2AC8FA27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7C98D381-6674-A8DC-D1B0-A47CB4177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D902A08F-01BB-110D-3CB9-46A2A3F0A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B7FD1879-BD5A-0136-0EE8-8D2ADCF2D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47082AC0-3888-A7B3-31D5-6791B9932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779D6C4D-C3B8-CA35-24F5-97AAAECC8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ADBF0859-E555-C3B4-1238-B1E41DE2B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19BDBC38-B49C-7BAF-C314-1D5A33AE8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6" name="Text Box 23">
            <a:extLst>
              <a:ext uri="{FF2B5EF4-FFF2-40B4-BE49-F238E27FC236}">
                <a16:creationId xmlns:a16="http://schemas.microsoft.com/office/drawing/2014/main" id="{246C4B7F-9F4D-7B8A-983C-F12FF279F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3024187" cy="369887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800" dirty="0">
                <a:solidFill>
                  <a:schemeClr val="bg1"/>
                </a:solidFill>
                <a:sym typeface="+mn-ea"/>
              </a:rPr>
              <a:t>Python</a:t>
            </a:r>
            <a:r>
              <a:rPr kumimoji="0" lang="zh-CN" altLang="en-US" sz="1800" dirty="0">
                <a:solidFill>
                  <a:schemeClr val="bg1"/>
                </a:solidFill>
                <a:sym typeface="+mn-ea"/>
              </a:rPr>
              <a:t>高级语言程序设计</a:t>
            </a:r>
            <a:endParaRPr kumimoji="0" lang="en-US" altLang="zh-CN" sz="1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35" descr="20118211430_small.jpg">
            <a:extLst>
              <a:ext uri="{FF2B5EF4-FFF2-40B4-BE49-F238E27FC236}">
                <a16:creationId xmlns:a16="http://schemas.microsoft.com/office/drawing/2014/main" id="{50D33F2F-3B6B-3A2F-C769-85F72DA391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0"/>
            <a:ext cx="14287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A2004D5-0EED-1E74-33D0-4AD3970DE0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2641009F-16B7-D06B-59E9-DFD331D89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77F0A5-5BA0-E4CF-6962-E4ACA3D5E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2F1E5-4777-4EAF-A26C-536DEF784F2D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1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8E6D82-6370-85E6-50E2-3F2696407D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33D778-6943-D301-20C4-E9BEE76CCF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3F5BAA-9971-4008-83B7-9EB12130A30E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832A79-83E8-3BDE-86D9-33C648B819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7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2A75AD-99A6-10E5-6344-026A747F3F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8C94B81-1417-01CC-ECEE-2903C55AB5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8A6B1-D2F0-4CAB-91E7-1AF7F57EF6A0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880600E-B0EE-7E1E-46E5-9F1263757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510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9247660-4F8F-CA9F-49E7-47B15CF606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90600" y="3505200"/>
            <a:ext cx="7772400" cy="2438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CDB3BE-D245-81E6-08E2-11E7FFA586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38225" y="3733800"/>
            <a:ext cx="7648575" cy="2138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3D349E0B-7AD9-F0D0-C8F3-DA74E7378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685800"/>
            <a:ext cx="5592762" cy="635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83769F9B-ED37-3A9B-068D-FB7A752EEA8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04193" y="2553494"/>
            <a:ext cx="4148137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r>
              <a:rPr kumimoji="0" lang="en-US" altLang="zh-CN" sz="2000">
                <a:solidFill>
                  <a:srgbClr val="FFFFFF"/>
                </a:solidFill>
                <a:sym typeface="+mn-ea"/>
              </a:rPr>
              <a:t>School of Microelectronics,SJTU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34B20276-8C6A-F599-FEE3-545C24CA0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7127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endParaRPr kumimoji="0" lang="zh-CN" altLang="en-US" sz="1800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6CFFDC4-660F-6FF3-B1B7-231214B3E6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DDB0D2-901B-4949-809E-E186BE57A2A4}" type="slidenum">
              <a:rPr altLang="en-US"/>
              <a:pPr/>
              <a:t>‹#›</a:t>
            </a:fld>
            <a:endParaRPr lang="zh-CN" altLang="en-US"/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8ED2A37D-1B3A-F4F4-E7A4-B98EF6C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A40549E7-71AF-455A-5653-7D871D631C6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60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D06A45-21A8-D67F-32A1-55A160F86D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203575" y="60213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08DD81-6937-7CAF-0294-4C09A3A502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F5E801-34F0-40A1-9FA0-5D44093AA929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7282DF7-EA97-D90A-BD97-3F307CAB169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468313" y="60213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11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82A238-8525-33DF-F1E5-A508A42119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594596-D54E-D2DB-EA6B-DEB3D88341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C16B4-9F99-430A-B61F-E0DBA94253AC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084E202-7E24-423D-7587-3A69A10495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21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6ADD0E-F743-CF20-8188-700B94A0D7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2867C5-9FE9-A622-DC6D-96A67CFC59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44D73-8E8A-419A-A830-A3ED0C3A6E9D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0BB866E-59AF-1FE4-6470-0DD0E798689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2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25BB0E-56DF-68DC-16BA-53B824EDC6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3DC4A0F-3826-E74A-69BE-7013C2C545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EC684-E8E3-40B8-958B-49FD37B3E6CB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36663EB-D5E3-DF7E-FAC8-52D202F2BD4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37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6C30B-29F2-A370-3138-B29FE0E7CB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40667-05DD-6E34-0CA4-E7462FF76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8DA3A-2BFC-4A85-9FF4-CE504E685E4E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C98675C-CCE3-60B2-8AE0-0E96E188FC4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0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4B9D3AE-D382-CBF4-9AA5-10BEDFFE62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8BB0933-87CD-C9FD-8D4A-9178F0D295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130B6-801D-400B-B481-1FEFF2E3FC8C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7122CD2-691E-D82E-C7FD-082B5C5CDC6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18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3F2A7A-3D01-54C8-F443-294524460F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142661-ECCF-45CE-EE38-A2EA40929D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5DB6F-E5D9-4C64-9B93-2507E66A0600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F1CAA7A-7B4B-12ED-C29C-6DF4686DE83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90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1AC12A-84BD-6897-D01C-4B122CFC87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D4D167-2550-F783-E3BC-6A88F063E8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B2D23-2913-4B99-98BC-87EC789D545F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71BC2DE-C982-ADF7-E9AC-5BF15DD331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23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46499CC-1972-9641-3F55-C161CE5292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B87EA7-F410-D24C-8742-91D0A553F0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 Black" panose="020B0A04020102020204" pitchFamily="34" charset="0"/>
              </a:defRPr>
            </a:lvl1pPr>
          </a:lstStyle>
          <a:p>
            <a:fld id="{01F912CF-B1E8-4CBC-BF51-77D2BA2B024F}" type="slidenum">
              <a:rPr altLang="zh-CN"/>
              <a:pPr/>
              <a:t>‹#›</a:t>
            </a:fld>
            <a:endParaRPr lang="zh-CN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920943CD-9E26-0D58-AC6F-E33EF67824B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3046B297-3F7E-5DD1-5437-AC701E831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20EE59F3-180C-B57F-295C-FEB308726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D12B1850-CEF7-907A-9FF4-B862428A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C8B4D606-A3A8-6A31-2B95-6EE7A9BBC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2" name="Rectangle 9">
              <a:extLst>
                <a:ext uri="{FF2B5EF4-FFF2-40B4-BE49-F238E27FC236}">
                  <a16:creationId xmlns:a16="http://schemas.microsoft.com/office/drawing/2014/main" id="{998FA895-1A99-062F-2567-EA166F35F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3F89FD2B-37DE-82DA-E9B0-289C91793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D3294BBC-64D9-5412-EB14-C494EE1F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CC3AD77D-3EA1-9A81-13D0-BE0D6912F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EEF018A5-E798-D680-33A8-D0249EC86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8528D08D-6A1E-90C4-9A58-74122391F2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4F1AF533-C20D-0C17-DED9-9470F4CAF8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DEEF7E13-059D-8B7F-EBC8-72F63CBFF1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Text Box 18">
            <a:extLst>
              <a:ext uri="{FF2B5EF4-FFF2-40B4-BE49-F238E27FC236}">
                <a16:creationId xmlns:a16="http://schemas.microsoft.com/office/drawing/2014/main" id="{EF869B50-96CF-8E42-F9E6-A6682A6A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3887788" cy="3048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400" dirty="0">
                <a:solidFill>
                  <a:schemeClr val="bg1"/>
                </a:solidFill>
                <a:sym typeface="+mn-ea"/>
              </a:rPr>
              <a:t>Python</a:t>
            </a:r>
            <a:r>
              <a:rPr kumimoji="0" lang="zh-CN" altLang="en-US" sz="1400" dirty="0">
                <a:solidFill>
                  <a:schemeClr val="bg1"/>
                </a:solidFill>
                <a:sym typeface="+mn-ea"/>
              </a:rPr>
              <a:t>高级语言程序设计，</a:t>
            </a:r>
            <a:r>
              <a:rPr kumimoji="0" lang="en-US" altLang="zh-CN" sz="1400" dirty="0">
                <a:solidFill>
                  <a:schemeClr val="bg1"/>
                </a:solidFill>
                <a:sym typeface="+mn-ea"/>
              </a:rPr>
              <a:t>2025</a:t>
            </a:r>
            <a:r>
              <a:rPr kumimoji="0" lang="zh-CN" altLang="en-US" sz="1400" dirty="0">
                <a:solidFill>
                  <a:schemeClr val="bg1"/>
                </a:solidFill>
                <a:sym typeface="+mn-ea"/>
              </a:rPr>
              <a:t>春季学期</a:t>
            </a:r>
            <a:endParaRPr kumimoji="0" lang="en-US" altLang="zh-CN" sz="1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33" name="图片 19" descr="20118211430_small.jpg">
            <a:extLst>
              <a:ext uri="{FF2B5EF4-FFF2-40B4-BE49-F238E27FC236}">
                <a16:creationId xmlns:a16="http://schemas.microsoft.com/office/drawing/2014/main" id="{23CDEFFA-4AA2-B5AD-B0AA-6729AD0C42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0"/>
            <a:ext cx="12065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华文新魏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rgbClr val="210B73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2"/>
          </a:solidFill>
          <a:latin typeface="+mn-lt"/>
          <a:ea typeface="+mj-ea"/>
          <a:cs typeface="华文新魏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2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E:%5C%E8%AE%A1%E7%AE%97%E6%9C%BA%E7%B3%BB%E7%BB%9F%E7%BB%93%E6%9E%84%5CMIT%5CMIT%20Photo%5CNYC%5CDSCN4828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B7F2068-30F9-963B-28E8-A012C74BE3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43100" y="2565400"/>
            <a:ext cx="7200900" cy="2209800"/>
          </a:xfrm>
        </p:spPr>
        <p:txBody>
          <a:bodyPr/>
          <a:lstStyle/>
          <a:p>
            <a:pPr algn="r" eaLnBrk="1" hangingPunct="1"/>
            <a:r>
              <a:rPr lang="en-US" altLang="zh-CN" sz="1400">
                <a:latin typeface="华文新魏" panose="02010800040101010101" pitchFamily="2" charset="-122"/>
              </a:rPr>
              <a:t>	</a:t>
            </a:r>
            <a:br>
              <a:rPr lang="en-US" altLang="zh-CN" sz="1400">
                <a:latin typeface="华文新魏" panose="02010800040101010101" pitchFamily="2" charset="-122"/>
              </a:rPr>
            </a:br>
            <a:br>
              <a:rPr lang="en-US" altLang="zh-CN" sz="1200"/>
            </a:br>
            <a:endParaRPr lang="en-US" altLang="zh-CN" sz="12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6F9C733-6466-879C-FF7E-66E454F36F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bg2"/>
                </a:solidFill>
                <a:latin typeface="黑体" panose="02010609060101010101" pitchFamily="49" charset="-122"/>
              </a:rPr>
              <a:t>尚煜茗</a:t>
            </a:r>
            <a:endParaRPr lang="en-US" altLang="zh-CN" sz="2400" b="0" dirty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bg2"/>
                </a:solidFill>
                <a:latin typeface="黑体" panose="02010609060101010101" pitchFamily="49" charset="-122"/>
              </a:rPr>
              <a:t>北京邮电大学 网络空间安全学院</a:t>
            </a:r>
            <a:endParaRPr lang="en-US" altLang="zh-CN" sz="2400" b="0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E4405A92-38DF-5645-CA0C-94876D36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133600"/>
            <a:ext cx="622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chemeClr val="bg1"/>
                </a:solidFill>
                <a:ea typeface="华文新魏" panose="02010800040101010101" pitchFamily="2" charset="-122"/>
              </a:rPr>
              <a:t>第三章基本数据类型</a:t>
            </a:r>
            <a:endParaRPr lang="en-US" altLang="zh-CN" sz="3200" b="0" dirty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pic>
        <p:nvPicPr>
          <p:cNvPr id="7173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2086F0EA-3CE8-7A2B-2A0A-353C9357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2138"/>
            <a:ext cx="47164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>
            <a:extLst>
              <a:ext uri="{FF2B5EF4-FFF2-40B4-BE49-F238E27FC236}">
                <a16:creationId xmlns:a16="http://schemas.microsoft.com/office/drawing/2014/main" id="{DD979B25-378D-92D8-3965-A343AF8F56A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浮点数类型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7411" name="矩形 3">
            <a:extLst>
              <a:ext uri="{FF2B5EF4-FFF2-40B4-BE49-F238E27FC236}">
                <a16:creationId xmlns:a16="http://schemas.microsoft.com/office/drawing/2014/main" id="{118F79D5-5F6B-DC1E-C131-517251F8B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浮点数间运算存在不确定尾数，不是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bug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7412" name="Rectangle 1">
            <a:extLst>
              <a:ext uri="{FF2B5EF4-FFF2-40B4-BE49-F238E27FC236}">
                <a16:creationId xmlns:a16="http://schemas.microsoft.com/office/drawing/2014/main" id="{D7F47D0E-F79F-35CB-F8BD-515E4EB0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027363"/>
            <a:ext cx="3960812" cy="2016125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0.1 + 0.3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10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0.4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0.1 + 0.2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10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0.30000000000000004</a:t>
            </a:r>
          </a:p>
        </p:txBody>
      </p:sp>
      <p:sp>
        <p:nvSpPr>
          <p:cNvPr id="17413" name="矩形 2">
            <a:extLst>
              <a:ext uri="{FF2B5EF4-FFF2-40B4-BE49-F238E27FC236}">
                <a16:creationId xmlns:a16="http://schemas.microsoft.com/office/drawing/2014/main" id="{6D62CFDF-5D7F-1F2A-A4E2-91EB1C073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4894263"/>
            <a:ext cx="1466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不确定尾数</a:t>
            </a:r>
            <a:endParaRPr lang="en-US" altLang="zh-CN" sz="2000" b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554FFCA-BB76-A641-5484-F049B35E3708}"/>
              </a:ext>
            </a:extLst>
          </p:cNvPr>
          <p:cNvCxnSpPr/>
          <p:nvPr/>
        </p:nvCxnSpPr>
        <p:spPr bwMode="auto">
          <a:xfrm>
            <a:off x="3608388" y="4868863"/>
            <a:ext cx="218757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1DB41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D732938-00DF-444E-7F39-9A17B44C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092A71-B9EB-7723-B46A-AD6F2136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20688"/>
            <a:ext cx="5314275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正则表达式的常见语法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D3E0744C-2859-2396-41B3-2C2DFA5E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88" y="30607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5DEF5-32B5-2FB4-BDAF-EDEAE36BA26B}"/>
              </a:ext>
            </a:extLst>
          </p:cNvPr>
          <p:cNvSpPr txBox="1"/>
          <p:nvPr/>
        </p:nvSpPr>
        <p:spPr>
          <a:xfrm>
            <a:off x="539552" y="1652240"/>
            <a:ext cx="86409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表示匹配除了换行符之外的任意单个字符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苹果是红色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香蕉是黄色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乌鸦是黑色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橙子是黄色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定义变量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content = “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源字符串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导入库 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import re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定义模式 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=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re.compile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(r’.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色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’)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遍历文字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one in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p.findall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(content):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得到结果      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print(one)</a:t>
            </a:r>
          </a:p>
        </p:txBody>
      </p:sp>
    </p:spTree>
    <p:extLst>
      <p:ext uri="{BB962C8B-B14F-4D97-AF65-F5344CB8AC3E}">
        <p14:creationId xmlns:p14="http://schemas.microsoft.com/office/powerpoint/2010/main" val="36558766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D732938-00DF-444E-7F39-9A17B44C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092A71-B9EB-7723-B46A-AD6F2136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20688"/>
            <a:ext cx="5314275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正则表达式的常见语法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D3E0744C-2859-2396-41B3-2C2DFA5E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88" y="30607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5DEF5-32B5-2FB4-BDAF-EDEAE36BA26B}"/>
              </a:ext>
            </a:extLst>
          </p:cNvPr>
          <p:cNvSpPr txBox="1"/>
          <p:nvPr/>
        </p:nvSpPr>
        <p:spPr>
          <a:xfrm>
            <a:off x="539552" y="1652240"/>
            <a:ext cx="864096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表示匹配前面出现的字符或者表达式任意次数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可以是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苹果，是红色的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香蕉，是黄色的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乌鸦，是黑色的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橙子，是黄色的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目标：匹配逗号后面的内容，包括逗号本身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,.*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（最常见的组合），苹果是绿色色色色色色色的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*紧跟在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后面，表示任意字符可以出现任意多次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37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D732938-00DF-444E-7F39-9A17B44C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092A71-B9EB-7723-B46A-AD6F2136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20688"/>
            <a:ext cx="5314275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正则表达式的常见语法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D3E0744C-2859-2396-41B3-2C2DFA5E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88" y="30607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5DEF5-32B5-2FB4-BDAF-EDEAE36BA26B}"/>
              </a:ext>
            </a:extLst>
          </p:cNvPr>
          <p:cNvSpPr txBox="1"/>
          <p:nvPr/>
        </p:nvSpPr>
        <p:spPr>
          <a:xfrm>
            <a:off x="539552" y="1652240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表示匹配前面出现的字符或者表达式一次或者多次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苹果，是红色的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香蕉，是黄色的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乌鸦，是黑色的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橙子，是黄色的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目标：绿色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苹果是绿色色色色色色色的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绿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*紧跟在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后面，表示任意字符可以出现任意多次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995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D732938-00DF-444E-7F39-9A17B44C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092A71-B9EB-7723-B46A-AD6F2136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20688"/>
            <a:ext cx="5314275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正则表达式的常见语法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D3E0744C-2859-2396-41B3-2C2DFA5E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88" y="30607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5DEF5-32B5-2FB4-BDAF-EDEAE36BA26B}"/>
              </a:ext>
            </a:extLst>
          </p:cNvPr>
          <p:cNvSpPr txBox="1"/>
          <p:nvPr/>
        </p:nvSpPr>
        <p:spPr>
          <a:xfrm>
            <a:off x="522597" y="1646328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花括号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{}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表示匹配前面出现的字符或者表达式指定次数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苹果，是红色的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香蕉，是黄色的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乌鸦，是黑色的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橙子，是黄色的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示例：红彤彤，绿油油，黑乎乎，白茫茫，粉噗噗噗噗噗噗噗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匹配文本中的“噗”至少出现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次，最多出现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粉噗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{3,7}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粉噗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{7}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最常用的场景，就是手机号（连续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位），身份证号（连续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位）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160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493744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FE742-3BDA-1CDC-208B-034ED7441ECF}"/>
              </a:ext>
            </a:extLst>
          </p:cNvPr>
          <p:cNvSpPr txBox="1"/>
          <p:nvPr/>
        </p:nvSpPr>
        <p:spPr>
          <a:xfrm>
            <a:off x="794782" y="1628775"/>
            <a:ext cx="79536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区分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贪婪模式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非贪婪模式</a:t>
            </a:r>
            <a:endParaRPr lang="en-US" altLang="zh-CN" sz="20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例如：提取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&lt;html&gt;&lt;head&gt;&lt;title&gt;&lt;/title&gt;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‘&lt;html&gt;&lt;head&gt;&lt;title&gt;Title&lt;/title&gt;’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如果我们用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’&lt;.*&gt;’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，大家运行一下，看看结果是啥样的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~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这是因为正则表达式中，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‘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’、‘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 都是贪婪的，会尽可能多的匹配符合条件的字符串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解决该问题的方法就是使用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’?’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，将匹配方法调整为非贪婪模式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修改之后的表达式是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&lt;.*?&gt;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，大家可以再试试</a:t>
            </a:r>
          </a:p>
        </p:txBody>
      </p:sp>
    </p:spTree>
    <p:extLst>
      <p:ext uri="{BB962C8B-B14F-4D97-AF65-F5344CB8AC3E}">
        <p14:creationId xmlns:p14="http://schemas.microsoft.com/office/powerpoint/2010/main" val="22336763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493744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FE742-3BDA-1CDC-208B-034ED7441ECF}"/>
              </a:ext>
            </a:extLst>
          </p:cNvPr>
          <p:cNvSpPr txBox="1"/>
          <p:nvPr/>
        </p:nvSpPr>
        <p:spPr>
          <a:xfrm>
            <a:off x="794782" y="1628775"/>
            <a:ext cx="79536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对特殊字符的转义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例如：提取下面字符串中，逗号之前的部分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苹果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是红色的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橘子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是黄色的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乌鸦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是黑色的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草坪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是绿色的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如果我们用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’.*.’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的语法，是否会有问题？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在这里就要使用转义符“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”，具体修改为：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\.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请大家想想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~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同理，‘他说了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**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啊’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6029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493744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FE742-3BDA-1CDC-208B-034ED7441ECF}"/>
              </a:ext>
            </a:extLst>
          </p:cNvPr>
          <p:cNvSpPr txBox="1"/>
          <p:nvPr/>
        </p:nvSpPr>
        <p:spPr>
          <a:xfrm>
            <a:off x="467544" y="1628775"/>
            <a:ext cx="85689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用反斜杠匹配某种字符类型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\d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0-9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之间的任意一个数字字符，等价于表达式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[0-9]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\D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匹配任意一个不是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0-9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之间的数字字符，等价于表达式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[^0-9]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\s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匹配任意一个空白字符，包括空格、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tab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、换行符等，等价于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[\t\n\r\f\v]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\S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匹配任意一个非空白字符，等价于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[^\t\n\r\f\v]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\w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匹配任意一个文字字符，包括大小写字母、数字、下划线，等价于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[a-zA-Z0-9_] 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判断用户名和密码是否符合规范，包括合理的</a:t>
            </a:r>
            <a:r>
              <a:rPr lang="en-US" altLang="zh-CN" sz="20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字符，英文用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ascii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模式，</a:t>
            </a:r>
            <a:r>
              <a:rPr lang="en-US" altLang="zh-CN" sz="20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re.compile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r’XX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’, </a:t>
            </a:r>
            <a:r>
              <a:rPr lang="en-US" altLang="zh-CN" sz="20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re.A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\W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匹配任意一个非文字字符，等价于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[^a-zA-Z0-9_]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4412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493744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FE742-3BDA-1CDC-208B-034ED7441ECF}"/>
              </a:ext>
            </a:extLst>
          </p:cNvPr>
          <p:cNvSpPr txBox="1"/>
          <p:nvPr/>
        </p:nvSpPr>
        <p:spPr>
          <a:xfrm>
            <a:off x="467544" y="1628775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用反斜杠匹配某种字符类型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例如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王大花，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13399313131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岁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张无忌，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13028316754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岁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李亚辉，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13500343438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89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岁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匹配姓名？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\D{2,4},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匹配电话号码？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匹配岁数？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2469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493744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FE742-3BDA-1CDC-208B-034ED7441ECF}"/>
              </a:ext>
            </a:extLst>
          </p:cNvPr>
          <p:cNvSpPr txBox="1"/>
          <p:nvPr/>
        </p:nvSpPr>
        <p:spPr>
          <a:xfrm>
            <a:off x="467544" y="1628775"/>
            <a:ext cx="8568952" cy="451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方括号表示匹配几个字符之一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例如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王大花，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13399313131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岁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张无忌，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1b028316754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岁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李亚辉，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15500343438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89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岁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匹配电话号码？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’1[3-5]\d{9}’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其他的转义符也可以写在方括号中，如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[\s,.]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一些特殊字符在方括号中就表示他本身，如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[a-z.][a-z+]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方括号的前面加上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^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，表示取“非”，如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[^\d]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，表示所有非数字字符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5555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493744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FE742-3BDA-1CDC-208B-034ED7441ECF}"/>
              </a:ext>
            </a:extLst>
          </p:cNvPr>
          <p:cNvSpPr txBox="1"/>
          <p:nvPr/>
        </p:nvSpPr>
        <p:spPr>
          <a:xfrm>
            <a:off x="467544" y="1628775"/>
            <a:ext cx="8568952" cy="404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^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不在方括号中，表示匹配文本的起始位置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正则表达式分为单行和多行模式，匹配的是行的开头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例如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001-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苹果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-60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002-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菠萝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-50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003-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葡萄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-70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匹配编号？          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\d+            ^\d+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在代码中，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re.compile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(r’’,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re.M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缺省为单行，多行为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2570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2">
            <a:extLst>
              <a:ext uri="{FF2B5EF4-FFF2-40B4-BE49-F238E27FC236}">
                <a16:creationId xmlns:a16="http://schemas.microsoft.com/office/drawing/2014/main" id="{95C77CFB-824A-5B54-FA9B-CE329514F4BE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浮点数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类型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8435" name="矩形 3">
            <a:extLst>
              <a:ext uri="{FF2B5EF4-FFF2-40B4-BE49-F238E27FC236}">
                <a16:creationId xmlns:a16="http://schemas.microsoft.com/office/drawing/2014/main" id="{FE4FFF61-8546-8248-2A7D-F5E32E983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193204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浮点数间运算存在不确定尾数，不是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436" name="Rectangle 1">
            <a:extLst>
              <a:ext uri="{FF2B5EF4-FFF2-40B4-BE49-F238E27FC236}">
                <a16:creationId xmlns:a16="http://schemas.microsoft.com/office/drawing/2014/main" id="{3C97B97E-DC26-69E7-A4F4-1730E8124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033713"/>
            <a:ext cx="604838" cy="485775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0.1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8437" name="矩形 10">
            <a:extLst>
              <a:ext uri="{FF2B5EF4-FFF2-40B4-BE49-F238E27FC236}">
                <a16:creationId xmlns:a16="http://schemas.microsoft.com/office/drawing/2014/main" id="{E2A4C79D-E0E2-17FA-F317-404F1D702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490913"/>
            <a:ext cx="7056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100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0.00011001100110011001100110011001100110011001100110011010  (</a:t>
            </a:r>
            <a:r>
              <a:rPr lang="zh-CN" altLang="en-US" sz="1600">
                <a:solidFill>
                  <a:srgbClr val="0100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二进制表示</a:t>
            </a:r>
            <a:r>
              <a:rPr lang="en-US" altLang="zh-CN" sz="1600">
                <a:solidFill>
                  <a:srgbClr val="0100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8438" name="矩形 14">
            <a:extLst>
              <a:ext uri="{FF2B5EF4-FFF2-40B4-BE49-F238E27FC236}">
                <a16:creationId xmlns:a16="http://schemas.microsoft.com/office/drawing/2014/main" id="{D2423C12-5C54-1FED-4B12-57CA0C3D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024188"/>
            <a:ext cx="37830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53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位二进制表示小数部分，约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en-US" altLang="zh-CN" sz="1800" baseline="300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-16</a:t>
            </a:r>
            <a:endParaRPr lang="en-US" altLang="zh-CN" sz="1800" b="0" baseline="300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439" name="矩形 16">
            <a:extLst>
              <a:ext uri="{FF2B5EF4-FFF2-40B4-BE49-F238E27FC236}">
                <a16:creationId xmlns:a16="http://schemas.microsoft.com/office/drawing/2014/main" id="{571B07D2-7004-C2E7-3275-161C196AF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983038"/>
            <a:ext cx="68405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B05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0.1000000000000000</a:t>
            </a:r>
            <a:r>
              <a:rPr lang="en-US" altLang="zh-CN" sz="1600">
                <a:solidFill>
                  <a:srgbClr val="0100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055511151231257827021181583404541015625  (</a:t>
            </a:r>
            <a:r>
              <a:rPr lang="zh-CN" altLang="en-US" sz="1600">
                <a:solidFill>
                  <a:srgbClr val="0100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十进制表示</a:t>
            </a:r>
            <a:r>
              <a:rPr lang="en-US" altLang="zh-CN" sz="1600">
                <a:solidFill>
                  <a:srgbClr val="0100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8440" name="Rectangle 1">
            <a:extLst>
              <a:ext uri="{FF2B5EF4-FFF2-40B4-BE49-F238E27FC236}">
                <a16:creationId xmlns:a16="http://schemas.microsoft.com/office/drawing/2014/main" id="{69D5654A-2ED1-7228-7115-8ECAA6AE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941888"/>
            <a:ext cx="1773238" cy="485775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0.1 + 0.2</a:t>
            </a:r>
            <a:endParaRPr lang="en-US" altLang="zh-CN" sz="200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8441" name="矩形 20">
            <a:extLst>
              <a:ext uri="{FF2B5EF4-FFF2-40B4-BE49-F238E27FC236}">
                <a16:creationId xmlns:a16="http://schemas.microsoft.com/office/drawing/2014/main" id="{483E819A-5094-E365-1D50-5A702093D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470400"/>
            <a:ext cx="5032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二进制表示小数，可以无限接近，但不完全相同</a:t>
            </a:r>
            <a:endParaRPr lang="en-US" altLang="zh-CN" sz="1800" b="0" baseline="300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442" name="矩形 21">
            <a:extLst>
              <a:ext uri="{FF2B5EF4-FFF2-40B4-BE49-F238E27FC236}">
                <a16:creationId xmlns:a16="http://schemas.microsoft.com/office/drawing/2014/main" id="{D0E2128D-F260-54EF-E505-0B9AEE528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5300663"/>
            <a:ext cx="37671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结果无限接近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0.3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，但可能存在尾数</a:t>
            </a:r>
            <a:endParaRPr lang="en-US" altLang="zh-CN" sz="1800" b="0" baseline="300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493744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FE742-3BDA-1CDC-208B-034ED7441ECF}"/>
              </a:ext>
            </a:extLst>
          </p:cNvPr>
          <p:cNvSpPr txBox="1"/>
          <p:nvPr/>
        </p:nvSpPr>
        <p:spPr>
          <a:xfrm>
            <a:off x="467544" y="1628775"/>
            <a:ext cx="8568952" cy="374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表示匹配文本的结尾，同样分为多行模式和单行模式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例如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001-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苹果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-60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002-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菠萝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-50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003-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葡萄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-70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匹配价格？          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\d+            ^\d+$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在代码中，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re.compile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(r’’,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re.M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缺省为单行，多行为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417290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493744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FE742-3BDA-1CDC-208B-034ED7441ECF}"/>
              </a:ext>
            </a:extLst>
          </p:cNvPr>
          <p:cNvSpPr txBox="1"/>
          <p:nvPr/>
        </p:nvSpPr>
        <p:spPr>
          <a:xfrm>
            <a:off x="467544" y="1628775"/>
            <a:ext cx="8568952" cy="46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表示分组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例如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苹果，苹果是绿色的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香蕉，香蕉是黄色的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葡萄，葡萄是紫色的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.+,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这个表达式会有什么问题？试一试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组选择，表示对匹配出的结果上进行分组，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(.+)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表示真正想要提取的内容就在括号中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如果是多组的话，则加多个括号，返回的是一个元组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0159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493744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FE742-3BDA-1CDC-208B-034ED7441ECF}"/>
              </a:ext>
            </a:extLst>
          </p:cNvPr>
          <p:cNvSpPr txBox="1"/>
          <p:nvPr/>
        </p:nvSpPr>
        <p:spPr>
          <a:xfrm>
            <a:off x="467544" y="1628775"/>
            <a:ext cx="8568952" cy="374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表示分组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例如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张三，手机号码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13028719876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李四，手机号码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13399318787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王五，手机号码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15611662345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如何匹配出“姓名”“手机号码”的组合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(^.), .+(\d{11}) 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(.+)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|\d{11}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也可以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51146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377539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回到开始的例子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E4514D-0731-E7D1-5A6A-1E22113A0796}"/>
              </a:ext>
            </a:extLst>
          </p:cNvPr>
          <p:cNvSpPr txBox="1"/>
          <p:nvPr/>
        </p:nvSpPr>
        <p:spPr>
          <a:xfrm>
            <a:off x="397188" y="141277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大数据项目经理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上海正中能源科技有限公司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上海正中能源科技有限公司上海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2.50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每月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大数据项目经理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上海众调信息科技有限公司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上海众调信息科技有限公司上海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1.8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大数据项目经理（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复深蓝软件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上海复深蓝软件股份有限公司上海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0.65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每月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393197-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大数据精算团队主管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平安医疗健康管理股份有限公司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平安医疗健康管理股份有限公司上海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3.3333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医疗大数据销售 神州医疗投资有限公司东城区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8000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每月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393185-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大数据运维工程师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平安医疗健康管理股份有限公司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平安医疗健康管理股份有限公司上海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28000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每月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37C12A-1129-F577-4BDA-13B154DEB21D}"/>
              </a:ext>
            </a:extLst>
          </p:cNvPr>
          <p:cNvSpPr txBox="1"/>
          <p:nvPr/>
        </p:nvSpPr>
        <p:spPr>
          <a:xfrm>
            <a:off x="2195736" y="5778096"/>
            <a:ext cx="4704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r'([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平安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].*?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公司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).*?([\d.]+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509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5314275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正则表达式切分字符串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CC71E-E28A-C608-7A3A-A8EC38D801B4}"/>
              </a:ext>
            </a:extLst>
          </p:cNvPr>
          <p:cNvSpPr txBox="1"/>
          <p:nvPr/>
        </p:nvSpPr>
        <p:spPr>
          <a:xfrm>
            <a:off x="467544" y="1628775"/>
            <a:ext cx="856895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names =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“关羽；张飞，赵云，马超 ， 黄忠  李逵。 潘金莲”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此时，可以用正则表达式中的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split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Import re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names = 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关羽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CN" alt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张飞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赵云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马超 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黄忠  李逵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zh-CN" alt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潘金莲</a:t>
            </a:r>
            <a:r>
              <a:rPr lang="en-US" altLang="zh-CN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namelist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altLang="zh-CN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'\s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*[;,.</a:t>
            </a:r>
            <a:r>
              <a:rPr lang="en-US" altLang="zh-CN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\s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\s</a:t>
            </a:r>
            <a:r>
              <a:rPr lang="en-US" altLang="zh-CN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zh-CN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Print(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namelist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0291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582723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正则表达式还有很多功能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CC71E-E28A-C608-7A3A-A8EC38D801B4}"/>
              </a:ext>
            </a:extLst>
          </p:cNvPr>
          <p:cNvSpPr txBox="1"/>
          <p:nvPr/>
        </p:nvSpPr>
        <p:spPr>
          <a:xfrm>
            <a:off x="467544" y="1628775"/>
            <a:ext cx="8568952" cy="389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使用正则表达式中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sub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进行不固定替换，且可以通过回调函数执行某一功能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Re.sub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(r’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’,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subFunc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content)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Re.match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从字符串的开始位置匹配一个模式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Re.search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扫描整个字符串，返回第一个匹配成功的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其他内容请大家根据自己的需求自学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307700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1723549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CC71E-E28A-C608-7A3A-A8EC38D801B4}"/>
              </a:ext>
            </a:extLst>
          </p:cNvPr>
          <p:cNvSpPr txBox="1"/>
          <p:nvPr/>
        </p:nvSpPr>
        <p:spPr>
          <a:xfrm>
            <a:off x="467544" y="1628775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判断字符串是否为一个合法的用户名，一个合法的用户名只能包含数字、字母、下划线，并且第一个字母为大写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8182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1723549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CC71E-E28A-C608-7A3A-A8EC38D801B4}"/>
              </a:ext>
            </a:extLst>
          </p:cNvPr>
          <p:cNvSpPr txBox="1"/>
          <p:nvPr/>
        </p:nvSpPr>
        <p:spPr>
          <a:xfrm>
            <a:off x="467544" y="1628775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判断字符串是否为一个合法的用户名，一个合法的用户名只能包含数字、字母、下划线，并且第一个字母为大写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0" i="0" dirty="0">
                <a:solidFill>
                  <a:srgbClr val="669900"/>
                </a:solidFill>
                <a:effectLst/>
                <a:latin typeface="Source Code Pro" panose="020F0502020204030204" pitchFamily="49" charset="0"/>
              </a:rPr>
              <a:t>^[A-Za-z0-9_]*$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56755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1723549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CC71E-E28A-C608-7A3A-A8EC38D801B4}"/>
              </a:ext>
            </a:extLst>
          </p:cNvPr>
          <p:cNvSpPr txBox="1"/>
          <p:nvPr/>
        </p:nvSpPr>
        <p:spPr>
          <a:xfrm>
            <a:off x="467544" y="1628775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.com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结尾的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网址，并将其他无关信息全部过滤掉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String = “&lt;a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‘http://wwww.Baidu.com’&gt;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百度首页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&lt;/a&gt;”</a:t>
            </a:r>
          </a:p>
        </p:txBody>
      </p:sp>
    </p:spTree>
    <p:extLst>
      <p:ext uri="{BB962C8B-B14F-4D97-AF65-F5344CB8AC3E}">
        <p14:creationId xmlns:p14="http://schemas.microsoft.com/office/powerpoint/2010/main" val="33990174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1723549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CC71E-E28A-C608-7A3A-A8EC38D801B4}"/>
              </a:ext>
            </a:extLst>
          </p:cNvPr>
          <p:cNvSpPr txBox="1"/>
          <p:nvPr/>
        </p:nvSpPr>
        <p:spPr>
          <a:xfrm>
            <a:off x="467544" y="1628775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匹配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.com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结尾的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网址，并将其他无关信息全部过滤掉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 String = “&lt;a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‘http://wwww.Baidu.com’&gt;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百度首页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&lt;/a&gt;”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“[a-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zA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-Z]+://[^\s]*[.com | .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]”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55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>
            <a:extLst>
              <a:ext uri="{FF2B5EF4-FFF2-40B4-BE49-F238E27FC236}">
                <a16:creationId xmlns:a16="http://schemas.microsoft.com/office/drawing/2014/main" id="{2C02DF54-2EFD-6D45-848D-EEE35B125857}"/>
              </a:ext>
            </a:extLst>
          </p:cNvPr>
          <p:cNvSpPr>
            <a:spLocks/>
          </p:cNvSpPr>
          <p:nvPr/>
        </p:nvSpPr>
        <p:spPr bwMode="auto">
          <a:xfrm>
            <a:off x="0" y="63658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浮点数类型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9459" name="矩形 3">
            <a:extLst>
              <a:ext uri="{FF2B5EF4-FFF2-40B4-BE49-F238E27FC236}">
                <a16:creationId xmlns:a16="http://schemas.microsoft.com/office/drawing/2014/main" id="{5CB9B75E-F018-77F8-7197-831B9B4A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8903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浮点数间运算存在不确定尾数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77326660-88A2-EE33-2613-8BE13B25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844675"/>
            <a:ext cx="3959225" cy="4608513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780D17"/>
                </a:solidFill>
                <a:latin typeface="Consolas" panose="020B0609020204030204" pitchFamily="49" charset="0"/>
                <a:sym typeface="Gill Sans"/>
              </a:rPr>
              <a:t>&gt;&gt;&gt;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sym typeface="Gill Sans"/>
              </a:rPr>
              <a:t> 0.1 + 0.2 == 0.3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100FF"/>
                </a:solidFill>
                <a:latin typeface="Consolas" panose="020B0609020204030204" pitchFamily="49" charset="0"/>
                <a:sym typeface="Gill Sans"/>
              </a:rPr>
              <a:t>False</a:t>
            </a:r>
          </a:p>
          <a:p>
            <a:pPr>
              <a:lnSpc>
                <a:spcPts val="3000"/>
              </a:lnSpc>
              <a:defRPr/>
            </a:pPr>
            <a:endParaRPr lang="en-US" altLang="zh-CN" sz="2000" b="1" dirty="0">
              <a:solidFill>
                <a:srgbClr val="0100FF"/>
              </a:solidFill>
              <a:latin typeface="Consolas" panose="020B0609020204030204" pitchFamily="49" charset="0"/>
              <a:sym typeface="Gill Sans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400" b="1" dirty="0">
                <a:solidFill>
                  <a:srgbClr val="0100FF"/>
                </a:solidFill>
                <a:latin typeface="+mn-ea"/>
                <a:sym typeface="Gill Sans"/>
              </a:rPr>
              <a:t>解决方案</a:t>
            </a:r>
            <a:r>
              <a:rPr lang="en-US" altLang="zh-CN" sz="2400" b="1" dirty="0">
                <a:solidFill>
                  <a:srgbClr val="0100FF"/>
                </a:solidFill>
                <a:latin typeface="+mn-ea"/>
                <a:sym typeface="Gill Sans"/>
              </a:rPr>
              <a:t>1</a:t>
            </a:r>
            <a:r>
              <a:rPr lang="zh-CN" altLang="en-US" sz="2400" b="1" dirty="0">
                <a:solidFill>
                  <a:srgbClr val="0100FF"/>
                </a:solidFill>
                <a:latin typeface="+mn-ea"/>
                <a:sym typeface="Gill Sans"/>
              </a:rPr>
              <a:t>：</a:t>
            </a:r>
            <a:endParaRPr lang="en-US" altLang="zh-CN" sz="2400" b="1" dirty="0">
              <a:solidFill>
                <a:srgbClr val="0100FF"/>
              </a:solidFill>
              <a:latin typeface="+mn-ea"/>
              <a:sym typeface="Gill Sans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780D17"/>
                </a:solidFill>
                <a:latin typeface="Consolas" panose="020B0609020204030204" pitchFamily="49" charset="0"/>
                <a:sym typeface="Gill Sans"/>
              </a:rPr>
              <a:t>&gt;&gt;&gt;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sym typeface="Gill Sans"/>
              </a:rPr>
              <a:t> </a:t>
            </a:r>
            <a:r>
              <a:rPr lang="en-US" altLang="zh-CN" sz="2400" b="1" dirty="0">
                <a:solidFill>
                  <a:srgbClr val="8B0087"/>
                </a:solidFill>
                <a:latin typeface="Consolas" panose="020B0609020204030204" pitchFamily="49" charset="0"/>
                <a:sym typeface="Gill Sans"/>
              </a:rPr>
              <a:t>round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sym typeface="Gill Sans"/>
              </a:rPr>
              <a:t>(0.1+0.2, 1) == 0.3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100FF"/>
                </a:solidFill>
                <a:latin typeface="Consolas" panose="020B0609020204030204" pitchFamily="49" charset="0"/>
                <a:sym typeface="Gill Sans"/>
              </a:rPr>
              <a:t>True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round(x, d)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四舍五入，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是小数截取位数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400" b="1" dirty="0">
                <a:solidFill>
                  <a:srgbClr val="0100FF"/>
                </a:solidFill>
                <a:latin typeface="+mn-ea"/>
                <a:sym typeface="Gill Sans"/>
              </a:rPr>
              <a:t>解决方案</a:t>
            </a:r>
            <a:r>
              <a:rPr lang="en-US" altLang="zh-CN" sz="2400" b="1" dirty="0">
                <a:solidFill>
                  <a:srgbClr val="0100FF"/>
                </a:solidFill>
                <a:latin typeface="+mn-ea"/>
                <a:sym typeface="Gill Sans"/>
              </a:rPr>
              <a:t>2</a:t>
            </a:r>
            <a:r>
              <a:rPr lang="zh-CN" altLang="en-US" sz="2400" b="1" dirty="0">
                <a:solidFill>
                  <a:srgbClr val="0100FF"/>
                </a:solidFill>
                <a:latin typeface="+mn-ea"/>
                <a:sym typeface="Gill Sans"/>
              </a:rPr>
              <a:t>：</a:t>
            </a:r>
            <a:endParaRPr lang="en-US" altLang="zh-CN" sz="2400" b="1" dirty="0">
              <a:solidFill>
                <a:srgbClr val="780D17"/>
              </a:solidFill>
              <a:latin typeface="Consolas" panose="020B0609020204030204" pitchFamily="49" charset="0"/>
              <a:sym typeface="Gill Sans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780D17"/>
                </a:solidFill>
                <a:latin typeface="Consolas" panose="020B0609020204030204" pitchFamily="49" charset="0"/>
                <a:sym typeface="Gill Sans"/>
              </a:rPr>
              <a:t>&gt;&gt;&gt;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sym typeface="Gill Sans"/>
              </a:rPr>
              <a:t> </a:t>
            </a:r>
            <a:r>
              <a:rPr lang="en-US" altLang="zh-CN" sz="2400" b="1" dirty="0">
                <a:solidFill>
                  <a:srgbClr val="8B0087"/>
                </a:solidFill>
                <a:latin typeface="Consolas" panose="020B0609020204030204" pitchFamily="49" charset="0"/>
                <a:sym typeface="Gill Sans"/>
              </a:rPr>
              <a:t>abs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sym typeface="Gill Sans"/>
              </a:rPr>
              <a:t>(0.1+0.2 - 0.3)&lt;1e-6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100FF"/>
                </a:solidFill>
                <a:latin typeface="Consolas" panose="020B0609020204030204" pitchFamily="49" charset="0"/>
                <a:sym typeface="Gill Sans"/>
              </a:rPr>
              <a:t>True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不确定尾数一般发生在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左右</a:t>
            </a:r>
            <a:endParaRPr lang="en-US" altLang="zh-CN" sz="2400" b="1" dirty="0">
              <a:solidFill>
                <a:srgbClr val="0100FF"/>
              </a:solidFill>
              <a:latin typeface="Consolas" panose="020B0609020204030204" pitchFamily="49" charset="0"/>
              <a:sym typeface="Gill Sans"/>
            </a:endParaRPr>
          </a:p>
          <a:p>
            <a:pPr>
              <a:lnSpc>
                <a:spcPts val="3000"/>
              </a:lnSpc>
              <a:defRPr/>
            </a:pP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1723549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CC71E-E28A-C608-7A3A-A8EC38D801B4}"/>
              </a:ext>
            </a:extLst>
          </p:cNvPr>
          <p:cNvSpPr txBox="1"/>
          <p:nvPr/>
        </p:nvSpPr>
        <p:spPr>
          <a:xfrm>
            <a:off x="467544" y="1628775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：使用正则表达式校验身份证号码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身份证号码的规则：公民身份号码是特征组合码，由十七位数字本体码和一位数字校验码组成。排列顺序从左至右依次为：六位数字地址码，八位数字出生日期码，三位数字顺序码和一位数字校验码。</a:t>
            </a: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身份证前六位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表示编码对象第一次申领居民身份证时的常住户口所在县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市、旗、区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的行政区划代码。生日期码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身份证第七位到第十四位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表示编码对象出生的年、月、日，其中年份用四位数字表示，年、月、日之间不用分隔符。例如：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1981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日就用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19810511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表示。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顺序码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身份证第十五位到十七位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是县、区级政府所辖派出所的分配码，其中单数为男性分配码，双数为女性分配码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校验码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身份证最后一位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是根据前面十七位数字码。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98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1723549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CC71E-E28A-C608-7A3A-A8EC38D801B4}"/>
              </a:ext>
            </a:extLst>
          </p:cNvPr>
          <p:cNvSpPr txBox="1"/>
          <p:nvPr/>
        </p:nvSpPr>
        <p:spPr>
          <a:xfrm>
            <a:off x="467544" y="1628775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：使用正则表达式校验身份证号码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AAA996-F1A5-89A5-B7CE-42FF52D06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129297"/>
            <a:ext cx="8568952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^[1-9]\d{5}[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0-9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Consolas" panose="020B0609020204030204" pitchFamily="49" charset="0"/>
              </a:rPr>
              <a:t>]\d{3}((0\d)|(1[0-2]))(([0|1|2]\d)|3[0-1])\d{3}([0-9]|X)$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768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AC1CD-391A-7538-2B64-240B01B0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37C8DC4E-A2C9-278C-389D-2C6D0564E3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45DCDB0D-E288-988A-BF27-954CA03A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704919"/>
            <a:ext cx="121058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C9E873-1AC5-9DC7-95B8-3D1EFCCE17F5}"/>
              </a:ext>
            </a:extLst>
          </p:cNvPr>
          <p:cNvSpPr txBox="1"/>
          <p:nvPr/>
        </p:nvSpPr>
        <p:spPr>
          <a:xfrm>
            <a:off x="827584" y="2713873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Python123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网站：第二单元，基本数据类型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86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5D64912-7648-9564-5ED5-1CC19351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1D222EF0-1504-FFC9-B052-C14B2B2DC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</a:p>
        </p:txBody>
      </p:sp>
      <p:sp>
        <p:nvSpPr>
          <p:cNvPr id="20484" name="TextBox 2">
            <a:extLst>
              <a:ext uri="{FF2B5EF4-FFF2-40B4-BE49-F238E27FC236}">
                <a16:creationId xmlns:a16="http://schemas.microsoft.com/office/drawing/2014/main" id="{912084A5-4325-C397-1638-1556A33DA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41500"/>
            <a:ext cx="8462963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与数学中的复数概念一致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z = a +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8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是实数部分，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是虚数部分，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都是浮点类型，虚数部分用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12.3+4</a:t>
            </a:r>
            <a:r>
              <a:rPr lang="en-US" altLang="zh-CN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-5.6+7</a:t>
            </a:r>
            <a:r>
              <a:rPr lang="en-US" altLang="zh-CN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2102CC64-537A-D389-8D7C-2A5679243D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704DDE72-6BC9-063A-2B49-20C10AE52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</a:p>
        </p:txBody>
      </p:sp>
      <p:sp>
        <p:nvSpPr>
          <p:cNvPr id="21508" name="TextBox 2">
            <a:extLst>
              <a:ext uri="{FF2B5EF4-FFF2-40B4-BE49-F238E27FC236}">
                <a16:creationId xmlns:a16="http://schemas.microsoft.com/office/drawing/2014/main" id="{AA658127-E882-2164-F65A-32B03A53B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701800"/>
            <a:ext cx="8462963" cy="427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= 1.23e-4+5.6e+89</a:t>
            </a:r>
            <a:r>
              <a:rPr lang="en-US" altLang="zh-CN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（实部和虚部是什么？）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对于复数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，可以用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z.real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获得实数部分，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z.imag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获得虚数部分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" altLang="zh-CN" sz="2000" b="0" i="0" dirty="0" err="1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a.conjugate</a:t>
            </a:r>
            <a:r>
              <a:rPr lang="en" altLang="zh-CN" sz="2000" b="0" i="0" dirty="0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()</a:t>
            </a:r>
            <a:r>
              <a:rPr lang="zh-CN" altLang="en-US" sz="2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输出共轭复数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z.real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0.000123   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z.imag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5.6e+89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>
            <a:extLst>
              <a:ext uri="{FF2B5EF4-FFF2-40B4-BE49-F238E27FC236}">
                <a16:creationId xmlns:a16="http://schemas.microsoft.com/office/drawing/2014/main" id="{0C0F9E27-D125-95AC-8AE8-0F61A26F4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2">
            <a:extLst>
              <a:ext uri="{FF2B5EF4-FFF2-40B4-BE49-F238E27FC236}">
                <a16:creationId xmlns:a16="http://schemas.microsoft.com/office/drawing/2014/main" id="{EC80DFE6-358B-2387-BE65-4BD65087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849563"/>
            <a:ext cx="61102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数字类型的操作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>
            <a:extLst>
              <a:ext uri="{FF2B5EF4-FFF2-40B4-BE49-F238E27FC236}">
                <a16:creationId xmlns:a16="http://schemas.microsoft.com/office/drawing/2014/main" id="{77E0E5A5-58D7-115A-4093-0E8282E65F3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数值运算</a:t>
            </a: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操作符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3555" name="矩形 3">
            <a:extLst>
              <a:ext uri="{FF2B5EF4-FFF2-40B4-BE49-F238E27FC236}">
                <a16:creationId xmlns:a16="http://schemas.microsoft.com/office/drawing/2014/main" id="{C9C8B3A3-0EF2-E390-E5A5-46DE9F508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操作符是完成运算的一种符号体系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B8D0CA-CEED-3301-CA16-16DFC12D4A83}"/>
              </a:ext>
            </a:extLst>
          </p:cNvPr>
          <p:cNvGraphicFramePr>
            <a:graphicFrameLocks noGrp="1"/>
          </p:cNvGraphicFramePr>
          <p:nvPr/>
        </p:nvGraphicFramePr>
        <p:xfrm>
          <a:off x="639763" y="3025775"/>
          <a:ext cx="7850187" cy="30384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96" marR="34296" marT="17144" marB="17144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6" marR="34296" marT="17144" marB="171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6" marR="34296" marT="17144" marB="17144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加，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之和</a:t>
                      </a:r>
                    </a:p>
                  </a:txBody>
                  <a:tcPr marL="34296" marR="34296" marT="17144" marB="171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6" marR="34296" marT="17144" marB="17144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减，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之差</a:t>
                      </a:r>
                    </a:p>
                  </a:txBody>
                  <a:tcPr marL="34296" marR="34296" marT="17144" marB="171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6" marR="34296" marT="17144" marB="17144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乘，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之积</a:t>
                      </a:r>
                    </a:p>
                  </a:txBody>
                  <a:tcPr marL="34296" marR="34296" marT="17144" marB="1714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6" marR="34296" marT="17144" marB="17144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除，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之商 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10/3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结果是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3.3333333333333335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6" marR="34296" marT="17144" marB="1714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6" marR="34296" marT="17144" marB="17144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整数除，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之整数商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10//3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结果是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返回的是不大于</a:t>
                      </a:r>
                      <a:r>
                        <a:rPr lang="en-US" altLang="zh-CN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x/y</a:t>
                      </a:r>
                      <a:r>
                        <a:rPr lang="zh-CN" altLang="en-US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的最大整数，</a:t>
                      </a:r>
                      <a:r>
                        <a:rPr lang="en-US" altLang="zh-CN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-10//3</a:t>
                      </a:r>
                      <a:r>
                        <a:rPr lang="zh-CN" altLang="en-US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呢是</a:t>
                      </a:r>
                      <a:r>
                        <a:rPr lang="en-US" altLang="zh-CN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如需得到</a:t>
                      </a:r>
                      <a:r>
                        <a:rPr lang="en-US" altLang="zh-CN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altLang="en-US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可使用</a:t>
                      </a:r>
                      <a:r>
                        <a:rPr lang="en-US" altLang="zh-CN" sz="1800" baseline="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1800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(-10 / 3)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6" marR="34296" marT="17144" marB="1714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2">
            <a:extLst>
              <a:ext uri="{FF2B5EF4-FFF2-40B4-BE49-F238E27FC236}">
                <a16:creationId xmlns:a16="http://schemas.microsoft.com/office/drawing/2014/main" id="{19FF79DB-CF3E-ACF0-1735-9AC3746FE71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数值运算操作符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4579" name="矩形 3">
            <a:extLst>
              <a:ext uri="{FF2B5EF4-FFF2-40B4-BE49-F238E27FC236}">
                <a16:creationId xmlns:a16="http://schemas.microsoft.com/office/drawing/2014/main" id="{B8501D1D-F8B4-971C-3583-8EF142484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操作符是完成运算的一种符号体系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612894-986E-7DCB-40D5-09D4EC568F06}"/>
              </a:ext>
            </a:extLst>
          </p:cNvPr>
          <p:cNvGraphicFramePr>
            <a:graphicFrameLocks noGrp="1"/>
          </p:cNvGraphicFramePr>
          <p:nvPr/>
        </p:nvGraphicFramePr>
        <p:xfrm>
          <a:off x="641350" y="2997200"/>
          <a:ext cx="7848600" cy="262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89" marR="34289" marT="17147" marB="17147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89" marR="34289" marT="17147" marB="171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47" marB="171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本身</a:t>
                      </a:r>
                    </a:p>
                  </a:txBody>
                  <a:tcPr marL="34289" marR="34289" marT="17147" marB="171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47" marB="171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的负值</a:t>
                      </a:r>
                    </a:p>
                  </a:txBody>
                  <a:tcPr marL="34289" marR="34289" marT="17147" marB="171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47" marB="171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余数，模运算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10%3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结果是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47" marB="171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21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47" marB="171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幂运算，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次幂，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30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800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47" marB="171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21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当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是小数时，开方运算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10**0.5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结果是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89" marR="34289" marT="17147" marB="171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9BA30411-1520-08E1-6E0D-1E421606A04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20272" y="5184365"/>
            <a:ext cx="731418" cy="4364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>
            <a:extLst>
              <a:ext uri="{FF2B5EF4-FFF2-40B4-BE49-F238E27FC236}">
                <a16:creationId xmlns:a16="http://schemas.microsoft.com/office/drawing/2014/main" id="{AA719646-46AD-635C-6096-63A59442372C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数值运算操作符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5603" name="矩形 3">
            <a:extLst>
              <a:ext uri="{FF2B5EF4-FFF2-40B4-BE49-F238E27FC236}">
                <a16:creationId xmlns:a16="http://schemas.microsoft.com/office/drawing/2014/main" id="{4EFB31D4-E29E-D630-858F-91F5176E3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二元操作符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有对应的增强赋值操作符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3FB1D7-CC4E-C0FC-F112-C6D32B247541}"/>
              </a:ext>
            </a:extLst>
          </p:cNvPr>
          <p:cNvGraphicFramePr>
            <a:graphicFrameLocks noGrp="1"/>
          </p:cNvGraphicFramePr>
          <p:nvPr/>
        </p:nvGraphicFramePr>
        <p:xfrm>
          <a:off x="657225" y="2852738"/>
          <a:ext cx="7848600" cy="30416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增强操作符及使用</a:t>
                      </a:r>
                    </a:p>
                  </a:txBody>
                  <a:tcPr marL="34289" marR="34289" marT="17143" marB="17143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89" marR="34289" marT="17143" marB="1714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63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i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y</a:t>
                      </a:r>
                    </a:p>
                  </a:txBody>
                  <a:tcPr marL="34289" marR="34289" marT="17143" marB="1714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即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= x </a:t>
                      </a:r>
                      <a:r>
                        <a:rPr lang="en-US" altLang="zh-CN" sz="1800" b="1" i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，其中，</a:t>
                      </a:r>
                      <a:r>
                        <a:rPr lang="en-US" altLang="zh-CN" sz="1800" b="1" i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为二元操作符</a:t>
                      </a:r>
                    </a:p>
                  </a:txBody>
                  <a:tcPr marL="34289" marR="34289" marT="17143" marB="1714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41">
                <a:tc vMerge="1">
                  <a:txBody>
                    <a:bodyPr/>
                    <a:lstStyle/>
                    <a:p>
                      <a:pPr marL="342900" indent="-342900" algn="ctr">
                        <a:lnSpc>
                          <a:spcPct val="100000"/>
                        </a:lnSpc>
                        <a:buFontTx/>
                        <a:buChar char="-"/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i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43" marB="1714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221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0D17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x = 3.1415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0D17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x 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**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 3   # 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与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x = x **3 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等价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1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31.006276662836743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89" marR="34289" marT="17143" marB="1714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19" name="文本框 1">
            <a:extLst>
              <a:ext uri="{FF2B5EF4-FFF2-40B4-BE49-F238E27FC236}">
                <a16:creationId xmlns:a16="http://schemas.microsoft.com/office/drawing/2014/main" id="{706EB036-1C51-B54C-FD5B-0A06D5FCA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6021388"/>
            <a:ext cx="2736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Unlike C/C++</a:t>
            </a: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endParaRPr lang="en-US" altLang="zh-CN" sz="1800" b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没有</a:t>
            </a: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x++</a:t>
            </a: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这样的表达！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>
            <a:extLst>
              <a:ext uri="{FF2B5EF4-FFF2-40B4-BE49-F238E27FC236}">
                <a16:creationId xmlns:a16="http://schemas.microsoft.com/office/drawing/2014/main" id="{2C77CB45-C9A8-B1A3-65EC-FEA261962E4D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数字类型的关系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6627" name="矩形 3">
            <a:extLst>
              <a:ext uri="{FF2B5EF4-FFF2-40B4-BE49-F238E27FC236}">
                <a16:creationId xmlns:a16="http://schemas.microsoft.com/office/drawing/2014/main" id="{94A0A011-E575-175C-0D8A-D099B0C85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类型间可进行混合运算，生成结果为</a:t>
            </a:r>
            <a:r>
              <a:rPr lang="zh-CN" altLang="zh-CN" b="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最宽</a:t>
            </a:r>
            <a:r>
              <a:rPr lang="zh-CN" altLang="zh-CN" b="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6628" name="矩形 4">
            <a:extLst>
              <a:ext uri="{FF2B5EF4-FFF2-40B4-BE49-F238E27FC236}">
                <a16:creationId xmlns:a16="http://schemas.microsoft.com/office/drawing/2014/main" id="{FBD60E49-BBDB-037C-A972-2BF43801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997200"/>
            <a:ext cx="856773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三种类型存在一种逐渐</a:t>
            </a:r>
            <a:r>
              <a:rPr lang="zh-CN" altLang="zh-CN" b="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扩展</a:t>
            </a:r>
            <a:r>
              <a:rPr lang="zh-CN" altLang="zh-CN" b="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或</a:t>
            </a:r>
            <a:r>
              <a:rPr lang="zh-CN" altLang="zh-CN" b="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变宽</a:t>
            </a:r>
            <a:r>
              <a:rPr lang="zh-CN" altLang="zh-CN" b="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的关系：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                      整数  </a:t>
            </a:r>
            <a:r>
              <a:rPr lang="en-US" altLang="zh-CN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-&gt;  </a:t>
            </a:r>
            <a:r>
              <a:rPr lang="zh-CN" altLang="en-US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浮点数  </a:t>
            </a:r>
            <a:r>
              <a:rPr lang="en-US" altLang="zh-CN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 </a:t>
            </a:r>
            <a:r>
              <a:rPr lang="zh-CN" altLang="en-US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marL="342900" indent="-342900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例如：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123 + 4.0 = 127.0    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整数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浮点数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=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浮点数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)</a:t>
            </a:r>
          </a:p>
          <a:p>
            <a:pPr marL="342900" indent="-342900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可以用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type()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函数进行类型判断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id="{7B1D73B3-6C7B-83A4-0972-A749C69BF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>
            <a:extLst>
              <a:ext uri="{FF2B5EF4-FFF2-40B4-BE49-F238E27FC236}">
                <a16:creationId xmlns:a16="http://schemas.microsoft.com/office/drawing/2014/main" id="{01C3F448-EA22-27C0-0588-BEB441E33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2849563"/>
            <a:ext cx="29543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16E4B102-AC01-6050-931E-03E49E14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954C1118-FB2D-75D6-47E7-A3DDE9AC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80060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内置的数值运算函数</a:t>
            </a:r>
          </a:p>
        </p:txBody>
      </p:sp>
      <p:sp>
        <p:nvSpPr>
          <p:cNvPr id="27652" name="TextBox 2">
            <a:extLst>
              <a:ext uri="{FF2B5EF4-FFF2-40B4-BE49-F238E27FC236}">
                <a16:creationId xmlns:a16="http://schemas.microsoft.com/office/drawing/2014/main" id="{5F7190D4-4B3B-A516-C8F8-0DD3C730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692275"/>
            <a:ext cx="86058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解释器提供了一些内置函数，在这些内置函数之中，有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个函数与数值运算相关 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245B237-C3EA-41C6-AEE6-18F26BD7A1C8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3048000"/>
          <a:ext cx="6372225" cy="3424237"/>
        </p:xfrm>
        <a:graphic>
          <a:graphicData uri="http://schemas.openxmlformats.org/drawingml/2006/table">
            <a:tbl>
              <a:tblPr/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abs(x)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的绝对值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divmod(x, y)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(x//y,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x%y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，输出为二元组形式（也称为元组类型）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pow(x, y[, z])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(x**y)%z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[..]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表示该参数可以省略，即：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pow(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x,y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，它与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x**y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相同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round(x[, ndigits])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四舍五入，保留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ndigits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位小数。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round(x)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返回四舍五入的整数值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max(x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x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的最大值，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没有限定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min(x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x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的最小值，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没有限定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81166058-2C05-BD4E-7464-B6C556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579997C-116E-0719-D84E-B9592CD96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数字类型的转换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3FDD783-9C15-ADFF-54C8-F69C948BC776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3573463"/>
          <a:ext cx="6913563" cy="3244850"/>
        </p:xfrm>
        <a:graphic>
          <a:graphicData uri="http://schemas.openxmlformats.org/drawingml/2006/table">
            <a:tbl>
              <a:tblPr/>
              <a:tblGrid>
                <a:gridCol w="1729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3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int(x)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转换为整数，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可以是浮点数或字符串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，如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(‘3’)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产生整数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float(x)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转换为浮点数，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可以是整数或字符串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1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complex(re[, im])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生成一个复数，实部为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，虚部为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可以是整数、浮点数或字符串，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可以是整数或浮点数但不能为字符串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91" name="TextBox 2">
            <a:extLst>
              <a:ext uri="{FF2B5EF4-FFF2-40B4-BE49-F238E27FC236}">
                <a16:creationId xmlns:a16="http://schemas.microsoft.com/office/drawing/2014/main" id="{939215D1-C973-FEFF-6F9F-E75861E7A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73238"/>
            <a:ext cx="80645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数值运算操作符可以隐式地转换输出结果的数字类型</a:t>
            </a:r>
            <a:endParaRPr lang="zh-CN" alt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例如，两个整数采用运算符“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”的除法将可能输出浮点数结果。此外，通过内置的数字类型转换函数可以显式地在数字类型之间进行转换  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9C9618C2-BEE7-8002-88C9-A796F497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CFBCAE62-697D-98E0-ED36-601AD5EE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数字类型的转换</a:t>
            </a:r>
          </a:p>
        </p:txBody>
      </p:sp>
      <p:sp>
        <p:nvSpPr>
          <p:cNvPr id="29700" name="TextBox 2">
            <a:extLst>
              <a:ext uri="{FF2B5EF4-FFF2-40B4-BE49-F238E27FC236}">
                <a16:creationId xmlns:a16="http://schemas.microsoft.com/office/drawing/2014/main" id="{C60F0BAC-4CEE-AA0C-74EA-BF258FD7C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692275"/>
            <a:ext cx="860583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三种类型可以相互转换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函数：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int(), float(), complex()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int(4.5) = 4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（直接去掉小数部分）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float(4) = 4.0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（增加小数部分）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complex(4) = 4 + 0J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EA841129-FD36-C33C-6B57-53FD448B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9482A87B-B3F6-BA02-F275-978E28980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数字类型的转换</a:t>
            </a:r>
          </a:p>
        </p:txBody>
      </p:sp>
      <p:sp>
        <p:nvSpPr>
          <p:cNvPr id="3077" name="TextBox 2">
            <a:extLst>
              <a:ext uri="{FF2B5EF4-FFF2-40B4-BE49-F238E27FC236}">
                <a16:creationId xmlns:a16="http://schemas.microsoft.com/office/drawing/2014/main" id="{F9AC95F4-8929-998A-ECB8-30B9AE8D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681163"/>
            <a:ext cx="86058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复数不能转化为浮点数、整数，会报错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25" name="图片 1">
            <a:extLst>
              <a:ext uri="{FF2B5EF4-FFF2-40B4-BE49-F238E27FC236}">
                <a16:creationId xmlns:a16="http://schemas.microsoft.com/office/drawing/2014/main" id="{4A4EF872-4211-8137-0902-8E0C31C95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09888"/>
            <a:ext cx="70199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DA954B96-CBA3-7E56-9CE5-FA4C1C91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5F40F57-AD45-23F7-BCA7-4EE7F31E1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数字类型的判断</a:t>
            </a:r>
          </a:p>
        </p:txBody>
      </p:sp>
      <p:sp>
        <p:nvSpPr>
          <p:cNvPr id="31748" name="TextBox 2">
            <a:extLst>
              <a:ext uri="{FF2B5EF4-FFF2-40B4-BE49-F238E27FC236}">
                <a16:creationId xmlns:a16="http://schemas.microsoft.com/office/drawing/2014/main" id="{349F87B9-BFE1-86DD-731E-E42C357C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692275"/>
            <a:ext cx="8605837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type(x)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的类型，适用于所有类型的判断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49" name="图片 1">
            <a:extLst>
              <a:ext uri="{FF2B5EF4-FFF2-40B4-BE49-F238E27FC236}">
                <a16:creationId xmlns:a16="http://schemas.microsoft.com/office/drawing/2014/main" id="{576F9FC4-56EF-2AD9-76E1-079A5E572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817938"/>
            <a:ext cx="29908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">
            <a:extLst>
              <a:ext uri="{FF2B5EF4-FFF2-40B4-BE49-F238E27FC236}">
                <a16:creationId xmlns:a16="http://schemas.microsoft.com/office/drawing/2014/main" id="{F75A7B94-3DF4-CEDB-E0E9-EC4D9D2E8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2">
            <a:extLst>
              <a:ext uri="{FF2B5EF4-FFF2-40B4-BE49-F238E27FC236}">
                <a16:creationId xmlns:a16="http://schemas.microsoft.com/office/drawing/2014/main" id="{4042BF06-FF7C-44C8-7AE2-C4EBD3221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849563"/>
            <a:ext cx="5176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C9736A35-B8A5-AFD3-0542-DE1AD2A7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B01C8EB5-A33B-A3C4-8A28-3A8685669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994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库概述</a:t>
            </a:r>
          </a:p>
        </p:txBody>
      </p:sp>
      <p:sp>
        <p:nvSpPr>
          <p:cNvPr id="33796" name="TextBox 2">
            <a:extLst>
              <a:ext uri="{FF2B5EF4-FFF2-40B4-BE49-F238E27FC236}">
                <a16:creationId xmlns:a16="http://schemas.microsoft.com/office/drawing/2014/main" id="{C6E891F6-E07C-5D52-AED2-A8BD7E6FF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33600"/>
            <a:ext cx="87122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库是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提供的内置数学类函数库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库不支持复数类型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库一共提供了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个数学常数和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个函数。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个函数共分为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类，包括：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个数值表示函数、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个幂对数函数、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个三角对数函数和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个高等特殊函数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9DA0A4B2-EFA1-A1C5-2DD0-56335E52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D7984C70-2B9D-267A-A3A8-A34566345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994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库概述</a:t>
            </a:r>
          </a:p>
        </p:txBody>
      </p:sp>
      <p:sp>
        <p:nvSpPr>
          <p:cNvPr id="34820" name="TextBox 2">
            <a:extLst>
              <a:ext uri="{FF2B5EF4-FFF2-40B4-BE49-F238E27FC236}">
                <a16:creationId xmlns:a16="http://schemas.microsoft.com/office/drawing/2014/main" id="{93F78817-F8C8-4B9D-9D8E-9C78FECC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04963"/>
            <a:ext cx="9936162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首先使用保留字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引用该库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Char char="•"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第一种：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math </a:t>
            </a:r>
            <a:endParaRPr lang="zh-CN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None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库中函数采用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math.&lt;b&gt;()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形式使用 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Char char="•"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math import &lt;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None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库中函数可以直接采用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形式使用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8713F5B-DACD-39AC-1334-5F353E9FA1B2}"/>
              </a:ext>
            </a:extLst>
          </p:cNvPr>
          <p:cNvGraphicFramePr>
            <a:graphicFrameLocks noGrp="1"/>
          </p:cNvGraphicFramePr>
          <p:nvPr/>
        </p:nvGraphicFramePr>
        <p:xfrm>
          <a:off x="1495425" y="3573463"/>
          <a:ext cx="5372100" cy="865187"/>
        </p:xfrm>
        <a:graphic>
          <a:graphicData uri="http://schemas.openxmlformats.org/drawingml/2006/table">
            <a:tbl>
              <a:tblPr firstRow="1" firstCol="1" bandRow="1"/>
              <a:tblGrid>
                <a:gridCol w="53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5187"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&gt;&gt;&gt;import math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</a:t>
                      </a:r>
                      <a:r>
                        <a:rPr lang="en-US" sz="11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math.ceil</a:t>
                      </a:r>
                      <a:r>
                        <a:rPr lang="en-US" sz="11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(10.2)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11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8D1FBBB-FC14-5B23-EF26-F67DE2A1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8511"/>
              </p:ext>
            </p:extLst>
          </p:nvPr>
        </p:nvGraphicFramePr>
        <p:xfrm>
          <a:off x="1558925" y="5849938"/>
          <a:ext cx="5341938" cy="754062"/>
        </p:xfrm>
        <a:graphic>
          <a:graphicData uri="http://schemas.openxmlformats.org/drawingml/2006/table">
            <a:tbl>
              <a:tblPr firstRow="1" firstCol="1" bandRow="1"/>
              <a:tblGrid>
                <a:gridCol w="5341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4062"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&gt;&gt;&gt;from math import floor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&gt;&gt;&gt;floor(10.2)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E9490F24-B80B-77FC-D52F-5B4513AF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BCD7101E-AE9C-DE62-A4D6-4E245D11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0321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sp>
        <p:nvSpPr>
          <p:cNvPr id="35844" name="TextBox 2">
            <a:extLst>
              <a:ext uri="{FF2B5EF4-FFF2-40B4-BE49-F238E27FC236}">
                <a16:creationId xmlns:a16="http://schemas.microsoft.com/office/drawing/2014/main" id="{CF2448BB-D37C-9119-E110-E1629EF9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92275"/>
            <a:ext cx="8640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库包括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个数学常数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16115F-F4D4-CB9C-A2E9-46A85A5CAB7A}"/>
              </a:ext>
            </a:extLst>
          </p:cNvPr>
          <p:cNvGraphicFramePr>
            <a:graphicFrameLocks noGrp="1"/>
          </p:cNvGraphicFramePr>
          <p:nvPr/>
        </p:nvGraphicFramePr>
        <p:xfrm>
          <a:off x="1294607" y="3212976"/>
          <a:ext cx="6631885" cy="2467908"/>
        </p:xfrm>
        <a:graphic>
          <a:graphicData uri="http://schemas.openxmlformats.org/drawingml/2006/table">
            <a:tbl>
              <a:tblPr firstRow="1" firstCol="1" bandRow="1"/>
              <a:tblGrid>
                <a:gridCol w="156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0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07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常数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数学表示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描述</a:t>
                      </a:r>
                      <a:endParaRPr lang="zh-CN" sz="2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7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math.pi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41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40437" t="-101515" r="-355191" b="-30303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圆周率，值为</a:t>
                      </a:r>
                      <a:r>
                        <a:rPr lang="en-US" sz="18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3.141592653589793</a:t>
                      </a:r>
                      <a:endParaRPr lang="zh-CN" sz="2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7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math.e</a:t>
                      </a:r>
                      <a:endParaRPr lang="zh-CN" sz="2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e</a:t>
                      </a:r>
                      <a:endParaRPr lang="zh-CN" sz="2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自然对数，值为</a:t>
                      </a:r>
                      <a:r>
                        <a:rPr lang="en-US" sz="18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2.718281828459045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7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math.inf</a:t>
                      </a:r>
                      <a:endParaRPr lang="zh-CN" sz="2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41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40437" t="-301515" r="-355191" b="-10303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正无穷大，负无穷大为</a:t>
                      </a:r>
                      <a:r>
                        <a:rPr lang="en-US" sz="18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-math.inf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7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math.nan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2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非浮点数标记，</a:t>
                      </a:r>
                      <a:r>
                        <a:rPr lang="en-US" sz="1800" kern="0" dirty="0" err="1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NaN</a:t>
                      </a:r>
                      <a:r>
                        <a:rPr lang="zh-CN" sz="1800" kern="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（</a:t>
                      </a:r>
                      <a:r>
                        <a:rPr lang="en-US" sz="1800" kern="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Not a Number</a:t>
                      </a:r>
                      <a:r>
                        <a:rPr lang="zh-CN" sz="1800" kern="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）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05FC7449-A050-44A2-E91E-854B6304D7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54DA7AAC-005D-9E2C-BBD4-2D9A44E1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0321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sp>
        <p:nvSpPr>
          <p:cNvPr id="36868" name="TextBox 2">
            <a:extLst>
              <a:ext uri="{FF2B5EF4-FFF2-40B4-BE49-F238E27FC236}">
                <a16:creationId xmlns:a16="http://schemas.microsoft.com/office/drawing/2014/main" id="{10EE217B-45BF-CDB5-263B-EE6F2939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82738"/>
            <a:ext cx="8928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库包括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个数值表示函数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8DE50BB-3585-3700-4D63-DFAD4B7B9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92133"/>
              </p:ext>
            </p:extLst>
          </p:nvPr>
        </p:nvGraphicFramePr>
        <p:xfrm>
          <a:off x="1151620" y="2204864"/>
          <a:ext cx="6840760" cy="4732014"/>
        </p:xfrm>
        <a:graphic>
          <a:graphicData uri="http://schemas.openxmlformats.org/drawingml/2006/table">
            <a:tbl>
              <a:tblPr firstRow="1" firstCol="1" bandRow="1"/>
              <a:tblGrid>
                <a:gridCol w="1613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函数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数学表示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描述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22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math.fabs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(x)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25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140183" t="-102500" r="-354338" b="-15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的绝对值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math.fmod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(x, y)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 % y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与</a:t>
                      </a: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y</a:t>
                      </a:r>
                      <a:r>
                        <a:rPr lang="zh-CN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的模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math.fsum([x,y,…])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x+y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+…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浮点数精确求和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22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math.ceil(x)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25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140183" t="-402500" r="-354338" b="-12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向上取整，返回不小于</a:t>
                      </a:r>
                      <a:r>
                        <a:rPr lang="en-US" sz="12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2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的最小整数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22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math.floor(x)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25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140183" t="-490244" r="-354338" b="-108048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向下取证</a:t>
                      </a:r>
                      <a:r>
                        <a:rPr lang="zh-CN" sz="1200" kern="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，返回不大于</a:t>
                      </a:r>
                      <a:r>
                        <a:rPr lang="en-US" sz="1200" kern="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200" kern="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的最大整数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math.factorial(x)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x!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的阶乘，如果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是小数或负数，返回</a:t>
                      </a:r>
                      <a:r>
                        <a:rPr lang="en-US" sz="12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ValueError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math.gcd(a, b)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与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b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的最大公约数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math.frepx(x)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 = m * 2</a:t>
                      </a:r>
                      <a:r>
                        <a:rPr lang="en-US" sz="1200" kern="0" baseline="3000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e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(m, e)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，当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x=0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，返回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(0.0, 0)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math.ldexp(x, i)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 * 2</a:t>
                      </a:r>
                      <a:r>
                        <a:rPr lang="en-US" sz="1200" kern="0" baseline="3000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i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 * 2</a:t>
                      </a:r>
                      <a:r>
                        <a:rPr lang="en-US" sz="1200" kern="0" baseline="3000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i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运算值，</a:t>
                      </a:r>
                      <a:r>
                        <a:rPr lang="en-US" sz="12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math.frepx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(x)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函数的反运算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math.modf(x)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的小数和整数部分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math.trunc(x)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的整数部分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22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math.copysign(x, y)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25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140183" t="-1200000" r="-354338" b="-412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用数值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y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的正负号替换数值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的正负号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math.isclose(a,b)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比较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和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b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的相似性，返回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True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或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False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math.isfinite(x)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判断</a:t>
                      </a:r>
                      <a:r>
                        <a:rPr lang="en-US" altLang="zh-CN" sz="12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alt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是否为有限数，既不是</a:t>
                      </a:r>
                      <a:r>
                        <a:rPr lang="en-US" alt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none</a:t>
                      </a:r>
                      <a:r>
                        <a:rPr lang="zh-CN" alt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，也不是无穷大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math.isinf(x)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当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为正或负数无穷大，返回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True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；否则，返回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False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math.isnan(x)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2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当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是</a:t>
                      </a:r>
                      <a:r>
                        <a:rPr lang="en-US" sz="12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NaN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，返回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True</a:t>
                      </a:r>
                      <a:r>
                        <a:rPr lang="zh-CN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；否则，返回</a:t>
                      </a:r>
                      <a:r>
                        <a:rPr lang="en-US" sz="12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False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42BBEA1D-6071-A0E6-39D0-BB23FB1E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6388CD7D-9F09-8598-89E0-22BADB238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</a:p>
        </p:txBody>
      </p:sp>
      <p:sp>
        <p:nvSpPr>
          <p:cNvPr id="10244" name="TextBox 2">
            <a:extLst>
              <a:ext uri="{FF2B5EF4-FFF2-40B4-BE49-F238E27FC236}">
                <a16:creationId xmlns:a16="http://schemas.microsoft.com/office/drawing/2014/main" id="{3FC103F8-9442-1813-B376-52258B61A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700213"/>
            <a:ext cx="82073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程序元素：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010/10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，存在多种可能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表示十进制整数值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类似人名一样的字符串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数字类型对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语言中数字的表示和使用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进行了定义和规范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EE214200-1AE0-AA04-AC57-5582A20C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FE686B6-BF85-0997-7C7C-FFF9077A2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0321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sp>
        <p:nvSpPr>
          <p:cNvPr id="37892" name="TextBox 2">
            <a:extLst>
              <a:ext uri="{FF2B5EF4-FFF2-40B4-BE49-F238E27FC236}">
                <a16:creationId xmlns:a16="http://schemas.microsoft.com/office/drawing/2014/main" id="{A9D5E0AF-FD9D-3EAE-2B73-49A25D45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82738"/>
            <a:ext cx="86407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库中包括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个幂对数函数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63CAAB-D674-799E-031E-3FE3B3B31427}"/>
              </a:ext>
            </a:extLst>
          </p:cNvPr>
          <p:cNvGraphicFramePr>
            <a:graphicFrameLocks noGrp="1"/>
          </p:cNvGraphicFramePr>
          <p:nvPr/>
        </p:nvGraphicFramePr>
        <p:xfrm>
          <a:off x="1043608" y="2320925"/>
          <a:ext cx="6991925" cy="4322750"/>
        </p:xfrm>
        <a:graphic>
          <a:graphicData uri="http://schemas.openxmlformats.org/drawingml/2006/table">
            <a:tbl>
              <a:tblPr firstRow="1" firstCol="1" bandRow="1"/>
              <a:tblGrid>
                <a:gridCol w="1649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4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36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函数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数学表示</a:t>
                      </a:r>
                      <a:endParaRPr lang="zh-CN" sz="2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描述</a:t>
                      </a:r>
                      <a:endParaRPr lang="zh-CN" sz="2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6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math.pow</a:t>
                      </a: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</a:t>
                      </a:r>
                      <a:r>
                        <a:rPr lang="en-US" sz="16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x,y</a:t>
                      </a: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</a:t>
                      </a:r>
                      <a:endParaRPr lang="zh-CN" sz="18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en-US" sz="1600" kern="0" baseline="3000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y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</a:t>
                      </a: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y</a:t>
                      </a:r>
                      <a:r>
                        <a:rPr lang="zh-CN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次幂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6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math.exp</a:t>
                      </a: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(x)</a:t>
                      </a:r>
                      <a:endParaRPr lang="zh-CN" sz="18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e</a:t>
                      </a:r>
                      <a:r>
                        <a:rPr lang="en-US" sz="1600" kern="0" baseline="3000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6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e</a:t>
                      </a:r>
                      <a:r>
                        <a:rPr lang="zh-CN" sz="16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</a:t>
                      </a:r>
                      <a:r>
                        <a:rPr lang="en-US" sz="16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次幂，</a:t>
                      </a:r>
                      <a:r>
                        <a:rPr lang="en-US" sz="16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e</a:t>
                      </a:r>
                      <a:r>
                        <a:rPr lang="zh-CN" sz="16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是自然对数</a:t>
                      </a:r>
                      <a:r>
                        <a:rPr lang="zh-CN" sz="1600" kern="0"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6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math.expml(x)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e</a:t>
                      </a:r>
                      <a:r>
                        <a:rPr lang="en-US" sz="1600" kern="0" baseline="3000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-1</a:t>
                      </a:r>
                      <a:endParaRPr lang="zh-CN" sz="18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600" kern="0"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e</a:t>
                      </a:r>
                      <a:r>
                        <a:rPr lang="zh-CN" sz="16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</a:t>
                      </a:r>
                      <a:r>
                        <a:rPr lang="en-US" sz="16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次幂减</a:t>
                      </a:r>
                      <a:r>
                        <a:rPr lang="en-US" sz="16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6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math.sqrt(x)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3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40415" t="-383582" r="-354922" b="-39403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的平方根</a:t>
                      </a:r>
                      <a:endParaRPr lang="zh-CN" sz="18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46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math.log(x[,base])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36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40415" t="-498462" r="-354922" b="-30615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sz="3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67836" t="-498462" r="-146" b="-30615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46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math.log1p(x)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36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40415" t="-589394" r="-354922" b="-2015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1+x</a:t>
                      </a:r>
                      <a:r>
                        <a:rPr lang="zh-CN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的自然对数值</a:t>
                      </a:r>
                      <a:endParaRPr lang="zh-CN" sz="18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46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math.log2(x)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36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40415" t="-700000" r="-354922" b="-1046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</a:t>
                      </a: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</a:t>
                      </a:r>
                      <a:r>
                        <a:rPr lang="zh-CN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对数值</a:t>
                      </a:r>
                      <a:endParaRPr lang="zh-CN" sz="18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46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math.log10(x)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36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40415" t="-787879" r="-354922" b="-303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</a:t>
                      </a: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r>
                        <a:rPr lang="zh-CN" sz="16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对数值</a:t>
                      </a:r>
                      <a:endParaRPr lang="zh-CN" sz="18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71AFDED8-70A9-9387-8BA4-AAD513BF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7775E548-0DA3-88E2-808C-21E078BA4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0321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sp>
        <p:nvSpPr>
          <p:cNvPr id="38916" name="TextBox 2">
            <a:extLst>
              <a:ext uri="{FF2B5EF4-FFF2-40B4-BE49-F238E27FC236}">
                <a16:creationId xmlns:a16="http://schemas.microsoft.com/office/drawing/2014/main" id="{35E7F3AB-434F-AF0D-394D-2069817C2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82738"/>
            <a:ext cx="84963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库包括六个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双曲函数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8736EB-A9DF-9599-BA30-C5A4B5D2AD0B}"/>
              </a:ext>
            </a:extLst>
          </p:cNvPr>
          <p:cNvGraphicFramePr>
            <a:graphicFrameLocks noGrp="1"/>
          </p:cNvGraphicFramePr>
          <p:nvPr/>
        </p:nvGraphicFramePr>
        <p:xfrm>
          <a:off x="1043608" y="2320925"/>
          <a:ext cx="7272808" cy="4815845"/>
        </p:xfrm>
        <a:graphic>
          <a:graphicData uri="http://schemas.openxmlformats.org/drawingml/2006/table">
            <a:tbl>
              <a:tblPr firstRow="1" firstCol="1" bandRow="1"/>
              <a:tblGrid>
                <a:gridCol w="1715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32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函数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数学表示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描述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err="1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math.degree</a:t>
                      </a:r>
                      <a:r>
                        <a:rPr lang="en-US" sz="13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(x)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角度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的弧度值转角度值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math.radians(x)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角度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的角度值转弧度值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1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math.hypot(x,y)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31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39910" t="-237500" r="-354260" b="-103541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(x,y)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坐标到原点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(0,0)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的距离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math.sin(x)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sin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的正弦函数值，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是弧度值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math.cos(x)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cos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的余弦函数值，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是弧度值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math.tan(x)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tan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的正切函数值，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是弧度值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math.asin(x)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arcsin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的反正弦函数值，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是弧度值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math.acos(x)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arccos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的反余弦函数值，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是弧度值</a:t>
                      </a:r>
                      <a:r>
                        <a:rPr lang="zh-CN" sz="1300" kern="0"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math.atan(x)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arctan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的反正切函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数值，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是弧度值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math.atan2(y,x)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arctan y/x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y/x</a:t>
                      </a:r>
                      <a:r>
                        <a:rPr lang="zh-CN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的反正切函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数值，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是弧度值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math.sinh(x)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sinh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的双曲正弦函数值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math.cosh(x)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cosh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的双曲余弦函数值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math.tanh(x)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tanh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的双曲正切函数值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math.asinh(x)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arcsinh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的反双曲正弦函数值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math.acosh(x)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arccosh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的反双曲余弦函数值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57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math.atanh(x)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arctanh x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返回</a:t>
                      </a:r>
                      <a:r>
                        <a:rPr lang="en-US" sz="1300" kern="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x</a:t>
                      </a:r>
                      <a:r>
                        <a:rPr lang="zh-CN" sz="1300" kern="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的反双曲正切函数值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94D65055-06AB-43FA-E269-CDC514E5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AF802AEB-6062-A6B1-90E4-1E9AF73E2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0321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sp>
        <p:nvSpPr>
          <p:cNvPr id="39940" name="TextBox 2">
            <a:extLst>
              <a:ext uri="{FF2B5EF4-FFF2-40B4-BE49-F238E27FC236}">
                <a16:creationId xmlns:a16="http://schemas.microsoft.com/office/drawing/2014/main" id="{138C7C8C-8681-326A-2C6C-B1596C1B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582738"/>
            <a:ext cx="83550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库包括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个高等特殊函数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0F56058-FE5E-1C76-423F-A925C881D257}"/>
              </a:ext>
            </a:extLst>
          </p:cNvPr>
          <p:cNvGraphicFramePr>
            <a:graphicFrameLocks noGrp="1"/>
          </p:cNvGraphicFramePr>
          <p:nvPr/>
        </p:nvGraphicFramePr>
        <p:xfrm>
          <a:off x="1547664" y="2848779"/>
          <a:ext cx="6055994" cy="2544550"/>
        </p:xfrm>
        <a:graphic>
          <a:graphicData uri="http://schemas.openxmlformats.org/drawingml/2006/table">
            <a:tbl>
              <a:tblPr firstRow="1" firstCol="1" bandRow="1"/>
              <a:tblGrid>
                <a:gridCol w="142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06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函数</a:t>
                      </a:r>
                      <a:endParaRPr lang="zh-CN" sz="105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数学表示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描述</a:t>
                      </a:r>
                      <a:endParaRPr lang="zh-CN" sz="105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53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math.erf(x)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2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39286" t="-45370" r="-352976" b="-24537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高斯误差函数，应用于概率论、统计学等领域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32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math.erfc(x)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2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39286" t="-146729" r="-352976" b="-1476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余补高斯误差函数，</a:t>
                      </a:r>
                      <a:r>
                        <a:rPr lang="en-US" sz="12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math.erfc(x)=1 - math.erf(x)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56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math.gamma(x)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28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3"/>
                      <a:stretch>
                        <a:fillRect l="-139286" t="-244444" r="-352976" b="-4629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伽玛（</a:t>
                      </a:r>
                      <a:r>
                        <a:rPr lang="en-US" sz="12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Gamma</a:t>
                      </a:r>
                      <a:r>
                        <a:rPr lang="zh-CN" sz="1200" ker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）函数，也叫欧拉第二积分函数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06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math.lgamma(x)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ln(gamma(x))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伽玛函数的自然对数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">
            <a:extLst>
              <a:ext uri="{FF2B5EF4-FFF2-40B4-BE49-F238E27FC236}">
                <a16:creationId xmlns:a16="http://schemas.microsoft.com/office/drawing/2014/main" id="{70EB1B68-9134-91E3-816D-26D3E9777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Box 2">
            <a:extLst>
              <a:ext uri="{FF2B5EF4-FFF2-40B4-BE49-F238E27FC236}">
                <a16:creationId xmlns:a16="http://schemas.microsoft.com/office/drawing/2014/main" id="{82E1EBB8-5D2F-7D0E-66CD-D28A460CF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808288"/>
            <a:ext cx="77771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 </a:t>
            </a:r>
            <a:r>
              <a:rPr lang="zh-CN" altLang="zh-CN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天天向上的力量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A5FFC720-DE3A-BE03-4281-BEA2B1CD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D3006188-6B6E-9AAC-8056-D18AB69B2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28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3.1: 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8" name="文本框 1">
            <a:extLst>
              <a:ext uri="{FF2B5EF4-FFF2-40B4-BE49-F238E27FC236}">
                <a16:creationId xmlns:a16="http://schemas.microsoft.com/office/drawing/2014/main" id="{DE5DB474-2024-3821-C538-CD8CC9C4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2133600"/>
            <a:ext cx="75612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天，以第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天的能力值为基数，记为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，当好好学习时能力值相比前一天提高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‰，当没有学习时由于遗忘等原因能力值相比前一天下降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‰。每天努力和每天放任，一年下来的能力值相差多少呢？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E7B4E5A2-F433-DC79-096B-3EBD9D6F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C51415B7-C457-D647-8C5B-89F37555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28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3.1: 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2" name="TextBox 2">
            <a:extLst>
              <a:ext uri="{FF2B5EF4-FFF2-40B4-BE49-F238E27FC236}">
                <a16:creationId xmlns:a16="http://schemas.microsoft.com/office/drawing/2014/main" id="{39D2CAA9-D4B3-1EF9-647F-A8E1D1EAD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941888"/>
            <a:ext cx="87487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运行结果如下，每天努力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‰，一年下来将提高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44%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，好像不多？请继续分析。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ADF577A-2E4B-EE50-3537-811FCC4D8D2E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1841500"/>
          <a:ext cx="4857750" cy="2514977"/>
        </p:xfrm>
        <a:graphic>
          <a:graphicData uri="http://schemas.openxmlformats.org/drawingml/2006/table">
            <a:tbl>
              <a:tblPr/>
              <a:tblGrid>
                <a:gridCol w="37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634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3.1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e3.1DayDayUp365.py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#e3.1DayDayUp365.py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math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((1.0 + 0.001), 365)   # 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提高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daydown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((1.0 - 0.001), 365) # 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放任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向上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{:.2f}, 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向下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{:.2f}.".format(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daydown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5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194DEB4A-A7D1-86DB-9B85-630D9DEC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07B14650-3657-D1E6-A78C-77BA536BC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28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3.2: 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6" name="文本框 4">
            <a:extLst>
              <a:ext uri="{FF2B5EF4-FFF2-40B4-BE49-F238E27FC236}">
                <a16:creationId xmlns:a16="http://schemas.microsoft.com/office/drawing/2014/main" id="{2CDC097E-38A6-64E8-D6EA-44A7F72FE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420938"/>
            <a:ext cx="7416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天，如果好好学习时能力值相比前一天提高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‰，当放任时相比前一天下降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‰。效果相差多少呢？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B696D918-63C7-6F9E-7967-AA342F6B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447DB6DF-C1BD-9CA9-9DF0-FA19C498B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28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3.2: 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0" name="TextBox 2">
            <a:extLst>
              <a:ext uri="{FF2B5EF4-FFF2-40B4-BE49-F238E27FC236}">
                <a16:creationId xmlns:a16="http://schemas.microsoft.com/office/drawing/2014/main" id="{3053DDF2-AA80-67B4-C279-1995761A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84213" y="4813300"/>
            <a:ext cx="104409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运行结果如下，每天努力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‰，一年下来将提高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倍！这个，不容小觑了吧？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4333DAF-E1F5-807A-4551-6F6AFEAC4CC4}"/>
              </a:ext>
            </a:extLst>
          </p:cNvPr>
          <p:cNvGraphicFramePr>
            <a:graphicFrameLocks noGrp="1"/>
          </p:cNvGraphicFramePr>
          <p:nvPr/>
        </p:nvGraphicFramePr>
        <p:xfrm>
          <a:off x="1541463" y="1841500"/>
          <a:ext cx="4581525" cy="2146300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107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3.2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e3.2DayDayUp365.py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9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#e3.2DayDayUp365.py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math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((1.0 + 0.005), 365)   # 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提高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daydown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((1.0 - 0.005), 365) # 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放任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向上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{:.2f}, 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向下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{:.2f}.".format(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daydown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25AC2EA-E9F6-5E4B-71E0-1CD820E1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15DA6976-76CE-F2B7-E132-1AB54CF0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28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3.3: 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4" name="文本框 4">
            <a:extLst>
              <a:ext uri="{FF2B5EF4-FFF2-40B4-BE49-F238E27FC236}">
                <a16:creationId xmlns:a16="http://schemas.microsoft.com/office/drawing/2014/main" id="{80AE9987-C548-3590-D3B1-E99F608A5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420938"/>
            <a:ext cx="7416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天，如果好好学习时能力值相比前一天提高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，当放任时相比前一天下降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。效果相差多少呢？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9C829797-300E-644E-7E35-9047F034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560ABBB4-7449-6E40-DD8F-3C8E0B329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28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3.3: 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TextBox 2">
            <a:extLst>
              <a:ext uri="{FF2B5EF4-FFF2-40B4-BE49-F238E27FC236}">
                <a16:creationId xmlns:a16="http://schemas.microsoft.com/office/drawing/2014/main" id="{A5B90BEE-61D4-192D-8AD2-F1ECD0707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13300"/>
            <a:ext cx="8280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运行结果如下，每天努力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，一年下来将提高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倍。这个相当惊人吧！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2FCE89A-1B94-32A3-C8A4-1B54820782E3}"/>
              </a:ext>
            </a:extLst>
          </p:cNvPr>
          <p:cNvGraphicFramePr>
            <a:graphicFrameLocks noGrp="1"/>
          </p:cNvGraphicFramePr>
          <p:nvPr/>
        </p:nvGraphicFramePr>
        <p:xfrm>
          <a:off x="1895475" y="1774825"/>
          <a:ext cx="4581525" cy="288290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41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3.3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e3.3DayDayUp365.py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5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#e3.3DayDayUp365.py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math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dayfactor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0.01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((1.0 +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dayfactor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), 365)    # 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提高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dayfactor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daydown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((1.0 -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dayfactor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), 365)  # 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放任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dayfactor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向上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{:.2f}, 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向下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{:.2f}.".format(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daydown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B0F90B86-8C0C-2203-CBF9-817C5ACA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7CDF4643-14BF-D550-7A27-246D53696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</a:p>
        </p:txBody>
      </p:sp>
      <p:sp>
        <p:nvSpPr>
          <p:cNvPr id="11268" name="TextBox 2">
            <a:extLst>
              <a:ext uri="{FF2B5EF4-FFF2-40B4-BE49-F238E27FC236}">
                <a16:creationId xmlns:a16="http://schemas.microsoft.com/office/drawing/2014/main" id="{251A2615-732B-4BB8-A3C8-BCAABEEB4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700213"/>
            <a:ext cx="82073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语言包括三种数字类型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DDE5439F-A3C3-3A2B-2F6F-B6E2572A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06FD03BC-3157-6C1D-B66D-17FBF909A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28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3.4: 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2CA112-F737-9A43-9815-8F588E05DAA7}"/>
              </a:ext>
            </a:extLst>
          </p:cNvPr>
          <p:cNvSpPr/>
          <p:nvPr/>
        </p:nvSpPr>
        <p:spPr>
          <a:xfrm>
            <a:off x="681038" y="2565400"/>
            <a:ext cx="7632700" cy="203041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一年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365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天，一周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个工作日，如果每个工作日都很努力，可以提高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1%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，仅在周末放任一下，能力值每天下降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1%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，效果如何呢？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0E1FE93-1396-C573-1976-F64B327C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EB33201A-7F27-C6CF-E013-1ACADA81C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28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3.4: 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TextBox 2">
            <a:extLst>
              <a:ext uri="{FF2B5EF4-FFF2-40B4-BE49-F238E27FC236}">
                <a16:creationId xmlns:a16="http://schemas.microsoft.com/office/drawing/2014/main" id="{CAD8ECE3-B6F8-C586-190A-CB901A72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13300"/>
            <a:ext cx="84248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猜猜运行结果？每周努力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天，而不是每天，一年下来，水平仅是初始的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4.63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倍！与每天坚持所提高的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237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倍相去甚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3A5E804-2F0E-CFAF-4188-F56018F7E0AF}"/>
              </a:ext>
            </a:extLst>
          </p:cNvPr>
          <p:cNvGraphicFramePr>
            <a:graphicFrameLocks noGrp="1"/>
          </p:cNvGraphicFramePr>
          <p:nvPr/>
        </p:nvGraphicFramePr>
        <p:xfrm>
          <a:off x="1541463" y="1816100"/>
          <a:ext cx="5262562" cy="2998149"/>
        </p:xfrm>
        <a:graphic>
          <a:graphicData uri="http://schemas.openxmlformats.org/drawingml/2006/table">
            <a:tbl>
              <a:tblPr/>
              <a:tblGrid>
                <a:gridCol w="41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49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3.4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e3.4DayDayUp365.py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6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#e3.4DayDayUp365.py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dayfactor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1.0, 0.01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range(365):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% 7 in [6, 0]:#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周六周日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 (1 -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dayfactor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 (1 +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dayfactor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向上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天向下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天的力量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{:.2f}.".format(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7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30A7979D-1984-8383-C8CE-91C8FF6A67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8DDE2C14-A767-BBAD-D6C3-7B42BD7A7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28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3.5: 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0" name="矩形 1">
            <a:extLst>
              <a:ext uri="{FF2B5EF4-FFF2-40B4-BE49-F238E27FC236}">
                <a16:creationId xmlns:a16="http://schemas.microsoft.com/office/drawing/2014/main" id="{399D9A8C-6F50-1515-80FF-95251554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2349500"/>
            <a:ext cx="80645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如果对实例代码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3.4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的结果感到意外，那自然会产生如下问题：每周工作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天，休息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天，休息日水平下降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0.01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，工作日要努力到什么程度一年后的水平才与每天努力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1%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所取得的效果一样呢？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3ED43B61-F19E-49DA-3A04-7579F3E1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F2FAEF9D-B015-706C-E456-0127DAC87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28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3.5: 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4" name="TextBox 2">
            <a:extLst>
              <a:ext uri="{FF2B5EF4-FFF2-40B4-BE49-F238E27FC236}">
                <a16:creationId xmlns:a16="http://schemas.microsoft.com/office/drawing/2014/main" id="{C1CEFCFA-5B79-1EBB-47FE-B106E7B3E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413" y="1774825"/>
            <a:ext cx="485933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如果每周连续努力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天，休息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天，为了达到每天努力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所达到的的水平，则就需要在工作日将提高的程度达到约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，即要努力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倍才仅是为了休息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天。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这就是天天向上的力量！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DFC1E2C-0A52-6023-A730-25959F974881}"/>
              </a:ext>
            </a:extLst>
          </p:cNvPr>
          <p:cNvGraphicFramePr>
            <a:graphicFrameLocks noGrp="1"/>
          </p:cNvGraphicFramePr>
          <p:nvPr/>
        </p:nvGraphicFramePr>
        <p:xfrm>
          <a:off x="4859338" y="1989138"/>
          <a:ext cx="4248150" cy="4156706"/>
        </p:xfrm>
        <a:graphic>
          <a:graphicData uri="http://schemas.openxmlformats.org/drawingml/2006/table">
            <a:tbl>
              <a:tblPr/>
              <a:tblGrid>
                <a:gridCol w="33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08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3.5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e3.5DayDayUp365.py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4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#e3.5DayDayUp365.py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):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0.01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range(365):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% 7 in [6, 0]: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 (1 -0.01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 (1 +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dayfacotr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0.01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while (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dayUP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dayfactor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)&lt;37.78):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dayfactor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+= 0.001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每天的努力参数是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{:.3f}.".format(</a:t>
                      </a:r>
                      <a:r>
                        <a:rPr kumimoji="0" lang="en-US" altLang="zh-CN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dayfactor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1">
            <a:extLst>
              <a:ext uri="{FF2B5EF4-FFF2-40B4-BE49-F238E27FC236}">
                <a16:creationId xmlns:a16="http://schemas.microsoft.com/office/drawing/2014/main" id="{F3C7413F-2234-01CE-513D-7AB368FC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Box 2">
            <a:extLst>
              <a:ext uri="{FF2B5EF4-FFF2-40B4-BE49-F238E27FC236}">
                <a16:creationId xmlns:a16="http://schemas.microsoft.com/office/drawing/2014/main" id="{5BF3C576-4B6C-A443-A9D2-DC771B3E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849563"/>
            <a:ext cx="7858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字符串类型及其操作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2">
            <a:extLst>
              <a:ext uri="{FF2B5EF4-FFF2-40B4-BE49-F238E27FC236}">
                <a16:creationId xmlns:a16="http://schemas.microsoft.com/office/drawing/2014/main" id="{8EF30850-E581-AD6B-058A-5B240EEC0D16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3251" name="矩形 3">
            <a:extLst>
              <a:ext uri="{FF2B5EF4-FFF2-40B4-BE49-F238E27FC236}">
                <a16:creationId xmlns:a16="http://schemas.microsoft.com/office/drawing/2014/main" id="{064161BE-8C83-3DA2-2F91-517D5EEB9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由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个或多个字符组成的有序字符序列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3252" name="矩形 5">
            <a:extLst>
              <a:ext uri="{FF2B5EF4-FFF2-40B4-BE49-F238E27FC236}">
                <a16:creationId xmlns:a16="http://schemas.microsoft.com/office/drawing/2014/main" id="{B15B9881-327C-B741-6707-00E804A3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24175"/>
            <a:ext cx="85677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字符串由一对单引号或一对双引号表示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          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"</a:t>
            </a:r>
            <a:r>
              <a:rPr lang="zh-CN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请输入带有符号的温度值: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或者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'C'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字符串是字符的有序序列，可以对其中的字符进行索引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"</a:t>
            </a:r>
            <a:r>
              <a:rPr lang="zh-CN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请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是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请输入带有符号的温度值: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的第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个字符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2">
            <a:extLst>
              <a:ext uri="{FF2B5EF4-FFF2-40B4-BE49-F238E27FC236}">
                <a16:creationId xmlns:a16="http://schemas.microsoft.com/office/drawing/2014/main" id="{C46B8916-3FF2-AC90-51E3-24D47E09ACBA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4275" name="矩形 5">
            <a:extLst>
              <a:ext uri="{FF2B5EF4-FFF2-40B4-BE49-F238E27FC236}">
                <a16:creationId xmlns:a16="http://schemas.microsoft.com/office/drawing/2014/main" id="{09923A25-EA57-55A6-75A8-2975E7D9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76475"/>
            <a:ext cx="8567737" cy="294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由一对单引号或双引号表示，仅表示单行字符串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          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"</a:t>
            </a:r>
            <a:r>
              <a:rPr lang="zh-CN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请输入带有符号的温度值: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或者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'C'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marL="342900" indent="-342900"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Char char="-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由一对三单引号或三双引号表示，可表示多行字符串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'''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Python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</a:t>
            </a:r>
            <a:r>
              <a:rPr lang="zh-CN" altLang="en-US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语言  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'''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54276" name="矩形 1">
            <a:extLst>
              <a:ext uri="{FF2B5EF4-FFF2-40B4-BE49-F238E27FC236}">
                <a16:creationId xmlns:a16="http://schemas.microsoft.com/office/drawing/2014/main" id="{1A2CD7A8-E7C0-CE13-F17E-E99450EF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45125"/>
            <a:ext cx="390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Q: What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？三引号不是多行注释吗？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2">
            <a:extLst>
              <a:ext uri="{FF2B5EF4-FFF2-40B4-BE49-F238E27FC236}">
                <a16:creationId xmlns:a16="http://schemas.microsoft.com/office/drawing/2014/main" id="{4FEF7195-711C-DDCF-B933-20EC33ED7BBB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6323" name="矩形 3">
            <a:extLst>
              <a:ext uri="{FF2B5EF4-FFF2-40B4-BE49-F238E27FC236}">
                <a16:creationId xmlns:a16="http://schemas.microsoft.com/office/drawing/2014/main" id="{286D91F4-9C58-F505-572E-9B1D8BE2F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不同表示方法的作用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6324" name="矩形 5">
            <a:extLst>
              <a:ext uri="{FF2B5EF4-FFF2-40B4-BE49-F238E27FC236}">
                <a16:creationId xmlns:a16="http://schemas.microsoft.com/office/drawing/2014/main" id="{A51E64D9-1628-F713-F344-26296C14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8567737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如果希望在字符串中包含双引号或单引号呢？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          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'</a:t>
            </a:r>
            <a:r>
              <a:rPr lang="zh-CN" altLang="en-US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这里有个双引号</a:t>
            </a:r>
            <a:r>
              <a:rPr lang="en-US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"</a:t>
            </a:r>
            <a:r>
              <a:rPr lang="en-US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'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或者 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zh-CN" altLang="en-US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这里有个单引号</a:t>
            </a:r>
            <a:r>
              <a:rPr lang="en-US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'</a:t>
            </a:r>
            <a:r>
              <a:rPr lang="en-US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如果希望在字符串中既包括单引号又包括双引号呢？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'''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这里既有单引号</a:t>
            </a:r>
            <a:r>
              <a:rPr lang="en-US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又有双引号 </a:t>
            </a:r>
            <a:r>
              <a:rPr lang="en-US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'''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2EC4A31D-EFEC-6FBD-B1D4-C9B263F6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08F76F25-F8F0-3FB1-55BC-2DFF4AF89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28783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字符串类型的转换</a:t>
            </a:r>
          </a:p>
        </p:txBody>
      </p:sp>
      <p:sp>
        <p:nvSpPr>
          <p:cNvPr id="58372" name="TextBox 2">
            <a:extLst>
              <a:ext uri="{FF2B5EF4-FFF2-40B4-BE49-F238E27FC236}">
                <a16:creationId xmlns:a16="http://schemas.microsoft.com/office/drawing/2014/main" id="{519B1788-3286-565C-6CAE-10C94CEE4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700213"/>
            <a:ext cx="75263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大多数数据类型都可以通过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str()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函数转换为字符串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373" name="图片 2">
            <a:extLst>
              <a:ext uri="{FF2B5EF4-FFF2-40B4-BE49-F238E27FC236}">
                <a16:creationId xmlns:a16="http://schemas.microsoft.com/office/drawing/2014/main" id="{71F14A9E-4F11-23EE-0F34-2F2884684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381375"/>
            <a:ext cx="3189288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2">
            <a:extLst>
              <a:ext uri="{FF2B5EF4-FFF2-40B4-BE49-F238E27FC236}">
                <a16:creationId xmlns:a16="http://schemas.microsoft.com/office/drawing/2014/main" id="{DF35CC94-0A43-DE5E-3E14-445728379C58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字符串的序号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9395" name="矩形 3">
            <a:extLst>
              <a:ext uri="{FF2B5EF4-FFF2-40B4-BE49-F238E27FC236}">
                <a16:creationId xmlns:a16="http://schemas.microsoft.com/office/drawing/2014/main" id="{C9C540CF-6B0C-7300-CEE8-EBDC4E78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正向递增序号 和 反向递减序号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9396" name="矩形 5">
            <a:extLst>
              <a:ext uri="{FF2B5EF4-FFF2-40B4-BE49-F238E27FC236}">
                <a16:creationId xmlns:a16="http://schemas.microsoft.com/office/drawing/2014/main" id="{CEEAEAA9-A0E1-1E2E-3BBD-090FFA8BC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689475"/>
            <a:ext cx="539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3148AA-F068-6516-40C1-EE8E1A54B062}"/>
              </a:ext>
            </a:extLst>
          </p:cNvPr>
          <p:cNvSpPr/>
          <p:nvPr/>
        </p:nvSpPr>
        <p:spPr bwMode="auto">
          <a:xfrm>
            <a:off x="1403350" y="4041775"/>
            <a:ext cx="6264275" cy="647700"/>
          </a:xfrm>
          <a:prstGeom prst="rect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56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398" name="矩形 6">
            <a:extLst>
              <a:ext uri="{FF2B5EF4-FFF2-40B4-BE49-F238E27FC236}">
                <a16:creationId xmlns:a16="http://schemas.microsoft.com/office/drawing/2014/main" id="{E5BD8C3A-1245-29CB-0C7F-62D8BFDA1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071938"/>
            <a:ext cx="62642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请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输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入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带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有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符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号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温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度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值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</a:t>
            </a:r>
            <a:r>
              <a:rPr lang="zh-CN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:</a:t>
            </a:r>
            <a:r>
              <a:rPr lang="en-US" altLang="zh-CN" sz="32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</a:t>
            </a:r>
            <a:endParaRPr lang="zh-CN" altLang="en-US" sz="28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38EC946-8D20-E9B5-1A52-6D1AAE7E1B74}"/>
              </a:ext>
            </a:extLst>
          </p:cNvPr>
          <p:cNvCxnSpPr/>
          <p:nvPr/>
        </p:nvCxnSpPr>
        <p:spPr bwMode="auto">
          <a:xfrm>
            <a:off x="1943100" y="4041775"/>
            <a:ext cx="0" cy="647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98321B3-CC86-3C6C-547D-0B481E6FF365}"/>
              </a:ext>
            </a:extLst>
          </p:cNvPr>
          <p:cNvCxnSpPr/>
          <p:nvPr/>
        </p:nvCxnSpPr>
        <p:spPr bwMode="auto">
          <a:xfrm>
            <a:off x="2484438" y="4041775"/>
            <a:ext cx="0" cy="647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81F721-4930-14F1-15A9-C87B5744FB57}"/>
              </a:ext>
            </a:extLst>
          </p:cNvPr>
          <p:cNvCxnSpPr/>
          <p:nvPr/>
        </p:nvCxnSpPr>
        <p:spPr bwMode="auto">
          <a:xfrm>
            <a:off x="3009900" y="4041775"/>
            <a:ext cx="0" cy="647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42A98AB-A228-394E-AE20-602B3F98310D}"/>
              </a:ext>
            </a:extLst>
          </p:cNvPr>
          <p:cNvCxnSpPr/>
          <p:nvPr/>
        </p:nvCxnSpPr>
        <p:spPr bwMode="auto">
          <a:xfrm>
            <a:off x="3541713" y="4041775"/>
            <a:ext cx="0" cy="647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67DC155-782F-234A-34B8-3BAEDB6CE7DE}"/>
              </a:ext>
            </a:extLst>
          </p:cNvPr>
          <p:cNvCxnSpPr/>
          <p:nvPr/>
        </p:nvCxnSpPr>
        <p:spPr bwMode="auto">
          <a:xfrm>
            <a:off x="4067175" y="4041775"/>
            <a:ext cx="0" cy="647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E94F981-211E-BAA7-20F8-1323AD1939A5}"/>
              </a:ext>
            </a:extLst>
          </p:cNvPr>
          <p:cNvCxnSpPr/>
          <p:nvPr/>
        </p:nvCxnSpPr>
        <p:spPr bwMode="auto">
          <a:xfrm>
            <a:off x="4600575" y="4041775"/>
            <a:ext cx="0" cy="647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A83AB5-9AC8-DE7E-86ED-9C19E5CC7985}"/>
              </a:ext>
            </a:extLst>
          </p:cNvPr>
          <p:cNvCxnSpPr/>
          <p:nvPr/>
        </p:nvCxnSpPr>
        <p:spPr bwMode="auto">
          <a:xfrm>
            <a:off x="5119688" y="4041775"/>
            <a:ext cx="0" cy="647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47B3D15-07AB-78EA-A345-AA366E831120}"/>
              </a:ext>
            </a:extLst>
          </p:cNvPr>
          <p:cNvCxnSpPr/>
          <p:nvPr/>
        </p:nvCxnSpPr>
        <p:spPr bwMode="auto">
          <a:xfrm>
            <a:off x="5645150" y="4041775"/>
            <a:ext cx="0" cy="647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AA68A1-5764-4D7F-345E-D15D47EA5481}"/>
              </a:ext>
            </a:extLst>
          </p:cNvPr>
          <p:cNvCxnSpPr/>
          <p:nvPr/>
        </p:nvCxnSpPr>
        <p:spPr bwMode="auto">
          <a:xfrm>
            <a:off x="6184900" y="4041775"/>
            <a:ext cx="0" cy="647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737871-268E-4FAF-B3C7-D2C3DBBE2613}"/>
              </a:ext>
            </a:extLst>
          </p:cNvPr>
          <p:cNvCxnSpPr/>
          <p:nvPr/>
        </p:nvCxnSpPr>
        <p:spPr bwMode="auto">
          <a:xfrm>
            <a:off x="6710363" y="4041775"/>
            <a:ext cx="0" cy="647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1D810B6-EF54-D5E4-FCCD-4A1A2997EB43}"/>
              </a:ext>
            </a:extLst>
          </p:cNvPr>
          <p:cNvCxnSpPr/>
          <p:nvPr/>
        </p:nvCxnSpPr>
        <p:spPr bwMode="auto">
          <a:xfrm>
            <a:off x="7215188" y="4041775"/>
            <a:ext cx="0" cy="647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410" name="矩形 43">
            <a:extLst>
              <a:ext uri="{FF2B5EF4-FFF2-40B4-BE49-F238E27FC236}">
                <a16:creationId xmlns:a16="http://schemas.microsoft.com/office/drawing/2014/main" id="{17E96DD8-D4F5-EED1-5045-44CB6DEA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4689475"/>
            <a:ext cx="53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59411" name="矩形 44">
            <a:extLst>
              <a:ext uri="{FF2B5EF4-FFF2-40B4-BE49-F238E27FC236}">
                <a16:creationId xmlns:a16="http://schemas.microsoft.com/office/drawing/2014/main" id="{656F024D-BA93-C21A-2411-56848F65D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689475"/>
            <a:ext cx="517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2</a:t>
            </a:r>
          </a:p>
        </p:txBody>
      </p:sp>
      <p:sp>
        <p:nvSpPr>
          <p:cNvPr id="59412" name="矩形 45">
            <a:extLst>
              <a:ext uri="{FF2B5EF4-FFF2-40B4-BE49-F238E27FC236}">
                <a16:creationId xmlns:a16="http://schemas.microsoft.com/office/drawing/2014/main" id="{ED1C473D-8737-3ABA-0837-48072E9B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4689475"/>
            <a:ext cx="539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3</a:t>
            </a:r>
          </a:p>
        </p:txBody>
      </p:sp>
      <p:sp>
        <p:nvSpPr>
          <p:cNvPr id="59413" name="矩形 46">
            <a:extLst>
              <a:ext uri="{FF2B5EF4-FFF2-40B4-BE49-F238E27FC236}">
                <a16:creationId xmlns:a16="http://schemas.microsoft.com/office/drawing/2014/main" id="{5B4A9E3F-E9FE-929A-7CB5-195C62F4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4689475"/>
            <a:ext cx="539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4</a:t>
            </a:r>
          </a:p>
        </p:txBody>
      </p:sp>
      <p:sp>
        <p:nvSpPr>
          <p:cNvPr id="59414" name="矩形 47">
            <a:extLst>
              <a:ext uri="{FF2B5EF4-FFF2-40B4-BE49-F238E27FC236}">
                <a16:creationId xmlns:a16="http://schemas.microsoft.com/office/drawing/2014/main" id="{A2B16166-90F3-5C41-9C2F-6B89DFFAE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13" y="4689475"/>
            <a:ext cx="53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5</a:t>
            </a:r>
          </a:p>
        </p:txBody>
      </p:sp>
      <p:sp>
        <p:nvSpPr>
          <p:cNvPr id="59415" name="矩形 48">
            <a:extLst>
              <a:ext uri="{FF2B5EF4-FFF2-40B4-BE49-F238E27FC236}">
                <a16:creationId xmlns:a16="http://schemas.microsoft.com/office/drawing/2014/main" id="{8E1353F6-DA3E-3019-39BD-F10AB352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4689475"/>
            <a:ext cx="517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6</a:t>
            </a:r>
          </a:p>
        </p:txBody>
      </p:sp>
      <p:sp>
        <p:nvSpPr>
          <p:cNvPr id="59416" name="矩形 49">
            <a:extLst>
              <a:ext uri="{FF2B5EF4-FFF2-40B4-BE49-F238E27FC236}">
                <a16:creationId xmlns:a16="http://schemas.microsoft.com/office/drawing/2014/main" id="{B5899ECF-182A-22F0-6AF3-9A1D27A5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4689475"/>
            <a:ext cx="53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7</a:t>
            </a:r>
          </a:p>
        </p:txBody>
      </p:sp>
      <p:sp>
        <p:nvSpPr>
          <p:cNvPr id="59417" name="矩形 50">
            <a:extLst>
              <a:ext uri="{FF2B5EF4-FFF2-40B4-BE49-F238E27FC236}">
                <a16:creationId xmlns:a16="http://schemas.microsoft.com/office/drawing/2014/main" id="{1D000430-084C-5156-54C6-DE82BD0C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4689475"/>
            <a:ext cx="5413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8</a:t>
            </a:r>
          </a:p>
        </p:txBody>
      </p:sp>
      <p:sp>
        <p:nvSpPr>
          <p:cNvPr id="59418" name="矩形 51">
            <a:extLst>
              <a:ext uri="{FF2B5EF4-FFF2-40B4-BE49-F238E27FC236}">
                <a16:creationId xmlns:a16="http://schemas.microsoft.com/office/drawing/2014/main" id="{70752BBC-8FF9-D7B3-73D3-64526227A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689475"/>
            <a:ext cx="53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9</a:t>
            </a:r>
          </a:p>
        </p:txBody>
      </p:sp>
      <p:sp>
        <p:nvSpPr>
          <p:cNvPr id="59419" name="矩形 52">
            <a:extLst>
              <a:ext uri="{FF2B5EF4-FFF2-40B4-BE49-F238E27FC236}">
                <a16:creationId xmlns:a16="http://schemas.microsoft.com/office/drawing/2014/main" id="{CDF19F2E-DC1E-6E36-2CEE-D8CA586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913" y="4689475"/>
            <a:ext cx="628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10</a:t>
            </a:r>
          </a:p>
        </p:txBody>
      </p:sp>
      <p:sp>
        <p:nvSpPr>
          <p:cNvPr id="59420" name="矩形 53">
            <a:extLst>
              <a:ext uri="{FF2B5EF4-FFF2-40B4-BE49-F238E27FC236}">
                <a16:creationId xmlns:a16="http://schemas.microsoft.com/office/drawing/2014/main" id="{E6F8F3DC-115D-90A5-2596-2FA11446B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550" y="4689475"/>
            <a:ext cx="574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11</a:t>
            </a:r>
          </a:p>
        </p:txBody>
      </p:sp>
      <p:sp>
        <p:nvSpPr>
          <p:cNvPr id="59421" name="矩形 54">
            <a:extLst>
              <a:ext uri="{FF2B5EF4-FFF2-40B4-BE49-F238E27FC236}">
                <a16:creationId xmlns:a16="http://schemas.microsoft.com/office/drawing/2014/main" id="{88CE8416-AB3D-87C9-A998-48D33CDE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3384550"/>
            <a:ext cx="7794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-12</a:t>
            </a:r>
            <a:endParaRPr lang="en-US" altLang="zh-CN" sz="280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9422" name="矩形 55">
            <a:extLst>
              <a:ext uri="{FF2B5EF4-FFF2-40B4-BE49-F238E27FC236}">
                <a16:creationId xmlns:a16="http://schemas.microsoft.com/office/drawing/2014/main" id="{10A9677D-5C73-D896-8C9F-2AE1A8976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384550"/>
            <a:ext cx="8143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-11</a:t>
            </a:r>
          </a:p>
        </p:txBody>
      </p:sp>
      <p:sp>
        <p:nvSpPr>
          <p:cNvPr id="59423" name="矩形 56">
            <a:extLst>
              <a:ext uri="{FF2B5EF4-FFF2-40B4-BE49-F238E27FC236}">
                <a16:creationId xmlns:a16="http://schemas.microsoft.com/office/drawing/2014/main" id="{E20EED45-543C-8C9B-BE2E-9C0B09141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3384550"/>
            <a:ext cx="80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-10</a:t>
            </a:r>
          </a:p>
        </p:txBody>
      </p:sp>
      <p:sp>
        <p:nvSpPr>
          <p:cNvPr id="59424" name="矩形 57">
            <a:extLst>
              <a:ext uri="{FF2B5EF4-FFF2-40B4-BE49-F238E27FC236}">
                <a16:creationId xmlns:a16="http://schemas.microsoft.com/office/drawing/2014/main" id="{0A9E4478-B732-8196-0A45-D1564E482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3376613"/>
            <a:ext cx="5842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-9</a:t>
            </a:r>
          </a:p>
        </p:txBody>
      </p:sp>
      <p:sp>
        <p:nvSpPr>
          <p:cNvPr id="59425" name="矩形 58">
            <a:extLst>
              <a:ext uri="{FF2B5EF4-FFF2-40B4-BE49-F238E27FC236}">
                <a16:creationId xmlns:a16="http://schemas.microsoft.com/office/drawing/2014/main" id="{F1E5C4B1-88EE-7610-9158-610386D3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3376613"/>
            <a:ext cx="6000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-8</a:t>
            </a:r>
          </a:p>
        </p:txBody>
      </p:sp>
      <p:sp>
        <p:nvSpPr>
          <p:cNvPr id="59426" name="矩形 59">
            <a:extLst>
              <a:ext uri="{FF2B5EF4-FFF2-40B4-BE49-F238E27FC236}">
                <a16:creationId xmlns:a16="http://schemas.microsoft.com/office/drawing/2014/main" id="{7870CA95-B4ED-5072-3087-3EE32594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3376613"/>
            <a:ext cx="5778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-7</a:t>
            </a:r>
          </a:p>
        </p:txBody>
      </p:sp>
      <p:sp>
        <p:nvSpPr>
          <p:cNvPr id="59427" name="矩形 60">
            <a:extLst>
              <a:ext uri="{FF2B5EF4-FFF2-40B4-BE49-F238E27FC236}">
                <a16:creationId xmlns:a16="http://schemas.microsoft.com/office/drawing/2014/main" id="{0AC20E2D-A5ED-D75C-A168-26BA0A67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8" y="3376613"/>
            <a:ext cx="5937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-6</a:t>
            </a:r>
          </a:p>
        </p:txBody>
      </p:sp>
      <p:sp>
        <p:nvSpPr>
          <p:cNvPr id="59428" name="矩形 61">
            <a:extLst>
              <a:ext uri="{FF2B5EF4-FFF2-40B4-BE49-F238E27FC236}">
                <a16:creationId xmlns:a16="http://schemas.microsoft.com/office/drawing/2014/main" id="{2EA0B47F-7AB0-C1AB-08B4-5398BCF60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376613"/>
            <a:ext cx="5842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-5</a:t>
            </a:r>
          </a:p>
        </p:txBody>
      </p:sp>
      <p:sp>
        <p:nvSpPr>
          <p:cNvPr id="59429" name="矩形 62">
            <a:extLst>
              <a:ext uri="{FF2B5EF4-FFF2-40B4-BE49-F238E27FC236}">
                <a16:creationId xmlns:a16="http://schemas.microsoft.com/office/drawing/2014/main" id="{A940A4B5-5ABE-91FA-461B-D41241D9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3376613"/>
            <a:ext cx="59213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-4</a:t>
            </a:r>
          </a:p>
        </p:txBody>
      </p:sp>
      <p:sp>
        <p:nvSpPr>
          <p:cNvPr id="59430" name="矩形 63">
            <a:extLst>
              <a:ext uri="{FF2B5EF4-FFF2-40B4-BE49-F238E27FC236}">
                <a16:creationId xmlns:a16="http://schemas.microsoft.com/office/drawing/2014/main" id="{3E538F40-F529-F84D-5E73-CEA869F84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376613"/>
            <a:ext cx="5842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-3</a:t>
            </a:r>
          </a:p>
        </p:txBody>
      </p:sp>
      <p:sp>
        <p:nvSpPr>
          <p:cNvPr id="59431" name="矩形 64">
            <a:extLst>
              <a:ext uri="{FF2B5EF4-FFF2-40B4-BE49-F238E27FC236}">
                <a16:creationId xmlns:a16="http://schemas.microsoft.com/office/drawing/2014/main" id="{415B63AD-C71F-7DF5-EF9E-C36371762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3376613"/>
            <a:ext cx="6286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-2</a:t>
            </a:r>
          </a:p>
        </p:txBody>
      </p:sp>
      <p:sp>
        <p:nvSpPr>
          <p:cNvPr id="59432" name="矩形 65">
            <a:extLst>
              <a:ext uri="{FF2B5EF4-FFF2-40B4-BE49-F238E27FC236}">
                <a16:creationId xmlns:a16="http://schemas.microsoft.com/office/drawing/2014/main" id="{CB826A79-0341-7E41-2562-BF6A91AB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163" y="3376613"/>
            <a:ext cx="62706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-1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F3C7AAC-E789-8F18-540B-EAFE4F122B19}"/>
              </a:ext>
            </a:extLst>
          </p:cNvPr>
          <p:cNvCxnSpPr/>
          <p:nvPr/>
        </p:nvCxnSpPr>
        <p:spPr bwMode="auto">
          <a:xfrm>
            <a:off x="2690813" y="5373688"/>
            <a:ext cx="377666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434" name="矩形 68">
            <a:extLst>
              <a:ext uri="{FF2B5EF4-FFF2-40B4-BE49-F238E27FC236}">
                <a16:creationId xmlns:a16="http://schemas.microsoft.com/office/drawing/2014/main" id="{A0BA833F-18D5-B093-2B5D-F697E227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5459413"/>
            <a:ext cx="1722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正向递增序号</a:t>
            </a:r>
            <a:endParaRPr lang="zh-CN" altLang="en-US" sz="2100" b="0">
              <a:solidFill>
                <a:srgbClr val="000000"/>
              </a:solidFill>
              <a:latin typeface="Gill Sans"/>
              <a:ea typeface="宋体" panose="02010600030101010101" pitchFamily="2" charset="-122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B977752-E452-D210-E00F-B59152D75F8C}"/>
              </a:ext>
            </a:extLst>
          </p:cNvPr>
          <p:cNvCxnSpPr/>
          <p:nvPr/>
        </p:nvCxnSpPr>
        <p:spPr bwMode="auto">
          <a:xfrm flipH="1">
            <a:off x="2603500" y="3386138"/>
            <a:ext cx="3751263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436" name="矩形 71">
            <a:extLst>
              <a:ext uri="{FF2B5EF4-FFF2-40B4-BE49-F238E27FC236}">
                <a16:creationId xmlns:a16="http://schemas.microsoft.com/office/drawing/2014/main" id="{819C62A7-6F62-97EC-F5B2-9F7DFCE35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788" y="2944813"/>
            <a:ext cx="1722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反向递减序号</a:t>
            </a:r>
            <a:endParaRPr lang="zh-CN" altLang="en-US" sz="2100" b="0">
              <a:solidFill>
                <a:srgbClr val="000000"/>
              </a:solidFill>
              <a:latin typeface="Gill Sans"/>
              <a:ea typeface="宋体" panose="02010600030101010101" pitchFamily="2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85DB3D4F-2DA3-6A00-D834-34411675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AB4994A8-2BA4-9786-F839-D4C3EAD5C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</a:p>
        </p:txBody>
      </p:sp>
      <p:sp>
        <p:nvSpPr>
          <p:cNvPr id="12292" name="TextBox 2">
            <a:extLst>
              <a:ext uri="{FF2B5EF4-FFF2-40B4-BE49-F238E27FC236}">
                <a16:creationId xmlns:a16="http://schemas.microsoft.com/office/drawing/2014/main" id="{23DDDD57-11F0-F900-BD9E-5DEDF5F9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700213"/>
            <a:ext cx="8605837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与数学中的整数概念一致，没有取值范围限制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pow(x, y)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函数：计算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b="0" baseline="30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2800" b="0" baseline="30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pow(2,10) , pow(2,15)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pow(2, 1000)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pow(2, pow(2,15))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2">
            <a:extLst>
              <a:ext uri="{FF2B5EF4-FFF2-40B4-BE49-F238E27FC236}">
                <a16:creationId xmlns:a16="http://schemas.microsoft.com/office/drawing/2014/main" id="{74E52781-D3BF-6373-2852-C1422F501C8A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字符串的使用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0419" name="矩形 3">
            <a:extLst>
              <a:ext uri="{FF2B5EF4-FFF2-40B4-BE49-F238E27FC236}">
                <a16:creationId xmlns:a16="http://schemas.microsoft.com/office/drawing/2014/main" id="{7A82A44D-AEEC-1C07-469A-70BC6DA2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使用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[ ]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获取字符串中一个或多个字符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0420" name="矩形 5">
            <a:extLst>
              <a:ext uri="{FF2B5EF4-FFF2-40B4-BE49-F238E27FC236}">
                <a16:creationId xmlns:a16="http://schemas.microsoft.com/office/drawing/2014/main" id="{E41087B7-9AC3-86EC-CE1A-16FEB762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24175"/>
            <a:ext cx="8351837" cy="295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索引：返回字符串中单个字符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&lt;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字符串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&gt;[M]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          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"</a:t>
            </a:r>
            <a:r>
              <a:rPr lang="zh-CN" altLang="zh-CN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请输入带有符号的温度值: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[0]</a:t>
            </a:r>
            <a:r>
              <a:rPr lang="en-US" altLang="zh-CN" sz="1800" dirty="0">
                <a:solidFill>
                  <a:srgbClr val="DDDDD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sz="1800" dirty="0">
                <a:solidFill>
                  <a:srgbClr val="DDDDD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或者    </a:t>
            </a:r>
            <a:r>
              <a:rPr lang="zh-CN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TempStr[-1]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切片：返回字符串中一段字符子串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&lt;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字符串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&gt;[M: N] 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zh-CN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请</a:t>
            </a:r>
            <a:r>
              <a:rPr lang="zh-CN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输入</a:t>
            </a:r>
            <a:r>
              <a:rPr lang="zh-CN" altLang="zh-CN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带有符号的温度值: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[1:3]</a:t>
            </a:r>
            <a:r>
              <a:rPr lang="zh-CN" altLang="en-US" sz="1800" dirty="0">
                <a:solidFill>
                  <a:srgbClr val="DDDDD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或者    </a:t>
            </a:r>
            <a:r>
              <a:rPr lang="zh-CN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TempStr[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0:</a:t>
            </a:r>
            <a:r>
              <a:rPr lang="zh-CN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-1]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切片范围超出字符串长度，不会报错，只会返回空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39C22-BF2E-87A1-40F2-ECDF9160B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2">
            <a:extLst>
              <a:ext uri="{FF2B5EF4-FFF2-40B4-BE49-F238E27FC236}">
                <a16:creationId xmlns:a16="http://schemas.microsoft.com/office/drawing/2014/main" id="{67ECC065-840A-5FC0-FC1C-3B93D28794BA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注意：字符串的“驻留”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0419" name="矩形 3">
            <a:extLst>
              <a:ext uri="{FF2B5EF4-FFF2-40B4-BE49-F238E27FC236}">
                <a16:creationId xmlns:a16="http://schemas.microsoft.com/office/drawing/2014/main" id="{77320DB9-6AFF-FABE-31CD-42EBD50F0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Python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对于短小字符串会自动驻留，使其指向同一块内存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A333F6-E716-79FE-DC62-51AFB4D8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068960"/>
            <a:ext cx="3124200" cy="1193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127B10-39EF-C826-49D8-045D1AEC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4725144"/>
            <a:ext cx="4521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95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2">
            <a:extLst>
              <a:ext uri="{FF2B5EF4-FFF2-40B4-BE49-F238E27FC236}">
                <a16:creationId xmlns:a16="http://schemas.microsoft.com/office/drawing/2014/main" id="{078416B4-50DD-A99A-B1C5-93EC2663F9FE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字符串切片高级用法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1443" name="矩形 3">
            <a:extLst>
              <a:ext uri="{FF2B5EF4-FFF2-40B4-BE49-F238E27FC236}">
                <a16:creationId xmlns:a16="http://schemas.microsoft.com/office/drawing/2014/main" id="{76BE95B3-043F-46F2-574F-ACEAD3B7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使用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[M: N: K]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根据步长对字符串切片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1444" name="矩形 5">
            <a:extLst>
              <a:ext uri="{FF2B5EF4-FFF2-40B4-BE49-F238E27FC236}">
                <a16:creationId xmlns:a16="http://schemas.microsoft.com/office/drawing/2014/main" id="{F54597E0-F4F2-AE20-EB31-E1C90435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2859088"/>
            <a:ext cx="8353425" cy="346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&gt;[M: N]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缺失表示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至开头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缺失表示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至结尾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          	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〇一二三四五六七八九十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[:3]</a:t>
            </a:r>
            <a:r>
              <a:rPr lang="en-US" altLang="zh-CN" sz="1800" dirty="0">
                <a:solidFill>
                  <a:srgbClr val="DDDDD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结果是 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〇一二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&gt;[M: N: K]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，根据步长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对字符串切片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〇一二三四五六七八九十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[1:8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:2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]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一三五七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endParaRPr lang="en-US" altLang="zh-CN" sz="1800" dirty="0">
              <a:solidFill>
                <a:srgbClr val="1DB41D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	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〇一二三四五六七八九十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[::-1]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 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十九八七六五四三二一〇</a:t>
            </a:r>
            <a:endParaRPr lang="en-US" altLang="zh-CN" sz="1800" b="0" dirty="0">
              <a:solidFill>
                <a:srgbClr val="1DB41D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且是一个新的字符串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2">
            <a:extLst>
              <a:ext uri="{FF2B5EF4-FFF2-40B4-BE49-F238E27FC236}">
                <a16:creationId xmlns:a16="http://schemas.microsoft.com/office/drawing/2014/main" id="{1AB36A61-31EE-980A-0F1C-54D3509D6182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</a:t>
            </a:r>
            <a:r>
              <a:rPr lang="zh-CN" altLang="en-US" sz="4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的特殊字符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2467" name="矩形 3">
            <a:extLst>
              <a:ext uri="{FF2B5EF4-FFF2-40B4-BE49-F238E27FC236}">
                <a16:creationId xmlns:a16="http://schemas.microsoft.com/office/drawing/2014/main" id="{E6C60187-CA44-D5B0-AC52-606D74C1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转义符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2468" name="矩形 5">
            <a:extLst>
              <a:ext uri="{FF2B5EF4-FFF2-40B4-BE49-F238E27FC236}">
                <a16:creationId xmlns:a16="http://schemas.microsoft.com/office/drawing/2014/main" id="{DAFDEA24-2BE4-63D0-2D11-E3B15B656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24175"/>
            <a:ext cx="83518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转义符表达特定字符的本意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      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这里有个双引号</a:t>
            </a:r>
            <a:r>
              <a:rPr lang="en-US" altLang="zh-CN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(\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zh-CN" altLang="en-US" sz="1800" dirty="0">
                <a:solidFill>
                  <a:srgbClr val="DDDDD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 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结果为    </a:t>
            </a:r>
            <a:r>
              <a:rPr lang="zh-CN" altLang="en-US" sz="1800" b="0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这里有个双引号</a:t>
            </a:r>
            <a:r>
              <a:rPr lang="en-US" altLang="zh-CN" sz="1800" b="0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zh-CN" sz="18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1800" b="0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sz="2000" dirty="0">
              <a:solidFill>
                <a:srgbClr val="001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转义符形成一些组合，表达一些不可打印的含义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\b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 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\n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光标移动到下行首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\r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回车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光标移动到本行首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1">
            <a:extLst>
              <a:ext uri="{FF2B5EF4-FFF2-40B4-BE49-F238E27FC236}">
                <a16:creationId xmlns:a16="http://schemas.microsoft.com/office/drawing/2014/main" id="{9CC3D1C4-0D0D-A5E6-B5C3-28060CCB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Freeform 14">
            <a:extLst>
              <a:ext uri="{FF2B5EF4-FFF2-40B4-BE49-F238E27FC236}">
                <a16:creationId xmlns:a16="http://schemas.microsoft.com/office/drawing/2014/main" id="{4A95729B-569C-A90D-F265-30F959392203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Freeform 15">
            <a:extLst>
              <a:ext uri="{FF2B5EF4-FFF2-40B4-BE49-F238E27FC236}">
                <a16:creationId xmlns:a16="http://schemas.microsoft.com/office/drawing/2014/main" id="{A4BC99C8-95A2-6E94-F773-45FF5445FC9D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3" name="Rectangle 1">
            <a:extLst>
              <a:ext uri="{FF2B5EF4-FFF2-40B4-BE49-F238E27FC236}">
                <a16:creationId xmlns:a16="http://schemas.microsoft.com/office/drawing/2014/main" id="{0DCEBE9D-3018-4010-D66C-B93C704A0D86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</a:rPr>
              <a:t>字符串操作符</a:t>
            </a:r>
            <a:endParaRPr lang="en-US" altLang="zh-CN" sz="40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2">
            <a:extLst>
              <a:ext uri="{FF2B5EF4-FFF2-40B4-BE49-F238E27FC236}">
                <a16:creationId xmlns:a16="http://schemas.microsoft.com/office/drawing/2014/main" id="{93DE97D5-2464-36FE-BF53-D2187BC683D1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</a:t>
            </a: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操作符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4515" name="矩形 3">
            <a:extLst>
              <a:ext uri="{FF2B5EF4-FFF2-40B4-BE49-F238E27FC236}">
                <a16:creationId xmlns:a16="http://schemas.microsoft.com/office/drawing/2014/main" id="{C3FB9F43-9021-679B-2815-8757FC39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由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个或多个字符组成的有序字符序列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如果*后面是负数，会怎样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03A5B9-F421-5437-797F-4C0659372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99526"/>
              </p:ext>
            </p:extLst>
          </p:nvPr>
        </p:nvGraphicFramePr>
        <p:xfrm>
          <a:off x="647700" y="3346450"/>
          <a:ext cx="7848600" cy="1738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3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89" marR="34289" marT="17139" marB="17139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89" marR="34289" marT="17139" marB="17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连接两个字符串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（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注意时间效率问题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  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复制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的子串，返回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3">
            <a:extLst>
              <a:ext uri="{FF2B5EF4-FFF2-40B4-BE49-F238E27FC236}">
                <a16:creationId xmlns:a16="http://schemas.microsoft.com/office/drawing/2014/main" id="{0B885945-9AC0-6880-769E-50F71DF17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获取星期字符串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5539" name="矩形 5">
            <a:extLst>
              <a:ext uri="{FF2B5EF4-FFF2-40B4-BE49-F238E27FC236}">
                <a16:creationId xmlns:a16="http://schemas.microsoft.com/office/drawing/2014/main" id="{A61EFE39-CC3D-633E-B091-23657BA6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997200"/>
            <a:ext cx="6048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输入：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-7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的整数，表示星期几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输出：输入整数对应的星期字符串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例如：输入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，输出 星期三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5540" name="Rectangle 12">
            <a:extLst>
              <a:ext uri="{FF2B5EF4-FFF2-40B4-BE49-F238E27FC236}">
                <a16:creationId xmlns:a16="http://schemas.microsoft.com/office/drawing/2014/main" id="{F9FFA08C-D31A-9E71-96B4-6771AEB8056C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</a:t>
            </a: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操作符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矩形 3">
            <a:extLst>
              <a:ext uri="{FF2B5EF4-FFF2-40B4-BE49-F238E27FC236}">
                <a16:creationId xmlns:a16="http://schemas.microsoft.com/office/drawing/2014/main" id="{17BF3E6B-D517-BF8E-70C4-5E033C94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获取星期字符串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6563" name="Rectangle 12">
            <a:extLst>
              <a:ext uri="{FF2B5EF4-FFF2-40B4-BE49-F238E27FC236}">
                <a16:creationId xmlns:a16="http://schemas.microsoft.com/office/drawing/2014/main" id="{C211A34F-0FFB-9D2E-6BE1-E1533B44592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字符串操作符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6A4B1CD-E03A-F031-7DB1-E5E89444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997200"/>
            <a:ext cx="7272338" cy="2303463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  <a:defRPr/>
            </a:pPr>
            <a:r>
              <a:rPr lang="zh-CN" altLang="zh-CN" sz="2000" b="1" dirty="0">
                <a:solidFill>
                  <a:srgbClr val="E00000"/>
                </a:solidFill>
                <a:latin typeface="Consolas" panose="020B0609020204030204" pitchFamily="49" charset="0"/>
                <a:sym typeface="Gill Sans" charset="0"/>
              </a:rPr>
              <a:t>#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  <a:sym typeface="Gill Sans" charset="0"/>
              </a:rPr>
              <a:t>WeekNamePrintV1</a:t>
            </a:r>
            <a:r>
              <a:rPr lang="zh-CN" altLang="zh-CN" sz="2000" b="1" dirty="0">
                <a:solidFill>
                  <a:srgbClr val="E00000"/>
                </a:solidFill>
                <a:latin typeface="Consolas" panose="020B0609020204030204" pitchFamily="49" charset="0"/>
                <a:sym typeface="Gill Sans" charset="0"/>
              </a:rPr>
              <a:t>.py</a:t>
            </a:r>
            <a:br>
              <a:rPr lang="zh-CN" altLang="zh-CN" sz="2000" b="1" dirty="0">
                <a:solidFill>
                  <a:srgbClr val="75715E"/>
                </a:solidFill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latin typeface="Consolas" panose="020B0609020204030204" pitchFamily="49" charset="0"/>
              </a:rPr>
              <a:t>weekStr</a:t>
            </a:r>
            <a:r>
              <a:rPr lang="zh-CN" altLang="zh-CN" sz="2000" b="1" dirty="0"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星期一星期二星期三星期四星期五星期六星期日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  <a:sym typeface="Gill Sans" charset="0"/>
              </a:rPr>
              <a:t>"</a:t>
            </a:r>
            <a:br>
              <a:rPr lang="zh-CN" altLang="zh-CN" sz="2000" b="1" dirty="0">
                <a:solidFill>
                  <a:srgbClr val="F8F8F2"/>
                </a:solidFill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latin typeface="Consolas" panose="020B0609020204030204" pitchFamily="49" charset="0"/>
              </a:rPr>
              <a:t>weekId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请输入星期数字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(1-7)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000" b="1" dirty="0">
                <a:latin typeface="Consolas" panose="020B0609020204030204" pitchFamily="49" charset="0"/>
                <a:sym typeface="Gill Sans" charset="0"/>
              </a:rPr>
              <a:t>)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br>
              <a:rPr lang="zh-CN" altLang="zh-CN" sz="2000" b="1" dirty="0"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latin typeface="Consolas" panose="020B0609020204030204" pitchFamily="49" charset="0"/>
                <a:sym typeface="Gill Sans" charset="0"/>
              </a:rPr>
              <a:t>pos</a:t>
            </a:r>
            <a:r>
              <a:rPr lang="en-US" altLang="zh-CN" sz="2000" b="1" dirty="0">
                <a:latin typeface="Consolas" panose="020B0609020204030204" pitchFamily="49" charset="0"/>
                <a:sym typeface="Gill Sans" charset="0"/>
              </a:rPr>
              <a:t> = (</a:t>
            </a:r>
            <a:r>
              <a:rPr lang="en-US" altLang="zh-CN" sz="2000" b="1" dirty="0" err="1">
                <a:latin typeface="Consolas" panose="020B0609020204030204" pitchFamily="49" charset="0"/>
                <a:sym typeface="Gill Sans" charset="0"/>
              </a:rPr>
              <a:t>weekId</a:t>
            </a:r>
            <a:r>
              <a:rPr lang="en-US" altLang="zh-CN" sz="2000" b="1" dirty="0">
                <a:latin typeface="Consolas" panose="020B0609020204030204" pitchFamily="49" charset="0"/>
                <a:sym typeface="Gill Sans" charset="0"/>
              </a:rPr>
              <a:t> – 1 ) * 3</a:t>
            </a:r>
            <a:br>
              <a:rPr lang="zh-CN" altLang="zh-CN" sz="2000" b="1" dirty="0">
                <a:solidFill>
                  <a:srgbClr val="F92672"/>
                </a:solidFill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000" b="1" dirty="0"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weekStr</a:t>
            </a:r>
            <a:r>
              <a:rPr lang="en-US" altLang="zh-CN" sz="2000" b="1" dirty="0"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latin typeface="Consolas" panose="020B0609020204030204" pitchFamily="49" charset="0"/>
              </a:rPr>
              <a:t>pos</a:t>
            </a:r>
            <a:r>
              <a:rPr lang="en-US" altLang="zh-CN" sz="2000" b="1" dirty="0">
                <a:latin typeface="Consolas" panose="020B0609020204030204" pitchFamily="49" charset="0"/>
              </a:rPr>
              <a:t>: pos+3]</a:t>
            </a:r>
            <a:r>
              <a:rPr lang="zh-CN" altLang="zh-CN" sz="2000" b="1" dirty="0">
                <a:latin typeface="Consolas" panose="020B0609020204030204" pitchFamily="49" charset="0"/>
                <a:sym typeface="Gill Sans" charset="0"/>
              </a:rPr>
              <a:t>)</a:t>
            </a:r>
            <a:endParaRPr lang="zh-CN" altLang="zh-CN" sz="2000" b="1" dirty="0"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矩形 3">
            <a:extLst>
              <a:ext uri="{FF2B5EF4-FFF2-40B4-BE49-F238E27FC236}">
                <a16:creationId xmlns:a16="http://schemas.microsoft.com/office/drawing/2014/main" id="{268C3116-6E81-4F83-F7AE-36BD931C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获取星期字符串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7587" name="Rectangle 12">
            <a:extLst>
              <a:ext uri="{FF2B5EF4-FFF2-40B4-BE49-F238E27FC236}">
                <a16:creationId xmlns:a16="http://schemas.microsoft.com/office/drawing/2014/main" id="{2CEBF7EA-05DE-6A70-00D3-1B220C55C1E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字符串操作符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8AAF0C-2457-5CDF-17DA-AACF1C05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997200"/>
            <a:ext cx="7272338" cy="2303463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  <a:defRPr/>
            </a:pPr>
            <a:r>
              <a:rPr lang="zh-CN" altLang="zh-CN" sz="2000" b="1" dirty="0">
                <a:solidFill>
                  <a:srgbClr val="E00000"/>
                </a:solidFill>
                <a:latin typeface="Consolas" panose="020B0609020204030204" pitchFamily="49" charset="0"/>
                <a:sym typeface="Gill Sans" charset="0"/>
              </a:rPr>
              <a:t>#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  <a:sym typeface="Gill Sans" charset="0"/>
              </a:rPr>
              <a:t>WeekNamePrintV2</a:t>
            </a:r>
            <a:r>
              <a:rPr lang="zh-CN" altLang="zh-CN" sz="2000" b="1" dirty="0">
                <a:solidFill>
                  <a:srgbClr val="E00000"/>
                </a:solidFill>
                <a:latin typeface="Consolas" panose="020B0609020204030204" pitchFamily="49" charset="0"/>
                <a:sym typeface="Gill Sans" charset="0"/>
              </a:rPr>
              <a:t>.py</a:t>
            </a:r>
            <a:br>
              <a:rPr lang="zh-CN" altLang="zh-CN" sz="2000" b="1" dirty="0">
                <a:solidFill>
                  <a:srgbClr val="75715E"/>
                </a:solidFill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weekStr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一二三四五六日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  <a:sym typeface="Gill Sans" charset="0"/>
              </a:rPr>
              <a:t>"</a:t>
            </a:r>
            <a:br>
              <a:rPr lang="zh-CN" altLang="zh-CN" sz="2000" b="1" dirty="0">
                <a:solidFill>
                  <a:srgbClr val="F8F8F2"/>
                </a:solidFill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weekId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  <a:sym typeface="Gill Sans" charset="0"/>
              </a:rPr>
              <a:t>eval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  <a:sym typeface="Gill Sans" charset="0"/>
              </a:rPr>
              <a:t>input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请输入星期数字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(1-7)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)</a:t>
            </a:r>
            <a:b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+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weekStr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weekId</a:t>
            </a:r>
            <a:r>
              <a:rPr lang="en-US" altLang="zh-CN" sz="2000" b="1" dirty="0">
                <a:latin typeface="Consolas" panose="020B0609020204030204" pitchFamily="49" charset="0"/>
              </a:rPr>
              <a:t>-1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]</a:t>
            </a:r>
            <a:r>
              <a:rPr lang="zh-CN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)</a:t>
            </a:r>
            <a:endParaRPr lang="zh-CN" altLang="zh-CN" sz="2000" b="1" dirty="0">
              <a:solidFill>
                <a:srgbClr val="000000"/>
              </a:solidFill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图片 1">
            <a:extLst>
              <a:ext uri="{FF2B5EF4-FFF2-40B4-BE49-F238E27FC236}">
                <a16:creationId xmlns:a16="http://schemas.microsoft.com/office/drawing/2014/main" id="{4F6B1D56-F5E5-23A6-E858-650A808DB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Freeform 14">
            <a:extLst>
              <a:ext uri="{FF2B5EF4-FFF2-40B4-BE49-F238E27FC236}">
                <a16:creationId xmlns:a16="http://schemas.microsoft.com/office/drawing/2014/main" id="{F47BF2E4-ED29-E542-A703-6198FCC97296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Freeform 15">
            <a:extLst>
              <a:ext uri="{FF2B5EF4-FFF2-40B4-BE49-F238E27FC236}">
                <a16:creationId xmlns:a16="http://schemas.microsoft.com/office/drawing/2014/main" id="{FB95D6AF-7F90-58E2-21A2-E05CDAC651E3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3" name="Rectangle 1">
            <a:extLst>
              <a:ext uri="{FF2B5EF4-FFF2-40B4-BE49-F238E27FC236}">
                <a16:creationId xmlns:a16="http://schemas.microsoft.com/office/drawing/2014/main" id="{AA75B2D3-66BA-91DD-35A5-6599C6E613E3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Gill Sans"/>
              </a:rPr>
              <a:t>字符串处理函数</a:t>
            </a:r>
            <a:endParaRPr lang="en-US" altLang="zh-CN" sz="40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C145B2EF-67E9-76D9-5A28-5C8B6A4B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4BAB0066-020C-4BFE-05FC-5AAA7205E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</a:p>
        </p:txBody>
      </p:sp>
      <p:sp>
        <p:nvSpPr>
          <p:cNvPr id="13316" name="TextBox 2">
            <a:extLst>
              <a:ext uri="{FF2B5EF4-FFF2-40B4-BE49-F238E27FC236}">
                <a16:creationId xmlns:a16="http://schemas.microsoft.com/office/drawing/2014/main" id="{E792BA08-379A-A0A3-FFCE-7F06D759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692275"/>
            <a:ext cx="8605837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1010, 99, -217 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0x9a, -0X89   (0x, 0X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开头表示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0b010, -0B101  (0b, 0B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开头表示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0o123, -0O456  (0o, 0O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开头表示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2">
            <a:extLst>
              <a:ext uri="{FF2B5EF4-FFF2-40B4-BE49-F238E27FC236}">
                <a16:creationId xmlns:a16="http://schemas.microsoft.com/office/drawing/2014/main" id="{1CD9EB91-A30E-8BAE-5C00-03DC37C98B5A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字符串处理函数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9635" name="矩形 3">
            <a:extLst>
              <a:ext uri="{FF2B5EF4-FFF2-40B4-BE49-F238E27FC236}">
                <a16:creationId xmlns:a16="http://schemas.microsoft.com/office/drawing/2014/main" id="{FB079F3A-E9BB-9B4C-E0FD-4180A33C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0605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一些以函数形式提供的字符串处理功能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9B0D46-2244-9618-B09F-F5477D84538A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781300"/>
          <a:ext cx="8166100" cy="29829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4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2" marR="34292" marT="17141" marB="17141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2" marR="34292" marT="17141" marB="171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1" marB="1714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长度，返回字符串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一二三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456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1" marB="171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1" marB="1714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任意类型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所对应的字符串形式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(1.23)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1.23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([1,2])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[1,2]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1" marB="171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hex(x)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1" marB="1714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整数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的十六进制或八进制小写形式字符串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hex(425)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0x1a9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(425)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0o651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1" marB="171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">
            <a:extLst>
              <a:ext uri="{FF2B5EF4-FFF2-40B4-BE49-F238E27FC236}">
                <a16:creationId xmlns:a16="http://schemas.microsoft.com/office/drawing/2014/main" id="{8F1C2A37-7E35-05CE-F3A6-7B35A9D3FDAB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字符串处理函数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0659" name="矩形 3">
            <a:extLst>
              <a:ext uri="{FF2B5EF4-FFF2-40B4-BE49-F238E27FC236}">
                <a16:creationId xmlns:a16="http://schemas.microsoft.com/office/drawing/2014/main" id="{FAB907C1-4128-1B09-2497-E1A661012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0605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一些以函数形式提供的字符串处理功能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C6E5CB8-3DAF-9251-C3CA-B99CE6A2C7C2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924175"/>
          <a:ext cx="8166100" cy="13033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4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5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2" marR="34292" marT="17149" marB="17149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2" marR="34292" marT="17149" marB="171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(u)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9" marB="171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编码，返回其对应的字符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9" marB="171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9" marB="171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为字符，返回其对应的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Unicode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编码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9" marB="171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674" name="TextBox 2">
            <a:extLst>
              <a:ext uri="{FF2B5EF4-FFF2-40B4-BE49-F238E27FC236}">
                <a16:creationId xmlns:a16="http://schemas.microsoft.com/office/drawing/2014/main" id="{5D243933-56A0-C2DB-6782-363A5DEC0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4375150"/>
            <a:ext cx="1655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chr(u)</a:t>
            </a:r>
          </a:p>
        </p:txBody>
      </p:sp>
      <p:sp>
        <p:nvSpPr>
          <p:cNvPr id="70675" name="TextBox 2">
            <a:extLst>
              <a:ext uri="{FF2B5EF4-FFF2-40B4-BE49-F238E27FC236}">
                <a16:creationId xmlns:a16="http://schemas.microsoft.com/office/drawing/2014/main" id="{D625299B-400B-5575-AEA8-0A23FD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5373688"/>
            <a:ext cx="1655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ord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(x)</a:t>
            </a:r>
          </a:p>
        </p:txBody>
      </p:sp>
      <p:sp>
        <p:nvSpPr>
          <p:cNvPr id="70676" name="TextBox 2">
            <a:extLst>
              <a:ext uri="{FF2B5EF4-FFF2-40B4-BE49-F238E27FC236}">
                <a16:creationId xmlns:a16="http://schemas.microsoft.com/office/drawing/2014/main" id="{AD63694C-8A95-06C5-FE35-25E8817DB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578350"/>
            <a:ext cx="2268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</a:p>
        </p:txBody>
      </p:sp>
      <p:sp>
        <p:nvSpPr>
          <p:cNvPr id="70677" name="TextBox 2">
            <a:extLst>
              <a:ext uri="{FF2B5EF4-FFF2-40B4-BE49-F238E27FC236}">
                <a16:creationId xmlns:a16="http://schemas.microsoft.com/office/drawing/2014/main" id="{FAB4AE39-17A9-9EA6-2D41-2203707F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4" y="4606925"/>
            <a:ext cx="1727547" cy="71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单字符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06B0B0-CE68-E90E-3CAC-0CF966E328B2}"/>
              </a:ext>
            </a:extLst>
          </p:cNvPr>
          <p:cNvCxnSpPr/>
          <p:nvPr/>
        </p:nvCxnSpPr>
        <p:spPr bwMode="auto">
          <a:xfrm>
            <a:off x="3708400" y="4941888"/>
            <a:ext cx="140493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4925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208B0CB-60B0-0F12-0ED4-912C45D95A5F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8400" y="5248275"/>
            <a:ext cx="136842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4925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3">
            <a:extLst>
              <a:ext uri="{FF2B5EF4-FFF2-40B4-BE49-F238E27FC236}">
                <a16:creationId xmlns:a16="http://schemas.microsoft.com/office/drawing/2014/main" id="{4C25FCB8-C24B-31BB-12E8-7BAB320F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字符串的编码方式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1683" name="Rectangle 12">
            <a:extLst>
              <a:ext uri="{FF2B5EF4-FFF2-40B4-BE49-F238E27FC236}">
                <a16:creationId xmlns:a16="http://schemas.microsoft.com/office/drawing/2014/main" id="{F9175AB8-4F00-2628-12A8-464B7D18E51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Unicode</a:t>
            </a: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编码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1684" name="矩形 5">
            <a:extLst>
              <a:ext uri="{FF2B5EF4-FFF2-40B4-BE49-F238E27FC236}">
                <a16:creationId xmlns:a16="http://schemas.microsoft.com/office/drawing/2014/main" id="{3B3E363F-6570-45B3-09D3-FFD1FC9D1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85677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统一字符编码，即覆盖几乎所有字符的编码方式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1114111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(0x10FFFF)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空间，每个编码对应一个字符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字符串中每个字符都是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Unicode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编码字符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矩形 3">
            <a:extLst>
              <a:ext uri="{FF2B5EF4-FFF2-40B4-BE49-F238E27FC236}">
                <a16:creationId xmlns:a16="http://schemas.microsoft.com/office/drawing/2014/main" id="{6A121446-B6EC-14F3-EDA2-D8D68A97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一些有趣的例子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2707" name="Rectangle 12">
            <a:extLst>
              <a:ext uri="{FF2B5EF4-FFF2-40B4-BE49-F238E27FC236}">
                <a16:creationId xmlns:a16="http://schemas.microsoft.com/office/drawing/2014/main" id="{83CDE6BE-D5F7-7C9F-6144-B06FCDA66C99}"/>
              </a:ext>
            </a:extLst>
          </p:cNvPr>
          <p:cNvSpPr>
            <a:spLocks/>
          </p:cNvSpPr>
          <p:nvPr/>
        </p:nvSpPr>
        <p:spPr bwMode="auto">
          <a:xfrm>
            <a:off x="0" y="1374776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Unicode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编码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2708" name="Rectangle 1">
            <a:extLst>
              <a:ext uri="{FF2B5EF4-FFF2-40B4-BE49-F238E27FC236}">
                <a16:creationId xmlns:a16="http://schemas.microsoft.com/office/drawing/2014/main" id="{8FEC8049-8481-3C8B-2BC1-FB9E74498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924175"/>
            <a:ext cx="6696075" cy="2808288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+ 1 = 2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chr(10004)</a:t>
            </a:r>
            <a:br>
              <a:rPr lang="zh-CN" altLang="zh-CN" sz="2000" dirty="0">
                <a:solidFill>
                  <a:srgbClr val="F8F8F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'1 + 1 = 2 ✔'</a:t>
            </a:r>
            <a:endParaRPr lang="en-US" altLang="zh-CN" sz="2000" b="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这个字符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♉</a:t>
            </a:r>
            <a:r>
              <a:rPr lang="zh-CN" altLang="en-US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值是：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 str(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ord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6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♉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这个字符♉的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Unicode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值是： 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9801'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range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(12):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chr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(9800 +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), end=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♈♉♊♋♌♍♎♏♐♑♒♓</a:t>
            </a:r>
            <a:endParaRPr lang="zh-CN" altLang="zh-CN" sz="2000" b="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图片 1">
            <a:extLst>
              <a:ext uri="{FF2B5EF4-FFF2-40B4-BE49-F238E27FC236}">
                <a16:creationId xmlns:a16="http://schemas.microsoft.com/office/drawing/2014/main" id="{828A8C04-E60E-1529-0EEE-9686D3F04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Freeform 14">
            <a:extLst>
              <a:ext uri="{FF2B5EF4-FFF2-40B4-BE49-F238E27FC236}">
                <a16:creationId xmlns:a16="http://schemas.microsoft.com/office/drawing/2014/main" id="{AB8E2A3D-7DBA-BED0-3527-9FA5A3B81B03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Freeform 15">
            <a:extLst>
              <a:ext uri="{FF2B5EF4-FFF2-40B4-BE49-F238E27FC236}">
                <a16:creationId xmlns:a16="http://schemas.microsoft.com/office/drawing/2014/main" id="{F4CA0F38-6EC5-7A9F-26CC-89AFA8C9C12D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3" name="Rectangle 1">
            <a:extLst>
              <a:ext uri="{FF2B5EF4-FFF2-40B4-BE49-F238E27FC236}">
                <a16:creationId xmlns:a16="http://schemas.microsoft.com/office/drawing/2014/main" id="{F724FA6D-60F6-0E1B-F369-0CC69616D069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Gill Sans"/>
              </a:rPr>
              <a:t>字符串处理方法</a:t>
            </a:r>
            <a:endParaRPr lang="en-US" altLang="zh-CN" sz="40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矩形 3">
            <a:extLst>
              <a:ext uri="{FF2B5EF4-FFF2-40B4-BE49-F238E27FC236}">
                <a16:creationId xmlns:a16="http://schemas.microsoft.com/office/drawing/2014/main" id="{AA0B0EF9-E251-0F95-2618-25E6F1F9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r>
              <a:rPr lang="zh-CN" altLang="zh-CN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在编程中是一个专有名词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74755" name="Rectangle 12">
            <a:extLst>
              <a:ext uri="{FF2B5EF4-FFF2-40B4-BE49-F238E27FC236}">
                <a16:creationId xmlns:a16="http://schemas.microsoft.com/office/drawing/2014/main" id="{88AE6557-927E-915C-58BA-6D8C2029F3F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字符串处理方法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4756" name="矩形 5">
            <a:extLst>
              <a:ext uri="{FF2B5EF4-FFF2-40B4-BE49-F238E27FC236}">
                <a16:creationId xmlns:a16="http://schemas.microsoft.com/office/drawing/2014/main" id="{9829AD0C-67DD-EE5C-22DE-1A4FEC6F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996952"/>
            <a:ext cx="85677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zh-CN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r>
              <a:rPr lang="zh-CN" altLang="zh-CN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特指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&lt;a&gt;.&lt;b&gt;()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风格中的函数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&lt;b&gt;()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方法本身也是函数，但与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&lt;a&gt;.&lt;b&gt;()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风格使用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字符串或字符串变量是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，存在一些可用方法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2">
            <a:extLst>
              <a:ext uri="{FF2B5EF4-FFF2-40B4-BE49-F238E27FC236}">
                <a16:creationId xmlns:a16="http://schemas.microsoft.com/office/drawing/2014/main" id="{B70DE51B-666B-94C4-80B6-46C63200000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字符串处理方法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5779" name="矩形 3">
            <a:extLst>
              <a:ext uri="{FF2B5EF4-FFF2-40B4-BE49-F238E27FC236}">
                <a16:creationId xmlns:a16="http://schemas.microsoft.com/office/drawing/2014/main" id="{52231BE2-D777-3D68-3A91-F9B18D5E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0605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一些以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形式提供的字符串处理功能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0002BC7-13A7-976F-1B0B-DBFA607E66CB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781300"/>
          <a:ext cx="8166100" cy="29829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1" marB="17141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2" marR="34292" marT="17141" marB="171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181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str.lower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str.upper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1" marB="1714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返回字符串的副本，全部字符小写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大写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AbCdEfGh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.lower()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abcdefgh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1" marB="171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str.split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=None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1" marB="1714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返回一个列表，由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被分隔的部分组成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A,B,C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.split(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['A','B','C']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1" marB="171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str.count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(sub)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1" marB="1714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返回子串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中出现的次数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an apple a day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.count(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a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1" marB="171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E916E-6125-29B6-9147-EEBC95FAB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2">
            <a:extLst>
              <a:ext uri="{FF2B5EF4-FFF2-40B4-BE49-F238E27FC236}">
                <a16:creationId xmlns:a16="http://schemas.microsoft.com/office/drawing/2014/main" id="{3608D93E-75D7-990A-C5B8-D027456AC5FF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字符串处理方法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5779" name="矩形 3">
            <a:extLst>
              <a:ext uri="{FF2B5EF4-FFF2-40B4-BE49-F238E27FC236}">
                <a16:creationId xmlns:a16="http://schemas.microsoft.com/office/drawing/2014/main" id="{530A8F8F-EDCE-6188-FA0E-E0C9DCF7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060575"/>
            <a:ext cx="91440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注意观察下面的两个例子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68A40A-6764-BC41-E50B-D0C75BA54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022600"/>
            <a:ext cx="4572000" cy="812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DBB2F8-879E-91C0-18C0-7B2E3855A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4581128"/>
            <a:ext cx="7454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739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2">
            <a:extLst>
              <a:ext uri="{FF2B5EF4-FFF2-40B4-BE49-F238E27FC236}">
                <a16:creationId xmlns:a16="http://schemas.microsoft.com/office/drawing/2014/main" id="{7AC0D872-94C6-66BF-3D70-794AE2663666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字符串处理方法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6803" name="矩形 3">
            <a:extLst>
              <a:ext uri="{FF2B5EF4-FFF2-40B4-BE49-F238E27FC236}">
                <a16:creationId xmlns:a16="http://schemas.microsoft.com/office/drawing/2014/main" id="{B44168D0-1F9F-16A5-5EBA-E3BF1032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0605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一些以方法形式提供的字符串处理功能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624B33-2A44-364D-83AD-E86A01345701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781300"/>
          <a:ext cx="8166100" cy="29495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0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4" marB="17144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2" marR="34292" marT="17144" marB="171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9059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str.replace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(old, new)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4" marB="17144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返回字符串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副本，所有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子串被替换为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.replace(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n123.io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python123.io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4" marB="171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90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str.center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(width[,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fillchar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4" marB="17144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字符串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根据宽度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居中，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fillchar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</a:t>
                      </a:r>
                      <a:r>
                        <a:rPr kumimoji="0" lang="en-US" altLang="zh-CN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ython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.center(20,"=")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800" baseline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b="0" kern="1200" dirty="0">
                          <a:solidFill>
                            <a:srgbClr val="3EBF3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'=======python======='</a:t>
                      </a:r>
                      <a:endParaRPr lang="zh-CN" altLang="en-US" sz="1800" b="0" kern="1200" dirty="0">
                        <a:solidFill>
                          <a:srgbClr val="3EBF3D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4" marB="171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2">
            <a:extLst>
              <a:ext uri="{FF2B5EF4-FFF2-40B4-BE49-F238E27FC236}">
                <a16:creationId xmlns:a16="http://schemas.microsoft.com/office/drawing/2014/main" id="{DB09AF2C-C6B9-08E4-9B39-9D536AE796E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字符串处理方法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7827" name="矩形 3">
            <a:extLst>
              <a:ext uri="{FF2B5EF4-FFF2-40B4-BE49-F238E27FC236}">
                <a16:creationId xmlns:a16="http://schemas.microsoft.com/office/drawing/2014/main" id="{1DC91E88-3689-6C5A-AD99-35ABEBF68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0605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一些以方法形式提供的字符串处理功能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B6F58F3-5956-DA78-9217-F0D853E31F06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781300"/>
          <a:ext cx="8166100" cy="29495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0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4" marB="17144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2" marR="34292" marT="17144" marB="171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9059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str.strip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(chars)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4" marB="17144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中去掉在其左侧和右侧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chars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中列出的字符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python=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.strip(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=np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ytho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4" marB="171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90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str.join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4" marB="17144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iter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变量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除最后元素外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元素后增加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一个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.join(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EBF3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"12345"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800" baseline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1,2,3,4,5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#</a:t>
                      </a:r>
                      <a:r>
                        <a:rPr lang="zh-CN" altLang="en-US" sz="180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主要用于字符串分隔等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4" marB="171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DC5A0F7C-92F0-3E65-4132-A7C550C346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DB4B8C7A-CADF-D053-4645-51F884438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4BD3E629-510B-E2FE-37F9-ECFAF53FB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700213"/>
            <a:ext cx="752633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带有小数点及小数的数字 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语言中浮点数的数值范围存在限制，小数精度也存在限制。这种限制与在不同计算机系统有关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E3642-116C-4EA3-38A5-AE02F8E68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2">
            <a:extLst>
              <a:ext uri="{FF2B5EF4-FFF2-40B4-BE49-F238E27FC236}">
                <a16:creationId xmlns:a16="http://schemas.microsoft.com/office/drawing/2014/main" id="{F2A60A97-F03F-7158-2C1D-82EE7EBEE851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panose="020B0606020202050201" pitchFamily="34" charset="0"/>
              </a:rPr>
              <a:t>Python</a:t>
            </a: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panose="020B0606020202050201" pitchFamily="34" charset="0"/>
              </a:rPr>
              <a:t>中字符串拼接性能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7827" name="矩形 3">
            <a:extLst>
              <a:ext uri="{FF2B5EF4-FFF2-40B4-BE49-F238E27FC236}">
                <a16:creationId xmlns:a16="http://schemas.microsoft.com/office/drawing/2014/main" id="{CF92B463-A8F8-50E0-39F1-6623D1F8C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060575"/>
            <a:ext cx="91440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用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+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拼接字符串会有严重的性能问题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1004193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图片 1">
            <a:extLst>
              <a:ext uri="{FF2B5EF4-FFF2-40B4-BE49-F238E27FC236}">
                <a16:creationId xmlns:a16="http://schemas.microsoft.com/office/drawing/2014/main" id="{700C0840-9CA9-0622-8E10-BCB82058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Box 2">
            <a:extLst>
              <a:ext uri="{FF2B5EF4-FFF2-40B4-BE49-F238E27FC236}">
                <a16:creationId xmlns:a16="http://schemas.microsoft.com/office/drawing/2014/main" id="{A0C273ED-FBAE-7CF7-760F-8D1EB49A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849563"/>
            <a:ext cx="7858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字符串类型的格式化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ED40C2F-57BD-973F-7D5F-8C84C2B2A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836613"/>
            <a:ext cx="4430712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/>
              <a:t> 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字符串格式化方法</a:t>
            </a: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1C41D65E-1291-BCC0-E619-5F453E84B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00213"/>
            <a:ext cx="7488237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中字符串格式化的三种方法：</a:t>
            </a:r>
            <a:endParaRPr lang="en-US" altLang="zh-CN" sz="20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字符串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%</a:t>
            </a: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运算：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format % values</a:t>
            </a: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，早期使用较多</a:t>
            </a:r>
            <a:endParaRPr lang="en-US" altLang="zh-CN" sz="20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类似于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语言中的</a:t>
            </a:r>
            <a:r>
              <a:rPr lang="en-US" altLang="zh-CN" sz="2000" b="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函数：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format</a:t>
            </a: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为格式字符串，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values</a:t>
            </a: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为要设置格式的值。</a:t>
            </a:r>
            <a:endParaRPr lang="en-US" altLang="zh-CN" sz="20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例：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print(“Hello, %s” % name)</a:t>
            </a:r>
          </a:p>
          <a:p>
            <a:pPr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20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ClrTx/>
              <a:buSzTx/>
              <a:buFont typeface="Wingdings" panose="05000000000000000000" pitchFamily="2" charset="2"/>
              <a:buAutoNum type="arabicPeriod" startAt="2"/>
              <a:defRPr/>
            </a:pP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字符串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format</a:t>
            </a: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方法：最常用</a:t>
            </a:r>
            <a:endParaRPr lang="en-US" altLang="zh-CN" sz="20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例：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print(“Hello, {}”.format(name))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AutoNum type="arabicPeriod" startAt="2"/>
              <a:defRPr/>
            </a:pP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f</a:t>
            </a: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字符串：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Python3.6</a:t>
            </a: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以上版本提供的新方法</a:t>
            </a:r>
            <a:endParaRPr lang="en-US" altLang="zh-CN" sz="20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a typeface="宋体" panose="02010600030101010101" pitchFamily="2" charset="-122"/>
              </a:rPr>
              <a:t>例：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print(</a:t>
            </a:r>
            <a:r>
              <a:rPr lang="en-US" altLang="zh-CN" sz="2000" b="0" dirty="0" err="1">
                <a:solidFill>
                  <a:schemeClr val="tx1"/>
                </a:solidFill>
                <a:ea typeface="宋体" panose="02010600030101010101" pitchFamily="2" charset="-122"/>
              </a:rPr>
              <a:t>f”Hello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, {name}”)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endParaRPr lang="en-US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endParaRPr lang="zh-CN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76" name="矩形 3">
            <a:extLst>
              <a:ext uri="{FF2B5EF4-FFF2-40B4-BE49-F238E27FC236}">
                <a16:creationId xmlns:a16="http://schemas.microsoft.com/office/drawing/2014/main" id="{CD8242BE-2C37-1DF0-5776-3D0CCF2A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5668963"/>
            <a:ext cx="7848600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  <a:t>以下主要介绍字符串</a:t>
            </a:r>
            <a:r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</a:rPr>
              <a:t>format</a:t>
            </a:r>
            <a:r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  <a:t>方法。其余两种方法同学们可自行学习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8A4AC888-8BC8-2C71-9BFF-CB951AE51D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6E9E93F-D5F5-810A-52A8-17834A0F4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915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方法的基本使用</a:t>
            </a: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900" name="矩形 1">
            <a:extLst>
              <a:ext uri="{FF2B5EF4-FFF2-40B4-BE49-F238E27FC236}">
                <a16:creationId xmlns:a16="http://schemas.microsoft.com/office/drawing/2014/main" id="{A7C01919-9E2C-938F-A609-D7DA5F727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78038"/>
            <a:ext cx="748823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字符串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format()</a:t>
            </a:r>
            <a:r>
              <a:rPr lang="zh-CN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方法的基本使用格式是：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&lt;</a:t>
            </a:r>
            <a:r>
              <a:rPr lang="zh-CN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模板字符串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&gt;.format(&lt;</a:t>
            </a:r>
            <a:r>
              <a:rPr lang="zh-CN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逗号分隔的参数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&gt;)</a:t>
            </a:r>
            <a:endParaRPr lang="zh-CN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0901" name="图片 5">
            <a:extLst>
              <a:ext uri="{FF2B5EF4-FFF2-40B4-BE49-F238E27FC236}">
                <a16:creationId xmlns:a16="http://schemas.microsoft.com/office/drawing/2014/main" id="{3FD6276B-54D4-C324-5E0A-294E5697C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741738"/>
            <a:ext cx="736441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2" name="文本框 5">
            <a:extLst>
              <a:ext uri="{FF2B5EF4-FFF2-40B4-BE49-F238E27FC236}">
                <a16:creationId xmlns:a16="http://schemas.microsoft.com/office/drawing/2014/main" id="{39FAB022-CA36-C7B4-81A0-38022F136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564188"/>
            <a:ext cx="3532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</a:rPr>
              <a:t>默认的参数序号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8396E1A2-3966-AB64-102D-38F6EEF9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750433E8-D409-6DDF-A09F-C5D85BCA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915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/>
              <a:t> 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方法的基本使用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24" name="图片 6">
            <a:extLst>
              <a:ext uri="{FF2B5EF4-FFF2-40B4-BE49-F238E27FC236}">
                <a16:creationId xmlns:a16="http://schemas.microsoft.com/office/drawing/2014/main" id="{14A66BD1-9933-44BA-8C06-B076612F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4175"/>
            <a:ext cx="73437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文本框 1">
            <a:extLst>
              <a:ext uri="{FF2B5EF4-FFF2-40B4-BE49-F238E27FC236}">
                <a16:creationId xmlns:a16="http://schemas.microsoft.com/office/drawing/2014/main" id="{D89B5705-643B-2907-EF63-2ECD38ABB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2014538"/>
            <a:ext cx="3530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</a:rPr>
              <a:t>改变默认的参数序号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A09135-3B4E-EEDC-F649-82E8B1665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445224"/>
            <a:ext cx="7772400" cy="769790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F2929819-4FBA-CCDF-7942-150C1E8C0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4736356"/>
            <a:ext cx="3530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ea typeface="宋体" panose="02010600030101010101" pitchFamily="2" charset="-122"/>
              </a:rPr>
              <a:t>按照关键词插入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2">
            <a:extLst>
              <a:ext uri="{FF2B5EF4-FFF2-40B4-BE49-F238E27FC236}">
                <a16:creationId xmlns:a16="http://schemas.microsoft.com/office/drawing/2014/main" id="{FE446804-05A6-A3C1-7AAD-BF8CF20B1395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f</a:t>
            </a:r>
            <a:r>
              <a:rPr lang="en-US" altLang="zh-CN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ormat()</a:t>
            </a: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方法的格式控制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2947" name="矩形 3">
            <a:extLst>
              <a:ext uri="{FF2B5EF4-FFF2-40B4-BE49-F238E27FC236}">
                <a16:creationId xmlns:a16="http://schemas.microsoft.com/office/drawing/2014/main" id="{BEE8F23E-8E75-DD45-BE23-551456958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0605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槽内部对格式化的配置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方式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2948" name="TextBox 2">
            <a:extLst>
              <a:ext uri="{FF2B5EF4-FFF2-40B4-BE49-F238E27FC236}">
                <a16:creationId xmlns:a16="http://schemas.microsoft.com/office/drawing/2014/main" id="{56BA3260-BAF6-83A4-3ED2-CCC83B76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606675"/>
            <a:ext cx="85693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&lt;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参数序号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格式控制标记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&gt;}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FE7E41A-0F47-6FE6-21BA-2DB5E10CFD58}"/>
              </a:ext>
            </a:extLst>
          </p:cNvPr>
          <p:cNvCxnSpPr/>
          <p:nvPr/>
        </p:nvCxnSpPr>
        <p:spPr bwMode="auto">
          <a:xfrm flipV="1">
            <a:off x="539750" y="4171950"/>
            <a:ext cx="7704138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DEE0240-9D42-84A9-7440-D4D2107F1DB4}"/>
              </a:ext>
            </a:extLst>
          </p:cNvPr>
          <p:cNvCxnSpPr/>
          <p:nvPr/>
        </p:nvCxnSpPr>
        <p:spPr bwMode="auto">
          <a:xfrm flipV="1">
            <a:off x="4787900" y="3768725"/>
            <a:ext cx="0" cy="15113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66E26B-ADAA-51DA-091F-F579C5AE237D}"/>
              </a:ext>
            </a:extLst>
          </p:cNvPr>
          <p:cNvCxnSpPr/>
          <p:nvPr/>
        </p:nvCxnSpPr>
        <p:spPr bwMode="auto">
          <a:xfrm flipV="1">
            <a:off x="2354263" y="3811588"/>
            <a:ext cx="0" cy="1092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BA6C142-7632-2FFA-D04A-37248056CED3}"/>
              </a:ext>
            </a:extLst>
          </p:cNvPr>
          <p:cNvCxnSpPr/>
          <p:nvPr/>
        </p:nvCxnSpPr>
        <p:spPr bwMode="auto">
          <a:xfrm flipV="1">
            <a:off x="3492500" y="3811588"/>
            <a:ext cx="0" cy="1092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63E81CB-DB8C-9421-CB62-C7E0FE0C4437}"/>
              </a:ext>
            </a:extLst>
          </p:cNvPr>
          <p:cNvCxnSpPr/>
          <p:nvPr/>
        </p:nvCxnSpPr>
        <p:spPr bwMode="auto">
          <a:xfrm flipV="1">
            <a:off x="6091238" y="3811588"/>
            <a:ext cx="0" cy="1092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D034E6E-13E7-23BE-5B66-079A80215E6F}"/>
              </a:ext>
            </a:extLst>
          </p:cNvPr>
          <p:cNvCxnSpPr/>
          <p:nvPr/>
        </p:nvCxnSpPr>
        <p:spPr bwMode="auto">
          <a:xfrm flipV="1">
            <a:off x="7308850" y="3811588"/>
            <a:ext cx="0" cy="1092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955" name="TextBox 2">
            <a:extLst>
              <a:ext uri="{FF2B5EF4-FFF2-40B4-BE49-F238E27FC236}">
                <a16:creationId xmlns:a16="http://schemas.microsoft.com/office/drawing/2014/main" id="{30627391-E869-9276-A165-BDF31615C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4384675"/>
            <a:ext cx="74612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引导符号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56" name="TextBox 2">
            <a:extLst>
              <a:ext uri="{FF2B5EF4-FFF2-40B4-BE49-F238E27FC236}">
                <a16:creationId xmlns:a16="http://schemas.microsoft.com/office/drawing/2014/main" id="{6CCEC30B-4B89-DBE2-6DA1-0E4769054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4387850"/>
            <a:ext cx="13335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用于填充的单个字符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57" name="TextBox 2">
            <a:extLst>
              <a:ext uri="{FF2B5EF4-FFF2-40B4-BE49-F238E27FC236}">
                <a16:creationId xmlns:a16="http://schemas.microsoft.com/office/drawing/2014/main" id="{0BAEB8EE-5479-A641-37D0-EC0E3DFA6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0" y="4392613"/>
            <a:ext cx="14827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左对齐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右对齐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居中对齐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58" name="TextBox 2">
            <a:extLst>
              <a:ext uri="{FF2B5EF4-FFF2-40B4-BE49-F238E27FC236}">
                <a16:creationId xmlns:a16="http://schemas.microsoft.com/office/drawing/2014/main" id="{F9544E2D-5744-F1A7-86F6-C047824B8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4392613"/>
            <a:ext cx="1368425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槽设定的输出宽度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A898C21-013D-B259-1246-E137802F2562}"/>
              </a:ext>
            </a:extLst>
          </p:cNvPr>
          <p:cNvCxnSpPr/>
          <p:nvPr/>
        </p:nvCxnSpPr>
        <p:spPr bwMode="auto">
          <a:xfrm flipV="1">
            <a:off x="1049338" y="3811588"/>
            <a:ext cx="0" cy="1512887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960" name="TextBox 2">
            <a:extLst>
              <a:ext uri="{FF2B5EF4-FFF2-40B4-BE49-F238E27FC236}">
                <a16:creationId xmlns:a16="http://schemas.microsoft.com/office/drawing/2014/main" id="{31B7144B-CF76-6662-E6F4-EABE47051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4384675"/>
            <a:ext cx="13684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数字的千位分隔符</a:t>
            </a:r>
          </a:p>
        </p:txBody>
      </p:sp>
      <p:sp>
        <p:nvSpPr>
          <p:cNvPr id="82961" name="TextBox 2">
            <a:extLst>
              <a:ext uri="{FF2B5EF4-FFF2-40B4-BE49-F238E27FC236}">
                <a16:creationId xmlns:a16="http://schemas.microsoft.com/office/drawing/2014/main" id="{E5F8F927-BA31-80B1-32B6-BDFF23F2C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4400550"/>
            <a:ext cx="12001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浮点数小数精度 或 字符串最大输出长度</a:t>
            </a:r>
          </a:p>
        </p:txBody>
      </p:sp>
      <p:sp>
        <p:nvSpPr>
          <p:cNvPr id="82962" name="TextBox 2">
            <a:extLst>
              <a:ext uri="{FF2B5EF4-FFF2-40B4-BE49-F238E27FC236}">
                <a16:creationId xmlns:a16="http://schemas.microsoft.com/office/drawing/2014/main" id="{965E7060-EB56-47AF-6AC7-49665A08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225" y="4400550"/>
            <a:ext cx="170338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c, d, o, x, X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 E, f, %</a:t>
            </a:r>
          </a:p>
        </p:txBody>
      </p:sp>
      <p:sp>
        <p:nvSpPr>
          <p:cNvPr id="82963" name="TextBox 2">
            <a:extLst>
              <a:ext uri="{FF2B5EF4-FFF2-40B4-BE49-F238E27FC236}">
                <a16:creationId xmlns:a16="http://schemas.microsoft.com/office/drawing/2014/main" id="{0673B588-CAC1-99AC-663C-098C1508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67" y="3603624"/>
            <a:ext cx="746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64" name="TextBox 2">
            <a:extLst>
              <a:ext uri="{FF2B5EF4-FFF2-40B4-BE49-F238E27FC236}">
                <a16:creationId xmlns:a16="http://schemas.microsoft.com/office/drawing/2014/main" id="{6AE6B8D6-016C-9610-675D-94FBC5CE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3748088"/>
            <a:ext cx="1323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82965" name="TextBox 2">
            <a:extLst>
              <a:ext uri="{FF2B5EF4-FFF2-40B4-BE49-F238E27FC236}">
                <a16:creationId xmlns:a16="http://schemas.microsoft.com/office/drawing/2014/main" id="{9C6480D4-F27C-04BA-6D66-F068EEA3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3746500"/>
            <a:ext cx="14017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82966" name="TextBox 2">
            <a:extLst>
              <a:ext uri="{FF2B5EF4-FFF2-40B4-BE49-F238E27FC236}">
                <a16:creationId xmlns:a16="http://schemas.microsoft.com/office/drawing/2014/main" id="{D778C615-265E-3969-0F51-4794845F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3744913"/>
            <a:ext cx="141287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82967" name="TextBox 2">
            <a:extLst>
              <a:ext uri="{FF2B5EF4-FFF2-40B4-BE49-F238E27FC236}">
                <a16:creationId xmlns:a16="http://schemas.microsoft.com/office/drawing/2014/main" id="{0AABBD4A-4F29-81A3-4961-9D8DFE1FC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3744913"/>
            <a:ext cx="10763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82968" name="TextBox 2">
            <a:extLst>
              <a:ext uri="{FF2B5EF4-FFF2-40B4-BE49-F238E27FC236}">
                <a16:creationId xmlns:a16="http://schemas.microsoft.com/office/drawing/2014/main" id="{25BAED1F-BC73-53B3-A3DE-D1F06D4D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3649663"/>
            <a:ext cx="1373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82969" name="TextBox 2">
            <a:extLst>
              <a:ext uri="{FF2B5EF4-FFF2-40B4-BE49-F238E27FC236}">
                <a16:creationId xmlns:a16="http://schemas.microsoft.com/office/drawing/2014/main" id="{D499BC5C-BCDA-488B-C5A5-2954D88CE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25" y="3743325"/>
            <a:ext cx="13557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2">
            <a:extLst>
              <a:ext uri="{FF2B5EF4-FFF2-40B4-BE49-F238E27FC236}">
                <a16:creationId xmlns:a16="http://schemas.microsoft.com/office/drawing/2014/main" id="{18FE4FFB-9F19-B5C1-8F52-076E9BCA977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format()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方法的格式控制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11803A8-C32D-982A-1C37-64D30FCE5555}"/>
              </a:ext>
            </a:extLst>
          </p:cNvPr>
          <p:cNvCxnSpPr/>
          <p:nvPr/>
        </p:nvCxnSpPr>
        <p:spPr bwMode="auto">
          <a:xfrm flipV="1">
            <a:off x="539750" y="2908300"/>
            <a:ext cx="7704138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BE3359F-1168-CD4D-BEBD-A577C9F63C5A}"/>
              </a:ext>
            </a:extLst>
          </p:cNvPr>
          <p:cNvCxnSpPr/>
          <p:nvPr/>
        </p:nvCxnSpPr>
        <p:spPr bwMode="auto">
          <a:xfrm flipV="1">
            <a:off x="4787900" y="2505075"/>
            <a:ext cx="0" cy="151288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8F175E1-C871-33FF-CD18-A90764DE0A7B}"/>
              </a:ext>
            </a:extLst>
          </p:cNvPr>
          <p:cNvCxnSpPr/>
          <p:nvPr/>
        </p:nvCxnSpPr>
        <p:spPr bwMode="auto">
          <a:xfrm flipV="1">
            <a:off x="2354263" y="2549525"/>
            <a:ext cx="0" cy="1092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81F6058-D379-60E0-46C0-86374CAF10AD}"/>
              </a:ext>
            </a:extLst>
          </p:cNvPr>
          <p:cNvCxnSpPr/>
          <p:nvPr/>
        </p:nvCxnSpPr>
        <p:spPr bwMode="auto">
          <a:xfrm flipV="1">
            <a:off x="3492500" y="2549525"/>
            <a:ext cx="0" cy="1092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3975" name="TextBox 2">
            <a:extLst>
              <a:ext uri="{FF2B5EF4-FFF2-40B4-BE49-F238E27FC236}">
                <a16:creationId xmlns:a16="http://schemas.microsoft.com/office/drawing/2014/main" id="{E2913924-6ED3-9E24-22EC-382E0AF55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3121025"/>
            <a:ext cx="746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引导符号</a:t>
            </a: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83976" name="TextBox 2">
            <a:extLst>
              <a:ext uri="{FF2B5EF4-FFF2-40B4-BE49-F238E27FC236}">
                <a16:creationId xmlns:a16="http://schemas.microsoft.com/office/drawing/2014/main" id="{666B2BE3-915B-112E-8096-C7B129F94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3124200"/>
            <a:ext cx="1333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用于填充的单个字符</a:t>
            </a: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83977" name="TextBox 2">
            <a:extLst>
              <a:ext uri="{FF2B5EF4-FFF2-40B4-BE49-F238E27FC236}">
                <a16:creationId xmlns:a16="http://schemas.microsoft.com/office/drawing/2014/main" id="{7211A1F4-EFCE-D2A5-95CA-AEFF4418F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3128963"/>
            <a:ext cx="1333500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&lt; 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左对齐</a:t>
            </a: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&gt; 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右对齐</a:t>
            </a: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^ 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居中对齐</a:t>
            </a: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83978" name="TextBox 2">
            <a:extLst>
              <a:ext uri="{FF2B5EF4-FFF2-40B4-BE49-F238E27FC236}">
                <a16:creationId xmlns:a16="http://schemas.microsoft.com/office/drawing/2014/main" id="{C3E4A197-9185-ACBD-9C12-631707657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3128963"/>
            <a:ext cx="1368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槽设定的输出宽度</a:t>
            </a: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C926B9D-1BDE-BAFC-A267-BC2CCD5A4072}"/>
              </a:ext>
            </a:extLst>
          </p:cNvPr>
          <p:cNvCxnSpPr/>
          <p:nvPr/>
        </p:nvCxnSpPr>
        <p:spPr bwMode="auto">
          <a:xfrm flipV="1">
            <a:off x="1049338" y="2549525"/>
            <a:ext cx="0" cy="15113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3980" name="TextBox 2">
            <a:extLst>
              <a:ext uri="{FF2B5EF4-FFF2-40B4-BE49-F238E27FC236}">
                <a16:creationId xmlns:a16="http://schemas.microsoft.com/office/drawing/2014/main" id="{6440F3D2-4CA0-4A7C-AA46-AA2561FE6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2276475"/>
            <a:ext cx="746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</a:t>
            </a:r>
            <a:endParaRPr lang="en-US" altLang="zh-CN" sz="2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83981" name="TextBox 2">
            <a:extLst>
              <a:ext uri="{FF2B5EF4-FFF2-40B4-BE49-F238E27FC236}">
                <a16:creationId xmlns:a16="http://schemas.microsoft.com/office/drawing/2014/main" id="{B9DDAF3D-FB18-9383-8945-E7535F859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2473325"/>
            <a:ext cx="1076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填充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&gt;</a:t>
            </a:r>
          </a:p>
        </p:txBody>
      </p:sp>
      <p:sp>
        <p:nvSpPr>
          <p:cNvPr id="83982" name="TextBox 2">
            <a:extLst>
              <a:ext uri="{FF2B5EF4-FFF2-40B4-BE49-F238E27FC236}">
                <a16:creationId xmlns:a16="http://schemas.microsoft.com/office/drawing/2014/main" id="{15143B6D-9EDC-C764-9ABE-735D9A54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2482850"/>
            <a:ext cx="1076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对齐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&gt;</a:t>
            </a:r>
          </a:p>
        </p:txBody>
      </p:sp>
      <p:sp>
        <p:nvSpPr>
          <p:cNvPr id="83983" name="TextBox 2">
            <a:extLst>
              <a:ext uri="{FF2B5EF4-FFF2-40B4-BE49-F238E27FC236}">
                <a16:creationId xmlns:a16="http://schemas.microsoft.com/office/drawing/2014/main" id="{508B874C-277A-5B27-2EBB-BA4822D3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2481263"/>
            <a:ext cx="1076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宽度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&gt;</a:t>
            </a:r>
          </a:p>
        </p:txBody>
      </p:sp>
      <p:sp>
        <p:nvSpPr>
          <p:cNvPr id="83984" name="TextBox 2">
            <a:extLst>
              <a:ext uri="{FF2B5EF4-FFF2-40B4-BE49-F238E27FC236}">
                <a16:creationId xmlns:a16="http://schemas.microsoft.com/office/drawing/2014/main" id="{C3DC8249-3203-06AF-2B87-82199FA22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2479675"/>
            <a:ext cx="10747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&lt;</a:t>
            </a:r>
            <a:r>
              <a: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,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&gt;</a:t>
            </a:r>
          </a:p>
        </p:txBody>
      </p:sp>
      <p:sp>
        <p:nvSpPr>
          <p:cNvPr id="83985" name="TextBox 2">
            <a:extLst>
              <a:ext uri="{FF2B5EF4-FFF2-40B4-BE49-F238E27FC236}">
                <a16:creationId xmlns:a16="http://schemas.microsoft.com/office/drawing/2014/main" id="{2DE9C48B-652A-4EC4-94A9-FED8E9C94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2386013"/>
            <a:ext cx="1076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&lt;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精度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&gt;</a:t>
            </a:r>
          </a:p>
        </p:txBody>
      </p:sp>
      <p:sp>
        <p:nvSpPr>
          <p:cNvPr id="83986" name="TextBox 2">
            <a:extLst>
              <a:ext uri="{FF2B5EF4-FFF2-40B4-BE49-F238E27FC236}">
                <a16:creationId xmlns:a16="http://schemas.microsoft.com/office/drawing/2014/main" id="{8995AAF7-5D4E-9F86-F0CA-4BCE6608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2479675"/>
            <a:ext cx="1076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类型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&gt;</a:t>
            </a:r>
          </a:p>
        </p:txBody>
      </p:sp>
      <p:sp>
        <p:nvSpPr>
          <p:cNvPr id="83987" name="矩形 25">
            <a:extLst>
              <a:ext uri="{FF2B5EF4-FFF2-40B4-BE49-F238E27FC236}">
                <a16:creationId xmlns:a16="http://schemas.microsoft.com/office/drawing/2014/main" id="{E6794E50-DF77-F518-80D6-C8D0E6CB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3009900"/>
            <a:ext cx="40227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"{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0:=^20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}"</a:t>
            </a:r>
            <a:r>
              <a:rPr lang="zh-CN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.format(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PYTHON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'=======PYTHON======='</a:t>
            </a:r>
          </a:p>
          <a:p>
            <a:pPr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"{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0:</a:t>
            </a:r>
            <a:r>
              <a:rPr lang="zh-CN" altLang="en-US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*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&gt;20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}"</a:t>
            </a:r>
            <a:r>
              <a:rPr lang="zh-CN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.format(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BIT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'*****************BIT'</a:t>
            </a:r>
          </a:p>
          <a:p>
            <a:pPr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"{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:10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}"</a:t>
            </a:r>
            <a:r>
              <a:rPr lang="zh-CN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.format(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BIT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'BIT       '</a:t>
            </a:r>
            <a:endParaRPr lang="zh-CN" altLang="en-US" sz="180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2">
            <a:extLst>
              <a:ext uri="{FF2B5EF4-FFF2-40B4-BE49-F238E27FC236}">
                <a16:creationId xmlns:a16="http://schemas.microsoft.com/office/drawing/2014/main" id="{D6CB4B97-3719-0C54-262B-B5B99B7AF914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format()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方法的格式控制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4995" name="矩形 25">
            <a:extLst>
              <a:ext uri="{FF2B5EF4-FFF2-40B4-BE49-F238E27FC236}">
                <a16:creationId xmlns:a16="http://schemas.microsoft.com/office/drawing/2014/main" id="{D9D39ED2-EF3E-1E37-FB90-ED13D8EC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3856038"/>
            <a:ext cx="7159625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zh-CN" altLang="zh-CN" sz="16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"{</a:t>
            </a:r>
            <a:r>
              <a:rPr lang="en-US" altLang="zh-CN" sz="16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0:,</a:t>
            </a:r>
            <a:r>
              <a:rPr lang="en-US" altLang="zh-CN" sz="16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.2f</a:t>
            </a:r>
            <a:r>
              <a:rPr lang="zh-CN" altLang="zh-CN" sz="16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}"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.format(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12345.6789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'12,345.68'</a:t>
            </a:r>
            <a:endParaRPr lang="en-US" altLang="zh-CN" sz="16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zh-CN" altLang="zh-CN" sz="14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12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{0:b},{0:c},{0:d},{0:o},{0:x},{0:X}</a:t>
            </a:r>
            <a:r>
              <a:rPr lang="zh-CN" altLang="zh-CN" sz="14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format(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425</a:t>
            </a:r>
            <a: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'110101001,Ʃ,425,651,1a9,1A9'</a:t>
            </a:r>
          </a:p>
          <a:p>
            <a:pPr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zh-CN" altLang="zh-CN" sz="16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6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{0:e},{0:E},{0:f},{0:%}</a:t>
            </a:r>
            <a:r>
              <a:rPr lang="zh-CN" altLang="zh-CN" sz="16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format(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3.14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'3.140000e+00,3.140000E+00,3.140000,314.000000%'</a:t>
            </a:r>
            <a:endParaRPr lang="zh-CN" altLang="en-US" sz="16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AE2437C-52C7-C79D-75B5-8B760BD9A654}"/>
              </a:ext>
            </a:extLst>
          </p:cNvPr>
          <p:cNvCxnSpPr/>
          <p:nvPr/>
        </p:nvCxnSpPr>
        <p:spPr bwMode="auto">
          <a:xfrm flipV="1">
            <a:off x="539750" y="2908300"/>
            <a:ext cx="7704138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CA93590-E6E8-D285-A8C9-7374C8232241}"/>
              </a:ext>
            </a:extLst>
          </p:cNvPr>
          <p:cNvCxnSpPr/>
          <p:nvPr/>
        </p:nvCxnSpPr>
        <p:spPr bwMode="auto">
          <a:xfrm flipV="1">
            <a:off x="4787900" y="2505075"/>
            <a:ext cx="0" cy="15113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7728FD8-3FC5-265B-D6FE-98C2923FF309}"/>
              </a:ext>
            </a:extLst>
          </p:cNvPr>
          <p:cNvCxnSpPr/>
          <p:nvPr/>
        </p:nvCxnSpPr>
        <p:spPr bwMode="auto">
          <a:xfrm flipV="1">
            <a:off x="6091238" y="2547938"/>
            <a:ext cx="0" cy="1092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0937427-6AF0-447F-794A-7535BF4AB7B0}"/>
              </a:ext>
            </a:extLst>
          </p:cNvPr>
          <p:cNvCxnSpPr/>
          <p:nvPr/>
        </p:nvCxnSpPr>
        <p:spPr bwMode="auto">
          <a:xfrm flipV="1">
            <a:off x="7308850" y="2547938"/>
            <a:ext cx="0" cy="1092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5000" name="TextBox 2">
            <a:extLst>
              <a:ext uri="{FF2B5EF4-FFF2-40B4-BE49-F238E27FC236}">
                <a16:creationId xmlns:a16="http://schemas.microsoft.com/office/drawing/2014/main" id="{B33E9970-D662-68BC-969D-391C2161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3121025"/>
            <a:ext cx="13684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数字的千位分隔符</a:t>
            </a:r>
          </a:p>
        </p:txBody>
      </p:sp>
      <p:sp>
        <p:nvSpPr>
          <p:cNvPr id="85001" name="TextBox 2">
            <a:extLst>
              <a:ext uri="{FF2B5EF4-FFF2-40B4-BE49-F238E27FC236}">
                <a16:creationId xmlns:a16="http://schemas.microsoft.com/office/drawing/2014/main" id="{48AFE0E8-8268-86D5-3C02-70A675191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3135313"/>
            <a:ext cx="12001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浮点数小数精度 或 字符串最大输出长度</a:t>
            </a:r>
          </a:p>
        </p:txBody>
      </p:sp>
      <p:sp>
        <p:nvSpPr>
          <p:cNvPr id="85002" name="TextBox 2">
            <a:extLst>
              <a:ext uri="{FF2B5EF4-FFF2-40B4-BE49-F238E27FC236}">
                <a16:creationId xmlns:a16="http://schemas.microsoft.com/office/drawing/2014/main" id="{EE4F1FFF-D431-C3A0-3033-EEBB58C9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225" y="3135313"/>
            <a:ext cx="1703388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c, d, o, x, X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 E, f, %</a:t>
            </a:r>
          </a:p>
        </p:txBody>
      </p:sp>
      <p:sp>
        <p:nvSpPr>
          <p:cNvPr id="85003" name="TextBox 2">
            <a:extLst>
              <a:ext uri="{FF2B5EF4-FFF2-40B4-BE49-F238E27FC236}">
                <a16:creationId xmlns:a16="http://schemas.microsoft.com/office/drawing/2014/main" id="{952D1DA0-C510-2FBB-8CE1-B2184A0B8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473325"/>
            <a:ext cx="13350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85004" name="TextBox 2">
            <a:extLst>
              <a:ext uri="{FF2B5EF4-FFF2-40B4-BE49-F238E27FC236}">
                <a16:creationId xmlns:a16="http://schemas.microsoft.com/office/drawing/2014/main" id="{3D6812A0-3283-4B60-0C92-E711D4295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2482850"/>
            <a:ext cx="12779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85005" name="TextBox 2">
            <a:extLst>
              <a:ext uri="{FF2B5EF4-FFF2-40B4-BE49-F238E27FC236}">
                <a16:creationId xmlns:a16="http://schemas.microsoft.com/office/drawing/2014/main" id="{7F9906B5-528A-9C3B-7AAE-837BC6BD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25" y="2479675"/>
            <a:ext cx="1285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85006" name="TextBox 2">
            <a:extLst>
              <a:ext uri="{FF2B5EF4-FFF2-40B4-BE49-F238E27FC236}">
                <a16:creationId xmlns:a16="http://schemas.microsoft.com/office/drawing/2014/main" id="{00701B97-B4C0-79D5-8E10-73C232479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2503488"/>
            <a:ext cx="10763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85007" name="TextBox 2">
            <a:extLst>
              <a:ext uri="{FF2B5EF4-FFF2-40B4-BE49-F238E27FC236}">
                <a16:creationId xmlns:a16="http://schemas.microsoft.com/office/drawing/2014/main" id="{3EC44B8B-2C55-9343-0FB9-FD75ADC6B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2384425"/>
            <a:ext cx="13954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85008" name="TextBox 2">
            <a:extLst>
              <a:ext uri="{FF2B5EF4-FFF2-40B4-BE49-F238E27FC236}">
                <a16:creationId xmlns:a16="http://schemas.microsoft.com/office/drawing/2014/main" id="{866050F3-B524-E1CD-57C2-E246D2CA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2478088"/>
            <a:ext cx="13319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85009" name="TextBox 2">
            <a:extLst>
              <a:ext uri="{FF2B5EF4-FFF2-40B4-BE49-F238E27FC236}">
                <a16:creationId xmlns:a16="http://schemas.microsoft.com/office/drawing/2014/main" id="{A8FDF947-A966-AA69-6539-CADA91CC6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2276475"/>
            <a:ext cx="746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：</a:t>
            </a:r>
            <a:endParaRPr lang="en-US" altLang="zh-CN" sz="2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图片 1">
            <a:extLst>
              <a:ext uri="{FF2B5EF4-FFF2-40B4-BE49-F238E27FC236}">
                <a16:creationId xmlns:a16="http://schemas.microsoft.com/office/drawing/2014/main" id="{FD702BF7-B518-F17D-3FB6-F637C9381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TextBox 2">
            <a:extLst>
              <a:ext uri="{FF2B5EF4-FFF2-40B4-BE49-F238E27FC236}">
                <a16:creationId xmlns:a16="http://schemas.microsoft.com/office/drawing/2014/main" id="{9DFF8240-9665-6B60-3913-3B847D90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808288"/>
            <a:ext cx="4689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文本进度条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CADB0196-28C9-FB43-BABE-97062565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7D36B94-FE66-AA4D-4A46-EE860B0F0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简单的开始</a:t>
            </a:r>
          </a:p>
        </p:txBody>
      </p:sp>
      <p:sp>
        <p:nvSpPr>
          <p:cNvPr id="87044" name="矩形 1">
            <a:extLst>
              <a:ext uri="{FF2B5EF4-FFF2-40B4-BE49-F238E27FC236}">
                <a16:creationId xmlns:a16="http://schemas.microsoft.com/office/drawing/2014/main" id="{18368AD5-8E5E-D9B3-CC68-D3FE17E4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1841500"/>
            <a:ext cx="78517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函数实现简单的非刷新文本进度条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基本思想是按照任务执行百分比将整个任务划分为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个单位，每执行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N%</a:t>
            </a:r>
            <a:r>
              <a:rPr lang="zh-CN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输出一次进度条。每一行输出包含进度百分比，代表已完成的部分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(**)</a:t>
            </a:r>
            <a:r>
              <a:rPr lang="zh-CN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和未完成的部分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(..)</a:t>
            </a:r>
            <a:r>
              <a:rPr lang="zh-CN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的两种字符，以及一个跟随完成度前进的小箭头，风格如下：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endParaRPr lang="zh-CN" altLang="zh-CN" sz="20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7045" name="矩形 2">
            <a:extLst>
              <a:ext uri="{FF2B5EF4-FFF2-40B4-BE49-F238E27FC236}">
                <a16:creationId xmlns:a16="http://schemas.microsoft.com/office/drawing/2014/main" id="{479AC0D1-3ECC-8AA0-747D-6635AAD12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A1EF89-55B6-2A0F-DF30-14316931D564}"/>
              </a:ext>
            </a:extLst>
          </p:cNvPr>
          <p:cNvGraphicFramePr>
            <a:graphicFrameLocks noGrp="1"/>
          </p:cNvGraphicFramePr>
          <p:nvPr/>
        </p:nvGraphicFramePr>
        <p:xfrm>
          <a:off x="1327150" y="4918075"/>
          <a:ext cx="5557838" cy="414338"/>
        </p:xfrm>
        <a:graphic>
          <a:graphicData uri="http://schemas.openxmlformats.org/drawingml/2006/table">
            <a:tbl>
              <a:tblPr firstRow="1" firstCol="1" bandRow="1"/>
              <a:tblGrid>
                <a:gridCol w="5557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%10 [*****-&gt;.............................................]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0ADCFFE4-B52E-0EC4-4082-5FA53E3D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72546E48-7ED5-C4FA-24B9-2C73E3452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</a:p>
        </p:txBody>
      </p:sp>
      <p:pic>
        <p:nvPicPr>
          <p:cNvPr id="15364" name="图片 1">
            <a:extLst>
              <a:ext uri="{FF2B5EF4-FFF2-40B4-BE49-F238E27FC236}">
                <a16:creationId xmlns:a16="http://schemas.microsoft.com/office/drawing/2014/main" id="{98B8B098-EF11-F01F-46E4-282FCE7EB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420938"/>
            <a:ext cx="78740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82CD7C6-D22D-7FE7-92CE-1C16FCA300A2}"/>
              </a:ext>
            </a:extLst>
          </p:cNvPr>
          <p:cNvSpPr/>
          <p:nvPr/>
        </p:nvSpPr>
        <p:spPr>
          <a:xfrm>
            <a:off x="3381375" y="3238500"/>
            <a:ext cx="647700" cy="3603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8EE3A5E-526F-AE69-0492-70034C60425B}"/>
              </a:ext>
            </a:extLst>
          </p:cNvPr>
          <p:cNvSpPr/>
          <p:nvPr/>
        </p:nvSpPr>
        <p:spPr>
          <a:xfrm>
            <a:off x="7680325" y="3233738"/>
            <a:ext cx="649288" cy="3603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2884E3AB-17E4-4969-7CA9-0B843C38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C1029F4C-1386-53DC-3E16-7A886652F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简单的开始</a:t>
            </a:r>
          </a:p>
        </p:txBody>
      </p:sp>
      <p:sp>
        <p:nvSpPr>
          <p:cNvPr id="88068" name="矩形 2">
            <a:extLst>
              <a:ext uri="{FF2B5EF4-FFF2-40B4-BE49-F238E27FC236}">
                <a16:creationId xmlns:a16="http://schemas.microsoft.com/office/drawing/2014/main" id="{FE3C71C9-50F4-97FC-13CF-49B22F9E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8881A14-F43C-42B4-F039-A0FD6AAEE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99951"/>
              </p:ext>
            </p:extLst>
          </p:nvPr>
        </p:nvGraphicFramePr>
        <p:xfrm>
          <a:off x="1547664" y="1644649"/>
          <a:ext cx="6192688" cy="4530706"/>
        </p:xfrm>
        <a:graphic>
          <a:graphicData uri="http://schemas.openxmlformats.org/drawingml/2006/table">
            <a:tbl>
              <a:tblPr/>
              <a:tblGrid>
                <a:gridCol w="48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62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4.1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e4.1TextProgressBar.py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0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#e4.1TextProgressBar.py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time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scale = 10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print("------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执行开始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------")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range(scale+1):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a, b = '**' *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,'..' * (scale -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c = 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/scale)*100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print("%{:^3.0f}[{}-&gt;{}]" .format (c, a, b))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time.sleep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(0.1)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print("------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执行结束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------")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4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C1F79D6F-C2F3-6F20-04CB-41A988B3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D5440E41-C9DC-D213-0308-81BFA756F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简单的开始</a:t>
            </a:r>
          </a:p>
        </p:txBody>
      </p:sp>
      <p:sp>
        <p:nvSpPr>
          <p:cNvPr id="89092" name="矩形 2">
            <a:extLst>
              <a:ext uri="{FF2B5EF4-FFF2-40B4-BE49-F238E27FC236}">
                <a16:creationId xmlns:a16="http://schemas.microsoft.com/office/drawing/2014/main" id="{89598BD2-8F95-CF85-E07B-55C5FB37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B8AF50-D5AB-57A5-E553-52C18CD639B6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2628900"/>
          <a:ext cx="5343525" cy="3302000"/>
        </p:xfrm>
        <a:graphic>
          <a:graphicData uri="http://schemas.openxmlformats.org/drawingml/2006/table">
            <a:tbl>
              <a:tblPr/>
              <a:tblGrid>
                <a:gridCol w="534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------</a:t>
                      </a: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执行开始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------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 0 [-&gt;....................]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%10 [**-&gt;..................]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%20 [****-&gt;................]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%30 [******-&gt;..............]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%40 [********-&gt;............]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%50 [**********-&gt;..........]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%60 [************-&gt;........]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%70 [**************-&gt;......]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%80 [****************-&gt;....]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%90 [******************-&gt;..]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%100[********************-&gt;]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------</a:t>
                      </a: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执行结束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------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099" name="矩形 5">
            <a:extLst>
              <a:ext uri="{FF2B5EF4-FFF2-40B4-BE49-F238E27FC236}">
                <a16:creationId xmlns:a16="http://schemas.microsoft.com/office/drawing/2014/main" id="{27F6B331-6915-6059-23F2-DA52F7FE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1868488"/>
            <a:ext cx="2787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程序的输出效果如下图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43DCC994-8732-8580-D3FD-17CC1AFA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DBB45D6-897E-F7B1-A53E-C21FC728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单行动态刷新</a:t>
            </a:r>
          </a:p>
        </p:txBody>
      </p:sp>
      <p:sp>
        <p:nvSpPr>
          <p:cNvPr id="90116" name="矩形 2">
            <a:extLst>
              <a:ext uri="{FF2B5EF4-FFF2-40B4-BE49-F238E27FC236}">
                <a16:creationId xmlns:a16="http://schemas.microsoft.com/office/drawing/2014/main" id="{B2A445CA-AD0D-2823-5103-7F573B90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6169D18-2EF0-4C95-B4E7-64D370877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2581"/>
              </p:ext>
            </p:extLst>
          </p:nvPr>
        </p:nvGraphicFramePr>
        <p:xfrm>
          <a:off x="2051050" y="2519363"/>
          <a:ext cx="5008563" cy="2353459"/>
        </p:xfrm>
        <a:graphic>
          <a:graphicData uri="http://schemas.openxmlformats.org/drawingml/2006/table">
            <a:tbl>
              <a:tblPr/>
              <a:tblGrid>
                <a:gridCol w="39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07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4.2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e4.2TextProgressBar.py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35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#e4.2TextProgressBar.py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time</a:t>
                      </a:r>
                      <a:b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range(101):</a:t>
                      </a:r>
                      <a:b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print("\r{:2}%".format(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), end="")</a:t>
                      </a:r>
                      <a:b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time.sleep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(0.05)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0CC4558-D983-CA5D-3C92-BA540A42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FE332F95-02D2-C2D4-96C2-85F6CDFA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单行动态刷新</a:t>
            </a:r>
          </a:p>
        </p:txBody>
      </p:sp>
      <p:sp>
        <p:nvSpPr>
          <p:cNvPr id="91140" name="矩形 2">
            <a:extLst>
              <a:ext uri="{FF2B5EF4-FFF2-40B4-BE49-F238E27FC236}">
                <a16:creationId xmlns:a16="http://schemas.microsoft.com/office/drawing/2014/main" id="{E9B8CBC0-EF03-08FA-EE36-2FB4353B9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C67CEE-6F82-E8AF-F760-2C12BAD5F649}"/>
              </a:ext>
            </a:extLst>
          </p:cNvPr>
          <p:cNvGraphicFramePr>
            <a:graphicFrameLocks noGrp="1"/>
          </p:cNvGraphicFramePr>
          <p:nvPr/>
        </p:nvGraphicFramePr>
        <p:xfrm>
          <a:off x="1435100" y="2406650"/>
          <a:ext cx="5341938" cy="1778000"/>
        </p:xfrm>
        <a:graphic>
          <a:graphicData uri="http://schemas.openxmlformats.org/drawingml/2006/table">
            <a:tbl>
              <a:tblPr firstRow="1" firstCol="1" bandRow="1"/>
              <a:tblGrid>
                <a:gridCol w="5341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0"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 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0%  1%  2%  3%  4%  5%  6%  7%  8%  9% 10% 11% 12% 13% 14% 15% 16% 17% 18% 19% 20% 21% 22% 23% 24% 25% 26% 27% 28% 29% 30% 31% 32% 33% 34% 35% 36% 37% 38% 39% 40% 41% 42% 43% 44% 45% 46% 47% 48% 49% 50% 51% 52% 53% 54% 55% 56% 57% 58% 59% 60% 61% 62% 63% 64% 65% 66% 67% 68% 69% 70% 71% 72% 73% 74% 75% 76% 77% 78% 79% 80% 81% 82% 83% 84% 85% 86% 87% 88% 89% 90% 91% 92% 93% 94% 95% 96% 97% 98% 99%100%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993B63B-9DB4-2570-7421-7D5A3D44A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54200"/>
            <a:ext cx="39290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/>
              <a:t>上述程序在IDLE中的执行效果如下。</a:t>
            </a:r>
            <a:endParaRPr lang="en-US" altLang="zh-CN"/>
          </a:p>
          <a:p>
            <a:pPr>
              <a:defRPr/>
            </a:pPr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D2F7B69-1E25-055F-1F87-449399A5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41850"/>
            <a:ext cx="8567737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zh-CN" sz="1800" dirty="0"/>
              <a:t>为什么输出没有单行刷新呢？</a:t>
            </a:r>
            <a:endParaRPr lang="en-US" altLang="zh-CN" sz="1800" dirty="0"/>
          </a:p>
          <a:p>
            <a:pPr>
              <a:spcBef>
                <a:spcPct val="0"/>
              </a:spcBef>
              <a:defRPr/>
            </a:pPr>
            <a:r>
              <a:rPr lang="zh-CN" altLang="en-US" sz="1800" dirty="0"/>
              <a:t>这是因为</a:t>
            </a:r>
            <a:r>
              <a:rPr lang="en-US" altLang="zh-CN" sz="1800" dirty="0"/>
              <a:t>IDLE</a:t>
            </a:r>
            <a:r>
              <a:rPr lang="zh-CN" altLang="en-US" sz="1800" dirty="0"/>
              <a:t>本身屏蔽了单行刷新功能，如果希望获得刷新效果，请使用控制台命令行执行</a:t>
            </a:r>
            <a:r>
              <a:rPr lang="en-US" altLang="zh-CN" sz="1800" dirty="0"/>
              <a:t>e4.2TextProgressBar.py</a:t>
            </a:r>
            <a:r>
              <a:rPr lang="zh-CN" altLang="en-US" sz="1800" dirty="0"/>
              <a:t>程序。以</a:t>
            </a:r>
            <a:r>
              <a:rPr lang="en-US" altLang="zh-CN" sz="1800" dirty="0"/>
              <a:t>Windows</a:t>
            </a:r>
            <a:r>
              <a:rPr lang="zh-CN" altLang="en-US" sz="1800" dirty="0"/>
              <a:t>系统为例，</a:t>
            </a:r>
            <a:r>
              <a:rPr lang="en-US" altLang="en-US" sz="1800" dirty="0" err="1"/>
              <a:t>启动命令行工具</a:t>
            </a:r>
            <a:r>
              <a:rPr lang="en-US" altLang="en-US" sz="1800" dirty="0"/>
              <a:t>（</a:t>
            </a:r>
            <a:r>
              <a:rPr lang="en-US" altLang="zh-CN" sz="1800" dirty="0"/>
              <a:t>&lt;Windows</a:t>
            </a:r>
            <a:r>
              <a:rPr lang="zh-CN" altLang="en-US" sz="1800" dirty="0"/>
              <a:t>系统安装目录</a:t>
            </a:r>
            <a:r>
              <a:rPr lang="en-US" altLang="zh-CN" sz="1800" dirty="0"/>
              <a:t>&gt;\system32\cmd.exe</a:t>
            </a:r>
            <a:r>
              <a:rPr lang="zh-CN" altLang="en-US" sz="1800" dirty="0"/>
              <a:t>），选择到</a:t>
            </a:r>
            <a:r>
              <a:rPr lang="en-US" altLang="zh-CN" sz="1800" dirty="0"/>
              <a:t>e4.2TextProgressBar.py</a:t>
            </a:r>
            <a:r>
              <a:rPr lang="zh-CN" altLang="en-US" sz="1800" dirty="0"/>
              <a:t>文件所在目录执行 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4201F369-E926-1A58-30C4-29925C98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91B5861-BA9C-668F-193C-608557957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80060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带刷新的文本进度条</a:t>
            </a: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64" name="矩形 2">
            <a:extLst>
              <a:ext uri="{FF2B5EF4-FFF2-40B4-BE49-F238E27FC236}">
                <a16:creationId xmlns:a16="http://schemas.microsoft.com/office/drawing/2014/main" id="{37A6337A-5827-AB7E-DFE4-365004ECB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4FDBE0-D100-5E87-7E94-6DFF7111D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14454"/>
              </p:ext>
            </p:extLst>
          </p:nvPr>
        </p:nvGraphicFramePr>
        <p:xfrm>
          <a:off x="1475657" y="1473200"/>
          <a:ext cx="6336703" cy="5074701"/>
        </p:xfrm>
        <a:graphic>
          <a:graphicData uri="http://schemas.openxmlformats.org/drawingml/2006/table">
            <a:tbl>
              <a:tblPr/>
              <a:tblGrid>
                <a:gridCol w="49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2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4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4.3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e4.3TextProgressBar.py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#e4.3TextProgressBar.py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time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scale = 50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执行开始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".center(scale//2,'-'))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time.clock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range(scale+1):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 = '*' *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b = '.' * (scale -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c = 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/scale)*100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t -=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time.perf_counter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print("\r{:^3.0f}%[{}-&gt;{}]{:.2f}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s".format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c,a,b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,-t),\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end='')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time.sleep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(0.05)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print("\n"+"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执行结束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".center(scale//2,'-'))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235B5DD3-D52F-3682-B9D8-7A2FDBB0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CB5ED046-751F-04F2-E186-05D48F5E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80060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带刷新的文本进度条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188" name="矩形 1">
            <a:extLst>
              <a:ext uri="{FF2B5EF4-FFF2-40B4-BE49-F238E27FC236}">
                <a16:creationId xmlns:a16="http://schemas.microsoft.com/office/drawing/2014/main" id="{F036377A-F1AA-CFA7-D733-901F54011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1971675"/>
            <a:ext cx="5421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0">
                <a:solidFill>
                  <a:schemeClr val="tx1"/>
                </a:solidFill>
                <a:ea typeface="宋体" panose="02010600030101010101" pitchFamily="2" charset="-122"/>
              </a:rPr>
              <a:t>采用命令行的执行上述文件，效果如下：</a:t>
            </a:r>
          </a:p>
        </p:txBody>
      </p:sp>
      <p:sp>
        <p:nvSpPr>
          <p:cNvPr id="93189" name="矩形 2">
            <a:extLst>
              <a:ext uri="{FF2B5EF4-FFF2-40B4-BE49-F238E27FC236}">
                <a16:creationId xmlns:a16="http://schemas.microsoft.com/office/drawing/2014/main" id="{145745D1-D11C-7D0E-6C7D-B8EDA991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2F4F86-5839-25BB-9FC4-C0C779800D40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2894013"/>
          <a:ext cx="5341937" cy="1662112"/>
        </p:xfrm>
        <a:graphic>
          <a:graphicData uri="http://schemas.openxmlformats.org/drawingml/2006/table">
            <a:tbl>
              <a:tblPr/>
              <a:tblGrid>
                <a:gridCol w="534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2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:\&gt;python e4.3TextProgressBar.py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-----------</a:t>
                      </a: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执行开始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----------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100%[**************************************************-&gt;] 65.71s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-----------</a:t>
                      </a: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执行结束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----------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661E2B64-D2E8-8B2D-CF37-F97F3811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1157AEE-E4BE-CD17-E102-C77D10F6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63404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五花八门的进度条设计函数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BAD57EC7-01BD-4525-37DA-F171479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8E2DAC-65DA-AE3D-0B26-32FC9666F716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2349500"/>
          <a:ext cx="6913562" cy="3449638"/>
        </p:xfrm>
        <a:graphic>
          <a:graphicData uri="http://schemas.openxmlformats.org/drawingml/2006/table">
            <a:tbl>
              <a:tblPr/>
              <a:tblGrid>
                <a:gridCol w="185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设计名称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趋势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设计函数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Liner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Constant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f(x) = x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Early Pause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Speeds up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f(x) = x+(1-sin(x*</a:t>
                      </a:r>
                      <a:r>
                        <a:rPr kumimoji="0" lang="zh-CN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*2+</a:t>
                      </a:r>
                      <a:r>
                        <a:rPr kumimoji="0" lang="zh-CN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/2))/-8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Late Pause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Slows down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f(x) = x+(1-sin(x*</a:t>
                      </a:r>
                      <a:r>
                        <a:rPr kumimoji="0" lang="zh-CN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*2+</a:t>
                      </a:r>
                      <a:r>
                        <a:rPr kumimoji="0" lang="zh-CN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/2))/8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Slow Wavy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Constant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f(x) = x+sin(x*</a:t>
                      </a:r>
                      <a:r>
                        <a:rPr kumimoji="0" lang="zh-CN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*5)/20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Fast Wavy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Constant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f(x) = x+sin(x*</a:t>
                      </a:r>
                      <a:r>
                        <a:rPr kumimoji="0" lang="zh-CN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*20)/80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Power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Speeds up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f(x) = (x+(1-x)*0.03)2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Inverse Power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Slows down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f(x) = 1+(1-x)1.5 *-1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Fast Power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Speeds up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f(x) = (x+(1-x)/2)8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Inv. Fast Power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Slows down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f(x) = 1+(1-x)3 *-1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D6133-CF0F-A574-D827-AE53F9408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DCAC54AD-87B5-C5AB-AA5C-1A608B829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0285D54F-81BD-7587-D049-4BFA80D3A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404621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专门的进度条库  </a:t>
            </a:r>
            <a:r>
              <a:rPr lang="en-US" altLang="zh-CN" sz="4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tqdm</a:t>
            </a: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A6BB6C81-513A-4655-0768-E546F92F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5">
            <a:extLst>
              <a:ext uri="{FF2B5EF4-FFF2-40B4-BE49-F238E27FC236}">
                <a16:creationId xmlns:a16="http://schemas.microsoft.com/office/drawing/2014/main" id="{1355E855-96C5-AA93-7573-D4E9C432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752144"/>
            <a:ext cx="608371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Tqdm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中专门用于处理和实现进度条的库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简单、易用、功能强大</a:t>
            </a:r>
            <a:r>
              <a:rPr lang="zh-CN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将一个进度条包装在可迭代对象上，显示其执行时间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最基本的用法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tqdm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tqdm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tqdm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(range(100)):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time.sleep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(0.1)</a:t>
            </a:r>
            <a:endParaRPr lang="zh-CN" alt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813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41017-2080-D12F-BD82-400C9CBE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3ADEA2D-4745-4168-4527-E5DD3571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88120112-9BAF-4C45-0072-412E5808B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404621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专门的进度条库  </a:t>
            </a:r>
            <a:r>
              <a:rPr lang="en-US" altLang="zh-CN" sz="4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tqdm</a:t>
            </a: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19E8064C-6FB1-06A5-55BC-A5FAC29B6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5">
            <a:extLst>
              <a:ext uri="{FF2B5EF4-FFF2-40B4-BE49-F238E27FC236}">
                <a16:creationId xmlns:a16="http://schemas.microsoft.com/office/drawing/2014/main" id="{2053EFF3-EB74-6A0B-DFA6-25FBA702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48" y="1762791"/>
            <a:ext cx="27921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tqdm.write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F3A9D0-2645-2C62-888F-D7B4CC7592FA}"/>
              </a:ext>
            </a:extLst>
          </p:cNvPr>
          <p:cNvSpPr txBox="1"/>
          <p:nvPr/>
        </p:nvSpPr>
        <p:spPr>
          <a:xfrm>
            <a:off x="420220" y="2602017"/>
            <a:ext cx="80439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tqdm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进度条中，直接使用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会打乱排版，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tqdm.write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就是解决该问题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871CBB-1222-0A74-598B-FB6A4FAB93AD}"/>
              </a:ext>
            </a:extLst>
          </p:cNvPr>
          <p:cNvSpPr txBox="1"/>
          <p:nvPr/>
        </p:nvSpPr>
        <p:spPr>
          <a:xfrm>
            <a:off x="1043608" y="3429000"/>
            <a:ext cx="5832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For</a:t>
            </a:r>
            <a:r>
              <a:rPr kumimoji="1" lang="zh-CN" altLang="en-US" sz="2800" dirty="0"/>
              <a:t>  </a:t>
            </a:r>
            <a:r>
              <a:rPr kumimoji="1" lang="en-US" altLang="zh-CN" sz="2800" dirty="0"/>
              <a:t>I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tqdm</a:t>
            </a:r>
            <a:r>
              <a:rPr kumimoji="1" lang="en-US" altLang="zh-CN" sz="2800" dirty="0"/>
              <a:t>(range(10)):</a:t>
            </a:r>
          </a:p>
          <a:p>
            <a:r>
              <a:rPr kumimoji="1" lang="zh-CN" altLang="en-US" sz="2800" dirty="0"/>
              <a:t>    </a:t>
            </a:r>
            <a:r>
              <a:rPr kumimoji="1" lang="en-US" altLang="zh-CN" sz="2800" dirty="0" err="1"/>
              <a:t>time.sleep</a:t>
            </a:r>
            <a:r>
              <a:rPr kumimoji="1" lang="en-US" altLang="zh-CN" sz="2800" dirty="0"/>
              <a:t>(0.5)</a:t>
            </a:r>
          </a:p>
          <a:p>
            <a:r>
              <a:rPr kumimoji="1" lang="zh-CN" altLang="en-US" sz="2800" dirty="0"/>
              <a:t>    </a:t>
            </a:r>
            <a:r>
              <a:rPr kumimoji="1" lang="en-US" altLang="zh-CN" sz="2800" dirty="0"/>
              <a:t>if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%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0:</a:t>
            </a:r>
          </a:p>
          <a:p>
            <a:r>
              <a:rPr kumimoji="1" lang="zh-CN" altLang="en-US" sz="2800" dirty="0"/>
              <a:t>        </a:t>
            </a:r>
            <a:r>
              <a:rPr kumimoji="1" lang="en-US" altLang="zh-CN" sz="2800" dirty="0"/>
              <a:t>print(‘</a:t>
            </a:r>
            <a:r>
              <a:rPr kumimoji="1" lang="zh-CN" altLang="en-US" sz="2800" dirty="0"/>
              <a:t>阶段性进展</a:t>
            </a:r>
            <a:r>
              <a:rPr kumimoji="1" lang="en-US" altLang="zh-CN" sz="2800" dirty="0"/>
              <a:t>’)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12121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947A9-23CE-4BD3-E578-044366D04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F5AEE764-3990-0168-4E63-5A9F8696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A15215D1-92BC-39D5-13EE-0A3C82EB8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404621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专门的进度条库  </a:t>
            </a:r>
            <a:r>
              <a:rPr lang="en-US" altLang="zh-CN" sz="4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tqdm</a:t>
            </a: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25FAB864-E2E1-294F-24D0-FC64C20C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5">
            <a:extLst>
              <a:ext uri="{FF2B5EF4-FFF2-40B4-BE49-F238E27FC236}">
                <a16:creationId xmlns:a16="http://schemas.microsoft.com/office/drawing/2014/main" id="{AFECF60F-1CC0-DC43-BB62-A67D3052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48" y="1762791"/>
            <a:ext cx="30971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tqdm.trange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EB1CB-5958-B6BF-23A8-4944CB32B1B6}"/>
              </a:ext>
            </a:extLst>
          </p:cNvPr>
          <p:cNvSpPr txBox="1"/>
          <p:nvPr/>
        </p:nvSpPr>
        <p:spPr>
          <a:xfrm>
            <a:off x="420220" y="2602017"/>
            <a:ext cx="8043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tqdm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(range())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的简写形式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79ADF5-58E4-7E7D-7635-D1FAC90EF041}"/>
              </a:ext>
            </a:extLst>
          </p:cNvPr>
          <p:cNvSpPr txBox="1"/>
          <p:nvPr/>
        </p:nvSpPr>
        <p:spPr>
          <a:xfrm>
            <a:off x="687111" y="3409950"/>
            <a:ext cx="75101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81A1C1"/>
                </a:solidFill>
                <a:effectLst/>
              </a:rPr>
              <a:t>from</a:t>
            </a:r>
            <a:r>
              <a:rPr lang="en" altLang="zh-CN" sz="2800" dirty="0"/>
              <a:t> </a:t>
            </a:r>
            <a:r>
              <a:rPr lang="en" altLang="zh-CN" sz="2800" dirty="0" err="1"/>
              <a:t>tqdm</a:t>
            </a:r>
            <a:r>
              <a:rPr lang="en" altLang="zh-CN" sz="2800" dirty="0"/>
              <a:t> </a:t>
            </a:r>
            <a:r>
              <a:rPr lang="en" altLang="zh-CN" sz="2800" dirty="0">
                <a:solidFill>
                  <a:srgbClr val="81A1C1"/>
                </a:solidFill>
                <a:effectLst/>
              </a:rPr>
              <a:t>import</a:t>
            </a:r>
            <a:r>
              <a:rPr lang="en" altLang="zh-CN" sz="2800" dirty="0"/>
              <a:t> </a:t>
            </a:r>
            <a:r>
              <a:rPr lang="en" altLang="zh-CN" sz="2800" dirty="0" err="1"/>
              <a:t>trange</a:t>
            </a:r>
            <a:r>
              <a:rPr lang="en" altLang="zh-CN" sz="2800" dirty="0"/>
              <a:t> </a:t>
            </a:r>
          </a:p>
          <a:p>
            <a:r>
              <a:rPr lang="en" altLang="zh-CN" sz="2800" dirty="0">
                <a:solidFill>
                  <a:srgbClr val="81A1C1"/>
                </a:solidFill>
                <a:effectLst/>
              </a:rPr>
              <a:t>import</a:t>
            </a:r>
            <a:r>
              <a:rPr lang="en" altLang="zh-CN" sz="2800" dirty="0"/>
              <a:t> time </a:t>
            </a:r>
          </a:p>
          <a:p>
            <a:endParaRPr lang="en" altLang="zh-CN" sz="2800" dirty="0"/>
          </a:p>
          <a:p>
            <a:r>
              <a:rPr lang="en" altLang="zh-CN" sz="2800" dirty="0">
                <a:solidFill>
                  <a:srgbClr val="81A1C1"/>
                </a:solidFill>
                <a:effectLst/>
              </a:rPr>
              <a:t>for</a:t>
            </a:r>
            <a:r>
              <a:rPr lang="en" altLang="zh-CN" sz="2800" dirty="0"/>
              <a:t> </a:t>
            </a:r>
            <a:r>
              <a:rPr lang="en" altLang="zh-CN" sz="2800" dirty="0" err="1"/>
              <a:t>i</a:t>
            </a:r>
            <a:r>
              <a:rPr lang="en" altLang="zh-CN" sz="2800" dirty="0"/>
              <a:t> </a:t>
            </a:r>
            <a:r>
              <a:rPr lang="en" altLang="zh-CN" sz="2800" dirty="0">
                <a:solidFill>
                  <a:srgbClr val="81A1C1"/>
                </a:solidFill>
                <a:effectLst/>
              </a:rPr>
              <a:t>in</a:t>
            </a:r>
            <a:r>
              <a:rPr lang="en" altLang="zh-CN" sz="2800" dirty="0"/>
              <a:t> </a:t>
            </a:r>
            <a:r>
              <a:rPr lang="en" altLang="zh-CN" sz="2800" dirty="0" err="1"/>
              <a:t>trange</a:t>
            </a:r>
            <a:r>
              <a:rPr lang="en" altLang="zh-CN" sz="2800" dirty="0">
                <a:solidFill>
                  <a:srgbClr val="81A1C1"/>
                </a:solidFill>
                <a:effectLst/>
              </a:rPr>
              <a:t>(</a:t>
            </a:r>
            <a:r>
              <a:rPr lang="en" altLang="zh-CN" sz="2800" dirty="0">
                <a:solidFill>
                  <a:srgbClr val="B48EAD"/>
                </a:solidFill>
                <a:effectLst/>
              </a:rPr>
              <a:t>50</a:t>
            </a:r>
            <a:r>
              <a:rPr lang="en" altLang="zh-CN" sz="2800" dirty="0">
                <a:solidFill>
                  <a:srgbClr val="81A1C1"/>
                </a:solidFill>
                <a:effectLst/>
              </a:rPr>
              <a:t>,</a:t>
            </a:r>
            <a:r>
              <a:rPr lang="en" altLang="zh-CN" sz="2800" dirty="0"/>
              <a:t> desc</a:t>
            </a:r>
            <a:r>
              <a:rPr lang="en" altLang="zh-CN" sz="2800" dirty="0">
                <a:solidFill>
                  <a:srgbClr val="81A1C1"/>
                </a:solidFill>
                <a:effectLst/>
              </a:rPr>
              <a:t>=</a:t>
            </a:r>
            <a:r>
              <a:rPr lang="en" altLang="zh-CN" sz="2800" dirty="0">
                <a:solidFill>
                  <a:srgbClr val="A3BE8C"/>
                </a:solidFill>
                <a:effectLst/>
              </a:rPr>
              <a:t>“</a:t>
            </a:r>
            <a:r>
              <a:rPr lang="zh-CN" altLang="en-US" sz="2800" dirty="0">
                <a:solidFill>
                  <a:srgbClr val="A3BE8C"/>
                </a:solidFill>
                <a:effectLst/>
              </a:rPr>
              <a:t>加载中</a:t>
            </a:r>
            <a:r>
              <a:rPr lang="en-US" altLang="zh-CN" sz="2800" dirty="0">
                <a:solidFill>
                  <a:srgbClr val="A3BE8C"/>
                </a:solidFill>
                <a:effectLst/>
              </a:rPr>
              <a:t>”</a:t>
            </a:r>
            <a:r>
              <a:rPr lang="en-US" altLang="zh-CN" sz="2800" dirty="0">
                <a:solidFill>
                  <a:srgbClr val="81A1C1"/>
                </a:solidFill>
                <a:effectLst/>
              </a:rPr>
              <a:t>,</a:t>
            </a:r>
            <a:r>
              <a:rPr lang="zh-CN" altLang="en-US" sz="2800" dirty="0"/>
              <a:t> </a:t>
            </a:r>
            <a:r>
              <a:rPr lang="en" altLang="zh-CN" sz="2800" dirty="0"/>
              <a:t>unit</a:t>
            </a:r>
            <a:r>
              <a:rPr lang="en" altLang="zh-CN" sz="2800" dirty="0">
                <a:solidFill>
                  <a:srgbClr val="81A1C1"/>
                </a:solidFill>
                <a:effectLst/>
              </a:rPr>
              <a:t>=</a:t>
            </a:r>
            <a:r>
              <a:rPr lang="en" altLang="zh-CN" sz="2800" dirty="0">
                <a:solidFill>
                  <a:srgbClr val="A3BE8C"/>
                </a:solidFill>
                <a:effectLst/>
              </a:rPr>
              <a:t>“</a:t>
            </a:r>
            <a:r>
              <a:rPr lang="zh-CN" altLang="en-US" sz="2800" dirty="0">
                <a:solidFill>
                  <a:srgbClr val="A3BE8C"/>
                </a:solidFill>
                <a:effectLst/>
              </a:rPr>
              <a:t>文件</a:t>
            </a:r>
            <a:r>
              <a:rPr lang="en-US" altLang="zh-CN" sz="2800" dirty="0">
                <a:solidFill>
                  <a:srgbClr val="A3BE8C"/>
                </a:solidFill>
                <a:effectLst/>
              </a:rPr>
              <a:t>”</a:t>
            </a:r>
            <a:r>
              <a:rPr lang="en-US" altLang="zh-CN" sz="2800" dirty="0">
                <a:solidFill>
                  <a:srgbClr val="81A1C1"/>
                </a:solidFill>
                <a:effectLst/>
              </a:rPr>
              <a:t>):</a:t>
            </a:r>
            <a:r>
              <a:rPr lang="zh-CN" altLang="en-US" sz="2800" dirty="0"/>
              <a:t>  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        </a:t>
            </a:r>
            <a:r>
              <a:rPr lang="en" altLang="zh-CN" sz="2800" dirty="0" err="1"/>
              <a:t>time</a:t>
            </a:r>
            <a:r>
              <a:rPr lang="en" altLang="zh-CN" sz="2800" dirty="0" err="1">
                <a:solidFill>
                  <a:srgbClr val="81A1C1"/>
                </a:solidFill>
                <a:effectLst/>
              </a:rPr>
              <a:t>.</a:t>
            </a:r>
            <a:r>
              <a:rPr lang="en" altLang="zh-CN" sz="2800" dirty="0" err="1"/>
              <a:t>sleep</a:t>
            </a:r>
            <a:r>
              <a:rPr lang="en" altLang="zh-CN" sz="2800" dirty="0">
                <a:solidFill>
                  <a:srgbClr val="81A1C1"/>
                </a:solidFill>
                <a:effectLst/>
              </a:rPr>
              <a:t>(</a:t>
            </a:r>
            <a:r>
              <a:rPr lang="en" altLang="zh-CN" sz="2800" dirty="0">
                <a:solidFill>
                  <a:srgbClr val="B48EAD"/>
                </a:solidFill>
                <a:effectLst/>
              </a:rPr>
              <a:t>0.1</a:t>
            </a:r>
            <a:r>
              <a:rPr lang="en" altLang="zh-CN" sz="2800" dirty="0">
                <a:solidFill>
                  <a:srgbClr val="81A1C1"/>
                </a:solidFill>
                <a:effectLst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714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733BF3AE-5495-ABCA-9A2E-FC29C348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6E890938-4B9B-1CCA-0A00-1C04FA2A3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</a:p>
        </p:txBody>
      </p:sp>
      <p:sp>
        <p:nvSpPr>
          <p:cNvPr id="16388" name="TextBox 2">
            <a:extLst>
              <a:ext uri="{FF2B5EF4-FFF2-40B4-BE49-F238E27FC236}">
                <a16:creationId xmlns:a16="http://schemas.microsoft.com/office/drawing/2014/main" id="{B5061B00-D4B4-CDDA-EABC-0EC4314C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692275"/>
            <a:ext cx="8605837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0.0, -77., -2.17 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96e4, 4.3e-3, 9.6E5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（科学计数法）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科学计数法使用字母“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”或者“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”作为幂的符号，以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为基数。科学计数法含义如下：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&lt;a&gt;e&lt;b&gt; = a * 10</a:t>
            </a:r>
            <a:r>
              <a:rPr lang="en-US" altLang="zh-CN" sz="2800" b="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7BDBD-4F8B-559D-7DE6-DC493052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9CCACDB3-EDD7-FE46-F517-BAD8ECEA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875734FD-DCB0-9B17-24DD-8D6170B0E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404621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专门的进度条库  </a:t>
            </a:r>
            <a:r>
              <a:rPr lang="en-US" altLang="zh-CN" sz="4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tqdm</a:t>
            </a: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A4A73C28-D74A-CDF7-CC29-65B6BDAF3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5">
            <a:extLst>
              <a:ext uri="{FF2B5EF4-FFF2-40B4-BE49-F238E27FC236}">
                <a16:creationId xmlns:a16="http://schemas.microsoft.com/office/drawing/2014/main" id="{8D5728DA-5901-7426-99A4-6A373BB38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48" y="1762791"/>
            <a:ext cx="35217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Tqdm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嵌套进度条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0D9577-074E-8D7D-0AED-AB3254B80862}"/>
              </a:ext>
            </a:extLst>
          </p:cNvPr>
          <p:cNvSpPr txBox="1"/>
          <p:nvPr/>
        </p:nvSpPr>
        <p:spPr>
          <a:xfrm>
            <a:off x="420220" y="2602017"/>
            <a:ext cx="80439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支持嵌套进度条，适用于多层循环的场景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参数的作用，表示当前进度条结束之后是否要保留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DE3B3A-6C21-CA09-7A28-DBDD565A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3" y="3817773"/>
            <a:ext cx="7772400" cy="20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599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FFB2-0854-04A1-821B-3C4BAA7E1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E3F0F086-EFBE-1CA2-CDD2-B45DB771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070B867F-4D07-62DE-9E66-1CC200584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404621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专门的进度条库  </a:t>
            </a:r>
            <a:r>
              <a:rPr lang="en-US" altLang="zh-CN" sz="4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tqdm</a:t>
            </a: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62446D85-928D-6E55-8B4F-3E47C530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5">
            <a:extLst>
              <a:ext uri="{FF2B5EF4-FFF2-40B4-BE49-F238E27FC236}">
                <a16:creationId xmlns:a16="http://schemas.microsoft.com/office/drawing/2014/main" id="{FC5C6205-BD1A-08AE-9F66-D98D0E9EA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48" y="1762791"/>
            <a:ext cx="43424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Tqdm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手动更新进度条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8CD689-A8EE-8E72-87C3-AFFFCF654D56}"/>
              </a:ext>
            </a:extLst>
          </p:cNvPr>
          <p:cNvSpPr txBox="1"/>
          <p:nvPr/>
        </p:nvSpPr>
        <p:spPr>
          <a:xfrm>
            <a:off x="420220" y="2602017"/>
            <a:ext cx="8043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有些不可迭代的对象也需要进度条展示，便可采用手动更新方式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0B00E3-B6B6-5CC0-08B9-9F58307AD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3" y="3140968"/>
            <a:ext cx="7772400" cy="32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550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8036B-C26A-4850-E17B-4AAAF1A2D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9B08591A-94AB-E4C6-5D0D-8E551E0D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3742261-1DAF-9FBF-CF18-D4CDA0E4D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382" y="2767280"/>
            <a:ext cx="5314275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还有很多有意思的功能</a:t>
            </a:r>
            <a:endParaRPr lang="en-US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请大家自主学习</a:t>
            </a:r>
          </a:p>
        </p:txBody>
      </p:sp>
    </p:spTree>
    <p:extLst>
      <p:ext uri="{BB962C8B-B14F-4D97-AF65-F5344CB8AC3E}">
        <p14:creationId xmlns:p14="http://schemas.microsoft.com/office/powerpoint/2010/main" val="9942874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D732938-00DF-444E-7F39-9A17B44C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092A71-B9EB-7723-B46A-AD6F2136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1568974"/>
            <a:ext cx="39055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Very Important</a:t>
            </a:r>
            <a:endParaRPr lang="zh-CN" altLang="en-US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F663F9-5DFB-204C-14A8-2AC24BB97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98" y="2924944"/>
            <a:ext cx="890500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请睡觉的、玩手机的同学抬起头认真听</a:t>
            </a:r>
          </a:p>
        </p:txBody>
      </p:sp>
      <p:pic>
        <p:nvPicPr>
          <p:cNvPr id="107522" name="Picture 2" descr="敲黑板划重点- 抖音百科">
            <a:extLst>
              <a:ext uri="{FF2B5EF4-FFF2-40B4-BE49-F238E27FC236}">
                <a16:creationId xmlns:a16="http://schemas.microsoft.com/office/drawing/2014/main" id="{76F19A9E-AC87-220A-F50B-C19B1438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49" y="363283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8029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D732938-00DF-444E-7F39-9A17B44C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092A71-B9EB-7723-B46A-AD6F2136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801314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正则表达式是什么？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D3E0744C-2859-2396-41B3-2C2DFA5E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938" y="32258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5DEF5-32B5-2FB4-BDAF-EDEAE36BA26B}"/>
              </a:ext>
            </a:extLst>
          </p:cNvPr>
          <p:cNvSpPr txBox="1"/>
          <p:nvPr/>
        </p:nvSpPr>
        <p:spPr>
          <a:xfrm>
            <a:off x="755576" y="1841361"/>
            <a:ext cx="668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正则表达式的作用就是从文本中提取特定信息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BA2C4F-2A1E-2486-F677-72420A93FBCB}"/>
              </a:ext>
            </a:extLst>
          </p:cNvPr>
          <p:cNvSpPr txBox="1"/>
          <p:nvPr/>
        </p:nvSpPr>
        <p:spPr>
          <a:xfrm>
            <a:off x="762845" y="2741081"/>
            <a:ext cx="5262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正则表达式与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独立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本课程教学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中的正则表达式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BEC18E-43D2-2345-C61C-D9B6FE11B755}"/>
              </a:ext>
            </a:extLst>
          </p:cNvPr>
          <p:cNvSpPr txBox="1"/>
          <p:nvPr/>
        </p:nvSpPr>
        <p:spPr>
          <a:xfrm>
            <a:off x="762845" y="3933056"/>
            <a:ext cx="7917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正则表达式在科研、工程、数据挖掘等实践中非常有用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例如，爬虫所获取的数据的解析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1722500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D732938-00DF-444E-7F39-9A17B44C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092A71-B9EB-7723-B46A-AD6F2136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20688"/>
            <a:ext cx="326243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先看一个例子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D3E0744C-2859-2396-41B3-2C2DFA5E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88" y="30607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5DEF5-32B5-2FB4-BDAF-EDEAE36BA26B}"/>
              </a:ext>
            </a:extLst>
          </p:cNvPr>
          <p:cNvSpPr txBox="1"/>
          <p:nvPr/>
        </p:nvSpPr>
        <p:spPr>
          <a:xfrm>
            <a:off x="397188" y="141277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大数据项目经理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上海正中能源科技有限公司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上海正中能源科技有限公司上海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2.50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每月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大数据项目经理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上海众调信息科技有限公司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上海众调信息科技有限公司上海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1.8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大数据项目经理（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复深蓝软件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上海复深蓝软件股份有限公司上海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0.65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每月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393197-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大数据精算团队主管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平安医疗健康管理股份有限公司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平安医疗健康管理股份有限公司上海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3.3333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医疗大数据销售 神州医疗投资有限公司东城区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8000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每月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393185-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大数据运维工程师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平安医疗健康管理股份有限公司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平安医疗健康管理股份有限公司上海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28000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每月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762867-E4DA-8BD9-53EE-FE3D8FA27E23}"/>
              </a:ext>
            </a:extLst>
          </p:cNvPr>
          <p:cNvSpPr txBox="1"/>
          <p:nvPr/>
        </p:nvSpPr>
        <p:spPr>
          <a:xfrm>
            <a:off x="323528" y="5949280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如何提取公司名称，以及工资金额，例如：上海正中能源科技有限公司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2.50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万元？</a:t>
            </a:r>
          </a:p>
        </p:txBody>
      </p:sp>
    </p:spTree>
    <p:extLst>
      <p:ext uri="{BB962C8B-B14F-4D97-AF65-F5344CB8AC3E}">
        <p14:creationId xmlns:p14="http://schemas.microsoft.com/office/powerpoint/2010/main" val="24281833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D732938-00DF-444E-7F39-9A17B44C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092A71-B9EB-7723-B46A-AD6F2136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20688"/>
            <a:ext cx="326243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先看一个例子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D3E0744C-2859-2396-41B3-2C2DFA5E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88" y="30607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5DEF5-32B5-2FB4-BDAF-EDEAE36BA26B}"/>
              </a:ext>
            </a:extLst>
          </p:cNvPr>
          <p:cNvSpPr txBox="1"/>
          <p:nvPr/>
        </p:nvSpPr>
        <p:spPr>
          <a:xfrm>
            <a:off x="444714" y="1578821"/>
            <a:ext cx="8640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请大家先尝试自己写一个程序，如何实现上述目的？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Lines =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content.splitlines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For I in lines: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寻找  关键词   位置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如果存在，则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如果不存在，则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continue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D7BB3D-38F5-4625-5DCE-D6E1EB6853CF}"/>
              </a:ext>
            </a:extLst>
          </p:cNvPr>
          <p:cNvSpPr txBox="1"/>
          <p:nvPr/>
        </p:nvSpPr>
        <p:spPr>
          <a:xfrm>
            <a:off x="671765" y="579850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如果你能完成上述程序，说明你已经具备了较强的编程能力</a:t>
            </a:r>
          </a:p>
        </p:txBody>
      </p:sp>
    </p:spTree>
    <p:extLst>
      <p:ext uri="{BB962C8B-B14F-4D97-AF65-F5344CB8AC3E}">
        <p14:creationId xmlns:p14="http://schemas.microsoft.com/office/powerpoint/2010/main" val="230908727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D732938-00DF-444E-7F39-9A17B44C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092A71-B9EB-7723-B46A-AD6F2136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20688"/>
            <a:ext cx="326243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先看一个例子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D3E0744C-2859-2396-41B3-2C2DFA5E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88" y="30607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5DEF5-32B5-2FB4-BDAF-EDEAE36BA26B}"/>
              </a:ext>
            </a:extLst>
          </p:cNvPr>
          <p:cNvSpPr txBox="1"/>
          <p:nvPr/>
        </p:nvSpPr>
        <p:spPr>
          <a:xfrm>
            <a:off x="444714" y="1578821"/>
            <a:ext cx="86409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如果我们用正则表达式，只需要：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Import re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one in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re.findall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r'([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].*?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).*?([\d.]+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content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’):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print(one[0] + ‘ ’+one[1])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1DB7BD-BD2D-3FBC-9911-1015763E2A1F}"/>
              </a:ext>
            </a:extLst>
          </p:cNvPr>
          <p:cNvSpPr txBox="1"/>
          <p:nvPr/>
        </p:nvSpPr>
        <p:spPr>
          <a:xfrm>
            <a:off x="1248013" y="5149793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正则表达式，就是高效处理上述问题的有力工具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其核心就是“模式匹配”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027A7558-5824-1901-9655-0CDFBC5EF1CB}"/>
              </a:ext>
            </a:extLst>
          </p:cNvPr>
          <p:cNvSpPr/>
          <p:nvPr/>
        </p:nvSpPr>
        <p:spPr bwMode="auto">
          <a:xfrm rot="16200000">
            <a:off x="4957008" y="558002"/>
            <a:ext cx="382112" cy="4608512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15E1D-DB6B-2B7F-004E-71153243BA63}"/>
              </a:ext>
            </a:extLst>
          </p:cNvPr>
          <p:cNvSpPr txBox="1"/>
          <p:nvPr/>
        </p:nvSpPr>
        <p:spPr>
          <a:xfrm>
            <a:off x="3801984" y="218403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正则表达式的语法</a:t>
            </a:r>
          </a:p>
        </p:txBody>
      </p:sp>
    </p:spTree>
    <p:extLst>
      <p:ext uri="{BB962C8B-B14F-4D97-AF65-F5344CB8AC3E}">
        <p14:creationId xmlns:p14="http://schemas.microsoft.com/office/powerpoint/2010/main" val="12503506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D732938-00DF-444E-7F39-9A17B44C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092A71-B9EB-7723-B46A-AD6F2136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20688"/>
            <a:ext cx="582723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学习之前先介绍一个工具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D3E0744C-2859-2396-41B3-2C2DFA5E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88" y="30607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5DEF5-32B5-2FB4-BDAF-EDEAE36BA26B}"/>
              </a:ext>
            </a:extLst>
          </p:cNvPr>
          <p:cNvSpPr txBox="1"/>
          <p:nvPr/>
        </p:nvSpPr>
        <p:spPr>
          <a:xfrm>
            <a:off x="251520" y="155238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https://regex101.com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C7EFFF-DA62-C473-7C23-69AE56608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34335"/>
            <a:ext cx="7480822" cy="42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560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D732938-00DF-444E-7F39-9A17B44C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092A71-B9EB-7723-B46A-AD6F2136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20688"/>
            <a:ext cx="5314275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正则表达式的常见语法</a:t>
            </a:r>
          </a:p>
        </p:txBody>
      </p:sp>
      <p:sp>
        <p:nvSpPr>
          <p:cNvPr id="94212" name="矩形 2">
            <a:extLst>
              <a:ext uri="{FF2B5EF4-FFF2-40B4-BE49-F238E27FC236}">
                <a16:creationId xmlns:a16="http://schemas.microsoft.com/office/drawing/2014/main" id="{D3E0744C-2859-2396-41B3-2C2DFA5E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88" y="3060700"/>
            <a:ext cx="873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5DEF5-32B5-2FB4-BDAF-EDEAE36BA26B}"/>
              </a:ext>
            </a:extLst>
          </p:cNvPr>
          <p:cNvSpPr txBox="1"/>
          <p:nvPr/>
        </p:nvSpPr>
        <p:spPr>
          <a:xfrm>
            <a:off x="539552" y="1652240"/>
            <a:ext cx="86409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正则表达式中包括了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普通字符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特殊字符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</a:p>
          <a:p>
            <a:pPr>
              <a:spcBef>
                <a:spcPts val="1200"/>
              </a:spcBef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普通字符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：没有特殊含义，如月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特殊字符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：在正则表达式语法中承担特殊功能的字符，如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 ? []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表示匹配除了换行符之外的任意单个字符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苹果是红色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香蕉是黄色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乌鸦是黑色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橙子是黄色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1936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9509</TotalTime>
  <Words>8983</Words>
  <Application>Microsoft Office PowerPoint</Application>
  <PresentationFormat>全屏显示(4:3)</PresentationFormat>
  <Paragraphs>1287</Paragraphs>
  <Slides>122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42" baseType="lpstr">
      <vt:lpstr>Gill Sans</vt:lpstr>
      <vt:lpstr>Inter</vt:lpstr>
      <vt:lpstr>Menlo</vt:lpstr>
      <vt:lpstr>黑体</vt:lpstr>
      <vt:lpstr>华文楷体</vt:lpstr>
      <vt:lpstr>华文新魏</vt:lpstr>
      <vt:lpstr>楷体</vt:lpstr>
      <vt:lpstr>宋体</vt:lpstr>
      <vt:lpstr>微软雅黑</vt:lpstr>
      <vt:lpstr>Arial</vt:lpstr>
      <vt:lpstr>Arial Black</vt:lpstr>
      <vt:lpstr>Arial Narrow</vt:lpstr>
      <vt:lpstr>Calibri</vt:lpstr>
      <vt:lpstr>Consolas</vt:lpstr>
      <vt:lpstr>Courier New</vt:lpstr>
      <vt:lpstr>Palatino Linotype</vt:lpstr>
      <vt:lpstr>Source Code Pro</vt:lpstr>
      <vt:lpstr>Times New Roman</vt:lpstr>
      <vt:lpstr>Wingdings</vt:lpstr>
      <vt:lpstr>Pixel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Microsoft Office User</dc:creator>
  <cp:lastModifiedBy>昊伦 李</cp:lastModifiedBy>
  <cp:revision>213</cp:revision>
  <dcterms:created xsi:type="dcterms:W3CDTF">2016-09-20T13:27:47Z</dcterms:created>
  <dcterms:modified xsi:type="dcterms:W3CDTF">2025-04-14T16:15:48Z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