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9"/>
  </p:notesMasterIdLst>
  <p:handoutMasterIdLst>
    <p:handoutMasterId r:id="rId70"/>
  </p:handoutMasterIdLst>
  <p:sldIdLst>
    <p:sldId id="352" r:id="rId2"/>
    <p:sldId id="357" r:id="rId3"/>
    <p:sldId id="365" r:id="rId4"/>
    <p:sldId id="366" r:id="rId5"/>
    <p:sldId id="367" r:id="rId6"/>
    <p:sldId id="368" r:id="rId7"/>
    <p:sldId id="432" r:id="rId8"/>
    <p:sldId id="414" r:id="rId9"/>
    <p:sldId id="369" r:id="rId10"/>
    <p:sldId id="370" r:id="rId11"/>
    <p:sldId id="371" r:id="rId12"/>
    <p:sldId id="372" r:id="rId13"/>
    <p:sldId id="433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1" r:id="rId22"/>
    <p:sldId id="415" r:id="rId23"/>
    <p:sldId id="382" r:id="rId24"/>
    <p:sldId id="42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384" r:id="rId35"/>
    <p:sldId id="385" r:id="rId36"/>
    <p:sldId id="386" r:id="rId37"/>
    <p:sldId id="387" r:id="rId38"/>
    <p:sldId id="388" r:id="rId39"/>
    <p:sldId id="390" r:id="rId40"/>
    <p:sldId id="427" r:id="rId41"/>
    <p:sldId id="428" r:id="rId42"/>
    <p:sldId id="429" r:id="rId43"/>
    <p:sldId id="430" r:id="rId44"/>
    <p:sldId id="431" r:id="rId45"/>
    <p:sldId id="391" r:id="rId46"/>
    <p:sldId id="392" r:id="rId47"/>
    <p:sldId id="394" r:id="rId48"/>
    <p:sldId id="395" r:id="rId49"/>
    <p:sldId id="393" r:id="rId50"/>
    <p:sldId id="396" r:id="rId51"/>
    <p:sldId id="397" r:id="rId52"/>
    <p:sldId id="398" r:id="rId53"/>
    <p:sldId id="399" r:id="rId54"/>
    <p:sldId id="400" r:id="rId55"/>
    <p:sldId id="401" r:id="rId56"/>
    <p:sldId id="402" r:id="rId57"/>
    <p:sldId id="403" r:id="rId58"/>
    <p:sldId id="404" r:id="rId59"/>
    <p:sldId id="405" r:id="rId60"/>
    <p:sldId id="406" r:id="rId61"/>
    <p:sldId id="407" r:id="rId62"/>
    <p:sldId id="408" r:id="rId63"/>
    <p:sldId id="409" r:id="rId64"/>
    <p:sldId id="410" r:id="rId65"/>
    <p:sldId id="411" r:id="rId66"/>
    <p:sldId id="412" r:id="rId67"/>
    <p:sldId id="413" r:id="rId6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40" autoAdjust="0"/>
    <p:restoredTop sz="76028" autoAdjust="0"/>
  </p:normalViewPr>
  <p:slideViewPr>
    <p:cSldViewPr>
      <p:cViewPr varScale="1">
        <p:scale>
          <a:sx n="170" d="100"/>
          <a:sy n="170" d="100"/>
        </p:scale>
        <p:origin x="47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35617D1-0F9B-5152-347B-8246CF1351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Tx/>
              <a:buNone/>
              <a:defRPr kumimoji="1"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B641F1-DE85-E82D-236B-A9411D312F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Tx/>
              <a:buNone/>
              <a:defRPr kumimoji="1"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20243A6-8E8D-4406-B5E4-F326F6EADDC3}" type="datetimeFigureOut">
              <a:rPr lang="zh-CN" altLang="en-US"/>
              <a:pPr>
                <a:defRPr/>
              </a:pPr>
              <a:t>2025/4/21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A7F334-11A1-A4FE-96C1-1B7CE8A789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Tx/>
              <a:buNone/>
              <a:defRPr kumimoji="1"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0A30CD5D-EF6A-B848-6666-5570F52A79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fld id="{0B687489-4082-44B7-B49C-AC8E065AEBF7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5D0D3BE-C162-9338-14AC-40A3FFDA24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E92F4F0-3C91-933F-735A-187D96F6E5C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1732D0F2-29B7-B694-F2E9-175DA5487BF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3A1F987-CBC8-8935-5A31-B92702140A74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05497A4-E41A-35E0-D73A-94646B0B250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4BCBF25-2435-7FAB-9A24-630B1F23BF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fld id="{1548D75D-CED0-46A7-8D53-B5B883CD594B}" type="slidenum">
              <a:rPr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zh-cn/3/library/exceptions.html#ZeroDivisionError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python.org/zh-cn/3/library/exceptions.html#TypeError" TargetMode="External"/><Relationship Id="rId4" Type="http://schemas.openxmlformats.org/officeDocument/2006/relationships/hyperlink" Target="https://docs.python.org/zh-cn/3/library/exceptions.html#NameError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6A856CDA-CFD6-2A0C-2DE8-54D7556A9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/>
              <a:t>*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7ABF5FE-9A2A-CD70-EB62-C42E5204A63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E868C7A1-5307-3483-D8D0-731820AC8F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8D75D-CED0-46A7-8D53-B5B883CD594B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93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8D75D-CED0-46A7-8D53-B5B883CD594B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59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要注意区分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和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，后者是位运算符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en-US" altLang="zh-CN" dirty="0"/>
              <a:t>Not</a:t>
            </a:r>
            <a:r>
              <a:rPr kumimoji="1" lang="zh-CN" altLang="en-US" dirty="0"/>
              <a:t> 的优先级高于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高于 </a:t>
            </a:r>
            <a:r>
              <a:rPr kumimoji="1" lang="en-US" altLang="zh-CN" dirty="0"/>
              <a:t>or</a:t>
            </a:r>
          </a:p>
          <a:p>
            <a:pPr marL="228600" indent="-228600">
              <a:buAutoNum type="arabicPeriod"/>
            </a:pPr>
            <a:endParaRPr kumimoji="1"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三元运算符    </a:t>
            </a:r>
            <a:r>
              <a:rPr lang="en" altLang="zh-CN" dirty="0"/>
              <a:t>result </a:t>
            </a:r>
            <a:r>
              <a:rPr lang="en" altLang="zh-CN" dirty="0">
                <a:solidFill>
                  <a:srgbClr val="81A1C1"/>
                </a:solidFill>
                <a:effectLst/>
              </a:rPr>
              <a:t>=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81A1C1"/>
                </a:solidFill>
                <a:effectLst/>
              </a:rPr>
              <a:t>(</a:t>
            </a:r>
            <a:r>
              <a:rPr lang="en" altLang="zh-CN" dirty="0"/>
              <a:t>x </a:t>
            </a:r>
            <a:r>
              <a:rPr lang="en" altLang="zh-CN" dirty="0">
                <a:solidFill>
                  <a:srgbClr val="81A1C1"/>
                </a:solidFill>
                <a:effectLst/>
              </a:rPr>
              <a:t>&gt;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B48EAD"/>
                </a:solidFill>
                <a:effectLst/>
              </a:rPr>
              <a:t>0</a:t>
            </a:r>
            <a:r>
              <a:rPr lang="en" altLang="zh-CN" dirty="0">
                <a:solidFill>
                  <a:srgbClr val="81A1C1"/>
                </a:solidFill>
                <a:effectLst/>
              </a:rPr>
              <a:t>)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81A1C1"/>
                </a:solidFill>
                <a:effectLst/>
              </a:rPr>
              <a:t>and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A3BE8C"/>
                </a:solidFill>
                <a:effectLst/>
              </a:rPr>
              <a:t>"Positive"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81A1C1"/>
                </a:solidFill>
                <a:effectLst/>
              </a:rPr>
              <a:t>or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A3BE8C"/>
                </a:solidFill>
                <a:effectLst/>
              </a:rPr>
              <a:t>"Non-positive"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8D75D-CED0-46A7-8D53-B5B883CD594B}" type="slidenum">
              <a:rPr lang="en-US" altLang="zh-CN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795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print(</a:t>
            </a:r>
            <a:r>
              <a:rPr kumimoji="1" lang="en" altLang="zh-CN" dirty="0" err="1"/>
              <a:t>time.strftime</a:t>
            </a:r>
            <a:r>
              <a:rPr kumimoji="1" lang="en" altLang="zh-CN" dirty="0"/>
              <a:t>('%Y-%m-%d %H:%M:%S'))  # </a:t>
            </a:r>
            <a:r>
              <a:rPr kumimoji="1" lang="zh-CN" altLang="en-US" dirty="0"/>
              <a:t>当前时间格式化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" altLang="zh-CN" dirty="0"/>
              <a:t>t = </a:t>
            </a:r>
            <a:r>
              <a:rPr kumimoji="1" lang="en" altLang="zh-CN" dirty="0" err="1"/>
              <a:t>time.strptime</a:t>
            </a:r>
            <a:r>
              <a:rPr kumimoji="1" lang="en" altLang="zh-CN" dirty="0"/>
              <a:t>('2025-04-08 20:12:30', '%Y-%m-%d %H:%M:%S’)</a:t>
            </a:r>
          </a:p>
          <a:p>
            <a:endParaRPr kumimoji="1" lang="en" altLang="zh-CN" dirty="0"/>
          </a:p>
          <a:p>
            <a:r>
              <a:rPr kumimoji="1" lang="en" altLang="zh-CN" dirty="0"/>
              <a:t>start = </a:t>
            </a:r>
            <a:r>
              <a:rPr kumimoji="1" lang="en" altLang="zh-CN" dirty="0" err="1"/>
              <a:t>time.perf_counter</a:t>
            </a:r>
            <a:r>
              <a:rPr kumimoji="1" lang="en" altLang="zh-CN" dirty="0"/>
              <a:t>()</a:t>
            </a:r>
          </a:p>
          <a:p>
            <a:r>
              <a:rPr kumimoji="1" lang="en" altLang="zh-CN" dirty="0"/>
              <a:t># </a:t>
            </a:r>
            <a:r>
              <a:rPr kumimoji="1" lang="zh-CN" altLang="en-US" dirty="0"/>
              <a:t>代码块</a:t>
            </a:r>
            <a:r>
              <a:rPr kumimoji="1" lang="en-US" altLang="zh-CN" dirty="0"/>
              <a:t>...</a:t>
            </a:r>
          </a:p>
          <a:p>
            <a:r>
              <a:rPr kumimoji="1" lang="en" altLang="zh-CN" dirty="0"/>
              <a:t>end = </a:t>
            </a:r>
            <a:r>
              <a:rPr kumimoji="1" lang="en" altLang="zh-CN" dirty="0" err="1"/>
              <a:t>time.perf_counter</a:t>
            </a:r>
            <a:r>
              <a:rPr kumimoji="1" lang="en" altLang="zh-CN" dirty="0"/>
              <a:t>()</a:t>
            </a:r>
          </a:p>
          <a:p>
            <a:r>
              <a:rPr kumimoji="1" lang="en" altLang="zh-CN" dirty="0"/>
              <a:t>print(f'</a:t>
            </a:r>
            <a:r>
              <a:rPr kumimoji="1" lang="zh-CN" altLang="en-US" dirty="0"/>
              <a:t>耗时 </a:t>
            </a:r>
            <a:r>
              <a:rPr kumimoji="1" lang="en-US" altLang="zh-CN" dirty="0"/>
              <a:t>{</a:t>
            </a:r>
            <a:r>
              <a:rPr kumimoji="1" lang="en" altLang="zh-CN" dirty="0"/>
              <a:t>end - start:.5f} </a:t>
            </a:r>
            <a:r>
              <a:rPr kumimoji="1" lang="zh-CN" altLang="en-US" dirty="0"/>
              <a:t>秒</a:t>
            </a:r>
            <a:r>
              <a:rPr kumimoji="1" lang="en-US" altLang="zh-CN" dirty="0"/>
              <a:t>’)</a:t>
            </a:r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pPr>
              <a:buNone/>
            </a:pPr>
            <a:r>
              <a:rPr lang="en" altLang="zh-CN" b="1" dirty="0" err="1"/>
              <a:t>time.process_time</a:t>
            </a:r>
            <a:r>
              <a:rPr lang="en" altLang="zh-CN" b="1" dirty="0"/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返回</a:t>
            </a:r>
            <a:r>
              <a:rPr lang="zh-CN" altLang="en-US" b="1" dirty="0"/>
              <a:t>当前进程使用的 </a:t>
            </a:r>
            <a:r>
              <a:rPr lang="en" altLang="zh-CN" b="1" dirty="0"/>
              <a:t>CPU </a:t>
            </a:r>
            <a:r>
              <a:rPr lang="zh-CN" altLang="en-US" b="1" dirty="0"/>
              <a:t>时间</a:t>
            </a:r>
            <a:r>
              <a:rPr lang="zh-CN" altLang="en-US" dirty="0"/>
              <a:t>（不包括</a:t>
            </a:r>
            <a:r>
              <a:rPr lang="en" altLang="zh-CN" dirty="0"/>
              <a:t>sleep</a:t>
            </a:r>
            <a:r>
              <a:rPr lang="zh-CN" altLang="en-US" dirty="0"/>
              <a:t>时间）。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8D75D-CED0-46A7-8D53-B5B883CD594B}" type="slidenum">
              <a:rPr lang="en-US" altLang="zh-CN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92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8FAFF"/>
                </a:solidFill>
                <a:effectLst/>
                <a:latin typeface="DeepSeek-CJK-patch"/>
              </a:rPr>
              <a:t>阿法狗（</a:t>
            </a:r>
            <a:r>
              <a:rPr lang="en" altLang="zh-CN" b="0" i="0" dirty="0">
                <a:solidFill>
                  <a:srgbClr val="F8FAFF"/>
                </a:solidFill>
                <a:effectLst/>
                <a:latin typeface="DeepSeek-CJK-patch"/>
              </a:rPr>
              <a:t>AlphaGo</a:t>
            </a:r>
            <a:r>
              <a:rPr lang="zh-CN" altLang="en" b="0" i="0" dirty="0">
                <a:solidFill>
                  <a:srgbClr val="F8FAFF"/>
                </a:solidFill>
                <a:effectLst/>
                <a:latin typeface="DeepSeek-CJK-patch"/>
              </a:rPr>
              <a:t>）</a:t>
            </a:r>
            <a:r>
              <a:rPr lang="zh-CN" altLang="en-US" b="0" i="0" dirty="0">
                <a:solidFill>
                  <a:srgbClr val="F8FAFF"/>
                </a:solidFill>
                <a:effectLst/>
                <a:latin typeface="DeepSeek-CJK-patch"/>
              </a:rPr>
              <a:t>在训练过程中采用了</a:t>
            </a:r>
            <a:r>
              <a:rPr lang="zh-CN" altLang="en-US" b="1" i="0" dirty="0">
                <a:solidFill>
                  <a:srgbClr val="F8FAFF"/>
                </a:solidFill>
                <a:effectLst/>
                <a:latin typeface="DeepSeek-CJK-patch"/>
              </a:rPr>
              <a:t>蒙特卡洛树搜索（</a:t>
            </a:r>
            <a:r>
              <a:rPr lang="en" altLang="zh-CN" b="1" i="0" dirty="0">
                <a:solidFill>
                  <a:srgbClr val="F8FAFF"/>
                </a:solidFill>
                <a:effectLst/>
                <a:latin typeface="DeepSeek-CJK-patch"/>
              </a:rPr>
              <a:t>Monte Carlo Tree Search, MCTS</a:t>
            </a:r>
            <a:r>
              <a:rPr lang="zh-CN" altLang="en" b="1" i="0" dirty="0">
                <a:solidFill>
                  <a:srgbClr val="F8FAFF"/>
                </a:solidFill>
                <a:effectLst/>
                <a:latin typeface="DeepSeek-CJK-patch"/>
              </a:rPr>
              <a:t>）</a:t>
            </a:r>
            <a:r>
              <a:rPr lang="zh-CN" altLang="en" b="0" i="0" dirty="0">
                <a:solidFill>
                  <a:srgbClr val="F8FAFF"/>
                </a:solidFill>
                <a:effectLst/>
                <a:latin typeface="DeepSeek-CJK-patch"/>
              </a:rPr>
              <a:t>，</a:t>
            </a:r>
            <a:r>
              <a:rPr lang="zh-CN" altLang="en-US" b="0" i="0" dirty="0">
                <a:solidFill>
                  <a:srgbClr val="F8FAFF"/>
                </a:solidFill>
                <a:effectLst/>
                <a:latin typeface="DeepSeek-CJK-patch"/>
              </a:rPr>
              <a:t>这是一种结合了蒙特卡洛模拟和树搜索的强化学习方法。以下是其核心原理和具体实现方式：</a:t>
            </a:r>
            <a:endParaRPr lang="en-US" altLang="zh-CN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endParaRPr kumimoji="1" lang="en-US" altLang="zh-CN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buNone/>
            </a:pPr>
            <a:r>
              <a:rPr lang="en-US" altLang="zh-CN" b="1" i="0" dirty="0">
                <a:solidFill>
                  <a:srgbClr val="F8FAFF"/>
                </a:solidFill>
                <a:effectLst/>
                <a:latin typeface="DeepSeek-CJK-patch"/>
              </a:rPr>
              <a:t>1. </a:t>
            </a:r>
            <a:r>
              <a:rPr lang="zh-CN" altLang="en-US" b="1" i="0" dirty="0">
                <a:solidFill>
                  <a:srgbClr val="F8FAFF"/>
                </a:solidFill>
                <a:effectLst/>
                <a:latin typeface="DeepSeek-CJK-patch"/>
              </a:rPr>
              <a:t>蒙特卡洛树搜索（</a:t>
            </a:r>
            <a:r>
              <a:rPr lang="en" altLang="zh-CN" b="1" i="0" dirty="0">
                <a:solidFill>
                  <a:srgbClr val="F8FAFF"/>
                </a:solidFill>
                <a:effectLst/>
                <a:latin typeface="DeepSeek-CJK-patch"/>
              </a:rPr>
              <a:t>MCTS</a:t>
            </a:r>
            <a:r>
              <a:rPr lang="zh-CN" altLang="en" b="1" i="0" dirty="0">
                <a:solidFill>
                  <a:srgbClr val="F8FAFF"/>
                </a:solidFill>
                <a:effectLst/>
                <a:latin typeface="DeepSeek-CJK-patch"/>
              </a:rPr>
              <a:t>）</a:t>
            </a:r>
            <a:r>
              <a:rPr lang="zh-CN" altLang="en-US" b="1" i="0" dirty="0">
                <a:solidFill>
                  <a:srgbClr val="F8FAFF"/>
                </a:solidFill>
                <a:effectLst/>
                <a:latin typeface="DeepSeek-CJK-patch"/>
              </a:rPr>
              <a:t>的基本思想</a:t>
            </a:r>
          </a:p>
          <a:p>
            <a:pPr algn="l">
              <a:buNone/>
            </a:pPr>
            <a:r>
              <a:rPr lang="en" altLang="zh-CN" b="0" i="0" dirty="0">
                <a:solidFill>
                  <a:srgbClr val="F8FAFF"/>
                </a:solidFill>
                <a:effectLst/>
                <a:latin typeface="DeepSeek-CJK-patch"/>
              </a:rPr>
              <a:t>MCTS </a:t>
            </a:r>
            <a:r>
              <a:rPr lang="zh-CN" altLang="en-US" b="0" i="0" dirty="0">
                <a:solidFill>
                  <a:srgbClr val="F8FAFF"/>
                </a:solidFill>
                <a:effectLst/>
                <a:latin typeface="DeepSeek-CJK-patch"/>
              </a:rPr>
              <a:t>是一种基于概率统计的搜索算法，适用于决策问题（如围棋、国际象棋等）。其核心思想是：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F8FAFF"/>
                </a:solidFill>
                <a:effectLst/>
                <a:latin typeface="DeepSeek-CJK-patch"/>
              </a:rPr>
              <a:t>通过随机模拟（</a:t>
            </a:r>
            <a:r>
              <a:rPr lang="en" altLang="zh-CN" b="1" i="0" dirty="0">
                <a:solidFill>
                  <a:srgbClr val="F8FAFF"/>
                </a:solidFill>
                <a:effectLst/>
                <a:latin typeface="DeepSeek-CJK-patch"/>
              </a:rPr>
              <a:t>rollout</a:t>
            </a:r>
            <a:r>
              <a:rPr lang="zh-CN" altLang="en" b="1" i="0" dirty="0">
                <a:solidFill>
                  <a:srgbClr val="F8FAFF"/>
                </a:solidFill>
                <a:effectLst/>
                <a:latin typeface="DeepSeek-CJK-patch"/>
              </a:rPr>
              <a:t>）</a:t>
            </a:r>
            <a:r>
              <a:rPr lang="en" altLang="zh-CN" b="0" i="0" dirty="0">
                <a:solidFill>
                  <a:srgbClr val="F8FAFF"/>
                </a:solidFill>
                <a:effectLst/>
                <a:latin typeface="DeepSeek-CJK-patch"/>
              </a:rPr>
              <a:t> </a:t>
            </a:r>
            <a:r>
              <a:rPr lang="zh-CN" altLang="en-US" b="0" i="0" dirty="0">
                <a:solidFill>
                  <a:srgbClr val="F8FAFF"/>
                </a:solidFill>
                <a:effectLst/>
                <a:latin typeface="DeepSeek-CJK-patch"/>
              </a:rPr>
              <a:t>来评估不同决策路径的胜率。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F8FAFF"/>
                </a:solidFill>
                <a:effectLst/>
                <a:latin typeface="DeepSeek-CJK-patch"/>
              </a:rPr>
              <a:t>逐步优化搜索树</a:t>
            </a:r>
            <a:r>
              <a:rPr lang="zh-CN" altLang="en-US" b="0" i="0" dirty="0">
                <a:solidFill>
                  <a:srgbClr val="F8FAFF"/>
                </a:solidFill>
                <a:effectLst/>
                <a:latin typeface="DeepSeek-CJK-patch"/>
              </a:rPr>
              <a:t>，使得计算资源集中在最有潜力的路径上。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F8FAFF"/>
                </a:solidFill>
                <a:effectLst/>
                <a:latin typeface="DeepSeek-CJK-patch"/>
              </a:rPr>
              <a:t>利用大数定律</a:t>
            </a:r>
            <a:r>
              <a:rPr lang="zh-CN" altLang="en-US" b="0" i="0" dirty="0">
                <a:solidFill>
                  <a:srgbClr val="F8FAFF"/>
                </a:solidFill>
                <a:effectLst/>
                <a:latin typeface="DeepSeek-CJK-patch"/>
              </a:rPr>
              <a:t>，随着模拟次数的增加，评估结果会趋近于真实胜率。</a:t>
            </a:r>
          </a:p>
          <a:p>
            <a:endParaRPr kumimoji="1" lang="en-US" altLang="zh-CN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endParaRPr kumimoji="1" lang="en-US" altLang="zh-CN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r>
              <a:rPr kumimoji="1" lang="zh-CN" altLang="en-US" dirty="0"/>
              <a:t>选择，扩展，蒙眼快跑，回传地图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8D75D-CED0-46A7-8D53-B5B883CD594B}" type="slidenum">
              <a:rPr lang="en-US" altLang="zh-CN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27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 err="1">
                <a:solidFill>
                  <a:srgbClr val="0072AA"/>
                </a:solidFill>
                <a:effectLst/>
                <a:latin typeface="-apple-system"/>
                <a:hlinkClick r:id="rId3" tooltip="ZeroDivisionError"/>
              </a:rPr>
              <a:t>ZeroDivisionError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 </a:t>
            </a:r>
            <a:r>
              <a:rPr lang="en-US" altLang="zh-CN" b="0" i="0" dirty="0" err="1">
                <a:solidFill>
                  <a:srgbClr val="0072AA"/>
                </a:solidFill>
                <a:effectLst/>
                <a:latin typeface="-apple-system"/>
                <a:hlinkClick r:id="rId4" tooltip="NameError"/>
              </a:rPr>
              <a:t>NameError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和 </a:t>
            </a:r>
            <a:r>
              <a:rPr lang="en-US" altLang="zh-CN" b="0" i="0" dirty="0" err="1">
                <a:solidFill>
                  <a:srgbClr val="0072AA"/>
                </a:solidFill>
                <a:effectLst/>
                <a:latin typeface="-apple-system"/>
                <a:hlinkClick r:id="rId5" tooltip="TypeError"/>
              </a:rPr>
              <a:t>TypeError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8D75D-CED0-46A7-8D53-B5B883CD594B}" type="slidenum">
              <a:rPr lang="en-US" altLang="zh-CN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1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C158A8F-78D8-A97D-A5EC-78B49EB4E58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18764BA2-5A11-1043-08CE-907DA83DCEF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D4E3A930-EA6C-3223-F8E8-81779480A74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06DCA785-34B6-2D1F-07CC-C2C0C3451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D2ABBCC9-32E4-8CC3-6387-18AF84A38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63534068-F856-41E4-DE78-B04533DE6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76A3521A-5EA1-D71C-C5D9-C0D36DA53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01B966D8-EFE9-BD11-053D-7F96F7B206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C42DE1FE-72FB-D01E-C640-F88FA1EF3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0F43B923-0E51-8C3B-3753-F582B7874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23026F22-CCD3-3C82-1F46-91E15E7900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5E244DA2-5212-E5E3-50A5-55E73C292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7D04E1B6-6EA7-1B47-C77E-292FC92CB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AD380F7B-6CA1-FBD2-02D7-979037A0A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16" name="Text Box 23">
            <a:extLst>
              <a:ext uri="{FF2B5EF4-FFF2-40B4-BE49-F238E27FC236}">
                <a16:creationId xmlns:a16="http://schemas.microsoft.com/office/drawing/2014/main" id="{2913AF04-09E4-2BA0-1300-DBC4E1EF3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5888"/>
            <a:ext cx="3024187" cy="369887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800" dirty="0">
                <a:solidFill>
                  <a:schemeClr val="bg1"/>
                </a:solidFill>
                <a:sym typeface="+mn-ea"/>
              </a:rPr>
              <a:t>Python</a:t>
            </a:r>
            <a:r>
              <a:rPr kumimoji="0" lang="zh-CN" altLang="en-US" sz="1800" dirty="0">
                <a:solidFill>
                  <a:schemeClr val="bg1"/>
                </a:solidFill>
                <a:sym typeface="+mn-ea"/>
              </a:rPr>
              <a:t>高级语言程序设计</a:t>
            </a:r>
            <a:endParaRPr kumimoji="0" lang="en-US" altLang="zh-CN" sz="1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7" name="图片 35" descr="20118211430_small.jpg">
            <a:extLst>
              <a:ext uri="{FF2B5EF4-FFF2-40B4-BE49-F238E27FC236}">
                <a16:creationId xmlns:a16="http://schemas.microsoft.com/office/drawing/2014/main" id="{D296544F-9720-88D0-0E0B-CB6E1B475B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0"/>
            <a:ext cx="14287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DE9F41B-C841-7491-B012-4CC2C0123B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6F2962D4-00DD-8D32-94C5-0A39D306B0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DB2458D7-3D52-CBCA-7A00-CF58BC30A6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550E94-50A9-4476-8575-1BFD2A5F3951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01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C1E44E5-3BED-8622-9A88-134D5CDB60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5579259-711B-1D2D-97E3-3E430C15F48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90A983-7704-4CBB-BBEB-09C4E9B409B7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E8634DD-632C-A865-F67C-F0D01594CC7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958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5CC923F-6A1F-3E2D-0EF3-780F7B5DCB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305B48-2CDA-2033-4263-115CBB5F6A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4A6F0-C9E8-4180-B755-42F6B2A202E0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88602C6-CA76-BBC1-B361-874246BD22D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811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1E35266-DA50-8A68-C98E-15F348C377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90600" y="3505200"/>
            <a:ext cx="7772400" cy="2438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latin typeface="Times New Roman" panose="0202060305040502030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E24F6F6-3D68-1A3E-54A0-499229F39A0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038225" y="3733800"/>
            <a:ext cx="7648575" cy="2138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latin typeface="Times New Roman" panose="02020603050405020304" charset="0"/>
            </a:endParaRP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817B2EBE-A890-9681-6C1B-8A120EAE8C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213" y="685800"/>
            <a:ext cx="5592762" cy="635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9BF1CBCE-0653-6CC3-CF1D-3DF4B06256A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804193" y="2553494"/>
            <a:ext cx="4148137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r" eaLnBrk="1" hangingPunct="1">
              <a:defRPr/>
            </a:pPr>
            <a:r>
              <a:rPr kumimoji="0" lang="en-US" altLang="zh-CN" sz="2000">
                <a:solidFill>
                  <a:srgbClr val="FFFFFF"/>
                </a:solidFill>
                <a:sym typeface="+mn-ea"/>
              </a:rPr>
              <a:t>School of Microelectronics,SJTU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0A2D212E-34B7-28EF-F795-7791EBE18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3" y="712788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r" eaLnBrk="1" hangingPunct="1">
              <a:defRPr/>
            </a:pPr>
            <a:endParaRPr kumimoji="0" lang="zh-CN" altLang="en-US" sz="1800"/>
          </a:p>
        </p:txBody>
      </p:sp>
      <p:sp>
        <p:nvSpPr>
          <p:cNvPr id="2109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933825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5227D46-B650-0955-84E3-3C76DDD099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E80A72-6580-4B55-BE9F-E0541DAE3F66}" type="slidenum">
              <a:rPr altLang="en-US"/>
              <a:pPr/>
              <a:t>‹#›</a:t>
            </a:fld>
            <a:endParaRPr lang="zh-CN" altLang="en-US"/>
          </a:p>
        </p:txBody>
      </p:sp>
      <p:sp>
        <p:nvSpPr>
          <p:cNvPr id="8" name="页脚占位符 1">
            <a:extLst>
              <a:ext uri="{FF2B5EF4-FFF2-40B4-BE49-F238E27FC236}">
                <a16:creationId xmlns:a16="http://schemas.microsoft.com/office/drawing/2014/main" id="{963CA675-9425-4D47-6A31-37AC7D12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日期占位符 2">
            <a:extLst>
              <a:ext uri="{FF2B5EF4-FFF2-40B4-BE49-F238E27FC236}">
                <a16:creationId xmlns:a16="http://schemas.microsoft.com/office/drawing/2014/main" id="{0E280921-6579-FA6D-DE0F-82C97B2B999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86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74A36F8-9139-B215-600F-6493CD4FAC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203575" y="60213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3DEB272-1736-9BC0-5E5D-330FE75F6B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8CAD3D-8E5C-47F3-9C42-E33E59FA53FD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2F54522-87CF-416C-6D05-D04050A1FB1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xfrm>
            <a:off x="468313" y="60213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017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956B409-E753-D3A4-EA3D-875005A290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C61129-A05F-06DC-8817-7F20874B99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1FC682-DB70-422A-8368-AC6F42DA11BA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590309B3-73E8-DA01-2BE9-D14E05E505D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09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6F3436-8419-AFD9-F3C0-1ECEB42391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0BC01D6-1136-07CC-A1B0-F85320BB04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476AFC-2972-4284-BFBD-D926299AE25D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9F89860-013C-950A-8EFE-689DEDFCC80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396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6174E29-AF79-0A26-629D-61EC1AEE1E1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51CC53C-283E-A5B1-A6D7-3CD5DDF8B22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80AD2F-7025-40E6-BC42-6FB9C2F20930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40CC759E-B2E4-EC68-8C4B-20F3E1919B3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09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926144-0706-E02C-EBCB-415BD851D4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289A1F-2E37-6133-3949-AA6D58FB8C6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4AD0E9-8129-4A9C-A331-8A115B85AB4F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68B42B0-337B-4609-FFC8-3B0FDC08426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155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3402F38-D9AF-AA00-15D9-580849F526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0C7314A-3E85-7832-E90D-5DCAA8EF1B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7E7EC8-C306-42B5-826F-051FF2A08F76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9434D06B-8883-7838-C7E3-AE2B7E91C4F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85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A5537F-9D66-38AD-7552-A425D562A0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741DD9D-CA40-011A-EDBD-D4111A8DBC2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9EEC7D-4A86-4985-BFCA-EF0A69A6763E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31D4C82-07A7-447F-8AAC-6841497BE70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40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26876B-8C93-8D94-B79D-780BACCA667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82F5BA-40CD-E344-B0D0-F896B8CF1DA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544C4D-48F0-4FB0-A519-66672D0EBEA4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FF190544-6458-2282-9383-AE82B06CD04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863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008D205-3F0A-05DD-DEA0-DA68C9806C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EA523B7-0EAE-9398-BBB1-67FEB7C845E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 Black" panose="020B0A04020102020204" pitchFamily="34" charset="0"/>
              </a:defRPr>
            </a:lvl1pPr>
          </a:lstStyle>
          <a:p>
            <a:fld id="{A6A3747D-B199-4675-8C17-F39DE2EBD45B}" type="slidenum">
              <a:rPr altLang="zh-CN"/>
              <a:pPr/>
              <a:t>‹#›</a:t>
            </a:fld>
            <a:endParaRPr lang="zh-CN" altLang="zh-CN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99E3BF99-BA5C-390C-4DAB-195CA9075E8F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652451FD-0265-DCDE-AA2C-BEEA62D1D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sp>
          <p:nvSpPr>
            <p:cNvPr id="1035" name="Rectangle 6">
              <a:extLst>
                <a:ext uri="{FF2B5EF4-FFF2-40B4-BE49-F238E27FC236}">
                  <a16:creationId xmlns:a16="http://schemas.microsoft.com/office/drawing/2014/main" id="{2910D3D7-6A4E-13FB-F674-2EBF0C48A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sp>
          <p:nvSpPr>
            <p:cNvPr id="1036" name="Rectangle 7">
              <a:extLst>
                <a:ext uri="{FF2B5EF4-FFF2-40B4-BE49-F238E27FC236}">
                  <a16:creationId xmlns:a16="http://schemas.microsoft.com/office/drawing/2014/main" id="{86488B51-5086-9B77-E0FB-EC133F01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9FB3B288-23E7-4D84-E61F-807F9C8B4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2" name="Rectangle 9">
              <a:extLst>
                <a:ext uri="{FF2B5EF4-FFF2-40B4-BE49-F238E27FC236}">
                  <a16:creationId xmlns:a16="http://schemas.microsoft.com/office/drawing/2014/main" id="{A81630A6-2240-757E-4C9B-B08EAEF6C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3" name="Rectangle 10">
              <a:extLst>
                <a:ext uri="{FF2B5EF4-FFF2-40B4-BE49-F238E27FC236}">
                  <a16:creationId xmlns:a16="http://schemas.microsoft.com/office/drawing/2014/main" id="{276DADC3-8C45-0C45-E2F3-2A59ACACE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40" name="Rectangle 11">
              <a:extLst>
                <a:ext uri="{FF2B5EF4-FFF2-40B4-BE49-F238E27FC236}">
                  <a16:creationId xmlns:a16="http://schemas.microsoft.com/office/drawing/2014/main" id="{7560A1EF-35D2-A338-9541-3EC2866C3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sp>
          <p:nvSpPr>
            <p:cNvPr id="1041" name="Rectangle 12">
              <a:extLst>
                <a:ext uri="{FF2B5EF4-FFF2-40B4-BE49-F238E27FC236}">
                  <a16:creationId xmlns:a16="http://schemas.microsoft.com/office/drawing/2014/main" id="{C68F9852-3719-5549-5A06-D162B2283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4" name="Rectangle 13">
              <a:extLst>
                <a:ext uri="{FF2B5EF4-FFF2-40B4-BE49-F238E27FC236}">
                  <a16:creationId xmlns:a16="http://schemas.microsoft.com/office/drawing/2014/main" id="{B289E6DA-6FFC-CE78-1052-34577E71A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0D8FB530-F1D5-96B5-0118-08DA84EA86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909DC659-1B5B-36F9-2839-D4501CAC0B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84" name="Rectangle 16">
            <a:extLst>
              <a:ext uri="{FF2B5EF4-FFF2-40B4-BE49-F238E27FC236}">
                <a16:creationId xmlns:a16="http://schemas.microsoft.com/office/drawing/2014/main" id="{C6ED0F80-654D-2CC3-BEF0-5716A0E22E5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Text Box 18">
            <a:extLst>
              <a:ext uri="{FF2B5EF4-FFF2-40B4-BE49-F238E27FC236}">
                <a16:creationId xmlns:a16="http://schemas.microsoft.com/office/drawing/2014/main" id="{30F4D665-8F1E-E134-3A31-4A69FFCBF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3887788" cy="30480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400" dirty="0">
                <a:solidFill>
                  <a:schemeClr val="bg1"/>
                </a:solidFill>
                <a:sym typeface="+mn-ea"/>
              </a:rPr>
              <a:t>Python</a:t>
            </a:r>
            <a:r>
              <a:rPr kumimoji="0" lang="zh-CN" altLang="en-US" sz="1400" dirty="0">
                <a:solidFill>
                  <a:schemeClr val="bg1"/>
                </a:solidFill>
                <a:sym typeface="+mn-ea"/>
              </a:rPr>
              <a:t>高级语言程序设计，</a:t>
            </a:r>
            <a:r>
              <a:rPr kumimoji="0" lang="en-US" altLang="zh-CN" sz="1400" dirty="0">
                <a:solidFill>
                  <a:schemeClr val="bg1"/>
                </a:solidFill>
                <a:sym typeface="+mn-ea"/>
              </a:rPr>
              <a:t>2025</a:t>
            </a:r>
            <a:r>
              <a:rPr kumimoji="0" lang="zh-CN" altLang="en-US" sz="1400" dirty="0">
                <a:solidFill>
                  <a:schemeClr val="bg1"/>
                </a:solidFill>
                <a:sym typeface="+mn-ea"/>
              </a:rPr>
              <a:t>春季学期</a:t>
            </a:r>
            <a:endParaRPr kumimoji="0" lang="en-US" altLang="zh-CN" sz="14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33" name="图片 19" descr="20118211430_small.jpg">
            <a:extLst>
              <a:ext uri="{FF2B5EF4-FFF2-40B4-BE49-F238E27FC236}">
                <a16:creationId xmlns:a16="http://schemas.microsoft.com/office/drawing/2014/main" id="{47F819C6-4F70-0022-4DF9-C4112BC63A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0"/>
            <a:ext cx="12065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华文新魏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  <a:cs typeface="华文新魏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  <a:cs typeface="华文新魏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  <a:cs typeface="华文新魏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  <a:cs typeface="华文新魏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rgbClr val="210B73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2"/>
          </a:solidFill>
          <a:latin typeface="+mn-lt"/>
          <a:ea typeface="+mj-ea"/>
          <a:cs typeface="华文新魏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楷体_GB2312" pitchFamily="49" charset="-122"/>
          <a:cs typeface="楷体_GB231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2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2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2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2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2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2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E:%5C%E8%AE%A1%E7%AE%97%E6%9C%BA%E7%B3%BB%E7%BB%9F%E7%BB%93%E6%9E%84%5CMIT%5CMIT%20Photo%5CNYC%5CDSCN4828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CCF2389-2F68-AFAB-7A9A-1BCDCDABED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43100" y="2565400"/>
            <a:ext cx="7200900" cy="2209800"/>
          </a:xfrm>
        </p:spPr>
        <p:txBody>
          <a:bodyPr/>
          <a:lstStyle/>
          <a:p>
            <a:pPr algn="r" eaLnBrk="1" hangingPunct="1"/>
            <a:r>
              <a:rPr lang="en-US" altLang="zh-CN" sz="1400">
                <a:latin typeface="华文新魏" panose="02010800040101010101" pitchFamily="2" charset="-122"/>
              </a:rPr>
              <a:t>	</a:t>
            </a:r>
            <a:br>
              <a:rPr lang="en-US" altLang="zh-CN" sz="1400">
                <a:latin typeface="华文新魏" panose="02010800040101010101" pitchFamily="2" charset="-122"/>
              </a:rPr>
            </a:br>
            <a:br>
              <a:rPr lang="en-US" altLang="zh-CN" sz="1200"/>
            </a:br>
            <a:endParaRPr lang="en-US" altLang="zh-CN" sz="12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A453F7E-54B4-6401-2104-8ECBAF2FEA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chemeClr val="bg2"/>
                </a:solidFill>
                <a:latin typeface="黑体" panose="02010609060101010101" pitchFamily="49" charset="-122"/>
              </a:rPr>
              <a:t>尚煜茗</a:t>
            </a:r>
            <a:endParaRPr lang="en-US" altLang="zh-CN" sz="2400" b="0" dirty="0">
              <a:solidFill>
                <a:schemeClr val="bg2"/>
              </a:solidFill>
              <a:latin typeface="黑体" panose="02010609060101010101" pitchFamily="49" charset="-122"/>
            </a:endParaRPr>
          </a:p>
          <a:p>
            <a:pPr algn="r"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chemeClr val="bg2"/>
                </a:solidFill>
                <a:latin typeface="黑体" panose="02010609060101010101" pitchFamily="49" charset="-122"/>
              </a:rPr>
              <a:t>北京邮电大学 网络空间安全学院</a:t>
            </a:r>
            <a:endParaRPr lang="en-US" altLang="zh-CN" sz="2400" b="0" dirty="0">
              <a:solidFill>
                <a:schemeClr val="bg2"/>
              </a:solidFill>
              <a:latin typeface="黑体" panose="02010609060101010101" pitchFamily="49" charset="-122"/>
            </a:endParaRPr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E45DE294-D0D4-32E4-CF7A-472F7894B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133600"/>
            <a:ext cx="6229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b="0">
                <a:solidFill>
                  <a:schemeClr val="bg1"/>
                </a:solidFill>
                <a:ea typeface="华文新魏" panose="02010800040101010101" pitchFamily="2" charset="-122"/>
              </a:rPr>
              <a:t>第四章 程序的控制结构</a:t>
            </a:r>
            <a:endParaRPr lang="en-US" altLang="zh-CN" sz="3200" b="0">
              <a:solidFill>
                <a:schemeClr val="bg1"/>
              </a:solidFill>
              <a:ea typeface="华文新魏" panose="02010800040101010101" pitchFamily="2" charset="-122"/>
            </a:endParaRPr>
          </a:p>
        </p:txBody>
      </p:sp>
      <p:pic>
        <p:nvPicPr>
          <p:cNvPr id="7173" name="Picture 8">
            <a:hlinkClick r:id="rId3" action="ppaction://hlinkfile"/>
            <a:extLst>
              <a:ext uri="{FF2B5EF4-FFF2-40B4-BE49-F238E27FC236}">
                <a16:creationId xmlns:a16="http://schemas.microsoft.com/office/drawing/2014/main" id="{D8FA22B3-D18E-9637-0F9A-5BD398727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72138"/>
            <a:ext cx="471646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AF60EADF-69D0-93CC-1DFB-012E34493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6A8AE939-461E-51E5-01AA-3B0E00C5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551656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分支结构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if-else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1EFBF8-008D-AED8-D128-CEF33C3BB2BA}"/>
              </a:ext>
            </a:extLst>
          </p:cNvPr>
          <p:cNvSpPr/>
          <p:nvPr/>
        </p:nvSpPr>
        <p:spPr>
          <a:xfrm>
            <a:off x="50800" y="1787526"/>
            <a:ext cx="9417050" cy="2862263"/>
          </a:xfrm>
          <a:prstGeom prst="rect">
            <a:avLst/>
          </a:prstGeom>
        </p:spPr>
        <p:txBody>
          <a:bodyPr>
            <a:spAutoFit/>
          </a:bodyPr>
          <a:lstStyle>
            <a:lvl1pPr indent="269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if-else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语句用来形成二分支结构，语法格式如下：</a:t>
            </a:r>
          </a:p>
          <a:p>
            <a:pPr lvl="7" algn="just"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 &lt;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&gt;: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7" algn="just"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&lt;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语句块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1&gt;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7" algn="just"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else: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7" algn="just"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语句块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2&gt;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7A02DF6-EE6A-FEDB-3560-EAA83E2A0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549775"/>
            <a:ext cx="80645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&lt;语句块1&gt;是在if条件满足后执行的一个或多个语句序列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&lt;语句块2&gt;是if条件不满足后执行的语句序列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二分支语句用于区分&lt;条件&gt;的两种可能True或者False，分别形成执行路径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6E30826C-CB33-74D0-4557-15DC792C1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E03FFBAC-3770-8A36-2047-BFF680604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551656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分支结构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if-else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17412" name="矩形 1">
            <a:extLst>
              <a:ext uri="{FF2B5EF4-FFF2-40B4-BE49-F238E27FC236}">
                <a16:creationId xmlns:a16="http://schemas.microsoft.com/office/drawing/2014/main" id="{F9CA201D-0B26-418C-A76A-49B3576E9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881188"/>
            <a:ext cx="797401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微实例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4.5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PM 2.5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空气质量提醒（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B3387AE-DD40-1D30-F8C6-F534A1B88384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3357563"/>
          <a:ext cx="8027987" cy="2476500"/>
        </p:xfrm>
        <a:graphic>
          <a:graphicData uri="http://schemas.openxmlformats.org/drawingml/2006/table">
            <a:tbl>
              <a:tblPr/>
              <a:tblGrid>
                <a:gridCol w="638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5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725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微实例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4.5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m4.5PM25Warning.py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07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 =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PM2.5</a:t>
                      </a: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数值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PM &gt;= 75: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空气存在污染，请小心！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：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空气没有污染，可以开展户外运动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0CAFE7B7-D338-B524-CC3C-2CFC473D0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80CE9C30-A824-6E2A-0A0A-D8566704D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551656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分支结构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if-else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A37442-7DEA-D702-D515-00A3E1665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898650"/>
            <a:ext cx="8064500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二分支结构还有一种更简洁的表达方式，适合通过判断返回特定值，语法格式如下：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1&gt;  if 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else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4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7052D27-FA50-F08A-A0E5-B7DB6ECBB68D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4797425"/>
          <a:ext cx="8785225" cy="1174750"/>
        </p:xfrm>
        <a:graphic>
          <a:graphicData uri="http://schemas.openxmlformats.org/drawingml/2006/table">
            <a:tbl>
              <a:tblPr/>
              <a:tblGrid>
                <a:gridCol w="58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9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5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 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PM2.5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数值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空气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{}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污染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!".format("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存在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 if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 &gt;= 75 else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没有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2E469-2B22-264B-03D6-A5A685A69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58778DC6-4F72-5F1F-FA33-2D607C15E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E5AF7E08-4758-3584-C716-848E03DC4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551656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分支结构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if-else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28E780-B59A-9927-89E0-E55715601B79}"/>
              </a:ext>
            </a:extLst>
          </p:cNvPr>
          <p:cNvSpPr/>
          <p:nvPr/>
        </p:nvSpPr>
        <p:spPr>
          <a:xfrm>
            <a:off x="50800" y="1787526"/>
            <a:ext cx="9417050" cy="1689052"/>
          </a:xfrm>
          <a:prstGeom prst="rect">
            <a:avLst/>
          </a:prstGeom>
        </p:spPr>
        <p:txBody>
          <a:bodyPr>
            <a:spAutoFit/>
          </a:bodyPr>
          <a:lstStyle>
            <a:lvl1pPr indent="2698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简单的条件判断语句可以用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三元运算符：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Results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“Positive”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“Negative”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1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FE61F037-715D-549E-1EEB-09AC6366A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C4FE2070-7F6E-EA47-4D5D-9B10AC302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551656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分支结构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if-else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A732B9F-C841-4E01-E0C0-C5D9304E4CFF}"/>
              </a:ext>
            </a:extLst>
          </p:cNvPr>
          <p:cNvGraphicFramePr>
            <a:graphicFrameLocks noGrp="1"/>
          </p:cNvGraphicFramePr>
          <p:nvPr/>
        </p:nvGraphicFramePr>
        <p:xfrm>
          <a:off x="1476375" y="3141663"/>
          <a:ext cx="6099175" cy="2606675"/>
        </p:xfrm>
        <a:graphic>
          <a:graphicData uri="http://schemas.openxmlformats.org/drawingml/2006/table">
            <a:tbl>
              <a:tblPr/>
              <a:tblGrid>
                <a:gridCol w="60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6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&gt;&gt;&gt;count = 2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&gt;&gt;&gt;count if count!=0 else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不存在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&gt;&gt;&gt;count = 0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&gt;&gt;&gt;count if count!=0 else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不存在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不存在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BA1C125-FE95-E0CC-BBFB-9CD0F5EC5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309813"/>
            <a:ext cx="81534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if…else的紧凑结构非常适合对特殊值处理的情况，如下：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2BE1F0FF-0160-3EE5-F7B7-78A194AF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F462B2C3-FEF6-3E52-8F94-6A90503F3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645160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多分支结构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if-elif-else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8C9CA6-F898-FFCB-3A83-A1E8D9B07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749425"/>
            <a:ext cx="8280400" cy="452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Python的if-elif-else描述多分支结构，语句格式如下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1&gt;: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1&gt;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2&gt;: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 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else: </a:t>
            </a:r>
          </a:p>
          <a:p>
            <a:pPr lvl="3"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N&gt;  </a:t>
            </a:r>
          </a:p>
        </p:txBody>
      </p:sp>
      <p:pic>
        <p:nvPicPr>
          <p:cNvPr id="20485" name="图片 6">
            <a:extLst>
              <a:ext uri="{FF2B5EF4-FFF2-40B4-BE49-F238E27FC236}">
                <a16:creationId xmlns:a16="http://schemas.microsoft.com/office/drawing/2014/main" id="{3622AA8E-6A02-1708-69D7-7D1835416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565400"/>
            <a:ext cx="2581275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096F5D2E-A077-852D-CEFA-F92B2E6CC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B4CF1A6E-5A15-FAB4-41A9-DE2E4619B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645160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多分支结构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if-elif-else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7BC12A-F82A-812D-FA7D-311443C84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98650"/>
            <a:ext cx="8693150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多分支结构是二分支结构的扩展，这种形式通常用于设置同一个判断条件的多条执行路径。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Python依次评估寻找第一个结果为True的条件，执行该条件下的语句块，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同时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结束后</a:t>
            </a:r>
            <a:r>
              <a:rPr lang="en-US" altLang="en-US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跳过整个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-else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结构，执行后面的语句。如果没有任何条件成立，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下面的语句块被执行。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子句是可选的 </a:t>
            </a:r>
            <a:endParaRPr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ECD5C821-B304-08F6-12C4-884ACDF1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A43F3469-A32E-582B-E022-1AF46C1F9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645160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多分支结构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if-elif-else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22532" name="矩形 2">
            <a:extLst>
              <a:ext uri="{FF2B5EF4-FFF2-40B4-BE49-F238E27FC236}">
                <a16:creationId xmlns:a16="http://schemas.microsoft.com/office/drawing/2014/main" id="{2374DB2E-0993-9F63-88A0-CBDAF7004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28800"/>
            <a:ext cx="7894638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微实例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4.4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通过多条独立的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语句对同一个变量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PM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进行判断，这种情况更适合多分支结构，改造后的代码如下 </a:t>
            </a:r>
            <a:endParaRPr lang="zh-CN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4F8AE74-2AF2-28EF-01F7-9BEA9DA968CD}"/>
              </a:ext>
            </a:extLst>
          </p:cNvPr>
          <p:cNvGraphicFramePr>
            <a:graphicFrameLocks noGrp="1"/>
          </p:cNvGraphicFramePr>
          <p:nvPr/>
        </p:nvGraphicFramePr>
        <p:xfrm>
          <a:off x="1282700" y="3386138"/>
          <a:ext cx="6027738" cy="2591451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4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64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 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PM2.5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数值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0&lt;= PM &lt; 35: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空气优质，快去户外运动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elif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35 &lt;= PM &lt;75: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空气良好，适度户外活动！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空气污染，请小心！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0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C45DAD71-5637-7B8E-62A6-2604EBD5F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F1A910BB-8230-94FF-2EBE-D57DD0E2C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57753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实例：身体质量指数</a:t>
            </a: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BMI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946031-42F6-0118-A793-CED7A3E63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708275"/>
            <a:ext cx="7573962" cy="178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BMI的定义如下：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BMI =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体重（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身高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-US" altLang="zh-CN" sz="20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例如，一个人身高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1.75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米、体重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公斤，他的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BMI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24.49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35CF8C78-603B-B47F-546C-3C6E30FD6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D61796D9-2D42-75FE-58C7-8E5F50A55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423703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身体质量指数</a:t>
            </a: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BMI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2E7B1C6-F4CE-3599-6350-91C29E0F52D1}"/>
              </a:ext>
            </a:extLst>
          </p:cNvPr>
          <p:cNvGraphicFramePr>
            <a:graphicFrameLocks noGrp="1"/>
          </p:cNvGraphicFramePr>
          <p:nvPr/>
        </p:nvGraphicFramePr>
        <p:xfrm>
          <a:off x="1271588" y="3821113"/>
          <a:ext cx="6769100" cy="2381252"/>
        </p:xfrm>
        <a:graphic>
          <a:graphicData uri="http://schemas.openxmlformats.org/drawingml/2006/table">
            <a:tbl>
              <a:tblPr/>
              <a:tblGrid>
                <a:gridCol w="2255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分类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国际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值（kg/m</a:t>
                      </a:r>
                      <a:r>
                        <a:rPr kumimoji="0" lang="zh-CN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国内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值（kg/m</a:t>
                      </a:r>
                      <a:r>
                        <a:rPr kumimoji="0" lang="zh-CN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偏瘦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 18.5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 18.5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正常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18.5 ~ 25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18.5 ~ 24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偏胖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 ~ 30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 ~ 28</a:t>
                      </a: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肥胖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&gt;= 30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&gt;= 28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1B29326E-7A43-26FC-9D08-EA87DFF18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090738"/>
            <a:ext cx="7272337" cy="101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编写一个根据体重和身高计算BMI值的程序，并同时输出国际和国内的BMI指标建议值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DB79C27D-21EE-6809-4D89-0E85CEC4D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E6546F5E-5907-B5E2-751D-46A68FB2C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程序的基本结构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矩形 1">
            <a:extLst>
              <a:ext uri="{FF2B5EF4-FFF2-40B4-BE49-F238E27FC236}">
                <a16:creationId xmlns:a16="http://schemas.microsoft.com/office/drawing/2014/main" id="{F94FF222-698A-5265-B308-5637EAC68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1898650"/>
            <a:ext cx="799306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顺序结构是程序的基础，但单一的顺序结构不可能解决所有问题。</a:t>
            </a:r>
            <a:endParaRPr lang="zh-CN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程序由三种基本结构组成：</a:t>
            </a:r>
            <a:endParaRPr lang="zh-CN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lang="zh-CN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顺序结构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lang="zh-CN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分支结构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lang="zh-CN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这些基本结构都有一个入口和一个出口。任何程序都由这三种基本结构组合而成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7DF15A4A-81AF-D148-EA21-C757DDDF9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42F623E6-DE21-F55F-A7D3-32DAD9EA0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423703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身体质量指数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BMI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EF8894-98BE-DEA3-0277-66FE1DA8EB20}"/>
              </a:ext>
            </a:extLst>
          </p:cNvPr>
          <p:cNvGraphicFramePr>
            <a:graphicFrameLocks noGrp="1"/>
          </p:cNvGraphicFramePr>
          <p:nvPr/>
        </p:nvGraphicFramePr>
        <p:xfrm>
          <a:off x="179388" y="361950"/>
          <a:ext cx="5537200" cy="6262336"/>
        </p:xfrm>
        <a:graphic>
          <a:graphicData uri="http://schemas.openxmlformats.org/drawingml/2006/table">
            <a:tbl>
              <a:tblPr/>
              <a:tblGrid>
                <a:gridCol w="43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8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851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实例代码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5.1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201" marR="4620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e5.1CalBMI.py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201" marR="4620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201" marR="46201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3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201" marR="4620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201" marR="46201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853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201" marR="4620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#e5.1CalBMI.py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height, weight =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请输入身高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米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和体重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\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公斤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)[</a:t>
                      </a: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逗号隔开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]: "))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weight / pow(height, 2)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print("BMI</a:t>
                      </a: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数值为：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{:.2f}".format(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))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wto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"", ""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18.5:   # WTO</a:t>
                      </a: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标准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wto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偏瘦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elif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25:   # 18.5 &lt;=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25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wto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正常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elif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30:   # 25 &lt;=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30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wto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偏胖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else: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wto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肥胖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18.5:    # </a:t>
                      </a: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我国卫生部标准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偏瘦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elif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24:    # 18.5 &lt;=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24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正常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elif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28:    # 24 &lt;=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28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偏胖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else: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</a:t>
                      </a: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肥胖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print("BMI</a:t>
                      </a: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指标为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国际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'{0}', </a:t>
                      </a:r>
                      <a:r>
                        <a:rPr kumimoji="0" lang="zh-CN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国内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'{1}'".format(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wto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))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201" marR="46201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3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201" marR="4620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6201" marR="46201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0E74074-1F37-F41A-3578-FCDB61B6B88C}"/>
              </a:ext>
            </a:extLst>
          </p:cNvPr>
          <p:cNvGraphicFramePr>
            <a:graphicFrameLocks noGrp="1"/>
          </p:cNvGraphicFramePr>
          <p:nvPr/>
        </p:nvGraphicFramePr>
        <p:xfrm>
          <a:off x="5861050" y="3284538"/>
          <a:ext cx="3168650" cy="2195512"/>
        </p:xfrm>
        <a:graphic>
          <a:graphicData uri="http://schemas.openxmlformats.org/drawingml/2006/table">
            <a:tbl>
              <a:tblPr/>
              <a:tblGrid>
                <a:gridCol w="31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5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请输入身高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米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和体重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公斤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)[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逗号隔开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]: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1.75, 75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数值为：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24.49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BMI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指标为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国际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正常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国内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偏胖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5" marR="68585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图片 1">
            <a:extLst>
              <a:ext uri="{FF2B5EF4-FFF2-40B4-BE49-F238E27FC236}">
                <a16:creationId xmlns:a16="http://schemas.microsoft.com/office/drawing/2014/main" id="{757C75FB-4F8E-7B92-A264-F24EB7AD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1275"/>
            <a:ext cx="6526212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Box 2">
            <a:extLst>
              <a:ext uri="{FF2B5EF4-FFF2-40B4-BE49-F238E27FC236}">
                <a16:creationId xmlns:a16="http://schemas.microsoft.com/office/drawing/2014/main" id="{DDF2F5D6-4CC8-525B-6595-F8D54AC74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2808288"/>
            <a:ext cx="6369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程序的循环结构</a:t>
            </a:r>
            <a:endParaRPr lang="zh-CN" altLang="en-US" sz="5400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1">
            <a:extLst>
              <a:ext uri="{FF2B5EF4-FFF2-40B4-BE49-F238E27FC236}">
                <a16:creationId xmlns:a16="http://schemas.microsoft.com/office/drawing/2014/main" id="{CFD46EC2-CBF7-A2C6-0324-F7A5F36A0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781300"/>
            <a:ext cx="4543425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        </a:t>
            </a:r>
            <a:r>
              <a:rPr lang="en-US" altLang="zh-CN" sz="220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 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遍历循环（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for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2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</a:t>
            </a:r>
            <a:r>
              <a:rPr lang="en-US" altLang="zh-CN" sz="220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无限循环（</a:t>
            </a:r>
            <a:r>
              <a:rPr lang="en-US" altLang="zh-CN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2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        </a:t>
            </a:r>
            <a:r>
              <a:rPr lang="en-US" altLang="zh-CN" sz="220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 </a:t>
            </a:r>
            <a:r>
              <a:rPr lang="zh-CN" altLang="en-US" sz="2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循环控制保留字</a:t>
            </a:r>
            <a:endParaRPr lang="en-US" altLang="zh-CN" sz="2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FD532-6AEB-D4C7-D6BF-381583BDD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1700213"/>
            <a:ext cx="223678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循环结构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69B7DB90-64B2-8EC3-3404-805ADF44E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33949222-6E45-B958-42E8-22BA34456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423703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遍历循环</a:t>
            </a: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for</a:t>
            </a:r>
            <a:r>
              <a:rPr lang="zh-CN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29700" name="矩形 1">
            <a:extLst>
              <a:ext uri="{FF2B5EF4-FFF2-40B4-BE49-F238E27FC236}">
                <a16:creationId xmlns:a16="http://schemas.microsoft.com/office/drawing/2014/main" id="{8B91515A-6186-6CBC-3AE4-08E38B121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1814513"/>
            <a:ext cx="7993062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遍历循环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循环的次数是确定的，循环语句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对循环次数有明确的定义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循环次数采用遍历结构中元素个数来体现</a:t>
            </a:r>
            <a:endParaRPr lang="zh-CN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Python通过保留字for实现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遍历循环</a:t>
            </a:r>
            <a:r>
              <a:rPr lang="en-US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：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  &lt;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循环变量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  in  &lt;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遍历结构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&gt;: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&lt;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6B6679C-AFB5-AF2D-3210-AAC85AAC9816}"/>
              </a:ext>
            </a:extLst>
          </p:cNvPr>
          <p:cNvGraphicFramePr>
            <a:graphicFrameLocks noGrp="1"/>
          </p:cNvGraphicFramePr>
          <p:nvPr/>
        </p:nvGraphicFramePr>
        <p:xfrm>
          <a:off x="0" y="2708275"/>
          <a:ext cx="9145588" cy="1646238"/>
        </p:xfrm>
        <a:graphic>
          <a:graphicData uri="http://schemas.openxmlformats.org/drawingml/2006/table">
            <a:tbl>
              <a:tblPr/>
              <a:tblGrid>
                <a:gridCol w="2247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9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8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循环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次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range(N):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&lt;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语句块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遍历文件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的每一行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line in fi: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&lt;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语句块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遍历字符串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c in s: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&lt;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语句块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遍历列表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ls 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item in ls: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&lt;</a:t>
                      </a: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语句块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F079FE-3D11-82A5-00B4-D4CE6F9F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1125538"/>
            <a:ext cx="2236788" cy="706437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5C1BD479-AB74-C237-BCE3-8BC6DD790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852738"/>
            <a:ext cx="3254375" cy="3003550"/>
          </a:xfrm>
          <a:prstGeom prst="rect">
            <a:avLst/>
          </a:prstGeom>
          <a:solidFill>
            <a:srgbClr val="FEFEFA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i="1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range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(5):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print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(i)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0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2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3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4</a:t>
            </a:r>
            <a:endParaRPr lang="zh-CN" altLang="zh-CN" sz="2000">
              <a:solidFill>
                <a:srgbClr val="0010FF"/>
              </a:solidFill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56084F9F-64AB-943A-94A6-648AB20C0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2863850"/>
            <a:ext cx="3254375" cy="3003550"/>
          </a:xfrm>
          <a:prstGeom prst="rect">
            <a:avLst/>
          </a:prstGeom>
          <a:solidFill>
            <a:srgbClr val="FEFEFA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i="1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range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(5):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print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Hello: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Hello: 0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Hello: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Hello: 2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Hello: 3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Hello: 4</a:t>
            </a:r>
            <a:endParaRPr lang="zh-CN" altLang="zh-CN" sz="2000">
              <a:solidFill>
                <a:srgbClr val="0010FF"/>
              </a:solidFill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31748" name="Rectangle 12">
            <a:extLst>
              <a:ext uri="{FF2B5EF4-FFF2-40B4-BE49-F238E27FC236}">
                <a16:creationId xmlns:a16="http://schemas.microsoft.com/office/drawing/2014/main" id="{14006CFC-BC43-5470-EAF2-6490E1F8E739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遍历循环的应用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31749" name="矩形 9">
            <a:extLst>
              <a:ext uri="{FF2B5EF4-FFF2-40B4-BE49-F238E27FC236}">
                <a16:creationId xmlns:a16="http://schemas.microsoft.com/office/drawing/2014/main" id="{3F6C4B60-1061-D11A-9025-B9C668C57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计数循环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(N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次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)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2">
            <a:extLst>
              <a:ext uri="{FF2B5EF4-FFF2-40B4-BE49-F238E27FC236}">
                <a16:creationId xmlns:a16="http://schemas.microsoft.com/office/drawing/2014/main" id="{99DA7629-9527-DE89-4C8D-ACCBDE24F5C8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遍历循环的应用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32771" name="矩形 3">
            <a:extLst>
              <a:ext uri="{FF2B5EF4-FFF2-40B4-BE49-F238E27FC236}">
                <a16:creationId xmlns:a16="http://schemas.microsoft.com/office/drawing/2014/main" id="{DC1D894D-DE1A-AB85-3021-CE69041E5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计数循环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(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特定次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2772" name="矩形 4">
            <a:extLst>
              <a:ext uri="{FF2B5EF4-FFF2-40B4-BE49-F238E27FC236}">
                <a16:creationId xmlns:a16="http://schemas.microsoft.com/office/drawing/2014/main" id="{3039773C-660B-C78E-369E-F2F05C346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4941888"/>
            <a:ext cx="6769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遍历由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range()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函数产生的数字序列，产生循环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2773" name="Rectangle 1">
            <a:extLst>
              <a:ext uri="{FF2B5EF4-FFF2-40B4-BE49-F238E27FC236}">
                <a16:creationId xmlns:a16="http://schemas.microsoft.com/office/drawing/2014/main" id="{7560BB79-C0A9-1165-9A3D-43D2D2873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3098800"/>
            <a:ext cx="453548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</a:t>
            </a:r>
            <a:r>
              <a:rPr lang="en-US" altLang="zh-CN">
                <a:solidFill>
                  <a:srgbClr val="E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  </a:t>
            </a:r>
            <a:r>
              <a:rPr lang="en-US" altLang="zh-CN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  </a:t>
            </a:r>
            <a:r>
              <a:rPr lang="en-US" altLang="zh-CN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range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(M,N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,K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>
                <a:solidFill>
                  <a:srgbClr val="E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:</a:t>
            </a:r>
          </a:p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E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&lt;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语句块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A675D761-181C-62C1-F22B-2C8AD148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852738"/>
            <a:ext cx="3254375" cy="3003550"/>
          </a:xfrm>
          <a:prstGeom prst="rect">
            <a:avLst/>
          </a:prstGeom>
          <a:solidFill>
            <a:srgbClr val="FEFEFA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i="1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range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(1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,6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print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(i)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endParaRPr lang="en-US" altLang="zh-CN" sz="200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endParaRPr lang="en-US" altLang="zh-CN" sz="200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200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endParaRPr lang="en-US" altLang="zh-CN" sz="200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endParaRPr lang="zh-CN" altLang="zh-CN" sz="2000">
              <a:solidFill>
                <a:srgbClr val="0010FF"/>
              </a:solidFill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36C79315-AC7B-037B-D9E2-0A9458731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2863850"/>
            <a:ext cx="3254375" cy="2220913"/>
          </a:xfrm>
          <a:prstGeom prst="rect">
            <a:avLst/>
          </a:prstGeom>
          <a:solidFill>
            <a:srgbClr val="FEFEFA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i="1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range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(1,6,2):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print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Hello: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10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Hello: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Hello: </a:t>
            </a: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</a:t>
            </a:r>
            <a:endParaRPr lang="en-US" altLang="zh-CN" sz="200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Hello: </a:t>
            </a: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</a:t>
            </a:r>
            <a:endParaRPr lang="zh-CN" altLang="zh-CN" sz="2000">
              <a:solidFill>
                <a:srgbClr val="0010FF"/>
              </a:solidFill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33796" name="Rectangle 12">
            <a:extLst>
              <a:ext uri="{FF2B5EF4-FFF2-40B4-BE49-F238E27FC236}">
                <a16:creationId xmlns:a16="http://schemas.microsoft.com/office/drawing/2014/main" id="{41412B95-9E0A-13FC-DF6D-8716239863A3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遍历循环的应用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33797" name="矩形 7">
            <a:extLst>
              <a:ext uri="{FF2B5EF4-FFF2-40B4-BE49-F238E27FC236}">
                <a16:creationId xmlns:a16="http://schemas.microsoft.com/office/drawing/2014/main" id="{7B29354F-FA15-B3D4-5210-6938CB29A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计数循环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(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特定次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2">
            <a:extLst>
              <a:ext uri="{FF2B5EF4-FFF2-40B4-BE49-F238E27FC236}">
                <a16:creationId xmlns:a16="http://schemas.microsoft.com/office/drawing/2014/main" id="{5E3262E6-080C-4505-2538-65A8F6EA2AC1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遍历循环的应用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34819" name="矩形 3">
            <a:extLst>
              <a:ext uri="{FF2B5EF4-FFF2-40B4-BE49-F238E27FC236}">
                <a16:creationId xmlns:a16="http://schemas.microsoft.com/office/drawing/2014/main" id="{6D7CB23D-4BE7-7772-E75E-162C36D2F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字符串遍历循环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4820" name="矩形 4">
            <a:extLst>
              <a:ext uri="{FF2B5EF4-FFF2-40B4-BE49-F238E27FC236}">
                <a16:creationId xmlns:a16="http://schemas.microsoft.com/office/drawing/2014/main" id="{A4934DFE-34E5-5DB7-5530-E68E1186A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897438"/>
            <a:ext cx="6769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s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是字符串，遍历字符串每个字符，产生循环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4821" name="Rectangle 1">
            <a:extLst>
              <a:ext uri="{FF2B5EF4-FFF2-40B4-BE49-F238E27FC236}">
                <a16:creationId xmlns:a16="http://schemas.microsoft.com/office/drawing/2014/main" id="{F92B569A-BDBF-06B7-FF9E-939B0E89B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3035300"/>
            <a:ext cx="367188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</a:t>
            </a:r>
            <a:r>
              <a:rPr lang="en-US" altLang="zh-CN">
                <a:solidFill>
                  <a:srgbClr val="E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c  </a:t>
            </a:r>
            <a:r>
              <a:rPr lang="en-US" altLang="zh-CN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 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s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</a:t>
            </a:r>
            <a:r>
              <a:rPr lang="en-US" altLang="zh-CN">
                <a:solidFill>
                  <a:srgbClr val="E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: </a:t>
            </a:r>
          </a:p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E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&lt;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语句块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41F8F2E3-E4EB-0B37-4E9F-FC2994FA3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3357563"/>
            <a:ext cx="4248150" cy="2220912"/>
          </a:xfrm>
          <a:prstGeom prst="rect">
            <a:avLst/>
          </a:prstGeom>
          <a:solidFill>
            <a:srgbClr val="FEFEFA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c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Python123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print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c, end=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P,y,t,h,o,n,1,2,3,</a:t>
            </a:r>
            <a:endParaRPr lang="zh-CN" altLang="zh-CN" sz="2000">
              <a:solidFill>
                <a:srgbClr val="0010FF"/>
              </a:solidFill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35843" name="Rectangle 12">
            <a:extLst>
              <a:ext uri="{FF2B5EF4-FFF2-40B4-BE49-F238E27FC236}">
                <a16:creationId xmlns:a16="http://schemas.microsoft.com/office/drawing/2014/main" id="{5E0D92B8-7376-CA63-A566-DAC1947E3F57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遍历循环的应用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35844" name="矩形 9">
            <a:extLst>
              <a:ext uri="{FF2B5EF4-FFF2-40B4-BE49-F238E27FC236}">
                <a16:creationId xmlns:a16="http://schemas.microsoft.com/office/drawing/2014/main" id="{56751946-EF05-3424-1B18-E484A9FDA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字符串遍历循环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1">
            <a:extLst>
              <a:ext uri="{FF2B5EF4-FFF2-40B4-BE49-F238E27FC236}">
                <a16:creationId xmlns:a16="http://schemas.microsoft.com/office/drawing/2014/main" id="{B578B75B-1F5E-F823-D515-D384CC1F5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1275"/>
            <a:ext cx="6526212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2">
            <a:extLst>
              <a:ext uri="{FF2B5EF4-FFF2-40B4-BE49-F238E27FC236}">
                <a16:creationId xmlns:a16="http://schemas.microsoft.com/office/drawing/2014/main" id="{F07D7A6D-2E8E-3262-65E0-057C27E78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2808288"/>
            <a:ext cx="6369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程序的分支结构</a:t>
            </a:r>
            <a:endParaRPr lang="zh-CN" altLang="en-US" sz="5400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2">
            <a:extLst>
              <a:ext uri="{FF2B5EF4-FFF2-40B4-BE49-F238E27FC236}">
                <a16:creationId xmlns:a16="http://schemas.microsoft.com/office/drawing/2014/main" id="{C6240385-5573-450F-9742-CAA19DB3B527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遍历循环的应用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36867" name="矩形 3">
            <a:extLst>
              <a:ext uri="{FF2B5EF4-FFF2-40B4-BE49-F238E27FC236}">
                <a16:creationId xmlns:a16="http://schemas.microsoft.com/office/drawing/2014/main" id="{536F203B-E13D-1F8B-6CA0-06A917F9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列表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遍历循环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6868" name="矩形 4">
            <a:extLst>
              <a:ext uri="{FF2B5EF4-FFF2-40B4-BE49-F238E27FC236}">
                <a16:creationId xmlns:a16="http://schemas.microsoft.com/office/drawing/2014/main" id="{15221106-7FCD-E73E-C4A7-30A7C9426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868863"/>
            <a:ext cx="67691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ls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是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一个列表，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遍历其每个元素，产生循环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6869" name="Rectangle 1">
            <a:extLst>
              <a:ext uri="{FF2B5EF4-FFF2-40B4-BE49-F238E27FC236}">
                <a16:creationId xmlns:a16="http://schemas.microsoft.com/office/drawing/2014/main" id="{C4EE210D-62DC-560B-BFE2-B7684D7CE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098800"/>
            <a:ext cx="3671888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</a:t>
            </a:r>
            <a:r>
              <a:rPr lang="en-US" altLang="zh-CN">
                <a:solidFill>
                  <a:srgbClr val="E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item  </a:t>
            </a:r>
            <a:r>
              <a:rPr lang="en-US" altLang="zh-CN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 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ls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</a:t>
            </a:r>
            <a:r>
              <a:rPr lang="en-US" altLang="zh-CN">
                <a:solidFill>
                  <a:srgbClr val="E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: </a:t>
            </a:r>
          </a:p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E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&lt;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语句块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DF81AA04-5EE2-19F8-58A2-CC0623C1E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3357563"/>
            <a:ext cx="4751387" cy="1655762"/>
          </a:xfrm>
          <a:prstGeom prst="rect">
            <a:avLst/>
          </a:prstGeom>
          <a:solidFill>
            <a:srgbClr val="FEFEFA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item </a:t>
            </a:r>
            <a:r>
              <a:rPr lang="en-US" altLang="zh-CN" sz="2000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[123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PY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456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]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</a:t>
            </a:r>
            <a:r>
              <a:rPr lang="en-US" altLang="zh-CN" sz="200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print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(item, end=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123,PY,456,</a:t>
            </a:r>
            <a:endParaRPr lang="zh-CN" altLang="zh-CN" sz="2000">
              <a:solidFill>
                <a:srgbClr val="0010FF"/>
              </a:solidFill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37891" name="Rectangle 12">
            <a:extLst>
              <a:ext uri="{FF2B5EF4-FFF2-40B4-BE49-F238E27FC236}">
                <a16:creationId xmlns:a16="http://schemas.microsoft.com/office/drawing/2014/main" id="{57093122-4C17-9D34-E4EF-B42470337034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遍历循环的应用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37892" name="矩形 4">
            <a:extLst>
              <a:ext uri="{FF2B5EF4-FFF2-40B4-BE49-F238E27FC236}">
                <a16:creationId xmlns:a16="http://schemas.microsoft.com/office/drawing/2014/main" id="{FB4F429F-B458-CC56-46CE-99534E1EE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列表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遍历循环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2">
            <a:extLst>
              <a:ext uri="{FF2B5EF4-FFF2-40B4-BE49-F238E27FC236}">
                <a16:creationId xmlns:a16="http://schemas.microsoft.com/office/drawing/2014/main" id="{852622C0-DC15-B623-747D-1FF76E3DEC5E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遍历循环的应用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38915" name="矩形 3">
            <a:extLst>
              <a:ext uri="{FF2B5EF4-FFF2-40B4-BE49-F238E27FC236}">
                <a16:creationId xmlns:a16="http://schemas.microsoft.com/office/drawing/2014/main" id="{19123302-3A6B-3759-790C-44B285F5C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遍历循环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8916" name="矩形 4">
            <a:extLst>
              <a:ext uri="{FF2B5EF4-FFF2-40B4-BE49-F238E27FC236}">
                <a16:creationId xmlns:a16="http://schemas.microsoft.com/office/drawing/2014/main" id="{336DB516-6A4F-E66D-9EBC-F51B6E702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868863"/>
            <a:ext cx="67691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fi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是一个文件标识符，遍历其每行，产生循环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8917" name="Rectangle 1">
            <a:extLst>
              <a:ext uri="{FF2B5EF4-FFF2-40B4-BE49-F238E27FC236}">
                <a16:creationId xmlns:a16="http://schemas.microsoft.com/office/drawing/2014/main" id="{89070F19-3421-F53A-5658-2F86D227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098800"/>
            <a:ext cx="3671888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</a:t>
            </a:r>
            <a:r>
              <a:rPr lang="en-US" altLang="zh-CN">
                <a:solidFill>
                  <a:srgbClr val="E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</a:t>
            </a:r>
            <a:r>
              <a:rPr lang="en-US" altLang="zh-CN" i="1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  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fi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</a:t>
            </a:r>
            <a:r>
              <a:rPr lang="en-US" altLang="zh-CN">
                <a:solidFill>
                  <a:srgbClr val="E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: </a:t>
            </a:r>
          </a:p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E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&lt;</a:t>
            </a:r>
            <a:r>
              <a:rPr lang="zh-CN" altLang="en-US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语句块</a:t>
            </a:r>
            <a:r>
              <a:rPr lang="en-US" altLang="zh-CN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3">
            <a:extLst>
              <a:ext uri="{FF2B5EF4-FFF2-40B4-BE49-F238E27FC236}">
                <a16:creationId xmlns:a16="http://schemas.microsoft.com/office/drawing/2014/main" id="{CB7E6234-E38B-E0BD-5595-923E2B289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2420938"/>
            <a:ext cx="20288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Rectangle 1">
            <a:extLst>
              <a:ext uri="{FF2B5EF4-FFF2-40B4-BE49-F238E27FC236}">
                <a16:creationId xmlns:a16="http://schemas.microsoft.com/office/drawing/2014/main" id="{92C43F2F-CB37-6C81-F683-8E3D7C791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3068638"/>
            <a:ext cx="3735387" cy="2592387"/>
          </a:xfrm>
          <a:prstGeom prst="rect">
            <a:avLst/>
          </a:prstGeom>
          <a:solidFill>
            <a:srgbClr val="FEFEFA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line </a:t>
            </a: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fi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</a:t>
            </a:r>
            <a:r>
              <a:rPr lang="en-US" altLang="zh-CN" sz="2000" dirty="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line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优美胜于丑陋</a:t>
            </a:r>
            <a:endParaRPr lang="en-US" altLang="zh-CN" sz="1600" b="0" dirty="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明了胜于隐晦</a:t>
            </a:r>
            <a:endParaRPr lang="en-US" altLang="zh-CN" sz="1600" b="0" dirty="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简洁胜于复杂</a:t>
            </a:r>
            <a:endParaRPr lang="en-US" altLang="zh-CN" sz="1600" b="0" dirty="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39940" name="Rectangle 12">
            <a:extLst>
              <a:ext uri="{FF2B5EF4-FFF2-40B4-BE49-F238E27FC236}">
                <a16:creationId xmlns:a16="http://schemas.microsoft.com/office/drawing/2014/main" id="{3C40BFD3-44A4-3D8E-47C4-4B8D0721857D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遍历循环的应用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39941" name="矩形 5">
            <a:extLst>
              <a:ext uri="{FF2B5EF4-FFF2-40B4-BE49-F238E27FC236}">
                <a16:creationId xmlns:a16="http://schemas.microsoft.com/office/drawing/2014/main" id="{2A322FBD-58D2-9B75-DB67-94A8F413C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文件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遍历循环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9942" name="文本框 1">
            <a:extLst>
              <a:ext uri="{FF2B5EF4-FFF2-40B4-BE49-F238E27FC236}">
                <a16:creationId xmlns:a16="http://schemas.microsoft.com/office/drawing/2014/main" id="{FECBA7ED-290F-EB7E-CB1D-2F0F1E749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0" y="3035300"/>
            <a:ext cx="1416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宋体" panose="02010600030101010101" pitchFamily="2" charset="-122"/>
              </a:rPr>
              <a:t>优美胜于丑陋</a:t>
            </a:r>
            <a:endParaRPr lang="en-US" altLang="zh-CN" sz="1600" b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宋体" panose="02010600030101010101" pitchFamily="2" charset="-122"/>
              </a:rPr>
              <a:t>明了胜于隐晦</a:t>
            </a:r>
            <a:endParaRPr lang="en-US" altLang="zh-CN" sz="1600" b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0">
                <a:solidFill>
                  <a:schemeClr val="tx1"/>
                </a:solidFill>
                <a:ea typeface="宋体" panose="02010600030101010101" pitchFamily="2" charset="-122"/>
              </a:rPr>
              <a:t>简洁胜于复杂</a:t>
            </a:r>
            <a:endParaRPr lang="en-US" altLang="zh-CN" sz="16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574CC98D-407D-266B-332F-A08CC4E1C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91567DB1-7D42-3598-DA9F-E8F436F39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423703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遍历循环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for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F9C66A-270C-7F44-CD37-129EFE7DC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276475"/>
            <a:ext cx="4537075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当for循环正常执行之后，程序会继续执行else语句中内容。else语句只在循环正常执行之后才执行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并结束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因此，可以在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中放置判断循环执行情况的语句。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4DB29D0-21F4-35A6-B97E-BE8345F6947A}"/>
              </a:ext>
            </a:extLst>
          </p:cNvPr>
          <p:cNvGraphicFramePr>
            <a:graphicFrameLocks noGrp="1"/>
          </p:cNvGraphicFramePr>
          <p:nvPr/>
        </p:nvGraphicFramePr>
        <p:xfrm>
          <a:off x="4841875" y="2420938"/>
          <a:ext cx="4140200" cy="1497965"/>
        </p:xfrm>
        <a:graphic>
          <a:graphicData uri="http://schemas.openxmlformats.org/drawingml/2006/table">
            <a:tbl>
              <a:tblPr/>
              <a:tblGrid>
                <a:gridCol w="276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3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7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53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s in "BIT":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循环进行中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 + s)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else: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s = "</a:t>
                      </a:r>
                      <a:r>
                        <a:rPr kumimoji="0" lang="zh-CN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循环正常结束</a:t>
                      </a: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print(s)</a:t>
                      </a:r>
                      <a:endParaRPr kumimoji="0" lang="zh-CN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9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0B88482-A3B9-7188-1518-933FE3DA072C}"/>
              </a:ext>
            </a:extLst>
          </p:cNvPr>
          <p:cNvGraphicFramePr>
            <a:graphicFrameLocks noGrp="1"/>
          </p:cNvGraphicFramePr>
          <p:nvPr/>
        </p:nvGraphicFramePr>
        <p:xfrm>
          <a:off x="5003800" y="4292600"/>
          <a:ext cx="3816350" cy="1270000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70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循环进行中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B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循环进行中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I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循环进行中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T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循环正常结束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9" marR="68579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63B85E42-30B5-4B94-74F8-83940D5A9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772909DC-6A1C-6C24-3458-829578EB5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48228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无限循环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while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2B22CFA-9769-BE75-C3AB-7D588F226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906588"/>
            <a:ext cx="8135937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无限循环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无限循环一直保持循环操作直到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特定</a:t>
            </a:r>
            <a:r>
              <a:rPr lang="en-US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满足才结束，不需要提前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知道</a:t>
            </a:r>
            <a:r>
              <a:rPr lang="en-US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循环次数。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Python通过保留字while实现无限循环，使用方法如下：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</a:p>
          <a:p>
            <a:pPr lvl="3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763DC4F5-EC85-79CF-6BAB-8DD19D676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F5939D5C-8E74-22D5-7406-AA8A54071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48228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无限循环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while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6B2602-D4E6-DAEF-5ACE-E22B7C88A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1535113"/>
            <a:ext cx="8426450" cy="279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无限循环也有一种使用保留字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的扩展模式：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</a:p>
          <a:p>
            <a:pPr lvl="3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1&gt;</a:t>
            </a:r>
          </a:p>
          <a:p>
            <a:pPr lvl="3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else:</a:t>
            </a:r>
          </a:p>
          <a:p>
            <a:pPr lvl="3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C230A23-3454-CC9D-71A0-7FED9D64E90E}"/>
              </a:ext>
            </a:extLst>
          </p:cNvPr>
          <p:cNvGraphicFramePr>
            <a:graphicFrameLocks noGrp="1"/>
          </p:cNvGraphicFramePr>
          <p:nvPr/>
        </p:nvGraphicFramePr>
        <p:xfrm>
          <a:off x="107950" y="4491038"/>
          <a:ext cx="5376863" cy="1983105"/>
        </p:xfrm>
        <a:graphic>
          <a:graphicData uri="http://schemas.openxmlformats.org/drawingml/2006/table">
            <a:tbl>
              <a:tblPr/>
              <a:tblGrid>
                <a:gridCol w="361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5" marR="68565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5" marR="68565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71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5" marR="68565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s,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"BIT", 0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while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(s):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循环进行中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 + s[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+= 1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s =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循环正常结束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print(s)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5" marR="68565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9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5" marR="68565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5" marR="68565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66360F-EA5F-FE37-4A17-D78B776F7CD4}"/>
              </a:ext>
            </a:extLst>
          </p:cNvPr>
          <p:cNvGraphicFramePr>
            <a:graphicFrameLocks noGrp="1"/>
          </p:cNvGraphicFramePr>
          <p:nvPr/>
        </p:nvGraphicFramePr>
        <p:xfrm>
          <a:off x="6227763" y="4491038"/>
          <a:ext cx="2447925" cy="19431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43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循环进行中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B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循环进行中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I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循环进行中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T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循环正常结束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B50780AF-A3D7-BA3D-1DD2-5D755AD14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BB5F3FE3-AFFF-8AAD-D487-AD3638729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705643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循环保留字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break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CD2FA7-EE05-1E16-991D-2F23F3578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585913"/>
            <a:ext cx="8642350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循环结构有两个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辅助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，它们用来辅助控制循环执行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用来跳出最内层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循环，脱离该循环后</a:t>
            </a:r>
            <a:r>
              <a:rPr lang="en-US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程序从循环后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代码继续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en-US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5EB8DCB-5C3D-2DD9-64A3-A43BD40AD2D3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4079875"/>
          <a:ext cx="4657725" cy="1501775"/>
        </p:xfrm>
        <a:graphic>
          <a:graphicData uri="http://schemas.openxmlformats.org/drawingml/2006/table">
            <a:tbl>
              <a:tblPr firstRow="1" firstCol="1" bandRow="1"/>
              <a:tblGrid>
                <a:gridCol w="311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6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20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1700" kern="0" dirty="0">
                          <a:solidFill>
                            <a:srgbClr val="7F7F7F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9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57" marR="68557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1700" b="1" kern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9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57" marR="68557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493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900" kern="0">
                          <a:solidFill>
                            <a:srgbClr val="7F7F7F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lang="zh-CN" sz="19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900" kern="0">
                          <a:solidFill>
                            <a:srgbClr val="7F7F7F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2</a:t>
                      </a:r>
                      <a:endParaRPr lang="zh-CN" sz="19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900" kern="0">
                          <a:solidFill>
                            <a:srgbClr val="7F7F7F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3</a:t>
                      </a:r>
                      <a:endParaRPr lang="zh-CN" sz="19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900" kern="0">
                          <a:solidFill>
                            <a:srgbClr val="7F7F7F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4</a:t>
                      </a:r>
                      <a:endParaRPr lang="zh-CN" sz="19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900" kern="0">
                          <a:solidFill>
                            <a:srgbClr val="7F7F7F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5</a:t>
                      </a:r>
                      <a:endParaRPr lang="zh-CN" sz="19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57" marR="68557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9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for s in "BIT":</a:t>
                      </a:r>
                      <a:endParaRPr lang="zh-CN" sz="19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9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    for </a:t>
                      </a:r>
                      <a:r>
                        <a:rPr lang="en-US" sz="1900" b="1" kern="0" dirty="0" err="1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i</a:t>
                      </a:r>
                      <a:r>
                        <a:rPr lang="en-US" sz="19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 in range(10):</a:t>
                      </a:r>
                      <a:endParaRPr lang="zh-CN" sz="19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9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        print(s, end="")</a:t>
                      </a:r>
                      <a:endParaRPr lang="zh-CN" sz="19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9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        if s=="I":</a:t>
                      </a:r>
                      <a:endParaRPr lang="zh-CN" sz="19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9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            break</a:t>
                      </a:r>
                      <a:endParaRPr lang="zh-CN" sz="19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57" marR="68557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7F7F7F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0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57" marR="68557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9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57" marR="68557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CF2977C-73B5-2DB2-AD95-6EC2B4364BCF}"/>
              </a:ext>
            </a:extLst>
          </p:cNvPr>
          <p:cNvGraphicFramePr>
            <a:graphicFrameLocks noGrp="1"/>
          </p:cNvGraphicFramePr>
          <p:nvPr/>
        </p:nvGraphicFramePr>
        <p:xfrm>
          <a:off x="446088" y="5954713"/>
          <a:ext cx="4679950" cy="520700"/>
        </p:xfrm>
        <a:graphic>
          <a:graphicData uri="http://schemas.openxmlformats.org/drawingml/2006/table">
            <a:tbl>
              <a:tblPr firstRow="1" firstCol="1" bandRow="1"/>
              <a:tblGrid>
                <a:gridCol w="467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 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BBBBBBBBBBITTTTTTTTTT 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77" marR="68577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099" name="矩形 5">
            <a:extLst>
              <a:ext uri="{FF2B5EF4-FFF2-40B4-BE49-F238E27FC236}">
                <a16:creationId xmlns:a16="http://schemas.microsoft.com/office/drawing/2014/main" id="{378E2AA1-1422-08B0-AE3F-9F8D04A8D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3789363"/>
            <a:ext cx="355123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其中，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break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语句跳出了最内层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for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循环，但仍然继续执行外层循环。每个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break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语句只有能力跳出当前层次循环 </a:t>
            </a:r>
            <a:endParaRPr lang="zh-CN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89EC505B-B884-47C0-8B5E-1C4D68FC0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6B1052BE-2363-6234-B50F-5ED9C8479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705643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循环保留字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break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F6288E-6E33-6551-B694-64DCAA242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581150"/>
            <a:ext cx="8208962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用来结束当前当次循环，即跳出循环体中下面尚未执行的语句，但不跳出当前循环。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循环，继续求解循环条件。而对于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循环，程序流程接着遍历循环列表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语句，如下</a:t>
            </a:r>
            <a:endParaRPr lang="en-US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59559B8-F34D-B63A-D998-C20C40D3AB41}"/>
              </a:ext>
            </a:extLst>
          </p:cNvPr>
          <p:cNvGraphicFramePr>
            <a:graphicFrameLocks noGrp="1"/>
          </p:cNvGraphicFramePr>
          <p:nvPr/>
        </p:nvGraphicFramePr>
        <p:xfrm>
          <a:off x="1403350" y="4652963"/>
          <a:ext cx="3168650" cy="1221105"/>
        </p:xfrm>
        <a:graphic>
          <a:graphicData uri="http://schemas.openxmlformats.org/drawingml/2006/table">
            <a:tbl>
              <a:tblPr firstRow="1" firstCol="1" bandRow="1"/>
              <a:tblGrid>
                <a:gridCol w="450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052">
                <a:tc>
                  <a:txBody>
                    <a:bodyPr/>
                    <a:lstStyle/>
                    <a:p>
                      <a:pPr algn="ctr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1300" kern="0" dirty="0">
                          <a:solidFill>
                            <a:srgbClr val="7F7F7F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5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9" marR="68589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1300" b="1" kern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5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179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0">
                          <a:solidFill>
                            <a:srgbClr val="7F7F7F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lang="zh-CN" sz="15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0">
                          <a:solidFill>
                            <a:srgbClr val="7F7F7F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2</a:t>
                      </a:r>
                      <a:endParaRPr lang="zh-CN" sz="15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0">
                          <a:solidFill>
                            <a:srgbClr val="7F7F7F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3</a:t>
                      </a:r>
                      <a:endParaRPr lang="zh-CN" sz="15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kern="0">
                          <a:solidFill>
                            <a:srgbClr val="7F7F7F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4</a:t>
                      </a:r>
                      <a:endParaRPr lang="zh-CN" sz="15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9" marR="68589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for s in "PYTHON":</a:t>
                      </a:r>
                      <a:endParaRPr lang="zh-CN" sz="15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    if s=="T":</a:t>
                      </a:r>
                      <a:endParaRPr lang="zh-CN" sz="15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        continue</a:t>
                      </a:r>
                      <a:endParaRPr lang="zh-CN" sz="15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    print(s, end="")</a:t>
                      </a:r>
                      <a:endParaRPr lang="zh-CN" sz="15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7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7F7F7F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0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9" marR="68589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9" marR="68589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B3E77D2-0E72-4C43-5AD9-BFD32D74467A}"/>
              </a:ext>
            </a:extLst>
          </p:cNvPr>
          <p:cNvGraphicFramePr>
            <a:graphicFrameLocks noGrp="1"/>
          </p:cNvGraphicFramePr>
          <p:nvPr/>
        </p:nvGraphicFramePr>
        <p:xfrm>
          <a:off x="5003800" y="4652963"/>
          <a:ext cx="3313113" cy="1213485"/>
        </p:xfrm>
        <a:graphic>
          <a:graphicData uri="http://schemas.openxmlformats.org/drawingml/2006/table">
            <a:tbl>
              <a:tblPr firstRow="1" firstCol="1" bandRow="1"/>
              <a:tblGrid>
                <a:gridCol w="471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1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43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7F7F7F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99" marR="68599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5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0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99" marR="68599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6413">
                <a:tc>
                  <a:txBody>
                    <a:bodyPr/>
                    <a:lstStyle/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1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2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ctr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3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ctr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7F7F7F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4</a:t>
                      </a:r>
                      <a:endParaRPr lang="zh-CN" sz="16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99" marR="68599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for s in "PYTHON":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    if s=="T":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        break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just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    print(s, end="")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99" marR="68599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25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7F7F7F"/>
                          </a:solidFill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0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99" marR="68599" marT="0" marB="0" anchor="ctr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99" marR="68599"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42BCD64-B9D7-BB51-9217-1D635EB2C72D}"/>
              </a:ext>
            </a:extLst>
          </p:cNvPr>
          <p:cNvGraphicFramePr>
            <a:graphicFrameLocks noGrp="1"/>
          </p:cNvGraphicFramePr>
          <p:nvPr/>
        </p:nvGraphicFramePr>
        <p:xfrm>
          <a:off x="1422400" y="6040438"/>
          <a:ext cx="2493963" cy="520700"/>
        </p:xfrm>
        <a:graphic>
          <a:graphicData uri="http://schemas.openxmlformats.org/drawingml/2006/table">
            <a:tbl>
              <a:tblPr firstRow="1" firstCol="1" bandRow="1"/>
              <a:tblGrid>
                <a:gridCol w="249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 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PYHON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6E5387B-091E-0F5A-B7EB-CDB5E21F845D}"/>
              </a:ext>
            </a:extLst>
          </p:cNvPr>
          <p:cNvGraphicFramePr>
            <a:graphicFrameLocks noGrp="1"/>
          </p:cNvGraphicFramePr>
          <p:nvPr/>
        </p:nvGraphicFramePr>
        <p:xfrm>
          <a:off x="5026025" y="6040438"/>
          <a:ext cx="2493963" cy="520700"/>
        </p:xfrm>
        <a:graphic>
          <a:graphicData uri="http://schemas.openxmlformats.org/drawingml/2006/table">
            <a:tbl>
              <a:tblPr firstRow="1" firstCol="1" bandRow="1"/>
              <a:tblGrid>
                <a:gridCol w="249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 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PY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FF9818B1-9D3B-F21B-5ADD-DA5169BDF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32C8A1B8-1D60-AE65-8153-460BB37AB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705643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循环保留字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break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BC04D4-0158-6638-19F6-9E3C403D4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60513"/>
            <a:ext cx="8748713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for循环和while循环中都存在一个else扩展用法。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else中的语句块只在一种条件下执行，即for循环正常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了所有内容没有因为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而退出。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没有影响。看下面两个例子 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A046B63-EC7C-D52C-4B08-152F96735FCB}"/>
              </a:ext>
            </a:extLst>
          </p:cNvPr>
          <p:cNvGraphicFramePr>
            <a:graphicFrameLocks noGrp="1"/>
          </p:cNvGraphicFramePr>
          <p:nvPr/>
        </p:nvGraphicFramePr>
        <p:xfrm>
          <a:off x="1320800" y="4070350"/>
          <a:ext cx="3322638" cy="1737096"/>
        </p:xfrm>
        <a:graphic>
          <a:graphicData uri="http://schemas.openxmlformats.org/drawingml/2006/table">
            <a:tbl>
              <a:tblPr/>
              <a:tblGrid>
                <a:gridCol w="477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5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2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s in "PYTHON":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if s=="T":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continue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print(s, end="")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else: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正常退出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AFAB99A-96C6-8BA5-867C-D05F7232D120}"/>
              </a:ext>
            </a:extLst>
          </p:cNvPr>
          <p:cNvGraphicFramePr>
            <a:graphicFrameLocks noGrp="1"/>
          </p:cNvGraphicFramePr>
          <p:nvPr/>
        </p:nvGraphicFramePr>
        <p:xfrm>
          <a:off x="5219700" y="4070350"/>
          <a:ext cx="3024188" cy="1737096"/>
        </p:xfrm>
        <a:graphic>
          <a:graphicData uri="http://schemas.openxmlformats.org/drawingml/2006/table">
            <a:tbl>
              <a:tblPr/>
              <a:tblGrid>
                <a:gridCol w="43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3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1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2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s in "PYTHON":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if s=="T":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break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print(s, end="")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else: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正常退出</a:t>
                      </a: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68" marR="68568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C507704C-322C-2029-62CC-6D02C15D78C1}"/>
              </a:ext>
            </a:extLst>
          </p:cNvPr>
          <p:cNvGraphicFramePr>
            <a:graphicFrameLocks noGrp="1"/>
          </p:cNvGraphicFramePr>
          <p:nvPr/>
        </p:nvGraphicFramePr>
        <p:xfrm>
          <a:off x="1258888" y="6037263"/>
          <a:ext cx="2493962" cy="508000"/>
        </p:xfrm>
        <a:graphic>
          <a:graphicData uri="http://schemas.openxmlformats.org/drawingml/2006/table">
            <a:tbl>
              <a:tblPr firstRow="1" firstCol="1" bandRow="1"/>
              <a:tblGrid>
                <a:gridCol w="249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 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PYHON</a:t>
                      </a:r>
                      <a:r>
                        <a:rPr lang="zh-CN" sz="1400" kern="0" dirty="0">
                          <a:effectLst/>
                          <a:latin typeface="Courier New" charset="0"/>
                          <a:ea typeface="宋体" charset="0"/>
                          <a:cs typeface="Courier New" charset="0"/>
                        </a:rPr>
                        <a:t>正常退出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9" marR="68589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7267FF0C-C016-F5B2-56D4-17CC38375BAC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6045200"/>
          <a:ext cx="2492375" cy="508000"/>
        </p:xfrm>
        <a:graphic>
          <a:graphicData uri="http://schemas.openxmlformats.org/drawingml/2006/table">
            <a:tbl>
              <a:tblPr firstRow="1" firstCol="1" bandRow="1"/>
              <a:tblGrid>
                <a:gridCol w="249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 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PY</a:t>
                      </a:r>
                      <a:endParaRPr lang="zh-CN" sz="14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45" marR="68545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58E34F76-5778-B785-CDA3-114F25B27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B0FB4BC4-867D-3AE2-8491-B76109D06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43656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单分支结构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if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AED9DB3-D2C9-120A-AAF0-388064264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1628775"/>
            <a:ext cx="787082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语句的语法格式如下：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if  &lt;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语句块是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条件满足后执行的一个或多个语句序列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语句块中语句通过与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所在行形成缩进表达包含关系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if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语句首先评估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的结果值，如果结果为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，则执行语句块里的语句序列，然后控制转向程序的下一条语句。如果结果为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，语句块里的语句会被跳过。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图片 1">
            <a:extLst>
              <a:ext uri="{FF2B5EF4-FFF2-40B4-BE49-F238E27FC236}">
                <a16:creationId xmlns:a16="http://schemas.microsoft.com/office/drawing/2014/main" id="{2D63EE46-CB32-7BD0-4177-57FEC494F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16113"/>
            <a:ext cx="4967288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Freeform 14">
            <a:extLst>
              <a:ext uri="{FF2B5EF4-FFF2-40B4-BE49-F238E27FC236}">
                <a16:creationId xmlns:a16="http://schemas.microsoft.com/office/drawing/2014/main" id="{291F0C81-6BBE-55F5-A154-1FA029A1DB9D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0" cy="1587"/>
          </a:xfrm>
          <a:custGeom>
            <a:avLst/>
            <a:gdLst>
              <a:gd name="T0" fmla="*/ 2147483646 h 1"/>
              <a:gd name="T1" fmla="*/ 0 h 1"/>
              <a:gd name="T2" fmla="*/ 2147483646 h 1"/>
              <a:gd name="T3" fmla="*/ 0 60000 65536"/>
              <a:gd name="T4" fmla="*/ 0 60000 65536"/>
              <a:gd name="T5" fmla="*/ 0 60000 65536"/>
            </a:gdLst>
            <a:ahLst/>
            <a:cxnLst>
              <a:cxn ang="T3">
                <a:pos x="0" y="T0"/>
              </a:cxn>
              <a:cxn ang="T4">
                <a:pos x="0" y="T1"/>
              </a:cxn>
              <a:cxn ang="T5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6" name="Freeform 15">
            <a:extLst>
              <a:ext uri="{FF2B5EF4-FFF2-40B4-BE49-F238E27FC236}">
                <a16:creationId xmlns:a16="http://schemas.microsoft.com/office/drawing/2014/main" id="{6168E58D-B17C-DCA8-6D3E-67C74C348E6F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1588" cy="1587"/>
          </a:xfrm>
          <a:custGeom>
            <a:avLst/>
            <a:gdLst>
              <a:gd name="T0" fmla="*/ 0 w 1"/>
              <a:gd name="T1" fmla="*/ 0 h 1"/>
              <a:gd name="T2" fmla="*/ 2147483646 w 1"/>
              <a:gd name="T3" fmla="*/ 2147483646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7" name="Rectangle 1">
            <a:extLst>
              <a:ext uri="{FF2B5EF4-FFF2-40B4-BE49-F238E27FC236}">
                <a16:creationId xmlns:a16="http://schemas.microsoft.com/office/drawing/2014/main" id="{1C207253-BAEF-27D7-F410-2F200D5829D6}"/>
              </a:ext>
            </a:extLst>
          </p:cNvPr>
          <p:cNvSpPr>
            <a:spLocks/>
          </p:cNvSpPr>
          <p:nvPr/>
        </p:nvSpPr>
        <p:spPr bwMode="auto">
          <a:xfrm>
            <a:off x="2771775" y="2894013"/>
            <a:ext cx="63722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</a:rPr>
              <a:t>time</a:t>
            </a: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</a:rPr>
              <a:t>库基本介绍</a:t>
            </a:r>
            <a:endParaRPr lang="en-US" altLang="zh-CN" sz="40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panose="020B0606020202050201" pitchFamily="34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2">
            <a:extLst>
              <a:ext uri="{FF2B5EF4-FFF2-40B4-BE49-F238E27FC236}">
                <a16:creationId xmlns:a16="http://schemas.microsoft.com/office/drawing/2014/main" id="{810F3BF5-4F12-7D75-1E76-B8FB689D7C3E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time</a:t>
            </a: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库概述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50179" name="矩形 5">
            <a:extLst>
              <a:ext uri="{FF2B5EF4-FFF2-40B4-BE49-F238E27FC236}">
                <a16:creationId xmlns:a16="http://schemas.microsoft.com/office/drawing/2014/main" id="{1195289F-E70D-22E1-3296-88470A5A0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647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time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库是</a:t>
            </a: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中处理时间的标准库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0180" name="矩形 6">
            <a:extLst>
              <a:ext uri="{FF2B5EF4-FFF2-40B4-BE49-F238E27FC236}">
                <a16:creationId xmlns:a16="http://schemas.microsoft.com/office/drawing/2014/main" id="{34274B15-413E-CD18-0CBF-D758CF2B4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141663"/>
            <a:ext cx="83534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计算机时间的表达</a:t>
            </a:r>
            <a:endParaRPr lang="en-US" altLang="zh-CN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提供获取系统时间并格式化输出功能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提供系统级精确计时功能，用于程序性能分析</a:t>
            </a:r>
            <a:endParaRPr lang="en-US" altLang="zh-CN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0181" name="矩形 7">
            <a:extLst>
              <a:ext uri="{FF2B5EF4-FFF2-40B4-BE49-F238E27FC236}">
                <a16:creationId xmlns:a16="http://schemas.microsoft.com/office/drawing/2014/main" id="{7388DAC2-1378-82EF-F088-4D9D2D18C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8" y="3284538"/>
            <a:ext cx="2274887" cy="117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i="1">
                <a:solidFill>
                  <a:srgbClr val="FF931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import</a:t>
            </a:r>
            <a:r>
              <a:rPr lang="en-US" altLang="zh-CN" sz="220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2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time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</a:t>
            </a:r>
            <a:r>
              <a:rPr lang="en-US" altLang="zh-CN" sz="22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ime.&lt;b&gt;()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2">
            <a:extLst>
              <a:ext uri="{FF2B5EF4-FFF2-40B4-BE49-F238E27FC236}">
                <a16:creationId xmlns:a16="http://schemas.microsoft.com/office/drawing/2014/main" id="{D907A7F9-F4EC-A084-45DA-5AD34D6406FD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time</a:t>
            </a: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库概述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51203" name="矩形 5">
            <a:extLst>
              <a:ext uri="{FF2B5EF4-FFF2-40B4-BE49-F238E27FC236}">
                <a16:creationId xmlns:a16="http://schemas.microsoft.com/office/drawing/2014/main" id="{4EEFBDD2-3236-EAFD-1762-3340CC4E5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647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time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库包括三类函数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1204" name="矩形 6">
            <a:extLst>
              <a:ext uri="{FF2B5EF4-FFF2-40B4-BE49-F238E27FC236}">
                <a16:creationId xmlns:a16="http://schemas.microsoft.com/office/drawing/2014/main" id="{61F47D84-ABE5-8F0D-9721-C8C7494FD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094038"/>
            <a:ext cx="79930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时间获取：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time()  ctime()  gmtime()</a:t>
            </a:r>
            <a:endParaRPr lang="en-US" altLang="zh-CN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时间格式化：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strftime()   strptime()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程序计时：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sleep(), perf_counter()</a:t>
            </a:r>
            <a:endParaRPr lang="en-US" altLang="zh-CN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图片 1">
            <a:extLst>
              <a:ext uri="{FF2B5EF4-FFF2-40B4-BE49-F238E27FC236}">
                <a16:creationId xmlns:a16="http://schemas.microsoft.com/office/drawing/2014/main" id="{60E8B1EA-C7C9-87BC-535D-190661814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16113"/>
            <a:ext cx="4967288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Freeform 14">
            <a:extLst>
              <a:ext uri="{FF2B5EF4-FFF2-40B4-BE49-F238E27FC236}">
                <a16:creationId xmlns:a16="http://schemas.microsoft.com/office/drawing/2014/main" id="{9DE018D7-F87B-1049-29BF-1218218B4A29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0" cy="1587"/>
          </a:xfrm>
          <a:custGeom>
            <a:avLst/>
            <a:gdLst>
              <a:gd name="T0" fmla="*/ 2147483646 h 1"/>
              <a:gd name="T1" fmla="*/ 0 h 1"/>
              <a:gd name="T2" fmla="*/ 2147483646 h 1"/>
              <a:gd name="T3" fmla="*/ 0 60000 65536"/>
              <a:gd name="T4" fmla="*/ 0 60000 65536"/>
              <a:gd name="T5" fmla="*/ 0 60000 65536"/>
            </a:gdLst>
            <a:ahLst/>
            <a:cxnLst>
              <a:cxn ang="T3">
                <a:pos x="0" y="T0"/>
              </a:cxn>
              <a:cxn ang="T4">
                <a:pos x="0" y="T1"/>
              </a:cxn>
              <a:cxn ang="T5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8" name="Freeform 15">
            <a:extLst>
              <a:ext uri="{FF2B5EF4-FFF2-40B4-BE49-F238E27FC236}">
                <a16:creationId xmlns:a16="http://schemas.microsoft.com/office/drawing/2014/main" id="{86E31FEF-3048-5F3E-E54C-7E563AEA98E2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1588" cy="1587"/>
          </a:xfrm>
          <a:custGeom>
            <a:avLst/>
            <a:gdLst>
              <a:gd name="T0" fmla="*/ 0 w 1"/>
              <a:gd name="T1" fmla="*/ 0 h 1"/>
              <a:gd name="T2" fmla="*/ 2147483646 w 1"/>
              <a:gd name="T3" fmla="*/ 2147483646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9" name="Rectangle 1">
            <a:extLst>
              <a:ext uri="{FF2B5EF4-FFF2-40B4-BE49-F238E27FC236}">
                <a16:creationId xmlns:a16="http://schemas.microsoft.com/office/drawing/2014/main" id="{1392DC96-0947-FA69-9EA8-A414F87B76AC}"/>
              </a:ext>
            </a:extLst>
          </p:cNvPr>
          <p:cNvSpPr>
            <a:spLocks/>
          </p:cNvSpPr>
          <p:nvPr/>
        </p:nvSpPr>
        <p:spPr bwMode="auto">
          <a:xfrm>
            <a:off x="0" y="2894013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</a:rPr>
              <a:t>时间获取</a:t>
            </a:r>
            <a:endParaRPr lang="en-US" altLang="zh-CN" sz="40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panose="020B0606020202050201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2">
            <a:extLst>
              <a:ext uri="{FF2B5EF4-FFF2-40B4-BE49-F238E27FC236}">
                <a16:creationId xmlns:a16="http://schemas.microsoft.com/office/drawing/2014/main" id="{C82A2077-2619-FDC9-0F9B-D1682A0FBAA7}"/>
              </a:ext>
            </a:extLst>
          </p:cNvPr>
          <p:cNvSpPr>
            <a:spLocks/>
          </p:cNvSpPr>
          <p:nvPr/>
        </p:nvSpPr>
        <p:spPr bwMode="auto">
          <a:xfrm>
            <a:off x="107950" y="549275"/>
            <a:ext cx="9144000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时间获取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3A6E70C-3928-135C-0898-6163703A67E3}"/>
              </a:ext>
            </a:extLst>
          </p:cNvPr>
          <p:cNvGraphicFramePr>
            <a:graphicFrameLocks noGrp="1"/>
          </p:cNvGraphicFramePr>
          <p:nvPr/>
        </p:nvGraphicFramePr>
        <p:xfrm>
          <a:off x="596900" y="1196975"/>
          <a:ext cx="8166100" cy="56022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46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</a:p>
                  </a:txBody>
                  <a:tcPr marL="34292" marR="34292" marT="17150" marB="17150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2" marR="34292" marT="17150" marB="171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5233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time()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50" marB="1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获取当前时间戳（从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1970-1-1 0:00:00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开始经过的秒数），浮点数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time.time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1516939876.6022282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50" marB="1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37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ctime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50" marB="1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获取当前时间并以易读方式表示，返回字符串</a:t>
                      </a:r>
                      <a:endParaRPr lang="en-US" altLang="zh-CN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time.ctime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()</a:t>
                      </a:r>
                    </a:p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'Fri Jan 26 12:11:16 2018'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50" marB="1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2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clock()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50" marB="17150"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60000"/>
                        </a:lnSpc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获取距离上次调用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clock()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函数经过的时间，浮点数。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Python3.8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以后不再支持</a:t>
                      </a:r>
                      <a:endParaRPr lang="zh-CN" altLang="en-US" sz="1800" b="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50" marB="1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88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perf_counter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()</a:t>
                      </a:r>
                    </a:p>
                  </a:txBody>
                  <a:tcPr marL="34292" marR="34292" marT="17150" marB="171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返回一个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级别的精确时间计数值，单位为秒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由于这个计数值起点不确定，连续调用差值才有意义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50" marB="1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图片 1">
            <a:extLst>
              <a:ext uri="{FF2B5EF4-FFF2-40B4-BE49-F238E27FC236}">
                <a16:creationId xmlns:a16="http://schemas.microsoft.com/office/drawing/2014/main" id="{152E5FC5-3390-6C80-8E4C-2A2571878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1275"/>
            <a:ext cx="6526212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TextBox 2">
            <a:extLst>
              <a:ext uri="{FF2B5EF4-FFF2-40B4-BE49-F238E27FC236}">
                <a16:creationId xmlns:a16="http://schemas.microsoft.com/office/drawing/2014/main" id="{B20E5D86-6A2C-2CE7-617E-D092C171C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2808288"/>
            <a:ext cx="6369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en-US" sz="5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库的使用</a:t>
            </a:r>
            <a:endParaRPr lang="zh-CN" altLang="en-US" sz="5400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DC0F42CA-9140-BA2D-8EEE-2EB817C7F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35064AC0-F776-1EA1-E7F3-5B994E5EE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65283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库概述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3C5C91-E0F0-D84F-D619-4163FA3E6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766888"/>
            <a:ext cx="8569325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随机数在计算机应用中十分常见，Python内置的random库主要用于产生各种分布的伪随机数序列。random库采用梅森旋转算法（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Mersenne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twister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）生成伪随机数序列，可用于除随机性要求更高的加解密算法外的大多数工程应用。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库主要目的是生成随机数，因此，读者只需要查阅该库的随机数生成函数，找到符合使用场景的函数使用即可。这个库提供了不同类型的随机数函数，所有函数都是基于最基本的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random.random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函数扩展而来。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3DE07F33-B369-B5CD-2002-C8BFD3548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B965493A-DE24-2FD9-7F8A-40C44FBF1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65283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库解析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7234AD-F5DC-A010-61D1-8B46B6B27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1989138"/>
            <a:ext cx="4135438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对random库的引用方法与math库一样，采用下面两种方式实现：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 random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from random import *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6539A9A-DD49-B3AF-736A-B19D27FE9D4B}"/>
              </a:ext>
            </a:extLst>
          </p:cNvPr>
          <p:cNvGraphicFramePr>
            <a:graphicFrameLocks noGrp="1"/>
          </p:cNvGraphicFramePr>
          <p:nvPr/>
        </p:nvGraphicFramePr>
        <p:xfrm>
          <a:off x="4427538" y="1747838"/>
          <a:ext cx="4649787" cy="4741862"/>
        </p:xfrm>
        <a:graphic>
          <a:graphicData uri="http://schemas.openxmlformats.org/drawingml/2006/table">
            <a:tbl>
              <a:tblPr/>
              <a:tblGrid>
                <a:gridCol w="4649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418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&gt;&gt;&gt;from random import *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&gt;&gt;&gt;random()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0.2922089114412476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&gt;&gt;&gt;uniform(1,10)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1.5913082783598524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&gt;&gt;&gt;uniform(1,20)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11.3432432545543542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randrange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(0,100,4) #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开始到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以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递增的元素中随机返回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96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&gt;&gt;&gt;choice(range(100)) 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&gt;&gt;&gt;ls = list(range(10))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&gt;&gt;&gt;print(ls)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[0, 1, 2, 3, 4, 5, 6, 7, 8, 9]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&gt;&gt;&gt;shuffle(ls)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&gt;&gt;&gt;print(ls)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[5, 8, 4, 7, 6, 9, 3, 0, 2, 1]</a:t>
                      </a:r>
                      <a:endParaRPr kumimoji="0" lang="zh-CN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47E1EC55-71AC-F8CE-9C82-E2F1B51F0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8" y="1747838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421E40F9-869D-D3A1-BDE4-425E7E8D0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83B18E51-3921-8BAC-1E70-3EEF849CB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65283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库解析</a:t>
            </a:r>
          </a:p>
        </p:txBody>
      </p:sp>
      <p:sp>
        <p:nvSpPr>
          <p:cNvPr id="57348" name="矩形 2">
            <a:extLst>
              <a:ext uri="{FF2B5EF4-FFF2-40B4-BE49-F238E27FC236}">
                <a16:creationId xmlns:a16="http://schemas.microsoft.com/office/drawing/2014/main" id="{D64D3A2E-7140-6C13-8A37-9D112C48B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00225"/>
            <a:ext cx="81359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生成随机数之前可以通过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seed()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函数指定随机数种子，随机种子一般是一个整数，只要种子相同，每次生成的随机数序列也相同。这种情况便于测试和同步数据 </a:t>
            </a:r>
            <a:endParaRPr lang="zh-CN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FC957FA-8363-461E-1A50-9FFF710C5F9F}"/>
              </a:ext>
            </a:extLst>
          </p:cNvPr>
          <p:cNvGraphicFramePr>
            <a:graphicFrameLocks noGrp="1"/>
          </p:cNvGraphicFramePr>
          <p:nvPr/>
        </p:nvGraphicFramePr>
        <p:xfrm>
          <a:off x="669925" y="3881438"/>
          <a:ext cx="7856538" cy="2447925"/>
        </p:xfrm>
        <a:graphic>
          <a:graphicData uri="http://schemas.openxmlformats.org/drawingml/2006/table">
            <a:tbl>
              <a:tblPr/>
              <a:tblGrid>
                <a:gridCol w="7856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47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&gt;&gt;&gt;seed(125) #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随机种子赋值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125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&gt;&gt;&gt;"{}.{}.{}".format(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randint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(1,10),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randint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(1,10),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randint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(1,10))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'4.4.10'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&gt;&gt;&gt;"{}.{}.{}".format(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randint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(1,10),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randint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(1,10),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randint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(1,10))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'5.10.3'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&gt;&gt;&gt;seed(125) # 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再次给随机种子赋值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125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&gt;&gt;&gt;"{}.{}.{}".format(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randint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(1,10),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randint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(1,10),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randint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(1,10))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'4.4.10'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CC81EEA7-76CD-1A24-0E2E-2490E95DD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2E7A52E3-F3E7-CAA4-186F-42CE9AB05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65283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库解析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F5A57F9-E283-69B0-7E5D-3A3D0C069720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2205038"/>
          <a:ext cx="8326437" cy="3865563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7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seed(a=None)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初始化随机数种子，默认值为当前系统时间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random()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生成一个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[0.0, 1.0)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之间的随机小数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randint(a, b)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生成一个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[a,b]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之间的整数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getrandbits(k)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生成一个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比特长度的随机整数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8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randrange(start, stop[, step])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生成一个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[start, stop)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之间以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step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为步数的随机整数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8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uniform(a, b)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生成一个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[a, b]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之间的随机小数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8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choice(seq)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从序列类型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例如：列表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中随机返回一个元素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8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shuffle(seq)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将序列类型中元素随机排列，返回打乱后的序列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8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sample(pop, k)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pop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类型中随机选取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个元素，以列表类型返回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7C206807-D603-633B-F913-5394BD23C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E1931E46-28A1-94D3-B5BE-B35FEEC69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43656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单分支结构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if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pic>
        <p:nvPicPr>
          <p:cNvPr id="12292" name="图片 4">
            <a:extLst>
              <a:ext uri="{FF2B5EF4-FFF2-40B4-BE49-F238E27FC236}">
                <a16:creationId xmlns:a16="http://schemas.microsoft.com/office/drawing/2014/main" id="{8489A32D-4F7A-8596-9662-047683AE2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3284538"/>
            <a:ext cx="1981200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矩形 1">
            <a:extLst>
              <a:ext uri="{FF2B5EF4-FFF2-40B4-BE49-F238E27FC236}">
                <a16:creationId xmlns:a16="http://schemas.microsoft.com/office/drawing/2014/main" id="{BDE57C09-F20A-4A9F-CD8A-1C61FAD5D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413" y="6181725"/>
            <a:ext cx="2236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语句的控制流程图</a:t>
            </a:r>
            <a:r>
              <a:rPr lang="zh-CN" altLang="zh-CN" sz="1800" b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94" name="矩形 3">
            <a:extLst>
              <a:ext uri="{FF2B5EF4-FFF2-40B4-BE49-F238E27FC236}">
                <a16:creationId xmlns:a16="http://schemas.microsoft.com/office/drawing/2014/main" id="{58B39682-2420-A58B-C8AD-63BF7A5B0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62138"/>
            <a:ext cx="79930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语句中语句块执行与否依赖于条件判断。但无论什么情况，控制都会转到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语句后与该语句同级别的下一条语句 </a:t>
            </a:r>
            <a:endParaRPr lang="zh-CN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图片 1">
            <a:extLst>
              <a:ext uri="{FF2B5EF4-FFF2-40B4-BE49-F238E27FC236}">
                <a16:creationId xmlns:a16="http://schemas.microsoft.com/office/drawing/2014/main" id="{16DCD55D-AEF1-81F9-3EE2-9A23E42D5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1275"/>
            <a:ext cx="6526212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Box 2">
            <a:extLst>
              <a:ext uri="{FF2B5EF4-FFF2-40B4-BE49-F238E27FC236}">
                <a16:creationId xmlns:a16="http://schemas.microsoft.com/office/drawing/2014/main" id="{928A22F9-C711-14B1-5785-C9A1AD21B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2808288"/>
            <a:ext cx="6369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5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的计算</a:t>
            </a:r>
            <a:endParaRPr lang="zh-CN" altLang="en-US" sz="5400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6116A4EF-4405-960E-5DA0-191220A6C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3F93614D-5D9E-8B0C-D1A1-9E3117B26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22590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 b="1"/>
              <a:t>π</a:t>
            </a:r>
            <a:r>
              <a:rPr lang="zh-CN" altLang="zh-CN" sz="4000" b="1"/>
              <a:t>的计算</a:t>
            </a:r>
            <a:r>
              <a:rPr lang="zh-CN" altLang="zh-CN" sz="4000"/>
              <a:t> 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8CA307-B508-F4EF-9030-3E35219E9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205038"/>
            <a:ext cx="8280400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π（圆周率）是一个无理数，即无限不循环小数。精确求解圆周率π是几何学、物理学和很多工程学科的关键。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的精确求解</a:t>
            </a:r>
            <a:r>
              <a:rPr lang="en-US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曾经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是数学历史上一直难以解决的问题之一，因为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无法用任何精确公式表示，在电子计算机出现以前，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只能通过一些近似公式的求解得到，直到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1948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年，人类才以人工计算方式得到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808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位精确小数。</a:t>
            </a:r>
            <a:endParaRPr lang="en-US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/>
              <a:t>	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A28C2832-66E5-46A3-2A34-FC9A0D683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BDCE367A-C549-1187-9C87-78E262D80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22590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 b="1"/>
              <a:t>π</a:t>
            </a:r>
            <a:r>
              <a:rPr lang="zh-CN" altLang="zh-CN" sz="4000" b="1"/>
              <a:t>的计算</a:t>
            </a:r>
            <a:r>
              <a:rPr lang="zh-CN" altLang="zh-CN" sz="4000"/>
              <a:t> 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834C83B-C385-7C1E-0312-945E5839B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57375"/>
            <a:ext cx="8351837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随着计算机的出现，数学家找到了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另类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另类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en-US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蒙特卡罗（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Monte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Carlo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）方法，又称随机抽样或统计试验方法。当所要求解的问题是某种事件出现的概率，或者是某个随机变量的期望值时，它们可以通过某种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试验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的方法，得到这种事件出现的频率，或者这个随机变数的平均值，并用它们作为问题的解。这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是蒙特卡罗方法的基本思想。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57D9C03F-6D34-C068-F655-C8F558CA5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74C5396E-A2EA-E48D-0EF3-A5CE4EFFF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22590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 b="1"/>
              <a:t>π</a:t>
            </a:r>
            <a:r>
              <a:rPr lang="zh-CN" altLang="zh-CN" sz="4000" b="1"/>
              <a:t>的计算</a:t>
            </a:r>
            <a:r>
              <a:rPr lang="zh-CN" altLang="zh-CN" sz="4000"/>
              <a:t> 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AB38D4-EC07-B433-31BE-585719224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912938"/>
            <a:ext cx="8351837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应用蒙特卡罗方法求解π的基本步骤如下：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随机向</a:t>
            </a:r>
            <a:r>
              <a:rPr lang="en-US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单位正方形和圆结构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en-US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抛洒大量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飞镖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计算每个点到圆心的距离从而判断该点在圆内或者圆外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用圆内的点数除以总点数就是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π/4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随机点数量越大，越充分覆盖整个图形，计算得到的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值越精确。实际上，这个方法的思想是利用离散点值表示图形的面积，通过面积比例来求解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值。 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6813880C-FECD-C8AC-F16B-61DCECEB5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48F1273C-C158-888D-14F1-F7B4E4403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22590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 b="1"/>
              <a:t>π</a:t>
            </a:r>
            <a:r>
              <a:rPr lang="zh-CN" altLang="zh-CN" sz="4000" b="1"/>
              <a:t>的计算</a:t>
            </a:r>
            <a:r>
              <a:rPr lang="zh-CN" altLang="zh-CN" sz="4000"/>
              <a:t> 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3492" name="图片 4">
            <a:extLst>
              <a:ext uri="{FF2B5EF4-FFF2-40B4-BE49-F238E27FC236}">
                <a16:creationId xmlns:a16="http://schemas.microsoft.com/office/drawing/2014/main" id="{4AD398EE-9414-CA7E-5203-A0FF39A4D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05038"/>
            <a:ext cx="3368675" cy="30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图片 5">
            <a:extLst>
              <a:ext uri="{FF2B5EF4-FFF2-40B4-BE49-F238E27FC236}">
                <a16:creationId xmlns:a16="http://schemas.microsoft.com/office/drawing/2014/main" id="{07898F98-9701-8FA6-E1BB-F2957680F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2205038"/>
            <a:ext cx="3240088" cy="304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矩形 2">
            <a:extLst>
              <a:ext uri="{FF2B5EF4-FFF2-40B4-BE49-F238E27FC236}">
                <a16:creationId xmlns:a16="http://schemas.microsoft.com/office/drawing/2014/main" id="{1323C510-7877-C121-09FC-12F7F5B54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5618163"/>
            <a:ext cx="3181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使用的正方形和圆结构 </a:t>
            </a:r>
            <a:endParaRPr lang="zh-CN" altLang="en-US" sz="1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495" name="矩形 3">
            <a:extLst>
              <a:ext uri="{FF2B5EF4-FFF2-40B4-BE49-F238E27FC236}">
                <a16:creationId xmlns:a16="http://schemas.microsoft.com/office/drawing/2014/main" id="{E0547826-2FB4-A824-DD8F-FE9BC047C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616575"/>
            <a:ext cx="3551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π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使用的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1/4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区域和抛点过程 </a:t>
            </a:r>
            <a:endParaRPr lang="zh-CN" altLang="en-US" sz="1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6B55E7FD-4F7A-F3C4-1BF7-0A4CD14A0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F211A5DF-AFF0-B749-DEBD-FE287E941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22590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 b="1"/>
              <a:t>π</a:t>
            </a:r>
            <a:r>
              <a:rPr lang="zh-CN" altLang="zh-CN" sz="4000" b="1"/>
              <a:t>的计算</a:t>
            </a:r>
            <a:r>
              <a:rPr lang="zh-CN" altLang="zh-CN" sz="4000"/>
              <a:t> 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864EB1F-B168-11D1-7BF4-688F85C9EDF3}"/>
              </a:ext>
            </a:extLst>
          </p:cNvPr>
          <p:cNvGraphicFramePr>
            <a:graphicFrameLocks noGrp="1"/>
          </p:cNvGraphicFramePr>
          <p:nvPr/>
        </p:nvGraphicFramePr>
        <p:xfrm>
          <a:off x="1309688" y="1898650"/>
          <a:ext cx="6553200" cy="4363316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1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84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实例代码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6.1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e6.1CalPi.py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9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22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#e6.1CalPi.py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from random import random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from math import sqrt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from time import clock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DARTS = 10000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hits = 0.0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clock()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range(DARTS):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x, y = random(), random()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dist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sqrt(x ** 2 + y ** 2)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if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dist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&lt;= 1.0: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hits = hits + 1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 = 4 * (hits/DARTS)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print("Pi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值是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{}.".format(pi))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运行时间是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{:5.5}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s".format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(clock())) 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F693778-F3D5-D851-0C4E-21E18341C772}"/>
              </a:ext>
            </a:extLst>
          </p:cNvPr>
          <p:cNvGraphicFramePr>
            <a:graphicFrameLocks noGrp="1"/>
          </p:cNvGraphicFramePr>
          <p:nvPr/>
        </p:nvGraphicFramePr>
        <p:xfrm>
          <a:off x="4759325" y="744538"/>
          <a:ext cx="3103563" cy="762000"/>
        </p:xfrm>
        <a:graphic>
          <a:graphicData uri="http://schemas.openxmlformats.org/drawingml/2006/table">
            <a:tbl>
              <a:tblPr/>
              <a:tblGrid>
                <a:gridCol w="310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Pi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值是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3.144.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运行时间是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0.016477s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0CB30059-8CCC-C9AA-7CF1-66B76C752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DDC96149-DFFB-9C8E-BEE1-4970BDF47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22590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 b="1"/>
              <a:t>π</a:t>
            </a:r>
            <a:r>
              <a:rPr lang="zh-CN" altLang="zh-CN" sz="4000" b="1"/>
              <a:t>的计算</a:t>
            </a:r>
            <a:r>
              <a:rPr lang="zh-CN" altLang="zh-CN" sz="4000"/>
              <a:t> 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33AE053-8715-10C6-D2E4-6A89326E0589}"/>
              </a:ext>
            </a:extLst>
          </p:cNvPr>
          <p:cNvGraphicFramePr>
            <a:graphicFrameLocks noGrp="1"/>
          </p:cNvGraphicFramePr>
          <p:nvPr/>
        </p:nvGraphicFramePr>
        <p:xfrm>
          <a:off x="1565275" y="2274888"/>
          <a:ext cx="5495925" cy="3165474"/>
        </p:xfrm>
        <a:graphic>
          <a:graphicData uri="http://schemas.openxmlformats.org/drawingml/2006/table">
            <a:tbl>
              <a:tblPr/>
              <a:tblGrid>
                <a:gridCol w="172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0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DARTS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π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运行时间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3.109375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0.011s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3.138671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0.012s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3.150390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0.014s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3.143554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0.018s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3.141357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0.030s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3.147827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0.049s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3.141967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0.116s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3.144577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0.363s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3.1426696777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1.255s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5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3.1416978836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40.13s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5577" name="矩形 4">
            <a:extLst>
              <a:ext uri="{FF2B5EF4-FFF2-40B4-BE49-F238E27FC236}">
                <a16:creationId xmlns:a16="http://schemas.microsoft.com/office/drawing/2014/main" id="{353CD16D-47D4-EA64-0903-570B9011F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5805488"/>
            <a:ext cx="3711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不同抛点数产生的精度和运行时间 </a:t>
            </a:r>
            <a:endParaRPr lang="zh-CN" altLang="en-US" sz="1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图片 1">
            <a:extLst>
              <a:ext uri="{FF2B5EF4-FFF2-40B4-BE49-F238E27FC236}">
                <a16:creationId xmlns:a16="http://schemas.microsoft.com/office/drawing/2014/main" id="{7AE48064-6542-285B-75DD-039DBE9F6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1275"/>
            <a:ext cx="6526212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TextBox 2">
            <a:extLst>
              <a:ext uri="{FF2B5EF4-FFF2-40B4-BE49-F238E27FC236}">
                <a16:creationId xmlns:a16="http://schemas.microsoft.com/office/drawing/2014/main" id="{DE599A04-783B-8B75-19A5-F07FDE9BB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2808288"/>
            <a:ext cx="6369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异常处理机制</a:t>
            </a:r>
            <a:endParaRPr lang="zh-CN" altLang="en-US" sz="5400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4C26C16A-62DA-F903-1F94-53182449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92D01FB8-9185-1E54-B259-B8636CD76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60309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 b="1"/>
              <a:t>异常处理</a:t>
            </a:r>
            <a:r>
              <a:rPr lang="en-US" altLang="zh-CN" sz="4000" b="1"/>
              <a:t>: try-except</a:t>
            </a:r>
            <a:r>
              <a:rPr lang="zh-CN" altLang="zh-CN" sz="4000" b="1"/>
              <a:t>语句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C403E4-B64B-40EA-87E8-22BD929665B0}"/>
              </a:ext>
            </a:extLst>
          </p:cNvPr>
          <p:cNvGraphicFramePr>
            <a:graphicFrameLocks noGrp="1"/>
          </p:cNvGraphicFramePr>
          <p:nvPr/>
        </p:nvGraphicFramePr>
        <p:xfrm>
          <a:off x="1249363" y="2284413"/>
          <a:ext cx="5343525" cy="724535"/>
        </p:xfrm>
        <a:graphic>
          <a:graphicData uri="http://schemas.openxmlformats.org/drawingml/2006/table">
            <a:tbl>
              <a:tblPr/>
              <a:tblGrid>
                <a:gridCol w="357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6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4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**2)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4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41B9B8F-F752-EE65-1B6B-C6A890C4F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687513"/>
            <a:ext cx="9302750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观察下面这段小程序：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当用户输入的不是数字呢？	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2D08536-2A62-80E9-E129-FCFC9E55D725}"/>
              </a:ext>
            </a:extLst>
          </p:cNvPr>
          <p:cNvGraphicFramePr>
            <a:graphicFrameLocks noGrp="1"/>
          </p:cNvGraphicFramePr>
          <p:nvPr/>
        </p:nvGraphicFramePr>
        <p:xfrm>
          <a:off x="1282700" y="3868738"/>
          <a:ext cx="5595938" cy="2794000"/>
        </p:xfrm>
        <a:graphic>
          <a:graphicData uri="http://schemas.openxmlformats.org/drawingml/2006/table">
            <a:tbl>
              <a:tblPr/>
              <a:tblGrid>
                <a:gridCol w="5595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10000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No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Traceback (most recent call last):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File "D:/PythonPL/echoInt.py", line 1, in &lt;module&gt;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File "&lt;string&gt;", line 1, in &lt;module&gt;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name 'No' is not defined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67B75B8F-F43D-3DA6-B961-A0A6919A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A468DBF3-9FB4-E53D-C981-FAF5A1DEF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60309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 b="1"/>
              <a:t>异常处理</a:t>
            </a:r>
            <a:r>
              <a:rPr lang="en-US" altLang="zh-CN" sz="4000" b="1"/>
              <a:t>: try-except</a:t>
            </a:r>
            <a:r>
              <a:rPr lang="zh-CN" altLang="zh-CN" sz="4000" b="1"/>
              <a:t>语句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5C2945-6499-955E-3DA3-601BB3C6D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2022475"/>
            <a:ext cx="844708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Python解释器返回了异常信息，同时程序退出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6CF74E3-7161-D6BF-A305-BEA4750CC5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87624" y="3246002"/>
            <a:ext cx="6552728" cy="27363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16333EE5-EAEB-193F-EE07-4DDCA4825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BC882B7A-6DCB-8C8B-534E-22FACE117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43656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单分支结构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if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023F122-D51A-BAF5-B67E-5CA53C14E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522413"/>
            <a:ext cx="8640762" cy="17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部分可以使用任何能够产生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形成判断条件最常见的方式是采用关系操作符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语言共有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个关系操作符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965A13B-83C6-7544-96A4-A8A65F55985A}"/>
              </a:ext>
            </a:extLst>
          </p:cNvPr>
          <p:cNvGraphicFramePr>
            <a:graphicFrameLocks noGrp="1"/>
          </p:cNvGraphicFramePr>
          <p:nvPr/>
        </p:nvGraphicFramePr>
        <p:xfrm>
          <a:off x="1187624" y="3717032"/>
          <a:ext cx="6541715" cy="2444148"/>
        </p:xfrm>
        <a:graphic>
          <a:graphicData uri="http://schemas.openxmlformats.org/drawingml/2006/table">
            <a:tbl>
              <a:tblPr firstRow="1" firstCol="1" bandRow="1"/>
              <a:tblGrid>
                <a:gridCol w="226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9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6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操作符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数学符号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操作符含义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52">
                <a:tc>
                  <a:txBody>
                    <a:bodyPr/>
                    <a:lstStyle/>
                    <a:p>
                      <a:pPr marL="208280" marR="19558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&lt;</a:t>
                      </a:r>
                      <a:r>
                        <a:rPr lang="en-US" sz="1800" kern="10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2270" marR="36957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&lt;</a:t>
                      </a:r>
                      <a:r>
                        <a:rPr lang="en-US" sz="1800" kern="10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 </a:t>
                      </a:r>
                      <a:endParaRPr lang="zh-CN" sz="18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小于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52">
                <a:tc>
                  <a:txBody>
                    <a:bodyPr/>
                    <a:lstStyle/>
                    <a:p>
                      <a:pPr marL="208280" marR="19558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&lt;=</a:t>
                      </a:r>
                      <a:endParaRPr lang="zh-CN" sz="18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8280" marR="19558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≤</a:t>
                      </a:r>
                      <a:endParaRPr lang="zh-CN" sz="18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小于等于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52">
                <a:tc>
                  <a:txBody>
                    <a:bodyPr/>
                    <a:lstStyle/>
                    <a:p>
                      <a:pPr marL="208280" marR="19558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&gt;=</a:t>
                      </a:r>
                      <a:endParaRPr lang="zh-CN" sz="18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8280" marR="19558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≥</a:t>
                      </a:r>
                      <a:endParaRPr lang="zh-CN" sz="18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大于等于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52">
                <a:tc>
                  <a:txBody>
                    <a:bodyPr/>
                    <a:lstStyle/>
                    <a:p>
                      <a:pPr marL="208280" marR="19558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&gt; </a:t>
                      </a:r>
                      <a:endParaRPr lang="zh-CN" sz="18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8280" marR="19558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&gt; </a:t>
                      </a:r>
                      <a:endParaRPr lang="zh-CN" sz="18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大于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52">
                <a:tc>
                  <a:txBody>
                    <a:bodyPr/>
                    <a:lstStyle/>
                    <a:p>
                      <a:pPr marL="208280" marR="19558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==</a:t>
                      </a:r>
                      <a:endParaRPr lang="zh-CN" sz="18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2270" marR="369570" algn="ctr">
                        <a:lnSpc>
                          <a:spcPts val="1180"/>
                        </a:lnSpc>
                        <a:spcAft>
                          <a:spcPts val="0"/>
                        </a:spcAft>
                      </a:pPr>
                      <a:r>
                        <a:rPr lang="en-US" sz="1800" i="1" kern="10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=</a:t>
                      </a:r>
                      <a:endParaRPr lang="zh-CN" sz="18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366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等于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52">
                <a:tc>
                  <a:txBody>
                    <a:bodyPr/>
                    <a:lstStyle/>
                    <a:p>
                      <a:pPr marL="208280" marR="195580" algn="ctr"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!</a:t>
                      </a:r>
                      <a:r>
                        <a:rPr lang="en-US" sz="1800" i="1" kern="100">
                          <a:effectLst/>
                          <a:latin typeface="Arial" charset="0"/>
                          <a:ea typeface="Arial" charset="0"/>
                          <a:cs typeface="Times New Roman" charset="0"/>
                        </a:rPr>
                        <a:t>=</a:t>
                      </a:r>
                      <a:endParaRPr lang="zh-CN" sz="1800" kern="10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sz="2400"/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4"/>
                      <a:stretch>
                        <a:fillRect l="-132270" t="-647170" r="-149291" b="-188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73660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Calibri" charset="0"/>
                          <a:ea typeface="宋体" charset="0"/>
                          <a:cs typeface="Times New Roman" charset="0"/>
                        </a:rPr>
                        <a:t>不等于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E1D512FA-D5D6-911C-A811-55FCE80B0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5241761B-867F-419E-791B-E4230532A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60309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 b="1"/>
              <a:t>异常处理</a:t>
            </a:r>
            <a:r>
              <a:rPr lang="en-US" altLang="zh-CN" sz="4000" b="1"/>
              <a:t>: try-except</a:t>
            </a:r>
            <a:r>
              <a:rPr lang="zh-CN" altLang="zh-CN" sz="4000" b="1"/>
              <a:t>语句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64102E-D184-2F6E-E4A1-ABEB8A22B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98650"/>
            <a:ext cx="84963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Python异常信息中最重要的部分是异常类型，它表明了发生异常的原因，也是程序处理异常的依据。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try-except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语句实现异常处理，基本的语法格式如下：</a:t>
            </a:r>
            <a:endParaRPr lang="en-US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try: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1&gt;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except &lt;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异常类型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</a:p>
          <a:p>
            <a:pPr lvl="2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193EA0CC-93A2-98BD-F859-EE33CFECD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F63A1C50-569D-E252-9B70-FC4A350FD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60309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 b="1"/>
              <a:t>异常处理</a:t>
            </a:r>
            <a:r>
              <a:rPr lang="en-US" altLang="zh-CN" sz="4000" b="1"/>
              <a:t>: try-except</a:t>
            </a:r>
            <a:r>
              <a:rPr lang="zh-CN" altLang="zh-CN" sz="4000" b="1"/>
              <a:t>语句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7BB8C0B-4D3F-2C31-1E60-028F9C09EA36}"/>
              </a:ext>
            </a:extLst>
          </p:cNvPr>
          <p:cNvGraphicFramePr>
            <a:graphicFrameLocks noGrp="1"/>
          </p:cNvGraphicFramePr>
          <p:nvPr/>
        </p:nvGraphicFramePr>
        <p:xfrm>
          <a:off x="1282700" y="2133600"/>
          <a:ext cx="6745288" cy="1729001"/>
        </p:xfrm>
        <a:graphic>
          <a:graphicData uri="http://schemas.openxmlformats.org/drawingml/2006/table">
            <a:tbl>
              <a:tblPr/>
              <a:tblGrid>
                <a:gridCol w="45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7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4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3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try: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**2)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6" marR="68576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668" name="矩形 3">
            <a:extLst>
              <a:ext uri="{FF2B5EF4-FFF2-40B4-BE49-F238E27FC236}">
                <a16:creationId xmlns:a16="http://schemas.microsoft.com/office/drawing/2014/main" id="{DD5DC2DE-B07B-FD39-CCF5-DA4ED79A2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181475"/>
            <a:ext cx="276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2667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该程序执行效果如下</a:t>
            </a:r>
            <a:r>
              <a:rPr lang="zh-CN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1400" b="0">
              <a:solidFill>
                <a:schemeClr val="tx1"/>
              </a:solidFill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C83FB3-F3F0-7295-4445-854337EF5736}"/>
              </a:ext>
            </a:extLst>
          </p:cNvPr>
          <p:cNvGraphicFramePr>
            <a:graphicFrameLocks noGrp="1"/>
          </p:cNvGraphicFramePr>
          <p:nvPr/>
        </p:nvGraphicFramePr>
        <p:xfrm>
          <a:off x="1282700" y="4868863"/>
          <a:ext cx="5832475" cy="1150937"/>
        </p:xfrm>
        <a:graphic>
          <a:graphicData uri="http://schemas.openxmlformats.org/drawingml/2006/table">
            <a:tbl>
              <a:tblPr/>
              <a:tblGrid>
                <a:gridCol w="583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09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9BCA79CF-510D-2B76-6A4C-4EC90D850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80865F4F-AAF7-9A84-871F-0B1983F3F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b="1"/>
              <a:t>异常的高级用法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05C145-0482-DB31-12CA-DFB715795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49954"/>
            <a:ext cx="856932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try-except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语句可以支持多个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语句，语法格式如下：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try: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	&lt;</a:t>
            </a:r>
            <a:r>
              <a:rPr lang="zh-CN" altLang="en-US" dirty="0"/>
              <a:t>语句块</a:t>
            </a:r>
            <a:r>
              <a:rPr lang="en-US" altLang="zh-CN" dirty="0"/>
              <a:t>1&gt;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except &lt;</a:t>
            </a:r>
            <a:r>
              <a:rPr lang="zh-CN" altLang="en-US" dirty="0"/>
              <a:t>异常类型</a:t>
            </a:r>
            <a:r>
              <a:rPr lang="en-US" altLang="zh-CN" dirty="0"/>
              <a:t>1&gt;: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	&lt;</a:t>
            </a:r>
            <a:r>
              <a:rPr lang="zh-CN" altLang="en-US" dirty="0"/>
              <a:t>语句块</a:t>
            </a:r>
            <a:r>
              <a:rPr lang="en-US" altLang="zh-CN" dirty="0"/>
              <a:t>2&gt;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….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except &lt;</a:t>
            </a:r>
            <a:r>
              <a:rPr lang="zh-CN" altLang="en-US" dirty="0"/>
              <a:t>异常类型</a:t>
            </a:r>
            <a:r>
              <a:rPr lang="en-US" altLang="zh-CN" dirty="0"/>
              <a:t>N&gt;: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	&lt;</a:t>
            </a:r>
            <a:r>
              <a:rPr lang="zh-CN" altLang="en-US" dirty="0"/>
              <a:t>语句块</a:t>
            </a:r>
            <a:r>
              <a:rPr lang="en-US" altLang="zh-CN" dirty="0"/>
              <a:t>N+1&gt;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except: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	&lt;</a:t>
            </a:r>
            <a:r>
              <a:rPr lang="zh-CN" altLang="en-US" dirty="0"/>
              <a:t>语句块</a:t>
            </a:r>
            <a:r>
              <a:rPr lang="en-US" altLang="zh-CN" dirty="0"/>
              <a:t>N+2&gt;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endParaRPr lang="en-US" altLang="zh-CN" dirty="0"/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zh-CN" altLang="en-US" dirty="0">
                <a:solidFill>
                  <a:srgbClr val="C00000"/>
                </a:solidFill>
              </a:rPr>
              <a:t>注意顺序，从具体到一般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FADC34F4-547F-B7E4-7464-304E5D173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03134F11-F558-753C-4425-40172A83E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b="1"/>
              <a:t>异常的高级用法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708" name="矩形 1">
            <a:extLst>
              <a:ext uri="{FF2B5EF4-FFF2-40B4-BE49-F238E27FC236}">
                <a16:creationId xmlns:a16="http://schemas.microsoft.com/office/drawing/2014/main" id="{6FC4B6AC-F8D1-16AB-0272-B2D82BFE5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628775"/>
            <a:ext cx="8208963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最后一个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except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语句没有指定任何类型，表示它对应的语句块可以处理所有其他异常。这个过程与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if-elif-else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语句类似，是分支结构的一种表达方式，一段代码如下 </a:t>
            </a:r>
            <a:endParaRPr lang="zh-CN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F644E0A-F88B-12E0-AF2E-876DB5E1E34F}"/>
              </a:ext>
            </a:extLst>
          </p:cNvPr>
          <p:cNvGraphicFramePr>
            <a:graphicFrameLocks noGrp="1"/>
          </p:cNvGraphicFramePr>
          <p:nvPr/>
        </p:nvGraphicFramePr>
        <p:xfrm>
          <a:off x="1304925" y="3789363"/>
          <a:ext cx="7659688" cy="2660125"/>
        </p:xfrm>
        <a:graphic>
          <a:graphicData uri="http://schemas.openxmlformats.org/drawingml/2006/table">
            <a:tbl>
              <a:tblPr/>
              <a:tblGrid>
                <a:gridCol w="512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7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7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8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try: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alp = "ABCDEFGHIJKLMNOPQRSTUVWXYZ"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print(alp[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其他错误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45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9D569DE1-C6E8-8F05-50FF-C0EFEBA84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437C2AFF-1E5B-64F5-721C-C3DCAD52D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b="1"/>
              <a:t>异常的高级用法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AF7438-B6CE-820A-F344-4D8DAAE5E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800225"/>
            <a:ext cx="8135938" cy="286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该程序将用户输入的数字作为索引从字符串alp中返回一个字符，当用户输入非整数字符时，except NameError异常被捕获到，提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升</a:t>
            </a:r>
            <a:r>
              <a:rPr lang="en-US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用户输入类型错误，当用户输入数字不在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之间时，异常被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捕获，程序打印其他错误信息，执行过程和结果如 下：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2CE4331-8385-19E2-07B3-A579E55A2BD8}"/>
              </a:ext>
            </a:extLst>
          </p:cNvPr>
          <p:cNvGraphicFramePr>
            <a:graphicFrameLocks noGrp="1"/>
          </p:cNvGraphicFramePr>
          <p:nvPr/>
        </p:nvGraphicFramePr>
        <p:xfrm>
          <a:off x="1619250" y="4797425"/>
          <a:ext cx="5486400" cy="1728788"/>
        </p:xfrm>
        <a:graphic>
          <a:graphicData uri="http://schemas.openxmlformats.org/drawingml/2006/table">
            <a:tbl>
              <a:tblPr/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8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其他错误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B8B09758-4E65-ED10-B9F6-07FDE237B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D6206C6A-F1A7-2406-E905-8206E284C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b="1"/>
              <a:t>异常的高级用法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756" name="矩形 2">
            <a:extLst>
              <a:ext uri="{FF2B5EF4-FFF2-40B4-BE49-F238E27FC236}">
                <a16:creationId xmlns:a16="http://schemas.microsoft.com/office/drawing/2014/main" id="{5F9198FC-4C05-590C-0F98-37D942F90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557338"/>
            <a:ext cx="8094662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indent="2667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除了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try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except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保留字外，异常语句还可以与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finally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保留字配合使用，语法格式如下：</a:t>
            </a:r>
            <a:endParaRPr lang="zh-CN" altLang="zh-CN" sz="1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try:</a:t>
            </a:r>
            <a:endParaRPr lang="zh-CN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&lt;</a:t>
            </a:r>
            <a:r>
              <a:rPr lang="zh-CN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1&gt;</a:t>
            </a:r>
            <a:endParaRPr lang="zh-CN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except &lt;</a:t>
            </a:r>
            <a:r>
              <a:rPr lang="zh-CN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异常类型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1&gt;:</a:t>
            </a:r>
            <a:endParaRPr lang="zh-CN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&lt;</a:t>
            </a:r>
            <a:r>
              <a:rPr lang="zh-CN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2&gt;</a:t>
            </a:r>
            <a:endParaRPr lang="zh-CN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else:</a:t>
            </a:r>
            <a:endParaRPr lang="zh-CN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&lt;</a:t>
            </a:r>
            <a:r>
              <a:rPr lang="zh-CN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3&gt;</a:t>
            </a:r>
            <a:endParaRPr lang="zh-CN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finally:</a:t>
            </a:r>
            <a:endParaRPr lang="zh-CN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&lt;</a:t>
            </a:r>
            <a:r>
              <a:rPr lang="zh-CN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语句块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4&gt;</a:t>
            </a:r>
            <a:endParaRPr lang="zh-CN" altLang="zh-CN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  <a:endParaRPr lang="zh-CN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E8EA5B01-8605-136C-38D4-4047A8AEE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ECCB0A3B-0CCF-F068-B695-F779577C2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b="1"/>
              <a:t>异常的高级用法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5780" name="图片 6">
            <a:extLst>
              <a:ext uri="{FF2B5EF4-FFF2-40B4-BE49-F238E27FC236}">
                <a16:creationId xmlns:a16="http://schemas.microsoft.com/office/drawing/2014/main" id="{90C364BA-A95D-F09E-2672-D79F082A3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989138"/>
            <a:ext cx="6232525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08C4B050-A4DD-B406-A32A-A0EBE8D86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AE5D3F6E-EFC9-23B5-F3EC-CE541F55F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b="1"/>
              <a:t>异常的高级用法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804" name="矩形 1">
            <a:extLst>
              <a:ext uri="{FF2B5EF4-FFF2-40B4-BE49-F238E27FC236}">
                <a16:creationId xmlns:a16="http://schemas.microsoft.com/office/drawing/2014/main" id="{DA89A6D8-779B-FEC3-0B19-335B408A7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1671638"/>
            <a:ext cx="42291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2667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</a:t>
            </a:r>
            <a:r>
              <a:rPr lang="en-US" altLang="zh-CN"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else</a:t>
            </a:r>
            <a:r>
              <a:rPr lang="zh-CN" altLang="zh-CN"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finally</a:t>
            </a:r>
            <a:r>
              <a:rPr lang="zh-CN" altLang="zh-CN"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修改代码如下：</a:t>
            </a:r>
            <a:endParaRPr lang="zh-CN" altLang="zh-CN" sz="16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0BF0752-9DE0-2581-9A38-EAB114343A01}"/>
              </a:ext>
            </a:extLst>
          </p:cNvPr>
          <p:cNvGraphicFramePr>
            <a:graphicFrameLocks noGrp="1"/>
          </p:cNvGraphicFramePr>
          <p:nvPr/>
        </p:nvGraphicFramePr>
        <p:xfrm>
          <a:off x="204788" y="2565400"/>
          <a:ext cx="4438650" cy="3948113"/>
        </p:xfrm>
        <a:graphic>
          <a:graphicData uri="http://schemas.openxmlformats.org/drawingml/2006/table">
            <a:tbl>
              <a:tblPr/>
              <a:tblGrid>
                <a:gridCol w="297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1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46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5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try: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alp = "ABCDEFGHIJKLMNOPQRSTUVWXYZ"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print(alp[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没有发生异常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finally: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程序执行完毕，不知道是否发生了异常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2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6813" name="矩形 4">
            <a:extLst>
              <a:ext uri="{FF2B5EF4-FFF2-40B4-BE49-F238E27FC236}">
                <a16:creationId xmlns:a16="http://schemas.microsoft.com/office/drawing/2014/main" id="{587F438E-28B2-27EE-05AF-D76A0F407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1671638"/>
            <a:ext cx="30194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2667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执行过程和结果如下：</a:t>
            </a:r>
            <a:endParaRPr lang="zh-CN" altLang="zh-CN" sz="16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902428B-07DD-C28A-EDA7-E246CFEA033E}"/>
              </a:ext>
            </a:extLst>
          </p:cNvPr>
          <p:cNvGraphicFramePr>
            <a:graphicFrameLocks noGrp="1"/>
          </p:cNvGraphicFramePr>
          <p:nvPr/>
        </p:nvGraphicFramePr>
        <p:xfrm>
          <a:off x="4716463" y="2584450"/>
          <a:ext cx="4248150" cy="3332163"/>
        </p:xfrm>
        <a:graphic>
          <a:graphicData uri="http://schemas.openxmlformats.org/drawingml/2006/table">
            <a:tbl>
              <a:tblPr/>
              <a:tblGrid>
                <a:gridCol w="424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32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没有发生异常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程序执行完毕，不知道是否发生了异常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程序执行完毕，不知道是否发生了异常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3BED9-1EDF-E0B8-61E3-0B4DCDBCD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55976E23-1717-75FC-0BB4-554A2B40C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BC55DA33-072A-1527-9D91-F8779E47D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43656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单分支结构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if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74AFF7B-B6E1-F0A0-5A08-0627F0588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556792"/>
            <a:ext cx="8640762" cy="22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True: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可简写做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支持链式比较：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10: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判断是否为空，要用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列表推导式中，可以用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进行过滤</a:t>
            </a:r>
          </a:p>
        </p:txBody>
      </p:sp>
    </p:spTree>
    <p:extLst>
      <p:ext uri="{BB962C8B-B14F-4D97-AF65-F5344CB8AC3E}">
        <p14:creationId xmlns:p14="http://schemas.microsoft.com/office/powerpoint/2010/main" val="293034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2">
            <a:extLst>
              <a:ext uri="{FF2B5EF4-FFF2-40B4-BE49-F238E27FC236}">
                <a16:creationId xmlns:a16="http://schemas.microsoft.com/office/drawing/2014/main" id="{22FEA685-0D79-949B-773A-B097120937F0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条件组合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7E09540-FD6B-5847-EF10-7CABC63FFBDD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3357563"/>
          <a:ext cx="7848600" cy="173831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0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4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3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操作符及使用</a:t>
                      </a:r>
                    </a:p>
                  </a:txBody>
                  <a:tcPr marL="34289" marR="34289" marT="17139" marB="17139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89" marR="34289" marT="17139" marB="171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and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9" marR="34289" marT="17139" marB="1713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两个条件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</a:t>
                      </a:r>
                      <a:r>
                        <a:rPr lang="zh-CN" altLang="en-US" sz="18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endParaRPr lang="en-US" altLang="zh-CN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9" marR="34289" marT="17139" marB="171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or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9" marR="34289" marT="17139" marB="1713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两个条件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</a:t>
                      </a:r>
                      <a:r>
                        <a:rPr lang="zh-CN" altLang="en-US" sz="18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9" marR="34289" marT="17139" marB="171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b="1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x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9" marR="34289" marT="17139" marB="1713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条件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的逻辑</a:t>
                      </a:r>
                      <a:r>
                        <a:rPr lang="zh-CN" altLang="en-US" sz="1800" b="1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</a:t>
                      </a:r>
                      <a:endParaRPr lang="zh-CN" altLang="en-US" sz="1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9" marR="34289" marT="17139" marB="171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56" name="矩形 7">
            <a:extLst>
              <a:ext uri="{FF2B5EF4-FFF2-40B4-BE49-F238E27FC236}">
                <a16:creationId xmlns:a16="http://schemas.microsoft.com/office/drawing/2014/main" id="{8E82D335-38AF-D687-5B49-485C0EB83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68525"/>
            <a:ext cx="914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用于条件组合的三个操作符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DF7C2D2-48FF-D0CE-7A7C-FAF7A52B7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5301208"/>
            <a:ext cx="4394200" cy="13335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4D8B0212-BF8A-241F-C455-6401FA45A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80072D1F-8CA8-948C-D6ED-7CE0A7B3C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436562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单分支结构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if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15364" name="矩形 1">
            <a:extLst>
              <a:ext uri="{FF2B5EF4-FFF2-40B4-BE49-F238E27FC236}">
                <a16:creationId xmlns:a16="http://schemas.microsoft.com/office/drawing/2014/main" id="{53238732-CEA4-E026-5A9A-8279B3AF0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1387475"/>
            <a:ext cx="58086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微实例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4.4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PM 2.5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空气质量提醒（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5365" name="矩形 3">
            <a:extLst>
              <a:ext uri="{FF2B5EF4-FFF2-40B4-BE49-F238E27FC236}">
                <a16:creationId xmlns:a16="http://schemas.microsoft.com/office/drawing/2014/main" id="{7F68FA79-FB81-99AE-ACE6-D597A0D4C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3" y="1889125"/>
            <a:ext cx="5688012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输入：接收外部输入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PM2.5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endParaRPr lang="zh-CN" altLang="zh-CN" sz="14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处理：</a:t>
            </a:r>
            <a:endParaRPr lang="zh-CN" altLang="zh-CN" sz="14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PM2.5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&gt;= 75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，打印空气污染警告</a:t>
            </a:r>
            <a:endParaRPr lang="zh-CN" altLang="zh-CN" sz="14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35 &lt;= PM2.5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&lt; 75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，打印空气污染警告</a:t>
            </a:r>
            <a:endParaRPr lang="zh-CN" altLang="zh-CN" sz="14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 PM2.5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&lt; 35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，打印空气质量优，建议户外运动</a:t>
            </a:r>
            <a:endParaRPr lang="zh-CN" altLang="zh-CN" sz="14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输出：打印空气质量提醒</a:t>
            </a:r>
            <a:r>
              <a:rPr lang="en-US" altLang="zh-CN" sz="1800" b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400" b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2C56464-FA82-BBE9-F6EC-7810D7F67B68}"/>
              </a:ext>
            </a:extLst>
          </p:cNvPr>
          <p:cNvGraphicFramePr>
            <a:graphicFrameLocks noGrp="1"/>
          </p:cNvGraphicFramePr>
          <p:nvPr/>
        </p:nvGraphicFramePr>
        <p:xfrm>
          <a:off x="3740150" y="4070350"/>
          <a:ext cx="5400675" cy="2765894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0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0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微实例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4.4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m4.4PM25Warning.py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7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3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 =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PM2.5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数值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0&lt;= PM &lt; 35: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空气优质，快去户外运动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35 &lt;= PM &lt;75: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空气良好，适度户外活动！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if 75 &lt;= PM: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空气污染，请小心！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78" name="文本框 1">
            <a:extLst>
              <a:ext uri="{FF2B5EF4-FFF2-40B4-BE49-F238E27FC236}">
                <a16:creationId xmlns:a16="http://schemas.microsoft.com/office/drawing/2014/main" id="{E5473A85-6214-BC43-0621-9AE38E50A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3813" y="4897438"/>
            <a:ext cx="25209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</a:rPr>
              <a:t>Python</a:t>
            </a:r>
            <a:r>
              <a:rPr lang="zh-CN" altLang="en-US" sz="1800" b="0">
                <a:solidFill>
                  <a:srgbClr val="FF0000"/>
                </a:solidFill>
                <a:ea typeface="宋体" panose="02010600030101010101" pitchFamily="2" charset="-122"/>
              </a:rPr>
              <a:t>中支持连写的关系运算</a:t>
            </a:r>
            <a:r>
              <a:rPr lang="en-US" altLang="zh-CN" sz="1800" b="0">
                <a:solidFill>
                  <a:srgbClr val="FF0000"/>
                </a:solidFill>
                <a:ea typeface="宋体" panose="02010600030101010101" pitchFamily="2" charset="-122"/>
              </a:rPr>
              <a:t>!</a:t>
            </a:r>
            <a:endParaRPr lang="zh-CN" altLang="en-US" sz="1800" b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5379" name="矩形 2">
            <a:extLst>
              <a:ext uri="{FF2B5EF4-FFF2-40B4-BE49-F238E27FC236}">
                <a16:creationId xmlns:a16="http://schemas.microsoft.com/office/drawing/2014/main" id="{798B7E65-CE2E-EA85-BD2E-8680E1FE6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975225"/>
            <a:ext cx="1871663" cy="25400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17133</TotalTime>
  <Words>5036</Words>
  <Application>Microsoft Macintosh PowerPoint</Application>
  <PresentationFormat>全屏显示(4:3)</PresentationFormat>
  <Paragraphs>862</Paragraphs>
  <Slides>67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82" baseType="lpstr">
      <vt:lpstr>-apple-system</vt:lpstr>
      <vt:lpstr>黑体</vt:lpstr>
      <vt:lpstr>华文新魏</vt:lpstr>
      <vt:lpstr>宋体</vt:lpstr>
      <vt:lpstr>微软雅黑</vt:lpstr>
      <vt:lpstr>DeepSeek-CJK-patch</vt:lpstr>
      <vt:lpstr>Arial</vt:lpstr>
      <vt:lpstr>Arial Black</vt:lpstr>
      <vt:lpstr>Calibri</vt:lpstr>
      <vt:lpstr>Consolas</vt:lpstr>
      <vt:lpstr>Courier New</vt:lpstr>
      <vt:lpstr>Palatino Linotype</vt:lpstr>
      <vt:lpstr>Times New Roman</vt:lpstr>
      <vt:lpstr>Wingdings</vt:lpstr>
      <vt:lpstr>Pixel</vt:lpstr>
      <vt:lpstr>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Microsoft Office User</dc:creator>
  <cp:lastModifiedBy>煜茗 尚</cp:lastModifiedBy>
  <cp:revision>139</cp:revision>
  <dcterms:created xsi:type="dcterms:W3CDTF">2016-09-20T13:27:47Z</dcterms:created>
  <dcterms:modified xsi:type="dcterms:W3CDTF">2025-04-21T15:59:30Z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