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71"/>
  </p:notesMasterIdLst>
  <p:handoutMasterIdLst>
    <p:handoutMasterId r:id="rId72"/>
  </p:handoutMasterIdLst>
  <p:sldIdLst>
    <p:sldId id="352" r:id="rId2"/>
    <p:sldId id="353" r:id="rId3"/>
    <p:sldId id="613" r:id="rId4"/>
    <p:sldId id="614" r:id="rId5"/>
    <p:sldId id="615" r:id="rId6"/>
    <p:sldId id="616" r:id="rId7"/>
    <p:sldId id="617" r:id="rId8"/>
    <p:sldId id="618" r:id="rId9"/>
    <p:sldId id="619" r:id="rId10"/>
    <p:sldId id="620" r:id="rId11"/>
    <p:sldId id="621" r:id="rId12"/>
    <p:sldId id="622" r:id="rId13"/>
    <p:sldId id="623" r:id="rId14"/>
    <p:sldId id="624" r:id="rId15"/>
    <p:sldId id="625" r:id="rId16"/>
    <p:sldId id="626" r:id="rId17"/>
    <p:sldId id="627" r:id="rId18"/>
    <p:sldId id="628" r:id="rId19"/>
    <p:sldId id="629" r:id="rId20"/>
    <p:sldId id="707" r:id="rId21"/>
    <p:sldId id="630" r:id="rId22"/>
    <p:sldId id="631" r:id="rId23"/>
    <p:sldId id="632" r:id="rId24"/>
    <p:sldId id="633" r:id="rId25"/>
    <p:sldId id="634" r:id="rId26"/>
    <p:sldId id="635" r:id="rId27"/>
    <p:sldId id="636" r:id="rId28"/>
    <p:sldId id="637" r:id="rId29"/>
    <p:sldId id="638" r:id="rId30"/>
    <p:sldId id="639" r:id="rId31"/>
    <p:sldId id="640" r:id="rId32"/>
    <p:sldId id="641" r:id="rId33"/>
    <p:sldId id="642" r:id="rId34"/>
    <p:sldId id="643" r:id="rId35"/>
    <p:sldId id="651" r:id="rId36"/>
    <p:sldId id="652" r:id="rId37"/>
    <p:sldId id="653" r:id="rId38"/>
    <p:sldId id="654" r:id="rId39"/>
    <p:sldId id="656" r:id="rId40"/>
    <p:sldId id="657" r:id="rId41"/>
    <p:sldId id="658" r:id="rId42"/>
    <p:sldId id="659" r:id="rId43"/>
    <p:sldId id="660" r:id="rId44"/>
    <p:sldId id="664" r:id="rId45"/>
    <p:sldId id="665" r:id="rId46"/>
    <p:sldId id="666" r:id="rId47"/>
    <p:sldId id="667" r:id="rId48"/>
    <p:sldId id="668" r:id="rId49"/>
    <p:sldId id="402" r:id="rId50"/>
    <p:sldId id="403" r:id="rId51"/>
    <p:sldId id="404" r:id="rId52"/>
    <p:sldId id="405" r:id="rId53"/>
    <p:sldId id="406" r:id="rId54"/>
    <p:sldId id="687" r:id="rId55"/>
    <p:sldId id="689" r:id="rId56"/>
    <p:sldId id="688" r:id="rId57"/>
    <p:sldId id="690" r:id="rId58"/>
    <p:sldId id="691" r:id="rId59"/>
    <p:sldId id="692" r:id="rId60"/>
    <p:sldId id="693" r:id="rId61"/>
    <p:sldId id="694" r:id="rId62"/>
    <p:sldId id="695" r:id="rId63"/>
    <p:sldId id="702" r:id="rId64"/>
    <p:sldId id="696" r:id="rId65"/>
    <p:sldId id="703" r:id="rId66"/>
    <p:sldId id="697" r:id="rId67"/>
    <p:sldId id="698" r:id="rId68"/>
    <p:sldId id="699" r:id="rId69"/>
    <p:sldId id="700" r:id="rId7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73" autoAdjust="0"/>
    <p:restoredTop sz="79178" autoAdjust="0"/>
  </p:normalViewPr>
  <p:slideViewPr>
    <p:cSldViewPr>
      <p:cViewPr varScale="1">
        <p:scale>
          <a:sx n="99" d="100"/>
          <a:sy n="99" d="100"/>
        </p:scale>
        <p:origin x="30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6ED34F4-2471-4ACA-9FDF-877C8B7F23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Tx/>
              <a:buNone/>
              <a:defRPr kumimoji="1"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08A321-47DF-47DE-B8DA-6169DF352B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Tx/>
              <a:buNone/>
              <a:defRPr kumimoji="1"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75E4492-0E7D-434A-8302-DA5E9E4836CC}" type="datetimeFigureOut">
              <a:rPr lang="zh-CN" altLang="en-US"/>
              <a:pPr>
                <a:defRPr/>
              </a:pPr>
              <a:t>2025/4/28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0A6DD1-C934-46D7-87B6-E33125A770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Tx/>
              <a:buNone/>
              <a:defRPr kumimoji="1"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DDB15A8E-33DC-44DE-89CC-07E84F5F42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fld id="{BA97E248-A106-4DBA-9439-3854E5CB9DE8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9C548A5-7876-4575-9ABF-CEC91F743B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60EE475-AB62-4050-9EBF-33FA9001B31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74656868-ACBB-D56D-A534-3CE14F6D87F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827B3BC-D84E-477E-8299-38E6E6B41BE4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FB5C555-CA04-4E8B-A6CE-91BC0C7EDF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B6FE35C-4956-4745-BF91-3A1E38BE1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fld id="{CEF3365C-A629-45FD-82D7-BD73E513699E}" type="slidenum">
              <a:rPr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FFD3125F-0863-9239-22F8-E500F85F5E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/>
              <a:t>*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CB6EFE2-3896-45E9-7E82-7410EE8E9E1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7A78385-7D2C-ED6D-A05C-EF8731B97E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3365C-A629-45FD-82D7-BD73E513699E}" type="slidenum">
              <a:rPr lang="en-US" altLang="zh-CN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09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多个返回值，实际上返回的是元组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3365C-A629-45FD-82D7-BD73E513699E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274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还有杨辉三角，帕斯卡三角，斐波那契数列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3365C-A629-45FD-82D7-BD73E513699E}" type="slidenum">
              <a:rPr lang="en-US" altLang="zh-CN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09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在世界中心贝拿勒斯（在印度北部）的圣庙里，一块黄铜板上插着三根宝石针。印度教的主神梵天在创造世界的时候，在其中一根针上从下到上地穿好了由大到小的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64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片金片，这就是所谓的汉诺塔。不论白天黑夜，总有一个僧侣在按照下面的法则移动这些金片，一次只移动一片，不管在哪根针上，小片必在大片上面。当所有的金片都从梵天穿好的那根针上移到另外一概针上时，世界就将在一声霹雳中消灭，梵塔、庙宇和众生都将同归于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3365C-A629-45FD-82D7-BD73E513699E}" type="slidenum">
              <a:rPr lang="en-US" altLang="zh-CN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8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F034294-B56C-3479-CB35-9FC52F73526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275470A1-9779-B7FB-7BFB-D2DF80EDB6D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algn="ctr"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84E2118B-88FC-CAAB-B230-B32A7319A31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E664BFA8-22A5-E719-BB54-D9C2B2769F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B41EDDB2-CF3D-6CC1-D0AA-EA5E81D16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CD1F93D4-5CE3-4043-69A3-A8DEB028E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0390F0EA-BCA8-D157-9B6F-D29B5C127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FED910B5-5472-5DEB-08A7-31BB3E191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6904DC33-5F82-E2BB-AFB5-1E6318176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022C8C4A-382A-E4E0-315E-6B5394F2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D0FFA441-7097-F90C-CAE1-7BC183AF6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CB2359B4-2829-43AB-34EB-5187BAF1B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F670CA75-6654-247B-F822-679E4A0DE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2B79A274-EEDD-A9F8-7BC1-DE038B10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16" name="Text Box 23">
            <a:extLst>
              <a:ext uri="{FF2B5EF4-FFF2-40B4-BE49-F238E27FC236}">
                <a16:creationId xmlns:a16="http://schemas.microsoft.com/office/drawing/2014/main" id="{23AA52C2-0477-422B-3AA7-8535E9BA5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5888"/>
            <a:ext cx="3024187" cy="369887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800" dirty="0">
                <a:solidFill>
                  <a:schemeClr val="bg1"/>
                </a:solidFill>
                <a:sym typeface="+mn-ea"/>
              </a:rPr>
              <a:t>Python</a:t>
            </a:r>
            <a:r>
              <a:rPr kumimoji="0" lang="zh-CN" altLang="en-US" sz="1800" dirty="0">
                <a:solidFill>
                  <a:schemeClr val="bg1"/>
                </a:solidFill>
                <a:sym typeface="+mn-ea"/>
              </a:rPr>
              <a:t>高级语言程序设计</a:t>
            </a:r>
            <a:endParaRPr kumimoji="0" lang="en-US" altLang="zh-CN" sz="1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7" name="图片 35" descr="20118211430_small.jpg">
            <a:extLst>
              <a:ext uri="{FF2B5EF4-FFF2-40B4-BE49-F238E27FC236}">
                <a16:creationId xmlns:a16="http://schemas.microsoft.com/office/drawing/2014/main" id="{56E3FB0E-6D3B-4530-B3B1-96BDB7A197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0"/>
            <a:ext cx="14287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2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E3668576-BB10-6036-F3C2-AE7C485E5F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5A78CB57-BA7E-6EBF-F38E-B943C174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48EB7611-43DF-73FC-13BD-F60D2EE1FA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1FBFA3-286E-4BA2-8E2B-66BD5D4EFEDF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587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080BD3-802D-52E9-4A50-229C8C40C9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75CBA5B-1213-3B4E-FE21-C546D6C713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3DC30-A8F4-4AA5-98E8-8A727E251D2E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D063337-E484-A443-E194-93251DD961A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73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85EB007-E4A8-765E-973D-E678A9C3EE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C8C7190-8B74-774E-EDB7-ADFEBA50EE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B4BBD4-41B5-4582-B185-5D201A0B342A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3B74C75-D801-C860-453F-522029E1E71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695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F4697F5-66B6-8D74-2AA7-F13A055C784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90600" y="3505200"/>
            <a:ext cx="7772400" cy="2438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latin typeface="Times New Roman" panose="0202060305040502030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745DA50-08F5-CCB8-69EF-93E31ECDFBA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038225" y="3733800"/>
            <a:ext cx="7648575" cy="2138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latin typeface="Times New Roman" panose="02020603050405020304" charset="0"/>
            </a:endParaRP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A0FCAB5A-6A7F-9DE5-CDB4-4B628F4759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4213" y="685800"/>
            <a:ext cx="5592762" cy="635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D25C1E06-6AAF-6CA1-CC4E-01C0C339338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804193" y="2553494"/>
            <a:ext cx="4148137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r" eaLnBrk="1" hangingPunct="1">
              <a:defRPr/>
            </a:pPr>
            <a:r>
              <a:rPr kumimoji="0" lang="en-US" altLang="zh-CN" sz="2000">
                <a:solidFill>
                  <a:srgbClr val="FFFFFF"/>
                </a:solidFill>
                <a:sym typeface="+mn-ea"/>
              </a:rPr>
              <a:t>School of Microelectronics,SJTU</a:t>
            </a: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3A0B435B-FEE8-747E-C37A-E101FE2D2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713" y="712788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r" eaLnBrk="1" hangingPunct="1">
              <a:defRPr/>
            </a:pPr>
            <a:endParaRPr kumimoji="0" lang="zh-CN" altLang="en-US" sz="1800"/>
          </a:p>
        </p:txBody>
      </p:sp>
      <p:sp>
        <p:nvSpPr>
          <p:cNvPr id="2109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933825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E33175B-D875-6B1D-966B-23444ABBE5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C44CF3-BF6E-495A-855A-B3EFE0DA74F1}" type="slidenum">
              <a:rPr altLang="en-US"/>
              <a:pPr/>
              <a:t>‹#›</a:t>
            </a:fld>
            <a:endParaRPr lang="zh-CN" altLang="en-US"/>
          </a:p>
        </p:txBody>
      </p:sp>
      <p:sp>
        <p:nvSpPr>
          <p:cNvPr id="8" name="页脚占位符 1">
            <a:extLst>
              <a:ext uri="{FF2B5EF4-FFF2-40B4-BE49-F238E27FC236}">
                <a16:creationId xmlns:a16="http://schemas.microsoft.com/office/drawing/2014/main" id="{0B9D91CF-7885-3EEA-8C5F-F1C28DC0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日期占位符 2">
            <a:extLst>
              <a:ext uri="{FF2B5EF4-FFF2-40B4-BE49-F238E27FC236}">
                <a16:creationId xmlns:a16="http://schemas.microsoft.com/office/drawing/2014/main" id="{D62D404A-89F2-D8C9-6632-608AEC5BEC4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08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5E50FF9-EC95-B37E-0CBD-D837E51B5B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203575" y="60213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11D53DE-446B-880C-FB7E-BDEE8D6379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73A068-1B45-4E11-AE2D-D70319DF676F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498D8EC-3D8F-76DE-71B1-1CDD6B47B17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xfrm>
            <a:off x="468313" y="60213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548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A920B3C-5DB3-2CFB-EA50-53C7FA3F9D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2B42842-93CC-A513-B17E-3DF4509B6A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25D71A-9EBA-4A94-9AAB-59CAF4BD9CB9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AFB407B-8E02-CC87-EE84-EF77BFBFDFA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13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83B0B35-7FD3-D499-14EC-61E20DE86F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E22E030-1EC3-12D9-9F1B-73FE7469AC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5C9029-69E7-449F-A480-23CB0E4415D5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CC1581B-03A5-F0BA-0C65-094A7C24A2E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0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4041AC1-E077-D11F-6304-8C83C276BA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A9ADA7A-1034-7E95-7B3F-431AEE0BDB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A2617C-406F-4D03-AE2B-A7E2511F3302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9FC1B390-6DE7-EBFD-7EDA-E2CF6FB7B0C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86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7B3838-F736-261F-55DB-ADBC2457DE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2A025-26B6-DABB-2109-FA3748CF5D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692F8-3524-4140-A073-4AF7F4E98C49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F8FBF89-DF0B-25E7-3FFE-4400B7F0662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00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077FB24-1527-222A-6931-D19ADF97C9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D683B25-8419-D96A-6BB6-3FDCD72A1A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229BE-8917-43D5-A25F-348AF39E42E6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1CD12CC-6E48-0F83-24B7-D6518AF0D0A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47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C73DD4-84C4-BA05-9887-ED6B66A300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1B4318-4797-02D1-6C48-8AA64A1DE9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EA3A0D-A7AC-42EA-BDA3-74AAF3147287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7173129-889D-5219-9EED-6B9672474E5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244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F3D3BB-CDEB-8D42-828A-390A5F1144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DC4029E-6B7E-C84D-EBE6-50DD75D8D9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54CB21-D322-430E-8DB8-4FFD8A40110C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24ACF0F-0D6A-7B0F-E887-187F9AB8376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36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987C030-18EA-4165-8EE6-A9FA65B2D90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7C56E21-C93C-4F42-B064-DD362D2142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 Black" panose="020B0A04020102020204" pitchFamily="34" charset="0"/>
              </a:defRPr>
            </a:lvl1pPr>
          </a:lstStyle>
          <a:p>
            <a:fld id="{4769A1B9-9B2F-4CAC-8B95-B9945E392397}" type="slidenum">
              <a:rPr altLang="zh-CN"/>
              <a:pPr/>
              <a:t>‹#›</a:t>
            </a:fld>
            <a:endParaRPr lang="zh-CN" altLang="zh-CN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6B592C37-8EEF-59FA-EE3D-401CA40952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BD1F81F8-BB2D-4EDD-A0A0-1588B6BEC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algn="ctr"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sp>
          <p:nvSpPr>
            <p:cNvPr id="1035" name="Rectangle 6">
              <a:extLst>
                <a:ext uri="{FF2B5EF4-FFF2-40B4-BE49-F238E27FC236}">
                  <a16:creationId xmlns:a16="http://schemas.microsoft.com/office/drawing/2014/main" id="{6E310783-2521-4152-B58A-E3CDB4998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sp>
          <p:nvSpPr>
            <p:cNvPr id="1036" name="Rectangle 7">
              <a:extLst>
                <a:ext uri="{FF2B5EF4-FFF2-40B4-BE49-F238E27FC236}">
                  <a16:creationId xmlns:a16="http://schemas.microsoft.com/office/drawing/2014/main" id="{E4745A6D-E26C-469D-B6C6-FBB1741C4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9272B4A3-EAAD-4F44-9A61-0B873FEEC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2" name="Rectangle 9">
              <a:extLst>
                <a:ext uri="{FF2B5EF4-FFF2-40B4-BE49-F238E27FC236}">
                  <a16:creationId xmlns:a16="http://schemas.microsoft.com/office/drawing/2014/main" id="{72D4ED0E-A676-4E2F-837E-7BE124E84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3" name="Rectangle 10">
              <a:extLst>
                <a:ext uri="{FF2B5EF4-FFF2-40B4-BE49-F238E27FC236}">
                  <a16:creationId xmlns:a16="http://schemas.microsoft.com/office/drawing/2014/main" id="{7CD37E77-1C71-4BDE-B49E-43ACB3A1A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40" name="Rectangle 11">
              <a:extLst>
                <a:ext uri="{FF2B5EF4-FFF2-40B4-BE49-F238E27FC236}">
                  <a16:creationId xmlns:a16="http://schemas.microsoft.com/office/drawing/2014/main" id="{D17449AD-4CF4-4F57-8D84-47868C441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sp>
          <p:nvSpPr>
            <p:cNvPr id="1041" name="Rectangle 12">
              <a:extLst>
                <a:ext uri="{FF2B5EF4-FFF2-40B4-BE49-F238E27FC236}">
                  <a16:creationId xmlns:a16="http://schemas.microsoft.com/office/drawing/2014/main" id="{405898F6-1763-4E29-944C-3365ECD0D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4" name="Rectangle 13">
              <a:extLst>
                <a:ext uri="{FF2B5EF4-FFF2-40B4-BE49-F238E27FC236}">
                  <a16:creationId xmlns:a16="http://schemas.microsoft.com/office/drawing/2014/main" id="{1A4CDB03-5094-41C4-BAEC-CC5E66A07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A7A3C798-699F-243E-E104-FAFE479912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6B547C0E-EA3A-B323-F4E3-D6AD80A47A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84" name="Rectangle 16">
            <a:extLst>
              <a:ext uri="{FF2B5EF4-FFF2-40B4-BE49-F238E27FC236}">
                <a16:creationId xmlns:a16="http://schemas.microsoft.com/office/drawing/2014/main" id="{D62937C2-D3CF-448B-9DE8-1766D64179A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Text Box 18">
            <a:extLst>
              <a:ext uri="{FF2B5EF4-FFF2-40B4-BE49-F238E27FC236}">
                <a16:creationId xmlns:a16="http://schemas.microsoft.com/office/drawing/2014/main" id="{D69CC8E8-A5AF-4E41-BAAB-66D1FE753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3887788" cy="30480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400" dirty="0">
                <a:solidFill>
                  <a:schemeClr val="bg1"/>
                </a:solidFill>
                <a:sym typeface="+mn-ea"/>
              </a:rPr>
              <a:t>Python</a:t>
            </a:r>
            <a:r>
              <a:rPr kumimoji="0" lang="zh-CN" altLang="en-US" sz="1400" dirty="0">
                <a:solidFill>
                  <a:schemeClr val="bg1"/>
                </a:solidFill>
                <a:sym typeface="+mn-ea"/>
              </a:rPr>
              <a:t>高级语言程序设计，</a:t>
            </a:r>
            <a:r>
              <a:rPr kumimoji="0" lang="en-US" altLang="zh-CN" sz="1400" dirty="0">
                <a:solidFill>
                  <a:schemeClr val="bg1"/>
                </a:solidFill>
                <a:sym typeface="+mn-ea"/>
              </a:rPr>
              <a:t>2025</a:t>
            </a:r>
            <a:r>
              <a:rPr kumimoji="0" lang="zh-CN" altLang="en-US" sz="1400" dirty="0">
                <a:solidFill>
                  <a:schemeClr val="bg1"/>
                </a:solidFill>
                <a:sym typeface="+mn-ea"/>
              </a:rPr>
              <a:t>春季学期</a:t>
            </a:r>
            <a:endParaRPr kumimoji="0" lang="en-US" altLang="zh-CN" sz="14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33" name="图片 19" descr="20118211430_small.jpg">
            <a:extLst>
              <a:ext uri="{FF2B5EF4-FFF2-40B4-BE49-F238E27FC236}">
                <a16:creationId xmlns:a16="http://schemas.microsoft.com/office/drawing/2014/main" id="{E50280AC-6CE0-476C-F3D6-47606ECFC9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0"/>
            <a:ext cx="12065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华文新魏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  <a:cs typeface="华文新魏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  <a:cs typeface="华文新魏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  <a:cs typeface="华文新魏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  <a:cs typeface="华文新魏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rgbClr val="210B73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2"/>
          </a:solidFill>
          <a:latin typeface="+mn-lt"/>
          <a:ea typeface="+mj-ea"/>
          <a:cs typeface="华文新魏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楷体_GB2312" pitchFamily="49" charset="-122"/>
          <a:cs typeface="楷体_GB231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2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2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2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2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2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2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E:%5C%E8%AE%A1%E7%AE%97%E6%9C%BA%E7%B3%BB%E7%BB%9F%E7%BB%93%E6%9E%84%5CMIT%5CMIT%20Photo%5CNYC%5CDSCN4828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DAF65C1-BDDE-C751-879C-86BA1AEE5F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43100" y="2565400"/>
            <a:ext cx="7200900" cy="2209800"/>
          </a:xfrm>
        </p:spPr>
        <p:txBody>
          <a:bodyPr/>
          <a:lstStyle/>
          <a:p>
            <a:pPr algn="r" eaLnBrk="1" hangingPunct="1"/>
            <a:r>
              <a:rPr lang="en-US" altLang="zh-CN" sz="1400">
                <a:latin typeface="华文新魏" panose="02010800040101010101" pitchFamily="2" charset="-122"/>
              </a:rPr>
              <a:t>	</a:t>
            </a:r>
            <a:br>
              <a:rPr lang="en-US" altLang="zh-CN" sz="1400">
                <a:latin typeface="华文新魏" panose="02010800040101010101" pitchFamily="2" charset="-122"/>
              </a:rPr>
            </a:br>
            <a:br>
              <a:rPr lang="en-US" altLang="zh-CN" sz="1200"/>
            </a:br>
            <a:endParaRPr lang="en-US" altLang="zh-CN" sz="12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FDB9A35-8930-4D46-1F60-F9DC1A7C5A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zh-CN" altLang="en-US" sz="2400" b="0">
                <a:solidFill>
                  <a:schemeClr val="bg2"/>
                </a:solidFill>
                <a:latin typeface="黑体" panose="02010609060101010101" pitchFamily="49" charset="-122"/>
              </a:rPr>
              <a:t>尚煜茗</a:t>
            </a:r>
            <a:endParaRPr lang="en-US" altLang="zh-CN" sz="2400" b="0" dirty="0">
              <a:solidFill>
                <a:schemeClr val="bg2"/>
              </a:solidFill>
              <a:latin typeface="黑体" panose="02010609060101010101" pitchFamily="49" charset="-122"/>
            </a:endParaRPr>
          </a:p>
          <a:p>
            <a:pPr algn="r"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chemeClr val="bg2"/>
                </a:solidFill>
                <a:latin typeface="黑体" panose="02010609060101010101" pitchFamily="49" charset="-122"/>
              </a:rPr>
              <a:t>北京邮电大学 网络空间安全学院</a:t>
            </a:r>
            <a:endParaRPr lang="en-US" altLang="zh-CN" sz="2400" b="0" dirty="0">
              <a:solidFill>
                <a:schemeClr val="bg2"/>
              </a:solidFill>
              <a:latin typeface="黑体" panose="02010609060101010101" pitchFamily="49" charset="-122"/>
            </a:endParaRPr>
          </a:p>
        </p:txBody>
      </p:sp>
      <p:sp>
        <p:nvSpPr>
          <p:cNvPr id="7172" name="Rectangle 7">
            <a:extLst>
              <a:ext uri="{FF2B5EF4-FFF2-40B4-BE49-F238E27FC236}">
                <a16:creationId xmlns:a16="http://schemas.microsoft.com/office/drawing/2014/main" id="{F9B66A28-65DF-B6C1-F7E2-1B6673348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133600"/>
            <a:ext cx="6229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b="0">
                <a:solidFill>
                  <a:schemeClr val="bg1"/>
                </a:solidFill>
                <a:ea typeface="华文新魏" panose="02010800040101010101" pitchFamily="2" charset="-122"/>
              </a:rPr>
              <a:t>第五章 函数和代码复用</a:t>
            </a:r>
            <a:endParaRPr lang="en-US" altLang="zh-CN" sz="3200" b="0">
              <a:solidFill>
                <a:schemeClr val="bg1"/>
              </a:solidFill>
              <a:ea typeface="华文新魏" panose="02010800040101010101" pitchFamily="2" charset="-122"/>
            </a:endParaRPr>
          </a:p>
        </p:txBody>
      </p:sp>
      <p:pic>
        <p:nvPicPr>
          <p:cNvPr id="7173" name="Picture 8">
            <a:hlinkClick r:id="rId3" action="ppaction://hlinkfile"/>
            <a:extLst>
              <a:ext uri="{FF2B5EF4-FFF2-40B4-BE49-F238E27FC236}">
                <a16:creationId xmlns:a16="http://schemas.microsoft.com/office/drawing/2014/main" id="{C0DD36C5-9BB6-7CCD-7332-D6C5A8B41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72138"/>
            <a:ext cx="4716463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">
            <a:extLst>
              <a:ext uri="{FF2B5EF4-FFF2-40B4-BE49-F238E27FC236}">
                <a16:creationId xmlns:a16="http://schemas.microsoft.com/office/drawing/2014/main" id="{E0CF1A9F-D9EF-7670-AB76-15805D774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16113"/>
            <a:ext cx="4967288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Freeform 14">
            <a:extLst>
              <a:ext uri="{FF2B5EF4-FFF2-40B4-BE49-F238E27FC236}">
                <a16:creationId xmlns:a16="http://schemas.microsoft.com/office/drawing/2014/main" id="{B7370117-BE15-F5D4-F01A-20349DB0ECEC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0" cy="1587"/>
          </a:xfrm>
          <a:custGeom>
            <a:avLst/>
            <a:gdLst>
              <a:gd name="T0" fmla="*/ 2147483646 h 1"/>
              <a:gd name="T1" fmla="*/ 0 h 1"/>
              <a:gd name="T2" fmla="*/ 2147483646 h 1"/>
              <a:gd name="T3" fmla="*/ 0 60000 65536"/>
              <a:gd name="T4" fmla="*/ 0 60000 65536"/>
              <a:gd name="T5" fmla="*/ 0 60000 65536"/>
            </a:gdLst>
            <a:ahLst/>
            <a:cxnLst>
              <a:cxn ang="T3">
                <a:pos x="0" y="T0"/>
              </a:cxn>
              <a:cxn ang="T4">
                <a:pos x="0" y="T1"/>
              </a:cxn>
              <a:cxn ang="T5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Freeform 15">
            <a:extLst>
              <a:ext uri="{FF2B5EF4-FFF2-40B4-BE49-F238E27FC236}">
                <a16:creationId xmlns:a16="http://schemas.microsoft.com/office/drawing/2014/main" id="{87E18F0D-323E-5255-8E26-87AB7DC5D21D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1588" cy="1587"/>
          </a:xfrm>
          <a:custGeom>
            <a:avLst/>
            <a:gdLst>
              <a:gd name="T0" fmla="*/ 0 w 1"/>
              <a:gd name="T1" fmla="*/ 0 h 1"/>
              <a:gd name="T2" fmla="*/ 2147483646 w 1"/>
              <a:gd name="T3" fmla="*/ 2147483646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3" name="Rectangle 1">
            <a:extLst>
              <a:ext uri="{FF2B5EF4-FFF2-40B4-BE49-F238E27FC236}">
                <a16:creationId xmlns:a16="http://schemas.microsoft.com/office/drawing/2014/main" id="{AD9E74F1-9A1A-01BD-EA7E-05B2A5C50AB1}"/>
              </a:ext>
            </a:extLst>
          </p:cNvPr>
          <p:cNvSpPr>
            <a:spLocks/>
          </p:cNvSpPr>
          <p:nvPr/>
        </p:nvSpPr>
        <p:spPr bwMode="auto">
          <a:xfrm>
            <a:off x="0" y="2894013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</a:rPr>
              <a:t>函数的参数传递</a:t>
            </a:r>
            <a:endParaRPr lang="en-US" altLang="zh-CN" sz="40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panose="020B0606020202050201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2">
            <a:extLst>
              <a:ext uri="{FF2B5EF4-FFF2-40B4-BE49-F238E27FC236}">
                <a16:creationId xmlns:a16="http://schemas.microsoft.com/office/drawing/2014/main" id="{6496074D-72E5-18E8-668D-9840FA6149A4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参数个数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18435" name="矩形 3">
            <a:extLst>
              <a:ext uri="{FF2B5EF4-FFF2-40B4-BE49-F238E27FC236}">
                <a16:creationId xmlns:a16="http://schemas.microsoft.com/office/drawing/2014/main" id="{29A66A79-E72A-017F-23BB-86CBF62C7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函数可以有参数，也可以没有，但必须保留括号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8436" name="TextBox 2">
            <a:extLst>
              <a:ext uri="{FF2B5EF4-FFF2-40B4-BE49-F238E27FC236}">
                <a16:creationId xmlns:a16="http://schemas.microsoft.com/office/drawing/2014/main" id="{13BB63B0-40D8-C777-AAF4-D05DB2799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141663"/>
            <a:ext cx="4392613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14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i="1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  &lt;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函数名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&gt;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()</a:t>
            </a:r>
            <a:r>
              <a:rPr lang="en-US" altLang="zh-CN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: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     &lt;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函数体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&gt;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     </a:t>
            </a:r>
            <a:r>
              <a:rPr lang="en-US" altLang="zh-CN" i="1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return</a:t>
            </a:r>
            <a:r>
              <a:rPr lang="en-US" altLang="zh-CN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 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&lt;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返回值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&gt;</a:t>
            </a:r>
          </a:p>
        </p:txBody>
      </p:sp>
      <p:sp>
        <p:nvSpPr>
          <p:cNvPr id="18437" name="Rectangle 1">
            <a:extLst>
              <a:ext uri="{FF2B5EF4-FFF2-40B4-BE49-F238E27FC236}">
                <a16:creationId xmlns:a16="http://schemas.microsoft.com/office/drawing/2014/main" id="{4236A66C-8E1F-F279-F7E1-4F75DC27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754438"/>
            <a:ext cx="331152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def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fact() 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print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20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我也是函数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2">
            <a:extLst>
              <a:ext uri="{FF2B5EF4-FFF2-40B4-BE49-F238E27FC236}">
                <a16:creationId xmlns:a16="http://schemas.microsoft.com/office/drawing/2014/main" id="{74F7BF75-1C3C-ADED-615B-25C8300004EA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可选参数传递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19459" name="矩形 3">
            <a:extLst>
              <a:ext uri="{FF2B5EF4-FFF2-40B4-BE49-F238E27FC236}">
                <a16:creationId xmlns:a16="http://schemas.microsoft.com/office/drawing/2014/main" id="{33FA32A1-6D1D-AAEB-20F4-046739177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函数定义时可以为某些参数指定默认值，构成可选参数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9460" name="TextBox 2">
            <a:extLst>
              <a:ext uri="{FF2B5EF4-FFF2-40B4-BE49-F238E27FC236}">
                <a16:creationId xmlns:a16="http://schemas.microsoft.com/office/drawing/2014/main" id="{4BF7687C-EEEA-5681-0C86-9F13BF7AB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068638"/>
            <a:ext cx="6810375" cy="22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14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i="1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  &lt;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函数名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&gt;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(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&lt;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非可选参数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&gt;, &lt;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可选参数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&gt;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)</a:t>
            </a:r>
            <a:r>
              <a:rPr lang="en-US" altLang="zh-CN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: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     &lt;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函数体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&gt;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     </a:t>
            </a:r>
            <a:r>
              <a:rPr lang="en-US" altLang="zh-CN" i="1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return</a:t>
            </a:r>
            <a:r>
              <a:rPr lang="en-US" altLang="zh-CN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 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&lt;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返回值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&gt;</a:t>
            </a:r>
          </a:p>
        </p:txBody>
      </p:sp>
      <p:sp>
        <p:nvSpPr>
          <p:cNvPr id="19461" name="对话气泡: 矩形 2">
            <a:extLst>
              <a:ext uri="{FF2B5EF4-FFF2-40B4-BE49-F238E27FC236}">
                <a16:creationId xmlns:a16="http://schemas.microsoft.com/office/drawing/2014/main" id="{3E4C039B-CF21-2609-4A75-32849CBB3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076700"/>
            <a:ext cx="3644900" cy="936625"/>
          </a:xfrm>
          <a:prstGeom prst="wedgeRectCallout">
            <a:avLst>
              <a:gd name="adj1" fmla="val -28083"/>
              <a:gd name="adj2" fmla="val -8127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solidFill>
                  <a:schemeClr val="tx1"/>
                </a:solidFill>
                <a:ea typeface="宋体" panose="02010600030101010101" pitchFamily="2" charset="-122"/>
              </a:rPr>
              <a:t>可选参数必须在后边，否则在调用时会引起混乱！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6BB5E7A9-2D71-FCC8-C4CF-7642D0118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52738"/>
            <a:ext cx="42354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def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fact(n, m=1) 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s = 1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range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(1, n+1):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s *=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s//m</a:t>
            </a:r>
          </a:p>
        </p:txBody>
      </p:sp>
      <p:sp>
        <p:nvSpPr>
          <p:cNvPr id="20483" name="矩形 2">
            <a:extLst>
              <a:ext uri="{FF2B5EF4-FFF2-40B4-BE49-F238E27FC236}">
                <a16:creationId xmlns:a16="http://schemas.microsoft.com/office/drawing/2014/main" id="{EAB605A0-3037-2EC3-9523-2D903763B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789363"/>
            <a:ext cx="1876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计算 </a:t>
            </a: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n!</a:t>
            </a:r>
            <a:r>
              <a:rPr lang="en-US" altLang="zh-CN" sz="28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</a:t>
            </a: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m</a:t>
            </a:r>
            <a:endParaRPr lang="zh-CN" altLang="en-US" b="0">
              <a:solidFill>
                <a:srgbClr val="000000"/>
              </a:solidFill>
              <a:latin typeface="Gill Sans"/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20484" name="矩形 21">
            <a:extLst>
              <a:ext uri="{FF2B5EF4-FFF2-40B4-BE49-F238E27FC236}">
                <a16:creationId xmlns:a16="http://schemas.microsoft.com/office/drawing/2014/main" id="{57DB0B41-B60C-5DB7-0E17-A2D223A80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244633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可选参数</a:t>
            </a:r>
            <a:endParaRPr lang="zh-CN" altLang="en-US" sz="18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cxnSp>
        <p:nvCxnSpPr>
          <p:cNvPr id="20485" name="直接连接符 22">
            <a:extLst>
              <a:ext uri="{FF2B5EF4-FFF2-40B4-BE49-F238E27FC236}">
                <a16:creationId xmlns:a16="http://schemas.microsoft.com/office/drawing/2014/main" id="{7AC287A4-CDE0-2849-7BE8-2CB7650D8DD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59250" y="2720975"/>
            <a:ext cx="352425" cy="246063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6" name="Rectangle 12">
            <a:extLst>
              <a:ext uri="{FF2B5EF4-FFF2-40B4-BE49-F238E27FC236}">
                <a16:creationId xmlns:a16="http://schemas.microsoft.com/office/drawing/2014/main" id="{F4B0D6EA-A2A7-FBD8-D802-956669C8DADA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可选参数传递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20487" name="Rectangle 1">
            <a:extLst>
              <a:ext uri="{FF2B5EF4-FFF2-40B4-BE49-F238E27FC236}">
                <a16:creationId xmlns:a16="http://schemas.microsoft.com/office/drawing/2014/main" id="{82B17698-5CFB-525F-E77E-47765FB7E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130550"/>
            <a:ext cx="2376487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fact</a:t>
            </a:r>
            <a:r>
              <a:rPr lang="zh-CN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</a:t>
            </a:r>
            <a:r>
              <a:rPr lang="zh-CN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en-US" altLang="zh-CN" sz="200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3628800</a:t>
            </a:r>
            <a:endParaRPr lang="en-US" altLang="zh-CN" sz="200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fact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725760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2">
            <a:extLst>
              <a:ext uri="{FF2B5EF4-FFF2-40B4-BE49-F238E27FC236}">
                <a16:creationId xmlns:a16="http://schemas.microsoft.com/office/drawing/2014/main" id="{7C6441DB-BD15-B9E0-733F-2267B9AA84EE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可变参数传递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21507" name="矩形 3">
            <a:extLst>
              <a:ext uri="{FF2B5EF4-FFF2-40B4-BE49-F238E27FC236}">
                <a16:creationId xmlns:a16="http://schemas.microsoft.com/office/drawing/2014/main" id="{A8ADBA0C-1BC6-7D99-91B2-9E97B108A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函数定义时可以设计可变数量参数，既不确定参数总数量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1508" name="TextBox 2">
            <a:extLst>
              <a:ext uri="{FF2B5EF4-FFF2-40B4-BE49-F238E27FC236}">
                <a16:creationId xmlns:a16="http://schemas.microsoft.com/office/drawing/2014/main" id="{9A471F66-A894-36FB-1D70-AD6E7D39C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068638"/>
            <a:ext cx="6810375" cy="22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14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i="1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  &lt;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函数名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&gt;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(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&lt;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参数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&gt;,  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*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b  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)</a:t>
            </a:r>
            <a:r>
              <a:rPr lang="en-US" altLang="zh-CN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: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     &lt;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函数体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&gt;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     </a:t>
            </a:r>
            <a:r>
              <a:rPr lang="en-US" altLang="zh-CN" i="1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return</a:t>
            </a:r>
            <a:r>
              <a:rPr lang="en-US" altLang="zh-CN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 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&lt;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返回值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&gt;</a:t>
            </a: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348368CA-640D-C0EB-B819-C3E3340AE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3349625"/>
            <a:ext cx="792162" cy="431800"/>
          </a:xfrm>
          <a:prstGeom prst="rect">
            <a:avLst/>
          </a:prstGeom>
          <a:noFill/>
          <a:ln w="12700" algn="ctr">
            <a:solidFill>
              <a:srgbClr val="0070C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66E51E01-4A2F-4C8C-A2E9-06E171D8D637}"/>
              </a:ext>
            </a:extLst>
          </p:cNvPr>
          <p:cNvSpPr/>
          <p:nvPr/>
        </p:nvSpPr>
        <p:spPr bwMode="auto">
          <a:xfrm>
            <a:off x="5724525" y="4149725"/>
            <a:ext cx="3168650" cy="1655763"/>
          </a:xfrm>
          <a:prstGeom prst="wedgeRectCallout">
            <a:avLst>
              <a:gd name="adj1" fmla="val -51503"/>
              <a:gd name="adj2" fmla="val -7635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Arial" panose="020B0604020202090204" pitchFamily="34" charset="0"/>
              </a:rPr>
              <a:t>带星号的参数必须出现在参数列表最后</a:t>
            </a:r>
            <a:endParaRPr lang="en-US" altLang="zh-CN" sz="2000" dirty="0">
              <a:latin typeface="Arial" panose="020B060402020209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Arial" panose="020B0604020202090204" pitchFamily="34" charset="0"/>
              </a:rPr>
              <a:t>通过元组（ </a:t>
            </a:r>
            <a:r>
              <a:rPr lang="en-US" altLang="zh-CN" sz="2000" dirty="0">
                <a:latin typeface="Arial" panose="020B0604020202090204" pitchFamily="34" charset="0"/>
              </a:rPr>
              <a:t>tuple</a:t>
            </a:r>
            <a:r>
              <a:rPr lang="zh-CN" altLang="en-US" sz="2000" dirty="0">
                <a:latin typeface="Arial" panose="020B0604020202090204" pitchFamily="34" charset="0"/>
              </a:rPr>
              <a:t>）类型接收多个值</a:t>
            </a:r>
            <a:r>
              <a:rPr lang="en-US" altLang="zh-CN" sz="2000" dirty="0">
                <a:latin typeface="Arial" panose="020B0604020202090204" pitchFamily="34" charset="0"/>
              </a:rPr>
              <a:t> </a:t>
            </a:r>
            <a:r>
              <a:rPr lang="zh-CN" altLang="en-US" sz="2000" dirty="0">
                <a:latin typeface="Arial" panose="020B0604020202090204" pitchFamily="34" charset="0"/>
              </a:rPr>
              <a:t>（</a:t>
            </a:r>
            <a:r>
              <a:rPr lang="en-US" altLang="zh-CN" sz="2000" dirty="0">
                <a:latin typeface="Arial" panose="020B0604020202090204" pitchFamily="34" charset="0"/>
              </a:rPr>
              <a:t>0</a:t>
            </a:r>
            <a:r>
              <a:rPr lang="zh-CN" altLang="en-US" sz="2000" dirty="0">
                <a:latin typeface="Arial" panose="020B0604020202090204" pitchFamily="34" charset="0"/>
              </a:rPr>
              <a:t>个也可！）</a:t>
            </a:r>
            <a:endParaRPr lang="en-US" altLang="zh-CN" sz="2000" dirty="0">
              <a:latin typeface="Arial" panose="020B0604020202090204" pitchFamily="34" charset="0"/>
            </a:endParaRPr>
          </a:p>
          <a:p>
            <a:pPr eaLnBrk="1" hangingPunct="1">
              <a:defRPr/>
            </a:pPr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C8D3C45A-A708-9A49-FDFD-1791FA50E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488" y="2349500"/>
            <a:ext cx="423545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def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fact(n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*b)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s = 1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for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i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range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(1, n+1):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s *= i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for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item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s *= item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s</a:t>
            </a:r>
          </a:p>
        </p:txBody>
      </p:sp>
      <p:sp>
        <p:nvSpPr>
          <p:cNvPr id="22531" name="矩形 2">
            <a:extLst>
              <a:ext uri="{FF2B5EF4-FFF2-40B4-BE49-F238E27FC236}">
                <a16:creationId xmlns:a16="http://schemas.microsoft.com/office/drawing/2014/main" id="{5CD2EA57-3AF9-E38D-77A4-3466901A9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3773488"/>
            <a:ext cx="1812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n!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乘数</a:t>
            </a:r>
          </a:p>
        </p:txBody>
      </p:sp>
      <p:sp>
        <p:nvSpPr>
          <p:cNvPr id="22532" name="矩形 21">
            <a:extLst>
              <a:ext uri="{FF2B5EF4-FFF2-40B4-BE49-F238E27FC236}">
                <a16:creationId xmlns:a16="http://schemas.microsoft.com/office/drawing/2014/main" id="{0AAEB072-F69C-164B-146A-53630EBD0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216376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可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参数</a:t>
            </a:r>
            <a:endParaRPr lang="zh-CN" altLang="en-US" sz="18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cxnSp>
        <p:nvCxnSpPr>
          <p:cNvPr id="22533" name="直接连接符 22">
            <a:extLst>
              <a:ext uri="{FF2B5EF4-FFF2-40B4-BE49-F238E27FC236}">
                <a16:creationId xmlns:a16="http://schemas.microsoft.com/office/drawing/2014/main" id="{14E04872-37AA-9B78-7044-185A0CA518A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98925" y="2420938"/>
            <a:ext cx="473075" cy="90487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Rectangle 12">
            <a:extLst>
              <a:ext uri="{FF2B5EF4-FFF2-40B4-BE49-F238E27FC236}">
                <a16:creationId xmlns:a16="http://schemas.microsoft.com/office/drawing/2014/main" id="{772F0147-1200-155E-F41D-8D288F5C390C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可变参数传递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22535" name="Rectangle 1">
            <a:extLst>
              <a:ext uri="{FF2B5EF4-FFF2-40B4-BE49-F238E27FC236}">
                <a16:creationId xmlns:a16="http://schemas.microsoft.com/office/drawing/2014/main" id="{2F5A174A-AB32-B44F-33A9-AAE0EEA9B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130550"/>
            <a:ext cx="2376488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fact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10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</a:t>
            </a:r>
            <a:endParaRPr lang="en-US" altLang="zh-CN" sz="200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10886400</a:t>
            </a:r>
            <a:endParaRPr lang="en-US" altLang="zh-CN" sz="200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fact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10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435456000</a:t>
            </a:r>
            <a:endParaRPr lang="en-US" altLang="zh-CN" sz="200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2">
            <a:extLst>
              <a:ext uri="{FF2B5EF4-FFF2-40B4-BE49-F238E27FC236}">
                <a16:creationId xmlns:a16="http://schemas.microsoft.com/office/drawing/2014/main" id="{3AB42968-814E-FFD4-6884-54E85A949419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参数传递的两种方式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23555" name="矩形 3">
            <a:extLst>
              <a:ext uri="{FF2B5EF4-FFF2-40B4-BE49-F238E27FC236}">
                <a16:creationId xmlns:a16="http://schemas.microsoft.com/office/drawing/2014/main" id="{1E85FA9F-3355-B206-4FB8-707AC0C21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函数调用时，参数可以按照位置或名称方式传递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3556" name="Rectangle 1">
            <a:extLst>
              <a:ext uri="{FF2B5EF4-FFF2-40B4-BE49-F238E27FC236}">
                <a16:creationId xmlns:a16="http://schemas.microsoft.com/office/drawing/2014/main" id="{664DB6B2-BFBE-FA3B-8F65-A2D2DC67B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068638"/>
            <a:ext cx="4233863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def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fact(n, m=1) 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s = 1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for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i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range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(1, n+1):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s *= i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s//m</a:t>
            </a:r>
          </a:p>
        </p:txBody>
      </p:sp>
      <p:sp>
        <p:nvSpPr>
          <p:cNvPr id="23557" name="Rectangle 1">
            <a:extLst>
              <a:ext uri="{FF2B5EF4-FFF2-40B4-BE49-F238E27FC236}">
                <a16:creationId xmlns:a16="http://schemas.microsoft.com/office/drawing/2014/main" id="{18E0911A-2235-EFC2-3A2B-A06C48784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346450"/>
            <a:ext cx="3097212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fact</a:t>
            </a:r>
            <a:r>
              <a:rPr lang="zh-CN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 </a:t>
            </a:r>
            <a:r>
              <a:rPr lang="zh-CN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en-US" altLang="zh-CN" sz="200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725760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fact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 m=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,n=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 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725760</a:t>
            </a:r>
          </a:p>
        </p:txBody>
      </p:sp>
      <p:sp>
        <p:nvSpPr>
          <p:cNvPr id="23558" name="矩形 6">
            <a:extLst>
              <a:ext uri="{FF2B5EF4-FFF2-40B4-BE49-F238E27FC236}">
                <a16:creationId xmlns:a16="http://schemas.microsoft.com/office/drawing/2014/main" id="{7072037A-903A-7E0D-30F9-1D06F55C1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264025"/>
            <a:ext cx="1368425" cy="431800"/>
          </a:xfrm>
          <a:prstGeom prst="rect">
            <a:avLst/>
          </a:prstGeom>
          <a:noFill/>
          <a:ln w="12700" algn="ctr">
            <a:solidFill>
              <a:srgbClr val="0070C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559" name="矩形 7">
            <a:extLst>
              <a:ext uri="{FF2B5EF4-FFF2-40B4-BE49-F238E27FC236}">
                <a16:creationId xmlns:a16="http://schemas.microsoft.com/office/drawing/2014/main" id="{3091E285-E991-FFFB-B70E-05888E644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352800"/>
            <a:ext cx="792162" cy="431800"/>
          </a:xfrm>
          <a:prstGeom prst="rect">
            <a:avLst/>
          </a:prstGeom>
          <a:noFill/>
          <a:ln w="12700" algn="ctr">
            <a:solidFill>
              <a:srgbClr val="0070C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560" name="矩形 8">
            <a:extLst>
              <a:ext uri="{FF2B5EF4-FFF2-40B4-BE49-F238E27FC236}">
                <a16:creationId xmlns:a16="http://schemas.microsoft.com/office/drawing/2014/main" id="{86E95267-8C09-2F9E-B6E7-E4C3C70CC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29337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位置传递</a:t>
            </a:r>
            <a:endParaRPr lang="zh-CN" altLang="en-US" sz="18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cxnSp>
        <p:nvCxnSpPr>
          <p:cNvPr id="23561" name="直接连接符 10">
            <a:extLst>
              <a:ext uri="{FF2B5EF4-FFF2-40B4-BE49-F238E27FC236}">
                <a16:creationId xmlns:a16="http://schemas.microsoft.com/office/drawing/2014/main" id="{111BDDA6-5555-9934-D6B2-A1D61F1BDEF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94538" y="3190875"/>
            <a:ext cx="473075" cy="90488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2" name="矩形 11">
            <a:extLst>
              <a:ext uri="{FF2B5EF4-FFF2-40B4-BE49-F238E27FC236}">
                <a16:creationId xmlns:a16="http://schemas.microsoft.com/office/drawing/2014/main" id="{98A91871-A845-3A0D-36C1-BCA120395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475" y="3824288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传递</a:t>
            </a:r>
            <a:endParaRPr lang="zh-CN" altLang="en-US" sz="18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cxnSp>
        <p:nvCxnSpPr>
          <p:cNvPr id="23563" name="直接连接符 12">
            <a:extLst>
              <a:ext uri="{FF2B5EF4-FFF2-40B4-BE49-F238E27FC236}">
                <a16:creationId xmlns:a16="http://schemas.microsoft.com/office/drawing/2014/main" id="{9EA0CEF9-54C6-553A-B6CC-95D847E579A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235825" y="4079875"/>
            <a:ext cx="473075" cy="90488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1">
            <a:extLst>
              <a:ext uri="{FF2B5EF4-FFF2-40B4-BE49-F238E27FC236}">
                <a16:creationId xmlns:a16="http://schemas.microsoft.com/office/drawing/2014/main" id="{45107AC4-B084-B6B6-395F-B6BD3F557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16113"/>
            <a:ext cx="4967288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Freeform 14">
            <a:extLst>
              <a:ext uri="{FF2B5EF4-FFF2-40B4-BE49-F238E27FC236}">
                <a16:creationId xmlns:a16="http://schemas.microsoft.com/office/drawing/2014/main" id="{4E7C7433-465A-D5E9-AC57-8D412929F356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0" cy="1587"/>
          </a:xfrm>
          <a:custGeom>
            <a:avLst/>
            <a:gdLst>
              <a:gd name="T0" fmla="*/ 2147483646 h 1"/>
              <a:gd name="T1" fmla="*/ 0 h 1"/>
              <a:gd name="T2" fmla="*/ 2147483646 h 1"/>
              <a:gd name="T3" fmla="*/ 0 60000 65536"/>
              <a:gd name="T4" fmla="*/ 0 60000 65536"/>
              <a:gd name="T5" fmla="*/ 0 60000 65536"/>
            </a:gdLst>
            <a:ahLst/>
            <a:cxnLst>
              <a:cxn ang="T3">
                <a:pos x="0" y="T0"/>
              </a:cxn>
              <a:cxn ang="T4">
                <a:pos x="0" y="T1"/>
              </a:cxn>
              <a:cxn ang="T5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Freeform 15">
            <a:extLst>
              <a:ext uri="{FF2B5EF4-FFF2-40B4-BE49-F238E27FC236}">
                <a16:creationId xmlns:a16="http://schemas.microsoft.com/office/drawing/2014/main" id="{FE19BEBB-A807-DAEE-1B4C-127B9CF058F5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1588" cy="1587"/>
          </a:xfrm>
          <a:custGeom>
            <a:avLst/>
            <a:gdLst>
              <a:gd name="T0" fmla="*/ 0 w 1"/>
              <a:gd name="T1" fmla="*/ 0 h 1"/>
              <a:gd name="T2" fmla="*/ 2147483646 w 1"/>
              <a:gd name="T3" fmla="*/ 2147483646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Rectangle 1">
            <a:extLst>
              <a:ext uri="{FF2B5EF4-FFF2-40B4-BE49-F238E27FC236}">
                <a16:creationId xmlns:a16="http://schemas.microsoft.com/office/drawing/2014/main" id="{ECC22AE0-63A1-9D4C-D846-B77899AEFB00}"/>
              </a:ext>
            </a:extLst>
          </p:cNvPr>
          <p:cNvSpPr>
            <a:spLocks/>
          </p:cNvSpPr>
          <p:nvPr/>
        </p:nvSpPr>
        <p:spPr bwMode="auto">
          <a:xfrm>
            <a:off x="0" y="2894013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Gill Sans"/>
              </a:rPr>
              <a:t>函数的返回值</a:t>
            </a:r>
            <a:endParaRPr lang="en-US" altLang="zh-CN" sz="40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panose="020B0606020202050201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2">
            <a:extLst>
              <a:ext uri="{FF2B5EF4-FFF2-40B4-BE49-F238E27FC236}">
                <a16:creationId xmlns:a16="http://schemas.microsoft.com/office/drawing/2014/main" id="{D13DA637-160A-EED9-DB7A-E6A7CC10D8AB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函数的返回值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25603" name="矩形 3">
            <a:extLst>
              <a:ext uri="{FF2B5EF4-FFF2-40B4-BE49-F238E27FC236}">
                <a16:creationId xmlns:a16="http://schemas.microsoft.com/office/drawing/2014/main" id="{2B38C53D-3BE0-1481-FA93-157DDEAE3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函数可以返回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0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个或多个结果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5604" name="矩形 4">
            <a:extLst>
              <a:ext uri="{FF2B5EF4-FFF2-40B4-BE49-F238E27FC236}">
                <a16:creationId xmlns:a16="http://schemas.microsoft.com/office/drawing/2014/main" id="{D6BEBCE2-BAE5-9052-C31E-08EB3CD4A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3141663"/>
            <a:ext cx="88550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i="1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return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保留字用来传递返回值</a:t>
            </a:r>
            <a:endParaRPr lang="en-US" altLang="zh-CN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函数可以有返回值，也可以没有，可以有</a:t>
            </a:r>
            <a:r>
              <a:rPr lang="en-US" altLang="zh-CN" i="1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return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，也可以没有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en-US" altLang="zh-CN" i="1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return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可以传递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个返回值，也可以传递任意多个返回值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0C627E8C-2F0D-B7BE-3990-FD6E326C2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068638"/>
            <a:ext cx="4233863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def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fact(n, m=1) 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s = 1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for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i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range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(1, n+1):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s *= i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s//m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n, m</a:t>
            </a:r>
            <a:endParaRPr lang="en-US" altLang="zh-CN" sz="200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0168110E-5B64-15ED-E792-461125D27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141663"/>
            <a:ext cx="3671888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fact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10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5 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</a:t>
            </a:r>
            <a:endParaRPr lang="en-US" altLang="zh-CN" sz="200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(725760, 10, 5)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a,b,c = </a:t>
            </a: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fact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print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(a,b,c)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725760 10 5</a:t>
            </a:r>
            <a:endParaRPr lang="en-US" altLang="zh-CN" sz="200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26628" name="Rectangle 12">
            <a:extLst>
              <a:ext uri="{FF2B5EF4-FFF2-40B4-BE49-F238E27FC236}">
                <a16:creationId xmlns:a16="http://schemas.microsoft.com/office/drawing/2014/main" id="{A530B924-3093-57BE-C094-F6F37182D798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函数的返回值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26629" name="矩形 14">
            <a:extLst>
              <a:ext uri="{FF2B5EF4-FFF2-40B4-BE49-F238E27FC236}">
                <a16:creationId xmlns:a16="http://schemas.microsoft.com/office/drawing/2014/main" id="{B2B68723-D436-BCCF-3FA1-8506101E1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024438"/>
            <a:ext cx="2808287" cy="431800"/>
          </a:xfrm>
          <a:prstGeom prst="rect">
            <a:avLst/>
          </a:prstGeom>
          <a:noFill/>
          <a:ln w="12700" algn="ctr">
            <a:solidFill>
              <a:srgbClr val="0070C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630" name="矩形 15">
            <a:extLst>
              <a:ext uri="{FF2B5EF4-FFF2-40B4-BE49-F238E27FC236}">
                <a16:creationId xmlns:a16="http://schemas.microsoft.com/office/drawing/2014/main" id="{565F40C0-55FE-392A-7440-64F5DD8C5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3644900"/>
            <a:ext cx="2808288" cy="431800"/>
          </a:xfrm>
          <a:prstGeom prst="rect">
            <a:avLst/>
          </a:prstGeom>
          <a:noFill/>
          <a:ln w="12700" algn="ctr">
            <a:solidFill>
              <a:srgbClr val="0070C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631" name="矩形 16">
            <a:extLst>
              <a:ext uri="{FF2B5EF4-FFF2-40B4-BE49-F238E27FC236}">
                <a16:creationId xmlns:a16="http://schemas.microsoft.com/office/drawing/2014/main" id="{D9D506F3-8767-8EC6-7D05-C0F3DCA27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63" y="3122613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元组类型</a:t>
            </a:r>
            <a:endParaRPr lang="zh-CN" altLang="en-US" sz="18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cxnSp>
        <p:nvCxnSpPr>
          <p:cNvPr id="26632" name="直接连接符 17">
            <a:extLst>
              <a:ext uri="{FF2B5EF4-FFF2-40B4-BE49-F238E27FC236}">
                <a16:creationId xmlns:a16="http://schemas.microsoft.com/office/drawing/2014/main" id="{9DEF52F1-E82B-428A-A583-D1A64CEF1B4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389813" y="3416300"/>
            <a:ext cx="473075" cy="147638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3" name="矩形 9">
            <a:extLst>
              <a:ext uri="{FF2B5EF4-FFF2-40B4-BE49-F238E27FC236}">
                <a16:creationId xmlns:a16="http://schemas.microsoft.com/office/drawing/2014/main" id="{8E296B18-91D4-AB4A-83DB-8925E68A7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0" y="46990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元组拆包</a:t>
            </a:r>
            <a:endParaRPr lang="zh-CN" altLang="en-US" sz="18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cxnSp>
        <p:nvCxnSpPr>
          <p:cNvPr id="26634" name="直接连接符 10">
            <a:extLst>
              <a:ext uri="{FF2B5EF4-FFF2-40B4-BE49-F238E27FC236}">
                <a16:creationId xmlns:a16="http://schemas.microsoft.com/office/drawing/2014/main" id="{2112836B-46F2-FA9C-9C20-36A8FA8CD9F1}"/>
              </a:ext>
            </a:extLst>
          </p:cNvPr>
          <p:cNvCxnSpPr>
            <a:cxnSpLocks/>
            <a:stCxn id="26633" idx="1"/>
          </p:cNvCxnSpPr>
          <p:nvPr/>
        </p:nvCxnSpPr>
        <p:spPr bwMode="auto">
          <a:xfrm flipH="1" flipV="1">
            <a:off x="6659563" y="4564063"/>
            <a:ext cx="1246187" cy="319087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>
            <a:extLst>
              <a:ext uri="{FF2B5EF4-FFF2-40B4-BE49-F238E27FC236}">
                <a16:creationId xmlns:a16="http://schemas.microsoft.com/office/drawing/2014/main" id="{7AFFBF71-46E2-3DCC-D40A-BA4447AD0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11275"/>
            <a:ext cx="6526212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2">
            <a:extLst>
              <a:ext uri="{FF2B5EF4-FFF2-40B4-BE49-F238E27FC236}">
                <a16:creationId xmlns:a16="http://schemas.microsoft.com/office/drawing/2014/main" id="{EA3C37FD-EBB0-A6E8-5625-1F3DACE55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2808288"/>
            <a:ext cx="6369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5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函数的基本使用</a:t>
            </a:r>
            <a:endParaRPr lang="zh-CN" altLang="en-US" sz="5400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D0EFF-34BD-8E3F-2AD1-D58784F5E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6AE4933E-A994-091D-DDF3-F5F51D9D1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189092"/>
            <a:ext cx="3456062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def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divide(a,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b) 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if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==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0: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</a:t>
            </a:r>
            <a:r>
              <a:rPr lang="zh-CN" altLang="en-US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“False”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/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b</a:t>
            </a:r>
          </a:p>
        </p:txBody>
      </p:sp>
      <p:sp>
        <p:nvSpPr>
          <p:cNvPr id="26628" name="Rectangle 12">
            <a:extLst>
              <a:ext uri="{FF2B5EF4-FFF2-40B4-BE49-F238E27FC236}">
                <a16:creationId xmlns:a16="http://schemas.microsoft.com/office/drawing/2014/main" id="{F38661E8-37AF-0D7B-81A3-3A74A166673D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函数的返回值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2" name="矩形 3">
            <a:extLst>
              <a:ext uri="{FF2B5EF4-FFF2-40B4-BE49-F238E27FC236}">
                <a16:creationId xmlns:a16="http://schemas.microsoft.com/office/drawing/2014/main" id="{6C664682-8B95-19DE-48B3-241254ECA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提前返回，实现安全验证（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Guard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Clause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）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E0EB3B-3F45-1488-C6AE-21CE4E391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2" y="3189092"/>
            <a:ext cx="3456062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def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count_up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(n) 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for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range(n):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 </a:t>
            </a: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yield</a:t>
            </a:r>
            <a:r>
              <a:rPr lang="zh-CN" altLang="en-US" sz="2000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6893481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1">
            <a:extLst>
              <a:ext uri="{FF2B5EF4-FFF2-40B4-BE49-F238E27FC236}">
                <a16:creationId xmlns:a16="http://schemas.microsoft.com/office/drawing/2014/main" id="{CE2205BE-6185-938C-455D-3684090FF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16113"/>
            <a:ext cx="4967288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Freeform 14">
            <a:extLst>
              <a:ext uri="{FF2B5EF4-FFF2-40B4-BE49-F238E27FC236}">
                <a16:creationId xmlns:a16="http://schemas.microsoft.com/office/drawing/2014/main" id="{ACE42AE4-C321-8FA0-60B3-D743D7EC6ABA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0" cy="1587"/>
          </a:xfrm>
          <a:custGeom>
            <a:avLst/>
            <a:gdLst>
              <a:gd name="T0" fmla="*/ 2147483646 h 1"/>
              <a:gd name="T1" fmla="*/ 0 h 1"/>
              <a:gd name="T2" fmla="*/ 2147483646 h 1"/>
              <a:gd name="T3" fmla="*/ 0 60000 65536"/>
              <a:gd name="T4" fmla="*/ 0 60000 65536"/>
              <a:gd name="T5" fmla="*/ 0 60000 65536"/>
            </a:gdLst>
            <a:ahLst/>
            <a:cxnLst>
              <a:cxn ang="T3">
                <a:pos x="0" y="T0"/>
              </a:cxn>
              <a:cxn ang="T4">
                <a:pos x="0" y="T1"/>
              </a:cxn>
              <a:cxn ang="T5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Freeform 15">
            <a:extLst>
              <a:ext uri="{FF2B5EF4-FFF2-40B4-BE49-F238E27FC236}">
                <a16:creationId xmlns:a16="http://schemas.microsoft.com/office/drawing/2014/main" id="{21FB0FD4-0E02-EFB3-A436-F99C60A6E33D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1588" cy="1587"/>
          </a:xfrm>
          <a:custGeom>
            <a:avLst/>
            <a:gdLst>
              <a:gd name="T0" fmla="*/ 0 w 1"/>
              <a:gd name="T1" fmla="*/ 0 h 1"/>
              <a:gd name="T2" fmla="*/ 2147483646 w 1"/>
              <a:gd name="T3" fmla="*/ 2147483646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3" name="Rectangle 1">
            <a:extLst>
              <a:ext uri="{FF2B5EF4-FFF2-40B4-BE49-F238E27FC236}">
                <a16:creationId xmlns:a16="http://schemas.microsoft.com/office/drawing/2014/main" id="{A882A871-9CF5-E24A-EEF6-A8AF2B5D99F0}"/>
              </a:ext>
            </a:extLst>
          </p:cNvPr>
          <p:cNvSpPr>
            <a:spLocks/>
          </p:cNvSpPr>
          <p:nvPr/>
        </p:nvSpPr>
        <p:spPr bwMode="auto">
          <a:xfrm>
            <a:off x="0" y="2894013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</a:rPr>
              <a:t>局部变量和全局变量</a:t>
            </a:r>
            <a:endParaRPr lang="en-US" altLang="zh-CN" sz="40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panose="020B0606020202050201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2">
            <a:extLst>
              <a:ext uri="{FF2B5EF4-FFF2-40B4-BE49-F238E27FC236}">
                <a16:creationId xmlns:a16="http://schemas.microsoft.com/office/drawing/2014/main" id="{A025705E-A0DB-C37D-E47D-E85CFD22E640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局部变量和全局变量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065DDFAD-B296-4A21-8BF0-30956955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113" y="2005013"/>
            <a:ext cx="4217987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语句块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1&gt;</a:t>
            </a:r>
          </a:p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2400" b="1" i="1" dirty="0" err="1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def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&lt;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函数名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参数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)</a:t>
            </a:r>
            <a:r>
              <a:rPr lang="en-US" altLang="zh-CN" sz="24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:</a:t>
            </a:r>
          </a:p>
          <a:p>
            <a:pPr marL="171450"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&lt;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函数体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  <a:p>
            <a:pPr marL="171450"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24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</a:t>
            </a:r>
            <a:r>
              <a:rPr lang="en-US" altLang="zh-CN" sz="24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return</a:t>
            </a:r>
            <a:r>
              <a:rPr lang="en-US" altLang="zh-CN" sz="24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返回值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语句块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2&gt;</a:t>
            </a:r>
          </a:p>
        </p:txBody>
      </p:sp>
      <p:cxnSp>
        <p:nvCxnSpPr>
          <p:cNvPr id="28676" name="直接连接符 4">
            <a:extLst>
              <a:ext uri="{FF2B5EF4-FFF2-40B4-BE49-F238E27FC236}">
                <a16:creationId xmlns:a16="http://schemas.microsoft.com/office/drawing/2014/main" id="{31C54A50-0F0D-4F73-696E-651EF1EB2F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00850" y="3154363"/>
            <a:ext cx="0" cy="1643062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7" name="直接连接符 6">
            <a:extLst>
              <a:ext uri="{FF2B5EF4-FFF2-40B4-BE49-F238E27FC236}">
                <a16:creationId xmlns:a16="http://schemas.microsoft.com/office/drawing/2014/main" id="{91B91383-DBEE-E0EC-32E0-03577090B0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35213" y="2386013"/>
            <a:ext cx="0" cy="3240087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8" name="矩形 12">
            <a:extLst>
              <a:ext uri="{FF2B5EF4-FFF2-40B4-BE49-F238E27FC236}">
                <a16:creationId xmlns:a16="http://schemas.microsoft.com/office/drawing/2014/main" id="{0EA77659-34FE-C610-C76F-9D873CCC0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3484563"/>
            <a:ext cx="1209675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endParaRPr lang="en-US" altLang="zh-CN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局部变量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679" name="矩形 14">
            <a:extLst>
              <a:ext uri="{FF2B5EF4-FFF2-40B4-BE49-F238E27FC236}">
                <a16:creationId xmlns:a16="http://schemas.microsoft.com/office/drawing/2014/main" id="{76D18D2C-FD77-2E83-ABB0-91969DA59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3416300"/>
            <a:ext cx="120967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程序</a:t>
            </a:r>
            <a:endParaRPr lang="en-US" altLang="zh-CN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全局变量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870BC8A5-7E8F-1C47-5F3C-52BBB59B2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" y="2276475"/>
            <a:ext cx="4235450" cy="293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n, s = 10, 100</a:t>
            </a:r>
            <a:endParaRPr lang="en-US" altLang="zh-CN" sz="2000" i="1">
              <a:solidFill>
                <a:srgbClr val="FF77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def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fact(n) 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s = 1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for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i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range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(1, n+1):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s *= i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s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print(fact(n), s)</a:t>
            </a:r>
            <a:endParaRPr lang="en-US" altLang="zh-CN" sz="200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29699" name="Rectangle 12">
            <a:extLst>
              <a:ext uri="{FF2B5EF4-FFF2-40B4-BE49-F238E27FC236}">
                <a16:creationId xmlns:a16="http://schemas.microsoft.com/office/drawing/2014/main" id="{DC7FF8B8-9FA1-B481-3E74-477CF1EB253B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局部变量和全局变量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29700" name="矩形 16">
            <a:extLst>
              <a:ext uri="{FF2B5EF4-FFF2-40B4-BE49-F238E27FC236}">
                <a16:creationId xmlns:a16="http://schemas.microsoft.com/office/drawing/2014/main" id="{2986CB3E-EEC8-B56F-AC9F-92295FEA6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8" y="2359025"/>
            <a:ext cx="2303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n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和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s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是全局变量</a:t>
            </a:r>
            <a:endParaRPr lang="zh-CN" altLang="en-US" sz="18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cxnSp>
        <p:nvCxnSpPr>
          <p:cNvPr id="29701" name="直接连接符 17">
            <a:extLst>
              <a:ext uri="{FF2B5EF4-FFF2-40B4-BE49-F238E27FC236}">
                <a16:creationId xmlns:a16="http://schemas.microsoft.com/office/drawing/2014/main" id="{F6E34F10-D4D5-6F70-2213-4F198F5B31D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35375" y="2557463"/>
            <a:ext cx="504825" cy="14287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2" name="矩形 9">
            <a:extLst>
              <a:ext uri="{FF2B5EF4-FFF2-40B4-BE49-F238E27FC236}">
                <a16:creationId xmlns:a16="http://schemas.microsoft.com/office/drawing/2014/main" id="{4EB2C161-0C1B-B461-A4C1-FE5BD4859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" y="2349500"/>
            <a:ext cx="720725" cy="431800"/>
          </a:xfrm>
          <a:prstGeom prst="rect">
            <a:avLst/>
          </a:prstGeom>
          <a:noFill/>
          <a:ln w="12700" algn="ctr">
            <a:solidFill>
              <a:srgbClr val="0070C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rgbClr val="000000"/>
              </a:solidFill>
              <a:latin typeface="Gill Sans"/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29703" name="矩形 10">
            <a:extLst>
              <a:ext uri="{FF2B5EF4-FFF2-40B4-BE49-F238E27FC236}">
                <a16:creationId xmlns:a16="http://schemas.microsoft.com/office/drawing/2014/main" id="{556F0A1E-A137-8178-A7FF-4A5F55FDC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8" y="2838450"/>
            <a:ext cx="454025" cy="431800"/>
          </a:xfrm>
          <a:prstGeom prst="rect">
            <a:avLst/>
          </a:prstGeom>
          <a:noFill/>
          <a:ln w="12700" algn="ctr">
            <a:solidFill>
              <a:srgbClr val="0070C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rgbClr val="000000"/>
              </a:solidFill>
              <a:latin typeface="Gill Sans"/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29704" name="矩形 11">
            <a:extLst>
              <a:ext uri="{FF2B5EF4-FFF2-40B4-BE49-F238E27FC236}">
                <a16:creationId xmlns:a16="http://schemas.microsoft.com/office/drawing/2014/main" id="{31454E21-F51B-50E7-057B-289EDB9EF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3295650"/>
            <a:ext cx="454025" cy="431800"/>
          </a:xfrm>
          <a:prstGeom prst="rect">
            <a:avLst/>
          </a:prstGeom>
          <a:noFill/>
          <a:ln w="12700" algn="ctr">
            <a:solidFill>
              <a:srgbClr val="0070C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rgbClr val="000000"/>
              </a:solidFill>
              <a:latin typeface="Gill Sans"/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29705" name="矩形 1">
            <a:extLst>
              <a:ext uri="{FF2B5EF4-FFF2-40B4-BE49-F238E27FC236}">
                <a16:creationId xmlns:a16="http://schemas.microsoft.com/office/drawing/2014/main" id="{C92197B7-690D-A196-3109-FDB60D7F2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5" y="4057650"/>
            <a:ext cx="17367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endParaRPr lang="en-US" altLang="zh-CN" sz="1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3628800 100</a:t>
            </a:r>
          </a:p>
        </p:txBody>
      </p:sp>
      <p:sp>
        <p:nvSpPr>
          <p:cNvPr id="29706" name="矩形 18">
            <a:extLst>
              <a:ext uri="{FF2B5EF4-FFF2-40B4-BE49-F238E27FC236}">
                <a16:creationId xmlns:a16="http://schemas.microsoft.com/office/drawing/2014/main" id="{AD10F26E-E3DB-B35B-A865-9E207E9DD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3282950"/>
            <a:ext cx="3643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fact()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函数中的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n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和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s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是局部变量</a:t>
            </a:r>
            <a:endParaRPr lang="zh-CN" altLang="en-US" sz="18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cxnSp>
        <p:nvCxnSpPr>
          <p:cNvPr id="29707" name="直接连接符 19">
            <a:extLst>
              <a:ext uri="{FF2B5EF4-FFF2-40B4-BE49-F238E27FC236}">
                <a16:creationId xmlns:a16="http://schemas.microsoft.com/office/drawing/2014/main" id="{A5BB4F0A-95E3-41B6-9B55-95182F2097E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29025" y="3468688"/>
            <a:ext cx="504825" cy="14287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8" name="矩形 20">
            <a:extLst>
              <a:ext uri="{FF2B5EF4-FFF2-40B4-BE49-F238E27FC236}">
                <a16:creationId xmlns:a16="http://schemas.microsoft.com/office/drawing/2014/main" id="{DF200D47-827A-46AF-49D2-99D9BD801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102225"/>
            <a:ext cx="2305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n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和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s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是全局变量</a:t>
            </a:r>
            <a:endParaRPr lang="zh-CN" altLang="en-US" sz="18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cxnSp>
        <p:nvCxnSpPr>
          <p:cNvPr id="29709" name="直接连接符 21">
            <a:extLst>
              <a:ext uri="{FF2B5EF4-FFF2-40B4-BE49-F238E27FC236}">
                <a16:creationId xmlns:a16="http://schemas.microsoft.com/office/drawing/2014/main" id="{D4F612D6-F5D3-F6C5-7BA0-1ECEEA23EA9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13113" y="5300663"/>
            <a:ext cx="503237" cy="14287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2">
            <a:extLst>
              <a:ext uri="{FF2B5EF4-FFF2-40B4-BE49-F238E27FC236}">
                <a16:creationId xmlns:a16="http://schemas.microsoft.com/office/drawing/2014/main" id="{BFA0A3D3-F05C-14F0-3D92-FD2D97ABAF77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局部变量和全局变量</a:t>
            </a:r>
            <a:endParaRPr lang="en-US" altLang="zh-CN" sz="40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30723" name="矩形 3">
            <a:extLst>
              <a:ext uri="{FF2B5EF4-FFF2-40B4-BE49-F238E27FC236}">
                <a16:creationId xmlns:a16="http://schemas.microsoft.com/office/drawing/2014/main" id="{BBE1278C-5379-D6D8-27C5-4FAD289B5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规则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1: 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局部变量和全局变量是不同变量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0724" name="矩形 4">
            <a:extLst>
              <a:ext uri="{FF2B5EF4-FFF2-40B4-BE49-F238E27FC236}">
                <a16:creationId xmlns:a16="http://schemas.microsoft.com/office/drawing/2014/main" id="{909F510B-1D9C-1EA1-CA7F-90F5D8BB4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997200"/>
            <a:ext cx="8567737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局部变量是函数内部的占位符，与全局变量可能重名但不同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函数运算结束后，局部变量被释放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可以使用</a:t>
            </a:r>
            <a:r>
              <a:rPr lang="en-US" altLang="zh-CN" i="1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global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保留字在函数内部使用全局变量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B4DDBDC7-B430-029D-4C98-64E6EB250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" y="2276475"/>
            <a:ext cx="4235450" cy="293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n, s = 10, 100</a:t>
            </a:r>
            <a:endParaRPr lang="en-US" altLang="zh-CN" sz="2000" i="1">
              <a:solidFill>
                <a:srgbClr val="FF77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def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fact(n) 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s = 1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for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i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range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(1, n+1):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s *= i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s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print(fact(n), s)</a:t>
            </a:r>
          </a:p>
        </p:txBody>
      </p:sp>
      <p:sp>
        <p:nvSpPr>
          <p:cNvPr id="31747" name="Rectangle 12">
            <a:extLst>
              <a:ext uri="{FF2B5EF4-FFF2-40B4-BE49-F238E27FC236}">
                <a16:creationId xmlns:a16="http://schemas.microsoft.com/office/drawing/2014/main" id="{8B120A33-9ACE-C046-0178-38651EBF2ED9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局部变量和全局变量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31748" name="矩形 11">
            <a:extLst>
              <a:ext uri="{FF2B5EF4-FFF2-40B4-BE49-F238E27FC236}">
                <a16:creationId xmlns:a16="http://schemas.microsoft.com/office/drawing/2014/main" id="{AA8FB4E9-3C5E-6645-DBE8-178D69817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3295650"/>
            <a:ext cx="454025" cy="431800"/>
          </a:xfrm>
          <a:prstGeom prst="rect">
            <a:avLst/>
          </a:prstGeom>
          <a:noFill/>
          <a:ln w="12700" algn="ctr">
            <a:solidFill>
              <a:srgbClr val="0070C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rgbClr val="000000"/>
              </a:solidFill>
              <a:latin typeface="Gill Sans"/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31749" name="矩形 1">
            <a:extLst>
              <a:ext uri="{FF2B5EF4-FFF2-40B4-BE49-F238E27FC236}">
                <a16:creationId xmlns:a16="http://schemas.microsoft.com/office/drawing/2014/main" id="{560FB5FE-DB7F-B6E1-30BA-E8F5A7025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5" y="4057650"/>
            <a:ext cx="17367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运行结果</a:t>
            </a:r>
            <a:endParaRPr lang="en-US" altLang="zh-CN" sz="1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3628800 100</a:t>
            </a:r>
          </a:p>
        </p:txBody>
      </p:sp>
      <p:sp>
        <p:nvSpPr>
          <p:cNvPr id="31750" name="矩形 18">
            <a:extLst>
              <a:ext uri="{FF2B5EF4-FFF2-40B4-BE49-F238E27FC236}">
                <a16:creationId xmlns:a16="http://schemas.microsoft.com/office/drawing/2014/main" id="{AE3817A3-827F-A619-5C2C-850AD03FA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884488"/>
            <a:ext cx="3643312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fact()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函数中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s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是局部变量</a:t>
            </a:r>
            <a:endParaRPr lang="en-US" altLang="zh-CN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与全局变量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s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不同</a:t>
            </a:r>
            <a:endParaRPr lang="zh-CN" altLang="en-US" sz="18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cxnSp>
        <p:nvCxnSpPr>
          <p:cNvPr id="31751" name="直接连接符 19">
            <a:extLst>
              <a:ext uri="{FF2B5EF4-FFF2-40B4-BE49-F238E27FC236}">
                <a16:creationId xmlns:a16="http://schemas.microsoft.com/office/drawing/2014/main" id="{B57B94D4-8D0D-FCE3-CBF7-C47E9549E53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29025" y="3468688"/>
            <a:ext cx="504825" cy="14287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2" name="直接连接符 14">
            <a:extLst>
              <a:ext uri="{FF2B5EF4-FFF2-40B4-BE49-F238E27FC236}">
                <a16:creationId xmlns:a16="http://schemas.microsoft.com/office/drawing/2014/main" id="{622FE2EB-CAF1-1427-448E-75454E4E4C4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20975" y="4805363"/>
            <a:ext cx="503238" cy="15875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3" name="矩形 2">
            <a:extLst>
              <a:ext uri="{FF2B5EF4-FFF2-40B4-BE49-F238E27FC236}">
                <a16:creationId xmlns:a16="http://schemas.microsoft.com/office/drawing/2014/main" id="{3CC12DFE-CB67-53BC-BCD7-37E74FAE5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581525"/>
            <a:ext cx="2913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此处局部变量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s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是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3628800</a:t>
            </a:r>
            <a:endParaRPr lang="zh-CN" altLang="en-US" sz="1800" b="0">
              <a:solidFill>
                <a:srgbClr val="000000"/>
              </a:solidFill>
              <a:latin typeface="Gill Sans"/>
              <a:ea typeface="宋体" panose="02010600030101010101" pitchFamily="2" charset="-122"/>
              <a:sym typeface="Gill Sans"/>
            </a:endParaRPr>
          </a:p>
        </p:txBody>
      </p:sp>
      <p:cxnSp>
        <p:nvCxnSpPr>
          <p:cNvPr id="31754" name="直接连接符 15">
            <a:extLst>
              <a:ext uri="{FF2B5EF4-FFF2-40B4-BE49-F238E27FC236}">
                <a16:creationId xmlns:a16="http://schemas.microsoft.com/office/drawing/2014/main" id="{10C207F8-A4C6-B0EF-6C0F-948B7933693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178175" y="5314950"/>
            <a:ext cx="503238" cy="15875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5" name="矩形 22">
            <a:extLst>
              <a:ext uri="{FF2B5EF4-FFF2-40B4-BE49-F238E27FC236}">
                <a16:creationId xmlns:a16="http://schemas.microsoft.com/office/drawing/2014/main" id="{586EA5F0-BC4F-49A8-BD8A-A76EFC628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5124450"/>
            <a:ext cx="234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此处全局变量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s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是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100</a:t>
            </a:r>
            <a:endParaRPr lang="zh-CN" altLang="en-US" sz="1800" b="0">
              <a:solidFill>
                <a:srgbClr val="000000"/>
              </a:solidFill>
              <a:latin typeface="Gill Sans"/>
              <a:ea typeface="宋体" panose="02010600030101010101" pitchFamily="2" charset="-122"/>
              <a:sym typeface="Gill Sans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DCE4F574-F4F1-0985-561D-81F1DD0CB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" y="2276475"/>
            <a:ext cx="4235450" cy="293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n, s = 10, 100</a:t>
            </a:r>
            <a:endParaRPr lang="en-US" altLang="zh-CN" sz="2000" i="1">
              <a:solidFill>
                <a:srgbClr val="FF77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def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fact(n) 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global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s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for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i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range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(1, n+1):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s *= i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s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print(fact(n), s)</a:t>
            </a:r>
          </a:p>
        </p:txBody>
      </p:sp>
      <p:sp>
        <p:nvSpPr>
          <p:cNvPr id="32771" name="Rectangle 12">
            <a:extLst>
              <a:ext uri="{FF2B5EF4-FFF2-40B4-BE49-F238E27FC236}">
                <a16:creationId xmlns:a16="http://schemas.microsoft.com/office/drawing/2014/main" id="{DE2C7D10-5BEA-44EF-7492-986504FAA84F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局部变量和全局变量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32772" name="矩形 11">
            <a:extLst>
              <a:ext uri="{FF2B5EF4-FFF2-40B4-BE49-F238E27FC236}">
                <a16:creationId xmlns:a16="http://schemas.microsoft.com/office/drawing/2014/main" id="{109E09B0-4CFC-BF0D-7008-6E497D24C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3309938"/>
            <a:ext cx="1576387" cy="433387"/>
          </a:xfrm>
          <a:prstGeom prst="rect">
            <a:avLst/>
          </a:prstGeom>
          <a:noFill/>
          <a:ln w="12700" algn="ctr">
            <a:solidFill>
              <a:srgbClr val="0070C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rgbClr val="000000"/>
              </a:solidFill>
              <a:latin typeface="Gill Sans"/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32773" name="矩形 1">
            <a:extLst>
              <a:ext uri="{FF2B5EF4-FFF2-40B4-BE49-F238E27FC236}">
                <a16:creationId xmlns:a16="http://schemas.microsoft.com/office/drawing/2014/main" id="{1F979494-687E-E155-A095-215ACA0FF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924300"/>
            <a:ext cx="286385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运行结果</a:t>
            </a:r>
            <a:endParaRPr lang="en-US" altLang="zh-CN" sz="1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362880000 362880000</a:t>
            </a:r>
            <a:endParaRPr lang="en-US" altLang="zh-CN" sz="200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32774" name="矩形 18">
            <a:extLst>
              <a:ext uri="{FF2B5EF4-FFF2-40B4-BE49-F238E27FC236}">
                <a16:creationId xmlns:a16="http://schemas.microsoft.com/office/drawing/2014/main" id="{19B8C278-637D-0E9C-A0EE-5DA25C01D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776538"/>
            <a:ext cx="3816350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fact()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函数中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保留字声明此处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s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是全局变量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s</a:t>
            </a:r>
            <a:endParaRPr lang="zh-CN" altLang="en-US" sz="18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cxnSp>
        <p:nvCxnSpPr>
          <p:cNvPr id="32775" name="直接连接符 19">
            <a:extLst>
              <a:ext uri="{FF2B5EF4-FFF2-40B4-BE49-F238E27FC236}">
                <a16:creationId xmlns:a16="http://schemas.microsoft.com/office/drawing/2014/main" id="{5CBC3668-E23F-F011-6D75-2F6181865C2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29025" y="3468688"/>
            <a:ext cx="504825" cy="14287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6" name="直接连接符 14">
            <a:extLst>
              <a:ext uri="{FF2B5EF4-FFF2-40B4-BE49-F238E27FC236}">
                <a16:creationId xmlns:a16="http://schemas.microsoft.com/office/drawing/2014/main" id="{6BC0DDCE-1045-8865-CE1A-C1549C58391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20975" y="4805363"/>
            <a:ext cx="503238" cy="15875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7" name="矩形 2">
            <a:extLst>
              <a:ext uri="{FF2B5EF4-FFF2-40B4-BE49-F238E27FC236}">
                <a16:creationId xmlns:a16="http://schemas.microsoft.com/office/drawing/2014/main" id="{142C1C34-5DAB-2356-4B40-5532D06ED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538663"/>
            <a:ext cx="2027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指全局变量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32778" name="直接连接符 15">
            <a:extLst>
              <a:ext uri="{FF2B5EF4-FFF2-40B4-BE49-F238E27FC236}">
                <a16:creationId xmlns:a16="http://schemas.microsoft.com/office/drawing/2014/main" id="{6035823B-2F23-FCFD-3B26-F59B9852985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178175" y="5308600"/>
            <a:ext cx="255588" cy="22225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9" name="矩形 22">
            <a:extLst>
              <a:ext uri="{FF2B5EF4-FFF2-40B4-BE49-F238E27FC236}">
                <a16:creationId xmlns:a16="http://schemas.microsoft.com/office/drawing/2014/main" id="{C93A8E77-BDA0-4714-AA0A-3D6759D9E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3" y="5111750"/>
            <a:ext cx="2836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此处全局变量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被函数修改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2">
            <a:extLst>
              <a:ext uri="{FF2B5EF4-FFF2-40B4-BE49-F238E27FC236}">
                <a16:creationId xmlns:a16="http://schemas.microsoft.com/office/drawing/2014/main" id="{3B20AB69-C8D2-1EA9-66B1-C9E1B9831EA6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局部变量和全局变量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33795" name="矩形 3">
            <a:extLst>
              <a:ext uri="{FF2B5EF4-FFF2-40B4-BE49-F238E27FC236}">
                <a16:creationId xmlns:a16="http://schemas.microsoft.com/office/drawing/2014/main" id="{BD01D1A2-4C93-8B86-DDF8-5992788C2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规则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2: 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局部变量为组合数据类型且未创建，等同于全局变量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3796" name="Rectangle 1">
            <a:extLst>
              <a:ext uri="{FF2B5EF4-FFF2-40B4-BE49-F238E27FC236}">
                <a16:creationId xmlns:a16="http://schemas.microsoft.com/office/drawing/2014/main" id="{1BECF742-7962-0E7E-3087-47C578982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924175"/>
            <a:ext cx="2879725" cy="293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ls = [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 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]</a:t>
            </a:r>
            <a:endParaRPr lang="en-US" altLang="zh-CN" sz="2000" i="1">
              <a:solidFill>
                <a:srgbClr val="FF77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def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func(a) 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ls.append(a)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</a:t>
            </a:r>
            <a:endParaRPr lang="en-US" altLang="zh-CN" sz="200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unc(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print(ls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</a:t>
            </a:r>
          </a:p>
        </p:txBody>
      </p:sp>
      <p:sp>
        <p:nvSpPr>
          <p:cNvPr id="33797" name="矩形 6">
            <a:extLst>
              <a:ext uri="{FF2B5EF4-FFF2-40B4-BE49-F238E27FC236}">
                <a16:creationId xmlns:a16="http://schemas.microsoft.com/office/drawing/2014/main" id="{A55B1AAA-A070-AE29-865A-1F95B27EB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425950"/>
            <a:ext cx="2300288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运行结果</a:t>
            </a:r>
            <a:endParaRPr lang="en-US" altLang="zh-CN" sz="1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['F', 'f', 'C']</a:t>
            </a:r>
            <a:endParaRPr lang="en-US" altLang="zh-CN" sz="200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</p:txBody>
      </p:sp>
      <p:cxnSp>
        <p:nvCxnSpPr>
          <p:cNvPr id="33798" name="直接连接符 8">
            <a:extLst>
              <a:ext uri="{FF2B5EF4-FFF2-40B4-BE49-F238E27FC236}">
                <a16:creationId xmlns:a16="http://schemas.microsoft.com/office/drawing/2014/main" id="{55F4B247-1980-BFF9-520C-E7762DA2AD1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33775" y="4105275"/>
            <a:ext cx="504825" cy="15875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矩形 9">
            <a:extLst>
              <a:ext uri="{FF2B5EF4-FFF2-40B4-BE49-F238E27FC236}">
                <a16:creationId xmlns:a16="http://schemas.microsoft.com/office/drawing/2014/main" id="{61A01985-D59F-7498-D670-75DDBBA0D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527425"/>
            <a:ext cx="3368675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是列表类型，未真实创建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则等同于全局变量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33800" name="直接连接符 10">
            <a:extLst>
              <a:ext uri="{FF2B5EF4-FFF2-40B4-BE49-F238E27FC236}">
                <a16:creationId xmlns:a16="http://schemas.microsoft.com/office/drawing/2014/main" id="{03402358-B2F7-B3B6-676A-7B6BBDCCB9B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19475" y="3213100"/>
            <a:ext cx="504825" cy="14288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1" name="矩形 11">
            <a:extLst>
              <a:ext uri="{FF2B5EF4-FFF2-40B4-BE49-F238E27FC236}">
                <a16:creationId xmlns:a16="http://schemas.microsoft.com/office/drawing/2014/main" id="{E5F1E497-B845-D237-B6A6-1D332D8BD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3011488"/>
            <a:ext cx="447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通过使用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真实创建了一个全局变量列表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33802" name="直接连接符 12">
            <a:extLst>
              <a:ext uri="{FF2B5EF4-FFF2-40B4-BE49-F238E27FC236}">
                <a16:creationId xmlns:a16="http://schemas.microsoft.com/office/drawing/2014/main" id="{C99CCB07-3594-37BE-0173-4B4464CCC24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52700" y="5084763"/>
            <a:ext cx="504825" cy="15875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3" name="矩形 13">
            <a:extLst>
              <a:ext uri="{FF2B5EF4-FFF2-40B4-BE49-F238E27FC236}">
                <a16:creationId xmlns:a16="http://schemas.microsoft.com/office/drawing/2014/main" id="{F5D62D4C-49C5-EA1F-F7B3-B7C3C5070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200" y="4900613"/>
            <a:ext cx="1982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被修改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2">
            <a:extLst>
              <a:ext uri="{FF2B5EF4-FFF2-40B4-BE49-F238E27FC236}">
                <a16:creationId xmlns:a16="http://schemas.microsoft.com/office/drawing/2014/main" id="{F9346758-F810-0559-AFFC-461FE9FB193B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局部变量和全局变量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A1DDC04F-CF19-BDC8-F8FF-35B42417F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349500"/>
            <a:ext cx="2879725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ls = [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 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]</a:t>
            </a:r>
            <a:endParaRPr lang="en-US" altLang="zh-CN" sz="2000" i="1">
              <a:solidFill>
                <a:srgbClr val="FF77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def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func(a) 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ls = []</a:t>
            </a:r>
            <a:endParaRPr lang="en-US" altLang="zh-CN" sz="200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ls.append(a)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</a:t>
            </a:r>
            <a:endParaRPr lang="en-US" altLang="zh-CN" sz="200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func(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C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print(ls)</a:t>
            </a:r>
          </a:p>
        </p:txBody>
      </p:sp>
      <p:sp>
        <p:nvSpPr>
          <p:cNvPr id="34820" name="矩形 6">
            <a:extLst>
              <a:ext uri="{FF2B5EF4-FFF2-40B4-BE49-F238E27FC236}">
                <a16:creationId xmlns:a16="http://schemas.microsoft.com/office/drawing/2014/main" id="{6B18A474-3E46-69A2-7DCC-CCEE2FC7A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200525"/>
            <a:ext cx="1595437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运行结果</a:t>
            </a:r>
            <a:endParaRPr lang="en-US" altLang="zh-CN" sz="1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['F', 'f']</a:t>
            </a:r>
          </a:p>
        </p:txBody>
      </p:sp>
      <p:cxnSp>
        <p:nvCxnSpPr>
          <p:cNvPr id="34821" name="直接连接符 8">
            <a:extLst>
              <a:ext uri="{FF2B5EF4-FFF2-40B4-BE49-F238E27FC236}">
                <a16:creationId xmlns:a16="http://schemas.microsoft.com/office/drawing/2014/main" id="{204611C2-FC57-531F-FB26-885AD6575DF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33775" y="3530600"/>
            <a:ext cx="504825" cy="14288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2" name="矩形 9">
            <a:extLst>
              <a:ext uri="{FF2B5EF4-FFF2-40B4-BE49-F238E27FC236}">
                <a16:creationId xmlns:a16="http://schemas.microsoft.com/office/drawing/2014/main" id="{D6F27669-2E97-3664-6C19-BD91B77AD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997200"/>
            <a:ext cx="3138487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此处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ls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是列表类型，真实创建</a:t>
            </a:r>
            <a:endParaRPr lang="en-US" altLang="zh-CN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是局部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变量</a:t>
            </a:r>
            <a:endParaRPr lang="zh-CN" altLang="en-US" sz="1800" b="0">
              <a:solidFill>
                <a:srgbClr val="000000"/>
              </a:solidFill>
              <a:latin typeface="Gill Sans"/>
              <a:ea typeface="宋体" panose="02010600030101010101" pitchFamily="2" charset="-122"/>
              <a:sym typeface="Gill Sans"/>
            </a:endParaRPr>
          </a:p>
        </p:txBody>
      </p:sp>
      <p:cxnSp>
        <p:nvCxnSpPr>
          <p:cNvPr id="34823" name="直接连接符 10">
            <a:extLst>
              <a:ext uri="{FF2B5EF4-FFF2-40B4-BE49-F238E27FC236}">
                <a16:creationId xmlns:a16="http://schemas.microsoft.com/office/drawing/2014/main" id="{C48E9905-D4B5-4536-EFAE-5324252E382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19475" y="2636838"/>
            <a:ext cx="504825" cy="15875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4" name="矩形 11">
            <a:extLst>
              <a:ext uri="{FF2B5EF4-FFF2-40B4-BE49-F238E27FC236}">
                <a16:creationId xmlns:a16="http://schemas.microsoft.com/office/drawing/2014/main" id="{8B140467-ED39-8CA9-C04E-428375E3A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2435225"/>
            <a:ext cx="447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通过使用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[]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真实创建了一个全局变量列表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ls</a:t>
            </a:r>
            <a:endParaRPr lang="zh-CN" altLang="en-US" sz="1800" b="0">
              <a:solidFill>
                <a:srgbClr val="000000"/>
              </a:solidFill>
              <a:latin typeface="Gill Sans"/>
              <a:ea typeface="宋体" panose="02010600030101010101" pitchFamily="2" charset="-122"/>
              <a:sym typeface="Gill Sans"/>
            </a:endParaRPr>
          </a:p>
        </p:txBody>
      </p:sp>
      <p:cxnSp>
        <p:nvCxnSpPr>
          <p:cNvPr id="34825" name="直接连接符 12">
            <a:extLst>
              <a:ext uri="{FF2B5EF4-FFF2-40B4-BE49-F238E27FC236}">
                <a16:creationId xmlns:a16="http://schemas.microsoft.com/office/drawing/2014/main" id="{1EBC03D1-D045-99B5-4EE1-85DFF7547D1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27313" y="4900613"/>
            <a:ext cx="504825" cy="15875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6" name="矩形 13">
            <a:extLst>
              <a:ext uri="{FF2B5EF4-FFF2-40B4-BE49-F238E27FC236}">
                <a16:creationId xmlns:a16="http://schemas.microsoft.com/office/drawing/2014/main" id="{6FEBC424-A021-0A4A-BEE7-E219C6428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4660900"/>
            <a:ext cx="1982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变量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ls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被修改</a:t>
            </a:r>
            <a:endParaRPr lang="zh-CN" altLang="en-US" sz="1800" b="0">
              <a:solidFill>
                <a:srgbClr val="000000"/>
              </a:solidFill>
              <a:latin typeface="Gill Sans"/>
              <a:ea typeface="宋体" panose="02010600030101010101" pitchFamily="2" charset="-122"/>
              <a:sym typeface="Gill Sans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>
            <a:extLst>
              <a:ext uri="{FF2B5EF4-FFF2-40B4-BE49-F238E27FC236}">
                <a16:creationId xmlns:a16="http://schemas.microsoft.com/office/drawing/2014/main" id="{70010009-01B8-05E8-A79D-18E30A1D15CC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局部变量和全局变量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35843" name="矩形 3">
            <a:extLst>
              <a:ext uri="{FF2B5EF4-FFF2-40B4-BE49-F238E27FC236}">
                <a16:creationId xmlns:a16="http://schemas.microsoft.com/office/drawing/2014/main" id="{20E2E912-0FF0-717E-8D5D-20F388B8D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使用规则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5844" name="矩形 4">
            <a:extLst>
              <a:ext uri="{FF2B5EF4-FFF2-40B4-BE49-F238E27FC236}">
                <a16:creationId xmlns:a16="http://schemas.microsoft.com/office/drawing/2014/main" id="{DB9DB8AA-B72E-CB73-4BEF-710423DB9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997200"/>
            <a:ext cx="8567737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基本数据类型，无论是否重名，局部变量与全局变量不同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可以通过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global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保留字在函数内部声明全局变量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组合数据类型，如果局部变量未真实创建，则是全局变量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2">
            <a:extLst>
              <a:ext uri="{FF2B5EF4-FFF2-40B4-BE49-F238E27FC236}">
                <a16:creationId xmlns:a16="http://schemas.microsoft.com/office/drawing/2014/main" id="{EE3A3550-0556-EEA2-0EBD-8056832B76BB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函数的定义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10243" name="矩形 3">
            <a:extLst>
              <a:ext uri="{FF2B5EF4-FFF2-40B4-BE49-F238E27FC236}">
                <a16:creationId xmlns:a16="http://schemas.microsoft.com/office/drawing/2014/main" id="{6796D59B-3CAB-293B-91A8-F08E2F716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函数是一段代码的表示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0244" name="矩形 4">
            <a:extLst>
              <a:ext uri="{FF2B5EF4-FFF2-40B4-BE49-F238E27FC236}">
                <a16:creationId xmlns:a16="http://schemas.microsoft.com/office/drawing/2014/main" id="{341AC626-5A89-F71E-6736-D7712602A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997200"/>
            <a:ext cx="8567737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函数是一段具有特定功能的、可重用的语句组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函数是一种功能的抽象，表达特定功能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两个作用：降低编程难度 和 代码复用 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1">
            <a:extLst>
              <a:ext uri="{FF2B5EF4-FFF2-40B4-BE49-F238E27FC236}">
                <a16:creationId xmlns:a16="http://schemas.microsoft.com/office/drawing/2014/main" id="{B70F82CB-2889-8124-E995-CD89E9321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16113"/>
            <a:ext cx="4967288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Freeform 14">
            <a:extLst>
              <a:ext uri="{FF2B5EF4-FFF2-40B4-BE49-F238E27FC236}">
                <a16:creationId xmlns:a16="http://schemas.microsoft.com/office/drawing/2014/main" id="{05A61D51-2456-1602-A5AF-2247A068F268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0" cy="1587"/>
          </a:xfrm>
          <a:custGeom>
            <a:avLst/>
            <a:gdLst>
              <a:gd name="T0" fmla="*/ 2147483646 h 1"/>
              <a:gd name="T1" fmla="*/ 0 h 1"/>
              <a:gd name="T2" fmla="*/ 2147483646 h 1"/>
              <a:gd name="T3" fmla="*/ 0 60000 65536"/>
              <a:gd name="T4" fmla="*/ 0 60000 65536"/>
              <a:gd name="T5" fmla="*/ 0 60000 65536"/>
            </a:gdLst>
            <a:ahLst/>
            <a:cxnLst>
              <a:cxn ang="T3">
                <a:pos x="0" y="T0"/>
              </a:cxn>
              <a:cxn ang="T4">
                <a:pos x="0" y="T1"/>
              </a:cxn>
              <a:cxn ang="T5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Freeform 15">
            <a:extLst>
              <a:ext uri="{FF2B5EF4-FFF2-40B4-BE49-F238E27FC236}">
                <a16:creationId xmlns:a16="http://schemas.microsoft.com/office/drawing/2014/main" id="{53AD3444-7B9C-D94A-97FF-6B2B1DC2825A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1588" cy="1587"/>
          </a:xfrm>
          <a:custGeom>
            <a:avLst/>
            <a:gdLst>
              <a:gd name="T0" fmla="*/ 0 w 1"/>
              <a:gd name="T1" fmla="*/ 0 h 1"/>
              <a:gd name="T2" fmla="*/ 2147483646 w 1"/>
              <a:gd name="T3" fmla="*/ 2147483646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9" name="Rectangle 1">
            <a:extLst>
              <a:ext uri="{FF2B5EF4-FFF2-40B4-BE49-F238E27FC236}">
                <a16:creationId xmlns:a16="http://schemas.microsoft.com/office/drawing/2014/main" id="{7A17F3BE-82E2-5D3D-09E3-0D4D1A9209FB}"/>
              </a:ext>
            </a:extLst>
          </p:cNvPr>
          <p:cNvSpPr>
            <a:spLocks/>
          </p:cNvSpPr>
          <p:nvPr/>
        </p:nvSpPr>
        <p:spPr bwMode="auto">
          <a:xfrm>
            <a:off x="0" y="2894013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</a:rPr>
              <a:t>l</a:t>
            </a:r>
            <a:r>
              <a:rPr lang="en-US" altLang="zh-CN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Gill Sans"/>
              </a:rPr>
              <a:t>ambda</a:t>
            </a: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Gill Sans"/>
              </a:rPr>
              <a:t>函数</a:t>
            </a:r>
            <a:endParaRPr lang="en-US" altLang="zh-CN" sz="40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panose="020B0606020202050201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2">
            <a:extLst>
              <a:ext uri="{FF2B5EF4-FFF2-40B4-BE49-F238E27FC236}">
                <a16:creationId xmlns:a16="http://schemas.microsoft.com/office/drawing/2014/main" id="{6DD056CB-EFB7-E507-5030-B356914A5F3F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l</a:t>
            </a:r>
            <a:r>
              <a:rPr lang="en-US" altLang="zh-CN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ambda</a:t>
            </a: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函数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37891" name="矩形 3">
            <a:extLst>
              <a:ext uri="{FF2B5EF4-FFF2-40B4-BE49-F238E27FC236}">
                <a16:creationId xmlns:a16="http://schemas.microsoft.com/office/drawing/2014/main" id="{91BC13D0-ECFE-F734-A110-7B2A9911D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ambda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函数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返回函数名作为结果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7892" name="矩形 4">
            <a:extLst>
              <a:ext uri="{FF2B5EF4-FFF2-40B4-BE49-F238E27FC236}">
                <a16:creationId xmlns:a16="http://schemas.microsoft.com/office/drawing/2014/main" id="{B8407FBC-F851-760A-3D80-4BF2F6398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997200"/>
            <a:ext cx="8567737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lambda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函数是一种匿名函数，即没有名字的函数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r>
              <a:rPr lang="en-US" altLang="zh-CN" i="1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lambda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保留字定义，函数名是返回结果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lambda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函数用于定义简单的、能够在一行内表示的函数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2">
            <a:extLst>
              <a:ext uri="{FF2B5EF4-FFF2-40B4-BE49-F238E27FC236}">
                <a16:creationId xmlns:a16="http://schemas.microsoft.com/office/drawing/2014/main" id="{B9A57D7A-B372-12A6-526B-322EB1BD06A3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lambda</a:t>
            </a: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函数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65DDFAD-B296-4A21-8BF0-30956955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573463"/>
            <a:ext cx="43910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en-US" altLang="zh-CN" sz="24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def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&lt;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函数名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参数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)</a:t>
            </a:r>
            <a:r>
              <a:rPr lang="en-US" altLang="zh-CN" sz="24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:</a:t>
            </a:r>
          </a:p>
          <a:p>
            <a:pPr marL="171450" lvl="1" indent="0" algn="just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&lt;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函数体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  <a:p>
            <a:pPr marL="171450" lvl="1" indent="0" algn="just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en-US" altLang="zh-CN" sz="24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</a:t>
            </a:r>
            <a:r>
              <a:rPr lang="en-US" altLang="zh-CN" sz="24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return</a:t>
            </a:r>
            <a:r>
              <a:rPr lang="en-US" altLang="zh-CN" sz="24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返回值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</p:txBody>
      </p:sp>
      <p:sp>
        <p:nvSpPr>
          <p:cNvPr id="38916" name="TextBox 2">
            <a:extLst>
              <a:ext uri="{FF2B5EF4-FFF2-40B4-BE49-F238E27FC236}">
                <a16:creationId xmlns:a16="http://schemas.microsoft.com/office/drawing/2014/main" id="{2EDDF05D-8421-46BB-4151-29C3F4BE3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349500"/>
            <a:ext cx="691356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&lt;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函数名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&gt; = </a:t>
            </a:r>
            <a:r>
              <a:rPr lang="en-US" altLang="zh-CN" i="1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lambda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&lt;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参数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&gt;: &lt;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表达式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38917" name="矩形 10">
            <a:extLst>
              <a:ext uri="{FF2B5EF4-FFF2-40B4-BE49-F238E27FC236}">
                <a16:creationId xmlns:a16="http://schemas.microsoft.com/office/drawing/2014/main" id="{34B5DFBF-6A0F-D199-508A-68873EB6F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149725"/>
            <a:ext cx="9540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等价于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3F605CCA-1898-A7FC-2694-240DB31C1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2349500"/>
            <a:ext cx="4392613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f =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lambda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x, y : x + y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(10, 15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25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f =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lambda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: 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000" b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endParaRPr lang="en-US" altLang="zh-CN" sz="200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print(f())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lambda</a:t>
            </a:r>
            <a:r>
              <a:rPr lang="zh-CN" altLang="en-US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函数</a:t>
            </a:r>
            <a:endParaRPr lang="en-US" altLang="zh-CN" sz="200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39939" name="Rectangle 12">
            <a:extLst>
              <a:ext uri="{FF2B5EF4-FFF2-40B4-BE49-F238E27FC236}">
                <a16:creationId xmlns:a16="http://schemas.microsoft.com/office/drawing/2014/main" id="{6B8A9D8F-0A7E-EF4C-AE1D-8E515B61211C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lambda</a:t>
            </a: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函数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2">
            <a:extLst>
              <a:ext uri="{FF2B5EF4-FFF2-40B4-BE49-F238E27FC236}">
                <a16:creationId xmlns:a16="http://schemas.microsoft.com/office/drawing/2014/main" id="{BD01126B-4C34-A4FA-3C31-DFD06396A070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lambda</a:t>
            </a: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函数的应用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40963" name="矩形 3">
            <a:extLst>
              <a:ext uri="{FF2B5EF4-FFF2-40B4-BE49-F238E27FC236}">
                <a16:creationId xmlns:a16="http://schemas.microsoft.com/office/drawing/2014/main" id="{39B9D675-19BE-FFE1-0694-D7955EBE8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谨慎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使用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lambda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函数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0964" name="矩形 4">
            <a:extLst>
              <a:ext uri="{FF2B5EF4-FFF2-40B4-BE49-F238E27FC236}">
                <a16:creationId xmlns:a16="http://schemas.microsoft.com/office/drawing/2014/main" id="{6C5884DB-56E1-2E99-798B-942FBE2DD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997200"/>
            <a:ext cx="8567737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lambda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函数主要用作一些特定函数或方法的参数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lambda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函数有一些固定使用方式，建议逐步掌握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一般情况，建议使用</a:t>
            </a:r>
            <a:r>
              <a:rPr lang="en-US" altLang="zh-CN" i="1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def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定义的普通函数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图片 1">
            <a:extLst>
              <a:ext uri="{FF2B5EF4-FFF2-40B4-BE49-F238E27FC236}">
                <a16:creationId xmlns:a16="http://schemas.microsoft.com/office/drawing/2014/main" id="{9FC52EF7-8584-C1E8-E1BC-02F5E50EB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16113"/>
            <a:ext cx="4967288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Freeform 14">
            <a:extLst>
              <a:ext uri="{FF2B5EF4-FFF2-40B4-BE49-F238E27FC236}">
                <a16:creationId xmlns:a16="http://schemas.microsoft.com/office/drawing/2014/main" id="{E0001BFE-2730-5BA1-AD6E-1524B63561CB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0" cy="1587"/>
          </a:xfrm>
          <a:custGeom>
            <a:avLst/>
            <a:gdLst>
              <a:gd name="T0" fmla="*/ 2147483646 h 1"/>
              <a:gd name="T1" fmla="*/ 0 h 1"/>
              <a:gd name="T2" fmla="*/ 2147483646 h 1"/>
              <a:gd name="T3" fmla="*/ 0 60000 65536"/>
              <a:gd name="T4" fmla="*/ 0 60000 65536"/>
              <a:gd name="T5" fmla="*/ 0 60000 65536"/>
            </a:gdLst>
            <a:ahLst/>
            <a:cxnLst>
              <a:cxn ang="T3">
                <a:pos x="0" y="T0"/>
              </a:cxn>
              <a:cxn ang="T4">
                <a:pos x="0" y="T1"/>
              </a:cxn>
              <a:cxn ang="T5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0" name="Freeform 15">
            <a:extLst>
              <a:ext uri="{FF2B5EF4-FFF2-40B4-BE49-F238E27FC236}">
                <a16:creationId xmlns:a16="http://schemas.microsoft.com/office/drawing/2014/main" id="{0A7CB19D-9891-78A4-EB7F-A61BA7C982E0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1588" cy="1587"/>
          </a:xfrm>
          <a:custGeom>
            <a:avLst/>
            <a:gdLst>
              <a:gd name="T0" fmla="*/ 0 w 1"/>
              <a:gd name="T1" fmla="*/ 0 h 1"/>
              <a:gd name="T2" fmla="*/ 2147483646 w 1"/>
              <a:gd name="T3" fmla="*/ 2147483646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1" name="Rectangle 1">
            <a:extLst>
              <a:ext uri="{FF2B5EF4-FFF2-40B4-BE49-F238E27FC236}">
                <a16:creationId xmlns:a16="http://schemas.microsoft.com/office/drawing/2014/main" id="{A13DA588-1B07-7EE6-3164-18AD0D74CE41}"/>
              </a:ext>
            </a:extLst>
          </p:cNvPr>
          <p:cNvSpPr>
            <a:spLocks/>
          </p:cNvSpPr>
          <p:nvPr/>
        </p:nvSpPr>
        <p:spPr bwMode="auto">
          <a:xfrm>
            <a:off x="0" y="2894013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 Neue" panose="020B0606020202050201" pitchFamily="34" charset="0"/>
              </a:rPr>
              <a:t>七段数码管绘制</a:t>
            </a:r>
            <a:endParaRPr lang="en-US" altLang="zh-CN" sz="40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panose="020B0606020202050201" pitchFamily="34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2">
            <a:extLst>
              <a:ext uri="{FF2B5EF4-FFF2-40B4-BE49-F238E27FC236}">
                <a16:creationId xmlns:a16="http://schemas.microsoft.com/office/drawing/2014/main" id="{A4E41058-55E0-D6F7-37B2-9B3CAC69E93E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问题分析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56323" name="矩形 3">
            <a:extLst>
              <a:ext uri="{FF2B5EF4-FFF2-40B4-BE49-F238E27FC236}">
                <a16:creationId xmlns:a16="http://schemas.microsoft.com/office/drawing/2014/main" id="{78C37CAD-BCF9-3D5E-F1A1-C2639D173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七段数码管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pic>
        <p:nvPicPr>
          <p:cNvPr id="56324" name="图片 5">
            <a:extLst>
              <a:ext uri="{FF2B5EF4-FFF2-40B4-BE49-F238E27FC236}">
                <a16:creationId xmlns:a16="http://schemas.microsoft.com/office/drawing/2014/main" id="{E35FB629-009D-235A-B838-962CF922C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068638"/>
            <a:ext cx="1655762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图片 6" descr="图片包含 物体, 时钟, 事情&#10;&#10;已生成极高可信度的说明">
            <a:extLst>
              <a:ext uri="{FF2B5EF4-FFF2-40B4-BE49-F238E27FC236}">
                <a16:creationId xmlns:a16="http://schemas.microsoft.com/office/drawing/2014/main" id="{0E6A2DB9-43C0-4ED1-CF91-E463F5C6A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3500438"/>
            <a:ext cx="5400675" cy="13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图片 2">
            <a:extLst>
              <a:ext uri="{FF2B5EF4-FFF2-40B4-BE49-F238E27FC236}">
                <a16:creationId xmlns:a16="http://schemas.microsoft.com/office/drawing/2014/main" id="{BD3657E7-3958-5600-8546-6C2DE866D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370013"/>
            <a:ext cx="26892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2">
            <a:extLst>
              <a:ext uri="{FF2B5EF4-FFF2-40B4-BE49-F238E27FC236}">
                <a16:creationId xmlns:a16="http://schemas.microsoft.com/office/drawing/2014/main" id="{EB412B27-3DDF-72C1-8DE8-7FB3992655D4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问题分析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57347" name="矩形 3">
            <a:extLst>
              <a:ext uri="{FF2B5EF4-FFF2-40B4-BE49-F238E27FC236}">
                <a16:creationId xmlns:a16="http://schemas.microsoft.com/office/drawing/2014/main" id="{6659150E-EFD5-0405-95FB-3EA89DF04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七段数码管绘制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7348" name="矩形 4">
            <a:extLst>
              <a:ext uri="{FF2B5EF4-FFF2-40B4-BE49-F238E27FC236}">
                <a16:creationId xmlns:a16="http://schemas.microsoft.com/office/drawing/2014/main" id="{4257719D-8D60-EA2C-E938-BD67AA596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068638"/>
            <a:ext cx="6553200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需求：用程序绘制七段数码管，似乎很有趣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该怎么做呢？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7349" name="矩形 5">
            <a:extLst>
              <a:ext uri="{FF2B5EF4-FFF2-40B4-BE49-F238E27FC236}">
                <a16:creationId xmlns:a16="http://schemas.microsoft.com/office/drawing/2014/main" id="{2593C79F-A456-4C93-E9A1-CAFA1F50D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4638675"/>
            <a:ext cx="26289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turtle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绘图体系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350" name="右箭头 1">
            <a:extLst>
              <a:ext uri="{FF2B5EF4-FFF2-40B4-BE49-F238E27FC236}">
                <a16:creationId xmlns:a16="http://schemas.microsoft.com/office/drawing/2014/main" id="{8A203DE3-B467-BC12-074B-4AF82397D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3" y="5013325"/>
            <a:ext cx="395287" cy="287338"/>
          </a:xfrm>
          <a:prstGeom prst="rightArrow">
            <a:avLst>
              <a:gd name="adj1" fmla="val 50000"/>
              <a:gd name="adj2" fmla="val 50028"/>
            </a:avLst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57351" name="矩形 7">
            <a:extLst>
              <a:ext uri="{FF2B5EF4-FFF2-40B4-BE49-F238E27FC236}">
                <a16:creationId xmlns:a16="http://schemas.microsoft.com/office/drawing/2014/main" id="{1C502DBA-67DC-167E-940F-D6B423103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638675"/>
            <a:ext cx="26289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七段数码管绘制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图片 1">
            <a:extLst>
              <a:ext uri="{FF2B5EF4-FFF2-40B4-BE49-F238E27FC236}">
                <a16:creationId xmlns:a16="http://schemas.microsoft.com/office/drawing/2014/main" id="{F868334A-A18B-E98E-8CDE-3EA84BDE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3141663"/>
            <a:ext cx="496728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12">
            <a:extLst>
              <a:ext uri="{FF2B5EF4-FFF2-40B4-BE49-F238E27FC236}">
                <a16:creationId xmlns:a16="http://schemas.microsoft.com/office/drawing/2014/main" id="{80AC7AE6-D124-0D75-A952-C65CE5BD87BD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问题分析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58372" name="矩形 7">
            <a:extLst>
              <a:ext uri="{FF2B5EF4-FFF2-40B4-BE49-F238E27FC236}">
                <a16:creationId xmlns:a16="http://schemas.microsoft.com/office/drawing/2014/main" id="{1A98B68B-207E-B565-4F99-1FEBEB105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七段数码管绘制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时间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2">
            <a:extLst>
              <a:ext uri="{FF2B5EF4-FFF2-40B4-BE49-F238E27FC236}">
                <a16:creationId xmlns:a16="http://schemas.microsoft.com/office/drawing/2014/main" id="{09B58098-4BE3-E045-E2B2-B093398AC816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七段数码管绘制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59395" name="矩形 3">
            <a:extLst>
              <a:ext uri="{FF2B5EF4-FFF2-40B4-BE49-F238E27FC236}">
                <a16:creationId xmlns:a16="http://schemas.microsoft.com/office/drawing/2014/main" id="{42CC2D41-CD2E-28F3-8114-F97555171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基本思路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9396" name="矩形 4">
            <a:extLst>
              <a:ext uri="{FF2B5EF4-FFF2-40B4-BE49-F238E27FC236}">
                <a16:creationId xmlns:a16="http://schemas.microsoft.com/office/drawing/2014/main" id="{2D29C678-E684-AE8B-C495-24ABD77E0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068638"/>
            <a:ext cx="7056437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步骤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：绘制单个数字对应的数码管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步骤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：获得一串数字，绘制对应的数码管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步骤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：获得系统时间，绘制对应的数码管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2">
            <a:extLst>
              <a:ext uri="{FF2B5EF4-FFF2-40B4-BE49-F238E27FC236}">
                <a16:creationId xmlns:a16="http://schemas.microsoft.com/office/drawing/2014/main" id="{37A3CD1A-2B06-2A27-600E-E4F0732957EB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函数的定义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11267" name="矩形 3">
            <a:extLst>
              <a:ext uri="{FF2B5EF4-FFF2-40B4-BE49-F238E27FC236}">
                <a16:creationId xmlns:a16="http://schemas.microsoft.com/office/drawing/2014/main" id="{6624C8F1-9F46-1604-D9B4-0307898CB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函数是一段代码的表示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268" name="TextBox 2">
            <a:extLst>
              <a:ext uri="{FF2B5EF4-FFF2-40B4-BE49-F238E27FC236}">
                <a16:creationId xmlns:a16="http://schemas.microsoft.com/office/drawing/2014/main" id="{034C53D9-0208-2C34-A664-3C6B7B484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3068638"/>
            <a:ext cx="6003925" cy="22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14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i="1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  &lt;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函数名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&gt;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(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&lt;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参数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(0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个或多个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)&gt;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)</a:t>
            </a:r>
            <a:r>
              <a:rPr lang="en-US" altLang="zh-CN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: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     &lt;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函数体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&gt;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i="1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     return</a:t>
            </a:r>
            <a:r>
              <a:rPr lang="en-US" altLang="zh-CN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 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&lt;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返回值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&gt;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2">
            <a:extLst>
              <a:ext uri="{FF2B5EF4-FFF2-40B4-BE49-F238E27FC236}">
                <a16:creationId xmlns:a16="http://schemas.microsoft.com/office/drawing/2014/main" id="{0DAEFAE7-15C9-7CE9-BAD0-291343A76817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七段数码管绘制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60419" name="矩形 3">
            <a:extLst>
              <a:ext uri="{FF2B5EF4-FFF2-40B4-BE49-F238E27FC236}">
                <a16:creationId xmlns:a16="http://schemas.microsoft.com/office/drawing/2014/main" id="{F4F04D9F-47FB-A2D8-16DA-79FC17374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步骤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1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绘制单个数码管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pic>
        <p:nvPicPr>
          <p:cNvPr id="60420" name="图片 5" descr="图片包含 物体, 事情&#10;&#10;已生成高可信度的说明">
            <a:extLst>
              <a:ext uri="{FF2B5EF4-FFF2-40B4-BE49-F238E27FC236}">
                <a16:creationId xmlns:a16="http://schemas.microsoft.com/office/drawing/2014/main" id="{CF39FF41-7913-3957-1AC8-738EFAE9D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068638"/>
            <a:ext cx="1944688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矩形 6">
            <a:extLst>
              <a:ext uri="{FF2B5EF4-FFF2-40B4-BE49-F238E27FC236}">
                <a16:creationId xmlns:a16="http://schemas.microsoft.com/office/drawing/2014/main" id="{2E899E02-B136-DE28-573C-19A54C784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068638"/>
            <a:ext cx="4608513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七段数码管由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个基本线条组成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七段数码管可以有固定顺序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不同数字显示不同的线条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>
            <a:extLst>
              <a:ext uri="{FF2B5EF4-FFF2-40B4-BE49-F238E27FC236}">
                <a16:creationId xmlns:a16="http://schemas.microsoft.com/office/drawing/2014/main" id="{9ACAE41C-C6AD-1204-0C6B-C25E72762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052513"/>
            <a:ext cx="8027987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import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turtle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def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solidFill>
                  <a:srgbClr val="0101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drawLine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(draw):   </a:t>
            </a:r>
            <a:r>
              <a:rPr lang="en-US" altLang="zh-CN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</a:t>
            </a:r>
            <a:r>
              <a:rPr lang="zh-CN" altLang="en-US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绘制单段数码管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turtle.pendown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draw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turtle.penup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turtle.fd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(40)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turtle.right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(90)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def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solidFill>
                  <a:srgbClr val="0101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drawDigit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(digit): </a:t>
            </a:r>
            <a:r>
              <a:rPr lang="en-US" altLang="zh-CN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</a:t>
            </a:r>
            <a:r>
              <a:rPr lang="zh-CN" altLang="en-US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根据数字绘制七段数码管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drawLine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digit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[2,3,4,5,6,8,9]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drawLine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False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drawLine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digit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[0,1,3,4,5,6,7,8,9]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drawLine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False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drawLine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digit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[0,2,3,5,6,8,9]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drawLine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False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drawLine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digit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[0,2,6,8]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drawLine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False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turtle.left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(90)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drawLine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digit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[0,4,5,6,8,9]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drawLine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False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drawLine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digit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[0,2,3,5,6,7,8,9]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drawLine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False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drawLine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digit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[0,1,2,3,4,7,8,9]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drawLine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False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turtle.left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(180)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turtle.penup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</a:t>
            </a:r>
            <a:r>
              <a:rPr lang="en-US" altLang="zh-CN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</a:t>
            </a:r>
            <a:r>
              <a:rPr lang="zh-CN" altLang="en-US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为绘制后续数字确定位置</a:t>
            </a: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turtle.fd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(20)  </a:t>
            </a:r>
            <a:r>
              <a:rPr lang="en-US" altLang="zh-CN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</a:t>
            </a:r>
            <a:r>
              <a:rPr lang="zh-CN" altLang="en-US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为绘制后续数字确定位置</a:t>
            </a: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pic>
        <p:nvPicPr>
          <p:cNvPr id="12" name="图片 11" descr="图片包含 物体, 事情&#10;&#10;已生成高可信度的说明">
            <a:extLst>
              <a:ext uri="{FF2B5EF4-FFF2-40B4-BE49-F238E27FC236}">
                <a16:creationId xmlns:a16="http://schemas.microsoft.com/office/drawing/2014/main" id="{9E788A11-2F8D-3C5A-AF86-465FD2B7D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1114425"/>
            <a:ext cx="115411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2">
            <a:extLst>
              <a:ext uri="{FF2B5EF4-FFF2-40B4-BE49-F238E27FC236}">
                <a16:creationId xmlns:a16="http://schemas.microsoft.com/office/drawing/2014/main" id="{CC14C024-002B-6FFC-7A81-13A53518BE94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七段数码管绘制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62467" name="矩形 3">
            <a:extLst>
              <a:ext uri="{FF2B5EF4-FFF2-40B4-BE49-F238E27FC236}">
                <a16:creationId xmlns:a16="http://schemas.microsoft.com/office/drawing/2014/main" id="{C97D522C-62D3-FDFB-30DA-8106A8208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步骤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2: 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获取一段数字，绘制多个数码管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pic>
        <p:nvPicPr>
          <p:cNvPr id="6" name="图片 5" descr="图片包含 物体, 事情&#10;&#10;已生成高可信度的说明">
            <a:extLst>
              <a:ext uri="{FF2B5EF4-FFF2-40B4-BE49-F238E27FC236}">
                <a16:creationId xmlns:a16="http://schemas.microsoft.com/office/drawing/2014/main" id="{D3A79A9D-0EAC-6938-2CE1-8B5F33787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1944688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图片包含 物体, 事情&#10;&#10;已生成高可信度的说明">
            <a:extLst>
              <a:ext uri="{FF2B5EF4-FFF2-40B4-BE49-F238E27FC236}">
                <a16:creationId xmlns:a16="http://schemas.microsoft.com/office/drawing/2014/main" id="{D0FD84FD-5869-549F-BB2C-26D7449C9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997200"/>
            <a:ext cx="1944687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图片包含 物体, 事情&#10;&#10;已生成高可信度的说明">
            <a:extLst>
              <a:ext uri="{FF2B5EF4-FFF2-40B4-BE49-F238E27FC236}">
                <a16:creationId xmlns:a16="http://schemas.microsoft.com/office/drawing/2014/main" id="{FF8AB9D3-05D2-9DC9-A52F-B816E1687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997200"/>
            <a:ext cx="1944687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1" name="矩形 11">
            <a:extLst>
              <a:ext uri="{FF2B5EF4-FFF2-40B4-BE49-F238E27FC236}">
                <a16:creationId xmlns:a16="http://schemas.microsoft.com/office/drawing/2014/main" id="{63DAD2A4-AB9C-54E7-2B7B-3E8871061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5516563"/>
            <a:ext cx="720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sz="16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72" name="矩形 12">
            <a:extLst>
              <a:ext uri="{FF2B5EF4-FFF2-40B4-BE49-F238E27FC236}">
                <a16:creationId xmlns:a16="http://schemas.microsoft.com/office/drawing/2014/main" id="{11F47030-353C-2053-77FD-1F03A0AFF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13" y="55054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sz="16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73" name="矩形 13">
            <a:extLst>
              <a:ext uri="{FF2B5EF4-FFF2-40B4-BE49-F238E27FC236}">
                <a16:creationId xmlns:a16="http://schemas.microsoft.com/office/drawing/2014/main" id="{339819F0-1DDE-CEF3-3B10-B5403E89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313" y="5505450"/>
            <a:ext cx="7699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sz="16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74" name="矩形 14">
            <a:extLst>
              <a:ext uri="{FF2B5EF4-FFF2-40B4-BE49-F238E27FC236}">
                <a16:creationId xmlns:a16="http://schemas.microsoft.com/office/drawing/2014/main" id="{A43E70C3-1681-9F47-8FF9-E7CE80C79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3933825"/>
            <a:ext cx="407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>
            <a:extLst>
              <a:ext uri="{FF2B5EF4-FFF2-40B4-BE49-F238E27FC236}">
                <a16:creationId xmlns:a16="http://schemas.microsoft.com/office/drawing/2014/main" id="{9B0871F4-EAE1-D539-369C-46BB0A83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052513"/>
            <a:ext cx="8027987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import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turtle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400" dirty="0" err="1">
                <a:solidFill>
                  <a:srgbClr val="0101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drawLine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(draw):   </a:t>
            </a:r>
            <a:r>
              <a:rPr lang="en-US" altLang="zh-CN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#</a:t>
            </a:r>
            <a:r>
              <a:rPr lang="zh-CN" altLang="en-US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绘制单段数码管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…(</a:t>
            </a:r>
            <a:r>
              <a:rPr lang="zh-CN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略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400" dirty="0" err="1">
                <a:solidFill>
                  <a:srgbClr val="0101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drawDigit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(digit): </a:t>
            </a:r>
            <a:r>
              <a:rPr lang="en-US" altLang="zh-CN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#</a:t>
            </a:r>
            <a:r>
              <a:rPr lang="zh-CN" altLang="en-US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根据数字绘制七段数码管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…(</a:t>
            </a:r>
            <a:r>
              <a:rPr lang="zh-CN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略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def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solidFill>
                  <a:srgbClr val="0101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drawDate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(date):   </a:t>
            </a:r>
            <a:r>
              <a:rPr lang="en-US" altLang="zh-CN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</a:t>
            </a:r>
            <a:r>
              <a:rPr lang="zh-CN" altLang="en-US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获得要输出的数字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date: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drawDigit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eval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  </a:t>
            </a:r>
            <a:r>
              <a:rPr lang="en-US" altLang="zh-CN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</a:t>
            </a:r>
            <a:r>
              <a:rPr lang="zh-CN" altLang="en-US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通过</a:t>
            </a:r>
            <a:r>
              <a:rPr lang="en-US" altLang="zh-CN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eval()</a:t>
            </a:r>
            <a:r>
              <a:rPr lang="zh-CN" altLang="en-US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函数将数字变为整数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def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0101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main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turtle.setup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(800, 350, 200, 200)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turtle.penup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turtle.fd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(-300)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turtle.pensize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(5)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drawDate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'20181010'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turtle.hideturtle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turtle.done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main() 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</p:txBody>
      </p:sp>
      <p:pic>
        <p:nvPicPr>
          <p:cNvPr id="63491" name="图片 1">
            <a:extLst>
              <a:ext uri="{FF2B5EF4-FFF2-40B4-BE49-F238E27FC236}">
                <a16:creationId xmlns:a16="http://schemas.microsoft.com/office/drawing/2014/main" id="{50B41133-2019-FAE4-4A4C-3A30E9B99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3573463"/>
            <a:ext cx="4183062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2">
            <a:extLst>
              <a:ext uri="{FF2B5EF4-FFF2-40B4-BE49-F238E27FC236}">
                <a16:creationId xmlns:a16="http://schemas.microsoft.com/office/drawing/2014/main" id="{01058AB4-44A5-BC8C-16DF-74C1998ABD00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七段数码管绘制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64515" name="矩形 3">
            <a:extLst>
              <a:ext uri="{FF2B5EF4-FFF2-40B4-BE49-F238E27FC236}">
                <a16:creationId xmlns:a16="http://schemas.microsoft.com/office/drawing/2014/main" id="{583F8CCF-4C22-AA38-4712-FDADD1692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绘制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漂亮的七段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数码管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pic>
        <p:nvPicPr>
          <p:cNvPr id="6" name="图片 5" descr="图片包含 物体, 事情&#10;&#10;已生成高可信度的说明">
            <a:extLst>
              <a:ext uri="{FF2B5EF4-FFF2-40B4-BE49-F238E27FC236}">
                <a16:creationId xmlns:a16="http://schemas.microsoft.com/office/drawing/2014/main" id="{986AB437-CD1C-B5D5-99F0-F9DAA9B63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068638"/>
            <a:ext cx="1944688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矩形 6">
            <a:extLst>
              <a:ext uri="{FF2B5EF4-FFF2-40B4-BE49-F238E27FC236}">
                <a16:creationId xmlns:a16="http://schemas.microsoft.com/office/drawing/2014/main" id="{74377BD0-1E7E-1B94-A4CA-4D63E8920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644900"/>
            <a:ext cx="4608513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增加七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段数码管之间线条间隔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>
            <a:extLst>
              <a:ext uri="{FF2B5EF4-FFF2-40B4-BE49-F238E27FC236}">
                <a16:creationId xmlns:a16="http://schemas.microsoft.com/office/drawing/2014/main" id="{57015D98-C32F-C9FD-2BFF-E0FA13448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052513"/>
            <a:ext cx="7561262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import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turtle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def </a:t>
            </a:r>
            <a:r>
              <a:rPr lang="en-US" altLang="zh-CN" sz="1400" dirty="0" err="1">
                <a:solidFill>
                  <a:srgbClr val="0101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drawGap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():   </a:t>
            </a:r>
            <a:r>
              <a:rPr lang="en-US" altLang="zh-CN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</a:t>
            </a:r>
            <a:r>
              <a:rPr lang="zh-CN" altLang="en-US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绘制数码管间隔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turtle.penup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turtle.fd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(5)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400" dirty="0" err="1">
                <a:solidFill>
                  <a:srgbClr val="0101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drawLine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(draw):   </a:t>
            </a:r>
            <a:r>
              <a:rPr lang="en-US" altLang="zh-CN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#</a:t>
            </a:r>
            <a:r>
              <a:rPr lang="zh-CN" altLang="en-US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绘制单段数码管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drawGap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turtle.pendown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()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draw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turtle.penup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turtle.fd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(40)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drawGap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turtle.right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(90)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400" dirty="0" err="1">
                <a:solidFill>
                  <a:srgbClr val="0101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drawDigit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(digit): </a:t>
            </a:r>
            <a:r>
              <a:rPr lang="en-US" altLang="zh-CN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#</a:t>
            </a:r>
            <a:r>
              <a:rPr lang="zh-CN" altLang="en-US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根据数字绘制七段数码管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drawLine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digit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[2,3,4,5,6,8,9]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drawLine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False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drawLine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digit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[0,1,3,4,5,6,7,8,9]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drawLine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False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drawLine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digit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[0,2,3,5,6,8,9]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drawLine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False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drawLine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digit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[0,2,6,8]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drawLine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False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…(</a:t>
            </a:r>
            <a:r>
              <a:rPr lang="zh-CN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略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65539" name="矩形 3">
            <a:extLst>
              <a:ext uri="{FF2B5EF4-FFF2-40B4-BE49-F238E27FC236}">
                <a16:creationId xmlns:a16="http://schemas.microsoft.com/office/drawing/2014/main" id="{A04E61AC-BCDB-A892-4954-24CD31B10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665288"/>
            <a:ext cx="3384550" cy="792162"/>
          </a:xfrm>
          <a:prstGeom prst="rect">
            <a:avLst/>
          </a:prstGeom>
          <a:noFill/>
          <a:ln w="12700" algn="ctr">
            <a:solidFill>
              <a:srgbClr val="0070C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5540" name="矩形 4">
            <a:extLst>
              <a:ext uri="{FF2B5EF4-FFF2-40B4-BE49-F238E27FC236}">
                <a16:creationId xmlns:a16="http://schemas.microsoft.com/office/drawing/2014/main" id="{44A31821-66EF-BBAB-E13B-A0D5A6879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689225"/>
            <a:ext cx="3384550" cy="293688"/>
          </a:xfrm>
          <a:prstGeom prst="rect">
            <a:avLst/>
          </a:prstGeom>
          <a:noFill/>
          <a:ln w="12700" algn="ctr">
            <a:solidFill>
              <a:srgbClr val="0070C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5541" name="矩形 5">
            <a:extLst>
              <a:ext uri="{FF2B5EF4-FFF2-40B4-BE49-F238E27FC236}">
                <a16:creationId xmlns:a16="http://schemas.microsoft.com/office/drawing/2014/main" id="{D43CB973-2338-B3C5-07A7-17741EC25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463925"/>
            <a:ext cx="3384550" cy="293688"/>
          </a:xfrm>
          <a:prstGeom prst="rect">
            <a:avLst/>
          </a:prstGeom>
          <a:noFill/>
          <a:ln w="12700" algn="ctr">
            <a:solidFill>
              <a:srgbClr val="0070C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2">
            <a:extLst>
              <a:ext uri="{FF2B5EF4-FFF2-40B4-BE49-F238E27FC236}">
                <a16:creationId xmlns:a16="http://schemas.microsoft.com/office/drawing/2014/main" id="{15A0823C-8603-7314-3F51-7A3165E6F569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七段数码管绘制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66563" name="矩形 3">
            <a:extLst>
              <a:ext uri="{FF2B5EF4-FFF2-40B4-BE49-F238E27FC236}">
                <a16:creationId xmlns:a16="http://schemas.microsoft.com/office/drawing/2014/main" id="{411CD2C3-3BAF-1575-359D-678223933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步骤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3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获取系统时间，绘制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七段数码管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pic>
        <p:nvPicPr>
          <p:cNvPr id="6" name="图片 5" descr="图片包含 物体, 事情&#10;&#10;已生成高可信度的说明">
            <a:extLst>
              <a:ext uri="{FF2B5EF4-FFF2-40B4-BE49-F238E27FC236}">
                <a16:creationId xmlns:a16="http://schemas.microsoft.com/office/drawing/2014/main" id="{D4C8D1AB-4816-0DDA-3B6C-76AF09502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068638"/>
            <a:ext cx="1944688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矩形 6">
            <a:extLst>
              <a:ext uri="{FF2B5EF4-FFF2-40B4-BE49-F238E27FC236}">
                <a16:creationId xmlns:a16="http://schemas.microsoft.com/office/drawing/2014/main" id="{ED09EBB4-D8A2-5765-CF9C-9012F48FF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068638"/>
            <a:ext cx="4608513" cy="293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datetime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库获得系统当前时间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增加年月日标记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年月日颜色不同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>
            <a:extLst>
              <a:ext uri="{FF2B5EF4-FFF2-40B4-BE49-F238E27FC236}">
                <a16:creationId xmlns:a16="http://schemas.microsoft.com/office/drawing/2014/main" id="{8D0DEF77-DD59-9AB9-3834-02899D615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052513"/>
            <a:ext cx="8027987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import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turtle, time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…(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略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400" dirty="0" err="1">
                <a:solidFill>
                  <a:srgbClr val="0101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drawDate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(date):   </a:t>
            </a:r>
            <a:r>
              <a:rPr lang="en-US" altLang="zh-CN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#</a:t>
            </a:r>
            <a:r>
              <a:rPr lang="en-US" altLang="zh-CN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data</a:t>
            </a:r>
            <a:r>
              <a:rPr lang="zh-CN" altLang="en-US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为日期，格式型如 </a:t>
            </a:r>
            <a:r>
              <a:rPr lang="en-US" altLang="zh-CN" sz="14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‘2023-03=24+' </a:t>
            </a:r>
            <a:endParaRPr lang="zh-CN" altLang="en-US" sz="1400" dirty="0">
              <a:solidFill>
                <a:srgbClr val="DC0012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turtle.pencolor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"red"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date: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== </a:t>
            </a:r>
            <a:r>
              <a:rPr lang="en-US" altLang="zh-CN" sz="14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'-'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turtle.write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</a:t>
            </a:r>
            <a:r>
              <a:rPr lang="zh-CN" altLang="en-US" sz="1400" b="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年</a:t>
            </a:r>
            <a:r>
              <a:rPr lang="en-US" altLang="zh-CN" sz="14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,font=(</a:t>
            </a:r>
            <a:r>
              <a:rPr lang="en-US" altLang="zh-CN" sz="14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"Arial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", 18, </a:t>
            </a:r>
            <a:r>
              <a:rPr lang="en-US" altLang="zh-CN" sz="14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"normal"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turtle.pencolor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"green"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turtle.fd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(40)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i="1" dirty="0" err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elif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== </a:t>
            </a:r>
            <a:r>
              <a:rPr lang="en-US" altLang="zh-CN" sz="14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'='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turtle.write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</a:t>
            </a:r>
            <a:r>
              <a:rPr lang="zh-CN" altLang="en-US" sz="1400" b="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月</a:t>
            </a:r>
            <a:r>
              <a:rPr lang="en-US" altLang="zh-CN" sz="14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,font=(</a:t>
            </a:r>
            <a:r>
              <a:rPr lang="en-US" altLang="zh-CN" sz="14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"Arial"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18, </a:t>
            </a:r>
            <a:r>
              <a:rPr lang="en-US" altLang="zh-CN" sz="14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"normal"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turtle.pencolor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"blue"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turtle.fd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(40)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i="1" dirty="0" err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elif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== </a:t>
            </a:r>
            <a:r>
              <a:rPr lang="en-US" altLang="zh-CN" sz="14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'+'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turtle.write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</a:t>
            </a:r>
            <a:r>
              <a:rPr lang="zh-CN" altLang="en-US" sz="1400" b="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日</a:t>
            </a:r>
            <a:r>
              <a:rPr lang="en-US" altLang="zh-CN" sz="14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,font=(</a:t>
            </a:r>
            <a:r>
              <a:rPr lang="en-US" altLang="zh-CN" sz="14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"Arial"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18, </a:t>
            </a:r>
            <a:r>
              <a:rPr lang="en-US" altLang="zh-CN" sz="14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"normal"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drawDigit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eval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400" dirty="0">
                <a:solidFill>
                  <a:srgbClr val="0101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():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…(</a:t>
            </a:r>
            <a:r>
              <a:rPr lang="zh-CN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略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>
            <a:extLst>
              <a:ext uri="{FF2B5EF4-FFF2-40B4-BE49-F238E27FC236}">
                <a16:creationId xmlns:a16="http://schemas.microsoft.com/office/drawing/2014/main" id="{5A4250B3-4CD0-6EA8-A47A-535E9B712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052513"/>
            <a:ext cx="712787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import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turtle, time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…(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略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400" dirty="0" err="1">
                <a:solidFill>
                  <a:srgbClr val="0101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drawDate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(date): 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…(</a:t>
            </a:r>
            <a:r>
              <a:rPr lang="zh-CN" altLang="en-US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略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400" dirty="0">
                <a:solidFill>
                  <a:srgbClr val="0101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():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turtle.setup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(800, 350, 200, 200)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turtle.penup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turtle.fd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(-300)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turtle.pensize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(5)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drawDate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datetime.datetime.now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().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strftime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('%Y-%m=%d+'))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turtle.hideturtle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turtle.done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main() </a:t>
            </a:r>
          </a:p>
        </p:txBody>
      </p:sp>
      <p:pic>
        <p:nvPicPr>
          <p:cNvPr id="68611" name="图片 3">
            <a:extLst>
              <a:ext uri="{FF2B5EF4-FFF2-40B4-BE49-F238E27FC236}">
                <a16:creationId xmlns:a16="http://schemas.microsoft.com/office/drawing/2014/main" id="{FDD79EA0-FF82-8539-4035-83E4D2C0C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590675"/>
            <a:ext cx="4095750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图片 1">
            <a:extLst>
              <a:ext uri="{FF2B5EF4-FFF2-40B4-BE49-F238E27FC236}">
                <a16:creationId xmlns:a16="http://schemas.microsoft.com/office/drawing/2014/main" id="{D20EB5F4-5BDF-652E-61F5-A67E521ED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11275"/>
            <a:ext cx="6526212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TextBox 2">
            <a:extLst>
              <a:ext uri="{FF2B5EF4-FFF2-40B4-BE49-F238E27FC236}">
                <a16:creationId xmlns:a16="http://schemas.microsoft.com/office/drawing/2014/main" id="{492E61C1-E206-10FA-F5C7-89515CC13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808288"/>
            <a:ext cx="78819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5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代码的复用和模块化设计</a:t>
            </a:r>
            <a:endParaRPr lang="zh-CN" altLang="en-US" sz="5400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2">
            <a:extLst>
              <a:ext uri="{FF2B5EF4-FFF2-40B4-BE49-F238E27FC236}">
                <a16:creationId xmlns:a16="http://schemas.microsoft.com/office/drawing/2014/main" id="{07E61058-6420-3A24-99CB-84BAA445AC12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函数的定义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id="{A12F87AA-EAEE-007F-EB23-3F780EC12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924175"/>
            <a:ext cx="42354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def 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fact(n)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s = 1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i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range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(1, n+1):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s *= i</a:t>
            </a:r>
            <a:endParaRPr lang="en-US" altLang="zh-CN" sz="200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 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2292" name="矩形 2">
            <a:extLst>
              <a:ext uri="{FF2B5EF4-FFF2-40B4-BE49-F238E27FC236}">
                <a16:creationId xmlns:a16="http://schemas.microsoft.com/office/drawing/2014/main" id="{5F006FE8-0EE9-A29F-E4B5-373B3D9B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789363"/>
            <a:ext cx="1462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 </a:t>
            </a:r>
            <a:r>
              <a:rPr lang="en-US" altLang="zh-CN" sz="32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n!</a:t>
            </a:r>
            <a:endParaRPr lang="zh-CN" altLang="en-US" sz="2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2293" name="直接连接符 9">
            <a:extLst>
              <a:ext uri="{FF2B5EF4-FFF2-40B4-BE49-F238E27FC236}">
                <a16:creationId xmlns:a16="http://schemas.microsoft.com/office/drawing/2014/main" id="{7E9F1270-873E-2E27-4697-60B489D288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19475" y="2852738"/>
            <a:ext cx="360363" cy="144462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4" name="矩形 14">
            <a:extLst>
              <a:ext uri="{FF2B5EF4-FFF2-40B4-BE49-F238E27FC236}">
                <a16:creationId xmlns:a16="http://schemas.microsoft.com/office/drawing/2014/main" id="{30A1F382-DB5D-2DA0-E737-B791570A2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75" y="2533650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endParaRPr lang="zh-CN" altLang="en-US" sz="1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5" name="矩形 16">
            <a:extLst>
              <a:ext uri="{FF2B5EF4-FFF2-40B4-BE49-F238E27FC236}">
                <a16:creationId xmlns:a16="http://schemas.microsoft.com/office/drawing/2014/main" id="{8D5B5B3D-B383-7CF6-E76A-CA9776E95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532063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1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296" name="直接连接符 17">
            <a:extLst>
              <a:ext uri="{FF2B5EF4-FFF2-40B4-BE49-F238E27FC236}">
                <a16:creationId xmlns:a16="http://schemas.microsoft.com/office/drawing/2014/main" id="{2B5C53D6-3531-4A04-304F-631FD5964F8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306888" y="2879725"/>
            <a:ext cx="338137" cy="117475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7" name="矩形 21">
            <a:extLst>
              <a:ext uri="{FF2B5EF4-FFF2-40B4-BE49-F238E27FC236}">
                <a16:creationId xmlns:a16="http://schemas.microsoft.com/office/drawing/2014/main" id="{65005332-90F9-0237-3BAB-BA7D13EE2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313" y="5056188"/>
            <a:ext cx="876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endParaRPr lang="zh-CN" altLang="en-US" sz="1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298" name="直接连接符 22">
            <a:extLst>
              <a:ext uri="{FF2B5EF4-FFF2-40B4-BE49-F238E27FC236}">
                <a16:creationId xmlns:a16="http://schemas.microsoft.com/office/drawing/2014/main" id="{34D58F44-6E0E-A9DC-5E24-A4C073E191E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797425" y="5153025"/>
            <a:ext cx="496888" cy="98425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0FC99454-429E-46CE-BF9A-D22F97D1D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96D29B34-22E8-4198-B3F3-0F9FDCDBC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765175"/>
            <a:ext cx="582612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代码的复用和模块化设计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660" name="矩形 1">
            <a:extLst>
              <a:ext uri="{FF2B5EF4-FFF2-40B4-BE49-F238E27FC236}">
                <a16:creationId xmlns:a16="http://schemas.microsoft.com/office/drawing/2014/main" id="{36EDA161-D1D6-7AB3-06D5-D1B5C1617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20938"/>
            <a:ext cx="835342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048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函数是程序的一种基本抽象方式，它将一系列代码组织起来通过命名供其他程序使用。函数封装的直接好处是代码复用，任何其他代码只要输入参数即可调用函数，从而避免相同功能代码在被调用处重复编写。代码复用产生了另一个好处，当更新函数功能时，所有被调用处的功能都被更新。</a:t>
            </a:r>
            <a:endParaRPr lang="zh-CN" altLang="zh-CN" sz="1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DE6B5E44-5E15-4556-A4F7-CFEB10480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F3C847BE-6E20-426D-B1E5-CA434B92C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765175"/>
            <a:ext cx="582612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代码的复用和模块化设计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6A0FB-877F-455D-BF53-075927A3C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27275"/>
            <a:ext cx="8208963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当程序的长度在百行以上，如果不划分模块</a:t>
            </a:r>
            <a:r>
              <a:rPr lang="en-US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就算是最好的程序员也很难理解程序含义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程序的可读性就已经很糟糕了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解决这一问题的最好方法是将一个程序分割成短小的程序段，每一段程序完成一个小的功能。无论面向过程和面向对象编程，对程序合理划分功能模块并基于模块设计程序是一种常用方法，被称为“模块化设计”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ED3CB83C-3451-4C2E-B660-4867D2F80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2CD219D0-75A2-4369-9502-02D4C596F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765175"/>
            <a:ext cx="582612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代码的复用和模块化设计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708" name="矩形 1">
            <a:extLst>
              <a:ext uri="{FF2B5EF4-FFF2-40B4-BE49-F238E27FC236}">
                <a16:creationId xmlns:a16="http://schemas.microsoft.com/office/drawing/2014/main" id="{D4BF6FA5-3005-9E6F-303D-DEF838274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003425"/>
            <a:ext cx="8208962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048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模块化设计一般有两个基本要求：</a:t>
            </a:r>
            <a:endParaRPr lang="zh-CN" altLang="zh-CN" sz="1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"/>
            </a:pP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紧耦合：尽可能合理划分功能块，功能块内部耦合紧密；</a:t>
            </a:r>
            <a:endParaRPr lang="zh-CN" altLang="zh-CN" sz="1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"/>
            </a:pP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松耦合：模块间关系尽可能简单，功能块之间耦合度低。</a:t>
            </a:r>
            <a:endParaRPr lang="zh-CN" altLang="zh-CN" sz="1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使用函数只是模块化设计的必要非充分条件，根据计算需求合理划分函数十分重要。一般来说，完成特定功能或被经常复用的一组语句应该采用函数来封装，并尽可能减少函数间参数和返回值的数量。</a:t>
            </a:r>
            <a:endParaRPr lang="zh-CN" altLang="zh-CN" sz="1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图片 1">
            <a:extLst>
              <a:ext uri="{FF2B5EF4-FFF2-40B4-BE49-F238E27FC236}">
                <a16:creationId xmlns:a16="http://schemas.microsoft.com/office/drawing/2014/main" id="{95A43D22-241C-3E70-AD20-0FBE9B035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11275"/>
            <a:ext cx="6526212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1" name="TextBox 2">
            <a:extLst>
              <a:ext uri="{FF2B5EF4-FFF2-40B4-BE49-F238E27FC236}">
                <a16:creationId xmlns:a16="http://schemas.microsoft.com/office/drawing/2014/main" id="{29D7C15A-F6AB-6B31-6C54-412C939E3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808288"/>
            <a:ext cx="78819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5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函数的递归</a:t>
            </a:r>
            <a:endParaRPr lang="zh-CN" altLang="en-US" sz="5400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2">
            <a:extLst>
              <a:ext uri="{FF2B5EF4-FFF2-40B4-BE49-F238E27FC236}">
                <a16:creationId xmlns:a16="http://schemas.microsoft.com/office/drawing/2014/main" id="{436B4568-DC7C-B8A2-09D5-A5955FAB285C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递归的定义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74755" name="矩形 9">
            <a:extLst>
              <a:ext uri="{FF2B5EF4-FFF2-40B4-BE49-F238E27FC236}">
                <a16:creationId xmlns:a16="http://schemas.microsoft.com/office/drawing/2014/main" id="{835A09F7-CD54-E99C-1365-A3029258C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函数定义中调用函数自身的方式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73CB4B-C1EA-C946-EA5A-338D5B032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3694113"/>
            <a:ext cx="590550" cy="431800"/>
          </a:xfrm>
          <a:prstGeom prst="rect">
            <a:avLst/>
          </a:prstGeom>
          <a:noFill/>
          <a:ln w="25400" algn="ctr">
            <a:solidFill>
              <a:srgbClr val="FF93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A93A41-1C64-BF80-7825-0FDF919C7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3879850"/>
            <a:ext cx="1296987" cy="504825"/>
          </a:xfrm>
          <a:prstGeom prst="rect">
            <a:avLst/>
          </a:prstGeom>
          <a:noFill/>
          <a:ln w="25400" algn="ctr">
            <a:solidFill>
              <a:srgbClr val="FF93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A42887-EECA-4682-8AE7-B056FFB7B32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67745" y="3422738"/>
            <a:ext cx="4830233" cy="96116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2">
            <a:extLst>
              <a:ext uri="{FF2B5EF4-FFF2-40B4-BE49-F238E27FC236}">
                <a16:creationId xmlns:a16="http://schemas.microsoft.com/office/drawing/2014/main" id="{A2B6092C-FD90-7034-6311-6BB14D8E2AEE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递归的定义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76803" name="矩形 9">
            <a:extLst>
              <a:ext uri="{FF2B5EF4-FFF2-40B4-BE49-F238E27FC236}">
                <a16:creationId xmlns:a16="http://schemas.microsoft.com/office/drawing/2014/main" id="{09D10767-FD73-45C0-8E9C-B7894309F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类似数学归纳法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76804" name="矩形 7">
            <a:extLst>
              <a:ext uri="{FF2B5EF4-FFF2-40B4-BE49-F238E27FC236}">
                <a16:creationId xmlns:a16="http://schemas.microsoft.com/office/drawing/2014/main" id="{1EF36940-F306-0123-E894-25305E567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754313"/>
            <a:ext cx="7488237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数学归纳法</a:t>
            </a:r>
            <a:endParaRPr lang="en-US" altLang="zh-CN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CN" altLang="en-US" b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证明当</a:t>
            </a:r>
            <a:r>
              <a:rPr lang="en-US" altLang="zh-CN" b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n</a:t>
            </a:r>
            <a:r>
              <a:rPr lang="zh-CN" altLang="en-US" b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取第一个值</a:t>
            </a:r>
            <a:r>
              <a:rPr lang="en-US" altLang="zh-CN" b="1" i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n</a:t>
            </a:r>
            <a:r>
              <a:rPr lang="en-US" altLang="zh-CN" b="1" i="1" baseline="-250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b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时命题成立</a:t>
            </a:r>
            <a:endParaRPr lang="en-US" altLang="zh-CN" b="1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 b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假设当</a:t>
            </a:r>
            <a:r>
              <a:rPr lang="en-US" altLang="zh-CN" b="1" i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n</a:t>
            </a:r>
            <a:r>
              <a:rPr lang="en-US" altLang="zh-CN" b="1" i="1" baseline="-250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k</a:t>
            </a:r>
            <a:r>
              <a:rPr lang="zh-CN" altLang="en-US" b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时命题成立，证明当</a:t>
            </a:r>
            <a:r>
              <a:rPr lang="en-US" altLang="zh-CN" b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n=</a:t>
            </a:r>
            <a:r>
              <a:rPr lang="en-US" altLang="zh-CN" b="1" i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n</a:t>
            </a:r>
            <a:r>
              <a:rPr lang="en-US" altLang="zh-CN" b="1" i="1" baseline="-250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k+1</a:t>
            </a:r>
            <a:r>
              <a:rPr lang="zh-CN" altLang="en-US" b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时命题也成立</a:t>
            </a:r>
            <a:endParaRPr lang="en-US" altLang="zh-CN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递归是数学归纳法思维的编程体现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2">
            <a:extLst>
              <a:ext uri="{FF2B5EF4-FFF2-40B4-BE49-F238E27FC236}">
                <a16:creationId xmlns:a16="http://schemas.microsoft.com/office/drawing/2014/main" id="{AE7C02E9-14F1-46DC-9713-00E77762BE90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递归的定义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75779" name="矩形 9">
            <a:extLst>
              <a:ext uri="{FF2B5EF4-FFF2-40B4-BE49-F238E27FC236}">
                <a16:creationId xmlns:a16="http://schemas.microsoft.com/office/drawing/2014/main" id="{E1D92ED8-9EA6-6A66-924B-7419EADCE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两个关键特征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75780" name="矩形 10">
            <a:extLst>
              <a:ext uri="{FF2B5EF4-FFF2-40B4-BE49-F238E27FC236}">
                <a16:creationId xmlns:a16="http://schemas.microsoft.com/office/drawing/2014/main" id="{C2800DA4-3680-BAC1-7633-C8CBBD729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429000"/>
            <a:ext cx="69850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链条：计算过程存在递归链条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基例：存在一个或多个不需要再次递归的基例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8B2D1B-D33B-445E-BBBE-591D7E2C95B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80113" y="2852937"/>
            <a:ext cx="3454215" cy="6865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图片 1">
            <a:extLst>
              <a:ext uri="{FF2B5EF4-FFF2-40B4-BE49-F238E27FC236}">
                <a16:creationId xmlns:a16="http://schemas.microsoft.com/office/drawing/2014/main" id="{78E78A17-B1A6-DF5E-3589-175590957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16113"/>
            <a:ext cx="4967288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Freeform 14">
            <a:extLst>
              <a:ext uri="{FF2B5EF4-FFF2-40B4-BE49-F238E27FC236}">
                <a16:creationId xmlns:a16="http://schemas.microsoft.com/office/drawing/2014/main" id="{9A0DC0FF-B1A7-9E86-5CA6-B5F53EC2ACC1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0" cy="1587"/>
          </a:xfrm>
          <a:custGeom>
            <a:avLst/>
            <a:gdLst>
              <a:gd name="T0" fmla="*/ 2147483646 h 1"/>
              <a:gd name="T1" fmla="*/ 0 h 1"/>
              <a:gd name="T2" fmla="*/ 2147483646 h 1"/>
              <a:gd name="T3" fmla="*/ 0 60000 65536"/>
              <a:gd name="T4" fmla="*/ 0 60000 65536"/>
              <a:gd name="T5" fmla="*/ 0 60000 65536"/>
            </a:gdLst>
            <a:ahLst/>
            <a:cxnLst>
              <a:cxn ang="T3">
                <a:pos x="0" y="T0"/>
              </a:cxn>
              <a:cxn ang="T4">
                <a:pos x="0" y="T1"/>
              </a:cxn>
              <a:cxn ang="T5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8" name="Freeform 15">
            <a:extLst>
              <a:ext uri="{FF2B5EF4-FFF2-40B4-BE49-F238E27FC236}">
                <a16:creationId xmlns:a16="http://schemas.microsoft.com/office/drawing/2014/main" id="{EE2C17A0-43CB-F59F-C99F-52A75A2DCB39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1588" cy="1587"/>
          </a:xfrm>
          <a:custGeom>
            <a:avLst/>
            <a:gdLst>
              <a:gd name="T0" fmla="*/ 0 w 1"/>
              <a:gd name="T1" fmla="*/ 0 h 1"/>
              <a:gd name="T2" fmla="*/ 2147483646 w 1"/>
              <a:gd name="T3" fmla="*/ 2147483646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9" name="Rectangle 1">
            <a:extLst>
              <a:ext uri="{FF2B5EF4-FFF2-40B4-BE49-F238E27FC236}">
                <a16:creationId xmlns:a16="http://schemas.microsoft.com/office/drawing/2014/main" id="{E9480D17-6781-D60B-1612-B273AA9939FE}"/>
              </a:ext>
            </a:extLst>
          </p:cNvPr>
          <p:cNvSpPr>
            <a:spLocks/>
          </p:cNvSpPr>
          <p:nvPr/>
        </p:nvSpPr>
        <p:spPr bwMode="auto">
          <a:xfrm>
            <a:off x="0" y="2894013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</a:rPr>
              <a:t>函数递归的调用过程</a:t>
            </a:r>
            <a:endParaRPr lang="en-US" altLang="zh-CN" sz="40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panose="020B0606020202050201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2">
            <a:extLst>
              <a:ext uri="{FF2B5EF4-FFF2-40B4-BE49-F238E27FC236}">
                <a16:creationId xmlns:a16="http://schemas.microsoft.com/office/drawing/2014/main" id="{0EA2BB0B-63A7-5F58-6983-BF2DA3742442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递归的实现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B4AFD5-2528-4CFD-BA66-30F5AC74E61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95737" y="2343418"/>
            <a:ext cx="4830233" cy="96116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8852" name="Rectangle 1">
            <a:extLst>
              <a:ext uri="{FF2B5EF4-FFF2-40B4-BE49-F238E27FC236}">
                <a16:creationId xmlns:a16="http://schemas.microsoft.com/office/drawing/2014/main" id="{77AF8224-BA6D-BEE8-62E7-9845F8A26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3644900"/>
            <a:ext cx="5191125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</a:t>
            </a:r>
            <a:r>
              <a:rPr lang="zh-CN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</a:t>
            </a:r>
            <a:r>
              <a:rPr lang="zh-CN" altLang="zh-CN" sz="2000" i="1">
                <a:solidFill>
                  <a:srgbClr val="66D9E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fact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(n):</a:t>
            </a:r>
            <a:br>
              <a:rPr lang="zh-CN" altLang="zh-CN" sz="200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</a:br>
            <a:r>
              <a:rPr lang="zh-CN" altLang="zh-CN" sz="200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zh-CN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</a:t>
            </a:r>
            <a:r>
              <a:rPr lang="zh-CN" altLang="zh-CN" sz="2000" i="1">
                <a:solidFill>
                  <a:srgbClr val="66D9E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=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= 0 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n*fact(n-1)</a:t>
            </a:r>
            <a:endParaRPr lang="zh-CN" altLang="zh-CN" sz="2000">
              <a:solidFill>
                <a:srgbClr val="000000"/>
              </a:solidFill>
              <a:ea typeface="宋体" panose="02010600030101010101" pitchFamily="2" charset="-122"/>
              <a:sym typeface="Gill Sans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2">
            <a:extLst>
              <a:ext uri="{FF2B5EF4-FFF2-40B4-BE49-F238E27FC236}">
                <a16:creationId xmlns:a16="http://schemas.microsoft.com/office/drawing/2014/main" id="{2D5B3D53-480A-283F-1A48-74F0B4A30A43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递归的实现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79875" name="矩形 9">
            <a:extLst>
              <a:ext uri="{FF2B5EF4-FFF2-40B4-BE49-F238E27FC236}">
                <a16:creationId xmlns:a16="http://schemas.microsoft.com/office/drawing/2014/main" id="{53FE1AB1-D3DB-8A42-9201-FF30C90BC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 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 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分支语句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79876" name="矩形 7">
            <a:extLst>
              <a:ext uri="{FF2B5EF4-FFF2-40B4-BE49-F238E27FC236}">
                <a16:creationId xmlns:a16="http://schemas.microsoft.com/office/drawing/2014/main" id="{612913CC-905E-546C-7E7B-A8C725868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068638"/>
            <a:ext cx="748823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递归本身是一个函数，需要函数定义方式描述</a:t>
            </a:r>
            <a:endParaRPr lang="en-US" altLang="zh-CN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函数内部，采用分支语句对输入参数进行判断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基例和链条，分别编写对应代码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2">
            <a:extLst>
              <a:ext uri="{FF2B5EF4-FFF2-40B4-BE49-F238E27FC236}">
                <a16:creationId xmlns:a16="http://schemas.microsoft.com/office/drawing/2014/main" id="{A0B1DB87-0828-D098-1C12-14837D150EE6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函数的定义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13315" name="矩形 3">
            <a:extLst>
              <a:ext uri="{FF2B5EF4-FFF2-40B4-BE49-F238E27FC236}">
                <a16:creationId xmlns:a16="http://schemas.microsoft.com/office/drawing/2014/main" id="{FA9C5555-5DC8-3CC3-5551-E410C5898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y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= </a:t>
            </a:r>
            <a:r>
              <a:rPr lang="en-US" altLang="zh-CN" i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f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(x)</a:t>
            </a:r>
            <a:endParaRPr lang="en-US" altLang="zh-CN" b="0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3316" name="矩形 4">
            <a:extLst>
              <a:ext uri="{FF2B5EF4-FFF2-40B4-BE49-F238E27FC236}">
                <a16:creationId xmlns:a16="http://schemas.microsoft.com/office/drawing/2014/main" id="{A9CFCDA7-8A40-C259-AB49-C2B767201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068638"/>
            <a:ext cx="8856984" cy="219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函数定义时，所指定的参数是一种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占位符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函数定义后，如果不经过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调用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，不会被执行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函数定义时，参数是输入、函数体是处理、结果是输出（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IPO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2">
            <a:extLst>
              <a:ext uri="{FF2B5EF4-FFF2-40B4-BE49-F238E27FC236}">
                <a16:creationId xmlns:a16="http://schemas.microsoft.com/office/drawing/2014/main" id="{96AE6142-D6CF-638E-F413-7BCA284A05A4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递归的</a:t>
            </a: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调用过程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80899" name="Rectangle 1">
            <a:extLst>
              <a:ext uri="{FF2B5EF4-FFF2-40B4-BE49-F238E27FC236}">
                <a16:creationId xmlns:a16="http://schemas.microsoft.com/office/drawing/2014/main" id="{E8C16CFF-CBDA-ADBF-C278-68800BF4C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349500"/>
            <a:ext cx="2376487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</a:t>
            </a:r>
            <a:r>
              <a:rPr lang="zh-CN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</a:t>
            </a:r>
            <a:r>
              <a:rPr lang="zh-CN" altLang="zh-CN" sz="1200" i="1">
                <a:solidFill>
                  <a:srgbClr val="66D9E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2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fact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(n):</a:t>
            </a:r>
            <a:br>
              <a:rPr lang="zh-CN" altLang="zh-CN" sz="120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</a:br>
            <a:r>
              <a:rPr lang="zh-CN" altLang="zh-CN" sz="120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20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</a:t>
            </a: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</a:t>
            </a:r>
            <a:r>
              <a:rPr lang="zh-CN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</a:t>
            </a:r>
            <a:r>
              <a:rPr lang="zh-CN" altLang="zh-CN" sz="1200" i="1">
                <a:solidFill>
                  <a:srgbClr val="66D9E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n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=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= 0 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  </a:t>
            </a: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else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  </a:t>
            </a: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n*fact(n-1)</a:t>
            </a:r>
            <a:endParaRPr lang="zh-CN" altLang="zh-CN" sz="1200">
              <a:solidFill>
                <a:srgbClr val="000000"/>
              </a:solidFill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80900" name="Rectangle 1">
            <a:extLst>
              <a:ext uri="{FF2B5EF4-FFF2-40B4-BE49-F238E27FC236}">
                <a16:creationId xmlns:a16="http://schemas.microsoft.com/office/drawing/2014/main" id="{E0ABC7D6-64A2-F867-D4DB-A7F736DB8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349500"/>
            <a:ext cx="2376488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</a:t>
            </a:r>
            <a:r>
              <a:rPr lang="zh-CN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</a:t>
            </a:r>
            <a:r>
              <a:rPr lang="zh-CN" altLang="zh-CN" sz="1200" i="1">
                <a:solidFill>
                  <a:srgbClr val="66D9E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2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fact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(n):</a:t>
            </a:r>
            <a:br>
              <a:rPr lang="zh-CN" altLang="zh-CN" sz="120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</a:br>
            <a:r>
              <a:rPr lang="zh-CN" altLang="zh-CN" sz="120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20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</a:t>
            </a: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</a:t>
            </a:r>
            <a:r>
              <a:rPr lang="zh-CN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</a:t>
            </a:r>
            <a:r>
              <a:rPr lang="zh-CN" altLang="zh-CN" sz="1200" i="1">
                <a:solidFill>
                  <a:srgbClr val="66D9E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n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=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= 0 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  </a:t>
            </a: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else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  </a:t>
            </a: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n*fact(n-1)</a:t>
            </a:r>
            <a:endParaRPr lang="zh-CN" altLang="zh-CN" sz="1200">
              <a:solidFill>
                <a:srgbClr val="000000"/>
              </a:solidFill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80901" name="Rectangle 1">
            <a:extLst>
              <a:ext uri="{FF2B5EF4-FFF2-40B4-BE49-F238E27FC236}">
                <a16:creationId xmlns:a16="http://schemas.microsoft.com/office/drawing/2014/main" id="{88B5C4DA-3835-CA0D-101E-DAF87AECD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2349500"/>
            <a:ext cx="2376487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</a:t>
            </a:r>
            <a:r>
              <a:rPr lang="zh-CN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</a:t>
            </a:r>
            <a:r>
              <a:rPr lang="zh-CN" altLang="zh-CN" sz="1200" i="1">
                <a:solidFill>
                  <a:srgbClr val="66D9E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2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fact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(n):</a:t>
            </a:r>
            <a:br>
              <a:rPr lang="zh-CN" altLang="zh-CN" sz="120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</a:br>
            <a:r>
              <a:rPr lang="zh-CN" altLang="zh-CN" sz="120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20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</a:t>
            </a: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</a:t>
            </a:r>
            <a:r>
              <a:rPr lang="zh-CN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</a:t>
            </a:r>
            <a:r>
              <a:rPr lang="zh-CN" altLang="zh-CN" sz="1200" i="1">
                <a:solidFill>
                  <a:srgbClr val="66D9E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n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=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= 0 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  </a:t>
            </a: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else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  </a:t>
            </a: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n*fact(n-1)</a:t>
            </a:r>
            <a:endParaRPr lang="zh-CN" altLang="zh-CN" sz="1200">
              <a:solidFill>
                <a:srgbClr val="000000"/>
              </a:solidFill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80902" name="Rectangle 1">
            <a:extLst>
              <a:ext uri="{FF2B5EF4-FFF2-40B4-BE49-F238E27FC236}">
                <a16:creationId xmlns:a16="http://schemas.microsoft.com/office/drawing/2014/main" id="{0BF1F1A2-2F6D-22C4-F944-0B7641C1D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4365625"/>
            <a:ext cx="2376487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</a:t>
            </a:r>
            <a:r>
              <a:rPr lang="zh-CN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</a:t>
            </a:r>
            <a:r>
              <a:rPr lang="zh-CN" altLang="zh-CN" sz="1200" i="1">
                <a:solidFill>
                  <a:srgbClr val="66D9E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2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fact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(n):</a:t>
            </a:r>
            <a:br>
              <a:rPr lang="zh-CN" altLang="zh-CN" sz="120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</a:br>
            <a:r>
              <a:rPr lang="zh-CN" altLang="zh-CN" sz="120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20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</a:t>
            </a: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</a:t>
            </a:r>
            <a:r>
              <a:rPr lang="zh-CN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</a:t>
            </a:r>
            <a:r>
              <a:rPr lang="zh-CN" altLang="zh-CN" sz="1200" i="1">
                <a:solidFill>
                  <a:srgbClr val="66D9E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n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=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= 0 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  </a:t>
            </a: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else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  </a:t>
            </a: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n*fact(n-1)</a:t>
            </a:r>
            <a:endParaRPr lang="zh-CN" altLang="zh-CN" sz="1200">
              <a:solidFill>
                <a:srgbClr val="000000"/>
              </a:solidFill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80903" name="Rectangle 1">
            <a:extLst>
              <a:ext uri="{FF2B5EF4-FFF2-40B4-BE49-F238E27FC236}">
                <a16:creationId xmlns:a16="http://schemas.microsoft.com/office/drawing/2014/main" id="{8C0FAC5A-AB87-BAE2-0AD2-4CCA002F7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4365625"/>
            <a:ext cx="2376488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</a:t>
            </a:r>
            <a:r>
              <a:rPr lang="zh-CN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</a:t>
            </a:r>
            <a:r>
              <a:rPr lang="zh-CN" altLang="zh-CN" sz="1200" i="1">
                <a:solidFill>
                  <a:srgbClr val="66D9E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2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fact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(n):</a:t>
            </a:r>
            <a:br>
              <a:rPr lang="zh-CN" altLang="zh-CN" sz="120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</a:br>
            <a:r>
              <a:rPr lang="zh-CN" altLang="zh-CN" sz="120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20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</a:t>
            </a: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</a:t>
            </a:r>
            <a:r>
              <a:rPr lang="zh-CN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</a:t>
            </a:r>
            <a:r>
              <a:rPr lang="zh-CN" altLang="zh-CN" sz="1200" i="1">
                <a:solidFill>
                  <a:srgbClr val="66D9E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n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=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= 0 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  </a:t>
            </a: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else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  </a:t>
            </a: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n*fact(n-1)</a:t>
            </a:r>
            <a:endParaRPr lang="zh-CN" altLang="zh-CN" sz="1200">
              <a:solidFill>
                <a:srgbClr val="000000"/>
              </a:solidFill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80904" name="Rectangle 1">
            <a:extLst>
              <a:ext uri="{FF2B5EF4-FFF2-40B4-BE49-F238E27FC236}">
                <a16:creationId xmlns:a16="http://schemas.microsoft.com/office/drawing/2014/main" id="{4ABCDFB6-0083-7561-DF87-65E7DA457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365625"/>
            <a:ext cx="2376487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</a:t>
            </a:r>
            <a:r>
              <a:rPr lang="zh-CN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</a:t>
            </a:r>
            <a:r>
              <a:rPr lang="zh-CN" altLang="zh-CN" sz="1200" i="1">
                <a:solidFill>
                  <a:srgbClr val="66D9E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2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fact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(n):</a:t>
            </a:r>
            <a:br>
              <a:rPr lang="zh-CN" altLang="zh-CN" sz="120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</a:br>
            <a:r>
              <a:rPr lang="zh-CN" altLang="zh-CN" sz="120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20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</a:t>
            </a: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</a:t>
            </a:r>
            <a:r>
              <a:rPr lang="zh-CN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</a:t>
            </a:r>
            <a:r>
              <a:rPr lang="zh-CN" altLang="zh-CN" sz="1200" i="1">
                <a:solidFill>
                  <a:srgbClr val="66D9E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n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=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= 0 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  </a:t>
            </a: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else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  </a:t>
            </a:r>
            <a:r>
              <a:rPr lang="en-US" altLang="zh-CN" sz="12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n*fact(n-1)</a:t>
            </a:r>
            <a:endParaRPr lang="zh-CN" altLang="zh-CN" sz="1200">
              <a:solidFill>
                <a:srgbClr val="000000"/>
              </a:solidFill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80905" name="矩形 2">
            <a:extLst>
              <a:ext uri="{FF2B5EF4-FFF2-40B4-BE49-F238E27FC236}">
                <a16:creationId xmlns:a16="http://schemas.microsoft.com/office/drawing/2014/main" id="{5EA63041-7743-5A93-555D-677D950E6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" y="3068638"/>
            <a:ext cx="969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fact</a:t>
            </a:r>
            <a:r>
              <a:rPr lang="en-US" altLang="zh-CN" sz="16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(5)</a:t>
            </a:r>
            <a:endParaRPr lang="zh-CN" altLang="en-US" sz="16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0906" name="矩形 3">
            <a:extLst>
              <a:ext uri="{FF2B5EF4-FFF2-40B4-BE49-F238E27FC236}">
                <a16:creationId xmlns:a16="http://schemas.microsoft.com/office/drawing/2014/main" id="{0B47988C-1A04-101C-368B-A4D443D0D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3416300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递归调用</a:t>
            </a:r>
            <a:endParaRPr lang="zh-CN" altLang="en-US" sz="1400" b="0">
              <a:solidFill>
                <a:schemeClr val="tx1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8C06646-FEE6-401C-A881-ECD47588C35D}"/>
              </a:ext>
            </a:extLst>
          </p:cNvPr>
          <p:cNvCxnSpPr/>
          <p:nvPr/>
        </p:nvCxnSpPr>
        <p:spPr bwMode="auto">
          <a:xfrm flipV="1">
            <a:off x="776288" y="2636838"/>
            <a:ext cx="360362" cy="4318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717EA77-4552-49DB-BC1E-EF07225FE0F8}"/>
              </a:ext>
            </a:extLst>
          </p:cNvPr>
          <p:cNvSpPr/>
          <p:nvPr/>
        </p:nvSpPr>
        <p:spPr>
          <a:xfrm>
            <a:off x="1835150" y="2127250"/>
            <a:ext cx="371475" cy="21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36000" tIns="0" rIns="36000" bIns="0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n=5</a:t>
            </a:r>
            <a:endParaRPr lang="zh-CN" altLang="en-US" sz="14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C0B176-A401-46E5-977E-8BE10BBAA51C}"/>
              </a:ext>
            </a:extLst>
          </p:cNvPr>
          <p:cNvSpPr/>
          <p:nvPr/>
        </p:nvSpPr>
        <p:spPr>
          <a:xfrm>
            <a:off x="4643438" y="2128838"/>
            <a:ext cx="371475" cy="21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36000" tIns="0" rIns="36000" bIns="0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n=4</a:t>
            </a:r>
            <a:endParaRPr lang="zh-CN" altLang="en-US" sz="1400" b="1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56922BF-1222-4637-A74A-9850C2550385}"/>
              </a:ext>
            </a:extLst>
          </p:cNvPr>
          <p:cNvCxnSpPr/>
          <p:nvPr/>
        </p:nvCxnSpPr>
        <p:spPr bwMode="auto">
          <a:xfrm flipV="1">
            <a:off x="3600450" y="2789238"/>
            <a:ext cx="358775" cy="4318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249E4E8F-7646-42E0-9B2E-114427B280B5}"/>
              </a:ext>
            </a:extLst>
          </p:cNvPr>
          <p:cNvSpPr/>
          <p:nvPr/>
        </p:nvSpPr>
        <p:spPr>
          <a:xfrm>
            <a:off x="7235825" y="2127250"/>
            <a:ext cx="371475" cy="21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36000" tIns="0" rIns="36000" bIns="0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n=3</a:t>
            </a:r>
            <a:endParaRPr lang="zh-CN" altLang="en-US" sz="1400" b="1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93C7028-71CC-4E42-A244-3E3F09403853}"/>
              </a:ext>
            </a:extLst>
          </p:cNvPr>
          <p:cNvCxnSpPr/>
          <p:nvPr/>
        </p:nvCxnSpPr>
        <p:spPr bwMode="auto">
          <a:xfrm flipV="1">
            <a:off x="6335713" y="2789238"/>
            <a:ext cx="360362" cy="4318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4DD8F04-94FD-4632-BC37-6773715338F2}"/>
              </a:ext>
            </a:extLst>
          </p:cNvPr>
          <p:cNvSpPr/>
          <p:nvPr/>
        </p:nvSpPr>
        <p:spPr>
          <a:xfrm>
            <a:off x="7235825" y="4157663"/>
            <a:ext cx="371475" cy="21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36000" tIns="0" rIns="36000" bIns="0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n=2</a:t>
            </a:r>
            <a:endParaRPr lang="zh-CN" altLang="en-US" sz="14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5A8F3A7-8944-4BB3-9449-AB45666B5B59}"/>
              </a:ext>
            </a:extLst>
          </p:cNvPr>
          <p:cNvCxnSpPr/>
          <p:nvPr/>
        </p:nvCxnSpPr>
        <p:spPr bwMode="auto">
          <a:xfrm flipH="1" flipV="1">
            <a:off x="5883275" y="4797425"/>
            <a:ext cx="503238" cy="28733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AEE0577-010A-4815-B009-1DCC7BAA6B2C}"/>
              </a:ext>
            </a:extLst>
          </p:cNvPr>
          <p:cNvSpPr/>
          <p:nvPr/>
        </p:nvSpPr>
        <p:spPr>
          <a:xfrm>
            <a:off x="4643438" y="4157663"/>
            <a:ext cx="371475" cy="21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36000" tIns="0" rIns="36000" bIns="0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n=1</a:t>
            </a:r>
            <a:endParaRPr lang="zh-CN" altLang="en-US" sz="14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44F757-57C3-4523-A0DC-F35AE24E18FD}"/>
              </a:ext>
            </a:extLst>
          </p:cNvPr>
          <p:cNvSpPr/>
          <p:nvPr/>
        </p:nvSpPr>
        <p:spPr>
          <a:xfrm>
            <a:off x="1835150" y="4157663"/>
            <a:ext cx="371475" cy="21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36000" tIns="0" rIns="36000" bIns="0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n=0</a:t>
            </a:r>
            <a:endParaRPr lang="zh-CN" altLang="en-US" sz="1400" b="1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7FC109F-C1B3-4994-8C07-9A29DD1B92CE}"/>
              </a:ext>
            </a:extLst>
          </p:cNvPr>
          <p:cNvCxnSpPr/>
          <p:nvPr/>
        </p:nvCxnSpPr>
        <p:spPr bwMode="auto">
          <a:xfrm flipH="1">
            <a:off x="7885113" y="3648075"/>
            <a:ext cx="358775" cy="4318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AA9BE44F-9BFD-4A0A-9FD6-5D6C30CCD193}"/>
              </a:ext>
            </a:extLst>
          </p:cNvPr>
          <p:cNvSpPr/>
          <p:nvPr/>
        </p:nvSpPr>
        <p:spPr>
          <a:xfrm>
            <a:off x="3324225" y="2817813"/>
            <a:ext cx="371475" cy="214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36000" tIns="0" rIns="36000" bIns="0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n=4</a:t>
            </a:r>
            <a:endParaRPr lang="zh-CN" altLang="en-US" sz="14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61E7776-BD7F-48FB-A538-6093471B57F2}"/>
              </a:ext>
            </a:extLst>
          </p:cNvPr>
          <p:cNvSpPr/>
          <p:nvPr/>
        </p:nvSpPr>
        <p:spPr>
          <a:xfrm>
            <a:off x="374650" y="2817813"/>
            <a:ext cx="371475" cy="214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36000" tIns="0" rIns="36000" bIns="0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n=5</a:t>
            </a:r>
            <a:endParaRPr lang="zh-CN" altLang="en-US" sz="1400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D29838-434D-4845-BA42-66026A440437}"/>
              </a:ext>
            </a:extLst>
          </p:cNvPr>
          <p:cNvSpPr/>
          <p:nvPr/>
        </p:nvSpPr>
        <p:spPr>
          <a:xfrm>
            <a:off x="6094413" y="2817813"/>
            <a:ext cx="371475" cy="214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36000" tIns="0" rIns="36000" bIns="0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n=3</a:t>
            </a:r>
            <a:endParaRPr lang="zh-CN" altLang="en-US" sz="1400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0B56764-EDC6-40CD-AD69-DDF72494A3C2}"/>
              </a:ext>
            </a:extLst>
          </p:cNvPr>
          <p:cNvSpPr/>
          <p:nvPr/>
        </p:nvSpPr>
        <p:spPr>
          <a:xfrm>
            <a:off x="7607300" y="3678238"/>
            <a:ext cx="371475" cy="21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36000" tIns="0" rIns="36000" bIns="0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n=2</a:t>
            </a:r>
            <a:endParaRPr lang="zh-CN" altLang="en-US" sz="1400" b="1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40D28B8-4D83-4B4F-BA09-42BDCBDFD6B1}"/>
              </a:ext>
            </a:extLst>
          </p:cNvPr>
          <p:cNvCxnSpPr/>
          <p:nvPr/>
        </p:nvCxnSpPr>
        <p:spPr bwMode="auto">
          <a:xfrm flipH="1" flipV="1">
            <a:off x="3240088" y="4797425"/>
            <a:ext cx="503237" cy="28733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4ECDAC00-D826-4377-8D7E-F1F19FE9CEFE}"/>
              </a:ext>
            </a:extLst>
          </p:cNvPr>
          <p:cNvSpPr/>
          <p:nvPr/>
        </p:nvSpPr>
        <p:spPr>
          <a:xfrm>
            <a:off x="6180138" y="4689475"/>
            <a:ext cx="369887" cy="21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36000" tIns="0" rIns="36000" bIns="0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n=1</a:t>
            </a:r>
            <a:endParaRPr lang="zh-CN" altLang="en-US" sz="14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4A06BDE-5B87-4F21-8F65-39CF9FC13F4C}"/>
              </a:ext>
            </a:extLst>
          </p:cNvPr>
          <p:cNvSpPr/>
          <p:nvPr/>
        </p:nvSpPr>
        <p:spPr>
          <a:xfrm>
            <a:off x="3492500" y="4689475"/>
            <a:ext cx="369888" cy="21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36000" tIns="0" rIns="36000" bIns="0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n=0</a:t>
            </a:r>
            <a:endParaRPr lang="zh-CN" altLang="en-US" sz="1400" b="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5276A2B-7A36-443C-86E7-976A257D8B8A}"/>
              </a:ext>
            </a:extLst>
          </p:cNvPr>
          <p:cNvCxnSpPr/>
          <p:nvPr/>
        </p:nvCxnSpPr>
        <p:spPr bwMode="auto">
          <a:xfrm>
            <a:off x="3214688" y="4905375"/>
            <a:ext cx="474662" cy="26987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0926" name="矩形 47">
            <a:extLst>
              <a:ext uri="{FF2B5EF4-FFF2-40B4-BE49-F238E27FC236}">
                <a16:creationId xmlns:a16="http://schemas.microsoft.com/office/drawing/2014/main" id="{2AEF43CA-90E7-0C19-AF59-DF6E6EE26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5051425"/>
            <a:ext cx="173038" cy="2159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zh-CN" altLang="en-US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DA8F96B-6C14-4594-B8AF-EB907244A20C}"/>
              </a:ext>
            </a:extLst>
          </p:cNvPr>
          <p:cNvCxnSpPr/>
          <p:nvPr/>
        </p:nvCxnSpPr>
        <p:spPr bwMode="auto">
          <a:xfrm>
            <a:off x="5857875" y="4910138"/>
            <a:ext cx="474663" cy="26987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0928" name="矩形 49">
            <a:extLst>
              <a:ext uri="{FF2B5EF4-FFF2-40B4-BE49-F238E27FC236}">
                <a16:creationId xmlns:a16="http://schemas.microsoft.com/office/drawing/2014/main" id="{8BDD7ACD-620E-EEDD-5E97-64DA0EBDD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650" y="5051425"/>
            <a:ext cx="173038" cy="2159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zh-CN" altLang="en-US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8768B33-E0E7-41DE-B28B-AB9505EAAA76}"/>
              </a:ext>
            </a:extLst>
          </p:cNvPr>
          <p:cNvCxnSpPr/>
          <p:nvPr/>
        </p:nvCxnSpPr>
        <p:spPr bwMode="auto">
          <a:xfrm flipV="1">
            <a:off x="7986713" y="3740150"/>
            <a:ext cx="334962" cy="39846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0930" name="矩形 51">
            <a:extLst>
              <a:ext uri="{FF2B5EF4-FFF2-40B4-BE49-F238E27FC236}">
                <a16:creationId xmlns:a16="http://schemas.microsoft.com/office/drawing/2014/main" id="{D574F08D-22F7-ED4B-F89F-ADD92B52F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6263" y="3967163"/>
            <a:ext cx="173037" cy="2159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zh-CN" altLang="en-US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4472901-4F6F-4194-BDA3-1B420B72673B}"/>
              </a:ext>
            </a:extLst>
          </p:cNvPr>
          <p:cNvCxnSpPr/>
          <p:nvPr/>
        </p:nvCxnSpPr>
        <p:spPr bwMode="auto">
          <a:xfrm flipH="1">
            <a:off x="6400800" y="2895600"/>
            <a:ext cx="346075" cy="4191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0932" name="矩形 57">
            <a:extLst>
              <a:ext uri="{FF2B5EF4-FFF2-40B4-BE49-F238E27FC236}">
                <a16:creationId xmlns:a16="http://schemas.microsoft.com/office/drawing/2014/main" id="{22D9593B-3BFD-4A60-558C-0F26C2A25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3175000"/>
            <a:ext cx="171450" cy="21431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endParaRPr lang="zh-CN" altLang="en-US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AA3C1F6-EC5B-4D5B-B9E4-E7E5BE2A4CC6}"/>
              </a:ext>
            </a:extLst>
          </p:cNvPr>
          <p:cNvCxnSpPr/>
          <p:nvPr/>
        </p:nvCxnSpPr>
        <p:spPr bwMode="auto">
          <a:xfrm flipH="1">
            <a:off x="3671888" y="2881313"/>
            <a:ext cx="346075" cy="4191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0934" name="矩形 62">
            <a:extLst>
              <a:ext uri="{FF2B5EF4-FFF2-40B4-BE49-F238E27FC236}">
                <a16:creationId xmlns:a16="http://schemas.microsoft.com/office/drawing/2014/main" id="{368E6849-67CC-651E-CB26-C1D7F6225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213" y="3159125"/>
            <a:ext cx="288925" cy="2159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24</a:t>
            </a:r>
            <a:endParaRPr lang="zh-CN" altLang="en-US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FF216EC-E568-423B-B4F3-A289A5097603}"/>
              </a:ext>
            </a:extLst>
          </p:cNvPr>
          <p:cNvCxnSpPr/>
          <p:nvPr/>
        </p:nvCxnSpPr>
        <p:spPr bwMode="auto">
          <a:xfrm flipH="1">
            <a:off x="863600" y="2717800"/>
            <a:ext cx="344488" cy="4191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0936" name="矩形 64">
            <a:extLst>
              <a:ext uri="{FF2B5EF4-FFF2-40B4-BE49-F238E27FC236}">
                <a16:creationId xmlns:a16="http://schemas.microsoft.com/office/drawing/2014/main" id="{A36B943D-29B5-2134-7821-4017B2ED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75" y="2981325"/>
            <a:ext cx="382588" cy="2159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120</a:t>
            </a:r>
            <a:endParaRPr lang="zh-CN" altLang="en-US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图片 1">
            <a:extLst>
              <a:ext uri="{FF2B5EF4-FFF2-40B4-BE49-F238E27FC236}">
                <a16:creationId xmlns:a16="http://schemas.microsoft.com/office/drawing/2014/main" id="{0562A787-5B79-C844-C73B-A75EEE091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16113"/>
            <a:ext cx="4967288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Freeform 14">
            <a:extLst>
              <a:ext uri="{FF2B5EF4-FFF2-40B4-BE49-F238E27FC236}">
                <a16:creationId xmlns:a16="http://schemas.microsoft.com/office/drawing/2014/main" id="{DDE79BD0-A1A0-8829-0C7C-CDEE840520FE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0" cy="1587"/>
          </a:xfrm>
          <a:custGeom>
            <a:avLst/>
            <a:gdLst>
              <a:gd name="T0" fmla="*/ 2147483646 h 1"/>
              <a:gd name="T1" fmla="*/ 0 h 1"/>
              <a:gd name="T2" fmla="*/ 2147483646 h 1"/>
              <a:gd name="T3" fmla="*/ 0 60000 65536"/>
              <a:gd name="T4" fmla="*/ 0 60000 65536"/>
              <a:gd name="T5" fmla="*/ 0 60000 65536"/>
            </a:gdLst>
            <a:ahLst/>
            <a:cxnLst>
              <a:cxn ang="T3">
                <a:pos x="0" y="T0"/>
              </a:cxn>
              <a:cxn ang="T4">
                <a:pos x="0" y="T1"/>
              </a:cxn>
              <a:cxn ang="T5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4" name="Freeform 15">
            <a:extLst>
              <a:ext uri="{FF2B5EF4-FFF2-40B4-BE49-F238E27FC236}">
                <a16:creationId xmlns:a16="http://schemas.microsoft.com/office/drawing/2014/main" id="{9E07188C-E726-F099-3B09-BEC3179EA6DA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1588" cy="1587"/>
          </a:xfrm>
          <a:custGeom>
            <a:avLst/>
            <a:gdLst>
              <a:gd name="T0" fmla="*/ 0 w 1"/>
              <a:gd name="T1" fmla="*/ 0 h 1"/>
              <a:gd name="T2" fmla="*/ 2147483646 w 1"/>
              <a:gd name="T3" fmla="*/ 2147483646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5" name="Rectangle 1">
            <a:extLst>
              <a:ext uri="{FF2B5EF4-FFF2-40B4-BE49-F238E27FC236}">
                <a16:creationId xmlns:a16="http://schemas.microsoft.com/office/drawing/2014/main" id="{EF1AE386-C50A-6023-4319-A044666B999B}"/>
              </a:ext>
            </a:extLst>
          </p:cNvPr>
          <p:cNvSpPr>
            <a:spLocks/>
          </p:cNvSpPr>
          <p:nvPr/>
        </p:nvSpPr>
        <p:spPr bwMode="auto">
          <a:xfrm>
            <a:off x="0" y="2894013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Gill Sans"/>
              </a:rPr>
              <a:t>函数递归实例解析</a:t>
            </a:r>
            <a:endParaRPr lang="en-US" altLang="zh-CN" sz="40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panose="020B0606020202050201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2">
            <a:extLst>
              <a:ext uri="{FF2B5EF4-FFF2-40B4-BE49-F238E27FC236}">
                <a16:creationId xmlns:a16="http://schemas.microsoft.com/office/drawing/2014/main" id="{B9C8DA0C-4FFC-C89C-165A-3D6E7FE60189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字符串反转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82947" name="矩形 4">
            <a:extLst>
              <a:ext uri="{FF2B5EF4-FFF2-40B4-BE49-F238E27FC236}">
                <a16:creationId xmlns:a16="http://schemas.microsoft.com/office/drawing/2014/main" id="{31BE34F2-63F1-E1CE-0562-084CA03EA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将字符串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反转后输出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2948" name="矩形 5">
            <a:extLst>
              <a:ext uri="{FF2B5EF4-FFF2-40B4-BE49-F238E27FC236}">
                <a16:creationId xmlns:a16="http://schemas.microsoft.com/office/drawing/2014/main" id="{27515AEF-38D4-472F-A085-D4AEC3B81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068638"/>
            <a:ext cx="748823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 + 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分支结构</a:t>
            </a:r>
            <a:endParaRPr lang="en-US" altLang="zh-CN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递归链条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递归基例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2949" name="Rectangle 1">
            <a:extLst>
              <a:ext uri="{FF2B5EF4-FFF2-40B4-BE49-F238E27FC236}">
                <a16:creationId xmlns:a16="http://schemas.microsoft.com/office/drawing/2014/main" id="{89F14A86-B6EC-23E4-63F4-17E63E150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263775"/>
            <a:ext cx="20161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s[::-1]</a:t>
            </a:r>
            <a:endParaRPr lang="zh-CN" altLang="zh-CN">
              <a:solidFill>
                <a:srgbClr val="000000"/>
              </a:solidFill>
              <a:ea typeface="宋体" panose="02010600030101010101" pitchFamily="2" charset="-122"/>
              <a:sym typeface="Gill Sans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2">
            <a:extLst>
              <a:ext uri="{FF2B5EF4-FFF2-40B4-BE49-F238E27FC236}">
                <a16:creationId xmlns:a16="http://schemas.microsoft.com/office/drawing/2014/main" id="{B9C8DA0C-4FFC-C89C-165A-3D6E7FE60189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字符串反转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82947" name="矩形 4">
            <a:extLst>
              <a:ext uri="{FF2B5EF4-FFF2-40B4-BE49-F238E27FC236}">
                <a16:creationId xmlns:a16="http://schemas.microsoft.com/office/drawing/2014/main" id="{31BE34F2-63F1-E1CE-0562-084CA03EA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将字符串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反转后输出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2948" name="矩形 5">
            <a:extLst>
              <a:ext uri="{FF2B5EF4-FFF2-40B4-BE49-F238E27FC236}">
                <a16:creationId xmlns:a16="http://schemas.microsoft.com/office/drawing/2014/main" id="{27515AEF-38D4-472F-A085-D4AEC3B81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068638"/>
            <a:ext cx="748823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 + 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分支结构</a:t>
            </a:r>
            <a:endParaRPr lang="en-US" altLang="zh-CN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递归链条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递归基例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2949" name="Rectangle 1">
            <a:extLst>
              <a:ext uri="{FF2B5EF4-FFF2-40B4-BE49-F238E27FC236}">
                <a16:creationId xmlns:a16="http://schemas.microsoft.com/office/drawing/2014/main" id="{89F14A86-B6EC-23E4-63F4-17E63E150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263775"/>
            <a:ext cx="20161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s[::-1]</a:t>
            </a:r>
            <a:endParaRPr lang="zh-CN" altLang="zh-CN">
              <a:solidFill>
                <a:srgbClr val="000000"/>
              </a:solidFill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82950" name="Rectangle 1">
            <a:extLst>
              <a:ext uri="{FF2B5EF4-FFF2-40B4-BE49-F238E27FC236}">
                <a16:creationId xmlns:a16="http://schemas.microsoft.com/office/drawing/2014/main" id="{C7D793B9-ACAD-5872-20EE-18EBBB435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8" y="3284538"/>
            <a:ext cx="4537075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</a:t>
            </a:r>
            <a:r>
              <a:rPr lang="zh-CN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</a:t>
            </a:r>
            <a:r>
              <a:rPr lang="zh-CN" altLang="zh-CN" sz="2000" i="1">
                <a:solidFill>
                  <a:srgbClr val="66D9E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rvs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(s):</a:t>
            </a:r>
            <a:br>
              <a:rPr lang="zh-CN" altLang="zh-CN" sz="200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</a:br>
            <a:r>
              <a:rPr lang="zh-CN" altLang="zh-CN" sz="200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zh-CN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</a:t>
            </a:r>
            <a:r>
              <a:rPr lang="zh-CN" altLang="zh-CN" sz="2000" i="1">
                <a:solidFill>
                  <a:srgbClr val="66D9E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=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= 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""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rvs(s[1:])+s[0]</a:t>
            </a:r>
            <a:endParaRPr lang="zh-CN" altLang="zh-CN" sz="2000">
              <a:solidFill>
                <a:srgbClr val="000000"/>
              </a:solidFill>
              <a:ea typeface="宋体" panose="02010600030101010101" pitchFamily="2" charset="-122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8584797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2">
            <a:extLst>
              <a:ext uri="{FF2B5EF4-FFF2-40B4-BE49-F238E27FC236}">
                <a16:creationId xmlns:a16="http://schemas.microsoft.com/office/drawing/2014/main" id="{9631920B-8BEC-AE13-2986-4E30476102D5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panose="020B0606020202050201" pitchFamily="34" charset="0"/>
              </a:rPr>
              <a:t>经典的上台阶问题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83971" name="矩形 4">
            <a:extLst>
              <a:ext uri="{FF2B5EF4-FFF2-40B4-BE49-F238E27FC236}">
                <a16:creationId xmlns:a16="http://schemas.microsoft.com/office/drawing/2014/main" id="{25531094-4C94-D1D3-F9D7-B30C96BC5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63460"/>
            <a:ext cx="9144000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给定整数</a:t>
            </a:r>
            <a:r>
              <a:rPr lang="en-US" altLang="zh-CN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N</a:t>
            </a:r>
            <a:r>
              <a:rPr lang="zh-CN" altLang="en-US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，代表台阶数，一次可以跨</a:t>
            </a:r>
            <a:r>
              <a:rPr lang="en-US" altLang="zh-CN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2</a:t>
            </a:r>
            <a:r>
              <a:rPr lang="zh-CN" altLang="en-US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个或者</a:t>
            </a:r>
            <a:r>
              <a:rPr lang="en-US" altLang="zh-CN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1</a:t>
            </a:r>
            <a:r>
              <a:rPr lang="zh-CN" altLang="en-US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个台阶，返回有多少种走法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。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2">
            <a:extLst>
              <a:ext uri="{FF2B5EF4-FFF2-40B4-BE49-F238E27FC236}">
                <a16:creationId xmlns:a16="http://schemas.microsoft.com/office/drawing/2014/main" id="{9631920B-8BEC-AE13-2986-4E30476102D5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斐波那契数列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83971" name="矩形 4">
            <a:extLst>
              <a:ext uri="{FF2B5EF4-FFF2-40B4-BE49-F238E27FC236}">
                <a16:creationId xmlns:a16="http://schemas.microsoft.com/office/drawing/2014/main" id="{25531094-4C94-D1D3-F9D7-B30C96BC5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一个经典数列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71DE34-6384-4D48-A61E-284119E2357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76368" y="3501009"/>
            <a:ext cx="7191264" cy="137563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87862517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矩形 4">
            <a:extLst>
              <a:ext uri="{FF2B5EF4-FFF2-40B4-BE49-F238E27FC236}">
                <a16:creationId xmlns:a16="http://schemas.microsoft.com/office/drawing/2014/main" id="{24DF74B6-9A0A-8701-F9E6-FD6AC1D61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F(n) = F(n-1) + F(n-2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)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4995" name="矩形 5">
            <a:extLst>
              <a:ext uri="{FF2B5EF4-FFF2-40B4-BE49-F238E27FC236}">
                <a16:creationId xmlns:a16="http://schemas.microsoft.com/office/drawing/2014/main" id="{9CAEBAA5-815F-9E5C-A196-8A1D6CEDD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068638"/>
            <a:ext cx="748823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函数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+ 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分支结构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递归链条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递归基例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4996" name="Rectangle 1">
            <a:extLst>
              <a:ext uri="{FF2B5EF4-FFF2-40B4-BE49-F238E27FC236}">
                <a16:creationId xmlns:a16="http://schemas.microsoft.com/office/drawing/2014/main" id="{638D37CA-FE87-638C-BDC2-D3DED163D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284538"/>
            <a:ext cx="4535488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</a:t>
            </a:r>
            <a:r>
              <a:rPr lang="zh-CN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</a:t>
            </a:r>
            <a:r>
              <a:rPr lang="zh-CN" altLang="zh-CN" sz="2000" i="1" dirty="0">
                <a:solidFill>
                  <a:srgbClr val="66D9E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(n):</a:t>
            </a:r>
            <a:br>
              <a:rPr lang="zh-CN" altLang="zh-CN" sz="2000" dirty="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</a:br>
            <a:r>
              <a:rPr lang="zh-CN" altLang="zh-CN" sz="2000" dirty="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</a:t>
            </a:r>
            <a:r>
              <a:rPr lang="en-US" altLang="zh-CN" sz="2000" i="1" dirty="0" err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</a:t>
            </a:r>
            <a:r>
              <a:rPr lang="zh-CN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</a:t>
            </a:r>
            <a:r>
              <a:rPr lang="zh-CN" altLang="zh-CN" sz="2000" i="1" dirty="0">
                <a:solidFill>
                  <a:srgbClr val="66D9E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=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= 1: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  </a:t>
            </a: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 dirty="0" err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elif</a:t>
            </a: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n == 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	  </a:t>
            </a: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2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else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  </a:t>
            </a: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f(n-1) + f(n-2)</a:t>
            </a:r>
            <a:endParaRPr lang="zh-CN" altLang="zh-CN" sz="2000" dirty="0">
              <a:solidFill>
                <a:srgbClr val="000000"/>
              </a:solidFill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84997" name="Rectangle 12">
            <a:extLst>
              <a:ext uri="{FF2B5EF4-FFF2-40B4-BE49-F238E27FC236}">
                <a16:creationId xmlns:a16="http://schemas.microsoft.com/office/drawing/2014/main" id="{5989D759-F62D-D5D3-4BF0-23DCE642E76F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斐波那契数列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2">
            <a:extLst>
              <a:ext uri="{FF2B5EF4-FFF2-40B4-BE49-F238E27FC236}">
                <a16:creationId xmlns:a16="http://schemas.microsoft.com/office/drawing/2014/main" id="{84FF48E0-BAE8-57B3-B117-D6D943A0DE55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汉诺塔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86019" name="Rectangle 1">
            <a:extLst>
              <a:ext uri="{FF2B5EF4-FFF2-40B4-BE49-F238E27FC236}">
                <a16:creationId xmlns:a16="http://schemas.microsoft.com/office/drawing/2014/main" id="{9A752FED-B264-3355-4B79-FFC3F3A0C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288" y="2263775"/>
            <a:ext cx="20161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s[::-1]</a:t>
            </a:r>
            <a:endParaRPr lang="zh-CN" altLang="zh-CN">
              <a:solidFill>
                <a:srgbClr val="000000"/>
              </a:solidFill>
              <a:ea typeface="宋体" panose="02010600030101010101" pitchFamily="2" charset="-122"/>
              <a:sym typeface="Gill Sans"/>
            </a:endParaRPr>
          </a:p>
        </p:txBody>
      </p:sp>
      <p:pic>
        <p:nvPicPr>
          <p:cNvPr id="86020" name="图片 1">
            <a:extLst>
              <a:ext uri="{FF2B5EF4-FFF2-40B4-BE49-F238E27FC236}">
                <a16:creationId xmlns:a16="http://schemas.microsoft.com/office/drawing/2014/main" id="{C5A56F8A-0F3E-CF13-7E73-0DAA6AD1F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916113"/>
            <a:ext cx="2817813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图片 2">
            <a:extLst>
              <a:ext uri="{FF2B5EF4-FFF2-40B4-BE49-F238E27FC236}">
                <a16:creationId xmlns:a16="http://schemas.microsoft.com/office/drawing/2014/main" id="{B4829E6A-90C2-B506-A20E-FA0AD61B0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248025"/>
            <a:ext cx="243046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2">
            <a:extLst>
              <a:ext uri="{FF2B5EF4-FFF2-40B4-BE49-F238E27FC236}">
                <a16:creationId xmlns:a16="http://schemas.microsoft.com/office/drawing/2014/main" id="{FCB4FA75-4EE4-F28F-0DA7-D3D0AF84AA53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汉诺塔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87043" name="矩形 5">
            <a:extLst>
              <a:ext uri="{FF2B5EF4-FFF2-40B4-BE49-F238E27FC236}">
                <a16:creationId xmlns:a16="http://schemas.microsoft.com/office/drawing/2014/main" id="{E1736734-108A-EC92-DD3F-CD65D0E1A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" y="2922588"/>
            <a:ext cx="295275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函数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+ 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分支结构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递归链条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递归基例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7044" name="Rectangle 1">
            <a:extLst>
              <a:ext uri="{FF2B5EF4-FFF2-40B4-BE49-F238E27FC236}">
                <a16:creationId xmlns:a16="http://schemas.microsoft.com/office/drawing/2014/main" id="{6A0E6238-7CA2-8EF7-FF95-5ED1147F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775" y="2114550"/>
            <a:ext cx="5616575" cy="433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count = 0</a:t>
            </a:r>
            <a:endParaRPr lang="en-US" altLang="zh-CN" sz="18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</a:t>
            </a:r>
            <a:r>
              <a:rPr lang="zh-CN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</a:t>
            </a:r>
            <a:r>
              <a:rPr lang="zh-CN" altLang="zh-CN" sz="1800" i="1" dirty="0">
                <a:solidFill>
                  <a:srgbClr val="66D9E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800" dirty="0" err="1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hanoi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(n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src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mid,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global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count</a:t>
            </a:r>
            <a:br>
              <a:rPr lang="zh-CN" altLang="zh-CN" sz="1800" dirty="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</a:br>
            <a:r>
              <a:rPr lang="zh-CN" altLang="zh-CN" sz="1800" dirty="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800" dirty="0">
                <a:solidFill>
                  <a:srgbClr val="F92672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</a:t>
            </a:r>
            <a:r>
              <a:rPr lang="en-US" altLang="zh-CN" sz="1800" i="1" dirty="0" err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</a:t>
            </a:r>
            <a:r>
              <a:rPr lang="zh-CN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</a:t>
            </a:r>
            <a:r>
              <a:rPr lang="zh-CN" altLang="zh-CN" sz="1800" i="1" dirty="0">
                <a:solidFill>
                  <a:srgbClr val="66D9E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n</a:t>
            </a:r>
            <a:r>
              <a:rPr lang="zh-CN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=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=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print(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{}</a:t>
            </a:r>
            <a:r>
              <a:rPr lang="en-US" altLang="zh-CN" sz="18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{}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.format(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src,dst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count +=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anoi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(n-1,src,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 mid)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anoi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(1,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src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mid,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dst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hanoi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(n-1, mid,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src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dst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hanoi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(3, “A”, “B”, “C”)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print(count)</a:t>
            </a:r>
          </a:p>
        </p:txBody>
      </p:sp>
      <p:pic>
        <p:nvPicPr>
          <p:cNvPr id="87045" name="图片 1">
            <a:extLst>
              <a:ext uri="{FF2B5EF4-FFF2-40B4-BE49-F238E27FC236}">
                <a16:creationId xmlns:a16="http://schemas.microsoft.com/office/drawing/2014/main" id="{BDF72769-FEBA-4FFF-1753-BF33CB96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73163"/>
            <a:ext cx="2447925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文本框 2">
            <a:extLst>
              <a:ext uri="{FF2B5EF4-FFF2-40B4-BE49-F238E27FC236}">
                <a16:creationId xmlns:a16="http://schemas.microsoft.com/office/drawing/2014/main" id="{D880DC54-D989-B5C8-A194-961BB88C0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2114550"/>
            <a:ext cx="3317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endParaRPr lang="zh-CN" altLang="en-US" sz="2000" b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87047" name="文本框 9">
            <a:extLst>
              <a:ext uri="{FF2B5EF4-FFF2-40B4-BE49-F238E27FC236}">
                <a16:creationId xmlns:a16="http://schemas.microsoft.com/office/drawing/2014/main" id="{42050098-F80D-C805-CFCD-B3A723DA0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3" y="2114550"/>
            <a:ext cx="3317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</a:t>
            </a:r>
            <a:endParaRPr lang="zh-CN" altLang="en-US" sz="2000" b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87048" name="文本框 10">
            <a:extLst>
              <a:ext uri="{FF2B5EF4-FFF2-40B4-BE49-F238E27FC236}">
                <a16:creationId xmlns:a16="http://schemas.microsoft.com/office/drawing/2014/main" id="{9933CA63-0AF9-AA26-358D-3D6D9632F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2114550"/>
            <a:ext cx="3317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</a:t>
            </a:r>
            <a:endParaRPr lang="zh-CN" altLang="en-US" sz="2000" b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2">
            <a:extLst>
              <a:ext uri="{FF2B5EF4-FFF2-40B4-BE49-F238E27FC236}">
                <a16:creationId xmlns:a16="http://schemas.microsoft.com/office/drawing/2014/main" id="{08BD6CF9-7723-252D-E424-D9B7257BE439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汉诺塔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88067" name="Rectangle 1">
            <a:extLst>
              <a:ext uri="{FF2B5EF4-FFF2-40B4-BE49-F238E27FC236}">
                <a16:creationId xmlns:a16="http://schemas.microsoft.com/office/drawing/2014/main" id="{7E5738DB-70EE-80DA-8C56-154D43FDD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38" y="2955925"/>
            <a:ext cx="377983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count = 0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</a:t>
            </a:r>
            <a:r>
              <a:rPr lang="zh-CN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</a:t>
            </a:r>
            <a:r>
              <a:rPr lang="zh-CN" altLang="zh-CN" sz="1800" i="1" dirty="0">
                <a:solidFill>
                  <a:srgbClr val="66D9E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800" dirty="0" err="1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hanoi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(n,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src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 mid):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… (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略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hanoi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(3, 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"A"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"C"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"B"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rint(count)</a:t>
            </a:r>
          </a:p>
        </p:txBody>
      </p:sp>
      <p:sp>
        <p:nvSpPr>
          <p:cNvPr id="88068" name="文本框 2">
            <a:extLst>
              <a:ext uri="{FF2B5EF4-FFF2-40B4-BE49-F238E27FC236}">
                <a16:creationId xmlns:a16="http://schemas.microsoft.com/office/drawing/2014/main" id="{3AC70317-97D9-2587-4AAB-85B14727A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2114550"/>
            <a:ext cx="3317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A</a:t>
            </a:r>
            <a:endParaRPr lang="zh-CN" altLang="en-US" sz="2000" b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88069" name="文本框 9">
            <a:extLst>
              <a:ext uri="{FF2B5EF4-FFF2-40B4-BE49-F238E27FC236}">
                <a16:creationId xmlns:a16="http://schemas.microsoft.com/office/drawing/2014/main" id="{BD937975-16D3-F52D-B222-FEEEE997C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3" y="2114550"/>
            <a:ext cx="3317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B</a:t>
            </a:r>
            <a:endParaRPr lang="zh-CN" altLang="en-US" sz="2000" b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88070" name="文本框 10">
            <a:extLst>
              <a:ext uri="{FF2B5EF4-FFF2-40B4-BE49-F238E27FC236}">
                <a16:creationId xmlns:a16="http://schemas.microsoft.com/office/drawing/2014/main" id="{3219C859-7A98-90FC-FBDF-FA5811FD3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2114550"/>
            <a:ext cx="3317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C</a:t>
            </a:r>
            <a:endParaRPr lang="zh-CN" altLang="en-US" sz="2000" b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88071" name="Rectangle 1">
            <a:extLst>
              <a:ext uri="{FF2B5EF4-FFF2-40B4-BE49-F238E27FC236}">
                <a16:creationId xmlns:a16="http://schemas.microsoft.com/office/drawing/2014/main" id="{21228D83-6ADB-9BA9-F3AC-078364637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530475"/>
            <a:ext cx="2303462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1:A-&gt;C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2:</a:t>
            </a:r>
            <a:r>
              <a:rPr lang="en-US" altLang="zh-CN" sz="18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A-&gt;B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1:C-&gt;B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3:A-&gt;C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1:B-&gt;A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2:B-&gt;C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1:A-&gt;C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endParaRPr lang="en-US" altLang="zh-CN" sz="180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</p:txBody>
      </p:sp>
      <p:pic>
        <p:nvPicPr>
          <p:cNvPr id="88072" name="图片 12">
            <a:extLst>
              <a:ext uri="{FF2B5EF4-FFF2-40B4-BE49-F238E27FC236}">
                <a16:creationId xmlns:a16="http://schemas.microsoft.com/office/drawing/2014/main" id="{9AD32126-90FD-55F6-DD50-4BDB04830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73163"/>
            <a:ext cx="2447925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">
            <a:extLst>
              <a:ext uri="{FF2B5EF4-FFF2-40B4-BE49-F238E27FC236}">
                <a16:creationId xmlns:a16="http://schemas.microsoft.com/office/drawing/2014/main" id="{400047D2-E856-BA36-3C11-E0CD091E4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16113"/>
            <a:ext cx="4967288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Freeform 14">
            <a:extLst>
              <a:ext uri="{FF2B5EF4-FFF2-40B4-BE49-F238E27FC236}">
                <a16:creationId xmlns:a16="http://schemas.microsoft.com/office/drawing/2014/main" id="{BA9DF7F7-F37F-1460-EB45-753443E57DA6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0" cy="1587"/>
          </a:xfrm>
          <a:custGeom>
            <a:avLst/>
            <a:gdLst>
              <a:gd name="T0" fmla="*/ 2147483646 h 1"/>
              <a:gd name="T1" fmla="*/ 0 h 1"/>
              <a:gd name="T2" fmla="*/ 2147483646 h 1"/>
              <a:gd name="T3" fmla="*/ 0 60000 65536"/>
              <a:gd name="T4" fmla="*/ 0 60000 65536"/>
              <a:gd name="T5" fmla="*/ 0 60000 65536"/>
            </a:gdLst>
            <a:ahLst/>
            <a:cxnLst>
              <a:cxn ang="T3">
                <a:pos x="0" y="T0"/>
              </a:cxn>
              <a:cxn ang="T4">
                <a:pos x="0" y="T1"/>
              </a:cxn>
              <a:cxn ang="T5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Freeform 15">
            <a:extLst>
              <a:ext uri="{FF2B5EF4-FFF2-40B4-BE49-F238E27FC236}">
                <a16:creationId xmlns:a16="http://schemas.microsoft.com/office/drawing/2014/main" id="{C005A017-7C7A-EB46-9EB3-3B42FDBFDE2A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1588" cy="1587"/>
          </a:xfrm>
          <a:custGeom>
            <a:avLst/>
            <a:gdLst>
              <a:gd name="T0" fmla="*/ 0 w 1"/>
              <a:gd name="T1" fmla="*/ 0 h 1"/>
              <a:gd name="T2" fmla="*/ 2147483646 w 1"/>
              <a:gd name="T3" fmla="*/ 2147483646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Rectangle 1">
            <a:extLst>
              <a:ext uri="{FF2B5EF4-FFF2-40B4-BE49-F238E27FC236}">
                <a16:creationId xmlns:a16="http://schemas.microsoft.com/office/drawing/2014/main" id="{A4BF372B-E288-D01B-DB2D-2AF8078A28F5}"/>
              </a:ext>
            </a:extLst>
          </p:cNvPr>
          <p:cNvSpPr>
            <a:spLocks/>
          </p:cNvSpPr>
          <p:nvPr/>
        </p:nvSpPr>
        <p:spPr bwMode="auto">
          <a:xfrm>
            <a:off x="0" y="2894013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</a:rPr>
              <a:t>函数的使用及调用过程</a:t>
            </a:r>
            <a:endParaRPr lang="en-US" altLang="zh-CN" sz="40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panose="020B0606020202050201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2">
            <a:extLst>
              <a:ext uri="{FF2B5EF4-FFF2-40B4-BE49-F238E27FC236}">
                <a16:creationId xmlns:a16="http://schemas.microsoft.com/office/drawing/2014/main" id="{862734C5-CF87-6A03-9005-B179381CD41D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函数的</a:t>
            </a: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调用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15363" name="矩形 3">
            <a:extLst>
              <a:ext uri="{FF2B5EF4-FFF2-40B4-BE49-F238E27FC236}">
                <a16:creationId xmlns:a16="http://schemas.microsoft.com/office/drawing/2014/main" id="{548DC8A7-C11A-072C-3E20-33D8F0120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调用是运行函数代码的方式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5364" name="Rectangle 1">
            <a:extLst>
              <a:ext uri="{FF2B5EF4-FFF2-40B4-BE49-F238E27FC236}">
                <a16:creationId xmlns:a16="http://schemas.microsoft.com/office/drawing/2014/main" id="{E3FA5B04-070A-2CE8-EEE7-845C38F0A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767013"/>
            <a:ext cx="423545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def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fact(n) 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s = 1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for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i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range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(1, n+1):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s *= i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s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fact(10)</a:t>
            </a:r>
            <a:endParaRPr lang="en-US" altLang="zh-CN" sz="200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15365" name="矩形 11">
            <a:extLst>
              <a:ext uri="{FF2B5EF4-FFF2-40B4-BE49-F238E27FC236}">
                <a16:creationId xmlns:a16="http://schemas.microsoft.com/office/drawing/2014/main" id="{09FEC4E2-7D7A-8F4F-DD75-2EE51C83F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870200"/>
            <a:ext cx="4033838" cy="2243138"/>
          </a:xfrm>
          <a:prstGeom prst="rect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cxnSp>
        <p:nvCxnSpPr>
          <p:cNvPr id="15366" name="直接连接符 4">
            <a:extLst>
              <a:ext uri="{FF2B5EF4-FFF2-40B4-BE49-F238E27FC236}">
                <a16:creationId xmlns:a16="http://schemas.microsoft.com/office/drawing/2014/main" id="{F659677E-8FD9-A7CB-3748-9C7CDC084C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" y="5661025"/>
            <a:ext cx="1584325" cy="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矩形 5">
            <a:extLst>
              <a:ext uri="{FF2B5EF4-FFF2-40B4-BE49-F238E27FC236}">
                <a16:creationId xmlns:a16="http://schemas.microsoft.com/office/drawing/2014/main" id="{0F724E38-F78A-A798-DC9C-D719DFE0B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700" y="3013075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函数的定义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368" name="矩形 15">
            <a:extLst>
              <a:ext uri="{FF2B5EF4-FFF2-40B4-BE49-F238E27FC236}">
                <a16:creationId xmlns:a16="http://schemas.microsoft.com/office/drawing/2014/main" id="{7CEC88E6-B0D4-3C96-8524-93D7065DF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257800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函数的调用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369" name="矩形 18">
            <a:extLst>
              <a:ext uri="{FF2B5EF4-FFF2-40B4-BE49-F238E27FC236}">
                <a16:creationId xmlns:a16="http://schemas.microsoft.com/office/drawing/2014/main" id="{81E7A53E-1F5D-2981-1F32-BCF536978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3035300"/>
            <a:ext cx="3756025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调用时要给出实际参数</a:t>
            </a:r>
            <a:endParaRPr lang="en-US" altLang="zh-CN" sz="2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实际参数替换定义中的参数</a:t>
            </a:r>
            <a:endParaRPr lang="en-US" altLang="zh-CN" sz="2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函数调用后得到返回值</a:t>
            </a:r>
            <a:endParaRPr lang="zh-CN" altLang="en-US" sz="2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2">
            <a:extLst>
              <a:ext uri="{FF2B5EF4-FFF2-40B4-BE49-F238E27FC236}">
                <a16:creationId xmlns:a16="http://schemas.microsoft.com/office/drawing/2014/main" id="{DD05637D-E3A7-F54C-767E-A1FAC003F104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函数的调用过程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7A28746C-2DC6-8387-1494-79A612B89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2803525"/>
            <a:ext cx="4235450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def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fact( n ) 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s = 1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for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i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range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(1, n+1):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s *= i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return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s</a:t>
            </a:r>
          </a:p>
        </p:txBody>
      </p:sp>
      <p:sp>
        <p:nvSpPr>
          <p:cNvPr id="16388" name="矩形 1">
            <a:extLst>
              <a:ext uri="{FF2B5EF4-FFF2-40B4-BE49-F238E27FC236}">
                <a16:creationId xmlns:a16="http://schemas.microsoft.com/office/drawing/2014/main" id="{FFD4CCCA-6CEC-E098-2AE0-7268BBF9B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2803525"/>
            <a:ext cx="2159000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 = fact( 10 )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print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(a)</a:t>
            </a:r>
          </a:p>
        </p:txBody>
      </p:sp>
      <p:cxnSp>
        <p:nvCxnSpPr>
          <p:cNvPr id="16389" name="直接连接符 6">
            <a:extLst>
              <a:ext uri="{FF2B5EF4-FFF2-40B4-BE49-F238E27FC236}">
                <a16:creationId xmlns:a16="http://schemas.microsoft.com/office/drawing/2014/main" id="{3E14D5F0-2692-D57A-DCA1-8D98E67877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08338" y="3125788"/>
            <a:ext cx="989012" cy="0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直接连接符 8">
            <a:extLst>
              <a:ext uri="{FF2B5EF4-FFF2-40B4-BE49-F238E27FC236}">
                <a16:creationId xmlns:a16="http://schemas.microsoft.com/office/drawing/2014/main" id="{92543E8C-A129-FB53-0186-B3FE532344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3438" y="3551238"/>
            <a:ext cx="14287" cy="1331912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1" name="任意多边形 9">
            <a:extLst>
              <a:ext uri="{FF2B5EF4-FFF2-40B4-BE49-F238E27FC236}">
                <a16:creationId xmlns:a16="http://schemas.microsoft.com/office/drawing/2014/main" id="{5EB01E54-FCC9-0FC0-D591-E242D88C7D98}"/>
              </a:ext>
            </a:extLst>
          </p:cNvPr>
          <p:cNvSpPr>
            <a:spLocks/>
          </p:cNvSpPr>
          <p:nvPr/>
        </p:nvSpPr>
        <p:spPr bwMode="auto">
          <a:xfrm>
            <a:off x="2740025" y="2578100"/>
            <a:ext cx="2901950" cy="252413"/>
          </a:xfrm>
          <a:custGeom>
            <a:avLst/>
            <a:gdLst>
              <a:gd name="T0" fmla="*/ 0 w 3182400"/>
              <a:gd name="T1" fmla="*/ 178800 h 280807"/>
              <a:gd name="T2" fmla="*/ 910893 w 3182400"/>
              <a:gd name="T3" fmla="*/ 4 h 280807"/>
              <a:gd name="T4" fmla="*/ 2200078 w 3182400"/>
              <a:gd name="T5" fmla="*/ 183505 h 2808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82400" h="280807">
                <a:moveTo>
                  <a:pt x="0" y="273607"/>
                </a:moveTo>
                <a:cubicBezTo>
                  <a:pt x="393600" y="136207"/>
                  <a:pt x="787200" y="-1193"/>
                  <a:pt x="1317600" y="7"/>
                </a:cubicBezTo>
                <a:cubicBezTo>
                  <a:pt x="1848000" y="1207"/>
                  <a:pt x="2515200" y="141007"/>
                  <a:pt x="3182400" y="280807"/>
                </a:cubicBezTo>
              </a:path>
            </a:pathLst>
          </a:cu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6392" name="直接连接符 12">
            <a:extLst>
              <a:ext uri="{FF2B5EF4-FFF2-40B4-BE49-F238E27FC236}">
                <a16:creationId xmlns:a16="http://schemas.microsoft.com/office/drawing/2014/main" id="{6D4C1B45-AF1F-CBDA-FAED-909BFA90BC7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208338" y="3429000"/>
            <a:ext cx="982662" cy="1120775"/>
          </a:xfrm>
          <a:prstGeom prst="line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3" name="矩形 14">
            <a:extLst>
              <a:ext uri="{FF2B5EF4-FFF2-40B4-BE49-F238E27FC236}">
                <a16:creationId xmlns:a16="http://schemas.microsoft.com/office/drawing/2014/main" id="{E02A97EF-24E4-8E14-4016-CF1CDD707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2979738"/>
            <a:ext cx="576262" cy="273050"/>
          </a:xfrm>
          <a:prstGeom prst="rect">
            <a:avLst/>
          </a:prstGeom>
          <a:noFill/>
          <a:ln w="12700" algn="ctr">
            <a:solidFill>
              <a:srgbClr val="0070C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394" name="矩形 16">
            <a:extLst>
              <a:ext uri="{FF2B5EF4-FFF2-40B4-BE49-F238E27FC236}">
                <a16:creationId xmlns:a16="http://schemas.microsoft.com/office/drawing/2014/main" id="{D50FC64C-D59F-2F7B-2C16-E0ACDD436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0" y="2989263"/>
            <a:ext cx="244475" cy="273050"/>
          </a:xfrm>
          <a:prstGeom prst="rect">
            <a:avLst/>
          </a:prstGeom>
          <a:noFill/>
          <a:ln w="12700" algn="ctr">
            <a:solidFill>
              <a:srgbClr val="0070C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395" name="矩形 15">
            <a:extLst>
              <a:ext uri="{FF2B5EF4-FFF2-40B4-BE49-F238E27FC236}">
                <a16:creationId xmlns:a16="http://schemas.microsoft.com/office/drawing/2014/main" id="{4B574C92-01C8-91C3-F174-359E5BA9F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200" y="4179888"/>
            <a:ext cx="1071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3628800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2262</TotalTime>
  <Words>3778</Words>
  <Application>Microsoft Macintosh PowerPoint</Application>
  <PresentationFormat>全屏显示(4:3)</PresentationFormat>
  <Paragraphs>537</Paragraphs>
  <Slides>69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1" baseType="lpstr">
      <vt:lpstr>-apple-system</vt:lpstr>
      <vt:lpstr>黑体</vt:lpstr>
      <vt:lpstr>华文新魏</vt:lpstr>
      <vt:lpstr>宋体</vt:lpstr>
      <vt:lpstr>微软雅黑</vt:lpstr>
      <vt:lpstr>Arial</vt:lpstr>
      <vt:lpstr>Arial Black</vt:lpstr>
      <vt:lpstr>Consolas</vt:lpstr>
      <vt:lpstr>Gill Sans</vt:lpstr>
      <vt:lpstr>Times New Roman</vt:lpstr>
      <vt:lpstr>Wingdings</vt:lpstr>
      <vt:lpstr>Pixel</vt:lpstr>
      <vt:lpstr>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Microsoft Office User</dc:creator>
  <cp:lastModifiedBy>煜茗 尚</cp:lastModifiedBy>
  <cp:revision>129</cp:revision>
  <dcterms:created xsi:type="dcterms:W3CDTF">2016-09-20T13:27:47Z</dcterms:created>
  <dcterms:modified xsi:type="dcterms:W3CDTF">2025-04-28T14:49:11Z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