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85"/>
  </p:notesMasterIdLst>
  <p:handoutMasterIdLst>
    <p:handoutMasterId r:id="rId86"/>
  </p:handoutMasterIdLst>
  <p:sldIdLst>
    <p:sldId id="352" r:id="rId2"/>
    <p:sldId id="353" r:id="rId3"/>
    <p:sldId id="354" r:id="rId4"/>
    <p:sldId id="355" r:id="rId5"/>
    <p:sldId id="356" r:id="rId6"/>
    <p:sldId id="357" r:id="rId7"/>
    <p:sldId id="621" r:id="rId8"/>
    <p:sldId id="622" r:id="rId9"/>
    <p:sldId id="623" r:id="rId10"/>
    <p:sldId id="625" r:id="rId11"/>
    <p:sldId id="626" r:id="rId12"/>
    <p:sldId id="627" r:id="rId13"/>
    <p:sldId id="628" r:id="rId14"/>
    <p:sldId id="630" r:id="rId15"/>
    <p:sldId id="631" r:id="rId16"/>
    <p:sldId id="632" r:id="rId17"/>
    <p:sldId id="634" r:id="rId18"/>
    <p:sldId id="635" r:id="rId19"/>
    <p:sldId id="358" r:id="rId20"/>
    <p:sldId id="359" r:id="rId21"/>
    <p:sldId id="360" r:id="rId22"/>
    <p:sldId id="361" r:id="rId23"/>
    <p:sldId id="655" r:id="rId24"/>
    <p:sldId id="656" r:id="rId25"/>
    <p:sldId id="657" r:id="rId26"/>
    <p:sldId id="658" r:id="rId27"/>
    <p:sldId id="660" r:id="rId28"/>
    <p:sldId id="661" r:id="rId29"/>
    <p:sldId id="662" r:id="rId30"/>
    <p:sldId id="663" r:id="rId31"/>
    <p:sldId id="664" r:id="rId32"/>
    <p:sldId id="665" r:id="rId33"/>
    <p:sldId id="666" r:id="rId34"/>
    <p:sldId id="667" r:id="rId35"/>
    <p:sldId id="668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698" r:id="rId44"/>
    <p:sldId id="699" r:id="rId45"/>
    <p:sldId id="700" r:id="rId46"/>
    <p:sldId id="701" r:id="rId47"/>
    <p:sldId id="702" r:id="rId48"/>
    <p:sldId id="703" r:id="rId49"/>
    <p:sldId id="704" r:id="rId50"/>
    <p:sldId id="705" r:id="rId51"/>
    <p:sldId id="706" r:id="rId52"/>
    <p:sldId id="707" r:id="rId53"/>
    <p:sldId id="708" r:id="rId54"/>
    <p:sldId id="709" r:id="rId55"/>
    <p:sldId id="710" r:id="rId56"/>
    <p:sldId id="711" r:id="rId57"/>
    <p:sldId id="712" r:id="rId58"/>
    <p:sldId id="744" r:id="rId59"/>
    <p:sldId id="399" r:id="rId60"/>
    <p:sldId id="745" r:id="rId61"/>
    <p:sldId id="751" r:id="rId62"/>
    <p:sldId id="750" r:id="rId63"/>
    <p:sldId id="401" r:id="rId64"/>
    <p:sldId id="402" r:id="rId65"/>
    <p:sldId id="748" r:id="rId66"/>
    <p:sldId id="746" r:id="rId67"/>
    <p:sldId id="749" r:id="rId68"/>
    <p:sldId id="754" r:id="rId69"/>
    <p:sldId id="747" r:id="rId70"/>
    <p:sldId id="403" r:id="rId71"/>
    <p:sldId id="735" r:id="rId72"/>
    <p:sldId id="736" r:id="rId73"/>
    <p:sldId id="738" r:id="rId74"/>
    <p:sldId id="405" r:id="rId75"/>
    <p:sldId id="406" r:id="rId76"/>
    <p:sldId id="407" r:id="rId77"/>
    <p:sldId id="742" r:id="rId78"/>
    <p:sldId id="743" r:id="rId79"/>
    <p:sldId id="410" r:id="rId80"/>
    <p:sldId id="411" r:id="rId81"/>
    <p:sldId id="412" r:id="rId82"/>
    <p:sldId id="413" r:id="rId83"/>
    <p:sldId id="753" r:id="rId8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5" autoAdjust="0"/>
    <p:restoredTop sz="61370" autoAdjust="0"/>
  </p:normalViewPr>
  <p:slideViewPr>
    <p:cSldViewPr>
      <p:cViewPr varScale="1">
        <p:scale>
          <a:sx n="44" d="100"/>
          <a:sy n="44" d="100"/>
        </p:scale>
        <p:origin x="48" y="1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38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8B1BA87-2829-41E2-B3EA-8BFC0C0D7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D5F08F-5A49-4710-B63D-FCE11322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28429F1-30DF-4E6D-9726-6ADC949DED2F}" type="datetimeFigureOut">
              <a:rPr lang="zh-CN" altLang="en-US"/>
              <a:pPr>
                <a:defRPr/>
              </a:pPr>
              <a:t>2025/5/13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40582-A457-4A38-806D-F9BD5882C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8F46795C-A062-4873-A75E-AAC9FCE207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D2A04423-9FAA-4879-8A7A-061ED35D1AC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3FD1D4F-1912-462D-A8FE-CEB0CDCD4C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FF623C3-5B6D-45CC-ABAA-34F6B75E37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B0C8F0E9-92DA-F343-0686-92CDA6C0859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BB3FCBF-E397-4D08-B948-54DE2B4EC087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95C781C-DC75-4584-9C09-5206743E4B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CBBF799-8CE1-46C8-B6A8-E2C6CADD90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73581E16-0714-4247-B862-B351611268EF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77775C2-BC41-BED8-036B-28AC65CB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/>
              <a:t>*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1A12340-23CF-70BB-FAEA-E24652F3636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EB04B8D-C9DF-F230-DCC3-F7C835C532D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38EE578B-725D-9B48-996C-53B1A79478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E2FB5C86-0825-75F2-4048-5D6E87C43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7592CCB2-C356-8497-ADCB-983DAF215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E03CB6F-A9CE-4AD3-B040-DC879CE29129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33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6654DE9E-F0E5-6567-8BE9-1B91D91E7F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47ABBBD2-6020-4961-0598-4DAAF946B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2B9BE77F-F6A9-89C6-3F8B-4D1D05BEF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9F0C8B60-69F2-4FA2-8C98-337D7D0CE3CE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34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E8D66977-5A42-3C75-47EB-ADFC5C98E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357D34C9-5429-16EC-52DC-1A1A82B0B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68B024C4-77BB-76DF-ACC6-39C078261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531F44B-E218-479F-B357-1A63E8511D8C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35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方差除以</a:t>
            </a:r>
            <a:r>
              <a:rPr lang="en-US" altLang="zh-CN" dirty="0"/>
              <a:t>n</a:t>
            </a:r>
            <a:r>
              <a:rPr lang="zh-CN" altLang="en-US" dirty="0"/>
              <a:t>还是</a:t>
            </a:r>
            <a:r>
              <a:rPr lang="en-US" altLang="zh-CN" dirty="0"/>
              <a:t>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9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5130AD87-C6D0-FA55-3227-2684FA77B0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6DD97E57-B85D-AD09-58A6-2998786FC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24C14085-FE0D-4AC6-519A-250D70E9DF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67A8CFE0-185C-424E-AFC7-D75832B3368F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48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2A911E39-602F-368E-7319-7E2F4CA9D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A1C4591D-B6C4-366F-D2FD-3706A7D82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0ADE56F9-4290-8E8A-B19A-B0FE41EC1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D1413CF-71E6-4C28-B326-19A329F17CFC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51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>
            <a:extLst>
              <a:ext uri="{FF2B5EF4-FFF2-40B4-BE49-F238E27FC236}">
                <a16:creationId xmlns:a16="http://schemas.microsoft.com/office/drawing/2014/main" id="{A379CBA8-A430-29D2-6F52-29FC6274D8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>
            <a:extLst>
              <a:ext uri="{FF2B5EF4-FFF2-40B4-BE49-F238E27FC236}">
                <a16:creationId xmlns:a16="http://schemas.microsoft.com/office/drawing/2014/main" id="{DF4CA990-7F8D-BD65-C06E-85CA3CCA8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9FF4031B-9803-208A-23F1-5410BAE81B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866D0F0-A549-427A-BEC9-C622E59C8DB1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53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CE67C3F4-A081-CFE4-6322-D61AB224EA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9D46D541-D8E9-069F-E10D-57FDA340C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C6E11A81-5516-BC47-36A0-36DB9B22A3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A906A955-95CC-4FF6-97AA-47D5B2D94F40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54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7758C-06E7-8F4E-E4EE-21DBED513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D89073-0E71-B530-EEA2-85C29320A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DD6AF0-DF96-482A-2C43-556763415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E9DAB-EDDF-B7DB-5E0A-C2CD2B474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74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48EBA-AD8C-00F8-F0AC-940290A5C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3CFA00-5D07-E06F-44AB-1D3093297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8F1010-99E2-2004-621D-D719B9C7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92738-11DB-8B28-EFFB-5846E9A75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17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091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C643D-1D36-01F5-373D-01D9E30F4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5783E4-C961-57F8-7E54-06DBD5DAD9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910858-5D8A-3D49-ED8B-698BA5581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6AC75F-1139-44DB-9A4C-E822B950D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78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D1D22-1164-8C99-A6DD-37BFF5F42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4F9F8E-9FA5-4A55-1E56-1F10CE2DA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0EE603-9EFC-1178-EA4A-D005F2640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E96A14-2A08-EB3C-10C0-76967E233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446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4B281-1E99-4C5F-579C-D1C88F71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8024E9-A015-B3A9-8E35-5C23AEB01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8123F8-6F25-FD41-18F0-C3CED2DFC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97268A-652E-E188-6BF3-EDA7AD542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616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D0E28-2FDD-052C-FC1E-302932841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7881B4-3E2D-838A-D13A-D324D702B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C56FC8-B5DA-976E-C141-4D9B566F7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92F16-2E9A-3B49-7540-D0DC8F4C7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80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B6B6-0DA0-C397-CE4C-565C85B49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D07489-5239-793C-F1B1-78A2986BC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937AA5-2EB6-1C93-6C6D-C8466E9F0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9A79D8-6B3F-D058-0034-AFF89E626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34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B7AFB-BF46-DE86-7917-68A6FEF8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2EEBA8-F941-2396-2F20-AC7C0E08D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61EDCB-E81E-69AD-5375-94B5C8410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894444-E011-D6C0-77BE-86D255215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343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581E16-0714-4247-B862-B351611268EF}" type="slidenum">
              <a:rPr lang="en-US" altLang="zh-CN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9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65F2677F-F06A-69BD-6AF8-3F5214726E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3C0C61B3-19B6-39D3-ECB4-EE8FE728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98288D99-849B-72E5-0622-EF2C058B1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90743156-6DC6-412E-9656-66C5C6EC8F4F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13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4173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D550CA76-9715-E2E2-CEC4-FD1494C66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AA1FB629-2AE8-E9FE-E7C6-B00BC021C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3783303B-4853-17EC-6AE7-4A4EB7597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73422A5-D3AA-4EA1-B769-2CBCB8798BDB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16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8049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5112451C-81D9-47A2-8202-623419A0A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B6133092-AD91-D51B-BFF4-44B7F5527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F103BC7B-B738-4DC6-4C9A-F4B5779FFA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8C20AD16-2119-49A1-8268-C5E1B375FD04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24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C4C26240-7F4F-D2C7-A53D-9FE6D5351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1185CEC4-4E53-CE83-8B9A-6091672DE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886A76AF-90B3-CB05-1BE0-5E31D9C90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7DAE3F3-D385-4489-8D56-959A51D49990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26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9852130B-8203-9A89-C529-0FEAC15C4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967CFF00-29EA-B565-1AEB-B7F69D214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A803F09F-9750-BE05-2E6A-73BF95536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829CDE40-A5A7-45D6-81F8-435968A8A24B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28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E7FBB53C-23EE-AE6C-2C2D-35F47F68D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2B8B19F5-3246-2DF2-A894-C51C337D6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8E76E269-F19C-7226-6706-A50814428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10E4175F-E265-42F1-A579-6EDF92CD5B1B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30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424CFD55-BD86-49CA-077F-E47AC24E6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3F760DE2-1230-0D66-9CC5-FB24A47702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AB053868-904D-043E-AD25-BC9C3F1A70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4BDE554-F005-476E-8209-C1F230078091}" type="slidenum">
              <a:rPr altLang="zh-CN">
                <a:solidFill>
                  <a:srgbClr val="000000"/>
                </a:solidFill>
                <a:latin typeface="Gill Sans"/>
                <a:sym typeface="Gill Sans"/>
              </a:rPr>
              <a:pPr>
                <a:buFontTx/>
                <a:buNone/>
              </a:pPr>
              <a:t>32</a:t>
            </a:fld>
            <a:endParaRPr lang="zh-CN" altLang="zh-CN">
              <a:solidFill>
                <a:srgbClr val="000000"/>
              </a:solidFill>
              <a:latin typeface="Gill Sans"/>
              <a:sym typeface="Gill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4EB150E-1F6F-1482-7E15-859F03CF40D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6E946587-1CD0-02D9-57B8-BA27C93076B3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9622033-FA2F-78FE-6E1D-AEBD53F03D2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09E6D417-51F0-06BC-9DB3-7AC2EDF2E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0748BB33-37F7-22C8-2DCF-0684F62D6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DD200FCD-69B3-4EB5-E642-4BCB79A00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A19412DF-5511-214F-C1C3-6B8E145B2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676041D7-69DE-A268-325C-71B66155C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1039AC8E-F631-0E78-0C77-8A405E694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E2FE39DC-F0D0-00D4-DC40-980712811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433AB5F1-933E-4DF6-38E4-C39369679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53197ACE-B01B-6A84-9622-0D7FC9028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75AB427C-C0FE-EB1F-CB6D-A30F36C8B5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634B542A-A3C4-5F80-B0ED-0FB80D215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6" name="Text Box 23">
            <a:extLst>
              <a:ext uri="{FF2B5EF4-FFF2-40B4-BE49-F238E27FC236}">
                <a16:creationId xmlns:a16="http://schemas.microsoft.com/office/drawing/2014/main" id="{8FB22662-FFA2-F6DE-BC13-0EDC45D12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3024187" cy="369887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8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800" dirty="0">
                <a:solidFill>
                  <a:schemeClr val="bg1"/>
                </a:solidFill>
                <a:sym typeface="+mn-ea"/>
              </a:rPr>
              <a:t>高级语言程序设计</a:t>
            </a:r>
            <a:endParaRPr kumimoji="0" lang="en-US" altLang="zh-CN" sz="1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35" descr="20118211430_small.jpg">
            <a:extLst>
              <a:ext uri="{FF2B5EF4-FFF2-40B4-BE49-F238E27FC236}">
                <a16:creationId xmlns:a16="http://schemas.microsoft.com/office/drawing/2014/main" id="{5FACC286-AF1B-0424-B5C2-377A12380C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0"/>
            <a:ext cx="14287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36508EB-3890-3854-75F6-B991AA928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95EF874-0860-979D-7DE4-8C4A5F33BD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5E96F9D5-8179-3E94-9657-69FF73707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041D41-AF1F-436C-A405-F46EC123D8FC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997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80D106-CCF7-F21D-86D9-B2A19669C5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EC5305E-2A42-090E-7C24-0292FFD5363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FE4E8-C804-4132-B886-08F1B6368BF6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7397971-BF0A-DFC4-0291-C8BC4E87509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23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7222C3-E315-78EC-9292-FF75552547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A80D8A-479D-C1FF-2D0E-4FB1A864EE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D99845-6D47-4E4F-93C5-75529B26261F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68BCA65-434B-081F-A7AF-B79F9DD4FD8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79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5AF8D4C-919A-F512-2622-0865A25216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90600" y="3505200"/>
            <a:ext cx="7772400" cy="2438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0CBFA5C-F567-E80E-0E3E-3CCC03EAADD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38225" y="3733800"/>
            <a:ext cx="7648575" cy="2138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7C3872E7-30E8-6329-822C-58A8839A67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685800"/>
            <a:ext cx="5592762" cy="635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BB227348-D714-2D62-C665-856C2293C4C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04193" y="2553494"/>
            <a:ext cx="4148137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r>
              <a:rPr kumimoji="0" lang="en-US" altLang="zh-CN" sz="2000">
                <a:solidFill>
                  <a:srgbClr val="FFFFFF"/>
                </a:solidFill>
                <a:sym typeface="+mn-ea"/>
              </a:rPr>
              <a:t>School of Microelectronics,SJTU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2FE980AF-C91C-D44F-3238-E5413B334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7127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endParaRPr kumimoji="0" lang="zh-CN" altLang="en-US" sz="1800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2B2A822-55F6-F59A-1E35-B2E5D7572ED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C0933D7-AB05-46DF-BB29-49A0CCAA98E1}" type="slidenum">
              <a:rPr altLang="en-US"/>
              <a:pPr/>
              <a:t>‹#›</a:t>
            </a:fld>
            <a:endParaRPr lang="zh-CN" altLang="en-US"/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489372CF-4A4C-A32B-B4B1-138C2428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E1DBCF89-EE17-4B8C-C318-AADE7483273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08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D94A6E-CAFE-836F-E15F-6470650DCB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203575" y="60213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E8FA993-7CF3-7C1D-A137-BE67EC3AE2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EF78DF-B919-4C3B-94B7-F98A16F784D7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4F9CED4-C980-9148-6DE0-240338F48DE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457201" y="6047179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997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BACC2E-D422-8E64-127C-D261D376AC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6953B90-D67F-22A6-2B2F-0EE769E0B9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EFCE1-D79D-40EA-B619-68B7863AF95D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15ECCD6-2D2C-D3E0-99AB-0927A2079E5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39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41A7F6-E470-9811-AD92-D6EFCA6EB5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02EDF0F-E6DD-FC51-3E4F-E16192C8F1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F00493-CB1A-4764-B6E5-B73C32DA50A5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3B3A1A4-E455-F0CC-6FB0-795177E9E5A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50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559DBA-C8AC-6BC3-D93D-AE40D79DC9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A401FF5-E36F-4A0D-E81B-342241DAF9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A5E943-6486-4CF1-B1D9-D63086D53AA4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2E321C2-F6F0-C6A9-932D-F6BA86308E8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1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6F625-A7B5-A768-678B-7C53FCA03C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92A91A-DCAC-A082-2B2B-D749E84C94E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EB699-3145-43D2-8696-8F223E7A5748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70ADCDA-6AA8-4B50-77C4-F7C704814DC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5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D4463E-1CAE-E6C6-449F-8EBF9F1456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2A7647-3E8D-9F06-808F-9C5489F7A4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3D033-E745-4C4E-B7F8-E4EBA9D270E5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B16E44B-4B72-37D7-669F-A6B238BD14C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925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F0202C-0DCA-96E0-20A7-03A2FE9AC1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92A778-E33A-0D91-7BBB-F05E6678A5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C3EC7-4677-48DF-9D5E-E941B0ABD5E1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AAEAB90-39C4-3A97-D9A4-5838BCF1319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945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EC7736-3174-2473-F036-4FCB5759CC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4F2551-C7F3-8921-9C25-D088154AC4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987A8D-8915-4D3A-811C-3E4E93EC63E2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C5A88BF-07BF-A8C9-CF91-CA43285E8F6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727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B0F81E8-A5DB-40BA-BEF0-B2D6A299A9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673B38B-3E8C-4D6A-9E5A-FE87B857DB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 Black" panose="020B0A04020102020204" pitchFamily="34" charset="0"/>
              </a:defRPr>
            </a:lvl1pPr>
          </a:lstStyle>
          <a:p>
            <a:fld id="{5127C9FE-FDF5-41CC-8B0D-8766C825F5F1}" type="slidenum">
              <a:rPr altLang="zh-CN"/>
              <a:pPr/>
              <a:t>‹#›</a:t>
            </a:fld>
            <a:endParaRPr lang="zh-CN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8A6E29E4-5BD8-FC14-5454-612909071D9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60132ED3-2D9E-4F24-AD2B-CF27D60A3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D2FBFBAE-FFEB-4AA8-A5F2-1B5748B8A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64925C00-BB4D-4723-8D42-FD483E429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42F07343-B0A1-4C1F-B60D-96147B597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2" name="Rectangle 9">
              <a:extLst>
                <a:ext uri="{FF2B5EF4-FFF2-40B4-BE49-F238E27FC236}">
                  <a16:creationId xmlns:a16="http://schemas.microsoft.com/office/drawing/2014/main" id="{9E953847-A74B-4BFC-B694-4D0B3F1A5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F5C6E688-2680-40AD-B1FD-3D3069B72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3390AECC-1DB4-432F-A11D-55AC797F4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D87E4000-245B-4445-A719-4ABC47026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B4A94F29-BDFC-4FFF-B9FE-DAB9BAAA3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7609D7B2-CC53-5E03-435F-3408AD3876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99ABF93C-DDBE-71A2-C9A2-6892042093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5F970925-EAA7-4476-97AC-03AF201319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Text Box 18">
            <a:extLst>
              <a:ext uri="{FF2B5EF4-FFF2-40B4-BE49-F238E27FC236}">
                <a16:creationId xmlns:a16="http://schemas.microsoft.com/office/drawing/2014/main" id="{9F235784-DBB5-456A-B4AC-AC56AE9CE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887788" cy="3048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高级语言程序设计，</a:t>
            </a: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2025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春季学期</a:t>
            </a:r>
            <a:endParaRPr kumimoji="0" lang="en-US" altLang="zh-CN" sz="1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33" name="图片 19" descr="20118211430_small.jpg">
            <a:extLst>
              <a:ext uri="{FF2B5EF4-FFF2-40B4-BE49-F238E27FC236}">
                <a16:creationId xmlns:a16="http://schemas.microsoft.com/office/drawing/2014/main" id="{3A770C3A-8F64-BAB0-40FB-52F703B72F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0"/>
            <a:ext cx="12065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华文新魏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rgbClr val="210B73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2"/>
          </a:solidFill>
          <a:latin typeface="+mn-lt"/>
          <a:ea typeface="+mj-ea"/>
          <a:cs typeface="华文新魏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2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:%5C%E8%AE%A1%E7%AE%97%E6%9C%BA%E7%B3%BB%E7%BB%9F%E7%BB%93%E6%9E%84%5CMIT%5CMIT%20Photo%5CNYC%5CDSCN4828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0B68BC5-AEFE-9EFE-0F66-97672333DF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43100" y="2565400"/>
            <a:ext cx="7200900" cy="2209800"/>
          </a:xfrm>
        </p:spPr>
        <p:txBody>
          <a:bodyPr/>
          <a:lstStyle/>
          <a:p>
            <a:pPr algn="r" eaLnBrk="1" hangingPunct="1"/>
            <a:r>
              <a:rPr lang="en-US" altLang="zh-CN" sz="1400">
                <a:latin typeface="华文新魏" panose="02010800040101010101" pitchFamily="2" charset="-122"/>
              </a:rPr>
              <a:t>	</a:t>
            </a:r>
            <a:br>
              <a:rPr lang="en-US" altLang="zh-CN" sz="1400">
                <a:latin typeface="华文新魏" panose="02010800040101010101" pitchFamily="2" charset="-122"/>
              </a:rPr>
            </a:br>
            <a:br>
              <a:rPr lang="en-US" altLang="zh-CN" sz="1200"/>
            </a:br>
            <a:endParaRPr lang="en-US" altLang="zh-CN" sz="12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812830C-E517-4C19-39A8-F3BC2EF324A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  <a:latin typeface="黑体" panose="02010609060101010101" pitchFamily="49" charset="-122"/>
              </a:rPr>
              <a:t>尚煜茗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  <a:latin typeface="黑体" panose="02010609060101010101" pitchFamily="49" charset="-122"/>
              </a:rPr>
              <a:t>北京邮电大学 网络空间安全学院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BC7FC10D-7F88-6A1F-C4AC-4FB12FD2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33600"/>
            <a:ext cx="622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0">
                <a:solidFill>
                  <a:schemeClr val="bg1"/>
                </a:solidFill>
                <a:ea typeface="华文新魏" panose="02010800040101010101" pitchFamily="2" charset="-122"/>
              </a:rPr>
              <a:t>第六章 组合数据类型</a:t>
            </a:r>
            <a:endParaRPr lang="en-US" altLang="zh-CN" sz="3200" b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pic>
        <p:nvPicPr>
          <p:cNvPr id="7173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25348E0C-6DEA-7EEA-4AEC-4D10126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2138"/>
            <a:ext cx="47164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2">
            <a:extLst>
              <a:ext uri="{FF2B5EF4-FFF2-40B4-BE49-F238E27FC236}">
                <a16:creationId xmlns:a16="http://schemas.microsoft.com/office/drawing/2014/main" id="{FDA68C49-0758-EE47-B0BC-7D2B1B1D234A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集合间操作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43011" name="矩形 1">
            <a:extLst>
              <a:ext uri="{FF2B5EF4-FFF2-40B4-BE49-F238E27FC236}">
                <a16:creationId xmlns:a16="http://schemas.microsoft.com/office/drawing/2014/main" id="{B6DA55EC-24B5-9667-02F2-AB4FB68DA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2597150"/>
            <a:ext cx="109378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 | T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并</a:t>
            </a:r>
            <a:endParaRPr lang="zh-CN" altLang="en-US" sz="2200" b="0">
              <a:solidFill>
                <a:srgbClr val="C00000"/>
              </a:solidFill>
              <a:latin typeface="Gill Sans"/>
              <a:ea typeface="宋体" panose="02010600030101010101" pitchFamily="2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12" name="椭圆 2">
            <a:extLst>
              <a:ext uri="{FF2B5EF4-FFF2-40B4-BE49-F238E27FC236}">
                <a16:creationId xmlns:a16="http://schemas.microsoft.com/office/drawing/2014/main" id="{009F5CFA-C6FE-FD57-D60C-6F65368BE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573338"/>
            <a:ext cx="1295400" cy="1296987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013" name="椭圆 6">
            <a:extLst>
              <a:ext uri="{FF2B5EF4-FFF2-40B4-BE49-F238E27FC236}">
                <a16:creationId xmlns:a16="http://schemas.microsoft.com/office/drawing/2014/main" id="{820FDD78-EB98-8D9F-D076-B06324ED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2565400"/>
            <a:ext cx="1295400" cy="12954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algn="ctr">
            <a:solidFill>
              <a:srgbClr val="0070C0">
                <a:alpha val="90195"/>
              </a:srgb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43014" name="椭圆 7">
            <a:extLst>
              <a:ext uri="{FF2B5EF4-FFF2-40B4-BE49-F238E27FC236}">
                <a16:creationId xmlns:a16="http://schemas.microsoft.com/office/drawing/2014/main" id="{0A54BE9F-9631-60DA-D851-14D632C7F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2568575"/>
            <a:ext cx="1295400" cy="1296988"/>
          </a:xfrm>
          <a:prstGeom prst="ellipse">
            <a:avLst/>
          </a:prstGeom>
          <a:noFill/>
          <a:ln w="254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015" name="椭圆 8">
            <a:extLst>
              <a:ext uri="{FF2B5EF4-FFF2-40B4-BE49-F238E27FC236}">
                <a16:creationId xmlns:a16="http://schemas.microsoft.com/office/drawing/2014/main" id="{3D9EAD39-046A-15CE-1591-717AB81B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2563813"/>
            <a:ext cx="1296987" cy="12954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algn="ctr">
            <a:solidFill>
              <a:srgbClr val="0070C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016" name="椭圆 9">
            <a:extLst>
              <a:ext uri="{FF2B5EF4-FFF2-40B4-BE49-F238E27FC236}">
                <a16:creationId xmlns:a16="http://schemas.microsoft.com/office/drawing/2014/main" id="{4E1FA132-DB65-0BA9-A28F-7B1F58D9C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2560638"/>
            <a:ext cx="1295400" cy="1295400"/>
          </a:xfrm>
          <a:prstGeom prst="ellipse">
            <a:avLst/>
          </a:prstGeom>
          <a:solidFill>
            <a:srgbClr val="FEFEFA"/>
          </a:solidFill>
          <a:ln w="25400" algn="ctr">
            <a:solidFill>
              <a:srgbClr val="0070C0">
                <a:alpha val="90195"/>
              </a:srgbClr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43017" name="椭圆 10">
            <a:extLst>
              <a:ext uri="{FF2B5EF4-FFF2-40B4-BE49-F238E27FC236}">
                <a16:creationId xmlns:a16="http://schemas.microsoft.com/office/drawing/2014/main" id="{49D8EEAF-990E-A919-51DF-D6D6F0A78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2565400"/>
            <a:ext cx="1296987" cy="1295400"/>
          </a:xfrm>
          <a:prstGeom prst="ellipse">
            <a:avLst/>
          </a:prstGeom>
          <a:noFill/>
          <a:ln w="254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pic>
        <p:nvPicPr>
          <p:cNvPr id="43018" name="图片 5">
            <a:extLst>
              <a:ext uri="{FF2B5EF4-FFF2-40B4-BE49-F238E27FC236}">
                <a16:creationId xmlns:a16="http://schemas.microsoft.com/office/drawing/2014/main" id="{EA098C93-9EBF-110D-15DF-A6BE2DCB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4076700"/>
            <a:ext cx="2376487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9" name="图片 21">
            <a:extLst>
              <a:ext uri="{FF2B5EF4-FFF2-40B4-BE49-F238E27FC236}">
                <a16:creationId xmlns:a16="http://schemas.microsoft.com/office/drawing/2014/main" id="{EAC0326A-C435-A158-248C-FA68725D5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388" y="4003675"/>
            <a:ext cx="2352675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矩形 4">
            <a:extLst>
              <a:ext uri="{FF2B5EF4-FFF2-40B4-BE49-F238E27FC236}">
                <a16:creationId xmlns:a16="http://schemas.microsoft.com/office/drawing/2014/main" id="{D9F41538-EF15-64BE-4786-857DFA56C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296545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21" name="矩形 23">
            <a:extLst>
              <a:ext uri="{FF2B5EF4-FFF2-40B4-BE49-F238E27FC236}">
                <a16:creationId xmlns:a16="http://schemas.microsoft.com/office/drawing/2014/main" id="{B5544E14-C042-1182-34D4-72E16E726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296545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T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22" name="矩形 24">
            <a:extLst>
              <a:ext uri="{FF2B5EF4-FFF2-40B4-BE49-F238E27FC236}">
                <a16:creationId xmlns:a16="http://schemas.microsoft.com/office/drawing/2014/main" id="{04013C48-D51F-E9FA-9F05-0F76706CA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296545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23" name="矩形 25">
            <a:extLst>
              <a:ext uri="{FF2B5EF4-FFF2-40B4-BE49-F238E27FC236}">
                <a16:creationId xmlns:a16="http://schemas.microsoft.com/office/drawing/2014/main" id="{EDAA9B10-F2E7-7C91-0A44-8EF59C082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738" y="2965450"/>
            <a:ext cx="422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T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24" name="矩形 26">
            <a:extLst>
              <a:ext uri="{FF2B5EF4-FFF2-40B4-BE49-F238E27FC236}">
                <a16:creationId xmlns:a16="http://schemas.microsoft.com/office/drawing/2014/main" id="{41DE2142-83D4-7B88-99DF-EA1161EC9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8" y="4549775"/>
            <a:ext cx="4206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25" name="矩形 27">
            <a:extLst>
              <a:ext uri="{FF2B5EF4-FFF2-40B4-BE49-F238E27FC236}">
                <a16:creationId xmlns:a16="http://schemas.microsoft.com/office/drawing/2014/main" id="{121293FD-90D0-3E0E-1E24-207E652B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5497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T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26" name="矩形 28">
            <a:extLst>
              <a:ext uri="{FF2B5EF4-FFF2-40B4-BE49-F238E27FC236}">
                <a16:creationId xmlns:a16="http://schemas.microsoft.com/office/drawing/2014/main" id="{35C6F18F-36FF-2348-2FE8-5ED728DD9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575" y="4549775"/>
            <a:ext cx="422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27" name="矩形 29">
            <a:extLst>
              <a:ext uri="{FF2B5EF4-FFF2-40B4-BE49-F238E27FC236}">
                <a16:creationId xmlns:a16="http://schemas.microsoft.com/office/drawing/2014/main" id="{836C6752-6475-1A1B-616C-99A2D6454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5" y="4549775"/>
            <a:ext cx="4206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T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28" name="矩形 30">
            <a:extLst>
              <a:ext uri="{FF2B5EF4-FFF2-40B4-BE49-F238E27FC236}">
                <a16:creationId xmlns:a16="http://schemas.microsoft.com/office/drawing/2014/main" id="{A3CF44DB-6B51-F73B-462A-725A85D1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2633663"/>
            <a:ext cx="1093787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 - T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差</a:t>
            </a:r>
          </a:p>
        </p:txBody>
      </p:sp>
      <p:sp>
        <p:nvSpPr>
          <p:cNvPr id="43029" name="矩形 31">
            <a:extLst>
              <a:ext uri="{FF2B5EF4-FFF2-40B4-BE49-F238E27FC236}">
                <a16:creationId xmlns:a16="http://schemas.microsoft.com/office/drawing/2014/main" id="{922A7AC5-5DA7-251E-EAD9-2894800B2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900" y="4257675"/>
            <a:ext cx="1093788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 &amp; T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</a:t>
            </a:r>
            <a:endParaRPr lang="zh-CN" altLang="en-US" sz="2200" b="0">
              <a:solidFill>
                <a:srgbClr val="C00000"/>
              </a:solidFill>
              <a:latin typeface="Gill Sans"/>
              <a:ea typeface="宋体" panose="02010600030101010101" pitchFamily="2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3030" name="矩形 32">
            <a:extLst>
              <a:ext uri="{FF2B5EF4-FFF2-40B4-BE49-F238E27FC236}">
                <a16:creationId xmlns:a16="http://schemas.microsoft.com/office/drawing/2014/main" id="{8CD536A7-7F7C-C41E-9CE4-DCB47D98C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257675"/>
            <a:ext cx="1093787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 ^ T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补</a:t>
            </a:r>
            <a:endParaRPr lang="zh-CN" altLang="en-US" sz="2200" b="0">
              <a:solidFill>
                <a:srgbClr val="C00000"/>
              </a:solidFill>
              <a:latin typeface="Gill Sans"/>
              <a:ea typeface="宋体" panose="02010600030101010101" pitchFamily="2" charset="-122"/>
              <a:cs typeface="Arial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943205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2">
            <a:extLst>
              <a:ext uri="{FF2B5EF4-FFF2-40B4-BE49-F238E27FC236}">
                <a16:creationId xmlns:a16="http://schemas.microsoft.com/office/drawing/2014/main" id="{5AC03CB6-3382-843B-84BC-9EC851198296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集合操作符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420938"/>
          <a:ext cx="8166100" cy="3065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797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303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|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并，返回一个新集合，包括在集合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中的所有元素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差，返回一个新集合，包括在集合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&amp;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交，返回一个新集合，包括同时在集合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^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补，返回一个新集合，包括集合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中的非相同元素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&lt;= T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&lt;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，判断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的子集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真子集关系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&gt;= T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&gt;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，判断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的包含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真包含关系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  <p:sp>
        <p:nvSpPr>
          <p:cNvPr id="44061" name="矩形 7">
            <a:extLst>
              <a:ext uri="{FF2B5EF4-FFF2-40B4-BE49-F238E27FC236}">
                <a16:creationId xmlns:a16="http://schemas.microsoft.com/office/drawing/2014/main" id="{9B409E7F-79BC-41C3-A2B7-CDF6F1FA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4475" y="1774825"/>
            <a:ext cx="20605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6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个操作符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7457740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2">
            <a:extLst>
              <a:ext uri="{FF2B5EF4-FFF2-40B4-BE49-F238E27FC236}">
                <a16:creationId xmlns:a16="http://schemas.microsoft.com/office/drawing/2014/main" id="{A8F4CC04-9CDC-9A25-E4AB-CF8276539625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集合操作符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2924175"/>
          <a:ext cx="8166100" cy="21828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797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303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7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</a:p>
                  </a:txBody>
                  <a:tcPr marL="34292" marR="34292" marT="17157" marB="17157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57" marB="17157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764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|=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7" marB="1715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并，更新集合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中的所有元素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7" marB="17157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7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-=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7" marB="1715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差，更新集合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57" marB="17157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7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&amp;=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7" marB="1715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交，更新集合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，包括同时在集合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57" marB="17157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7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^=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57" marB="1715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补，更新集合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中的非相同元素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57" marB="17157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</a:tbl>
          </a:graphicData>
        </a:graphic>
      </p:graphicFrame>
      <p:sp>
        <p:nvSpPr>
          <p:cNvPr id="45079" name="矩形 7">
            <a:extLst>
              <a:ext uri="{FF2B5EF4-FFF2-40B4-BE49-F238E27FC236}">
                <a16:creationId xmlns:a16="http://schemas.microsoft.com/office/drawing/2014/main" id="{E1460BFA-CFEF-4A37-BC5E-F022FCF6A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774825"/>
            <a:ext cx="2282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4</a:t>
            </a: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个增强操作符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29669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1D5A00DE-749F-9277-DF70-9B3A19224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2471738"/>
            <a:ext cx="3744913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A = {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y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, 123}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B = set(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pypy123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A-B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{123}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B-A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{'3', '1', '2'}</a:t>
            </a:r>
          </a:p>
        </p:txBody>
      </p:sp>
      <p:sp>
        <p:nvSpPr>
          <p:cNvPr id="46083" name="Rectangle 12">
            <a:extLst>
              <a:ext uri="{FF2B5EF4-FFF2-40B4-BE49-F238E27FC236}">
                <a16:creationId xmlns:a16="http://schemas.microsoft.com/office/drawing/2014/main" id="{51E1557B-161C-F1F0-6CCB-90C58F3CFAC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集合操作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46084" name="Rectangle 1">
            <a:extLst>
              <a:ext uri="{FF2B5EF4-FFF2-40B4-BE49-F238E27FC236}">
                <a16:creationId xmlns:a16="http://schemas.microsoft.com/office/drawing/2014/main" id="{0AE1778E-5646-CC11-941E-A9F01DAF5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3360738"/>
            <a:ext cx="3744912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A&amp;B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{'p', 'y'}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A|B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{'1', 'p', '2', 'y', '3', 123}</a:t>
            </a:r>
          </a:p>
        </p:txBody>
      </p:sp>
      <p:sp>
        <p:nvSpPr>
          <p:cNvPr id="46085" name="矩形 1">
            <a:extLst>
              <a:ext uri="{FF2B5EF4-FFF2-40B4-BE49-F238E27FC236}">
                <a16:creationId xmlns:a16="http://schemas.microsoft.com/office/drawing/2014/main" id="{90AA2E4D-E0E9-B4E8-01CB-26B19431B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60738"/>
            <a:ext cx="3025775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A^B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{'2', 123, '3', '1'}</a:t>
            </a:r>
          </a:p>
        </p:txBody>
      </p:sp>
    </p:spTree>
    <p:extLst>
      <p:ext uri="{BB962C8B-B14F-4D97-AF65-F5344CB8AC3E}">
        <p14:creationId xmlns:p14="http://schemas.microsoft.com/office/powerpoint/2010/main" val="184771062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2">
            <a:extLst>
              <a:ext uri="{FF2B5EF4-FFF2-40B4-BE49-F238E27FC236}">
                <a16:creationId xmlns:a16="http://schemas.microsoft.com/office/drawing/2014/main" id="{C5080144-4627-867A-A533-26D483F935AC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集合处理方法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42913" y="2565400"/>
          <a:ext cx="8258175" cy="26225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285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095321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操作函数或方法</a:t>
                      </a: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S.add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中，将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S.discard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中，不报错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S.remove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中，产生</a:t>
                      </a:r>
                      <a:r>
                        <a:rPr lang="en-US" altLang="zh-CN" sz="1800" b="0" kern="1200" baseline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KeyError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S.clear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中所有元素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S.pop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随机返回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的一个元素，更新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为空产生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KeyError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9266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>
            <a:extLst>
              <a:ext uri="{FF2B5EF4-FFF2-40B4-BE49-F238E27FC236}">
                <a16:creationId xmlns:a16="http://schemas.microsoft.com/office/drawing/2014/main" id="{EF10B821-FFC7-5599-842F-008D27E68FAF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集合处理方法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42913" y="2565400"/>
          <a:ext cx="8258175" cy="26225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285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095321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操作函数或方法</a:t>
                      </a: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S.copy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的一个副本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的元素个数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not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判断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85" marR="34285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将其他类型变量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转变为集合类型</a:t>
                      </a:r>
                    </a:p>
                  </a:txBody>
                  <a:tcPr marL="34285" marR="34285" marT="17137" marB="17137" anchor="ctr"/>
                </a:tc>
                <a:extLst>
                  <a:ext uri="{0D108BD9-81ED-4DB2-BD59-A6C34878D82A}">
                    <a16:rowId xmlns:a16="http://schemas.microsoft.com/office/drawing/2014/main" val="99180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512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>
            <a:extLst>
              <a:ext uri="{FF2B5EF4-FFF2-40B4-BE49-F238E27FC236}">
                <a16:creationId xmlns:a16="http://schemas.microsoft.com/office/drawing/2014/main" id="{234F04BE-7BB4-A7DC-1B6B-AA009254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565400"/>
            <a:ext cx="374491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A = {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y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, 123}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tem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</a:t>
            </a:r>
            <a:r>
              <a:rPr lang="en-US" altLang="zh-CN" sz="20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(item, end=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p123y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{'p', 123, 'y'}</a:t>
            </a:r>
          </a:p>
        </p:txBody>
      </p:sp>
      <p:sp>
        <p:nvSpPr>
          <p:cNvPr id="50179" name="Rectangle 12">
            <a:extLst>
              <a:ext uri="{FF2B5EF4-FFF2-40B4-BE49-F238E27FC236}">
                <a16:creationId xmlns:a16="http://schemas.microsoft.com/office/drawing/2014/main" id="{68D2E848-E569-2800-F816-FB555DDD0A5A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集合处理方法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0180" name="Rectangle 1">
            <a:extLst>
              <a:ext uri="{FF2B5EF4-FFF2-40B4-BE49-F238E27FC236}">
                <a16:creationId xmlns:a16="http://schemas.microsoft.com/office/drawing/2014/main" id="{C22B0C24-A332-656E-4877-60D050FF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2205038"/>
            <a:ext cx="3744912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try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 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print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A.pop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(), end=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 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pass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p123y</a:t>
            </a: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A</a:t>
            </a:r>
            <a:endParaRPr lang="en-US" altLang="zh-CN" sz="2000" i="1" dirty="0">
              <a:solidFill>
                <a:srgbClr val="FF77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set()</a:t>
            </a:r>
            <a:endParaRPr lang="en-US" altLang="zh-CN" sz="200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2915956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2">
            <a:extLst>
              <a:ext uri="{FF2B5EF4-FFF2-40B4-BE49-F238E27FC236}">
                <a16:creationId xmlns:a16="http://schemas.microsoft.com/office/drawing/2014/main" id="{A614852E-85D5-185E-106C-583D829E6185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集合类型应用场景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2227" name="矩形 3">
            <a:extLst>
              <a:ext uri="{FF2B5EF4-FFF2-40B4-BE49-F238E27FC236}">
                <a16:creationId xmlns:a16="http://schemas.microsoft.com/office/drawing/2014/main" id="{CDFFB07C-B951-57A6-6049-AEA6DBCFD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关系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比较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2228" name="Rectangle 1">
            <a:extLst>
              <a:ext uri="{FF2B5EF4-FFF2-40B4-BE49-F238E27FC236}">
                <a16:creationId xmlns:a16="http://schemas.microsoft.com/office/drawing/2014/main" id="{946C7223-2EB6-3B6F-14B3-246DD1D56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3141663"/>
            <a:ext cx="5329238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in {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y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, 123}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True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{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 &gt;=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{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y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, 123}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76532093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2">
            <a:extLst>
              <a:ext uri="{FF2B5EF4-FFF2-40B4-BE49-F238E27FC236}">
                <a16:creationId xmlns:a16="http://schemas.microsoft.com/office/drawing/2014/main" id="{8309901C-6D26-FC96-CD21-8254C615D9E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集合类型应用场景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53251" name="矩形 3">
            <a:extLst>
              <a:ext uri="{FF2B5EF4-FFF2-40B4-BE49-F238E27FC236}">
                <a16:creationId xmlns:a16="http://schemas.microsoft.com/office/drawing/2014/main" id="{0FD0F6A4-0A07-F675-E401-F6C5D343D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数据去重：集合类型所有元素无重复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53252" name="Rectangle 1">
            <a:extLst>
              <a:ext uri="{FF2B5EF4-FFF2-40B4-BE49-F238E27FC236}">
                <a16:creationId xmlns:a16="http://schemas.microsoft.com/office/drawing/2014/main" id="{261146DA-F185-C210-6BB6-C33BC1F8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3068638"/>
            <a:ext cx="62642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ls = [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y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y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123]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 = set(ls)   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利用了集合无重复元素的特点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{'p', 'y', 123}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list(s)   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 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还可以将集合转换为列表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['p', 'y', 123]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2049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A58F648A-EADA-4C3A-A847-C9E321B1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9B5E4CC-7C21-4E08-BC9A-33184DBF9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3678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F99467-BC3D-4A90-97A4-DA7C249C6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362200"/>
            <a:ext cx="8231187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序列类型是一维元素向量，元素之间存在先后关系，通过序号访问。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当需要访问序列中某特定值时，只需要通过下标标出即可。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id="{963B3F3F-0DC1-68B9-C694-BBB080647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>
            <a:extLst>
              <a:ext uri="{FF2B5EF4-FFF2-40B4-BE49-F238E27FC236}">
                <a16:creationId xmlns:a16="http://schemas.microsoft.com/office/drawing/2014/main" id="{EFE81F27-89C6-4B65-4319-5680FAAD0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781300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组合数据类型概述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C18D9E66-F71C-4D46-A108-C2F1E600E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C29494B2-3539-4738-8D80-7E8B3B9A8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3678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矩形 1">
            <a:extLst>
              <a:ext uri="{FF2B5EF4-FFF2-40B4-BE49-F238E27FC236}">
                <a16:creationId xmlns:a16="http://schemas.microsoft.com/office/drawing/2014/main" id="{9EB1A812-9D58-E9E9-45BD-3355C0022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420938"/>
            <a:ext cx="77771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由于元素之间存在顺序关系，所以序列中可以存在相同数值但位置不同的元素。序列类型支持成员关系操作符（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）、长度计算函数（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）、分片（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），元素本身也可以是序列类型。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4D8ABEEC-6B71-4D92-9FDB-8E48D40B6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C44EDF97-9FFB-4A6D-92EE-F4ED8099F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3678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8" name="矩形 1">
            <a:extLst>
              <a:ext uri="{FF2B5EF4-FFF2-40B4-BE49-F238E27FC236}">
                <a16:creationId xmlns:a16="http://schemas.microsoft.com/office/drawing/2014/main" id="{79838476-E586-8FC5-6347-E1689219C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38288"/>
            <a:ext cx="83534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语言中有很多数据类型都是序列类型，其中比较重要的是：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（字符串）、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（元组）和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（列表）。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元组是包含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个或多个数据项的不可变序列类型。元组生成后是固定的，其中任何数据项不能替换或删除。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列表则是一个可以修改数据项的序列类型，使用也最灵活  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389" name="图片 4">
            <a:extLst>
              <a:ext uri="{FF2B5EF4-FFF2-40B4-BE49-F238E27FC236}">
                <a16:creationId xmlns:a16="http://schemas.microsoft.com/office/drawing/2014/main" id="{E1183E0D-DE57-F09E-CCB3-2C502059E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564063"/>
            <a:ext cx="52324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E791777-C0D7-4448-ADD2-B9D420B5F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4160B30-82F9-4B5C-A5D9-2CE3F32F8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3678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2" name="矩形 1">
            <a:extLst>
              <a:ext uri="{FF2B5EF4-FFF2-40B4-BE49-F238E27FC236}">
                <a16:creationId xmlns:a16="http://schemas.microsoft.com/office/drawing/2014/main" id="{B784872D-7C39-1ABA-62DB-969BDED78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374775"/>
            <a:ext cx="52260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序列类型有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个通用的操作符和函数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4BE2171-BE68-4C88-A4CE-90EADABDB6EF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898650"/>
          <a:ext cx="7831137" cy="4754568"/>
        </p:xfrm>
        <a:graphic>
          <a:graphicData uri="http://schemas.openxmlformats.org/drawingml/2006/table">
            <a:tbl>
              <a:tblPr/>
              <a:tblGrid>
                <a:gridCol w="1961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9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操作符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in 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 not in 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如果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的元素，返回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，否则返回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+ t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连接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 * n 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n * s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将序列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索引，返回序列的第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s[i: j]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分片，返回包含序列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个元素的子序列（不包含第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s[i: j: k]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步骤分片，返回包含序列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个元素以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为步数的子序列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len(s)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的元素个数（长度）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min(s)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中的最小元素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需要元素可以比较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max(s)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中的最大元素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需要元素可以比较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s.index(x[, i[, j]])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中从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开始到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位置中第一次出现元素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的位置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s.count(x)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序列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中出现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的总次数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2">
            <a:extLst>
              <a:ext uri="{FF2B5EF4-FFF2-40B4-BE49-F238E27FC236}">
                <a16:creationId xmlns:a16="http://schemas.microsoft.com/office/drawing/2014/main" id="{A9A7A8EC-0442-0D6E-DE28-717B5F3BECB1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元组</a:t>
            </a: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类型定义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18435" name="矩形 3">
            <a:extLst>
              <a:ext uri="{FF2B5EF4-FFF2-40B4-BE49-F238E27FC236}">
                <a16:creationId xmlns:a16="http://schemas.microsoft.com/office/drawing/2014/main" id="{297A4FFB-0452-0BBA-9DE6-6C77EEA85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元组是序列类型的一种扩展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436" name="矩形 4">
            <a:extLst>
              <a:ext uri="{FF2B5EF4-FFF2-40B4-BE49-F238E27FC236}">
                <a16:creationId xmlns:a16="http://schemas.microsoft.com/office/drawing/2014/main" id="{75B0BC57-1E2B-4A89-EE09-345BA879E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97200"/>
            <a:ext cx="77755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元组是一种序列类型，一旦创建就不能被修改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使用小括号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tuple()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创建，元素间用逗号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分隔</a:t>
            </a:r>
            <a:endParaRPr lang="en-US" altLang="zh-CN" i="1" baseline="-25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可以使用或不使用小括号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18437" name="矩形 1">
            <a:extLst>
              <a:ext uri="{FF2B5EF4-FFF2-40B4-BE49-F238E27FC236}">
                <a16:creationId xmlns:a16="http://schemas.microsoft.com/office/drawing/2014/main" id="{C590FA62-4716-84E8-A416-D05D11EDA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4559300"/>
            <a:ext cx="2160588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def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func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 1,2</a:t>
            </a:r>
            <a:endParaRPr lang="zh-CN" altLang="en-US" sz="1800" b="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127321FF-BEDE-EA01-2E81-E88804287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349500"/>
            <a:ext cx="68421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creature =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dog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tiger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human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creature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('cat', 'dog', 'tiger', 'human')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color = (0x001100,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blue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creature)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color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(4352, 'blue', ('cat', 'dog', 'tiger', 'human'))</a:t>
            </a:r>
            <a:endParaRPr lang="en-US" altLang="zh-CN" sz="200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19459" name="Rectangle 12">
            <a:extLst>
              <a:ext uri="{FF2B5EF4-FFF2-40B4-BE49-F238E27FC236}">
                <a16:creationId xmlns:a16="http://schemas.microsoft.com/office/drawing/2014/main" id="{0AC58590-EFB8-2260-B8A8-8A72BF584E41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元组类型定义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>
            <a:extLst>
              <a:ext uri="{FF2B5EF4-FFF2-40B4-BE49-F238E27FC236}">
                <a16:creationId xmlns:a16="http://schemas.microsoft.com/office/drawing/2014/main" id="{E1FF11E1-9033-D828-3ED4-D85CB396A16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元组类型</a:t>
            </a: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操作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1507" name="矩形 3">
            <a:extLst>
              <a:ext uri="{FF2B5EF4-FFF2-40B4-BE49-F238E27FC236}">
                <a16:creationId xmlns:a16="http://schemas.microsoft.com/office/drawing/2014/main" id="{586AFF98-FF9D-91D7-EAD3-76646B36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元组继承序列类型的全部通用操作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1508" name="矩形 4">
            <a:extLst>
              <a:ext uri="{FF2B5EF4-FFF2-40B4-BE49-F238E27FC236}">
                <a16:creationId xmlns:a16="http://schemas.microsoft.com/office/drawing/2014/main" id="{9556EA91-4E82-FE34-56DC-A7CD0AE43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97200"/>
            <a:ext cx="7775575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元组继承了序列类型的全部通用操作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元组因为创建后不能修改，因此没有特殊操作</a:t>
            </a:r>
            <a:endParaRPr lang="en-US" altLang="zh-CN" i="1" baseline="-25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A7E6EFBE-1E44-EAC3-2416-1D9B08E05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349500"/>
            <a:ext cx="684212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creature =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cat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dog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tiger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human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creature[::-1]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('human', 'tiger', 'dog', 'cat')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color = (0x001100,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blue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creature)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color[-1][2]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'tiger'</a:t>
            </a:r>
          </a:p>
        </p:txBody>
      </p:sp>
      <p:sp>
        <p:nvSpPr>
          <p:cNvPr id="22531" name="Rectangle 12">
            <a:extLst>
              <a:ext uri="{FF2B5EF4-FFF2-40B4-BE49-F238E27FC236}">
                <a16:creationId xmlns:a16="http://schemas.microsoft.com/office/drawing/2014/main" id="{A6F3024F-F389-BABE-E26B-283B62F21B5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元组类型</a:t>
            </a: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操作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2">
            <a:extLst>
              <a:ext uri="{FF2B5EF4-FFF2-40B4-BE49-F238E27FC236}">
                <a16:creationId xmlns:a16="http://schemas.microsoft.com/office/drawing/2014/main" id="{CC12D511-1C9A-161B-FC71-1B2417BD75ED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列表类型定义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4579" name="矩形 3">
            <a:extLst>
              <a:ext uri="{FF2B5EF4-FFF2-40B4-BE49-F238E27FC236}">
                <a16:creationId xmlns:a16="http://schemas.microsoft.com/office/drawing/2014/main" id="{88F480CD-DB7A-C18F-4F90-50F39FE3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列表是序列类型的一种扩展，十分常用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24580" name="矩形 4">
            <a:extLst>
              <a:ext uri="{FF2B5EF4-FFF2-40B4-BE49-F238E27FC236}">
                <a16:creationId xmlns:a16="http://schemas.microsoft.com/office/drawing/2014/main" id="{16AD43B0-C7EC-4953-8D80-8B8C3C622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97200"/>
            <a:ext cx="7775575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是一种序列类型，创建后可以随意被修改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使用方括号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[]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list()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，元素间用逗号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分隔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lvl="1" indent="0">
              <a:lnSpc>
                <a:spcPct val="2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3200" b="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使用</a:t>
            </a:r>
            <a:r>
              <a:rPr lang="en-US" altLang="zh-CN" sz="3200" b="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list()</a:t>
            </a:r>
            <a:r>
              <a:rPr lang="zh-CN" altLang="en-US" sz="3200" b="0" baseline="-25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创建列表，参数必须为可迭代的数据类型</a:t>
            </a:r>
            <a:endParaRPr lang="en-US" altLang="zh-CN" b="0" baseline="-25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列表中各元素类型可以不同，无长度限制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44F9BA5B-3F87-D090-68C7-606218D2F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349500"/>
            <a:ext cx="6840538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ls = [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cat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dog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tiger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1024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</a:t>
            </a:r>
            <a:endParaRPr lang="en-US" altLang="zh-CN" sz="20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ls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['cat', 'dog', 'tiger', 1024]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= ls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lt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['cat', 'dog', 'tiger', 1024] </a:t>
            </a:r>
          </a:p>
        </p:txBody>
      </p:sp>
      <p:sp>
        <p:nvSpPr>
          <p:cNvPr id="25603" name="Rectangle 12">
            <a:extLst>
              <a:ext uri="{FF2B5EF4-FFF2-40B4-BE49-F238E27FC236}">
                <a16:creationId xmlns:a16="http://schemas.microsoft.com/office/drawing/2014/main" id="{79D7454D-A024-089F-BA84-717CA9097D7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列表类型定义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25604" name="矩形 3">
            <a:extLst>
              <a:ext uri="{FF2B5EF4-FFF2-40B4-BE49-F238E27FC236}">
                <a16:creationId xmlns:a16="http://schemas.microsoft.com/office/drawing/2014/main" id="{18C789E9-37FC-57FC-8ADA-42B9DE864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288" y="4283075"/>
            <a:ext cx="2447925" cy="369888"/>
          </a:xfrm>
          <a:prstGeom prst="rect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25605" name="矩形 1">
            <a:extLst>
              <a:ext uri="{FF2B5EF4-FFF2-40B4-BE49-F238E27FC236}">
                <a16:creationId xmlns:a16="http://schemas.microsoft.com/office/drawing/2014/main" id="{97A38997-4802-8213-F26D-ECFD580E1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4262438"/>
            <a:ext cx="23971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['cat','dog','tiger',1024] </a:t>
            </a:r>
          </a:p>
        </p:txBody>
      </p:sp>
      <p:sp>
        <p:nvSpPr>
          <p:cNvPr id="25606" name="矩形 2">
            <a:extLst>
              <a:ext uri="{FF2B5EF4-FFF2-40B4-BE49-F238E27FC236}">
                <a16:creationId xmlns:a16="http://schemas.microsoft.com/office/drawing/2014/main" id="{924D7A56-9E50-3322-DDCB-D98977FF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3665538"/>
            <a:ext cx="5254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ls</a:t>
            </a:r>
            <a:endParaRPr lang="en-US" altLang="zh-CN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sp>
        <p:nvSpPr>
          <p:cNvPr id="25607" name="矩形 6">
            <a:extLst>
              <a:ext uri="{FF2B5EF4-FFF2-40B4-BE49-F238E27FC236}">
                <a16:creationId xmlns:a16="http://schemas.microsoft.com/office/drawing/2014/main" id="{DA7F78B0-7FE2-D370-C6C7-18667AE17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8" y="4448175"/>
            <a:ext cx="5238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lt</a:t>
            </a:r>
            <a:endParaRPr lang="en-US" altLang="zh-CN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1F1931E-B55D-4C0F-9259-B528F7E468CF}"/>
              </a:ext>
            </a:extLst>
          </p:cNvPr>
          <p:cNvCxnSpPr/>
          <p:nvPr/>
        </p:nvCxnSpPr>
        <p:spPr bwMode="auto">
          <a:xfrm>
            <a:off x="6048375" y="4132263"/>
            <a:ext cx="339725" cy="20637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1F93B7-316F-4801-8DF0-B7BCF44AC6B6}"/>
              </a:ext>
            </a:extLst>
          </p:cNvPr>
          <p:cNvCxnSpPr/>
          <p:nvPr/>
        </p:nvCxnSpPr>
        <p:spPr bwMode="auto">
          <a:xfrm flipV="1">
            <a:off x="6032500" y="4546600"/>
            <a:ext cx="371475" cy="212725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10" name="矩形 11">
            <a:extLst>
              <a:ext uri="{FF2B5EF4-FFF2-40B4-BE49-F238E27FC236}">
                <a16:creationId xmlns:a16="http://schemas.microsoft.com/office/drawing/2014/main" id="{646A4622-9561-33CF-017B-9A31533AA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5429250"/>
            <a:ext cx="541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方括号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[]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真正创建一个列表，赋值仅传递引用</a:t>
            </a:r>
            <a:endParaRPr lang="zh-CN" altLang="en-US" sz="1800" b="0" dirty="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>
            <a:extLst>
              <a:ext uri="{FF2B5EF4-FFF2-40B4-BE49-F238E27FC236}">
                <a16:creationId xmlns:a16="http://schemas.microsoft.com/office/drawing/2014/main" id="{5705A739-51C0-6376-6B74-4E4D8FE71B8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列表类型操作函数和方法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420938"/>
          <a:ext cx="8166100" cy="3065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797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303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 = 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替换列表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用列表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切片后所对应元素子列表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 ls[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 ls[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到第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+=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更新列表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，将列表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元素增加到列表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4423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*= 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0" marB="1714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更新列表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，其元素重复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0" marB="17140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1925CB2-532C-4C7D-8D8A-2CB6EC02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E3BD9FE-20FE-4181-AB37-E0C7E3B1C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2623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矩形 1">
            <a:extLst>
              <a:ext uri="{FF2B5EF4-FFF2-40B4-BE49-F238E27FC236}">
                <a16:creationId xmlns:a16="http://schemas.microsoft.com/office/drawing/2014/main" id="{9AAE0AD0-8977-ABB3-598B-CA933303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60575"/>
            <a:ext cx="813593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计算机不仅对单个变量表示的数据进行处理，更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情况，计算机需要对一组数据进行批量处理。一些例子包括：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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给定一组单词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{python, data, function, list, loop}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，计算并输出每个单词的长度；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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给定一个学院学生信息，统计一下男女生比例；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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一次实验产生了很多组数据，对这些大量数据进行分析；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24ECB736-46FB-F56F-7CD7-57A3B6EC0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205038"/>
            <a:ext cx="6842125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ls = [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cat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dog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tiger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1024]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ls[1:2]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[1, 2, 3, 4]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a-DK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['cat', 1, 2, 3, 4, 'tiger', 1024]</a:t>
            </a:r>
            <a:endParaRPr lang="en-US" altLang="zh-CN" sz="200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del ls[::3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[1, 2, 4, 'tiger']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ls</a:t>
            </a:r>
            <a:r>
              <a:rPr lang="zh-CN" altLang="en-US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*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a-DK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[1, 2, 4, 'tiger', 1, 2, 4, 'tiger']</a:t>
            </a:r>
            <a:endParaRPr lang="en-US" altLang="zh-CN" sz="200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28675" name="Rectangle 12">
            <a:extLst>
              <a:ext uri="{FF2B5EF4-FFF2-40B4-BE49-F238E27FC236}">
                <a16:creationId xmlns:a16="http://schemas.microsoft.com/office/drawing/2014/main" id="{D2C186DC-CCDA-A82A-D91B-E7E7214BCE1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列表类型操作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2">
            <a:extLst>
              <a:ext uri="{FF2B5EF4-FFF2-40B4-BE49-F238E27FC236}">
                <a16:creationId xmlns:a16="http://schemas.microsoft.com/office/drawing/2014/main" id="{B04E3EDE-AEEA-A488-A75C-E3A6DBFA8EC7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列表类型操作函数和方法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149475"/>
          <a:ext cx="8166100" cy="35083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797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303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34292" marR="34292" marT="17143" marB="17143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43" marB="17143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20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ls.append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3" marB="1714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在列表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最后增加一个元素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3" marB="17143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ls.clear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3" marB="1714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3" marB="17143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ls.copy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3" marB="1714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生成一个新列表，赋值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3" marB="17143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ls.insert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i,x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3" marB="1714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在列表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位置增加元素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3" marB="17143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20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ls.pop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3" marB="1714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位置元素取出并删除该元素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3" marB="17143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44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ls.remove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3" marB="1714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中出现的第一个元素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3" marB="17143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  <a:tr h="44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ls.reverse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43" marB="17143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中的元素反转，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更新原列表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43" marB="17143" anchor="ctr"/>
                </a:tc>
                <a:extLst>
                  <a:ext uri="{0D108BD9-81ED-4DB2-BD59-A6C34878D82A}">
                    <a16:rowId xmlns:a16="http://schemas.microsoft.com/office/drawing/2014/main" val="427221198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4307F037-BAA6-A3AC-B943-2D2A483F2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5038"/>
            <a:ext cx="684212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ls = [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cat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dog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tiger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1024]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ls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.append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(1234)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da-DK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['cat', 'dog', 'tiger', 1024, 1234]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ls.insert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(3,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human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['cat', 'dog', 'tiger', 'human', 1024, 1234]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ls.reverse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[1234, 1024, 'human', 'tiger', 'dog', 'cat']</a:t>
            </a:r>
            <a:endParaRPr lang="en-US" altLang="zh-CN" sz="200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31747" name="Rectangle 12">
            <a:extLst>
              <a:ext uri="{FF2B5EF4-FFF2-40B4-BE49-F238E27FC236}">
                <a16:creationId xmlns:a16="http://schemas.microsoft.com/office/drawing/2014/main" id="{4E1DE49A-8A47-3F68-9677-752AADBD936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列表类型操作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>
            <a:extLst>
              <a:ext uri="{FF2B5EF4-FFF2-40B4-BE49-F238E27FC236}">
                <a16:creationId xmlns:a16="http://schemas.microsoft.com/office/drawing/2014/main" id="{F5573DE7-DE32-6555-418C-A6A86BF34E8C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列表功能默写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3795" name="TextBox 2">
            <a:extLst>
              <a:ext uri="{FF2B5EF4-FFF2-40B4-BE49-F238E27FC236}">
                <a16:creationId xmlns:a16="http://schemas.microsoft.com/office/drawing/2014/main" id="{F576B712-4268-5363-731C-6DC7DD065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05038"/>
            <a:ext cx="43561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定义空列表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向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新增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个元素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修改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个元素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向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个位置增加一个元素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从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个位置删除一个元素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删除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中第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1-3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位置元素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33796" name="TextBox 2">
            <a:extLst>
              <a:ext uri="{FF2B5EF4-FFF2-40B4-BE49-F238E27FC236}">
                <a16:creationId xmlns:a16="http://schemas.microsoft.com/office/drawing/2014/main" id="{4BA5B2BB-1121-1FFB-FA77-64E3615BB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2205038"/>
            <a:ext cx="38877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判断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中是否包含数字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0</a:t>
            </a: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向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新增数字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0</a:t>
            </a: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返回数字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所在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中的索引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的长度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中最大元素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清空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>
            <a:extLst>
              <a:ext uri="{FF2B5EF4-FFF2-40B4-BE49-F238E27FC236}">
                <a16:creationId xmlns:a16="http://schemas.microsoft.com/office/drawing/2014/main" id="{F9510E1B-BAA7-638F-56A6-048EF6B20EB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列表功能默写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5843" name="TextBox 2">
            <a:extLst>
              <a:ext uri="{FF2B5EF4-FFF2-40B4-BE49-F238E27FC236}">
                <a16:creationId xmlns:a16="http://schemas.microsoft.com/office/drawing/2014/main" id="{E5075139-4DDA-05C5-C073-5246C81CF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05038"/>
            <a:ext cx="43561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定义空列表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向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新增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5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个元素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修改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中第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个元素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向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中第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个位置增加一个元素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从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中第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个位置删除一个元素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删除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中第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1-3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位置元素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</p:txBody>
      </p:sp>
      <p:sp>
        <p:nvSpPr>
          <p:cNvPr id="35844" name="TextBox 2">
            <a:extLst>
              <a:ext uri="{FF2B5EF4-FFF2-40B4-BE49-F238E27FC236}">
                <a16:creationId xmlns:a16="http://schemas.microsoft.com/office/drawing/2014/main" id="{2470F3E5-7B98-6360-0D7D-656D68B68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2205038"/>
            <a:ext cx="38877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[]</a:t>
            </a: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+= [1,2,3,4,5]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[2] = 6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lt.insert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(2, 7)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del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[1]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del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[1:4]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F9DF16D3-A80D-0441-7956-BA99F626FA3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列表功能默写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7891" name="TextBox 2">
            <a:extLst>
              <a:ext uri="{FF2B5EF4-FFF2-40B4-BE49-F238E27FC236}">
                <a16:creationId xmlns:a16="http://schemas.microsoft.com/office/drawing/2014/main" id="{0BA86269-0B98-2051-8D77-FA9ED2581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9950" y="2205038"/>
            <a:ext cx="388778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判断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中是否包含数字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0</a:t>
            </a: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向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新增数字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0</a:t>
            </a: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返回数字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所在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中的索引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的长度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中最大元素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清空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lt</a:t>
            </a:r>
          </a:p>
        </p:txBody>
      </p:sp>
      <p:sp>
        <p:nvSpPr>
          <p:cNvPr id="37892" name="TextBox 2">
            <a:extLst>
              <a:ext uri="{FF2B5EF4-FFF2-40B4-BE49-F238E27FC236}">
                <a16:creationId xmlns:a16="http://schemas.microsoft.com/office/drawing/2014/main" id="{63AB7749-39DE-5C0C-1D3E-85734D5F7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268538"/>
            <a:ext cx="38893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0 in lt</a:t>
            </a: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lt.append(0)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lt.index(0)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len(lt)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max(lt)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0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lt.clear()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1">
            <a:extLst>
              <a:ext uri="{FF2B5EF4-FFF2-40B4-BE49-F238E27FC236}">
                <a16:creationId xmlns:a16="http://schemas.microsoft.com/office/drawing/2014/main" id="{D74F3BB3-531C-D924-E297-1A6479CBF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TextBox 2">
            <a:extLst>
              <a:ext uri="{FF2B5EF4-FFF2-40B4-BE49-F238E27FC236}">
                <a16:creationId xmlns:a16="http://schemas.microsoft.com/office/drawing/2014/main" id="{CEC8CF72-0932-EF9B-AA76-E7482BA73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808288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基本统计值计算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CF070FD-4A42-4F02-908B-A5EE0339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13" y="280988"/>
            <a:ext cx="1225550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F1F531B-7526-4128-A25B-160DE341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87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基本统计值的计算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AA5B58-6149-4B12-96D1-FCA3EE1F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755775"/>
            <a:ext cx="8424862" cy="286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以最简单的统计问题为例，求解一组不定长数据的基本统计值，即平均值、标准差、中位数。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一组数据表示为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S=s</a:t>
            </a:r>
            <a:r>
              <a:rPr lang="en-US" altLang="zh-CN" sz="24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</a:t>
            </a:r>
            <a:r>
              <a:rPr lang="en-US" altLang="zh-CN" sz="24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…, s</a:t>
            </a:r>
            <a:r>
              <a:rPr lang="en-US" altLang="zh-CN" sz="2400" baseline="-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，其算术平均值、标准差分别表示为：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5301" name="对象 2">
            <a:extLst>
              <a:ext uri="{FF2B5EF4-FFF2-40B4-BE49-F238E27FC236}">
                <a16:creationId xmlns:a16="http://schemas.microsoft.com/office/drawing/2014/main" id="{B11E387E-60A0-0BF8-5D76-04C725FC8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4576763"/>
          <a:ext cx="186213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54100" imgH="444500" progId="Equation.3">
                  <p:embed/>
                </p:oleObj>
              </mc:Choice>
              <mc:Fallback>
                <p:oleObj r:id="rId4" imgW="1054100" imgH="4445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4576763"/>
                        <a:ext cx="186213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对象 4">
            <a:extLst>
              <a:ext uri="{FF2B5EF4-FFF2-40B4-BE49-F238E27FC236}">
                <a16:creationId xmlns:a16="http://schemas.microsoft.com/office/drawing/2014/main" id="{11B46F3D-275C-2E0E-B8DB-B210CAB79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8513" y="4486275"/>
          <a:ext cx="34559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968500" imgH="482600" progId="Equation.3">
                  <p:embed/>
                </p:oleObj>
              </mc:Choice>
              <mc:Fallback>
                <p:oleObj r:id="rId6" imgW="1968500" imgH="4826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4486275"/>
                        <a:ext cx="34559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DD1B9039-FA4E-4E02-8FA0-25749E4EF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4881563"/>
            <a:ext cx="12430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Arial" charset="0"/>
                <a:ea typeface="宋体" charset="0"/>
              </a:rPr>
              <a:t>和</a:t>
            </a:r>
            <a:endParaRPr lang="en-US" altLang="en-US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D586666E-0967-4546-B45E-A938D204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7281BF94-0B9C-45BF-BB4F-5B8D269E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87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基本统计值的计算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4" name="矩形 1">
            <a:extLst>
              <a:ext uri="{FF2B5EF4-FFF2-40B4-BE49-F238E27FC236}">
                <a16:creationId xmlns:a16="http://schemas.microsoft.com/office/drawing/2014/main" id="{B13C766A-460E-7862-A459-AFDCD3D8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133600"/>
            <a:ext cx="79930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由于平均数、标准差和中位数是三个不同的计算目标，使用函数方式编写计算程序。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getNum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函数从用户输入获得数据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mean()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函数计算平均值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dev()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函数计算标准差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median()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函数计算中位数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63CD67F-CA4D-459E-8823-740F32A1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75677E8-5701-4C30-875D-959800476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87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基本统计值的计算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3338E68-B80D-49E8-9A31-3B92F3AB1A4B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1800225"/>
          <a:ext cx="7200899" cy="4610100"/>
        </p:xfrm>
        <a:graphic>
          <a:graphicData uri="http://schemas.openxmlformats.org/drawingml/2006/table">
            <a:tbl>
              <a:tblPr/>
              <a:tblGrid>
                <a:gridCol w="571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32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767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9.1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0" marR="344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e9.1CalStatistics.py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0" marR="344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0" marR="3447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0" marR="3447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0" marR="3447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71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0" marR="3447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#e9.1CalStatistics.py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from math import sqrt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getNum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():      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获取用户输入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nums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[]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iNumStr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input("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while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iNumStr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!= "":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nums.append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eval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iNumStr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iNumStr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input("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")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nums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 mean(numbers): 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计算平均值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s = 0.0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for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in numbers: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s = s +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num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s /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(numbers)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0" marR="3447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0" marR="3447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0" marR="3447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B6DA5EDD-923B-4188-BA3F-6D007AFB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AF175FD-4773-41E8-8CDC-82DEDCE7E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2623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矩形 1">
            <a:extLst>
              <a:ext uri="{FF2B5EF4-FFF2-40B4-BE49-F238E27FC236}">
                <a16:creationId xmlns:a16="http://schemas.microsoft.com/office/drawing/2014/main" id="{C52DD3C8-81F0-7E17-2C1A-DA8248958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492375"/>
            <a:ext cx="849788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组合数据类型能够将多个同类型或不同类型的数据组织起来，通过单一的表示使数据操作更有序更容易。根据数据之间的关系，组合数据类型可以分为三类：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序列类型、集合类型和映射类型。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D50679A5-835C-4249-A622-1AC98466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2F95B1C-247D-4C8F-B83E-A5B12C9E1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87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基本统计值的计算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B31624-88A8-4E52-90D9-A6C19BF4B15D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1457325"/>
          <a:ext cx="7993063" cy="4800600"/>
        </p:xfrm>
        <a:graphic>
          <a:graphicData uri="http://schemas.openxmlformats.org/drawingml/2006/table">
            <a:tbl>
              <a:tblPr/>
              <a:tblGrid>
                <a:gridCol w="634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97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9.1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e9.1CalStatistics.py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4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 dev(numbers, mean):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计算方差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sdev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0.0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for num in numbers: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sdev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sdev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+ (num - mean)**2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sqrt(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sdev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/ 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(numbers)-1))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 median(numbers):   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计算中位数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new=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sorted(numbers)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size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(numbers)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if size % 2 == 0: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med = (new[size//2-1] + new[size//2])/2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else: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med = new[size//2]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med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 =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getNum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  #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主体函数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 =  mean(n)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print("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平均值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:{},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方差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:{:.2},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中位数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:{}.".format(m,\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dev(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n,m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),median(n)))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4472" marR="3447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1DDB318B-8917-4FD4-86C4-A1C15538FE01}"/>
              </a:ext>
            </a:extLst>
          </p:cNvPr>
          <p:cNvSpPr/>
          <p:nvPr/>
        </p:nvSpPr>
        <p:spPr bwMode="auto">
          <a:xfrm>
            <a:off x="4356100" y="3284538"/>
            <a:ext cx="3668713" cy="431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dirty="0">
                <a:latin typeface="+mn-ea"/>
                <a:ea typeface="+mn-ea"/>
              </a:rPr>
              <a:t>sorted</a:t>
            </a:r>
            <a:r>
              <a:rPr lang="zh-CN" altLang="en-US" dirty="0">
                <a:latin typeface="+mn-ea"/>
                <a:ea typeface="+mn-ea"/>
              </a:rPr>
              <a:t>函数，返回列表排序结果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C66F0BB6-44CB-41F1-B8F7-D421F4DD5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477234C-BCA8-48E9-BB34-B90C0DE1C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87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基本统计值的计算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084C187-F1CB-43D7-8278-FB62B15A4C71}"/>
              </a:ext>
            </a:extLst>
          </p:cNvPr>
          <p:cNvGraphicFramePr>
            <a:graphicFrameLocks noGrp="1"/>
          </p:cNvGraphicFramePr>
          <p:nvPr/>
        </p:nvGraphicFramePr>
        <p:xfrm>
          <a:off x="1603375" y="1903413"/>
          <a:ext cx="5343525" cy="2032000"/>
        </p:xfrm>
        <a:graphic>
          <a:graphicData uri="http://schemas.openxmlformats.org/drawingml/2006/table">
            <a:tbl>
              <a:tblPr/>
              <a:tblGrid>
                <a:gridCol w="534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99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98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96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请输入数字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直接输入回车退出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):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平均值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:97.0,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方差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:1.6,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中位数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:97.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02" name="矩形 4">
            <a:extLst>
              <a:ext uri="{FF2B5EF4-FFF2-40B4-BE49-F238E27FC236}">
                <a16:creationId xmlns:a16="http://schemas.microsoft.com/office/drawing/2014/main" id="{BC9BB8EF-1848-201E-CB53-22BA3841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365625"/>
            <a:ext cx="784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程序先后调用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getNum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mean()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dev()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median()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函数。利用函数的模块化设计能够复用代码并增加代码的可读性。每个函数内部都采用了简单的语句。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B652AC07-9434-4D8C-8845-13C55F50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F80A964-BC8F-45FB-8F8C-32F6FF822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428783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基本统计值的计算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20" name="矩形 1">
            <a:extLst>
              <a:ext uri="{FF2B5EF4-FFF2-40B4-BE49-F238E27FC236}">
                <a16:creationId xmlns:a16="http://schemas.microsoft.com/office/drawing/2014/main" id="{6FA97236-694B-31E5-E70B-95E99C3D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01825"/>
            <a:ext cx="8135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列表在实现基本数据统计时发挥了重要作用，表现在：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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列表是一个动态长度的数据结构，可以根据需求增加或减少元素；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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列表的一系列方法或操作符为计算提供了简单的元素运算手段；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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列表提供了对每个元素的简单访问方式及所有元素的遍历方式。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楷体" panose="02010609060101010101" pitchFamily="49" charset="-122"/>
                <a:ea typeface="宋体" panose="02010600030101010101" pitchFamily="2" charset="-122"/>
              </a:rPr>
              <a:t> </a:t>
            </a:r>
            <a:endParaRPr lang="zh-CN" altLang="zh-CN" sz="1800" b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2">
            <a:extLst>
              <a:ext uri="{FF2B5EF4-FFF2-40B4-BE49-F238E27FC236}">
                <a16:creationId xmlns:a16="http://schemas.microsoft.com/office/drawing/2014/main" id="{6EFD5234-8A3D-A970-AD85-EDF2BF953E8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</a:t>
            </a: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定义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1443" name="矩形 3">
            <a:extLst>
              <a:ext uri="{FF2B5EF4-FFF2-40B4-BE49-F238E27FC236}">
                <a16:creationId xmlns:a16="http://schemas.microsoft.com/office/drawing/2014/main" id="{0FF98584-D6B0-E0AD-EAF1-D4C57CFB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理解“映射”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1444" name="矩形 4">
            <a:extLst>
              <a:ext uri="{FF2B5EF4-FFF2-40B4-BE49-F238E27FC236}">
                <a16:creationId xmlns:a16="http://schemas.microsoft.com/office/drawing/2014/main" id="{88A88CBB-CF71-F758-FF88-BA048C612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844800"/>
            <a:ext cx="71278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映射是一种键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索引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和值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的对应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1445" name="矩形 6">
            <a:extLst>
              <a:ext uri="{FF2B5EF4-FFF2-40B4-BE49-F238E27FC236}">
                <a16:creationId xmlns:a16="http://schemas.microsoft.com/office/drawing/2014/main" id="{D4E58E1B-17E9-F08C-E792-4E1089FBD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4005263"/>
            <a:ext cx="1296988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内部颜色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外部颜色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1446" name="矩形 7">
            <a:extLst>
              <a:ext uri="{FF2B5EF4-FFF2-40B4-BE49-F238E27FC236}">
                <a16:creationId xmlns:a16="http://schemas.microsoft.com/office/drawing/2014/main" id="{A7ED0AF2-B5AE-2682-D46B-A2ABD00FB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3697288"/>
            <a:ext cx="792163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红色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黑色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蓝色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白色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cxnSp>
        <p:nvCxnSpPr>
          <p:cNvPr id="61447" name="直接箭头连接符 2">
            <a:extLst>
              <a:ext uri="{FF2B5EF4-FFF2-40B4-BE49-F238E27FC236}">
                <a16:creationId xmlns:a16="http://schemas.microsoft.com/office/drawing/2014/main" id="{1983FA61-208D-BF04-35B7-53EB6AF35A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17750" y="4437063"/>
            <a:ext cx="795338" cy="431800"/>
          </a:xfrm>
          <a:prstGeom prst="straightConnector1">
            <a:avLst/>
          </a:prstGeom>
          <a:noFill/>
          <a:ln w="25400" algn="ctr">
            <a:solidFill>
              <a:srgbClr val="FF77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48" name="直接箭头连接符 11">
            <a:extLst>
              <a:ext uri="{FF2B5EF4-FFF2-40B4-BE49-F238E27FC236}">
                <a16:creationId xmlns:a16="http://schemas.microsoft.com/office/drawing/2014/main" id="{41149D29-C073-791D-7058-D485B68747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65375" y="4076700"/>
            <a:ext cx="747713" cy="936625"/>
          </a:xfrm>
          <a:prstGeom prst="straightConnector1">
            <a:avLst/>
          </a:prstGeom>
          <a:noFill/>
          <a:ln w="25400" algn="ctr">
            <a:solidFill>
              <a:srgbClr val="FF77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49" name="矩形 20">
            <a:extLst>
              <a:ext uri="{FF2B5EF4-FFF2-40B4-BE49-F238E27FC236}">
                <a16:creationId xmlns:a16="http://schemas.microsoft.com/office/drawing/2014/main" id="{CDE760A7-202C-A0E1-9141-BB836AF64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3883025"/>
            <a:ext cx="270033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内部颜色：蓝色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外部颜色：红色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1450" name="右箭头 19">
            <a:extLst>
              <a:ext uri="{FF2B5EF4-FFF2-40B4-BE49-F238E27FC236}">
                <a16:creationId xmlns:a16="http://schemas.microsoft.com/office/drawing/2014/main" id="{4A11D388-A8CE-224F-A5A8-28AE5A8E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91038"/>
            <a:ext cx="323850" cy="32385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algn="ctr">
            <a:solidFill>
              <a:srgbClr val="FF7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2">
            <a:extLst>
              <a:ext uri="{FF2B5EF4-FFF2-40B4-BE49-F238E27FC236}">
                <a16:creationId xmlns:a16="http://schemas.microsoft.com/office/drawing/2014/main" id="{2AE22032-E506-D388-8EA4-BD94C0C256B8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2467" name="矩形 3">
            <a:extLst>
              <a:ext uri="{FF2B5EF4-FFF2-40B4-BE49-F238E27FC236}">
                <a16:creationId xmlns:a16="http://schemas.microsoft.com/office/drawing/2014/main" id="{79360E03-4975-EAD7-3763-038A87B8A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理解“映射”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2468" name="矩形 20">
            <a:extLst>
              <a:ext uri="{FF2B5EF4-FFF2-40B4-BE49-F238E27FC236}">
                <a16:creationId xmlns:a16="http://schemas.microsoft.com/office/drawing/2014/main" id="{56BA069D-A00B-0641-B8B9-7F6BF88F6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010025"/>
            <a:ext cx="270033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内部颜色：蓝色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外部颜色：红色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2469" name="右箭头 19">
            <a:extLst>
              <a:ext uri="{FF2B5EF4-FFF2-40B4-BE49-F238E27FC236}">
                <a16:creationId xmlns:a16="http://schemas.microsoft.com/office/drawing/2014/main" id="{4393CFE5-DDFF-6695-764B-DF8A1B86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4508500"/>
            <a:ext cx="323850" cy="325438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algn="ctr">
            <a:solidFill>
              <a:srgbClr val="FF7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3165A98-989E-F3B3-AAD6-9495D228A381}"/>
              </a:ext>
            </a:extLst>
          </p:cNvPr>
          <p:cNvSpPr>
            <a:spLocks/>
          </p:cNvSpPr>
          <p:nvPr/>
        </p:nvSpPr>
        <p:spPr bwMode="auto">
          <a:xfrm>
            <a:off x="4291013" y="3843338"/>
            <a:ext cx="4465637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“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Bebas Neue" panose="020B0606020202050201" pitchFamily="34" charset="0"/>
              </a:rPr>
              <a:t>streetAddr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”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Bebas Neue" panose="020B0606020202050201" pitchFamily="34" charset="0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: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 </a:t>
            </a:r>
            <a:r>
              <a:rPr lang="zh-CN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panose="020B0606020202050201" pitchFamily="34" charset="0"/>
              </a:rPr>
              <a:t>“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panose="020B0606020202050201" pitchFamily="34" charset="0"/>
              </a:rPr>
              <a:t>西土城路</a:t>
            </a:r>
            <a:r>
              <a:rPr lang="zh-CN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panose="020B0606020202050201" pitchFamily="34" charset="0"/>
              </a:rPr>
              <a:t>"</a:t>
            </a:r>
            <a:endParaRPr lang="en-US" altLang="zh-CN" sz="200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panose="020B0606020202050201" pitchFamily="34" charset="0"/>
              <a:sym typeface="Bebas Neue" panose="020B0606020202050201" pitchFamily="34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Bebas Neue" panose="020B0606020202050201" pitchFamily="34" charset="0"/>
              </a:rPr>
              <a:t>city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Bebas Neue" panose="020B0606020202050201" pitchFamily="34" charset="0"/>
              </a:rPr>
              <a:t>       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Bebas Neue" panose="020B0606020202050201" pitchFamily="34" charset="0"/>
              </a:rPr>
              <a:t>: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Bebas Neue" panose="020B0606020202050201" pitchFamily="34" charset="0"/>
              </a:rPr>
              <a:t> </a:t>
            </a:r>
            <a:r>
              <a:rPr lang="zh-CN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zh-CN" altLang="en-US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Bebas Neue" panose="020B0606020202050201" pitchFamily="34" charset="0"/>
              </a:rPr>
              <a:t>北京市</a:t>
            </a:r>
            <a:r>
              <a:rPr lang="zh-CN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Bebas Neue" panose="020B0606020202050201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Bebas Neue" panose="020B0606020202050201" pitchFamily="34" charset="0"/>
              </a:rPr>
              <a:t>zipcode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Bebas Neue" panose="020B0606020202050201" pitchFamily="34" charset="0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Bebas Neue" panose="020B0606020202050201" pitchFamily="34" charset="0"/>
              </a:rPr>
              <a:t>: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Bebas Neue" panose="020B0606020202050201" pitchFamily="34" charset="0"/>
              </a:rPr>
              <a:t> </a:t>
            </a:r>
            <a:r>
              <a:rPr lang="zh-CN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Bebas Neue" panose="020B0606020202050201" pitchFamily="34" charset="0"/>
              </a:rPr>
              <a:t>100876</a:t>
            </a:r>
            <a:r>
              <a:rPr lang="zh-CN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0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Bebas Neue" panose="020B0606020202050201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2">
            <a:extLst>
              <a:ext uri="{FF2B5EF4-FFF2-40B4-BE49-F238E27FC236}">
                <a16:creationId xmlns:a16="http://schemas.microsoft.com/office/drawing/2014/main" id="{A5466CFF-B664-B717-817F-45B12EFA826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3491" name="矩形 3">
            <a:extLst>
              <a:ext uri="{FF2B5EF4-FFF2-40B4-BE49-F238E27FC236}">
                <a16:creationId xmlns:a16="http://schemas.microsoft.com/office/drawing/2014/main" id="{6651917A-3102-4940-D41E-549DF04D4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理解“映射”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3492" name="矩形 4">
            <a:extLst>
              <a:ext uri="{FF2B5EF4-FFF2-40B4-BE49-F238E27FC236}">
                <a16:creationId xmlns:a16="http://schemas.microsoft.com/office/drawing/2014/main" id="{8BBA704E-6707-C0BE-FB0B-AE44D3FE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844800"/>
            <a:ext cx="71278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映射是一种键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索引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和值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(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数据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的对应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3493" name="矩形 20">
            <a:extLst>
              <a:ext uri="{FF2B5EF4-FFF2-40B4-BE49-F238E27FC236}">
                <a16:creationId xmlns:a16="http://schemas.microsoft.com/office/drawing/2014/main" id="{C4474E23-8D64-F5BA-7279-3F53CD11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867150"/>
            <a:ext cx="270033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内部颜色：蓝色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外部颜色：红色</a:t>
            </a:r>
            <a:endParaRPr lang="en-US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3494" name="右箭头 19">
            <a:extLst>
              <a:ext uri="{FF2B5EF4-FFF2-40B4-BE49-F238E27FC236}">
                <a16:creationId xmlns:a16="http://schemas.microsoft.com/office/drawing/2014/main" id="{5BCEEEB0-1E80-E3AF-2747-44831EFC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491038"/>
            <a:ext cx="323850" cy="323850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algn="ctr">
            <a:solidFill>
              <a:srgbClr val="FF77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63495" name="矩形 10">
            <a:extLst>
              <a:ext uri="{FF2B5EF4-FFF2-40B4-BE49-F238E27FC236}">
                <a16:creationId xmlns:a16="http://schemas.microsoft.com/office/drawing/2014/main" id="{1475A2C2-FFAC-8088-4BDC-6DED61463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759200"/>
            <a:ext cx="33845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python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123,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"</a:t>
            </a:r>
            <a:r>
              <a:rPr lang="en-US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.io</a:t>
            </a:r>
            <a:r>
              <a:rPr lang="zh-CN" altLang="zh-CN" sz="200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</a:t>
            </a:r>
          </a:p>
        </p:txBody>
      </p:sp>
      <p:sp>
        <p:nvSpPr>
          <p:cNvPr id="63496" name="矩形 12">
            <a:extLst>
              <a:ext uri="{FF2B5EF4-FFF2-40B4-BE49-F238E27FC236}">
                <a16:creationId xmlns:a16="http://schemas.microsoft.com/office/drawing/2014/main" id="{A8347EC7-411A-FABD-C1AE-2E0A970A9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4530725"/>
            <a:ext cx="338296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0       1     2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F1D306F-7D77-4685-911A-4EFCF8BD64C8}"/>
              </a:ext>
            </a:extLst>
          </p:cNvPr>
          <p:cNvCxnSpPr/>
          <p:nvPr/>
        </p:nvCxnSpPr>
        <p:spPr bwMode="auto">
          <a:xfrm flipV="1">
            <a:off x="1547813" y="4438650"/>
            <a:ext cx="0" cy="24606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97E77A4-AFC6-453E-9B2F-9D944CDF81E8}"/>
              </a:ext>
            </a:extLst>
          </p:cNvPr>
          <p:cNvCxnSpPr/>
          <p:nvPr/>
        </p:nvCxnSpPr>
        <p:spPr bwMode="auto">
          <a:xfrm flipV="1">
            <a:off x="2627313" y="4438650"/>
            <a:ext cx="0" cy="24606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93C8070-7EB4-4EE0-9290-4E76F7445D9B}"/>
              </a:ext>
            </a:extLst>
          </p:cNvPr>
          <p:cNvCxnSpPr/>
          <p:nvPr/>
        </p:nvCxnSpPr>
        <p:spPr bwMode="auto">
          <a:xfrm flipV="1">
            <a:off x="3492500" y="4438650"/>
            <a:ext cx="0" cy="24606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500" name="矩形 14">
            <a:extLst>
              <a:ext uri="{FF2B5EF4-FFF2-40B4-BE49-F238E27FC236}">
                <a16:creationId xmlns:a16="http://schemas.microsoft.com/office/drawing/2014/main" id="{141AC50E-7A31-5F48-11FB-1D698063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3" y="5411788"/>
            <a:ext cx="48117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序列类型由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0..N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整数作为数据的默认索引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3501" name="矩形 22">
            <a:extLst>
              <a:ext uri="{FF2B5EF4-FFF2-40B4-BE49-F238E27FC236}">
                <a16:creationId xmlns:a16="http://schemas.microsoft.com/office/drawing/2014/main" id="{E5766E94-167C-4EC5-4E77-049F23FE9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5411788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映射类型则由用户为数据定义索引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2">
            <a:extLst>
              <a:ext uri="{FF2B5EF4-FFF2-40B4-BE49-F238E27FC236}">
                <a16:creationId xmlns:a16="http://schemas.microsoft.com/office/drawing/2014/main" id="{70D15080-D09A-4BA8-9FA8-42D1116985EC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4515" name="矩形 3">
            <a:extLst>
              <a:ext uri="{FF2B5EF4-FFF2-40B4-BE49-F238E27FC236}">
                <a16:creationId xmlns:a16="http://schemas.microsoft.com/office/drawing/2014/main" id="{93A6AF66-32FA-10D1-DD99-8D11799E6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字典类型是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“映射”的体现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4516" name="矩形 4">
            <a:extLst>
              <a:ext uri="{FF2B5EF4-FFF2-40B4-BE49-F238E27FC236}">
                <a16:creationId xmlns:a16="http://schemas.microsoft.com/office/drawing/2014/main" id="{BDD7FAA8-0A6C-8367-0FC4-1D661B871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2852738"/>
            <a:ext cx="7127875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键值对：键是数据索引的扩展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字典是键值对的集合，键值对之间无序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采用大括号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{}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dict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创建，键值对用冒号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表示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517" name="矩形 10">
            <a:extLst>
              <a:ext uri="{FF2B5EF4-FFF2-40B4-BE49-F238E27FC236}">
                <a16:creationId xmlns:a16="http://schemas.microsoft.com/office/drawing/2014/main" id="{F9237DC0-36DB-62C7-C6C4-322EDD5A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084763"/>
            <a:ext cx="86407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{&lt;</a:t>
            </a:r>
            <a:r>
              <a:rPr lang="zh-CN" altLang="en-US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键</a:t>
            </a:r>
            <a:r>
              <a:rPr lang="en-US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1&gt;:&lt;</a:t>
            </a:r>
            <a:r>
              <a:rPr lang="zh-CN" altLang="en-US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值</a:t>
            </a:r>
            <a:r>
              <a:rPr lang="en-US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1&gt;, &lt;</a:t>
            </a:r>
            <a:r>
              <a:rPr lang="zh-CN" altLang="en-US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键</a:t>
            </a:r>
            <a:r>
              <a:rPr lang="en-US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2&gt;:&lt;</a:t>
            </a:r>
            <a:r>
              <a:rPr lang="zh-CN" altLang="en-US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值</a:t>
            </a:r>
            <a:r>
              <a:rPr lang="en-US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2&gt;, … , &lt;</a:t>
            </a:r>
            <a:r>
              <a:rPr lang="zh-CN" altLang="en-US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键</a:t>
            </a:r>
            <a:r>
              <a:rPr lang="en-US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n&gt;:&lt;</a:t>
            </a:r>
            <a:r>
              <a:rPr lang="zh-CN" altLang="en-US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值</a:t>
            </a:r>
            <a:r>
              <a:rPr lang="en-US" altLang="zh-CN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n&gt;}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2">
            <a:extLst>
              <a:ext uri="{FF2B5EF4-FFF2-40B4-BE49-F238E27FC236}">
                <a16:creationId xmlns:a16="http://schemas.microsoft.com/office/drawing/2014/main" id="{609981E1-687D-43E6-03E6-9880039F515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字典类型的用法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5539" name="矩形 3">
            <a:extLst>
              <a:ext uri="{FF2B5EF4-FFF2-40B4-BE49-F238E27FC236}">
                <a16:creationId xmlns:a16="http://schemas.microsoft.com/office/drawing/2014/main" id="{4ABD132A-9753-36D7-811D-7169BB8B2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在字典变量中，通过键获得值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65540" name="矩形 10">
            <a:extLst>
              <a:ext uri="{FF2B5EF4-FFF2-40B4-BE49-F238E27FC236}">
                <a16:creationId xmlns:a16="http://schemas.microsoft.com/office/drawing/2014/main" id="{26264BF3-13B7-A6AA-56FD-489620BB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252788"/>
            <a:ext cx="8642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字典变量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键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1&gt;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值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1&gt;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…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键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n&gt;</a:t>
            </a:r>
            <a:r>
              <a:rPr lang="en-US" altLang="zh-CN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值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n&gt;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}</a:t>
            </a:r>
          </a:p>
        </p:txBody>
      </p:sp>
      <p:sp>
        <p:nvSpPr>
          <p:cNvPr id="65541" name="矩形 5">
            <a:extLst>
              <a:ext uri="{FF2B5EF4-FFF2-40B4-BE49-F238E27FC236}">
                <a16:creationId xmlns:a16="http://schemas.microsoft.com/office/drawing/2014/main" id="{44476127-D7FA-33A2-6A31-0F10DC069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4221163"/>
            <a:ext cx="4164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值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字典变量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键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]</a:t>
            </a:r>
          </a:p>
        </p:txBody>
      </p:sp>
      <p:sp>
        <p:nvSpPr>
          <p:cNvPr id="65542" name="矩形 7">
            <a:extLst>
              <a:ext uri="{FF2B5EF4-FFF2-40B4-BE49-F238E27FC236}">
                <a16:creationId xmlns:a16="http://schemas.microsoft.com/office/drawing/2014/main" id="{F1948196-D812-0D9D-AECA-8A663ED75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5013325"/>
            <a:ext cx="5688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用来向字典变量中索引或增加元素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43" name="矩形 8">
            <a:extLst>
              <a:ext uri="{FF2B5EF4-FFF2-40B4-BE49-F238E27FC236}">
                <a16:creationId xmlns:a16="http://schemas.microsoft.com/office/drawing/2014/main" id="{4DAED658-46CC-D2FC-9D54-92F7A4D3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221163"/>
            <a:ext cx="4162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字典变量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键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]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</a:t>
            </a:r>
            <a:r>
              <a:rPr lang="zh-CN" altLang="en-US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值</a:t>
            </a:r>
            <a:r>
              <a:rPr lang="en-US" altLang="zh-CN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 </a:t>
            </a:r>
            <a:endParaRPr lang="en-US" altLang="zh-CN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>
            <a:extLst>
              <a:ext uri="{FF2B5EF4-FFF2-40B4-BE49-F238E27FC236}">
                <a16:creationId xmlns:a16="http://schemas.microsoft.com/office/drawing/2014/main" id="{234F7E75-9B01-88F4-8754-B8B0B440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77057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 = {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北京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华盛顿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巴黎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中国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':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北京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美国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':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华盛顿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法国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':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巴黎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d[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]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北京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 = {} ; type(de)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&lt;class '</a:t>
            </a:r>
            <a:r>
              <a:rPr lang="en-US" altLang="zh-CN" sz="2000" b="0" dirty="0" err="1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dict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'&gt;</a:t>
            </a:r>
          </a:p>
        </p:txBody>
      </p:sp>
      <p:sp>
        <p:nvSpPr>
          <p:cNvPr id="66563" name="Rectangle 12">
            <a:extLst>
              <a:ext uri="{FF2B5EF4-FFF2-40B4-BE49-F238E27FC236}">
                <a16:creationId xmlns:a16="http://schemas.microsoft.com/office/drawing/2014/main" id="{1D9D3BF0-EE19-C67A-E00D-74E0280A8F30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字典类型定义和使用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66564" name="矩形 1">
            <a:extLst>
              <a:ext uri="{FF2B5EF4-FFF2-40B4-BE49-F238E27FC236}">
                <a16:creationId xmlns:a16="http://schemas.microsoft.com/office/drawing/2014/main" id="{6638FA38-2570-708C-55F5-C910B99FD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4508500"/>
            <a:ext cx="22320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type(x)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返回变量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图片 1">
            <a:extLst>
              <a:ext uri="{FF2B5EF4-FFF2-40B4-BE49-F238E27FC236}">
                <a16:creationId xmlns:a16="http://schemas.microsoft.com/office/drawing/2014/main" id="{ADF9DAE6-D45A-EAB5-BD04-16435D64F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Freeform 14">
            <a:extLst>
              <a:ext uri="{FF2B5EF4-FFF2-40B4-BE49-F238E27FC236}">
                <a16:creationId xmlns:a16="http://schemas.microsoft.com/office/drawing/2014/main" id="{420CEE8E-EF82-1BAB-C418-9ACE7B34C26C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Freeform 15">
            <a:extLst>
              <a:ext uri="{FF2B5EF4-FFF2-40B4-BE49-F238E27FC236}">
                <a16:creationId xmlns:a16="http://schemas.microsoft.com/office/drawing/2014/main" id="{0D1AC83E-357D-39BE-6810-25D7C21F8126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3" name="Rectangle 1">
            <a:extLst>
              <a:ext uri="{FF2B5EF4-FFF2-40B4-BE49-F238E27FC236}">
                <a16:creationId xmlns:a16="http://schemas.microsoft.com/office/drawing/2014/main" id="{DA57D6CA-A163-AC3F-29BB-1E0FCAB4BC1A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Gill Sans"/>
              </a:rPr>
              <a:t>字典处理函数及方法</a:t>
            </a:r>
            <a:endParaRPr lang="en-US" altLang="zh-CN" sz="4000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F4CA83F-57A5-4CE9-8EB3-9B0DA4FAE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360644C7-F566-4F66-95DB-8BB234761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2623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矩形 2">
            <a:extLst>
              <a:ext uri="{FF2B5EF4-FFF2-40B4-BE49-F238E27FC236}">
                <a16:creationId xmlns:a16="http://schemas.microsoft.com/office/drawing/2014/main" id="{002A5810-0F89-E29B-9341-0E175FA9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133600"/>
            <a:ext cx="8135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序列类型是一个元素向量，元素之间存在先后关系，通过序号访问，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序列中元素值可以不唯一。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集合类型是一个元素集合，元素之间无序，相同元素在集合中唯一存在。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映射类型是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数据项的组合，每个元素是一个键值对，表示为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(key, value)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2">
            <a:extLst>
              <a:ext uri="{FF2B5EF4-FFF2-40B4-BE49-F238E27FC236}">
                <a16:creationId xmlns:a16="http://schemas.microsoft.com/office/drawing/2014/main" id="{042EE571-BD4C-C4A8-9F35-DDC6EB9C3FE3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字典类型操作函数和方法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8950" y="2565400"/>
          <a:ext cx="8166100" cy="262255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797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667303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2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34292" marR="34292" marT="17137" marB="17137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2" marR="34292" marT="17137" marB="17137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d[k]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中键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对应的数据值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37" marB="17137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 in 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判断键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是否在字典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中，如果在返回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37" marB="17137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d.keys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中所有的键信息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37" marB="17137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d.values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中所有的值信息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37" marB="17137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254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d.items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2" marR="34292" marT="17137" marB="1713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中所有的键值对信息（形成一个个元组）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2" marR="34292" marT="17137" marB="17137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AD5D405B-A37D-BAE0-FD9A-14AD1FE5E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05038"/>
            <a:ext cx="77057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 = {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北京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美国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华盛顿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法国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巴黎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20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 d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True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d.keys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 err="1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dict_keys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(['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中国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美国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法国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'])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d.values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 err="1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dict_values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(['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北京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华盛顿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巴黎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'])</a:t>
            </a:r>
          </a:p>
        </p:txBody>
      </p:sp>
      <p:sp>
        <p:nvSpPr>
          <p:cNvPr id="70659" name="Rectangle 12">
            <a:extLst>
              <a:ext uri="{FF2B5EF4-FFF2-40B4-BE49-F238E27FC236}">
                <a16:creationId xmlns:a16="http://schemas.microsoft.com/office/drawing/2014/main" id="{B80E9DCC-D1F0-C849-9292-28DA4799B19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字典类型操作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>
            <a:extLst>
              <a:ext uri="{FF2B5EF4-FFF2-40B4-BE49-F238E27FC236}">
                <a16:creationId xmlns:a16="http://schemas.microsoft.com/office/drawing/2014/main" id="{4475B29D-599E-3C44-15B0-1EA5E08AE354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字典类型操作函数和方法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77838" y="2781300"/>
          <a:ext cx="8188325" cy="262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65382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34501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34294" marR="34294" marT="17147" marB="17147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4" marR="34294" marT="17147" marB="17147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521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d.get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(k, &lt;default&gt;)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4" marR="34294" marT="17147" marB="171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键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存在，则返回相应值，不在则返回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&lt;default&gt;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4" marR="34294" marT="17147" marB="17147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521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d.pop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(k, &lt;default&gt;)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4" marR="34294" marT="17147" marB="171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键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存在，则取出相应值，不在则返回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&lt;default&gt;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4" marR="34294" marT="17147" marB="17147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5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d.popitem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4" marR="34294" marT="17147" marB="171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随机从字典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中取出一个键值对，以元组形式返回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4" marR="34294" marT="17147" marB="17147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5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d.clear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4" marR="34294" marT="17147" marB="171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删除所有的键值对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4" marR="34294" marT="17147" marB="17147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5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(d)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4" marR="34294" marT="17147" marB="17147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返回字典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中元素的个数</a:t>
                      </a:r>
                    </a:p>
                  </a:txBody>
                  <a:tcPr marL="34294" marR="34294" marT="17147" marB="17147" anchor="ctr"/>
                </a:tc>
                <a:extLst>
                  <a:ext uri="{0D108BD9-81ED-4DB2-BD59-A6C34878D82A}">
                    <a16:rowId xmlns:a16="http://schemas.microsoft.com/office/drawing/2014/main" val="48351756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>
            <a:extLst>
              <a:ext uri="{FF2B5EF4-FFF2-40B4-BE49-F238E27FC236}">
                <a16:creationId xmlns:a16="http://schemas.microsoft.com/office/drawing/2014/main" id="{12F0D225-40AB-81C6-FB63-E0C70F6EC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05038"/>
            <a:ext cx="7705725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d = {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中国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北京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美国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华盛顿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rPr>
              <a:t>法国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: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巴黎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d.get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伊斯兰堡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北京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endParaRPr lang="en-US" altLang="zh-CN" sz="2000" b="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d.get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巴基斯坦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伊斯兰堡</a:t>
            </a:r>
            <a:r>
              <a:rPr lang="zh-CN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伊斯兰堡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&gt;&gt;&gt;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d.popitem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美国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', '</a:t>
            </a:r>
            <a:r>
              <a:rPr lang="zh-CN" altLang="en-US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华盛顿</a:t>
            </a:r>
            <a:r>
              <a:rPr lang="en-US" altLang="zh-CN" sz="2000" b="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')</a:t>
            </a:r>
            <a:endParaRPr lang="en-US" altLang="zh-CN" sz="2000" b="0" dirty="0">
              <a:solidFill>
                <a:srgbClr val="0010FF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</p:txBody>
      </p:sp>
      <p:sp>
        <p:nvSpPr>
          <p:cNvPr id="73731" name="Rectangle 12">
            <a:extLst>
              <a:ext uri="{FF2B5EF4-FFF2-40B4-BE49-F238E27FC236}">
                <a16:creationId xmlns:a16="http://schemas.microsoft.com/office/drawing/2014/main" id="{3C085974-05FB-9547-D7F2-A57ADB346EE8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字典类型操作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2">
            <a:extLst>
              <a:ext uri="{FF2B5EF4-FFF2-40B4-BE49-F238E27FC236}">
                <a16:creationId xmlns:a16="http://schemas.microsoft.com/office/drawing/2014/main" id="{D7EE83C8-C739-4A18-39D3-E8C7D5A14C0F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</a:t>
            </a: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功能默写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A6B0F88-6DB9-45AE-A01F-460FDBD52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05038"/>
            <a:ext cx="43561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定义空字典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d</a:t>
            </a:r>
          </a:p>
          <a:p>
            <a:pPr marL="171450"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向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新增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个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元素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修改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判断字符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是否是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的键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lvl="1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205038"/>
            <a:ext cx="4032250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lvl="1" indent="0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Tx/>
              <a:buNone/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 d = {}</a:t>
            </a: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Tx/>
              <a:buNone/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= 1;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] = 2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Tx/>
              <a:buNone/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] = 3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Tx/>
              <a:buNone/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in d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lvl="1" indent="0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Tx/>
              <a:buNone/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(d)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171450" lvl="1" indent="0" algn="just" eaLnBrk="1" hangingPunct="1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Tx/>
              <a:buNone/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d.clear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20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图片 1">
            <a:extLst>
              <a:ext uri="{FF2B5EF4-FFF2-40B4-BE49-F238E27FC236}">
                <a16:creationId xmlns:a16="http://schemas.microsoft.com/office/drawing/2014/main" id="{9FD70FFF-9A70-099B-17B3-74BA7AB43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916113"/>
            <a:ext cx="4967288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Freeform 14">
            <a:extLst>
              <a:ext uri="{FF2B5EF4-FFF2-40B4-BE49-F238E27FC236}">
                <a16:creationId xmlns:a16="http://schemas.microsoft.com/office/drawing/2014/main" id="{5C001156-C21E-D50F-0B31-6B2633F24C2E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0" cy="1587"/>
          </a:xfrm>
          <a:custGeom>
            <a:avLst/>
            <a:gdLst>
              <a:gd name="T0" fmla="*/ 2147483646 h 1"/>
              <a:gd name="T1" fmla="*/ 0 h 1"/>
              <a:gd name="T2" fmla="*/ 2147483646 h 1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0" y="T0"/>
              </a:cxn>
              <a:cxn ang="T4">
                <a:pos x="0" y="T1"/>
              </a:cxn>
              <a:cxn ang="T5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8" name="Freeform 15">
            <a:extLst>
              <a:ext uri="{FF2B5EF4-FFF2-40B4-BE49-F238E27FC236}">
                <a16:creationId xmlns:a16="http://schemas.microsoft.com/office/drawing/2014/main" id="{4930C187-E04F-181A-59AE-22B242F276DC}"/>
              </a:ext>
            </a:extLst>
          </p:cNvPr>
          <p:cNvSpPr>
            <a:spLocks/>
          </p:cNvSpPr>
          <p:nvPr/>
        </p:nvSpPr>
        <p:spPr bwMode="auto">
          <a:xfrm>
            <a:off x="4575175" y="4144963"/>
            <a:ext cx="1588" cy="1587"/>
          </a:xfrm>
          <a:custGeom>
            <a:avLst/>
            <a:gdLst>
              <a:gd name="T0" fmla="*/ 0 w 1"/>
              <a:gd name="T1" fmla="*/ 0 h 1"/>
              <a:gd name="T2" fmla="*/ 2147483646 w 1"/>
              <a:gd name="T3" fmla="*/ 2147483646 h 1"/>
              <a:gd name="T4" fmla="*/ 0 w 1"/>
              <a:gd name="T5" fmla="*/ 0 h 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29" name="Rectangle 1">
            <a:extLst>
              <a:ext uri="{FF2B5EF4-FFF2-40B4-BE49-F238E27FC236}">
                <a16:creationId xmlns:a16="http://schemas.microsoft.com/office/drawing/2014/main" id="{787515F3-8511-DD60-FA70-75B3FA84E6D2}"/>
              </a:ext>
            </a:extLst>
          </p:cNvPr>
          <p:cNvSpPr>
            <a:spLocks/>
          </p:cNvSpPr>
          <p:nvPr/>
        </p:nvSpPr>
        <p:spPr bwMode="auto">
          <a:xfrm>
            <a:off x="0" y="2894013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Gill Sans"/>
              </a:rPr>
              <a:t>字典类型应用场景</a:t>
            </a:r>
            <a:endParaRPr lang="en-US" altLang="zh-CN" sz="40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panose="020B0606020202050201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2">
            <a:extLst>
              <a:ext uri="{FF2B5EF4-FFF2-40B4-BE49-F238E27FC236}">
                <a16:creationId xmlns:a16="http://schemas.microsoft.com/office/drawing/2014/main" id="{A03AF701-C8D3-54F6-1CEC-CE8DE9B790D1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字典类型应用场景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8851" name="矩形 3">
            <a:extLst>
              <a:ext uri="{FF2B5EF4-FFF2-40B4-BE49-F238E27FC236}">
                <a16:creationId xmlns:a16="http://schemas.microsoft.com/office/drawing/2014/main" id="{D52F2611-ACB9-7783-2315-382B6A91D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映射的表达 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8852" name="矩形 4">
            <a:extLst>
              <a:ext uri="{FF2B5EF4-FFF2-40B4-BE49-F238E27FC236}">
                <a16:creationId xmlns:a16="http://schemas.microsoft.com/office/drawing/2014/main" id="{D15009A2-4752-E640-1F6E-F933D14D3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" y="2997200"/>
            <a:ext cx="72644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映射无处不在，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键值对无处不在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例如：统计数据出现的次数，数据是键，次数是值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最主要作用：表达键值对数据，进而操作它们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2">
            <a:extLst>
              <a:ext uri="{FF2B5EF4-FFF2-40B4-BE49-F238E27FC236}">
                <a16:creationId xmlns:a16="http://schemas.microsoft.com/office/drawing/2014/main" id="{9D18C8DA-DE51-2E80-4248-D25F18F289A7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</a:t>
            </a: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应用场景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9875" name="矩形 3">
            <a:extLst>
              <a:ext uri="{FF2B5EF4-FFF2-40B4-BE49-F238E27FC236}">
                <a16:creationId xmlns:a16="http://schemas.microsoft.com/office/drawing/2014/main" id="{17516829-B50F-1DDF-119A-677FB76A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元素遍历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79876" name="TextBox 2">
            <a:extLst>
              <a:ext uri="{FF2B5EF4-FFF2-40B4-BE49-F238E27FC236}">
                <a16:creationId xmlns:a16="http://schemas.microsoft.com/office/drawing/2014/main" id="{BADC468B-D23B-EBBE-6DC6-EBF9BAE2D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725738"/>
            <a:ext cx="367188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800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for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k </a:t>
            </a:r>
            <a:r>
              <a:rPr lang="en-US" altLang="zh-CN" sz="2800" i="1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in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</a:t>
            </a:r>
            <a:r>
              <a:rPr lang="en-US" altLang="zh-CN" sz="280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: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    &lt;</a:t>
            </a:r>
            <a:r>
              <a:rPr lang="zh-CN" altLang="en-US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语句块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&gt;</a:t>
            </a:r>
          </a:p>
        </p:txBody>
      </p:sp>
      <p:sp>
        <p:nvSpPr>
          <p:cNvPr id="79877" name="TextBox 2">
            <a:extLst>
              <a:ext uri="{FF2B5EF4-FFF2-40B4-BE49-F238E27FC236}">
                <a16:creationId xmlns:a16="http://schemas.microsoft.com/office/drawing/2014/main" id="{72570514-7D3F-6D64-5F5D-6B32A3D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18013"/>
            <a:ext cx="69850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714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会遍历字典中所有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keys</a:t>
            </a:r>
            <a:r>
              <a:rPr lang="zh-CN" altLang="en-US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，可以使用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d[k]</a:t>
            </a:r>
            <a:r>
              <a:rPr lang="zh-CN" altLang="en-US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或者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get</a:t>
            </a:r>
            <a:r>
              <a:rPr lang="zh-CN" altLang="en-US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方法获得对应的</a:t>
            </a:r>
            <a:r>
              <a:rPr lang="en-US" altLang="zh-CN" sz="280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  <a:sym typeface="Gill Sans"/>
              </a:rPr>
              <a:t>values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2">
            <a:extLst>
              <a:ext uri="{FF2B5EF4-FFF2-40B4-BE49-F238E27FC236}">
                <a16:creationId xmlns:a16="http://schemas.microsoft.com/office/drawing/2014/main" id="{9D18C8DA-DE51-2E80-4248-D25F18F289A7}"/>
              </a:ext>
            </a:extLst>
          </p:cNvPr>
          <p:cNvSpPr>
            <a:spLocks/>
          </p:cNvSpPr>
          <p:nvPr/>
        </p:nvSpPr>
        <p:spPr bwMode="auto">
          <a:xfrm>
            <a:off x="107504" y="696120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字典类型</a:t>
            </a:r>
            <a:r>
              <a:rPr lang="zh-CN" altLang="en-US" sz="40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应用场景</a:t>
            </a:r>
            <a:endParaRPr lang="en-US" altLang="zh-CN" sz="4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79875" name="矩形 3">
            <a:extLst>
              <a:ext uri="{FF2B5EF4-FFF2-40B4-BE49-F238E27FC236}">
                <a16:creationId xmlns:a16="http://schemas.microsoft.com/office/drawing/2014/main" id="{17516829-B50F-1DDF-119A-677FB76AB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6792"/>
            <a:ext cx="9144000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统计某个特征的数量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构建树形结构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配置文件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C0F473-F3E8-9415-114F-AC6C84C6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796" y="3284984"/>
            <a:ext cx="3672408" cy="29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87731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图片 1">
            <a:extLst>
              <a:ext uri="{FF2B5EF4-FFF2-40B4-BE49-F238E27FC236}">
                <a16:creationId xmlns:a16="http://schemas.microsoft.com/office/drawing/2014/main" id="{2310C93B-A31B-071C-D431-677B6EB89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899" name="TextBox 2">
            <a:extLst>
              <a:ext uri="{FF2B5EF4-FFF2-40B4-BE49-F238E27FC236}">
                <a16:creationId xmlns:a16="http://schemas.microsoft.com/office/drawing/2014/main" id="{9DDE34C4-BDE4-C929-7133-CCC35CBE8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808288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库的使用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E8441859-DD13-46CA-92CE-44A77B1A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17F038C-D953-421D-9858-E0972C074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2623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6" name="图片 4">
            <a:extLst>
              <a:ext uri="{FF2B5EF4-FFF2-40B4-BE49-F238E27FC236}">
                <a16:creationId xmlns:a16="http://schemas.microsoft.com/office/drawing/2014/main" id="{658FDF35-8370-358B-806D-4DCADD4A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76475"/>
            <a:ext cx="7200900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4E213-4F23-B344-0FA3-D05B5E4FF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D3C41FD-E4C9-6310-5617-1C3954E16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C84C5903-255E-7715-FB20-92890099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1210588" cy="70788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矩形 1">
            <a:extLst>
              <a:ext uri="{FF2B5EF4-FFF2-40B4-BE49-F238E27FC236}">
                <a16:creationId xmlns:a16="http://schemas.microsoft.com/office/drawing/2014/main" id="{B16F5512-48E2-4E43-3390-B3566F279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838325"/>
            <a:ext cx="8569325" cy="298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分词的目的，就是把中文文本按照词语切分开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基于规则的分词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正向最大匹配（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FMM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）：南京市长江大桥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逆向最大匹配（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RMM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）：研究生命的起源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1" indent="-45720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双向最大匹配：结婚的和尚未结婚的</a:t>
            </a:r>
          </a:p>
        </p:txBody>
      </p:sp>
    </p:spTree>
    <p:extLst>
      <p:ext uri="{BB962C8B-B14F-4D97-AF65-F5344CB8AC3E}">
        <p14:creationId xmlns:p14="http://schemas.microsoft.com/office/powerpoint/2010/main" val="3304036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1BD9F-25AA-0037-0D56-08A12AB7B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E7B2DD29-A9F9-629A-9D5E-0A2E90FA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C28B0F5-6F2F-15FC-2C79-B56240EF9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1210588" cy="70788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矩形 1">
            <a:extLst>
              <a:ext uri="{FF2B5EF4-FFF2-40B4-BE49-F238E27FC236}">
                <a16:creationId xmlns:a16="http://schemas.microsoft.com/office/drawing/2014/main" id="{91960FDD-394F-53CE-C7C8-ACC2F038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838325"/>
            <a:ext cx="85693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分词的目的，就是把中文文本按照词语切分开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基于统计额分词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基于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N-Gram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模型的分词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基于深度学习的分词：序列标注任务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 startAt="3"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ct val="0"/>
              </a:spcBef>
              <a:buClrTx/>
              <a:buSzTx/>
              <a:buFontTx/>
              <a:buAutoNum type="arabicPeriod" startAt="3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混合方法：多种方法一起用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010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20B0A-5B58-10E5-D5FE-7FC268BA0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E681DE75-D205-9311-7A60-B7BB2322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161D0EF5-951C-D7AF-9326-0EF48B0B1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1210588" cy="70788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矩形 1">
            <a:extLst>
              <a:ext uri="{FF2B5EF4-FFF2-40B4-BE49-F238E27FC236}">
                <a16:creationId xmlns:a16="http://schemas.microsoft.com/office/drawing/2014/main" id="{93CCCDAC-09E1-0648-4532-42DBC2D1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838325"/>
            <a:ext cx="8569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中一个重要的第三方中文分词函数库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75FDCE-9058-8AA5-7D3A-780645621B93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2717800"/>
          <a:ext cx="5491163" cy="1096963"/>
        </p:xfrm>
        <a:graphic>
          <a:graphicData uri="http://schemas.openxmlformats.org/drawingml/2006/table">
            <a:tbl>
              <a:tblPr/>
              <a:tblGrid>
                <a:gridCol w="549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6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&gt;&gt;&gt;import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中国是一个伟大的国家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中国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31" name="矩形 3">
            <a:extLst>
              <a:ext uri="{FF2B5EF4-FFF2-40B4-BE49-F238E27FC236}">
                <a16:creationId xmlns:a16="http://schemas.microsoft.com/office/drawing/2014/main" id="{6D95A8E8-4197-34DA-5A5B-9CDA12E43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63" y="4164013"/>
            <a:ext cx="87963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jieba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库是第三方库，不是安装包自带，需要通过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pip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指令安装</a:t>
            </a:r>
            <a:endParaRPr lang="zh-CN" altLang="zh-CN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AD3731A-4FCF-4904-9A46-E658BFBA6C2C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5327650"/>
          <a:ext cx="5341938" cy="350838"/>
        </p:xfrm>
        <a:graphic>
          <a:graphicData uri="http://schemas.openxmlformats.org/drawingml/2006/table">
            <a:tbl>
              <a:tblPr firstRow="1" firstCol="1" bandRow="1"/>
              <a:tblGrid>
                <a:gridCol w="534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:\&gt;pip install </a:t>
                      </a:r>
                      <a:r>
                        <a:rPr lang="en-US" sz="14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jieba</a:t>
                      </a:r>
                      <a:r>
                        <a:rPr lang="en-US" sz="1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# </a:t>
                      </a:r>
                      <a:r>
                        <a:rPr lang="zh-CN" sz="1400" b="1" kern="0" dirty="0">
                          <a:effectLst/>
                          <a:latin typeface="Courier New" charset="0"/>
                          <a:ea typeface="宋体" charset="0"/>
                          <a:cs typeface="Courier New" charset="0"/>
                        </a:rPr>
                        <a:t>或者</a:t>
                      </a:r>
                      <a:r>
                        <a:rPr lang="en-US" sz="14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pip3 install </a:t>
                      </a:r>
                      <a:r>
                        <a:rPr lang="en-US" sz="14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jieba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68" marR="68568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6719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1104A21-F94A-4377-8351-D8098ECF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1181CD1B-5010-4F41-9A46-C3AB34F21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4417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库的解析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F7E3001-5FCD-4031-B979-0B0550BF8FD1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2759075"/>
          <a:ext cx="7208837" cy="2922590"/>
        </p:xfrm>
        <a:graphic>
          <a:graphicData uri="http://schemas.openxmlformats.org/drawingml/2006/table">
            <a:tbl>
              <a:tblPr/>
              <a:tblGrid>
                <a:gridCol w="26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4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jieba.cut(s)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精确模式，返回一个可迭代的数据类型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jieba.cut(s, cut_all=True)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全模式，输出文本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中所有可能单词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88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jieba.cut_for_search(s)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搜索引擎模式，适合搜索引擎建立索引的分词结果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对精确模式的结果再次分词</a:t>
                      </a: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jieba.lcut(s)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精确模式，返回一个列表类型，建议使用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jieba.lcut(s, cut_all=True)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全模式，返回一个列表类型，建议使用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jieba.lcut_for_search(s)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搜索引擎模式，返回一个列表类型，建议使用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71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jieba.add_word(w)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向分词词典中增加新词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8" marR="6858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2975" name="文本框 1">
            <a:extLst>
              <a:ext uri="{FF2B5EF4-FFF2-40B4-BE49-F238E27FC236}">
                <a16:creationId xmlns:a16="http://schemas.microsoft.com/office/drawing/2014/main" id="{F0D4AD1B-EFDD-EE8F-A235-3ABC36389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1473200"/>
            <a:ext cx="58975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分词冗余度：</a:t>
            </a:r>
            <a:endParaRPr lang="en-US" altLang="zh-CN" b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   全模式  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&gt;  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搜索引擎模式  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&gt;  </a:t>
            </a:r>
            <a:r>
              <a:rPr lang="zh-CN" altLang="en-US" b="0">
                <a:solidFill>
                  <a:schemeClr val="tx1"/>
                </a:solidFill>
                <a:ea typeface="宋体" panose="02010600030101010101" pitchFamily="2" charset="-122"/>
              </a:rPr>
              <a:t>精确模式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73B1BA11-E290-44CE-9066-F6F6F3FA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380C09D-F077-4454-89C8-D902DDB1E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4417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库的解析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27C78A8-43EF-49BD-ABC9-5B0433BD4BA6}"/>
              </a:ext>
            </a:extLst>
          </p:cNvPr>
          <p:cNvGraphicFramePr>
            <a:graphicFrameLocks noGrp="1"/>
          </p:cNvGraphicFramePr>
          <p:nvPr/>
        </p:nvGraphicFramePr>
        <p:xfrm>
          <a:off x="55563" y="2492375"/>
          <a:ext cx="8909050" cy="3292475"/>
        </p:xfrm>
        <a:graphic>
          <a:graphicData uri="http://schemas.openxmlformats.org/drawingml/2006/table">
            <a:tbl>
              <a:tblPr/>
              <a:tblGrid>
                <a:gridCol w="890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2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&gt;&gt;&gt;import jieba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&gt;&gt;&gt;jieba.lcut(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中华人民共和国是一个伟大的国家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&gt;&gt;&gt;jieba.lcut(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中华人民共和国是一个伟大的国家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 cut_all=True)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人民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人民共和国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共和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共和国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&gt;&gt;&gt;jieba.lcut_for_search(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r>
                        <a:rPr kumimoji="0" lang="zh-CN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中华人民共和国是一个伟大的国家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['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华人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人民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共和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共和国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中华人民共和国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是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一个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伟大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', '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国家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']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69F6F-8DEB-CACC-7D52-641610A8E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5FEEFE8-3277-A47F-49E9-0DA8F57A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0E588063-92BC-18AE-32BC-3030887C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826415" cy="70788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关键词提取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CDA3E1-C5B8-A06F-7C37-7AF94C8A7A70}"/>
              </a:ext>
            </a:extLst>
          </p:cNvPr>
          <p:cNvSpPr txBox="1"/>
          <p:nvPr/>
        </p:nvSpPr>
        <p:spPr>
          <a:xfrm>
            <a:off x="521550" y="1473200"/>
            <a:ext cx="8100900" cy="3334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844550">
              <a:lnSpc>
                <a:spcPct val="150000"/>
              </a:lnSpc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  <a:sym typeface="Wingdings" panose="05000000000000000000" pitchFamily="2" charset="2"/>
              </a:rPr>
              <a:t>TF-IDF</a:t>
            </a:r>
            <a:r>
              <a:rPr lang="zh-CN" altLang="en-US" sz="2400" dirty="0">
                <a:latin typeface="+mn-ea"/>
                <a:sym typeface="Wingdings" panose="05000000000000000000" pitchFamily="2" charset="2"/>
              </a:rPr>
              <a:t>：</a:t>
            </a:r>
            <a:endParaRPr lang="en-US" altLang="zh-CN" sz="2400" dirty="0">
              <a:latin typeface="+mn-ea"/>
              <a:sym typeface="Wingdings" panose="05000000000000000000" pitchFamily="2" charset="2"/>
            </a:endParaRPr>
          </a:p>
          <a:p>
            <a:pPr marL="800100" lvl="1" indent="-342900" defTabSz="84455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TF(term frequency)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为词频，指给定单词在文档中出现的频率。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 marL="800100" lvl="1" indent="-342900" defTabSz="84455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IDF(inverse document frequency)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为倒文档词频，表示包含给定单词的文档数量的倒数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 marL="800100" lvl="1" indent="-342900" defTabSz="84455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TF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与</a:t>
            </a:r>
            <a:r>
              <a:rPr lang="en-US" altLang="zh-CN" sz="2000" dirty="0">
                <a:latin typeface="+mn-ea"/>
                <a:sym typeface="Wingdings" panose="05000000000000000000" pitchFamily="2" charset="2"/>
              </a:rPr>
              <a:t>IDF</a:t>
            </a: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的乘积是单词与文档之间相关性的一种有效度量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  <a:p>
            <a:pPr marL="800100" lvl="1" indent="-342900" defTabSz="844550">
              <a:lnSpc>
                <a:spcPct val="150000"/>
              </a:lnSpc>
              <a:spcAft>
                <a:spcPct val="350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  <a:sym typeface="Wingdings" panose="05000000000000000000" pitchFamily="2" charset="2"/>
              </a:rPr>
              <a:t>公式：</a:t>
            </a:r>
            <a:endParaRPr lang="en-US" altLang="zh-CN" sz="20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922FE8-7A66-0D76-A6EF-2F63B916A50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57192"/>
            <a:ext cx="3037669" cy="69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3A6E411-14A9-E8E3-1175-28677D6E542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822" y="5157193"/>
            <a:ext cx="3597957" cy="69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9602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892E2-3C84-8F64-4614-FF0F158C7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22C9622-BB78-84A3-FDC4-49B9C945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885E16D-F766-92B3-5D9D-C2856214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826415" cy="70788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关键词提取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矩形 1">
            <a:extLst>
              <a:ext uri="{FF2B5EF4-FFF2-40B4-BE49-F238E27FC236}">
                <a16:creationId xmlns:a16="http://schemas.microsoft.com/office/drawing/2014/main" id="{684F53C0-D8D7-89A5-ABA7-693DD2014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838325"/>
            <a:ext cx="8569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23ACDC-5338-B274-79F5-D44BFD269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" y="2984500"/>
            <a:ext cx="8085795" cy="18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21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C5B65-5A86-1207-95D4-82876CDE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E4773B8-4F9A-BDFD-E060-697B1539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3EFE93C6-B778-17B5-7976-A9532CF28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826415" cy="70788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关键词提取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矩形 1">
            <a:extLst>
              <a:ext uri="{FF2B5EF4-FFF2-40B4-BE49-F238E27FC236}">
                <a16:creationId xmlns:a16="http://schemas.microsoft.com/office/drawing/2014/main" id="{25F58D48-CAE9-5AFE-4D3D-6799CE326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89" y="1689414"/>
            <a:ext cx="8141576" cy="406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TextRank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" altLang="zh-CN" b="0" i="0" dirty="0" err="1">
                <a:solidFill>
                  <a:srgbClr val="40404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TextRank</a:t>
            </a:r>
            <a:r>
              <a:rPr lang="zh-CN" altLang="en" b="0" dirty="0">
                <a:solidFill>
                  <a:srgbClr val="40404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是</a:t>
            </a:r>
            <a:r>
              <a:rPr lang="zh-CN" altLang="en-US" b="0" dirty="0">
                <a:solidFill>
                  <a:srgbClr val="40404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一种图排序算法，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基于 </a:t>
            </a:r>
            <a:r>
              <a:rPr lang="en" altLang="zh-CN" b="0" i="0" dirty="0">
                <a:solidFill>
                  <a:srgbClr val="40404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PageRank 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的思想，将文本中的词语看作图中的节点，通过词语共现关系构建边，迭代计算节点权重（重要性）。</a:t>
            </a:r>
            <a:endParaRPr lang="en-US" altLang="zh-CN" b="0" i="0" dirty="0">
              <a:solidFill>
                <a:srgbClr val="404040"/>
              </a:solidFill>
              <a:effectLst/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solidFill>
                <a:srgbClr val="40404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关键词提取：将句子中的词语作为节点，用窗口内共现关系构建边，权重由共现次数决定。</a:t>
            </a:r>
          </a:p>
        </p:txBody>
      </p:sp>
    </p:spTree>
    <p:extLst>
      <p:ext uri="{BB962C8B-B14F-4D97-AF65-F5344CB8AC3E}">
        <p14:creationId xmlns:p14="http://schemas.microsoft.com/office/powerpoint/2010/main" val="2072033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C87E8-9518-4E3D-B589-CBB7FE0DA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AD99D59-19D4-246E-5600-B15D2E20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5D4DD11-068E-9AFE-97D5-D20827A3B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826415" cy="70788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关键词提取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矩形 1">
            <a:extLst>
              <a:ext uri="{FF2B5EF4-FFF2-40B4-BE49-F238E27FC236}">
                <a16:creationId xmlns:a16="http://schemas.microsoft.com/office/drawing/2014/main" id="{836A9865-33BC-41DE-AA94-111693789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89" y="1689414"/>
            <a:ext cx="81415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TextRank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0622F6-5FC7-BFD0-906D-3F000FB47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737897"/>
            <a:ext cx="7772400" cy="13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74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512B2-3400-BB21-4F52-0173D576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A8203B45-C2ED-B39D-FC1B-1BA64DB8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F70683B-0F7A-4846-E2CD-EE0D0291D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826415" cy="70788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关键词提取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24" name="矩形 1">
            <a:extLst>
              <a:ext uri="{FF2B5EF4-FFF2-40B4-BE49-F238E27FC236}">
                <a16:creationId xmlns:a16="http://schemas.microsoft.com/office/drawing/2014/main" id="{5E85C877-E5A2-0036-C996-EAD973082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838325"/>
            <a:ext cx="8569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TextRank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B2D9B3-6D87-645C-24B5-8729BD9D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35" y="2924944"/>
            <a:ext cx="7037330" cy="14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8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2">
            <a:extLst>
              <a:ext uri="{FF2B5EF4-FFF2-40B4-BE49-F238E27FC236}">
                <a16:creationId xmlns:a16="http://schemas.microsoft.com/office/drawing/2014/main" id="{185B303E-F015-BA9C-96D7-99984FDFEB85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集合类型的定义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39939" name="矩形 3">
            <a:extLst>
              <a:ext uri="{FF2B5EF4-FFF2-40B4-BE49-F238E27FC236}">
                <a16:creationId xmlns:a16="http://schemas.microsoft.com/office/drawing/2014/main" id="{8333C371-4674-8E7B-78D9-DA9CED701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集合是多个元素的无序组合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9940" name="矩形 4">
            <a:extLst>
              <a:ext uri="{FF2B5EF4-FFF2-40B4-BE49-F238E27FC236}">
                <a16:creationId xmlns:a16="http://schemas.microsoft.com/office/drawing/2014/main" id="{92E4234F-95D5-5C96-80D7-3F974E1A4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97200"/>
            <a:ext cx="76327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集合类型与数学中的集合概念一致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集合元素之间无序，每个元素唯一，不存在相同元素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集合元素不可更改，不能是可变数据类型 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39941" name="矩形 1">
            <a:extLst>
              <a:ext uri="{FF2B5EF4-FFF2-40B4-BE49-F238E27FC236}">
                <a16:creationId xmlns:a16="http://schemas.microsoft.com/office/drawing/2014/main" id="{59CE4FF8-06C2-665C-7232-54C9FA0F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14950"/>
            <a:ext cx="770413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集合元素可以是：整数、浮点数、字符串、元组</a:t>
            </a:r>
            <a:endParaRPr lang="en-US" altLang="zh-CN" sz="2100" b="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100" b="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Gill Sans"/>
              </a:rPr>
              <a:t>不可以是：列表、集合、字典</a:t>
            </a:r>
          </a:p>
        </p:txBody>
      </p:sp>
    </p:spTree>
    <p:extLst>
      <p:ext uri="{BB962C8B-B14F-4D97-AF65-F5344CB8AC3E}">
        <p14:creationId xmlns:p14="http://schemas.microsoft.com/office/powerpoint/2010/main" val="552685049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图片 1">
            <a:extLst>
              <a:ext uri="{FF2B5EF4-FFF2-40B4-BE49-F238E27FC236}">
                <a16:creationId xmlns:a16="http://schemas.microsoft.com/office/drawing/2014/main" id="{86D64005-23F5-E2F3-A487-29AE166CE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5" name="TextBox 2">
            <a:extLst>
              <a:ext uri="{FF2B5EF4-FFF2-40B4-BE49-F238E27FC236}">
                <a16:creationId xmlns:a16="http://schemas.microsoft.com/office/drawing/2014/main" id="{8F92E6F4-BB37-795D-FB93-873B69F69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2808288"/>
            <a:ext cx="63690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文本词频统计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2">
            <a:extLst>
              <a:ext uri="{FF2B5EF4-FFF2-40B4-BE49-F238E27FC236}">
                <a16:creationId xmlns:a16="http://schemas.microsoft.com/office/drawing/2014/main" id="{CD925972-ABD5-6A1A-1DEC-2E08B15E83FE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问题分析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6019" name="矩形 3">
            <a:extLst>
              <a:ext uri="{FF2B5EF4-FFF2-40B4-BE49-F238E27FC236}">
                <a16:creationId xmlns:a16="http://schemas.microsoft.com/office/drawing/2014/main" id="{C360C177-0782-7531-F161-B8236D3A2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文本词频统计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020" name="矩形 4">
            <a:extLst>
              <a:ext uri="{FF2B5EF4-FFF2-40B4-BE49-F238E27FC236}">
                <a16:creationId xmlns:a16="http://schemas.microsoft.com/office/drawing/2014/main" id="{31EE0F94-02CE-8A78-8C5B-996767E3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063875"/>
            <a:ext cx="77057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需求：一篇文章，出现了哪些词？哪些词出现得最多？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该怎么做呢？</a:t>
            </a:r>
            <a:endParaRPr lang="zh-CN" altLang="en-US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6021" name="矩形 5">
            <a:extLst>
              <a:ext uri="{FF2B5EF4-FFF2-40B4-BE49-F238E27FC236}">
                <a16:creationId xmlns:a16="http://schemas.microsoft.com/office/drawing/2014/main" id="{3A628400-2F8E-2060-7733-9A8312D4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4638675"/>
            <a:ext cx="26289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英文文本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022" name="右箭头 1">
            <a:extLst>
              <a:ext uri="{FF2B5EF4-FFF2-40B4-BE49-F238E27FC236}">
                <a16:creationId xmlns:a16="http://schemas.microsoft.com/office/drawing/2014/main" id="{FA95CFC3-083C-574F-F63F-E3CBD8DB6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4999038"/>
            <a:ext cx="396875" cy="287337"/>
          </a:xfrm>
          <a:prstGeom prst="rightArrow">
            <a:avLst>
              <a:gd name="adj1" fmla="val 50000"/>
              <a:gd name="adj2" fmla="val 50229"/>
            </a:avLst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5600" b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86023" name="矩形 7">
            <a:extLst>
              <a:ext uri="{FF2B5EF4-FFF2-40B4-BE49-F238E27FC236}">
                <a16:creationId xmlns:a16="http://schemas.microsoft.com/office/drawing/2014/main" id="{8B7F311F-11C0-3CD9-C713-FE7CB57D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638675"/>
            <a:ext cx="26289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中文文本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2">
            <a:extLst>
              <a:ext uri="{FF2B5EF4-FFF2-40B4-BE49-F238E27FC236}">
                <a16:creationId xmlns:a16="http://schemas.microsoft.com/office/drawing/2014/main" id="{DEEF203C-B51A-1DFD-1AB1-ED172FD01FD9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问题分析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87043" name="矩形 3">
            <a:extLst>
              <a:ext uri="{FF2B5EF4-FFF2-40B4-BE49-F238E27FC236}">
                <a16:creationId xmlns:a16="http://schemas.microsoft.com/office/drawing/2014/main" id="{410DD107-50D5-281F-B1FE-161DFE62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文本词频统计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87044" name="矩形 4">
            <a:extLst>
              <a:ext uri="{FF2B5EF4-FFF2-40B4-BE49-F238E27FC236}">
                <a16:creationId xmlns:a16="http://schemas.microsoft.com/office/drawing/2014/main" id="{68A18743-1E8A-1A9D-1BCB-254B824EE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787650"/>
            <a:ext cx="76327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英文文本：</a:t>
            </a:r>
            <a:r>
              <a:rPr lang="en-US" altLang="zh-CN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Hamet</a:t>
            </a:r>
            <a:r>
              <a:rPr lang="en-US" altLang="zh-CN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	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分析词频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https://python123.io/resources/pye/hamlet.txt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中文文本：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《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三国演义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》	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分析人物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https://python123.io/resources/pye/threekingdoms.txt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>
            <a:extLst>
              <a:ext uri="{FF2B5EF4-FFF2-40B4-BE49-F238E27FC236}">
                <a16:creationId xmlns:a16="http://schemas.microsoft.com/office/drawing/2014/main" id="{E99F3064-90C9-6D8C-5E7F-300335071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052513"/>
            <a:ext cx="525621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#CalHamletV1.py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def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101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getText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txt = open(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"hamlet.txt"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"r"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).read()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txt =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txt.lower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'!"#$%&amp;()*+,-./:;&lt;=&gt;?@[\\]^_‘{|}~'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txt =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txt.replace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txt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hamletTxt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getText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words  =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hamletTxt.split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counts = {}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word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words:			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counts[word] =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counts.get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(word,0) + 1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items = </a:t>
            </a:r>
            <a:r>
              <a:rPr lang="en-US" altLang="zh-CN" sz="18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list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counts.items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items.sort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(key=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lambda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x:x[1], reverse=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for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range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(10):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word, count = items[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"{0:&lt;10}{1:&gt;5}"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.format(word, count))</a:t>
            </a:r>
          </a:p>
        </p:txBody>
      </p:sp>
      <p:pic>
        <p:nvPicPr>
          <p:cNvPr id="88067" name="图片 5" descr="图片包含 建筑物, 旧, 文字, 书籍&#10;&#10;已生成极高可信度的说明">
            <a:extLst>
              <a:ext uri="{FF2B5EF4-FFF2-40B4-BE49-F238E27FC236}">
                <a16:creationId xmlns:a16="http://schemas.microsoft.com/office/drawing/2014/main" id="{53354370-64AD-91C2-BE33-24EA1D87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188" y="1628775"/>
            <a:ext cx="11874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8" name="图片 8">
            <a:extLst>
              <a:ext uri="{FF2B5EF4-FFF2-40B4-BE49-F238E27FC236}">
                <a16:creationId xmlns:a16="http://schemas.microsoft.com/office/drawing/2014/main" id="{70A3A427-4EC9-A544-9EDD-53775C4EC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300663"/>
            <a:ext cx="1538287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矩形 12">
            <a:extLst>
              <a:ext uri="{FF2B5EF4-FFF2-40B4-BE49-F238E27FC236}">
                <a16:creationId xmlns:a16="http://schemas.microsoft.com/office/drawing/2014/main" id="{1D0928A2-0C37-08FC-D891-013CB2DE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3346450"/>
            <a:ext cx="255587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文本去噪及归一化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使用字典表达词频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4E4F89-D7FA-4A84-A176-2A5B26CDBBD4}"/>
              </a:ext>
            </a:extLst>
          </p:cNvPr>
          <p:cNvSpPr/>
          <p:nvPr/>
        </p:nvSpPr>
        <p:spPr bwMode="auto">
          <a:xfrm>
            <a:off x="5975350" y="4578350"/>
            <a:ext cx="2973388" cy="5302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1600" dirty="0">
                <a:latin typeface="+mn-ea"/>
                <a:ea typeface="+mn-ea"/>
              </a:rPr>
              <a:t>sort</a:t>
            </a:r>
            <a:r>
              <a:rPr lang="zh-CN" altLang="en-US" sz="1600" dirty="0">
                <a:latin typeface="+mn-ea"/>
                <a:ea typeface="+mn-ea"/>
              </a:rPr>
              <a:t>方法，列表排序。</a:t>
            </a:r>
            <a:r>
              <a:rPr lang="en-US" altLang="zh-CN" sz="1600" dirty="0">
                <a:latin typeface="+mn-ea"/>
                <a:ea typeface="+mn-ea"/>
              </a:rPr>
              <a:t>key</a:t>
            </a:r>
            <a:r>
              <a:rPr lang="zh-CN" altLang="en-US" sz="1600" dirty="0">
                <a:latin typeface="+mn-ea"/>
                <a:ea typeface="+mn-ea"/>
              </a:rPr>
              <a:t>参数指定排序关键字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3B58ECBC-9B73-4930-B2C7-CD0823BB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21492F05-9F97-421E-AFA2-3EA56CD10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0690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Hamlet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》英文词频统计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AA4F3B-2821-4509-9980-A1A0D7999BA2}"/>
              </a:ext>
            </a:extLst>
          </p:cNvPr>
          <p:cNvGraphicFramePr>
            <a:graphicFrameLocks noGrp="1"/>
          </p:cNvGraphicFramePr>
          <p:nvPr/>
        </p:nvGraphicFramePr>
        <p:xfrm>
          <a:off x="2411413" y="1916113"/>
          <a:ext cx="3635375" cy="2794000"/>
        </p:xfrm>
        <a:graphic>
          <a:graphicData uri="http://schemas.openxmlformats.org/drawingml/2006/table">
            <a:tbl>
              <a:tblPr firstRow="1" firstCol="1" bandRow="1"/>
              <a:tblGrid>
                <a:gridCol w="3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 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the        1138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and         965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to          754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of          669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you         550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a           542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</a:t>
                      </a: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           542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my          514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hamlet     462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in          436</a:t>
                      </a:r>
                      <a:endParaRPr lang="zh-CN" sz="16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098" name="矩形 5">
            <a:extLst>
              <a:ext uri="{FF2B5EF4-FFF2-40B4-BE49-F238E27FC236}">
                <a16:creationId xmlns:a16="http://schemas.microsoft.com/office/drawing/2014/main" id="{8E8A8EA8-5733-24D1-223D-92B155DA0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4763"/>
            <a:ext cx="8223250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观察输出结果可以看到，高频单词大多数是冠词、代词、连接词等语法型词汇，并不能代表文章的含义。进一步，可以采用集合类型构建一个排除词汇库</a:t>
            </a:r>
            <a:r>
              <a:rPr lang="en-US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excludes</a:t>
            </a:r>
            <a:r>
              <a:rPr lang="zh-CN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，在输出结果中排除这个词汇库中内容。</a:t>
            </a:r>
            <a:endParaRPr lang="zh-CN" altLang="zh-CN" sz="16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3C62ED3B-BFC3-4EF9-A594-97402690E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4D0A14-7B6C-4A32-99AD-E682007262C9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765175"/>
          <a:ext cx="8135937" cy="5610315"/>
        </p:xfrm>
        <a:graphic>
          <a:graphicData uri="http://schemas.openxmlformats.org/drawingml/2006/table">
            <a:tbl>
              <a:tblPr/>
              <a:tblGrid>
                <a:gridCol w="634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1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82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10.2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974" marR="499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e10.2CalHamlet.py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974" marR="499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974" marR="4997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974" marR="499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974" marR="4997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73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18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974" marR="499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#e10.2CalHamlet.py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excludes = {"the","and","of","you","a","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my","in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"}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def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getText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txt = open("hamlet.txt", "r").read()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txt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txt.lower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for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in '!"#$%&amp;()*+,-./:;&lt;=&gt;?@[\\]^_‘{|}~':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txt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txt.replace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ch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, " ")   #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将文本中特殊字符替换为空格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return txt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hamletTxt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getText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words 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hamletTxt.split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 = {}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word in words: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counts[word]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counts.get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(word,0) + 1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word in excludes: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del counts[word]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items = list(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counts.items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items.sort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(key=lambda x:x[1], reverse=True)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in range(10):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word, count = items[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]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print ("{0:&lt;10}{1:&gt;5}".format(word, count))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974" marR="4997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974" marR="4997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974" marR="4997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BADDB11-4575-4858-B599-FDD14D11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7CE1F9F5-1FF8-475B-B3EB-5F6B42372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0690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Hamlet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》英文词频统计</a:t>
            </a:r>
          </a:p>
        </p:txBody>
      </p:sp>
      <p:sp>
        <p:nvSpPr>
          <p:cNvPr id="91140" name="矩形 1">
            <a:extLst>
              <a:ext uri="{FF2B5EF4-FFF2-40B4-BE49-F238E27FC236}">
                <a16:creationId xmlns:a16="http://schemas.microsoft.com/office/drawing/2014/main" id="{6AF692E4-EFFB-5741-EC92-A09688ED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1898650"/>
            <a:ext cx="39639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运行程序后，输出结果如下 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D4A764F-9A9A-43FD-A076-2CBA54454031}"/>
              </a:ext>
            </a:extLst>
          </p:cNvPr>
          <p:cNvGraphicFramePr>
            <a:graphicFrameLocks noGrp="1"/>
          </p:cNvGraphicFramePr>
          <p:nvPr/>
        </p:nvGraphicFramePr>
        <p:xfrm>
          <a:off x="1282700" y="2905125"/>
          <a:ext cx="5491163" cy="2806700"/>
        </p:xfrm>
        <a:graphic>
          <a:graphicData uri="http://schemas.openxmlformats.org/drawingml/2006/table">
            <a:tbl>
              <a:tblPr firstRow="1" firstCol="1" bandRow="1"/>
              <a:tblGrid>
                <a:gridCol w="549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000">
                <a:tc>
                  <a:txBody>
                    <a:bodyPr/>
                    <a:lstStyle/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 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to          754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hamlet      462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it          416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that        391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is          340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not         314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lord        309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his         296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this        295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auto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but         269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5218FFB-904B-509F-D768-8A4A263FEEF1}"/>
              </a:ext>
            </a:extLst>
          </p:cNvPr>
          <p:cNvSpPr txBox="1"/>
          <p:nvPr/>
        </p:nvSpPr>
        <p:spPr>
          <a:xfrm>
            <a:off x="357453" y="6006584"/>
            <a:ext cx="4588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  <a:sym typeface="Wingdings" panose="05000000000000000000" pitchFamily="2" charset="2"/>
              </a:rPr>
              <a:t>问题：哈姆雷特中的关键词是什么？</a:t>
            </a:r>
            <a:endParaRPr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>
            <a:extLst>
              <a:ext uri="{FF2B5EF4-FFF2-40B4-BE49-F238E27FC236}">
                <a16:creationId xmlns:a16="http://schemas.microsoft.com/office/drawing/2014/main" id="{580817BA-DFA5-8BB3-4219-B8F470EC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7850188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DC0012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#CalThreeKingdomsV1.py</a:t>
            </a:r>
            <a:endParaRPr lang="en-US" altLang="zh-CN" sz="1800" dirty="0">
              <a:solidFill>
                <a:srgbClr val="DC0012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mport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jieba</a:t>
            </a:r>
            <a:endParaRPr lang="en-US" altLang="zh-CN" sz="1800" dirty="0">
              <a:solidFill>
                <a:schemeClr val="tx1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txt = </a:t>
            </a:r>
            <a:r>
              <a:rPr lang="en-US" altLang="zh-CN" sz="18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open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threekingdoms.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txt"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"r"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encoding=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"utf-8"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).read()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words = </a:t>
            </a: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jieba.lcut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(txt)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counts = {}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word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words: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len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(word) == 1: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#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把单字去掉，古文中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字及以上的大概率是人名</a:t>
            </a:r>
            <a:endParaRPr lang="en-US" altLang="zh-CN" sz="1800" dirty="0">
              <a:solidFill>
                <a:srgbClr val="FF000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			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    counts[word] =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counts.get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(word,0) + 1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items = </a:t>
            </a:r>
            <a:r>
              <a:rPr lang="en-US" altLang="zh-CN" sz="18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list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counts.items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())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items.sort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(key=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lambda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x:x[1], reverse=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True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for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800" i="1" dirty="0">
                <a:solidFill>
                  <a:srgbClr val="FF77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  <a:r>
              <a:rPr lang="en-US" altLang="zh-CN" sz="18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range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(15):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word, count = items[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]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   </a:t>
            </a:r>
            <a:r>
              <a:rPr lang="en-US" altLang="zh-CN" sz="1800" dirty="0">
                <a:solidFill>
                  <a:srgbClr val="90009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print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(</a:t>
            </a:r>
            <a:r>
              <a:rPr lang="en-US" altLang="zh-CN" sz="18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"{0:&lt;10}{1:&gt;5}"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.format(word, count))</a:t>
            </a:r>
          </a:p>
        </p:txBody>
      </p:sp>
      <p:pic>
        <p:nvPicPr>
          <p:cNvPr id="92163" name="图片 1">
            <a:extLst>
              <a:ext uri="{FF2B5EF4-FFF2-40B4-BE49-F238E27FC236}">
                <a16:creationId xmlns:a16="http://schemas.microsoft.com/office/drawing/2014/main" id="{0B8C0039-DE42-C2E6-4D07-845444B5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5124450"/>
            <a:ext cx="1804988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C40CA95D-2FEF-4ACF-BB62-5EE9E238B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514350"/>
            <a:ext cx="73660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三国演艺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人物出现次数统计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>
            <a:extLst>
              <a:ext uri="{FF2B5EF4-FFF2-40B4-BE49-F238E27FC236}">
                <a16:creationId xmlns:a16="http://schemas.microsoft.com/office/drawing/2014/main" id="{88B84296-2B1C-56D1-B162-727B4ABF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16113"/>
            <a:ext cx="3240088" cy="3005137"/>
          </a:xfrm>
          <a:prstGeom prst="rect">
            <a:avLst/>
          </a:prstGeom>
          <a:solidFill>
            <a:srgbClr val="FEFEFA"/>
          </a:solidFill>
          <a:ln>
            <a:noFill/>
          </a:ln>
          <a:extLs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曹操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953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孔明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836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将军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772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却说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656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玄德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585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关公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510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丞相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491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二人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469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不可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440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荆州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425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玄德曰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孔明曰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390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不能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384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如此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378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张飞          </a:t>
            </a:r>
            <a:r>
              <a:rPr lang="en-US" altLang="zh-CN" sz="160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358</a:t>
            </a:r>
            <a:endParaRPr lang="zh-CN" altLang="zh-CN" sz="1600">
              <a:solidFill>
                <a:srgbClr val="0010FF"/>
              </a:solidFill>
              <a:ea typeface="宋体" panose="02010600030101010101" pitchFamily="2" charset="-122"/>
              <a:sym typeface="Gill Sans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5402700-E588-4193-98BD-66D8234D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BFEC4FE-5254-40A1-891B-8865047FF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《三国演义》人物出场统计 </a:t>
            </a:r>
          </a:p>
        </p:txBody>
      </p:sp>
      <p:sp>
        <p:nvSpPr>
          <p:cNvPr id="94212" name="矩形 1">
            <a:extLst>
              <a:ext uri="{FF2B5EF4-FFF2-40B4-BE49-F238E27FC236}">
                <a16:creationId xmlns:a16="http://schemas.microsoft.com/office/drawing/2014/main" id="{D23BD12D-408A-A338-CEF9-EBEA0F39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24175"/>
            <a:ext cx="835342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观察输出结果，同一个人物会有不同的名字，这种情况需要整合处理。同时，与英文词频统计类似，需要排除一些人名无关词汇，如“却说”、“将军”等。</a:t>
            </a:r>
            <a:endParaRPr lang="zh-CN" altLang="zh-CN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2">
            <a:extLst>
              <a:ext uri="{FF2B5EF4-FFF2-40B4-BE49-F238E27FC236}">
                <a16:creationId xmlns:a16="http://schemas.microsoft.com/office/drawing/2014/main" id="{802556B5-52A6-AFBE-BE4D-743627135C7D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集合类型的定义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  <p:sp>
        <p:nvSpPr>
          <p:cNvPr id="40963" name="矩形 3">
            <a:extLst>
              <a:ext uri="{FF2B5EF4-FFF2-40B4-BE49-F238E27FC236}">
                <a16:creationId xmlns:a16="http://schemas.microsoft.com/office/drawing/2014/main" id="{C7A78604-052B-1503-0DFC-E5F75B61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2173288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集合是多个元素的无序组合</a:t>
            </a:r>
            <a:endParaRPr lang="en-US" altLang="zh-CN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0964" name="矩形 4">
            <a:extLst>
              <a:ext uri="{FF2B5EF4-FFF2-40B4-BE49-F238E27FC236}">
                <a16:creationId xmlns:a16="http://schemas.microsoft.com/office/drawing/2014/main" id="{59DB0C76-2973-4B4C-8745-05C65171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635250"/>
            <a:ext cx="76327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集合用大括号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{}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表示，元素间用逗号分隔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marL="342900" indent="-342900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Char char="-"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建立集合类型用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{}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或 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set()</a:t>
            </a:r>
          </a:p>
          <a:p>
            <a:pPr marL="1085850" lvl="1" indent="-342900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Char char="-"/>
              <a:defRPr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b="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-</a:t>
            </a: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建立空集合类型，必须使用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/>
              </a:rPr>
              <a:t>set()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40965" name="文本框 1">
            <a:extLst>
              <a:ext uri="{FF2B5EF4-FFF2-40B4-BE49-F238E27FC236}">
                <a16:creationId xmlns:a16="http://schemas.microsoft.com/office/drawing/2014/main" id="{EEFF5170-56B5-A385-54BA-6C8D81F63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516563"/>
            <a:ext cx="66262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如果写成</a:t>
            </a:r>
            <a:r>
              <a:rPr lang="en-US" altLang="zh-CN" sz="2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{}</a:t>
            </a:r>
            <a:r>
              <a:rPr lang="zh-CN" altLang="en-US" sz="2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2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解释器认为是空字典而不是空集合</a:t>
            </a:r>
          </a:p>
        </p:txBody>
      </p:sp>
      <p:sp>
        <p:nvSpPr>
          <p:cNvPr id="40966" name="文本框 5">
            <a:extLst>
              <a:ext uri="{FF2B5EF4-FFF2-40B4-BE49-F238E27FC236}">
                <a16:creationId xmlns:a16="http://schemas.microsoft.com/office/drawing/2014/main" id="{7C70A86F-D44C-B2D0-80DD-E822EA8F4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0638" y="4103688"/>
            <a:ext cx="66246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</a:t>
            </a:r>
            <a:r>
              <a:rPr lang="zh-CN" altLang="en-US" sz="2800" b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的参数必须为可迭代的数据类型</a:t>
            </a:r>
          </a:p>
        </p:txBody>
      </p:sp>
    </p:spTree>
    <p:extLst>
      <p:ext uri="{BB962C8B-B14F-4D97-AF65-F5344CB8AC3E}">
        <p14:creationId xmlns:p14="http://schemas.microsoft.com/office/powerpoint/2010/main" val="858873707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E61E573-4888-4924-8ACC-0CB75DA79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7439A0DF-65F6-46C5-AA37-E7D75B667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《三国演义》人物出场统计 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163D75A-5621-4EEE-AA8C-825036031B79}"/>
              </a:ext>
            </a:extLst>
          </p:cNvPr>
          <p:cNvGraphicFramePr>
            <a:graphicFrameLocks noGrp="1"/>
          </p:cNvGraphicFramePr>
          <p:nvPr/>
        </p:nvGraphicFramePr>
        <p:xfrm>
          <a:off x="558800" y="1339850"/>
          <a:ext cx="8477249" cy="5014913"/>
        </p:xfrm>
        <a:graphic>
          <a:graphicData uri="http://schemas.openxmlformats.org/drawingml/2006/table">
            <a:tbl>
              <a:tblPr/>
              <a:tblGrid>
                <a:gridCol w="660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10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867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实例代码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10.4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8854" marR="388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e10.4CalThreeKingdoms.py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8854" marR="388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8854" marR="388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8854" marR="3885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8854" marR="3885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35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15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17</a:t>
                      </a: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8854" marR="3885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#e10.4CalThreeKingdoms.py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import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excludes = {"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将军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却说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荆州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二人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不可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不能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","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如此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"}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txt = open("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三国演义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.txt", "r", encoding='utf-8').read()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words  =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jieba.lcut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(txt)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counts = {}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for word in words: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if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len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(word) == 1: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continue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word ==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诸葛亮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 or word ==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孔明曰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rword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孔明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word ==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关公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 or word ==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云长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rword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关羽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word ==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玄德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 or word ==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玄德曰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rword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刘备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elif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word ==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孟德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 or word ==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丞相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":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rword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"</a:t>
                      </a:r>
                      <a:r>
                        <a:rPr kumimoji="0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曹操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8854" marR="3885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8854" marR="3885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38854" marR="38854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D2743E19-DBA7-4B04-8D24-3FF8672A2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36101319-5901-4290-9629-A41D6CE7D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《三国演义》人物出场统计 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2A315C-7937-45C0-B82D-D5F7C4593506}"/>
              </a:ext>
            </a:extLst>
          </p:cNvPr>
          <p:cNvGraphicFramePr>
            <a:graphicFrameLocks noGrp="1"/>
          </p:cNvGraphicFramePr>
          <p:nvPr/>
        </p:nvGraphicFramePr>
        <p:xfrm>
          <a:off x="323850" y="1771650"/>
          <a:ext cx="8280400" cy="4081470"/>
        </p:xfrm>
        <a:graphic>
          <a:graphicData uri="http://schemas.openxmlformats.org/drawingml/2006/table">
            <a:tbl>
              <a:tblPr/>
              <a:tblGrid>
                <a:gridCol w="645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6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593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实例代码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10.4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e10.4CalThreeKingdoms.py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07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26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rword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word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counts[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rword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 =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counts.get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(rword,0) + 1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word in excludes: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del(counts[word])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items = list(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counts.items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items.sort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(key=lambda x:x[1], reverse=True) 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 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in range(5):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word, count = items[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 ("{0:&lt;10}{1:&gt;5}".format(word, count))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2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858" marR="38858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2EB5699-CDDA-4277-B813-00662713B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AB5AD33-DE6F-4FED-A132-53FC4FFA6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64928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《三国演义》人物出场统计 </a:t>
            </a:r>
          </a:p>
        </p:txBody>
      </p:sp>
      <p:sp>
        <p:nvSpPr>
          <p:cNvPr id="97284" name="矩形 1">
            <a:extLst>
              <a:ext uri="{FF2B5EF4-FFF2-40B4-BE49-F238E27FC236}">
                <a16:creationId xmlns:a16="http://schemas.microsoft.com/office/drawing/2014/main" id="{01BB313B-DBE0-0865-2AA4-4604DA2A0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1657350"/>
            <a:ext cx="74088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输出排序前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的单词，运行程序后，输出结果如下：</a:t>
            </a:r>
            <a:endParaRPr lang="zh-CN" altLang="zh-CN" sz="1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BD19B36-AB26-4FD2-B095-BB25ACE4E988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2441575"/>
          <a:ext cx="5491162" cy="1536700"/>
        </p:xfrm>
        <a:graphic>
          <a:graphicData uri="http://schemas.openxmlformats.org/drawingml/2006/table">
            <a:tbl>
              <a:tblPr/>
              <a:tblGrid>
                <a:gridCol w="549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36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曹操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1451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孔明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1383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刘备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1252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关羽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784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张飞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  358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291" name="矩形 3">
            <a:extLst>
              <a:ext uri="{FF2B5EF4-FFF2-40B4-BE49-F238E27FC236}">
                <a16:creationId xmlns:a16="http://schemas.microsoft.com/office/drawing/2014/main" id="{9804A741-2B16-B02A-47F5-83E90C01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4008438"/>
            <a:ext cx="87344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请继续完善程序，排除更多无关词汇干扰，总结出场最多的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个人物都有哪些。这里，给出参考答案。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曹操（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1451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）、孔明（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1383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）、刘备（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1252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）、关羽（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784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）、张飞（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358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吕布（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300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）、赵云（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278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）、孙权（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264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）、司马懿（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221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）、周瑜（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217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袁绍（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191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）、马超（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185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）、魏延（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180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）、黄忠（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168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）、姜维（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151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马岱（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127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）、庞德（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122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）、孟获（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122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）、刘表（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120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）、夏侯惇（</a:t>
            </a:r>
            <a:r>
              <a:rPr lang="en-US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116</a:t>
            </a:r>
            <a:r>
              <a:rPr lang="zh-CN" altLang="zh-CN"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14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C07F9-C271-D919-E534-A74CA456D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5100DAF-848A-899F-CA1F-377719B49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870E1618-9C7C-5848-6353-4B300A27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314275" cy="707886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《三国演义》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成语发现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284" name="矩形 1">
            <a:extLst>
              <a:ext uri="{FF2B5EF4-FFF2-40B4-BE49-F238E27FC236}">
                <a16:creationId xmlns:a16="http://schemas.microsoft.com/office/drawing/2014/main" id="{73B81E08-4B47-7A2D-9E23-02D429255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553" y="1628800"/>
            <a:ext cx="8620893" cy="281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987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想一想，我们如何分析，三国演义中都有哪些耳熟能详的四字成语或者熟语？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滑动窗口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统计四字词频</a:t>
            </a:r>
            <a:endParaRPr lang="en-US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  <a:endParaRPr lang="zh-CN" altLang="zh-CN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5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DBCD68AA-813C-D397-3FA9-87023FE1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20938"/>
            <a:ext cx="74168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A = {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python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123, (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python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,123)}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#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使用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{}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建立集合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{123, 'python', ('python', 123)}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B = set(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pypy123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)        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#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使用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set()</a:t>
            </a:r>
            <a:r>
              <a:rPr lang="zh-CN" alt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建立集合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{'1', 'p', '2', '3', 'y'}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780D17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&gt;&gt;&gt;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 C = {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python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 123, 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python</a:t>
            </a:r>
            <a:r>
              <a:rPr lang="zh-CN" altLang="zh-CN" sz="2000" dirty="0">
                <a:solidFill>
                  <a:srgbClr val="1DB41D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,123}</a:t>
            </a:r>
            <a:endParaRPr lang="en-US" altLang="zh-CN" sz="2000" dirty="0">
              <a:solidFill>
                <a:srgbClr val="C00000"/>
              </a:solidFill>
              <a:latin typeface="Consolas" panose="020B0609020204030204" pitchFamily="49" charset="0"/>
              <a:ea typeface="宋体" panose="02010600030101010101" pitchFamily="2" charset="-122"/>
              <a:sym typeface="Gill Sans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10FF"/>
                </a:solidFill>
                <a:latin typeface="Consolas" panose="020B0609020204030204" pitchFamily="49" charset="0"/>
                <a:ea typeface="宋体" panose="02010600030101010101" pitchFamily="2" charset="-122"/>
                <a:sym typeface="Gill Sans"/>
              </a:rPr>
              <a:t>{'python', 123}</a:t>
            </a:r>
          </a:p>
        </p:txBody>
      </p:sp>
      <p:sp>
        <p:nvSpPr>
          <p:cNvPr id="41987" name="Rectangle 12">
            <a:extLst>
              <a:ext uri="{FF2B5EF4-FFF2-40B4-BE49-F238E27FC236}">
                <a16:creationId xmlns:a16="http://schemas.microsoft.com/office/drawing/2014/main" id="{EB98D869-89DF-78F6-B6F3-76BC59624767}"/>
              </a:ext>
            </a:extLst>
          </p:cNvPr>
          <p:cNvSpPr>
            <a:spLocks/>
          </p:cNvSpPr>
          <p:nvPr/>
        </p:nvSpPr>
        <p:spPr bwMode="auto">
          <a:xfrm>
            <a:off x="0" y="1341438"/>
            <a:ext cx="91440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panose="020B0606020202050201" pitchFamily="34" charset="0"/>
                <a:sym typeface="Bebas Neue" panose="020B0606020202050201" pitchFamily="34" charset="0"/>
              </a:rPr>
              <a:t>集合类型的定义</a:t>
            </a:r>
            <a:endParaRPr lang="en-US" altLang="zh-CN" sz="40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panose="020B0606020202050201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09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1923</TotalTime>
  <Words>5966</Words>
  <Application>Microsoft Office PowerPoint</Application>
  <PresentationFormat>全屏显示(4:3)</PresentationFormat>
  <Paragraphs>873</Paragraphs>
  <Slides>83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101" baseType="lpstr">
      <vt:lpstr>DeepSeek-CJK-patch</vt:lpstr>
      <vt:lpstr>Gill Sans</vt:lpstr>
      <vt:lpstr>黑体</vt:lpstr>
      <vt:lpstr>华文新魏</vt:lpstr>
      <vt:lpstr>KaiTi</vt:lpstr>
      <vt:lpstr>KaiTi</vt:lpstr>
      <vt:lpstr>宋体</vt:lpstr>
      <vt:lpstr>微软雅黑</vt:lpstr>
      <vt:lpstr>Arial</vt:lpstr>
      <vt:lpstr>Arial Black</vt:lpstr>
      <vt:lpstr>Calibri</vt:lpstr>
      <vt:lpstr>Consolas</vt:lpstr>
      <vt:lpstr>Courier New</vt:lpstr>
      <vt:lpstr>Palatino Linotype</vt:lpstr>
      <vt:lpstr>Times New Roman</vt:lpstr>
      <vt:lpstr>Wingdings</vt:lpstr>
      <vt:lpstr>Pixel</vt:lpstr>
      <vt:lpstr>Equation.3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Microsoft Office User</dc:creator>
  <cp:lastModifiedBy>昊伦 李</cp:lastModifiedBy>
  <cp:revision>118</cp:revision>
  <dcterms:created xsi:type="dcterms:W3CDTF">2016-09-20T13:27:47Z</dcterms:created>
  <dcterms:modified xsi:type="dcterms:W3CDTF">2025-05-13T02:42:29Z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