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438" r:id="rId2"/>
    <p:sldId id="1623" r:id="rId3"/>
    <p:sldId id="1627" r:id="rId4"/>
    <p:sldId id="1209" r:id="rId5"/>
    <p:sldId id="1306" r:id="rId6"/>
    <p:sldId id="1400" r:id="rId7"/>
    <p:sldId id="1403" r:id="rId8"/>
    <p:sldId id="1646" r:id="rId9"/>
    <p:sldId id="1566" r:id="rId10"/>
    <p:sldId id="1624" r:id="rId11"/>
    <p:sldId id="966" r:id="rId12"/>
    <p:sldId id="964" r:id="rId13"/>
    <p:sldId id="965" r:id="rId14"/>
    <p:sldId id="984" r:id="rId15"/>
    <p:sldId id="1060" r:id="rId16"/>
    <p:sldId id="971" r:id="rId17"/>
    <p:sldId id="630" r:id="rId18"/>
    <p:sldId id="632" r:id="rId19"/>
    <p:sldId id="976" r:id="rId20"/>
    <p:sldId id="995" r:id="rId21"/>
    <p:sldId id="867" r:id="rId22"/>
    <p:sldId id="476" r:id="rId23"/>
    <p:sldId id="1034" r:id="rId24"/>
    <p:sldId id="748" r:id="rId25"/>
    <p:sldId id="1079" r:id="rId26"/>
    <p:sldId id="1644" r:id="rId27"/>
    <p:sldId id="518" r:id="rId28"/>
    <p:sldId id="751" r:id="rId29"/>
    <p:sldId id="513" r:id="rId30"/>
    <p:sldId id="575" r:id="rId31"/>
    <p:sldId id="591" r:id="rId32"/>
    <p:sldId id="684" r:id="rId33"/>
    <p:sldId id="685" r:id="rId34"/>
    <p:sldId id="801" r:id="rId35"/>
    <p:sldId id="814" r:id="rId36"/>
    <p:sldId id="695" r:id="rId37"/>
    <p:sldId id="297" r:id="rId38"/>
    <p:sldId id="289" r:id="rId39"/>
    <p:sldId id="351" r:id="rId40"/>
    <p:sldId id="479" r:id="rId41"/>
    <p:sldId id="480" r:id="rId42"/>
    <p:sldId id="481" r:id="rId43"/>
    <p:sldId id="482" r:id="rId44"/>
    <p:sldId id="304" r:id="rId45"/>
    <p:sldId id="303" r:id="rId46"/>
    <p:sldId id="782" r:id="rId47"/>
    <p:sldId id="400" r:id="rId48"/>
    <p:sldId id="486" r:id="rId49"/>
    <p:sldId id="413" r:id="rId50"/>
    <p:sldId id="808" r:id="rId51"/>
    <p:sldId id="809" r:id="rId52"/>
    <p:sldId id="502" r:id="rId5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9C304D3-7C55-4B72-B25A-02EE059B9909}">
          <p14:sldIdLst>
            <p14:sldId id="438"/>
          </p14:sldIdLst>
        </p14:section>
        <p14:section name="计算机原理" id="{61BA2DF7-E35B-4823-85BB-2027F7C504AE}">
          <p14:sldIdLst>
            <p14:sldId id="1623"/>
            <p14:sldId id="1627"/>
            <p14:sldId id="1209"/>
            <p14:sldId id="1306"/>
            <p14:sldId id="1400"/>
            <p14:sldId id="1403"/>
            <p14:sldId id="1646"/>
            <p14:sldId id="1566"/>
            <p14:sldId id="1624"/>
          </p14:sldIdLst>
        </p14:section>
        <p14:section name="数据类型" id="{D1B59471-435D-41DB-A42F-DF106DE9BD6F}">
          <p14:sldIdLst>
            <p14:sldId id="966"/>
            <p14:sldId id="964"/>
            <p14:sldId id="965"/>
            <p14:sldId id="984"/>
            <p14:sldId id="1060"/>
            <p14:sldId id="971"/>
            <p14:sldId id="630"/>
            <p14:sldId id="632"/>
          </p14:sldIdLst>
        </p14:section>
        <p14:section name="变量" id="{0A024EBA-C2AB-4CD1-BBF9-D407FF7A4396}">
          <p14:sldIdLst>
            <p14:sldId id="976"/>
            <p14:sldId id="995"/>
            <p14:sldId id="867"/>
            <p14:sldId id="476"/>
          </p14:sldIdLst>
        </p14:section>
        <p14:section name="表达式" id="{AE595B41-2FC1-4569-BC70-A60703A5BB65}">
          <p14:sldIdLst>
            <p14:sldId id="1034"/>
            <p14:sldId id="748"/>
            <p14:sldId id="1079"/>
            <p14:sldId id="1644"/>
            <p14:sldId id="518"/>
            <p14:sldId id="751"/>
            <p14:sldId id="513"/>
            <p14:sldId id="575"/>
            <p14:sldId id="591"/>
          </p14:sldIdLst>
        </p14:section>
        <p14:section name="控制结构" id="{1D8D079B-5430-4571-AD3E-DB2778128F4A}">
          <p14:sldIdLst>
            <p14:sldId id="684"/>
            <p14:sldId id="685"/>
            <p14:sldId id="801"/>
            <p14:sldId id="814"/>
            <p14:sldId id="695"/>
            <p14:sldId id="297"/>
            <p14:sldId id="289"/>
          </p14:sldIdLst>
        </p14:section>
        <p14:section name="子程序" id="{708EE6A4-8093-4C6D-9BE8-94EB3DE6249D}">
          <p14:sldIdLst>
            <p14:sldId id="351"/>
            <p14:sldId id="479"/>
            <p14:sldId id="480"/>
            <p14:sldId id="481"/>
            <p14:sldId id="482"/>
            <p14:sldId id="304"/>
            <p14:sldId id="303"/>
            <p14:sldId id="782"/>
            <p14:sldId id="400"/>
            <p14:sldId id="486"/>
            <p14:sldId id="413"/>
            <p14:sldId id="808"/>
            <p14:sldId id="809"/>
          </p14:sldIdLst>
        </p14:section>
        <p14:section name="结束" id="{2E21E6E2-60E0-42B7-850E-4B403B7D20ED}">
          <p14:sldIdLst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D35D3"/>
    <a:srgbClr val="3366FF"/>
    <a:srgbClr val="000000"/>
    <a:srgbClr val="9966FF"/>
    <a:srgbClr val="99CCFF"/>
    <a:srgbClr val="CCEC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3826" autoAdjust="0"/>
  </p:normalViewPr>
  <p:slideViewPr>
    <p:cSldViewPr showGuides="1">
      <p:cViewPr varScale="1">
        <p:scale>
          <a:sx n="67" d="100"/>
          <a:sy n="67" d="100"/>
        </p:scale>
        <p:origin x="1136" y="52"/>
      </p:cViewPr>
      <p:guideLst>
        <p:guide orient="horz" pos="417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fontAlgn="base" hangingPunct="1"/>
            <a:endParaRPr lang="zh-CN" altLang="en-US" sz="1200" b="0" strike="noStrike" noProof="1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fontAlgn="base" hangingPunct="1"/>
            <a:endParaRPr lang="en-US" altLang="x-none" sz="1200" b="0" strike="noStrike" noProof="1"/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0213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fontAlgn="base" hangingPunct="1"/>
            <a:endParaRPr lang="en-US" altLang="x-none" sz="1200" b="0" strike="noStrike" noProof="1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fontAlgn="base" hangingPunct="1"/>
            <a:fld id="{9A0DB2DC-4C9A-4742-B13C-FB6460FD3503}" type="slidenum">
              <a:rPr lang="zh-CN" altLang="en-US" sz="1200" b="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b="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3" Type="http://schemas.openxmlformats.org/officeDocument/2006/relationships/hyperlink" Target="http://baike.baidu.com/view/420846.htm" TargetMode="External"/><Relationship Id="rId18" Type="http://schemas.openxmlformats.org/officeDocument/2006/relationships/hyperlink" Target="http://baike.baidu.com/view/178145.htm" TargetMode="External"/><Relationship Id="rId26" Type="http://schemas.openxmlformats.org/officeDocument/2006/relationships/hyperlink" Target="http://baike.baidu.com/view/178200.htm" TargetMode="External"/><Relationship Id="rId39" Type="http://schemas.openxmlformats.org/officeDocument/2006/relationships/hyperlink" Target="http://baike.baidu.com/view/754510.htm" TargetMode="External"/><Relationship Id="rId3" Type="http://schemas.openxmlformats.org/officeDocument/2006/relationships/hyperlink" Target="http://baike.baidu.com/view/3414614.htm" TargetMode="External"/><Relationship Id="rId21" Type="http://schemas.openxmlformats.org/officeDocument/2006/relationships/hyperlink" Target="http://baike.baidu.com/view/6061764.htm" TargetMode="External"/><Relationship Id="rId34" Type="http://schemas.openxmlformats.org/officeDocument/2006/relationships/hyperlink" Target="http://baike.baidu.com/view/2083958.htm" TargetMode="External"/><Relationship Id="rId42" Type="http://schemas.openxmlformats.org/officeDocument/2006/relationships/hyperlink" Target="http://baike.baidu.com/view/166248.htm" TargetMode="External"/><Relationship Id="rId47" Type="http://schemas.openxmlformats.org/officeDocument/2006/relationships/hyperlink" Target="http://baike.baidu.com/view/368294.htm" TargetMode="External"/><Relationship Id="rId50" Type="http://schemas.openxmlformats.org/officeDocument/2006/relationships/hyperlink" Target="http://baike.baidu.com/view/421016.htm" TargetMode="External"/><Relationship Id="rId7" Type="http://schemas.openxmlformats.org/officeDocument/2006/relationships/hyperlink" Target="http://baike.baidu.com/view/128511.htm" TargetMode="External"/><Relationship Id="rId12" Type="http://schemas.openxmlformats.org/officeDocument/2006/relationships/hyperlink" Target="http://baike.baidu.com/view/1462753.htm" TargetMode="External"/><Relationship Id="rId17" Type="http://schemas.openxmlformats.org/officeDocument/2006/relationships/hyperlink" Target="http://baike.baidu.com/view/2258452.htm" TargetMode="External"/><Relationship Id="rId25" Type="http://schemas.openxmlformats.org/officeDocument/2006/relationships/hyperlink" Target="http://baike.baidu.com/view/178197.htm" TargetMode="External"/><Relationship Id="rId33" Type="http://schemas.openxmlformats.org/officeDocument/2006/relationships/hyperlink" Target="http://baike.baidu.com/view/1188494.htm" TargetMode="External"/><Relationship Id="rId38" Type="http://schemas.openxmlformats.org/officeDocument/2006/relationships/hyperlink" Target="http://baike.baidu.com/view/107254.htm" TargetMode="External"/><Relationship Id="rId46" Type="http://schemas.openxmlformats.org/officeDocument/2006/relationships/hyperlink" Target="http://baike.baidu.com/view/1700609.htm" TargetMode="External"/><Relationship Id="rId2" Type="http://schemas.openxmlformats.org/officeDocument/2006/relationships/slide" Target="../slides/slide5.xml"/><Relationship Id="rId16" Type="http://schemas.openxmlformats.org/officeDocument/2006/relationships/hyperlink" Target="http://baike.baidu.com/view/907834.htm" TargetMode="External"/><Relationship Id="rId20" Type="http://schemas.openxmlformats.org/officeDocument/2006/relationships/hyperlink" Target="http://baike.baidu.com/view/591160.htm" TargetMode="External"/><Relationship Id="rId29" Type="http://schemas.openxmlformats.org/officeDocument/2006/relationships/hyperlink" Target="http://baike.baidu.com/view/662318.htm" TargetMode="External"/><Relationship Id="rId41" Type="http://schemas.openxmlformats.org/officeDocument/2006/relationships/hyperlink" Target="http://baike.baidu.com/view/5580827.htm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87697.htm" TargetMode="External"/><Relationship Id="rId11" Type="http://schemas.openxmlformats.org/officeDocument/2006/relationships/hyperlink" Target="http://baike.baidu.com/view/2120589.htm" TargetMode="External"/><Relationship Id="rId24" Type="http://schemas.openxmlformats.org/officeDocument/2006/relationships/hyperlink" Target="http://baike.baidu.com/view/1769259.htm" TargetMode="External"/><Relationship Id="rId32" Type="http://schemas.openxmlformats.org/officeDocument/2006/relationships/hyperlink" Target="http://baike.baidu.com/view/18536.htm" TargetMode="External"/><Relationship Id="rId37" Type="http://schemas.openxmlformats.org/officeDocument/2006/relationships/hyperlink" Target="http://baike.baidu.com/view/9900.htm" TargetMode="External"/><Relationship Id="rId40" Type="http://schemas.openxmlformats.org/officeDocument/2006/relationships/hyperlink" Target="http://baike.baidu.com/view/494465.htm" TargetMode="External"/><Relationship Id="rId45" Type="http://schemas.openxmlformats.org/officeDocument/2006/relationships/hyperlink" Target="http://baike.baidu.com/view/712987.htm" TargetMode="External"/><Relationship Id="rId5" Type="http://schemas.openxmlformats.org/officeDocument/2006/relationships/hyperlink" Target="http://baike.baidu.com/view/20003.htm" TargetMode="External"/><Relationship Id="rId15" Type="http://schemas.openxmlformats.org/officeDocument/2006/relationships/hyperlink" Target="http://baike.baidu.com/view/149970.htm" TargetMode="External"/><Relationship Id="rId23" Type="http://schemas.openxmlformats.org/officeDocument/2006/relationships/hyperlink" Target="http://baike.baidu.com/view/147768.htm" TargetMode="External"/><Relationship Id="rId28" Type="http://schemas.openxmlformats.org/officeDocument/2006/relationships/hyperlink" Target="http://baike.baidu.com/view/8407048.htm" TargetMode="External"/><Relationship Id="rId36" Type="http://schemas.openxmlformats.org/officeDocument/2006/relationships/hyperlink" Target="http://baike.baidu.com/view/296689.htm" TargetMode="External"/><Relationship Id="rId49" Type="http://schemas.openxmlformats.org/officeDocument/2006/relationships/hyperlink" Target="http://baike.baidu.com/view/1375172.htm" TargetMode="External"/><Relationship Id="rId10" Type="http://schemas.openxmlformats.org/officeDocument/2006/relationships/hyperlink" Target="http://baike.baidu.com/view/1390812.htm" TargetMode="External"/><Relationship Id="rId19" Type="http://schemas.openxmlformats.org/officeDocument/2006/relationships/hyperlink" Target="http://baike.baidu.com/view/1666.htm" TargetMode="External"/><Relationship Id="rId31" Type="http://schemas.openxmlformats.org/officeDocument/2006/relationships/hyperlink" Target="http://baike.baidu.com/view/5593592.htm" TargetMode="External"/><Relationship Id="rId44" Type="http://schemas.openxmlformats.org/officeDocument/2006/relationships/hyperlink" Target="http://baike.baidu.com/view/238412.htm" TargetMode="External"/><Relationship Id="rId4" Type="http://schemas.openxmlformats.org/officeDocument/2006/relationships/hyperlink" Target="http://baike.baidu.com/view/38752.htm" TargetMode="External"/><Relationship Id="rId9" Type="http://schemas.openxmlformats.org/officeDocument/2006/relationships/hyperlink" Target="http://baike.baidu.com/view/1326946.htm" TargetMode="External"/><Relationship Id="rId14" Type="http://schemas.openxmlformats.org/officeDocument/2006/relationships/hyperlink" Target="http://baike.baidu.com/view/494802.htm" TargetMode="External"/><Relationship Id="rId22" Type="http://schemas.openxmlformats.org/officeDocument/2006/relationships/hyperlink" Target="http://baike.baidu.com/view/178195.htm" TargetMode="External"/><Relationship Id="rId27" Type="http://schemas.openxmlformats.org/officeDocument/2006/relationships/hyperlink" Target="http://baike.baidu.com/view/675645.htm" TargetMode="External"/><Relationship Id="rId30" Type="http://schemas.openxmlformats.org/officeDocument/2006/relationships/hyperlink" Target="http://baike.baidu.com/view/1349516.htm" TargetMode="External"/><Relationship Id="rId35" Type="http://schemas.openxmlformats.org/officeDocument/2006/relationships/hyperlink" Target="http://baike.baidu.com/view/111847.htm" TargetMode="External"/><Relationship Id="rId43" Type="http://schemas.openxmlformats.org/officeDocument/2006/relationships/hyperlink" Target="http://baike.baidu.com/view/60267.htm" TargetMode="External"/><Relationship Id="rId48" Type="http://schemas.openxmlformats.org/officeDocument/2006/relationships/hyperlink" Target="http://baike.baidu.com/view/50152.htm" TargetMode="External"/><Relationship Id="rId8" Type="http://schemas.openxmlformats.org/officeDocument/2006/relationships/hyperlink" Target="http://baike.baidu.com/view/104195.htm" TargetMode="External"/><Relationship Id="rId51" Type="http://schemas.openxmlformats.org/officeDocument/2006/relationships/hyperlink" Target="http://baike.baidu.com/view/1389.htm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9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  <a:t>5</a:t>
            </a:fld>
            <a:endParaRPr lang="zh-CN" altLang="en-US" dirty="0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anchor="t"/>
          <a:lstStyle/>
          <a:p>
            <a:pPr lvl="0"/>
            <a:r>
              <a:rPr lang="zh-CN" altLang="en-US" b="1" dirty="0"/>
              <a:t>非冯诺依曼结构电脑</a:t>
            </a:r>
          </a:p>
          <a:p>
            <a:pPr lvl="0"/>
            <a:r>
              <a:rPr lang="zh-CN" altLang="en-US" dirty="0"/>
              <a:t>目录</a:t>
            </a:r>
          </a:p>
          <a:p>
            <a:pPr lvl="0"/>
            <a:r>
              <a:rPr lang="zh-CN" altLang="en-US" dirty="0">
                <a:hlinkClick r:id="" action="ppaction://hlinkfile"/>
              </a:rPr>
              <a:t>回顾</a:t>
            </a:r>
            <a:r>
              <a:rPr lang="zh-CN" altLang="en-US" dirty="0"/>
              <a:t> </a:t>
            </a:r>
            <a:r>
              <a:rPr lang="zh-CN" altLang="en-US" dirty="0">
                <a:hlinkClick r:id="" action="ppaction://hlinkfile"/>
              </a:rPr>
              <a:t>说法一</a:t>
            </a:r>
            <a:r>
              <a:rPr lang="zh-CN" altLang="en-US" dirty="0"/>
              <a:t> </a:t>
            </a:r>
          </a:p>
          <a:p>
            <a:pPr lvl="0"/>
            <a:r>
              <a:rPr lang="zh-CN" altLang="en-US" dirty="0">
                <a:hlinkClick r:id="" action="ppaction://hlinkfile"/>
              </a:rPr>
              <a:t>说法二</a:t>
            </a:r>
            <a:endParaRPr lang="zh-CN" altLang="en-US" dirty="0"/>
          </a:p>
          <a:p>
            <a:pPr lvl="0"/>
            <a:r>
              <a:rPr lang="zh-CN" altLang="en-US" dirty="0">
                <a:hlinkClick r:id="" action="ppaction://hlinkfile"/>
              </a:rPr>
              <a:t>冯</a:t>
            </a:r>
            <a:r>
              <a:rPr lang="en-US" altLang="x-none" dirty="0">
                <a:hlinkClick r:id="" action="ppaction://hlinkfile"/>
              </a:rPr>
              <a:t>·</a:t>
            </a:r>
            <a:r>
              <a:rPr lang="zh-CN" altLang="en-US" dirty="0">
                <a:hlinkClick r:id="" action="ppaction://hlinkfile"/>
              </a:rPr>
              <a:t>诺依曼体系结构</a:t>
            </a:r>
            <a:r>
              <a:rPr lang="en-US" altLang="x-none" dirty="0">
                <a:hlinkClick r:id="" action="ppaction://hlinkfile"/>
              </a:rPr>
              <a:t>-</a:t>
            </a:r>
            <a:r>
              <a:rPr lang="zh-CN" altLang="en-US" dirty="0">
                <a:hlinkClick r:id="" action="ppaction://hlinkfile"/>
              </a:rPr>
              <a:t>非诺依曼化</a:t>
            </a:r>
            <a:r>
              <a:rPr lang="zh-CN" altLang="en-US" dirty="0"/>
              <a:t> </a:t>
            </a:r>
            <a:r>
              <a:rPr lang="zh-CN" altLang="en-US" dirty="0">
                <a:hlinkClick r:id="" action="ppaction://hlinkfile"/>
              </a:rPr>
              <a:t>哈佛结构</a:t>
            </a:r>
            <a:r>
              <a:rPr lang="zh-CN" altLang="en-US" dirty="0"/>
              <a:t> 展开 </a:t>
            </a:r>
            <a:r>
              <a:rPr lang="zh-CN" altLang="en-US" dirty="0">
                <a:hlinkClick r:id="rId3"/>
              </a:rPr>
              <a:t>回顾</a:t>
            </a:r>
            <a:r>
              <a:rPr lang="zh-CN" altLang="en-US" dirty="0"/>
              <a:t> </a:t>
            </a:r>
            <a:r>
              <a:rPr lang="zh-CN" altLang="en-US" dirty="0">
                <a:hlinkClick r:id="rId3"/>
              </a:rPr>
              <a:t>说法一</a:t>
            </a:r>
            <a:r>
              <a:rPr lang="zh-CN" altLang="en-US" dirty="0"/>
              <a:t> </a:t>
            </a:r>
          </a:p>
          <a:p>
            <a:pPr lvl="0"/>
            <a:endParaRPr lang="zh-CN" altLang="en-US" dirty="0"/>
          </a:p>
          <a:p>
            <a:pPr lvl="0"/>
            <a:r>
              <a:rPr lang="zh-CN" altLang="en-US" dirty="0">
                <a:hlinkClick r:id="rId3"/>
              </a:rPr>
              <a:t>说法二</a:t>
            </a:r>
            <a:endParaRPr lang="zh-CN" altLang="en-US" dirty="0"/>
          </a:p>
          <a:p>
            <a:pPr lvl="0"/>
            <a:r>
              <a:rPr lang="zh-CN" altLang="en-US" dirty="0">
                <a:hlinkClick r:id="rId3"/>
              </a:rPr>
              <a:t>冯</a:t>
            </a:r>
            <a:r>
              <a:rPr lang="en-US" altLang="x-none" dirty="0">
                <a:hlinkClick r:id="rId3"/>
              </a:rPr>
              <a:t>·</a:t>
            </a:r>
            <a:r>
              <a:rPr lang="zh-CN" altLang="en-US" dirty="0">
                <a:hlinkClick r:id="rId3"/>
              </a:rPr>
              <a:t>诺依曼体系结构</a:t>
            </a:r>
            <a:r>
              <a:rPr lang="en-US" altLang="x-none" dirty="0">
                <a:hlinkClick r:id="rId3"/>
              </a:rPr>
              <a:t>-</a:t>
            </a:r>
            <a:r>
              <a:rPr lang="zh-CN" altLang="en-US" dirty="0">
                <a:hlinkClick r:id="rId3"/>
              </a:rPr>
              <a:t>非诺依曼化</a:t>
            </a:r>
            <a:r>
              <a:rPr lang="zh-CN" altLang="en-US" dirty="0"/>
              <a:t> </a:t>
            </a:r>
            <a:r>
              <a:rPr lang="zh-CN" altLang="en-US" dirty="0">
                <a:hlinkClick r:id="rId3"/>
              </a:rPr>
              <a:t>哈佛结构</a:t>
            </a:r>
            <a:r>
              <a:rPr lang="zh-CN" altLang="en-US" dirty="0"/>
              <a:t> 展开</a:t>
            </a:r>
          </a:p>
          <a:p>
            <a:pPr lvl="0"/>
            <a:r>
              <a:rPr lang="zh-CN" altLang="en-US" b="1" dirty="0">
                <a:hlinkClick r:id="rId4" action="ppaction://hlinkfile"/>
              </a:rPr>
              <a:t>编辑本段</a:t>
            </a:r>
            <a:r>
              <a:rPr lang="zh-CN" altLang="en-US" b="1" dirty="0"/>
              <a:t>回顾</a:t>
            </a:r>
          </a:p>
          <a:p>
            <a:pPr lvl="0"/>
            <a:r>
              <a:rPr lang="zh-CN" altLang="en-US" dirty="0"/>
              <a:t>现代计算机自问世以来已历经</a:t>
            </a:r>
            <a:r>
              <a:rPr lang="en-US" altLang="x-none" dirty="0"/>
              <a:t>50</a:t>
            </a:r>
            <a:r>
              <a:rPr lang="zh-CN" altLang="en-US" dirty="0"/>
              <a:t>余年的历史，但计算机所遵循的基本结构形式始终是</a:t>
            </a:r>
            <a:r>
              <a:rPr lang="zh-CN" altLang="en-US" dirty="0">
                <a:hlinkClick r:id="rId5" action="ppaction://hlinkfile"/>
              </a:rPr>
              <a:t>冯</a:t>
            </a:r>
            <a:r>
              <a:rPr lang="en-US" altLang="x-none" dirty="0">
                <a:hlinkClick r:id="rId5" action="ppaction://hlinkfile"/>
              </a:rPr>
              <a:t>·</a:t>
            </a:r>
            <a:r>
              <a:rPr lang="zh-CN" altLang="en-US" dirty="0">
                <a:hlinkClick r:id="rId5" action="ppaction://hlinkfile"/>
              </a:rPr>
              <a:t>诺依曼</a:t>
            </a:r>
            <a:r>
              <a:rPr lang="zh-CN" altLang="en-US" dirty="0"/>
              <a:t>机结构。它的基本结构特征是</a:t>
            </a:r>
            <a:r>
              <a:rPr lang="en-US" altLang="zh-CN" dirty="0"/>
              <a:t>"</a:t>
            </a:r>
            <a:r>
              <a:rPr lang="zh-CN" altLang="en-US" dirty="0"/>
              <a:t>共享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和串行执行</a:t>
            </a:r>
            <a:r>
              <a:rPr lang="en-US" altLang="zh-CN" dirty="0"/>
              <a:t>"</a:t>
            </a:r>
            <a:r>
              <a:rPr lang="zh-CN" altLang="en-US" dirty="0"/>
              <a:t>的计算机模型。按照这种结构，程序和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放在共享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内，</a:t>
            </a:r>
            <a:r>
              <a:rPr lang="en-US" altLang="x-none" dirty="0"/>
              <a:t>CPU</a:t>
            </a:r>
            <a:r>
              <a:rPr lang="zh-CN" altLang="en-US" dirty="0"/>
              <a:t>取出指令和数据进行相应的计算，因此</a:t>
            </a:r>
            <a:r>
              <a:rPr lang="en-US" altLang="x-none" dirty="0"/>
              <a:t>CPU</a:t>
            </a:r>
            <a:r>
              <a:rPr lang="zh-CN" altLang="en-US" dirty="0"/>
              <a:t>与共享存储器间的信息通路成为影响系统性能的</a:t>
            </a:r>
            <a:r>
              <a:rPr lang="en-US" altLang="zh-CN" dirty="0"/>
              <a:t>"</a:t>
            </a:r>
            <a:r>
              <a:rPr lang="zh-CN" altLang="en-US" dirty="0"/>
              <a:t>瓶颈</a:t>
            </a:r>
            <a:r>
              <a:rPr lang="en-US" altLang="zh-CN" dirty="0"/>
              <a:t>"</a:t>
            </a:r>
            <a:r>
              <a:rPr lang="zh-CN" altLang="en-US" dirty="0"/>
              <a:t>。多年来在并行计算机结构及处理的研究已经取得了很多成果，如阵列机、流水机、向量机等，使计算速度有了很大提高，但就本质上仍无法克服冯</a:t>
            </a:r>
            <a:r>
              <a:rPr lang="en-US" altLang="x-none" dirty="0"/>
              <a:t>·</a:t>
            </a:r>
            <a:r>
              <a:rPr lang="zh-CN" altLang="en-US" dirty="0"/>
              <a:t>诺依曼机结构上的缺陷。</a:t>
            </a:r>
          </a:p>
          <a:p>
            <a:pPr lvl="0"/>
            <a:r>
              <a:rPr lang="zh-CN" altLang="en-US" dirty="0"/>
              <a:t>随着计算机发展，人们除了继续对命令式语言进行改进外，提出了若干非冯</a:t>
            </a:r>
            <a:r>
              <a:rPr lang="en-US" altLang="x-none" dirty="0"/>
              <a:t>·</a:t>
            </a:r>
            <a:r>
              <a:rPr lang="zh-CN" altLang="en-US" dirty="0"/>
              <a:t>诺依曼型的</a:t>
            </a:r>
            <a:r>
              <a:rPr lang="zh-CN" altLang="en-US" dirty="0">
                <a:hlinkClick r:id="rId7" action="ppaction://hlinkfile"/>
              </a:rPr>
              <a:t>程序设计语言</a:t>
            </a:r>
            <a:r>
              <a:rPr lang="zh-CN" altLang="en-US" dirty="0"/>
              <a:t>，并探索了适合于这类语言的新型计算机系统结构，大胆地脱离了冯</a:t>
            </a:r>
            <a:r>
              <a:rPr lang="en-US" altLang="x-none" dirty="0"/>
              <a:t>·</a:t>
            </a:r>
            <a:r>
              <a:rPr lang="zh-CN" altLang="en-US" dirty="0"/>
              <a:t>诺依曼原有的计算机模式，寻求有利于开发高度并行功能的新型计算机模型，例如</a:t>
            </a:r>
            <a:r>
              <a:rPr lang="zh-CN" altLang="en-US" dirty="0">
                <a:hlinkClick r:id="rId8" action="ppaction://hlinkfile"/>
              </a:rPr>
              <a:t>光子计算机</a:t>
            </a:r>
            <a:r>
              <a:rPr lang="zh-CN" altLang="en-US" dirty="0"/>
              <a:t>（</a:t>
            </a:r>
            <a:r>
              <a:rPr lang="zh-CN" altLang="en-US" dirty="0">
                <a:hlinkClick r:id="rId9" action="ppaction://hlinkfile"/>
              </a:rPr>
              <a:t>光处理器</a:t>
            </a:r>
            <a:r>
              <a:rPr lang="zh-CN" altLang="en-US" dirty="0"/>
              <a:t>利用光的高速和无干扰性，使用光学元件构成处理器。尚在研发中），并行计算机、</a:t>
            </a:r>
            <a:r>
              <a:rPr lang="zh-CN" altLang="en-US" dirty="0">
                <a:hlinkClick r:id="rId10" action="ppaction://hlinkfile"/>
              </a:rPr>
              <a:t>数据流计算机</a:t>
            </a:r>
            <a:r>
              <a:rPr lang="zh-CN" altLang="en-US" dirty="0"/>
              <a:t>以及量子计算机等。</a:t>
            </a:r>
          </a:p>
          <a:p>
            <a:pPr lvl="0"/>
            <a:r>
              <a:rPr lang="zh-CN" altLang="en-US" b="1" dirty="0"/>
              <a:t>说法一</a:t>
            </a:r>
          </a:p>
          <a:p>
            <a:pPr lvl="0"/>
            <a:r>
              <a:rPr lang="zh-CN" altLang="en-US" dirty="0"/>
              <a:t>传统的冯</a:t>
            </a:r>
            <a:r>
              <a:rPr lang="en-US" altLang="x-none" dirty="0"/>
              <a:t>·</a:t>
            </a:r>
            <a:r>
              <a:rPr lang="zh-CN" altLang="en-US" dirty="0"/>
              <a:t>诺依曼型结构属于控制驱动方式。它是以命令式语言为对象，指令的执行次序受指令计数器的控制，因而指令是串行执行的。也就是说有指令控制器控制指令执行的次序和时机，当它指向某条指令时才驱动该条指令的执行。这种结构特点是</a:t>
            </a:r>
            <a:r>
              <a:rPr lang="en-US" altLang="zh-CN" dirty="0"/>
              <a:t>"</a:t>
            </a:r>
            <a:r>
              <a:rPr lang="zh-CN" altLang="en-US" dirty="0"/>
              <a:t>程序存储，共享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，</a:t>
            </a:r>
            <a:r>
              <a:rPr lang="zh-CN" altLang="en-US" dirty="0">
                <a:hlinkClick r:id="rId11" action="ppaction://hlinkfile"/>
              </a:rPr>
              <a:t>顺序执行</a:t>
            </a:r>
            <a:r>
              <a:rPr lang="en-US" altLang="zh-CN" dirty="0"/>
              <a:t>"</a:t>
            </a:r>
            <a:r>
              <a:rPr lang="zh-CN" altLang="en-US" dirty="0"/>
              <a:t>。计算中有一条单一的</a:t>
            </a:r>
            <a:r>
              <a:rPr lang="zh-CN" altLang="en-US" dirty="0">
                <a:hlinkClick r:id="rId12" action="ppaction://hlinkfile"/>
              </a:rPr>
              <a:t>控制流</a:t>
            </a:r>
            <a:r>
              <a:rPr lang="zh-CN" altLang="en-US" dirty="0"/>
              <a:t>从一条指令传到下一条指令（由指令计数器</a:t>
            </a:r>
            <a:r>
              <a:rPr lang="en-US" altLang="x-none" dirty="0"/>
              <a:t>PC</a:t>
            </a:r>
            <a:r>
              <a:rPr lang="zh-CN" altLang="en-US" dirty="0"/>
              <a:t>提供，执行</a:t>
            </a:r>
            <a:r>
              <a:rPr lang="en-US" altLang="x-none" dirty="0"/>
              <a:t>K</a:t>
            </a:r>
            <a:r>
              <a:rPr lang="zh-CN" altLang="en-US" dirty="0"/>
              <a:t>、</a:t>
            </a:r>
            <a:r>
              <a:rPr lang="en-US" altLang="x-none" dirty="0"/>
              <a:t>K+1</a:t>
            </a:r>
            <a:r>
              <a:rPr lang="zh-CN" altLang="en-US" dirty="0"/>
              <a:t>、</a:t>
            </a:r>
            <a:r>
              <a:rPr lang="en-US" altLang="x-none" dirty="0"/>
              <a:t>……</a:t>
            </a:r>
            <a:r>
              <a:rPr lang="zh-CN" altLang="en-US" dirty="0"/>
              <a:t>指令），执行指令所需要的</a:t>
            </a:r>
            <a:r>
              <a:rPr lang="zh-CN" altLang="en-US" dirty="0">
                <a:hlinkClick r:id="rId13" action="ppaction://hlinkfile"/>
              </a:rPr>
              <a:t>操作数</a:t>
            </a:r>
            <a:r>
              <a:rPr lang="zh-CN" altLang="en-US" dirty="0"/>
              <a:t>通过指令中给定的</a:t>
            </a:r>
            <a:r>
              <a:rPr lang="zh-CN" altLang="en-US" dirty="0">
                <a:hlinkClick r:id="rId14" action="ppaction://hlinkfile"/>
              </a:rPr>
              <a:t>地址</a:t>
            </a:r>
            <a:r>
              <a:rPr lang="zh-CN" altLang="en-US" dirty="0"/>
              <a:t>来访问，指令执行结果也通过地址存入一个共享的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中。并行</a:t>
            </a:r>
            <a:r>
              <a:rPr lang="zh-CN" altLang="en-US" dirty="0">
                <a:hlinkClick r:id="rId12" action="ppaction://hlinkfile"/>
              </a:rPr>
              <a:t>控制流</a:t>
            </a:r>
            <a:r>
              <a:rPr lang="zh-CN" altLang="en-US" dirty="0"/>
              <a:t>模型，采用操作符</a:t>
            </a:r>
            <a:r>
              <a:rPr lang="en-US" altLang="x-none" dirty="0"/>
              <a:t>Fork</a:t>
            </a:r>
            <a:r>
              <a:rPr lang="zh-CN" altLang="en-US" dirty="0"/>
              <a:t>和</a:t>
            </a:r>
            <a:r>
              <a:rPr lang="en-US" altLang="x-none" dirty="0"/>
              <a:t>Join</a:t>
            </a:r>
            <a:r>
              <a:rPr lang="zh-CN" altLang="en-US" dirty="0"/>
              <a:t>来显式地表示</a:t>
            </a:r>
            <a:r>
              <a:rPr lang="zh-CN" altLang="en-US" dirty="0">
                <a:hlinkClick r:id="rId15" action="ppaction://hlinkfile"/>
              </a:rPr>
              <a:t>并行性</a:t>
            </a:r>
            <a:r>
              <a:rPr lang="zh-CN" altLang="en-US" dirty="0"/>
              <a:t>，它允许在同一时刻有几个控制流同时活动。并行</a:t>
            </a:r>
            <a:r>
              <a:rPr lang="zh-CN" altLang="en-US" dirty="0">
                <a:hlinkClick r:id="rId12" action="ppaction://hlinkfile"/>
              </a:rPr>
              <a:t>控制流</a:t>
            </a:r>
            <a:r>
              <a:rPr lang="zh-CN" altLang="en-US" dirty="0"/>
              <a:t>模型中，关键技术之一是要有相应的同步手段（如</a:t>
            </a:r>
            <a:r>
              <a:rPr lang="en-US" altLang="x-none" dirty="0"/>
              <a:t>Join</a:t>
            </a:r>
            <a:r>
              <a:rPr lang="zh-CN" altLang="en-US" dirty="0"/>
              <a:t>操作符）来处理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的相关性。</a:t>
            </a:r>
          </a:p>
          <a:p>
            <a:pPr lvl="0"/>
            <a:r>
              <a:rPr lang="zh-CN" altLang="en-US" dirty="0"/>
              <a:t>并行</a:t>
            </a:r>
            <a:r>
              <a:rPr lang="zh-CN" altLang="en-US" dirty="0">
                <a:hlinkClick r:id="rId16" action="ppaction://hlinkfile"/>
              </a:rPr>
              <a:t>控制流计算机</a:t>
            </a:r>
            <a:r>
              <a:rPr lang="zh-CN" altLang="en-US" dirty="0"/>
              <a:t>虽然摆脱了</a:t>
            </a:r>
            <a:r>
              <a:rPr lang="zh-CN" altLang="en-US" dirty="0">
                <a:hlinkClick r:id="rId17" action="ppaction://hlinkfile"/>
              </a:rPr>
              <a:t>传统计算机</a:t>
            </a:r>
            <a:r>
              <a:rPr lang="zh-CN" altLang="en-US" dirty="0"/>
              <a:t>单一控制流束缚，但它仍然存在以下两个缺点：</a:t>
            </a:r>
          </a:p>
          <a:p>
            <a:pPr lvl="0"/>
            <a:r>
              <a:rPr lang="en-US" altLang="x-none" dirty="0"/>
              <a:t>(1)</a:t>
            </a:r>
            <a:r>
              <a:rPr lang="zh-CN" altLang="en-US" dirty="0"/>
              <a:t>通常要用</a:t>
            </a:r>
            <a:r>
              <a:rPr lang="zh-CN" altLang="en-US" dirty="0">
                <a:hlinkClick r:id="rId18" action="ppaction://hlinkfile"/>
              </a:rPr>
              <a:t>程序计数器</a:t>
            </a:r>
            <a:r>
              <a:rPr lang="en-US" altLang="x-none" dirty="0"/>
              <a:t>PC</a:t>
            </a:r>
            <a:r>
              <a:rPr lang="zh-CN" altLang="en-US" dirty="0"/>
              <a:t>来指明指令的执行过程。</a:t>
            </a:r>
          </a:p>
          <a:p>
            <a:pPr lvl="0"/>
            <a:r>
              <a:rPr lang="en-US" altLang="x-none" dirty="0"/>
              <a:t>(2)</a:t>
            </a:r>
            <a:r>
              <a:rPr lang="zh-CN" altLang="en-US" dirty="0"/>
              <a:t>通过访问一个共享的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在指令之间传送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。</a:t>
            </a:r>
          </a:p>
          <a:p>
            <a:pPr lvl="0"/>
            <a:r>
              <a:rPr lang="zh-CN" altLang="en-US" dirty="0"/>
              <a:t>针对</a:t>
            </a:r>
            <a:r>
              <a:rPr lang="en-US" altLang="zh-CN" dirty="0"/>
              <a:t>"</a:t>
            </a:r>
            <a:r>
              <a:rPr lang="zh-CN" altLang="en-US" dirty="0"/>
              <a:t>控制驱动</a:t>
            </a:r>
            <a:r>
              <a:rPr lang="en-US" altLang="zh-CN" dirty="0"/>
              <a:t>"</a:t>
            </a:r>
            <a:r>
              <a:rPr lang="zh-CN" altLang="en-US" dirty="0"/>
              <a:t>方式对</a:t>
            </a:r>
            <a:r>
              <a:rPr lang="zh-CN" altLang="en-US" dirty="0">
                <a:hlinkClick r:id="rId19" action="ppaction://hlinkfile"/>
              </a:rPr>
              <a:t>并行计算</a:t>
            </a:r>
            <a:r>
              <a:rPr lang="zh-CN" altLang="en-US" dirty="0"/>
              <a:t>的限制，</a:t>
            </a:r>
            <a:r>
              <a:rPr lang="en-US" altLang="x-none" dirty="0"/>
              <a:t>20</a:t>
            </a:r>
            <a:r>
              <a:rPr lang="zh-CN" altLang="en-US" dirty="0"/>
              <a:t>世纪</a:t>
            </a:r>
            <a:r>
              <a:rPr lang="en-US" altLang="x-none" dirty="0"/>
              <a:t>70</a:t>
            </a:r>
            <a:r>
              <a:rPr lang="zh-CN" altLang="en-US" dirty="0"/>
              <a:t>年代以来，提出了下面多种与冯</a:t>
            </a:r>
            <a:r>
              <a:rPr lang="en-US" altLang="x-none" dirty="0"/>
              <a:t>·</a:t>
            </a:r>
            <a:r>
              <a:rPr lang="zh-CN" altLang="en-US" dirty="0"/>
              <a:t>依曼型计算机截然不同的新概念模型的</a:t>
            </a:r>
            <a:r>
              <a:rPr lang="zh-CN" altLang="en-US" dirty="0">
                <a:hlinkClick r:id="rId20" action="ppaction://hlinkfile"/>
              </a:rPr>
              <a:t>系统结构</a:t>
            </a:r>
            <a:r>
              <a:rPr lang="zh-CN" altLang="en-US" dirty="0"/>
              <a:t>。</a:t>
            </a:r>
          </a:p>
          <a:p>
            <a:pPr lvl="0"/>
            <a:r>
              <a:rPr lang="zh-CN" altLang="en-US" b="1" dirty="0"/>
              <a:t>说法二</a:t>
            </a:r>
          </a:p>
          <a:p>
            <a:pPr lvl="0"/>
            <a:r>
              <a:rPr lang="zh-CN" altLang="en-US" dirty="0"/>
              <a:t>由于传统冯</a:t>
            </a:r>
            <a:r>
              <a:rPr lang="en-US" altLang="x-none" dirty="0"/>
              <a:t>.</a:t>
            </a:r>
            <a:r>
              <a:rPr lang="zh-CN" altLang="en-US" dirty="0"/>
              <a:t>诺依曼计算机体系结构天然所具有的局限性，从根本上限制了计算机的发展。</a:t>
            </a:r>
          </a:p>
          <a:p>
            <a:pPr lvl="0"/>
            <a:r>
              <a:rPr lang="en-US" altLang="x-none" dirty="0"/>
              <a:t>(1)</a:t>
            </a:r>
            <a:r>
              <a:rPr lang="zh-CN" altLang="en-US" dirty="0"/>
              <a:t>采用</a:t>
            </a:r>
            <a:r>
              <a:rPr lang="zh-CN" altLang="en-US" dirty="0">
                <a:hlinkClick r:id="rId21" action="ppaction://hlinkfile"/>
              </a:rPr>
              <a:t>存储程序方式</a:t>
            </a:r>
            <a:r>
              <a:rPr lang="zh-CN" altLang="en-US" dirty="0"/>
              <a:t>，指令和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不加区别混合存储在同一个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中，（数据和程序在内存中是没有区别的</a:t>
            </a:r>
            <a:r>
              <a:rPr lang="en-US" altLang="x-none" dirty="0"/>
              <a:t>,</a:t>
            </a:r>
            <a:r>
              <a:rPr lang="zh-CN" altLang="en-US" dirty="0"/>
              <a:t>它们都是内存中的数据</a:t>
            </a:r>
            <a:r>
              <a:rPr lang="en-US" altLang="x-none" dirty="0"/>
              <a:t>,</a:t>
            </a:r>
            <a:r>
              <a:rPr lang="zh-CN" altLang="en-US" dirty="0"/>
              <a:t>当</a:t>
            </a:r>
            <a:r>
              <a:rPr lang="en-US" altLang="x-none" dirty="0"/>
              <a:t>EIP</a:t>
            </a:r>
            <a:r>
              <a:rPr lang="zh-CN" altLang="en-US" dirty="0"/>
              <a:t>指针指向哪 </a:t>
            </a:r>
            <a:r>
              <a:rPr lang="en-US" altLang="x-none" dirty="0"/>
              <a:t>CPU</a:t>
            </a:r>
            <a:r>
              <a:rPr lang="zh-CN" altLang="en-US" dirty="0"/>
              <a:t>就加载那段内存中的数据</a:t>
            </a:r>
            <a:r>
              <a:rPr lang="en-US" altLang="x-none" dirty="0"/>
              <a:t>,</a:t>
            </a:r>
            <a:r>
              <a:rPr lang="zh-CN" altLang="en-US" dirty="0"/>
              <a:t>如果是不正确的</a:t>
            </a:r>
            <a:r>
              <a:rPr lang="zh-CN" altLang="en-US" dirty="0">
                <a:hlinkClick r:id="rId22" action="ppaction://hlinkfile"/>
              </a:rPr>
              <a:t>指令格式</a:t>
            </a:r>
            <a:r>
              <a:rPr lang="en-US" altLang="x-none" dirty="0"/>
              <a:t>,CPU</a:t>
            </a:r>
            <a:r>
              <a:rPr lang="zh-CN" altLang="en-US" dirty="0"/>
              <a:t>就会发生错误中断</a:t>
            </a:r>
            <a:r>
              <a:rPr lang="en-US" altLang="x-none" dirty="0"/>
              <a:t>. </a:t>
            </a:r>
            <a:r>
              <a:rPr lang="zh-CN" altLang="en-US" dirty="0"/>
              <a:t>在现在</a:t>
            </a:r>
            <a:r>
              <a:rPr lang="en-US" altLang="x-none" dirty="0"/>
              <a:t>CPU</a:t>
            </a:r>
            <a:r>
              <a:rPr lang="zh-CN" altLang="en-US" dirty="0"/>
              <a:t>的保护模式中</a:t>
            </a:r>
            <a:r>
              <a:rPr lang="en-US" altLang="x-none" dirty="0"/>
              <a:t>,</a:t>
            </a:r>
            <a:r>
              <a:rPr lang="zh-CN" altLang="en-US" dirty="0"/>
              <a:t>每个内存段都其描述符</a:t>
            </a:r>
            <a:r>
              <a:rPr lang="en-US" altLang="x-none" dirty="0"/>
              <a:t>,</a:t>
            </a:r>
            <a:r>
              <a:rPr lang="zh-CN" altLang="en-US" dirty="0"/>
              <a:t>这个描述符记录着这个内存段的访问权限</a:t>
            </a:r>
            <a:r>
              <a:rPr lang="en-US" altLang="x-none" dirty="0"/>
              <a:t>(</a:t>
            </a:r>
            <a:r>
              <a:rPr lang="zh-CN" altLang="en-US" dirty="0"/>
              <a:t>可读</a:t>
            </a:r>
            <a:r>
              <a:rPr lang="en-US" altLang="x-none" dirty="0"/>
              <a:t>,</a:t>
            </a:r>
            <a:r>
              <a:rPr lang="zh-CN" altLang="en-US" dirty="0"/>
              <a:t>可写</a:t>
            </a:r>
            <a:r>
              <a:rPr lang="en-US" altLang="x-none" dirty="0"/>
              <a:t>,</a:t>
            </a:r>
            <a:r>
              <a:rPr lang="zh-CN" altLang="en-US" dirty="0"/>
              <a:t>可执行</a:t>
            </a:r>
            <a:r>
              <a:rPr lang="en-US" altLang="x-none" dirty="0"/>
              <a:t>).</a:t>
            </a:r>
            <a:r>
              <a:rPr lang="zh-CN" altLang="en-US" dirty="0"/>
              <a:t>这最就变相的指定了哪个些内存中存储的是指令哪些是数据）</a:t>
            </a:r>
          </a:p>
          <a:p>
            <a:pPr lvl="0"/>
            <a:r>
              <a:rPr lang="zh-CN" altLang="en-US" dirty="0"/>
              <a:t>指令和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都可以送到</a:t>
            </a:r>
            <a:r>
              <a:rPr lang="zh-CN" altLang="en-US" dirty="0">
                <a:hlinkClick r:id="rId23" action="ppaction://hlinkfile"/>
              </a:rPr>
              <a:t>运算器</a:t>
            </a:r>
            <a:r>
              <a:rPr lang="zh-CN" altLang="en-US" dirty="0"/>
              <a:t>进行运算，即由指令组成的程序是可以修改的。</a:t>
            </a:r>
          </a:p>
          <a:p>
            <a:pPr lvl="0"/>
            <a:r>
              <a:rPr lang="en-US" altLang="x-none" dirty="0"/>
              <a:t>(2)</a:t>
            </a:r>
            <a:r>
              <a:rPr lang="zh-CN" altLang="en-US" dirty="0"/>
              <a:t>存储器是按</a:t>
            </a:r>
            <a:r>
              <a:rPr lang="zh-CN" altLang="en-US" dirty="0">
                <a:hlinkClick r:id="rId14" action="ppaction://hlinkfile"/>
              </a:rPr>
              <a:t>地址</a:t>
            </a:r>
            <a:r>
              <a:rPr lang="zh-CN" altLang="en-US" dirty="0"/>
              <a:t>访问的线性</a:t>
            </a:r>
            <a:r>
              <a:rPr lang="zh-CN" altLang="en-US" dirty="0">
                <a:hlinkClick r:id="rId24" action="ppaction://hlinkfile"/>
              </a:rPr>
              <a:t>编址</a:t>
            </a:r>
            <a:r>
              <a:rPr lang="zh-CN" altLang="en-US" dirty="0"/>
              <a:t>的一维结构，每个单元的位数是固定的。</a:t>
            </a:r>
          </a:p>
          <a:p>
            <a:pPr lvl="0"/>
            <a:r>
              <a:rPr lang="en-US" altLang="x-none" dirty="0"/>
              <a:t>(3)</a:t>
            </a:r>
            <a:r>
              <a:rPr lang="zh-CN" altLang="en-US" dirty="0"/>
              <a:t>指令由</a:t>
            </a:r>
            <a:r>
              <a:rPr lang="zh-CN" altLang="en-US" dirty="0">
                <a:hlinkClick r:id="rId25" action="ppaction://hlinkfile"/>
              </a:rPr>
              <a:t>操作码</a:t>
            </a:r>
            <a:r>
              <a:rPr lang="zh-CN" altLang="en-US" dirty="0"/>
              <a:t>和</a:t>
            </a:r>
            <a:r>
              <a:rPr lang="zh-CN" altLang="en-US" dirty="0">
                <a:hlinkClick r:id="rId14" action="ppaction://hlinkfile"/>
              </a:rPr>
              <a:t>地址</a:t>
            </a:r>
            <a:r>
              <a:rPr lang="zh-CN" altLang="en-US" dirty="0"/>
              <a:t>组成。</a:t>
            </a:r>
            <a:r>
              <a:rPr lang="zh-CN" altLang="en-US" dirty="0">
                <a:hlinkClick r:id="rId25" action="ppaction://hlinkfile"/>
              </a:rPr>
              <a:t>操作码</a:t>
            </a:r>
            <a:r>
              <a:rPr lang="zh-CN" altLang="en-US" dirty="0"/>
              <a:t>指明本指令的操作类型</a:t>
            </a:r>
            <a:r>
              <a:rPr lang="en-US" altLang="x-none" dirty="0"/>
              <a:t>,</a:t>
            </a:r>
            <a:r>
              <a:rPr lang="zh-CN" altLang="en-US" dirty="0">
                <a:hlinkClick r:id="rId26" action="ppaction://hlinkfile"/>
              </a:rPr>
              <a:t>地址码</a:t>
            </a:r>
            <a:r>
              <a:rPr lang="zh-CN" altLang="en-US" dirty="0"/>
              <a:t>指明</a:t>
            </a:r>
            <a:r>
              <a:rPr lang="zh-CN" altLang="en-US" dirty="0">
                <a:hlinkClick r:id="rId13" action="ppaction://hlinkfile"/>
              </a:rPr>
              <a:t>操作数</a:t>
            </a:r>
            <a:r>
              <a:rPr lang="zh-CN" altLang="en-US" dirty="0"/>
              <a:t>和地址。</a:t>
            </a:r>
            <a:r>
              <a:rPr lang="zh-CN" altLang="en-US" dirty="0">
                <a:hlinkClick r:id="rId13" action="ppaction://hlinkfile"/>
              </a:rPr>
              <a:t>操作数</a:t>
            </a:r>
            <a:r>
              <a:rPr lang="zh-CN" altLang="en-US" dirty="0"/>
              <a:t>本身无</a:t>
            </a:r>
            <a:r>
              <a:rPr lang="zh-CN" altLang="en-US" dirty="0">
                <a:hlinkClick r:id="rId27" action="ppaction://hlinkfile"/>
              </a:rPr>
              <a:t>数据类型</a:t>
            </a:r>
            <a:r>
              <a:rPr lang="zh-CN" altLang="en-US" dirty="0"/>
              <a:t>的标志，它的数据类型由</a:t>
            </a:r>
            <a:r>
              <a:rPr lang="zh-CN" altLang="en-US" dirty="0">
                <a:hlinkClick r:id="rId25" action="ppaction://hlinkfile"/>
              </a:rPr>
              <a:t>操作码</a:t>
            </a:r>
            <a:r>
              <a:rPr lang="zh-CN" altLang="en-US" dirty="0"/>
              <a:t>确定。</a:t>
            </a:r>
          </a:p>
          <a:p>
            <a:pPr lvl="0"/>
            <a:r>
              <a:rPr lang="en-US" altLang="x-none" dirty="0"/>
              <a:t>(4)</a:t>
            </a:r>
            <a:r>
              <a:rPr lang="zh-CN" altLang="en-US" dirty="0"/>
              <a:t>通过执行指令直接发出</a:t>
            </a:r>
            <a:r>
              <a:rPr lang="zh-CN" altLang="en-US" dirty="0">
                <a:hlinkClick r:id="rId28" action="ppaction://hlinkfile"/>
              </a:rPr>
              <a:t>控制信号</a:t>
            </a:r>
            <a:r>
              <a:rPr lang="zh-CN" altLang="en-US" dirty="0"/>
              <a:t>控制计算机的操作。指令在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中按其执行</a:t>
            </a:r>
            <a:r>
              <a:rPr lang="zh-CN" altLang="en-US" dirty="0">
                <a:hlinkClick r:id="rId29" action="ppaction://hlinkfile"/>
              </a:rPr>
              <a:t>顺序</a:t>
            </a:r>
            <a:r>
              <a:rPr lang="zh-CN" altLang="en-US" dirty="0"/>
              <a:t>存放，由指令计数器指明要执行的指令所在的</a:t>
            </a:r>
            <a:r>
              <a:rPr lang="zh-CN" altLang="en-US" dirty="0">
                <a:hlinkClick r:id="rId30" action="ppaction://hlinkfile"/>
              </a:rPr>
              <a:t>单元地址</a:t>
            </a:r>
            <a:r>
              <a:rPr lang="zh-CN" altLang="en-US" dirty="0"/>
              <a:t>。指令计数器只有一个，一般按</a:t>
            </a:r>
            <a:r>
              <a:rPr lang="zh-CN" altLang="en-US" dirty="0">
                <a:hlinkClick r:id="rId29" action="ppaction://hlinkfile"/>
              </a:rPr>
              <a:t>顺序</a:t>
            </a:r>
            <a:r>
              <a:rPr lang="zh-CN" altLang="en-US" dirty="0"/>
              <a:t>递增，但执行</a:t>
            </a:r>
            <a:r>
              <a:rPr lang="zh-CN" altLang="en-US" dirty="0">
                <a:hlinkClick r:id="rId29" action="ppaction://hlinkfile"/>
              </a:rPr>
              <a:t>顺序</a:t>
            </a:r>
            <a:r>
              <a:rPr lang="zh-CN" altLang="en-US" dirty="0"/>
              <a:t>可按运算结果或当时的外界条件而改变。</a:t>
            </a:r>
          </a:p>
          <a:p>
            <a:pPr lvl="0"/>
            <a:r>
              <a:rPr lang="en-US" altLang="x-none" dirty="0"/>
              <a:t>(5)</a:t>
            </a:r>
            <a:r>
              <a:rPr lang="zh-CN" altLang="en-US" dirty="0"/>
              <a:t>以</a:t>
            </a:r>
            <a:r>
              <a:rPr lang="zh-CN" altLang="en-US" dirty="0">
                <a:hlinkClick r:id="rId23" action="ppaction://hlinkfile"/>
              </a:rPr>
              <a:t>运算器</a:t>
            </a:r>
            <a:r>
              <a:rPr lang="zh-CN" altLang="en-US" dirty="0"/>
              <a:t>为中心，</a:t>
            </a:r>
            <a:r>
              <a:rPr lang="en-US" altLang="x-none" dirty="0"/>
              <a:t>I/O</a:t>
            </a:r>
            <a:r>
              <a:rPr lang="zh-CN" altLang="en-US" dirty="0"/>
              <a:t>设备与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间的</a:t>
            </a:r>
            <a:r>
              <a:rPr lang="zh-CN" altLang="en-US" dirty="0">
                <a:hlinkClick r:id="rId31" action="ppaction://hlinkfile"/>
              </a:rPr>
              <a:t>数据传送</a:t>
            </a:r>
            <a:r>
              <a:rPr lang="zh-CN" altLang="en-US" dirty="0"/>
              <a:t>都要经过运算器。</a:t>
            </a:r>
          </a:p>
          <a:p>
            <a:pPr lvl="0"/>
            <a:r>
              <a:rPr lang="en-US" altLang="x-none" dirty="0"/>
              <a:t>(6)</a:t>
            </a:r>
            <a:r>
              <a:rPr lang="zh-CN" altLang="en-US" dirty="0"/>
              <a:t>数据以</a:t>
            </a:r>
            <a:r>
              <a:rPr lang="zh-CN" altLang="en-US" dirty="0">
                <a:hlinkClick r:id="rId32" action="ppaction://hlinkfile"/>
              </a:rPr>
              <a:t>二进制</a:t>
            </a:r>
            <a:r>
              <a:rPr lang="zh-CN" altLang="en-US" dirty="0"/>
              <a:t>表示。</a:t>
            </a:r>
          </a:p>
          <a:p>
            <a:pPr lvl="0"/>
            <a:r>
              <a:rPr lang="zh-CN" altLang="en-US" dirty="0"/>
              <a:t>从本质上讲，冯</a:t>
            </a:r>
            <a:r>
              <a:rPr lang="en-US" altLang="x-none" dirty="0"/>
              <a:t>.</a:t>
            </a:r>
            <a:r>
              <a:rPr lang="zh-CN" altLang="en-US" dirty="0"/>
              <a:t>诺依曼</a:t>
            </a:r>
            <a:r>
              <a:rPr lang="zh-CN" altLang="en-US" dirty="0">
                <a:hlinkClick r:id="rId33" action="ppaction://hlinkfile"/>
              </a:rPr>
              <a:t>体系结构</a:t>
            </a:r>
            <a:r>
              <a:rPr lang="zh-CN" altLang="en-US" dirty="0"/>
              <a:t>的本征属性就是二个一维性，即一维的计算模型和一维的存储模型，简单地说</a:t>
            </a:r>
            <a:r>
              <a:rPr lang="en-US" altLang="zh-CN" dirty="0"/>
              <a:t>"</a:t>
            </a:r>
            <a:r>
              <a:rPr lang="zh-CN" altLang="en-US" dirty="0">
                <a:hlinkClick r:id="rId34" action="ppaction://hlinkfile"/>
              </a:rPr>
              <a:t>存储程序</a:t>
            </a:r>
            <a:r>
              <a:rPr lang="en-US" altLang="zh-CN" dirty="0"/>
              <a:t>"</a:t>
            </a:r>
            <a:r>
              <a:rPr lang="zh-CN" altLang="en-US" dirty="0"/>
              <a:t>是不确切的。而正是这二个一维性，成就了现代计算机的辉煌，也限制了计算机的进一步的发展，真可谓</a:t>
            </a:r>
            <a:r>
              <a:rPr lang="en-US" altLang="zh-CN" dirty="0"/>
              <a:t>"</a:t>
            </a:r>
            <a:r>
              <a:rPr lang="zh-CN" altLang="en-US" dirty="0"/>
              <a:t>成也冯，败也冯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pPr lvl="0"/>
            <a:r>
              <a:rPr lang="zh-CN" altLang="en-US" dirty="0"/>
              <a:t>冯</a:t>
            </a:r>
            <a:r>
              <a:rPr lang="en-US" altLang="x-none" dirty="0"/>
              <a:t>·</a:t>
            </a:r>
            <a:r>
              <a:rPr lang="zh-CN" altLang="en-US" dirty="0"/>
              <a:t>诺依曼计算机的软件和硬件完全分离，适用于作数值计算。这种计算机的</a:t>
            </a:r>
            <a:r>
              <a:rPr lang="zh-CN" altLang="en-US" dirty="0">
                <a:hlinkClick r:id="rId35" action="ppaction://hlinkfile"/>
              </a:rPr>
              <a:t>机器语言</a:t>
            </a:r>
            <a:r>
              <a:rPr lang="zh-CN" altLang="en-US" dirty="0"/>
              <a:t>同高级语言在语义上存在很大的间隔，称之为冯</a:t>
            </a:r>
            <a:r>
              <a:rPr lang="en-US" altLang="x-none" dirty="0"/>
              <a:t>.</a:t>
            </a:r>
            <a:r>
              <a:rPr lang="zh-CN" altLang="en-US" dirty="0"/>
              <a:t>依曼语义间隔。造成这个差距的其中一个重要原因就是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组织方式不同，冯</a:t>
            </a:r>
            <a:r>
              <a:rPr lang="en-US" altLang="x-none" dirty="0"/>
              <a:t>·</a:t>
            </a:r>
            <a:r>
              <a:rPr lang="zh-CN" altLang="en-US" dirty="0"/>
              <a:t>诺依曼机存储器是一维的线性排列的单元，按</a:t>
            </a:r>
            <a:r>
              <a:rPr lang="zh-CN" altLang="en-US" dirty="0">
                <a:hlinkClick r:id="rId29" action="ppaction://hlinkfile"/>
              </a:rPr>
              <a:t>顺序</a:t>
            </a:r>
            <a:r>
              <a:rPr lang="zh-CN" altLang="en-US" dirty="0"/>
              <a:t>排列的</a:t>
            </a:r>
            <a:r>
              <a:rPr lang="zh-CN" altLang="en-US" dirty="0">
                <a:hlinkClick r:id="rId14" action="ppaction://hlinkfile"/>
              </a:rPr>
              <a:t>地址</a:t>
            </a:r>
            <a:r>
              <a:rPr lang="zh-CN" altLang="en-US" dirty="0"/>
              <a:t>访问。而高级语言表示的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则是一组有名字的</a:t>
            </a:r>
            <a:r>
              <a:rPr lang="zh-CN" altLang="en-US" dirty="0">
                <a:hlinkClick r:id="rId36" action="ppaction://hlinkfile"/>
              </a:rPr>
              <a:t>变量</a:t>
            </a:r>
            <a:r>
              <a:rPr lang="zh-CN" altLang="en-US" dirty="0"/>
              <a:t>，按名字调用变量，不考虑访问方法，而且</a:t>
            </a:r>
            <a:r>
              <a:rPr lang="zh-CN" altLang="en-US" dirty="0">
                <a:hlinkClick r:id="rId37" action="ppaction://hlinkfile"/>
              </a:rPr>
              <a:t>数据结构</a:t>
            </a:r>
            <a:r>
              <a:rPr lang="zh-CN" altLang="en-US" dirty="0"/>
              <a:t>经常是多维的（如数组，表格）。另外，在大多数高级语言中，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和指令截然不同，并无指令可以像数据一样进行运算操作的概念。同时，高级语言中的每种操作对于任何</a:t>
            </a:r>
            <a:r>
              <a:rPr lang="zh-CN" altLang="en-US" dirty="0">
                <a:hlinkClick r:id="rId27" action="ppaction://hlinkfile"/>
              </a:rPr>
              <a:t>数据类型</a:t>
            </a:r>
            <a:r>
              <a:rPr lang="zh-CN" altLang="en-US" dirty="0"/>
              <a:t>都是通用的，数据类型属于数据本身，而冯</a:t>
            </a:r>
            <a:r>
              <a:rPr lang="en-US" altLang="x-none" dirty="0"/>
              <a:t>.</a:t>
            </a:r>
            <a:r>
              <a:rPr lang="zh-CN" altLang="en-US" dirty="0"/>
              <a:t>诺依曼机的数据本身没有属性标志，同一种操作要用不同的</a:t>
            </a:r>
            <a:r>
              <a:rPr lang="zh-CN" altLang="en-US" dirty="0">
                <a:hlinkClick r:id="rId25" action="ppaction://hlinkfile"/>
              </a:rPr>
              <a:t>操作码</a:t>
            </a:r>
            <a:r>
              <a:rPr lang="zh-CN" altLang="en-US" dirty="0"/>
              <a:t>来对数据加以区分。这些因素导致了语义的差距。如何消除如此大的语义间隔，这成了计算机面临的一大难题和发展障碍。</a:t>
            </a:r>
          </a:p>
          <a:p>
            <a:pPr lvl="0"/>
            <a:r>
              <a:rPr lang="zh-CN" altLang="en-US" dirty="0"/>
              <a:t>冯</a:t>
            </a:r>
            <a:r>
              <a:rPr lang="en-US" altLang="x-none" dirty="0"/>
              <a:t>.</a:t>
            </a:r>
            <a:r>
              <a:rPr lang="zh-CN" altLang="en-US" dirty="0"/>
              <a:t>诺依曼体系结构的局限严重束缚了现代计算机的进一步发展，而非数值处理应用领域对计算机性能的要求越来越高，这就亟待需要突破传统计算机体系结构的框架，寻求新的体系结构来解决实际应用问题。目前在体系结构方面已经有了重大的变化和改进，如并行计算机、数据流计算机以及量子计算机、 </a:t>
            </a:r>
            <a:r>
              <a:rPr lang="en-US" altLang="x-none" dirty="0">
                <a:hlinkClick r:id="rId38" action="ppaction://hlinkfile"/>
              </a:rPr>
              <a:t>DNA</a:t>
            </a:r>
            <a:r>
              <a:rPr lang="zh-CN" altLang="en-US" dirty="0">
                <a:hlinkClick r:id="rId38" action="ppaction://hlinkfile"/>
              </a:rPr>
              <a:t>计算机</a:t>
            </a:r>
            <a:r>
              <a:rPr lang="zh-CN" altLang="en-US" dirty="0"/>
              <a:t>等非冯计算机，它们部分或完全不同于传统的冯</a:t>
            </a:r>
            <a:r>
              <a:rPr lang="en-US" altLang="x-none" dirty="0"/>
              <a:t>.</a:t>
            </a:r>
            <a:r>
              <a:rPr lang="zh-CN" altLang="en-US" dirty="0"/>
              <a:t>诺依曼型计算机，很大程度上提高了计算机的计算性能。</a:t>
            </a:r>
          </a:p>
          <a:p>
            <a:pPr lvl="0"/>
            <a:r>
              <a:rPr lang="zh-CN" altLang="en-US" b="1" dirty="0">
                <a:hlinkClick r:id="rId39" action="ppaction://hlinkfile"/>
              </a:rPr>
              <a:t>编辑本段</a:t>
            </a:r>
            <a:r>
              <a:rPr lang="zh-CN" altLang="en-US" b="1" dirty="0"/>
              <a:t>冯</a:t>
            </a:r>
            <a:r>
              <a:rPr lang="en-US" altLang="x-none" b="1" dirty="0"/>
              <a:t>·</a:t>
            </a:r>
            <a:r>
              <a:rPr lang="zh-CN" altLang="en-US" b="1" dirty="0"/>
              <a:t>诺依曼体系结构</a:t>
            </a:r>
            <a:r>
              <a:rPr lang="en-US" altLang="x-none" b="1" dirty="0"/>
              <a:t>-</a:t>
            </a:r>
            <a:r>
              <a:rPr lang="zh-CN" altLang="en-US" b="1" dirty="0"/>
              <a:t>非诺依曼化</a:t>
            </a:r>
          </a:p>
          <a:p>
            <a:pPr lvl="0"/>
            <a:r>
              <a:rPr lang="zh-CN" altLang="en-US" dirty="0"/>
              <a:t>必须看到，传统的冯</a:t>
            </a:r>
            <a:r>
              <a:rPr lang="en-US" altLang="x-none" dirty="0"/>
              <a:t>·</a:t>
            </a:r>
            <a:r>
              <a:rPr lang="zh-CN" altLang="en-US" dirty="0"/>
              <a:t>诺依曼型计算机从本质上讲是采取串行</a:t>
            </a:r>
            <a:r>
              <a:rPr lang="zh-CN" altLang="en-US" dirty="0">
                <a:hlinkClick r:id="rId29" action="ppaction://hlinkfile"/>
              </a:rPr>
              <a:t>顺序</a:t>
            </a:r>
            <a:r>
              <a:rPr lang="zh-CN" altLang="en-US" dirty="0"/>
              <a:t>处理的工作机制，即使有关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巳经准备好，也必须逐条执行指令序列。而提高计算机性能的根本方向之一是</a:t>
            </a:r>
            <a:r>
              <a:rPr lang="zh-CN" altLang="en-US" dirty="0">
                <a:hlinkClick r:id="rId40" action="ppaction://hlinkfile"/>
              </a:rPr>
              <a:t>并行处理</a:t>
            </a:r>
            <a:r>
              <a:rPr lang="zh-CN" altLang="en-US" dirty="0"/>
              <a:t>。因此，近年来人们谋求突破传统冯</a:t>
            </a:r>
            <a:r>
              <a:rPr lang="en-US" altLang="x-none" dirty="0"/>
              <a:t>·</a:t>
            </a:r>
            <a:r>
              <a:rPr lang="zh-CN" altLang="en-US" dirty="0"/>
              <a:t>诺依曼体制的束缚，这种努力被称为非诺依曼化。对所谓非诺依曼化的探讨仍在争议中，一般认为它表现在以下三个方面的努力。 </a:t>
            </a:r>
          </a:p>
          <a:p>
            <a:pPr lvl="0"/>
            <a:r>
              <a:rPr lang="zh-CN" altLang="en-US" dirty="0"/>
              <a:t>（</a:t>
            </a:r>
            <a:r>
              <a:rPr lang="en-US" altLang="x-none" dirty="0"/>
              <a:t>1</a:t>
            </a:r>
            <a:r>
              <a:rPr lang="zh-CN" altLang="en-US" dirty="0"/>
              <a:t>）在冯</a:t>
            </a:r>
            <a:r>
              <a:rPr lang="en-US" altLang="x-none" dirty="0"/>
              <a:t>·</a:t>
            </a:r>
            <a:r>
              <a:rPr lang="zh-CN" altLang="en-US" dirty="0"/>
              <a:t>诺依曼体制范畴内，对传统冯</a:t>
            </a:r>
            <a:r>
              <a:rPr lang="en-US" altLang="x-none" dirty="0"/>
              <a:t>·</a:t>
            </a:r>
            <a:r>
              <a:rPr lang="zh-CN" altLang="en-US" dirty="0"/>
              <a:t>诺依曼机进行改造，如采用多个处理部件形成流水处理，</a:t>
            </a:r>
          </a:p>
          <a:p>
            <a:pPr lvl="0"/>
            <a:r>
              <a:rPr lang="zh-CN" altLang="en-US" dirty="0"/>
              <a:t>依靠时间上的重叠提高处理效率；又如组成阵列机结构，形成</a:t>
            </a:r>
            <a:r>
              <a:rPr lang="zh-CN" altLang="en-US" dirty="0">
                <a:hlinkClick r:id="rId41" action="ppaction://hlinkfile"/>
              </a:rPr>
              <a:t>单指令流多数据流</a:t>
            </a:r>
            <a:r>
              <a:rPr lang="zh-CN" altLang="en-US" dirty="0"/>
              <a:t>，提高处理速</a:t>
            </a:r>
          </a:p>
          <a:p>
            <a:pPr lvl="0"/>
            <a:r>
              <a:rPr lang="zh-CN" altLang="en-US" dirty="0"/>
              <a:t>度。这些方向已比较成熟，成为标准结构； </a:t>
            </a:r>
          </a:p>
          <a:p>
            <a:pPr lvl="0"/>
            <a:r>
              <a:rPr lang="zh-CN" altLang="en-US" dirty="0"/>
              <a:t>（</a:t>
            </a:r>
            <a:r>
              <a:rPr lang="en-US" altLang="x-none" dirty="0"/>
              <a:t>2</a:t>
            </a:r>
            <a:r>
              <a:rPr lang="zh-CN" altLang="en-US" dirty="0"/>
              <a:t>）用多个冯</a:t>
            </a:r>
            <a:r>
              <a:rPr lang="en-US" altLang="x-none" dirty="0"/>
              <a:t>·</a:t>
            </a:r>
            <a:r>
              <a:rPr lang="zh-CN" altLang="en-US" dirty="0"/>
              <a:t>诺依曼机组成多机系统，支持</a:t>
            </a:r>
            <a:r>
              <a:rPr lang="zh-CN" altLang="en-US" dirty="0">
                <a:hlinkClick r:id="rId39" action="ppaction://hlinkfile"/>
              </a:rPr>
              <a:t>并行算法</a:t>
            </a:r>
            <a:r>
              <a:rPr lang="zh-CN" altLang="en-US" dirty="0"/>
              <a:t>结构。这方面的研究目前比较活跃； </a:t>
            </a:r>
          </a:p>
          <a:p>
            <a:pPr lvl="0"/>
            <a:r>
              <a:rPr lang="zh-CN" altLang="en-US" dirty="0"/>
              <a:t>（</a:t>
            </a:r>
            <a:r>
              <a:rPr lang="en-US" altLang="x-none" dirty="0"/>
              <a:t>3</a:t>
            </a:r>
            <a:r>
              <a:rPr lang="zh-CN" altLang="en-US" dirty="0"/>
              <a:t>）从根本上改变冯</a:t>
            </a:r>
            <a:r>
              <a:rPr lang="en-US" altLang="x-none" dirty="0"/>
              <a:t>·</a:t>
            </a:r>
            <a:r>
              <a:rPr lang="zh-CN" altLang="en-US" dirty="0"/>
              <a:t>诺依曼机的</a:t>
            </a:r>
            <a:r>
              <a:rPr lang="zh-CN" altLang="en-US" dirty="0">
                <a:hlinkClick r:id="rId12" action="ppaction://hlinkfile"/>
              </a:rPr>
              <a:t>控制流</a:t>
            </a:r>
            <a:r>
              <a:rPr lang="zh-CN" altLang="en-US" dirty="0"/>
              <a:t>驱动方式。例如，采用</a:t>
            </a:r>
            <a:r>
              <a:rPr lang="zh-CN" altLang="en-US" dirty="0">
                <a:hlinkClick r:id="rId42" action="ppaction://hlinkfile"/>
              </a:rPr>
              <a:t>数据流</a:t>
            </a:r>
            <a:r>
              <a:rPr lang="zh-CN" altLang="en-US" dirty="0"/>
              <a:t>驱动工作方式的数据流计算</a:t>
            </a:r>
          </a:p>
          <a:p>
            <a:pPr lvl="0"/>
            <a:r>
              <a:rPr lang="zh-CN" altLang="en-US" dirty="0"/>
              <a:t>机，只要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已经准备好，有关的指令就可并行地执行。这是真正非诺依曼化的计算机，它为并</a:t>
            </a:r>
          </a:p>
          <a:p>
            <a:pPr lvl="0"/>
            <a:r>
              <a:rPr lang="zh-CN" altLang="en-US" dirty="0"/>
              <a:t>行处理开辟了新的</a:t>
            </a:r>
            <a:r>
              <a:rPr lang="zh-CN" altLang="en-US" dirty="0">
                <a:hlinkClick r:id="rId43" action="ppaction://hlinkfile"/>
              </a:rPr>
              <a:t>前景</a:t>
            </a:r>
            <a:r>
              <a:rPr lang="zh-CN" altLang="en-US" dirty="0"/>
              <a:t>，但由于控制的复杂性，仍处于实验探索之中。</a:t>
            </a:r>
          </a:p>
          <a:p>
            <a:pPr lvl="0"/>
            <a:r>
              <a:rPr lang="zh-CN" altLang="en-US" b="1" dirty="0">
                <a:hlinkClick r:id="rId4" action="ppaction://hlinkfile"/>
              </a:rPr>
              <a:t>编辑本段</a:t>
            </a:r>
            <a:r>
              <a:rPr lang="zh-CN" altLang="en-US" b="1" dirty="0"/>
              <a:t>哈佛结构</a:t>
            </a:r>
          </a:p>
          <a:p>
            <a:pPr lvl="0"/>
            <a:r>
              <a:rPr lang="zh-CN" altLang="en-US" dirty="0"/>
              <a:t>特点：</a:t>
            </a:r>
          </a:p>
          <a:p>
            <a:pPr lvl="0"/>
            <a:r>
              <a:rPr lang="zh-CN" altLang="en-US" dirty="0"/>
              <a:t>使用两个独立的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模块，分别存储指令和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，每个存储模块都不允许指令和数据并存，以便实现</a:t>
            </a:r>
            <a:r>
              <a:rPr lang="zh-CN" altLang="en-US" dirty="0">
                <a:hlinkClick r:id="rId40" action="ppaction://hlinkfile"/>
              </a:rPr>
              <a:t>并行处理</a:t>
            </a:r>
            <a:r>
              <a:rPr lang="zh-CN" altLang="en-US" dirty="0"/>
              <a:t>； </a:t>
            </a:r>
          </a:p>
          <a:p>
            <a:pPr lvl="0"/>
            <a:r>
              <a:rPr lang="zh-CN" altLang="en-US" dirty="0"/>
              <a:t>具有一条独立的</a:t>
            </a:r>
            <a:r>
              <a:rPr lang="zh-CN" altLang="en-US" dirty="0">
                <a:hlinkClick r:id="rId44" action="ppaction://hlinkfile"/>
              </a:rPr>
              <a:t>地址总线</a:t>
            </a:r>
            <a:r>
              <a:rPr lang="zh-CN" altLang="en-US" dirty="0"/>
              <a:t>和一条独立的</a:t>
            </a:r>
            <a:r>
              <a:rPr lang="zh-CN" altLang="en-US" dirty="0">
                <a:hlinkClick r:id="rId45" action="ppaction://hlinkfile"/>
              </a:rPr>
              <a:t>数据总线</a:t>
            </a:r>
            <a:r>
              <a:rPr lang="zh-CN" altLang="en-US" dirty="0"/>
              <a:t>，利用公用地址总线访问两个存储模块（程序存储模块和数据存储模块），公用数据总线则被用来完成程序存储模块或数据存储模块与</a:t>
            </a:r>
            <a:r>
              <a:rPr lang="en-US" altLang="x-none" dirty="0"/>
              <a:t>CPU</a:t>
            </a:r>
            <a:r>
              <a:rPr lang="zh-CN" altLang="en-US" dirty="0"/>
              <a:t>之间的数据传输； </a:t>
            </a:r>
          </a:p>
          <a:p>
            <a:pPr lvl="0"/>
            <a:r>
              <a:rPr lang="zh-CN" altLang="en-US" dirty="0"/>
              <a:t>两条总线由程序存储器和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存储器分时共用</a:t>
            </a:r>
          </a:p>
          <a:p>
            <a:pPr lvl="0"/>
            <a:r>
              <a:rPr lang="zh-CN" altLang="en-US" dirty="0"/>
              <a:t>在典型情况下，完成一条指令需要</a:t>
            </a:r>
            <a:r>
              <a:rPr lang="en-US" altLang="x-none" dirty="0"/>
              <a:t>3</a:t>
            </a:r>
            <a:r>
              <a:rPr lang="zh-CN" altLang="en-US" dirty="0"/>
              <a:t>个步骤，即：取指令、指令译码和执行指令。从</a:t>
            </a:r>
            <a:r>
              <a:rPr lang="zh-CN" altLang="en-US" dirty="0">
                <a:hlinkClick r:id="rId46" action="ppaction://hlinkfile"/>
              </a:rPr>
              <a:t>指令流</a:t>
            </a:r>
            <a:r>
              <a:rPr lang="zh-CN" altLang="en-US" dirty="0"/>
              <a:t>的定时关系也可看出冯</a:t>
            </a:r>
            <a:r>
              <a:rPr lang="en-US" altLang="x-none" dirty="0"/>
              <a:t>.</a:t>
            </a:r>
            <a:r>
              <a:rPr lang="zh-CN" altLang="en-US" dirty="0"/>
              <a:t>诺曼结构与</a:t>
            </a:r>
            <a:r>
              <a:rPr lang="zh-CN" altLang="en-US" dirty="0">
                <a:hlinkClick r:id="rId47" action="ppaction://hlinkfile"/>
              </a:rPr>
              <a:t>哈佛结构</a:t>
            </a:r>
            <a:r>
              <a:rPr lang="zh-CN" altLang="en-US" dirty="0"/>
              <a:t>处理方式的差别。举一个最简单的对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进行读写操作的指令，指令</a:t>
            </a:r>
            <a:r>
              <a:rPr lang="en-US" altLang="x-none" dirty="0"/>
              <a:t>1</a:t>
            </a:r>
            <a:r>
              <a:rPr lang="zh-CN" altLang="en-US" dirty="0"/>
              <a:t>至指令</a:t>
            </a:r>
            <a:r>
              <a:rPr lang="en-US" altLang="x-none" dirty="0"/>
              <a:t>3</a:t>
            </a:r>
            <a:r>
              <a:rPr lang="zh-CN" altLang="en-US" dirty="0"/>
              <a:t>均为存、取数指令，对冯</a:t>
            </a:r>
            <a:r>
              <a:rPr lang="en-US" altLang="x-none" dirty="0"/>
              <a:t>.</a:t>
            </a:r>
            <a:r>
              <a:rPr lang="zh-CN" altLang="en-US" dirty="0"/>
              <a:t>诺曼结构</a:t>
            </a:r>
            <a:r>
              <a:rPr lang="zh-CN" altLang="en-US" dirty="0">
                <a:hlinkClick r:id="rId48" action="ppaction://hlinkfile"/>
              </a:rPr>
              <a:t>处理器</a:t>
            </a:r>
            <a:r>
              <a:rPr lang="zh-CN" altLang="en-US" dirty="0"/>
              <a:t>，由于取指令和存取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要从同一个</a:t>
            </a:r>
            <a:r>
              <a:rPr lang="zh-CN" altLang="en-US" dirty="0">
                <a:hlinkClick r:id="rId49" action="ppaction://hlinkfile"/>
              </a:rPr>
              <a:t>存储空间</a:t>
            </a:r>
            <a:r>
              <a:rPr lang="zh-CN" altLang="en-US" dirty="0"/>
              <a:t>存取，经由同一总线传输，因而它们无法重叠执行，只有一个完成后再进行下一个。</a:t>
            </a:r>
          </a:p>
          <a:p>
            <a:pPr lvl="0"/>
            <a:r>
              <a:rPr lang="zh-CN" altLang="en-US" dirty="0"/>
              <a:t>如果采用</a:t>
            </a:r>
            <a:r>
              <a:rPr lang="zh-CN" altLang="en-US" dirty="0">
                <a:hlinkClick r:id="rId47" action="ppaction://hlinkfile"/>
              </a:rPr>
              <a:t>哈佛结构</a:t>
            </a:r>
            <a:r>
              <a:rPr lang="zh-CN" altLang="en-US" dirty="0"/>
              <a:t>处理以上同样的</a:t>
            </a:r>
            <a:r>
              <a:rPr lang="en-US" altLang="x-none" dirty="0"/>
              <a:t>3</a:t>
            </a:r>
            <a:r>
              <a:rPr lang="zh-CN" altLang="en-US" dirty="0"/>
              <a:t>条存取数指令，如下图所示，由于取指令和存取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分别经由不同的</a:t>
            </a:r>
            <a:r>
              <a:rPr lang="zh-CN" altLang="en-US" dirty="0">
                <a:hlinkClick r:id="rId49" action="ppaction://hlinkfile"/>
              </a:rPr>
              <a:t>存储空间</a:t>
            </a:r>
            <a:r>
              <a:rPr lang="zh-CN" altLang="en-US" dirty="0"/>
              <a:t>和不同的总线，使得各条指令可以重叠执行，这样，也就克服了数据流传输的瓶颈，提高了运算速度。</a:t>
            </a:r>
          </a:p>
          <a:p>
            <a:pPr lvl="0"/>
            <a:r>
              <a:rPr lang="zh-CN" altLang="en-US" dirty="0">
                <a:hlinkClick r:id="rId47" action="ppaction://hlinkfile"/>
              </a:rPr>
              <a:t>哈佛结构</a:t>
            </a:r>
            <a:r>
              <a:rPr lang="zh-CN" altLang="en-US" dirty="0"/>
              <a:t>强调了总的系统速度以及通讯和</a:t>
            </a:r>
            <a:r>
              <a:rPr lang="zh-CN" altLang="en-US" dirty="0">
                <a:hlinkClick r:id="rId48" action="ppaction://hlinkfile"/>
              </a:rPr>
              <a:t>处理器</a:t>
            </a:r>
            <a:r>
              <a:rPr lang="zh-CN" altLang="en-US" dirty="0"/>
              <a:t>配置方面的灵活性。</a:t>
            </a:r>
          </a:p>
          <a:p>
            <a:pPr lvl="0"/>
            <a:r>
              <a:rPr lang="en-US" altLang="x-none" dirty="0"/>
              <a:t>TI </a:t>
            </a:r>
            <a:r>
              <a:rPr lang="zh-CN" altLang="en-US" dirty="0"/>
              <a:t>公司</a:t>
            </a:r>
            <a:r>
              <a:rPr lang="en-US" altLang="x-none" dirty="0"/>
              <a:t>DSP</a:t>
            </a:r>
            <a:r>
              <a:rPr lang="zh-CN" altLang="en-US" dirty="0"/>
              <a:t>采用的改进型</a:t>
            </a:r>
            <a:r>
              <a:rPr lang="zh-CN" altLang="en-US" dirty="0">
                <a:hlinkClick r:id="rId47" action="ppaction://hlinkfile"/>
              </a:rPr>
              <a:t>哈佛结构</a:t>
            </a:r>
            <a:r>
              <a:rPr lang="zh-CN" altLang="en-US" dirty="0"/>
              <a:t>其改进之处在于 在</a:t>
            </a:r>
            <a:r>
              <a:rPr lang="zh-CN" altLang="en-US" dirty="0">
                <a:hlinkClick r:id="rId45" action="ppaction://hlinkfile"/>
              </a:rPr>
              <a:t>数据总线</a:t>
            </a:r>
            <a:r>
              <a:rPr lang="zh-CN" altLang="en-US" dirty="0"/>
              <a:t>和程序总线之间进行局部的交叉连接。这一改进允许</a:t>
            </a:r>
            <a:r>
              <a:rPr lang="zh-CN" altLang="en-US" dirty="0">
                <a:hlinkClick r:id="rId4" action="ppaction://hlinkfile"/>
              </a:rPr>
              <a:t>数据</a:t>
            </a:r>
            <a:r>
              <a:rPr lang="zh-CN" altLang="en-US" dirty="0"/>
              <a:t>存放在</a:t>
            </a:r>
            <a:r>
              <a:rPr lang="zh-CN" altLang="en-US" dirty="0">
                <a:hlinkClick r:id="rId50" action="ppaction://hlinkfile"/>
              </a:rPr>
              <a:t>程序存储器</a:t>
            </a:r>
            <a:r>
              <a:rPr lang="zh-CN" altLang="en-US" dirty="0"/>
              <a:t>中，并被算术运算指令直接使用，增强了芯片的灵活性。只要调度好两个独立的</a:t>
            </a:r>
            <a:r>
              <a:rPr lang="zh-CN" altLang="en-US" dirty="0">
                <a:hlinkClick r:id="rId51" action="ppaction://hlinkfile"/>
              </a:rPr>
              <a:t>总线</a:t>
            </a:r>
            <a:r>
              <a:rPr lang="zh-CN" altLang="en-US" dirty="0"/>
              <a:t>就可使处理能力达到最高，以实现全速运行。改进的</a:t>
            </a:r>
            <a:r>
              <a:rPr lang="zh-CN" altLang="en-US" dirty="0">
                <a:hlinkClick r:id="rId47" action="ppaction://hlinkfile"/>
              </a:rPr>
              <a:t>哈佛结构</a:t>
            </a:r>
            <a:r>
              <a:rPr lang="zh-CN" altLang="en-US" dirty="0"/>
              <a:t>还可使指令存储在高速缓存器中</a:t>
            </a:r>
            <a:r>
              <a:rPr lang="en-US" altLang="x-none" dirty="0"/>
              <a:t>(Cache)</a:t>
            </a:r>
            <a:r>
              <a:rPr lang="zh-CN" altLang="en-US" dirty="0"/>
              <a:t>，省去了从</a:t>
            </a:r>
            <a:r>
              <a:rPr lang="zh-CN" altLang="en-US" dirty="0">
                <a:hlinkClick r:id="rId6" action="ppaction://hlinkfile"/>
              </a:rPr>
              <a:t>存储器</a:t>
            </a:r>
            <a:r>
              <a:rPr lang="zh-CN" altLang="en-US" dirty="0"/>
              <a:t>中读取指令的时间，大大提高了运行速度。</a:t>
            </a:r>
          </a:p>
          <a:p>
            <a:pPr lvl="0" eaLnBrk="1" hangingPunct="1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奇怪的是，</a:t>
            </a:r>
            <a:r>
              <a:rPr lang="en-US" altLang="zh-CN" dirty="0"/>
              <a:t>C</a:t>
            </a:r>
            <a:r>
              <a:rPr lang="zh-CN" altLang="en-US" dirty="0"/>
              <a:t>语言将字符常量视为</a:t>
            </a:r>
            <a:r>
              <a:rPr lang="en-US" altLang="zh-CN" dirty="0"/>
              <a:t>int</a:t>
            </a:r>
            <a:r>
              <a:rPr lang="zh-CN" altLang="en-US" dirty="0"/>
              <a:t>类型而非</a:t>
            </a:r>
            <a:r>
              <a:rPr lang="en-US" altLang="zh-CN" dirty="0"/>
              <a:t>char</a:t>
            </a:r>
            <a:r>
              <a:rPr lang="zh-CN" altLang="en-US" dirty="0"/>
              <a:t>类型。但</a:t>
            </a:r>
            <a:r>
              <a:rPr lang="en-US" altLang="zh-CN" dirty="0"/>
              <a:t>C++</a:t>
            </a:r>
            <a:r>
              <a:rPr lang="zh-CN" altLang="en-US" dirty="0"/>
              <a:t>把字符常量当作</a:t>
            </a:r>
            <a:r>
              <a:rPr lang="en-US" altLang="zh-CN" dirty="0"/>
              <a:t>char</a:t>
            </a:r>
            <a:r>
              <a:rPr lang="zh-CN" altLang="en-US" dirty="0"/>
              <a:t>类型。</a:t>
            </a:r>
          </a:p>
          <a:p>
            <a:r>
              <a:rPr lang="zh-CN" altLang="en-US" dirty="0"/>
              <a:t>利用字符常量的这种特性，可以定义一个字符常量</a:t>
            </a:r>
            <a:r>
              <a:rPr lang="en-US" altLang="zh-CN" dirty="0"/>
              <a:t>'FATE'</a:t>
            </a:r>
            <a:r>
              <a:rPr lang="zh-CN" altLang="en-US" dirty="0"/>
              <a:t>，即把</a:t>
            </a:r>
            <a:r>
              <a:rPr lang="en-US" altLang="zh-CN" dirty="0"/>
              <a:t>4</a:t>
            </a:r>
            <a:r>
              <a:rPr lang="zh-CN" altLang="en-US" dirty="0"/>
              <a:t>个独立的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码存储在一个</a:t>
            </a:r>
            <a:r>
              <a:rPr lang="en-US" altLang="zh-CN" dirty="0"/>
              <a:t>32</a:t>
            </a:r>
            <a:r>
              <a:rPr lang="zh-CN" altLang="en-US" dirty="0"/>
              <a:t>位存储单元中。如果把这样的字符常量赋给</a:t>
            </a:r>
            <a:r>
              <a:rPr lang="en-US" altLang="zh-CN" dirty="0"/>
              <a:t>char</a:t>
            </a:r>
            <a:r>
              <a:rPr lang="zh-CN" altLang="en-US" dirty="0"/>
              <a:t>类型变量</a:t>
            </a:r>
            <a:r>
              <a:rPr lang="en-US" altLang="zh-CN" dirty="0"/>
              <a:t>grade</a:t>
            </a:r>
            <a:r>
              <a:rPr lang="zh-CN" altLang="en-US" dirty="0"/>
              <a:t>，只有最后</a:t>
            </a:r>
            <a:r>
              <a:rPr lang="en-US" altLang="zh-CN" dirty="0"/>
              <a:t>8</a:t>
            </a:r>
            <a:r>
              <a:rPr lang="zh-CN" altLang="en-US" dirty="0"/>
              <a:t>位有效。因此，</a:t>
            </a:r>
            <a:r>
              <a:rPr lang="en-US" altLang="zh-CN" dirty="0"/>
              <a:t>grade</a:t>
            </a:r>
            <a:r>
              <a:rPr lang="zh-CN" altLang="en-US" dirty="0"/>
              <a:t>的值是</a:t>
            </a:r>
            <a:r>
              <a:rPr lang="en-US" altLang="zh-CN" dirty="0"/>
              <a:t>'E'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9297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 eaLnBrk="1" hangingPunct="1">
              <a:buNone/>
            </a:pPr>
            <a:r>
              <a:rPr lang="en-US" altLang="x-none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自顶向下</a:t>
            </a:r>
            <a:r>
              <a:rPr lang="en-US" altLang="x-none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逐步求精；</a:t>
            </a:r>
            <a:endParaRPr lang="zh-CN" altLang="en-US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  <a:sym typeface="+mn-ea"/>
              </a:rPr>
              <a:t>   采用分而治之的方法，将一个复杂问题分解为相对简单的一些子问题，然后针对这些子问题进行求解。如果某个子问题仍然是比较复杂的，再进一步分解为子</a:t>
            </a:r>
            <a:r>
              <a:rPr lang="en-US" altLang="x-none" b="1" dirty="0">
                <a:latin typeface="楷体_GB2312" pitchFamily="1" charset="-122"/>
                <a:ea typeface="楷体_GB2312" pitchFamily="1" charset="-122"/>
                <a:sym typeface="+mn-ea"/>
              </a:rPr>
              <a:t>-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  <a:sym typeface="+mn-ea"/>
              </a:rPr>
              <a:t>子问题，直到所有问题都能够求解。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pPr marL="342900" lvl="0" indent="-342900" eaLnBrk="1" hangingPunct="1">
              <a:buNone/>
            </a:pPr>
            <a:endParaRPr lang="en-US" altLang="x-none" b="1" dirty="0">
              <a:latin typeface="楷体_GB2312" pitchFamily="1" charset="-122"/>
              <a:ea typeface="楷体_GB2312" pitchFamily="1" charset="-122"/>
            </a:endParaRPr>
          </a:p>
          <a:p>
            <a:pPr marL="342900" lvl="0" indent="-342900" eaLnBrk="1" hangingPunct="1">
              <a:buNone/>
            </a:pPr>
            <a:r>
              <a:rPr lang="en-US" altLang="x-none" dirty="0">
                <a:latin typeface="Times New Roman" pitchFamily="18" charset="0"/>
                <a:ea typeface="宋体" charset="-122"/>
                <a:sym typeface="+mn-ea"/>
              </a:rPr>
              <a:t>     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  <a:sym typeface="+mn-ea"/>
              </a:rPr>
              <a:t>优点：先全局后局部、先整体后细节、先抽象后具体，有助于控制问题的复杂性，利于问题的解决。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 fontAlgn="base"/>
            <a:r>
              <a:rPr lang="en-US" altLang="x-none" dirty="0">
                <a:latin typeface="楷体_GB2312" pitchFamily="1" charset="-122"/>
                <a:ea typeface="楷体_GB2312" pitchFamily="1" charset="-122"/>
                <a:sym typeface="+mn-ea"/>
              </a:rPr>
              <a:t>20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世纪</a:t>
            </a:r>
            <a:r>
              <a:rPr lang="en-US" altLang="x-none" dirty="0">
                <a:latin typeface="楷体_GB2312" pitchFamily="1" charset="-122"/>
                <a:ea typeface="楷体_GB2312" pitchFamily="1" charset="-122"/>
                <a:sym typeface="+mn-ea"/>
              </a:rPr>
              <a:t>60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年代末和</a:t>
            </a:r>
            <a:r>
              <a:rPr lang="en-US" altLang="x-none" dirty="0">
                <a:latin typeface="楷体_GB2312" pitchFamily="1" charset="-122"/>
                <a:ea typeface="楷体_GB2312" pitchFamily="1" charset="-122"/>
                <a:sym typeface="+mn-ea"/>
              </a:rPr>
              <a:t>70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年代，有些人不加限制地使用</a:t>
            </a:r>
            <a:r>
              <a:rPr lang="en-US" altLang="x-none" dirty="0">
                <a:latin typeface="楷体_GB2312" pitchFamily="1" charset="-122"/>
                <a:ea typeface="楷体_GB2312" pitchFamily="1" charset="-122"/>
                <a:sym typeface="+mn-ea"/>
              </a:rPr>
              <a:t>goto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语句，使得程序结构难于理解；</a:t>
            </a:r>
            <a:endParaRPr lang="en-US" altLang="x-none" strike="noStrike" noProof="1">
              <a:latin typeface="楷体_GB2312" pitchFamily="1" charset="-122"/>
              <a:ea typeface="楷体_GB2312" pitchFamily="1" charset="-122"/>
            </a:endParaRPr>
          </a:p>
          <a:p>
            <a:pPr lvl="0" fontAlgn="base"/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能否消除</a:t>
            </a:r>
            <a:r>
              <a:rPr lang="en-US" altLang="x-none" dirty="0">
                <a:latin typeface="楷体_GB2312" pitchFamily="1" charset="-122"/>
                <a:ea typeface="楷体_GB2312" pitchFamily="1" charset="-122"/>
                <a:sym typeface="+mn-ea"/>
              </a:rPr>
              <a:t>goto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语句？</a:t>
            </a:r>
            <a:r>
              <a:rPr lang="en-US" altLang="x-none" dirty="0">
                <a:latin typeface="楷体_GB2312" pitchFamily="1" charset="-122"/>
                <a:ea typeface="楷体_GB2312" pitchFamily="1" charset="-122"/>
                <a:sym typeface="+mn-ea"/>
              </a:rPr>
              <a:t> 1966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年，</a:t>
            </a:r>
            <a:r>
              <a:rPr lang="en-US" altLang="x-none" dirty="0">
                <a:latin typeface="楷体_GB2312" pitchFamily="1" charset="-122"/>
                <a:ea typeface="楷体_GB2312" pitchFamily="1" charset="-122"/>
                <a:sym typeface="+mn-ea"/>
              </a:rPr>
              <a:t>G.Jacopini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和</a:t>
            </a:r>
            <a:r>
              <a:rPr lang="en-US" altLang="x-none" dirty="0">
                <a:latin typeface="楷体_GB2312" pitchFamily="1" charset="-122"/>
                <a:ea typeface="楷体_GB2312" pitchFamily="1" charset="-122"/>
                <a:sym typeface="+mn-ea"/>
              </a:rPr>
              <a:t>C.Bohm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从理论上证明了：任何程序都可以用顺序结构、条件结构和循环结构表示出来。</a:t>
            </a:r>
            <a:endParaRPr lang="en-US" altLang="x-none" strike="noStrike" noProof="1">
              <a:latin typeface="楷体_GB2312" pitchFamily="1" charset="-122"/>
              <a:ea typeface="楷体_GB2312" pitchFamily="1" charset="-122"/>
            </a:endParaRPr>
          </a:p>
          <a:p>
            <a:pPr marL="342900" lvl="1" indent="-342900" fontAlgn="base">
              <a:buChar char="•"/>
            </a:pP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结构化程序设计方法：</a:t>
            </a:r>
            <a:r>
              <a:rPr lang="en-US" altLang="x-none" dirty="0">
                <a:latin typeface="楷体_GB2312" pitchFamily="1" charset="-122"/>
                <a:sym typeface="+mn-ea"/>
              </a:rPr>
              <a:t> E.W.dijkstra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在</a:t>
            </a:r>
            <a:r>
              <a:rPr lang="en-US" altLang="x-none" dirty="0">
                <a:latin typeface="楷体_GB2312" pitchFamily="1" charset="-122"/>
                <a:ea typeface="楷体_GB2312" pitchFamily="1" charset="-122"/>
                <a:sym typeface="+mn-ea"/>
              </a:rPr>
              <a:t>1969</a:t>
            </a:r>
            <a:r>
              <a:rPr lang="zh-CN" altLang="en-US" dirty="0">
                <a:latin typeface="楷体_GB2312" pitchFamily="1" charset="-122"/>
                <a:ea typeface="楷体_GB2312" pitchFamily="1" charset="-122"/>
                <a:sym typeface="+mn-ea"/>
              </a:rPr>
              <a:t>年提出，在当时是一种新的程序设计方法和风格，关注程序结构的好坏，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  <a:sym typeface="+mn-ea"/>
              </a:rPr>
              <a:t>强调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+mn-ea"/>
              </a:rPr>
              <a:t>程序设计风格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  <a:sym typeface="+mn-ea"/>
              </a:rPr>
              <a:t>和</a:t>
            </a:r>
            <a:r>
              <a:rPr lang="zh-CN" altLang="en-US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_GB2312" pitchFamily="1" charset="-122"/>
                <a:ea typeface="楷体_GB2312" pitchFamily="1" charset="-122"/>
                <a:sym typeface="+mn-ea"/>
              </a:rPr>
              <a:t>程序结构的规范化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  <a:sym typeface="+mn-ea"/>
              </a:rPr>
              <a:t>，提倡清晰的结构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  <a:t>39</a:t>
            </a:fld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类比：</a:t>
            </a:r>
          </a:p>
          <a:p>
            <a:pPr lvl="0" eaLnBrk="1" hangingPunct="1"/>
            <a:r>
              <a:rPr lang="zh-CN" altLang="en-US" dirty="0">
                <a:ea typeface="宋体" panose="02010600030101010101" pitchFamily="2" charset="-122"/>
              </a:rPr>
              <a:t>现实生活中，食堂领导将做饭的任务细分，首先让小王去菜场买菜，小王买来菜后，让小李洗菜，小李洗完菜后让厨师丁做菜。这样，食堂领导就是</a:t>
            </a:r>
            <a:r>
              <a:rPr lang="en-US" altLang="zh-CN" dirty="0">
                <a:ea typeface="宋体" panose="02010600030101010101" pitchFamily="2" charset="-122"/>
              </a:rPr>
              <a:t>main</a:t>
            </a:r>
            <a:r>
              <a:rPr lang="zh-CN" altLang="en-US" dirty="0">
                <a:ea typeface="宋体" panose="02010600030101010101" pitchFamily="2" charset="-122"/>
              </a:rPr>
              <a:t>函数，小王、小李和厨师就是子函数。</a:t>
            </a:r>
          </a:p>
        </p:txBody>
      </p:sp>
    </p:spTree>
    <p:extLst>
      <p:ext uri="{BB962C8B-B14F-4D97-AF65-F5344CB8AC3E}">
        <p14:creationId xmlns:p14="http://schemas.microsoft.com/office/powerpoint/2010/main" val="1899460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b="0" dirty="0"/>
              <a:t>40</a:t>
            </a:fld>
            <a:endParaRPr lang="zh-CN" altLang="en-US" sz="1200" b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en-US" altLang="x-none" strike="noStrike" noProof="1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en-US" altLang="x-none" strike="noStrike" noProof="1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en-US" altLang="x-none" strike="noStrike" noProof="1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en-US" altLang="x-none" strike="noStrike" noProof="1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endParaRPr lang="en-US" altLang="x-none" strike="noStrike" noProof="1">
              <a:latin typeface="Times New Roman" panose="020206030504050203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20986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4076700"/>
            <a:ext cx="7886700" cy="21002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77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F8882B-1F6C-4657-A247-2AAB5CEA3B07}" type="slidenum">
              <a:rPr kumimoji="1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667809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zh-CN" altLang="en-US" dirty="0"/>
              <a:t>单击以编辑母版标题样式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319213"/>
            <a:ext cx="7772400" cy="4611687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单击以编辑母版文本样式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/>
            </a:lvl1pPr>
          </a:lstStyle>
          <a:p>
            <a:pPr lvl="0" eaLnBrk="1" fontAlgn="base" hangingPunct="1">
              <a:spcBef>
                <a:spcPct val="50000"/>
              </a:spcBef>
            </a:pPr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/>
            </a:lvl1pPr>
          </a:lstStyle>
          <a:p>
            <a:pPr lvl="0" eaLnBrk="1" fontAlgn="base" hangingPunct="1">
              <a:spcBef>
                <a:spcPct val="50000"/>
              </a:spcBef>
            </a:pPr>
            <a:endParaRPr lang="en-US" altLang="x-none" strike="noStrike" noProof="1">
              <a:latin typeface="Times New Roman" panose="02020603050405020304" pitchFamily="2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2" charset="0"/>
            </a:endParaRPr>
          </a:p>
        </p:txBody>
      </p:sp>
      <p:grpSp>
        <p:nvGrpSpPr>
          <p:cNvPr id="1031" name="组合 1030"/>
          <p:cNvGrpSpPr/>
          <p:nvPr/>
        </p:nvGrpSpPr>
        <p:grpSpPr>
          <a:xfrm>
            <a:off x="0" y="6553200"/>
            <a:ext cx="9144000" cy="301625"/>
            <a:chOff x="0" y="0"/>
            <a:chExt cx="5760" cy="288"/>
          </a:xfrm>
        </p:grpSpPr>
        <p:sp>
          <p:nvSpPr>
            <p:cNvPr id="1032" name="Rectangle 8"/>
            <p:cNvSpPr/>
            <p:nvPr/>
          </p:nvSpPr>
          <p:spPr>
            <a:xfrm>
              <a:off x="0" y="0"/>
              <a:ext cx="5760" cy="288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indent="0"/>
              <a:r>
                <a:rPr lang="zh-CN" altLang="en-US" sz="2400" b="0">
                  <a:latin typeface="Times New Roman" panose="02020603050405020304" pitchFamily="2" charset="0"/>
                </a:rPr>
                <a:t>                  </a:t>
              </a:r>
              <a:endParaRPr lang="zh-CN" altLang="en-US" sz="2400" b="0" dirty="0">
                <a:latin typeface="Times New Roman" panose="02020603050405020304" pitchFamily="2" charset="0"/>
              </a:endParaRPr>
            </a:p>
          </p:txBody>
        </p:sp>
        <p:sp>
          <p:nvSpPr>
            <p:cNvPr id="1033" name="Line 9"/>
            <p:cNvSpPr/>
            <p:nvPr/>
          </p:nvSpPr>
          <p:spPr>
            <a:xfrm>
              <a:off x="4464" y="0"/>
              <a:ext cx="288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4" name="Line 10"/>
            <p:cNvSpPr/>
            <p:nvPr/>
          </p:nvSpPr>
          <p:spPr>
            <a:xfrm>
              <a:off x="4176" y="0"/>
              <a:ext cx="336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5" name="Line 11"/>
            <p:cNvSpPr/>
            <p:nvPr/>
          </p:nvSpPr>
          <p:spPr>
            <a:xfrm>
              <a:off x="4704" y="0"/>
              <a:ext cx="336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6" name="Line 12"/>
            <p:cNvSpPr/>
            <p:nvPr/>
          </p:nvSpPr>
          <p:spPr>
            <a:xfrm>
              <a:off x="5376" y="0"/>
              <a:ext cx="384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7" name="Line 13"/>
            <p:cNvSpPr/>
            <p:nvPr/>
          </p:nvSpPr>
          <p:spPr>
            <a:xfrm>
              <a:off x="5184" y="0"/>
              <a:ext cx="384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8" name="Line 14"/>
            <p:cNvSpPr/>
            <p:nvPr/>
          </p:nvSpPr>
          <p:spPr>
            <a:xfrm>
              <a:off x="5568" y="0"/>
              <a:ext cx="192" cy="144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39" name="Line 15"/>
            <p:cNvSpPr/>
            <p:nvPr/>
          </p:nvSpPr>
          <p:spPr>
            <a:xfrm>
              <a:off x="4992" y="0"/>
              <a:ext cx="336" cy="288"/>
            </a:xfrm>
            <a:prstGeom prst="line">
              <a:avLst/>
            </a:prstGeom>
            <a:ln w="571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40" name="Line 16"/>
          <p:cNvSpPr/>
          <p:nvPr/>
        </p:nvSpPr>
        <p:spPr>
          <a:xfrm>
            <a:off x="468313" y="1176338"/>
            <a:ext cx="8458200" cy="0"/>
          </a:xfrm>
          <a:prstGeom prst="line">
            <a:avLst/>
          </a:prstGeom>
          <a:ln w="57150" cap="flat" cmpd="sng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1" name="Text Box 17"/>
          <p:cNvSpPr txBox="1"/>
          <p:nvPr/>
        </p:nvSpPr>
        <p:spPr>
          <a:xfrm>
            <a:off x="457200" y="2514600"/>
            <a:ext cx="8305800" cy="35067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 indent="0">
              <a:spcBef>
                <a:spcPct val="50000"/>
              </a:spcBef>
            </a:pPr>
            <a:endParaRPr lang="zh-CN" altLang="en-US" sz="3200" dirty="0">
              <a:solidFill>
                <a:srgbClr val="FFFFFF"/>
              </a:solidFill>
              <a:latin typeface="Times New Roman" panose="02020603050405020304" pitchFamily="2" charset="0"/>
            </a:endParaRPr>
          </a:p>
          <a:p>
            <a:pPr lvl="0" indent="0">
              <a:spcBef>
                <a:spcPct val="50000"/>
              </a:spcBef>
            </a:pPr>
            <a:endParaRPr lang="zh-CN" altLang="en-US" sz="3200" dirty="0">
              <a:solidFill>
                <a:srgbClr val="FFFFFF"/>
              </a:solidFill>
              <a:latin typeface="Times New Roman" panose="02020603050405020304" pitchFamily="2" charset="0"/>
            </a:endParaRPr>
          </a:p>
          <a:p>
            <a:pPr lvl="0" indent="0">
              <a:spcBef>
                <a:spcPct val="50000"/>
              </a:spcBef>
            </a:pPr>
            <a:endParaRPr lang="zh-CN" altLang="en-US" sz="3200" dirty="0">
              <a:solidFill>
                <a:srgbClr val="FFFFFF"/>
              </a:solidFill>
              <a:latin typeface="Times New Roman" panose="02020603050405020304" pitchFamily="2" charset="0"/>
            </a:endParaRPr>
          </a:p>
          <a:p>
            <a:pPr lvl="0" indent="0">
              <a:spcBef>
                <a:spcPct val="50000"/>
              </a:spcBef>
            </a:pPr>
            <a:endParaRPr lang="zh-CN" altLang="en-US" sz="3200" dirty="0">
              <a:solidFill>
                <a:srgbClr val="FFFFFF"/>
              </a:solidFill>
              <a:latin typeface="Times New Roman" panose="02020603050405020304" pitchFamily="2" charset="0"/>
            </a:endParaRPr>
          </a:p>
          <a:p>
            <a:pPr lvl="0" indent="0">
              <a:spcBef>
                <a:spcPct val="50000"/>
              </a:spcBef>
            </a:pPr>
            <a:endParaRPr lang="zh-CN" altLang="en-US" sz="3200" dirty="0">
              <a:solidFill>
                <a:srgbClr val="FFFFFF"/>
              </a:solidFill>
              <a:latin typeface="Times New Roman" panose="02020603050405020304" pitchFamily="2" charset="0"/>
            </a:endParaRPr>
          </a:p>
        </p:txBody>
      </p:sp>
      <p:pic>
        <p:nvPicPr>
          <p:cNvPr id="1042" name="Picture 18" descr="bupt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</p:sldLayoutIdLst>
  <p:transition/>
  <p:hf sldNum="0" hdr="0" ftr="0" dt="0"/>
  <p:txStyles>
    <p:titleStyle>
      <a:lvl1pPr marL="0" lvl="0" indent="0" algn="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3200" b="0" i="0" u="none" kern="1200" baseline="0">
          <a:solidFill>
            <a:srgbClr val="FF33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1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  <a:t>1</a:t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grpSp>
        <p:nvGrpSpPr>
          <p:cNvPr id="4098" name="组合 3074"/>
          <p:cNvGrpSpPr/>
          <p:nvPr/>
        </p:nvGrpSpPr>
        <p:grpSpPr>
          <a:xfrm>
            <a:off x="1547813" y="2133600"/>
            <a:ext cx="5903912" cy="1439334"/>
            <a:chOff x="0" y="0"/>
            <a:chExt cx="2736" cy="1040"/>
          </a:xfrm>
        </p:grpSpPr>
        <p:sp>
          <p:nvSpPr>
            <p:cNvPr id="4099" name="Rectangle 6"/>
            <p:cNvSpPr/>
            <p:nvPr/>
          </p:nvSpPr>
          <p:spPr>
            <a:xfrm>
              <a:off x="0" y="0"/>
              <a:ext cx="2736" cy="1040"/>
            </a:xfrm>
            <a:prstGeom prst="rect">
              <a:avLst/>
            </a:prstGeom>
            <a:gradFill rotWithShape="0">
              <a:gsLst>
                <a:gs pos="0">
                  <a:srgbClr val="CF0E30"/>
                </a:gs>
                <a:gs pos="50000">
                  <a:srgbClr val="3E040E"/>
                </a:gs>
                <a:gs pos="100000">
                  <a:srgbClr val="CF0E30"/>
                </a:gs>
              </a:gsLst>
              <a:lin ang="18900000" scaled="1"/>
              <a:tileRect/>
            </a:gradFill>
            <a:ln w="28575" cap="flat" cmpd="sng">
              <a:solidFill>
                <a:srgbClr val="F68295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4100" name="Text Box 7"/>
            <p:cNvSpPr txBox="1"/>
            <p:nvPr/>
          </p:nvSpPr>
          <p:spPr>
            <a:xfrm>
              <a:off x="0" y="27"/>
              <a:ext cx="2612" cy="86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bg1"/>
                  </a:solidFill>
                  <a:latin typeface="Times New Roman" panose="02020603050405020304" pitchFamily="2" charset="0"/>
                </a:rPr>
                <a:t>计算机原理和程序设计的基本概念复习</a:t>
              </a:r>
            </a:p>
          </p:txBody>
        </p:sp>
      </p:grpSp>
      <p:pic>
        <p:nvPicPr>
          <p:cNvPr id="4101" name="Picture 8" descr="地球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663" y="4292600"/>
            <a:ext cx="1584325" cy="1514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Rectangle 12"/>
          <p:cNvSpPr/>
          <p:nvPr/>
        </p:nvSpPr>
        <p:spPr>
          <a:xfrm>
            <a:off x="828675" y="3862388"/>
            <a:ext cx="7848600" cy="2663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软件与</a:t>
            </a:r>
            <a:r>
              <a:rPr lang="zh-CN" altLang="en-US" sz="2800">
                <a:latin typeface="宋体" panose="02010600030101010101" pitchFamily="2" charset="-122"/>
              </a:rPr>
              <a:t>理论中心 </a:t>
            </a:r>
            <a:r>
              <a:rPr lang="zh-CN" altLang="en-US" sz="2800">
                <a:latin typeface="楷体_GB2312" pitchFamily="1" charset="-122"/>
                <a:ea typeface="楷体_GB2312" pitchFamily="1" charset="-122"/>
              </a:rPr>
              <a:t>张</a:t>
            </a:r>
            <a:r>
              <a:rPr lang="zh-CN" altLang="en-US" sz="2800" dirty="0">
                <a:latin typeface="楷体_GB2312" pitchFamily="1" charset="-122"/>
                <a:ea typeface="楷体_GB2312" pitchFamily="1" charset="-122"/>
              </a:rPr>
              <a:t>艳梅</a:t>
            </a:r>
            <a:endParaRPr lang="en-US" altLang="zh-CN" sz="2800" dirty="0"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91E49-FED0-4220-9E9F-FA290C09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208FE-BD92-4783-BE6B-14563FAE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一幅位图图像可以看作是由多个小方格组合而成的矩阵，每个小方格叫做一个</a:t>
            </a:r>
            <a:r>
              <a:rPr lang="en-US" altLang="zh-CN" dirty="0"/>
              <a:t>"</a:t>
            </a:r>
            <a:r>
              <a:rPr lang="zh-CN" altLang="zh-CN" dirty="0"/>
              <a:t>像素</a:t>
            </a:r>
            <a:r>
              <a:rPr lang="en-US" altLang="zh-CN" dirty="0"/>
              <a:t>"</a:t>
            </a:r>
            <a:r>
              <a:rPr lang="zh-CN" altLang="zh-CN" dirty="0"/>
              <a:t>，比如一个分辨率为</a:t>
            </a:r>
            <a:r>
              <a:rPr lang="en-US" altLang="zh-CN" dirty="0"/>
              <a:t>1024</a:t>
            </a:r>
            <a:r>
              <a:rPr lang="zh-CN" altLang="zh-CN" dirty="0"/>
              <a:t>×</a:t>
            </a:r>
            <a:r>
              <a:rPr lang="en-US" altLang="zh-CN" dirty="0"/>
              <a:t>768</a:t>
            </a:r>
            <a:r>
              <a:rPr lang="zh-CN" altLang="zh-CN" dirty="0"/>
              <a:t>的图像可看作由</a:t>
            </a:r>
            <a:r>
              <a:rPr lang="en-US" altLang="zh-CN" dirty="0"/>
              <a:t>1024</a:t>
            </a:r>
            <a:r>
              <a:rPr lang="zh-CN" altLang="zh-CN" dirty="0"/>
              <a:t>×</a:t>
            </a:r>
            <a:r>
              <a:rPr lang="en-US" altLang="zh-CN" dirty="0"/>
              <a:t>768</a:t>
            </a:r>
            <a:r>
              <a:rPr lang="zh-CN" altLang="zh-CN" dirty="0"/>
              <a:t>个方格组成。假设每个像素能表示</a:t>
            </a:r>
            <a:r>
              <a:rPr lang="en-US" altLang="zh-CN" dirty="0"/>
              <a:t>512</a:t>
            </a:r>
            <a:r>
              <a:rPr lang="zh-CN" altLang="zh-CN" dirty="0"/>
              <a:t>种颜色，则存储一幅</a:t>
            </a:r>
            <a:r>
              <a:rPr lang="en-US" altLang="zh-CN" dirty="0"/>
              <a:t>1024</a:t>
            </a:r>
            <a:r>
              <a:rPr lang="zh-CN" altLang="zh-CN" dirty="0"/>
              <a:t>×</a:t>
            </a:r>
            <a:r>
              <a:rPr lang="en-US" altLang="zh-CN" dirty="0"/>
              <a:t>768</a:t>
            </a:r>
            <a:r>
              <a:rPr lang="zh-CN" altLang="zh-CN" dirty="0"/>
              <a:t>的图像至少需要多少字节？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6190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en-US" altLang="zh-CN" dirty="0"/>
              <a:t>C</a:t>
            </a:r>
            <a:r>
              <a:rPr lang="zh-CN" altLang="en-US" dirty="0"/>
              <a:t>语言的基本数据类型</a:t>
            </a:r>
          </a:p>
        </p:txBody>
      </p:sp>
      <p:graphicFrame>
        <p:nvGraphicFramePr>
          <p:cNvPr id="14339" name="内容占位符 1433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368958"/>
              </p:ext>
            </p:extLst>
          </p:nvPr>
        </p:nvGraphicFramePr>
        <p:xfrm>
          <a:off x="611560" y="1628800"/>
          <a:ext cx="8136904" cy="2721610"/>
        </p:xfrm>
        <a:graphic>
          <a:graphicData uri="http://schemas.openxmlformats.org/drawingml/2006/table">
            <a:tbl>
              <a:tblPr/>
              <a:tblGrid>
                <a:gridCol w="299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6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algn="ctr" font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数据类型关键字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algn="ctr" font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font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cs typeface="Times New Roman" panose="02020603050405020304" pitchFamily="2" charset="0"/>
                        </a:rPr>
                        <a:t>int</a:t>
                      </a:r>
                      <a:endParaRPr lang="en-US" altLang="x-none" sz="2400" b="1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font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整数，有限范围</a:t>
                      </a:r>
                      <a:endParaRPr lang="zh-CN" altLang="en-US" sz="2400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662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font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cs typeface="Times New Roman" panose="02020603050405020304" pitchFamily="2" charset="0"/>
                        </a:rPr>
                        <a:t>float</a:t>
                      </a:r>
                      <a:endParaRPr lang="en-US" altLang="x-none" sz="2400" b="1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font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小数，精度有限</a:t>
                      </a:r>
                      <a:r>
                        <a:rPr lang="en-US" altLang="zh-CN" sz="2400" dirty="0">
                          <a:latin typeface="宋体" panose="02010600030101010101" pitchFamily="2" charset="-122"/>
                        </a:rPr>
                        <a:t>;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近似小数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6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font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cs typeface="Times New Roman" panose="02020603050405020304" pitchFamily="2" charset="0"/>
                        </a:rPr>
                        <a:t>double</a:t>
                      </a:r>
                      <a:endParaRPr lang="en-US" altLang="x-none" sz="2400" b="1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font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双精度小数</a:t>
                      </a:r>
                      <a:endParaRPr lang="zh-CN" altLang="en-US" sz="2400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663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font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cs typeface="Times New Roman" panose="02020603050405020304" pitchFamily="2" charset="0"/>
                        </a:rPr>
                        <a:t>char</a:t>
                      </a:r>
                      <a:endParaRPr lang="en-US" altLang="x-none" sz="2400" b="1" dirty="0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400" b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6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342900" lvl="0" indent="-342900" font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字符，</a:t>
                      </a:r>
                      <a:r>
                        <a:rPr lang="en-US" altLang="zh-CN" sz="2400" dirty="0">
                          <a:latin typeface="宋体" panose="02010600030101010101" pitchFamily="2" charset="-122"/>
                        </a:rPr>
                        <a:t>ASCII</a:t>
                      </a:r>
                      <a:r>
                        <a:rPr lang="zh-CN" altLang="en-US" sz="2400" dirty="0">
                          <a:latin typeface="宋体" panose="02010600030101010101" pitchFamily="2" charset="-122"/>
                        </a:rPr>
                        <a:t>字符集和扩展的各种自然语言字符集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579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65765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9" name="文本占位符 372738"/>
          <p:cNvSpPr>
            <a:spLocks noGrp="1"/>
          </p:cNvSpPr>
          <p:nvPr>
            <p:ph idx="1"/>
          </p:nvPr>
        </p:nvSpPr>
        <p:spPr>
          <a:xfrm>
            <a:off x="266700" y="1466850"/>
            <a:ext cx="8609330" cy="4733925"/>
          </a:xfrm>
        </p:spPr>
        <p:txBody>
          <a:bodyPr lIns="91431" tIns="45715" rIns="91431" bIns="45715"/>
          <a:lstStyle/>
          <a:p>
            <a:pPr algn="just" defTabSz="914400" fontAlgn="base">
              <a:lnSpc>
                <a:spcPct val="105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计算机中存储一个数据的物理空间是固定的，即一个字长。</a:t>
            </a:r>
          </a:p>
          <a:p>
            <a:pPr algn="just" defTabSz="914400" fontAlgn="base">
              <a:lnSpc>
                <a:spcPct val="105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一台</a:t>
            </a:r>
            <a:r>
              <a:rPr lang="en-US" altLang="zh-CN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</a:t>
            </a:r>
            <a:r>
              <a:rPr lang="zh-CN" altLang="en-US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位机的计算机上，整数</a:t>
            </a:r>
            <a:r>
              <a:rPr lang="en-US" altLang="zh-CN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108</a:t>
            </a:r>
            <a:r>
              <a:rPr lang="zh-CN" altLang="en-US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这样存储：</a:t>
            </a:r>
          </a:p>
          <a:p>
            <a:pPr marL="0" indent="0" algn="just" defTabSz="914400" fontAlgn="base">
              <a:lnSpc>
                <a:spcPct val="105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00000000 00000000 00000000 01101100</a:t>
            </a:r>
            <a:endParaRPr lang="zh-CN" altLang="en-US" strike="noStrike" noProof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defTabSz="914400" fontAlgn="base">
              <a:lnSpc>
                <a:spcPct val="105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但是小数的计算机表示形式，采用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尾数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"(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这是一个纯小数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"</a:t>
            </a:r>
            <a:r>
              <a:rPr lang="zh-CN" altLang="en-US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指数</a:t>
            </a:r>
            <a:r>
              <a:rPr lang="en-US" altLang="zh-CN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这是一个整数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组合表示。</a:t>
            </a:r>
            <a:endParaRPr lang="en-US" altLang="zh-CN" strike="noStrike" noProof="1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 defTabSz="914400" fontAlgn="base">
              <a:lnSpc>
                <a:spcPct val="105000"/>
              </a:lnSpc>
              <a:spcBef>
                <a:spcPct val="0"/>
              </a:spcBef>
              <a:buFont typeface="Wingdings" panose="05000000000000000000" charset="0"/>
              <a:buChar char="l"/>
            </a:pPr>
            <a:r>
              <a:rPr lang="zh-CN" altLang="en-US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</a:t>
            </a:r>
            <a:r>
              <a:rPr lang="en-US" altLang="zh-CN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1001.011 = 2</a:t>
            </a:r>
            <a:r>
              <a:rPr lang="en-US" altLang="zh-CN" strike="noStrike" baseline="30000" noProof="1">
                <a:solidFill>
                  <a:schemeClr val="tx2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trike="noStrike" baseline="30000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(011)</a:t>
            </a:r>
            <a:r>
              <a:rPr lang="en-US" altLang="zh-CN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2" charset="2"/>
              </a:rPr>
              <a:t></a:t>
            </a:r>
            <a:r>
              <a:rPr lang="en-US" altLang="zh-CN" strike="noStrike" noProof="1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( 1.001011 )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717550" fontAlgn="base"/>
            <a:fld id="{9A0DB2DC-4C9A-4742-B13C-FB6460FD3503}" type="slidenum">
              <a:rPr lang="zh-CN" altLang="en-US" sz="1785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lang="zh-CN" altLang="en-US" sz="1785" strike="noStrike" noProof="1">
              <a:latin typeface="Arial" panose="020B0604020202020204" pitchFamily="34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107565" y="-1270"/>
          <a:ext cx="6920865" cy="134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15150" imgH="1343025" progId="Paint.Picture">
                  <p:embed/>
                </p:oleObj>
              </mc:Choice>
              <mc:Fallback>
                <p:oleObj r:id="rId2" imgW="6915150" imgH="1343025" progId="Paint.Picture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7565" y="-1270"/>
                        <a:ext cx="6920865" cy="1344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C48F0ACD-4039-44E9-9875-277B8044B3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62500"/>
            <a:ext cx="4984750" cy="1257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84139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计算机中的小数是有限位的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E587216-F4FC-4BED-B17B-AB1C5CDAFFC0}"/>
              </a:ext>
            </a:extLst>
          </p:cNvPr>
          <p:cNvSpPr txBox="1"/>
          <p:nvPr/>
        </p:nvSpPr>
        <p:spPr>
          <a:xfrm>
            <a:off x="323528" y="1190208"/>
            <a:ext cx="8496944" cy="52629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err="1"/>
              <a:t>IEEE754</a:t>
            </a:r>
            <a:r>
              <a:rPr lang="zh-CN" altLang="en-US" sz="2800" dirty="0"/>
              <a:t>规定，</a:t>
            </a:r>
            <a:r>
              <a:rPr lang="en-US" altLang="zh-CN" sz="2800" i="1" dirty="0">
                <a:solidFill>
                  <a:srgbClr val="FF3300"/>
                </a:solidFill>
                <a:latin typeface="宋体" panose="02010600030101010101" pitchFamily="2" charset="-122"/>
              </a:rPr>
              <a:t>float</a:t>
            </a:r>
            <a:r>
              <a:rPr lang="zh-CN" altLang="en-US" sz="2800" dirty="0">
                <a:latin typeface="宋体" panose="02010600030101010101" pitchFamily="2" charset="-122"/>
              </a:rPr>
              <a:t>单精度浮点数字长</a:t>
            </a:r>
            <a:r>
              <a:rPr lang="en-US" altLang="zh-CN" sz="2800" dirty="0">
                <a:latin typeface="宋体" panose="02010600030101010101" pitchFamily="2" charset="-122"/>
              </a:rPr>
              <a:t>32</a:t>
            </a:r>
            <a:r>
              <a:rPr lang="zh-CN" altLang="en-US" sz="2800" dirty="0">
                <a:latin typeface="宋体" panose="02010600030101010101" pitchFamily="2" charset="-122"/>
              </a:rPr>
              <a:t>位，分配如下：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sz="2800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尾数最大值</a:t>
            </a:r>
            <a:r>
              <a:rPr lang="en-US" altLang="zh-CN" sz="2800" dirty="0">
                <a:latin typeface="宋体" panose="02010600030101010101" pitchFamily="2" charset="-122"/>
              </a:rPr>
              <a:t>1.111…(23</a:t>
            </a:r>
            <a:r>
              <a:rPr lang="zh-CN" altLang="en-US" sz="2800" dirty="0">
                <a:latin typeface="宋体" panose="02010600030101010101" pitchFamily="2" charset="-122"/>
              </a:rPr>
              <a:t>个</a:t>
            </a:r>
            <a:r>
              <a:rPr lang="en-US" altLang="zh-CN" sz="2800" dirty="0">
                <a:latin typeface="宋体" panose="02010600030101010101" pitchFamily="2" charset="-122"/>
              </a:rPr>
              <a:t>1),</a:t>
            </a:r>
            <a:r>
              <a:rPr lang="zh-CN" altLang="en-US" sz="2800" dirty="0">
                <a:latin typeface="宋体" panose="02010600030101010101" pitchFamily="2" charset="-122"/>
              </a:rPr>
              <a:t>约等于</a:t>
            </a:r>
            <a:r>
              <a:rPr lang="en-US" altLang="zh-CN" sz="2800" dirty="0">
                <a:latin typeface="宋体" panose="02010600030101010101" pitchFamily="2" charset="-122"/>
              </a:rPr>
              <a:t>2; </a:t>
            </a:r>
            <a:r>
              <a:rPr lang="zh-CN" altLang="en-US" sz="2800" dirty="0">
                <a:latin typeface="宋体" panose="02010600030101010101" pitchFamily="2" charset="-122"/>
              </a:rPr>
              <a:t>指数</a:t>
            </a:r>
            <a:r>
              <a:rPr lang="en-US" altLang="zh-CN" sz="2800" dirty="0">
                <a:latin typeface="宋体" panose="02010600030101010101" pitchFamily="2" charset="-122"/>
              </a:rPr>
              <a:t>8</a:t>
            </a:r>
            <a:r>
              <a:rPr lang="zh-CN" altLang="en-US" sz="2800" dirty="0">
                <a:latin typeface="宋体" panose="02010600030101010101" pitchFamily="2" charset="-122"/>
              </a:rPr>
              <a:t>位最大是</a:t>
            </a:r>
            <a:r>
              <a:rPr lang="en-US" altLang="zh-CN" sz="2800" dirty="0">
                <a:latin typeface="宋体" panose="02010600030101010101" pitchFamily="2" charset="-122"/>
              </a:rPr>
              <a:t>127;</a:t>
            </a:r>
            <a:r>
              <a:rPr lang="zh-CN" altLang="en-US" sz="2800" dirty="0">
                <a:latin typeface="宋体" panose="02010600030101010101" pitchFamily="2" charset="-122"/>
              </a:rPr>
              <a:t>因此</a:t>
            </a:r>
            <a:r>
              <a:rPr lang="en-US" altLang="zh-CN" sz="2800" dirty="0">
                <a:latin typeface="宋体" panose="02010600030101010101" pitchFamily="2" charset="-122"/>
              </a:rPr>
              <a:t>32</a:t>
            </a:r>
            <a:r>
              <a:rPr lang="zh-CN" altLang="en-US" sz="2800" dirty="0">
                <a:latin typeface="宋体" panose="02010600030101010101" pitchFamily="2" charset="-122"/>
              </a:rPr>
              <a:t>位</a:t>
            </a:r>
            <a:r>
              <a:rPr lang="en-US" altLang="zh-CN" sz="2800" dirty="0">
                <a:latin typeface="宋体" panose="02010600030101010101" pitchFamily="2" charset="-122"/>
              </a:rPr>
              <a:t>float</a:t>
            </a:r>
            <a:r>
              <a:rPr lang="zh-CN" altLang="en-US" sz="2800" dirty="0">
                <a:latin typeface="宋体" panose="02010600030101010101" pitchFamily="2" charset="-122"/>
              </a:rPr>
              <a:t>最大值为</a:t>
            </a:r>
            <a:r>
              <a:rPr lang="en-US" altLang="zh-CN" sz="2800" dirty="0">
                <a:latin typeface="宋体" panose="02010600030101010101" pitchFamily="2" charset="-122"/>
              </a:rPr>
              <a:t>2</a:t>
            </a:r>
            <a:r>
              <a:rPr lang="zh-CN" altLang="en-US" sz="2800" dirty="0">
                <a:latin typeface="宋体" panose="02010600030101010101" pitchFamily="2" charset="-122"/>
              </a:rPr>
              <a:t>*</a:t>
            </a:r>
            <a:r>
              <a:rPr lang="en-US" altLang="zh-CN" sz="2800" dirty="0">
                <a:latin typeface="宋体" panose="02010600030101010101" pitchFamily="2" charset="-122"/>
              </a:rPr>
              <a:t>2^127=3.4*10^38</a:t>
            </a:r>
            <a:r>
              <a:rPr lang="zh-CN" altLang="en-US" sz="2800" dirty="0">
                <a:latin typeface="宋体" panose="02010600030101010101" pitchFamily="2" charset="-122"/>
              </a:rPr>
              <a:t>，负值最小同理为 </a:t>
            </a:r>
            <a:r>
              <a:rPr lang="en-US" altLang="zh-CN" sz="2800" dirty="0">
                <a:latin typeface="宋体" panose="02010600030101010101" pitchFamily="2" charset="-122"/>
              </a:rPr>
              <a:t>-2</a:t>
            </a:r>
            <a:r>
              <a:rPr lang="zh-CN" altLang="en-US" sz="2800" dirty="0">
                <a:latin typeface="宋体" panose="02010600030101010101" pitchFamily="2" charset="-122"/>
              </a:rPr>
              <a:t>*</a:t>
            </a:r>
            <a:r>
              <a:rPr lang="en-US" altLang="zh-CN" sz="2800" dirty="0">
                <a:latin typeface="宋体" panose="02010600030101010101" pitchFamily="2" charset="-122"/>
              </a:rPr>
              <a:t>2^127=-3.4*10^38</a:t>
            </a:r>
            <a:r>
              <a:rPr lang="zh-CN" altLang="en-US" sz="2800" dirty="0">
                <a:latin typeface="宋体" panose="02010600030101010101" pitchFamily="2" charset="-122"/>
              </a:rPr>
              <a:t>。可表示十进制的</a:t>
            </a:r>
            <a:r>
              <a:rPr lang="en-US" altLang="zh-CN" sz="2800" dirty="0">
                <a:solidFill>
                  <a:srgbClr val="FF33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800" dirty="0">
                <a:solidFill>
                  <a:srgbClr val="FF33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位有效数字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Double</a:t>
            </a:r>
            <a:r>
              <a:rPr lang="zh-CN" altLang="en-US" sz="2800" dirty="0">
                <a:latin typeface="宋体" panose="02010600030101010101" pitchFamily="2" charset="-122"/>
              </a:rPr>
              <a:t>双精度浮点数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字长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位</a:t>
            </a:r>
            <a:r>
              <a:rPr lang="zh-CN" altLang="en-US" sz="2800" dirty="0">
                <a:latin typeface="宋体" panose="02010600030101010101" pitchFamily="2" charset="-122"/>
              </a:rPr>
              <a:t>。正负号</a:t>
            </a:r>
            <a:r>
              <a:rPr lang="en-US" altLang="zh-CN" sz="2800" dirty="0">
                <a:latin typeface="宋体" panose="02010600030101010101" pitchFamily="2" charset="-122"/>
              </a:rPr>
              <a:t>1</a:t>
            </a:r>
            <a:r>
              <a:rPr lang="zh-CN" altLang="en-US" sz="2800" dirty="0">
                <a:latin typeface="宋体" panose="02010600030101010101" pitchFamily="2" charset="-122"/>
              </a:rPr>
              <a:t>位，尾数</a:t>
            </a:r>
            <a:r>
              <a:rPr lang="en-US" altLang="zh-CN" sz="2800" dirty="0">
                <a:latin typeface="宋体" panose="02010600030101010101" pitchFamily="2" charset="-122"/>
              </a:rPr>
              <a:t>52</a:t>
            </a:r>
            <a:r>
              <a:rPr lang="zh-CN" altLang="en-US" sz="2800" dirty="0">
                <a:latin typeface="宋体" panose="02010600030101010101" pitchFamily="2" charset="-122"/>
              </a:rPr>
              <a:t>位，指数</a:t>
            </a:r>
            <a:r>
              <a:rPr lang="en-US" altLang="zh-CN" sz="2800" dirty="0">
                <a:latin typeface="宋体" panose="02010600030101010101" pitchFamily="2" charset="-122"/>
              </a:rPr>
              <a:t>11</a:t>
            </a:r>
            <a:r>
              <a:rPr lang="zh-CN" altLang="en-US" sz="2800" dirty="0">
                <a:latin typeface="宋体" panose="02010600030101010101" pitchFamily="2" charset="-122"/>
              </a:rPr>
              <a:t>位。可表示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十进制的</a:t>
            </a:r>
            <a:r>
              <a:rPr lang="en-US" altLang="zh-CN" sz="2800" dirty="0">
                <a:solidFill>
                  <a:srgbClr val="FF3300"/>
                </a:solidFill>
                <a:latin typeface="宋体" panose="02010600030101010101" pitchFamily="2" charset="-122"/>
              </a:rPr>
              <a:t>15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或</a:t>
            </a:r>
            <a:r>
              <a:rPr lang="en-US" altLang="zh-CN" sz="2800" dirty="0">
                <a:solidFill>
                  <a:srgbClr val="FF3300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800" dirty="0">
                <a:solidFill>
                  <a:srgbClr val="FF3300"/>
                </a:solidFill>
                <a:latin typeface="宋体" panose="02010600030101010101" pitchFamily="2" charset="-122"/>
              </a:rPr>
              <a:t>位有效数字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C8DF00C-CB61-46F0-8C44-9C3322F43FA0}"/>
              </a:ext>
            </a:extLst>
          </p:cNvPr>
          <p:cNvGraphicFramePr>
            <a:graphicFrameLocks noGrp="1"/>
          </p:cNvGraphicFramePr>
          <p:nvPr/>
        </p:nvGraphicFramePr>
        <p:xfrm>
          <a:off x="1547664" y="1988840"/>
          <a:ext cx="573596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1960">
                  <a:extLst>
                    <a:ext uri="{9D8B030D-6E8A-4147-A177-3AD203B41FA5}">
                      <a16:colId xmlns:a16="http://schemas.microsoft.com/office/drawing/2014/main" val="34933714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264616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77155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正负号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尾数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指数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68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23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占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06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正</a:t>
                      </a:r>
                      <a:r>
                        <a:rPr lang="en-US" altLang="zh-CN" dirty="0"/>
                        <a:t>,1</a:t>
                      </a:r>
                      <a:r>
                        <a:rPr lang="zh-CN" altLang="en-US" dirty="0"/>
                        <a:t>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小数位，决定精度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整数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决定范围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512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197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  <a:t>14</a:t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grpSp>
        <p:nvGrpSpPr>
          <p:cNvPr id="24578" name="组合 20482"/>
          <p:cNvGrpSpPr/>
          <p:nvPr/>
        </p:nvGrpSpPr>
        <p:grpSpPr>
          <a:xfrm>
            <a:off x="685800" y="1143000"/>
            <a:ext cx="2057400" cy="609600"/>
            <a:chOff x="0" y="0"/>
            <a:chExt cx="912" cy="405"/>
          </a:xfrm>
        </p:grpSpPr>
        <p:pic>
          <p:nvPicPr>
            <p:cNvPr id="24579" name="Picture 5" descr="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0"/>
              <a:ext cx="912" cy="4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0" name="Text Box 6"/>
            <p:cNvSpPr txBox="1"/>
            <p:nvPr/>
          </p:nvSpPr>
          <p:spPr>
            <a:xfrm>
              <a:off x="144" y="21"/>
              <a:ext cx="672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2" charset="0"/>
                </a:rPr>
                <a:t>浮点型</a:t>
              </a:r>
            </a:p>
          </p:txBody>
        </p:sp>
      </p:grpSp>
      <p:sp>
        <p:nvSpPr>
          <p:cNvPr id="20486" name="Text Box 7"/>
          <p:cNvSpPr txBox="1"/>
          <p:nvPr/>
        </p:nvSpPr>
        <p:spPr>
          <a:xfrm>
            <a:off x="827088" y="1844675"/>
            <a:ext cx="7848600" cy="37830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6600FF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宋体" panose="02010600030101010101" pitchFamily="2" charset="-122"/>
              </a:rPr>
              <a:t> 浮点型是带小数部分的数字类型</a:t>
            </a:r>
            <a:r>
              <a:rPr lang="zh-CN" altLang="en-US" sz="2600" dirty="0">
                <a:latin typeface="Times New Roman" panose="02020603050405020304" pitchFamily="2" charset="0"/>
              </a:rPr>
              <a:t> ，如3.14，</a:t>
            </a:r>
            <a:r>
              <a:rPr lang="en-US" altLang="zh-CN" sz="2600" dirty="0" err="1">
                <a:solidFill>
                  <a:srgbClr val="2D35D3"/>
                </a:solidFill>
                <a:latin typeface="Times New Roman" panose="02020603050405020304" pitchFamily="2" charset="0"/>
              </a:rPr>
              <a:t>1.575e5</a:t>
            </a:r>
            <a:r>
              <a:rPr lang="zh-CN" altLang="en-US" sz="2600" dirty="0">
                <a:latin typeface="Times New Roman" panose="02020603050405020304" pitchFamily="2" charset="0"/>
              </a:rPr>
              <a:t>（科学计数法，即</a:t>
            </a:r>
            <a:r>
              <a:rPr lang="en-US" altLang="zh-CN" sz="2600" dirty="0">
                <a:latin typeface="Times New Roman" panose="02020603050405020304" pitchFamily="2" charset="0"/>
              </a:rPr>
              <a:t> 1.575*10</a:t>
            </a:r>
            <a:r>
              <a:rPr lang="en-US" altLang="zh-CN" sz="2600" baseline="30000" dirty="0">
                <a:latin typeface="Times New Roman" panose="02020603050405020304" pitchFamily="2" charset="0"/>
              </a:rPr>
              <a:t>5</a:t>
            </a:r>
            <a:r>
              <a:rPr lang="en-US" altLang="zh-CN" sz="2600" dirty="0">
                <a:latin typeface="Times New Roman" panose="02020603050405020304" pitchFamily="2" charset="0"/>
              </a:rPr>
              <a:t> )</a:t>
            </a:r>
            <a:r>
              <a:rPr lang="zh-CN" altLang="en-US" sz="2600" dirty="0">
                <a:latin typeface="Times New Roman" panose="02020603050405020304" pitchFamily="2" charset="0"/>
              </a:rPr>
              <a:t>。</a:t>
            </a:r>
          </a:p>
          <a:p>
            <a:pPr eaLnBrk="0" hangingPunct="0">
              <a:spcBef>
                <a:spcPct val="50000"/>
              </a:spcBef>
              <a:buClr>
                <a:srgbClr val="6600FF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Times New Roman" panose="02020603050405020304" pitchFamily="2" charset="0"/>
              </a:rPr>
              <a:t>抽象地讲，浮点型数据的值域是全体实数，但是计算机只能表示有限位的小数，即仅表示实数的一个有限子集。</a:t>
            </a:r>
          </a:p>
          <a:p>
            <a:pPr>
              <a:lnSpc>
                <a:spcPct val="90000"/>
              </a:lnSpc>
              <a:buClr>
                <a:srgbClr val="6600FF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Times New Roman" panose="02020603050405020304" pitchFamily="2" charset="0"/>
              </a:rPr>
              <a:t>  </a:t>
            </a:r>
            <a:r>
              <a:rPr lang="zh-CN" altLang="en-US" sz="2600" dirty="0">
                <a:latin typeface="Times New Roman" panose="02020603050405020304" pitchFamily="2" charset="0"/>
              </a:rPr>
              <a:t>因此</a:t>
            </a:r>
            <a:r>
              <a:rPr lang="zh-CN" altLang="en-US" sz="2600" u="sng" dirty="0">
                <a:solidFill>
                  <a:srgbClr val="3366FF"/>
                </a:solidFill>
                <a:latin typeface="Times New Roman" panose="02020603050405020304" pitchFamily="2" charset="0"/>
              </a:rPr>
              <a:t>实数在计算机内部的表示是近似的（</a:t>
            </a:r>
            <a:r>
              <a:rPr lang="en-US" altLang="zh-CN" sz="2600" u="sng" dirty="0">
                <a:solidFill>
                  <a:srgbClr val="3366FF"/>
                </a:solidFill>
              </a:rPr>
              <a:t>”</a:t>
            </a:r>
            <a:r>
              <a:rPr lang="zh-CN" altLang="en-US" sz="2600" u="sng" dirty="0">
                <a:solidFill>
                  <a:srgbClr val="3366FF"/>
                </a:solidFill>
                <a:latin typeface="Times New Roman" panose="02020603050405020304" pitchFamily="2" charset="0"/>
              </a:rPr>
              <a:t>不准确</a:t>
            </a:r>
            <a:r>
              <a:rPr lang="en-US" altLang="zh-CN" sz="2600" u="sng" dirty="0">
                <a:solidFill>
                  <a:srgbClr val="3366FF"/>
                </a:solidFill>
                <a:latin typeface="Times New Roman" panose="02020603050405020304" pitchFamily="2" charset="0"/>
              </a:rPr>
              <a:t>”</a:t>
            </a:r>
            <a:r>
              <a:rPr lang="zh-CN" altLang="en-US" sz="2600" u="sng" dirty="0">
                <a:solidFill>
                  <a:srgbClr val="3366FF"/>
                </a:solidFill>
                <a:latin typeface="Times New Roman" panose="02020603050405020304" pitchFamily="2" charset="0"/>
              </a:rPr>
              <a:t>）</a:t>
            </a:r>
            <a:r>
              <a:rPr lang="zh-CN" altLang="en-US" sz="2600" dirty="0">
                <a:latin typeface="Times New Roman" panose="02020603050405020304" pitchFamily="2" charset="0"/>
              </a:rPr>
              <a:t>。</a:t>
            </a:r>
            <a:r>
              <a:rPr lang="zh-CN" altLang="en-US" sz="2600" dirty="0">
                <a:latin typeface="宋体" panose="02010600030101010101" pitchFamily="2" charset="-122"/>
              </a:rPr>
              <a:t>要</a:t>
            </a:r>
            <a:r>
              <a:rPr lang="zh-CN" altLang="en-US" sz="2600" u="sng" dirty="0">
                <a:latin typeface="宋体" panose="02010600030101010101" pitchFamily="2" charset="-122"/>
              </a:rPr>
              <a:t>避免做两个实数相等或不相等的比较</a:t>
            </a:r>
            <a:r>
              <a:rPr lang="zh-CN" altLang="en-US" sz="2600" dirty="0">
                <a:latin typeface="宋体" panose="02010600030101010101" pitchFamily="2" charset="-122"/>
              </a:rPr>
              <a:t>。建议在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比较两个浮点数</a:t>
            </a:r>
            <a:r>
              <a:rPr lang="en-US" altLang="zh-CN" sz="2600" dirty="0">
                <a:solidFill>
                  <a:srgbClr val="FF0000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600" dirty="0">
                <a:solidFill>
                  <a:srgbClr val="FF0000"/>
                </a:solidFill>
                <a:latin typeface="宋体" panose="02010600030101010101" pitchFamily="2" charset="-122"/>
              </a:rPr>
              <a:t>Y</a:t>
            </a:r>
            <a:r>
              <a:rPr lang="zh-CN" altLang="en-US" sz="2600" dirty="0">
                <a:solidFill>
                  <a:srgbClr val="FF0000"/>
                </a:solidFill>
                <a:latin typeface="宋体" panose="02010600030101010101" pitchFamily="2" charset="-122"/>
              </a:rPr>
              <a:t>是否相等时使用</a:t>
            </a:r>
            <a:r>
              <a:rPr lang="en-US" altLang="zh-CN" sz="2600" dirty="0">
                <a:solidFill>
                  <a:srgbClr val="FF0000"/>
                </a:solidFill>
                <a:latin typeface="宋体" panose="02010600030101010101" pitchFamily="2" charset="-122"/>
              </a:rPr>
              <a:t>|X-Y|&lt;∑</a:t>
            </a:r>
            <a:r>
              <a:rPr lang="en-US" altLang="zh-CN" sz="2600" dirty="0">
                <a:latin typeface="宋体" panose="02010600030101010101" pitchFamily="2" charset="-122"/>
              </a:rPr>
              <a:t>,</a:t>
            </a:r>
            <a:r>
              <a:rPr lang="zh-CN" altLang="en-US" sz="2600" dirty="0">
                <a:latin typeface="宋体" panose="02010600030101010101" pitchFamily="2" charset="-122"/>
              </a:rPr>
              <a:t>其中∑是一个绝对值较小的正浮点数，例</a:t>
            </a:r>
            <a:r>
              <a:rPr lang="en-US" altLang="zh-CN" sz="2600" dirty="0" err="1">
                <a:solidFill>
                  <a:srgbClr val="2D35D3"/>
                </a:solidFill>
                <a:latin typeface="宋体" panose="02010600030101010101" pitchFamily="2" charset="-122"/>
              </a:rPr>
              <a:t>1e</a:t>
            </a:r>
            <a:r>
              <a:rPr lang="en-US" altLang="zh-CN" sz="2600" dirty="0">
                <a:solidFill>
                  <a:srgbClr val="2D35D3"/>
                </a:solidFill>
                <a:latin typeface="宋体" panose="02010600030101010101" pitchFamily="2" charset="-122"/>
              </a:rPr>
              <a:t>-6</a:t>
            </a:r>
            <a:r>
              <a:rPr lang="zh-CN" altLang="en-US" sz="2600" dirty="0">
                <a:latin typeface="宋体" panose="02010600030101010101" pitchFamily="2" charset="-122"/>
              </a:rPr>
              <a:t>。</a:t>
            </a:r>
            <a:endParaRPr lang="en-US" altLang="zh-CN" sz="2600" dirty="0">
              <a:latin typeface="宋体" panose="02010600030101010101" pitchFamily="2" charset="-122"/>
            </a:endParaRPr>
          </a:p>
        </p:txBody>
      </p:sp>
      <p:sp>
        <p:nvSpPr>
          <p:cNvPr id="24582" name="Rectangle 10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zh-CN" altLang="en-US" b="1" dirty="0"/>
              <a:t>有限位的小数表示</a:t>
            </a:r>
          </a:p>
        </p:txBody>
      </p:sp>
    </p:spTree>
    <p:extLst>
      <p:ext uri="{BB962C8B-B14F-4D97-AF65-F5344CB8AC3E}">
        <p14:creationId xmlns:p14="http://schemas.microsoft.com/office/powerpoint/2010/main" val="380716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1190" y="1405890"/>
            <a:ext cx="8083550" cy="40593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0" dirty="0">
                <a:latin typeface="宋体" panose="02010600030101010101" pitchFamily="2" charset="-122"/>
                <a:cs typeface="微软雅黑" panose="020B0503020204020204" charset="-122"/>
              </a:rPr>
              <a:t>计算机程序中指定的数据类型，实际占有多少字节存储空间，决定了数据的有效范围。</a:t>
            </a:r>
            <a:endParaRPr lang="en-US" altLang="zh-CN" sz="2800" b="0" dirty="0"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0" dirty="0">
                <a:latin typeface="宋体" panose="02010600030101010101" pitchFamily="2" charset="-122"/>
                <a:cs typeface="微软雅黑" panose="020B0503020204020204" charset="-122"/>
              </a:rPr>
              <a:t>单目运算符 </a:t>
            </a:r>
            <a:r>
              <a:rPr lang="en-US" altLang="zh-CN" sz="2800" b="0" dirty="0" err="1">
                <a:latin typeface="宋体" panose="02010600030101010101" pitchFamily="2" charset="-122"/>
                <a:cs typeface="微软雅黑" panose="020B0503020204020204" charset="-122"/>
              </a:rPr>
              <a:t>sizeof</a:t>
            </a:r>
            <a:r>
              <a:rPr lang="en-US" altLang="zh-CN" sz="2800" b="0" dirty="0">
                <a:latin typeface="宋体" panose="02010600030101010101" pitchFamily="2" charset="-122"/>
                <a:cs typeface="微软雅黑" panose="020B0503020204020204" charset="-122"/>
              </a:rPr>
              <a:t>(</a:t>
            </a:r>
            <a:r>
              <a:rPr lang="zh-CN" altLang="en-US" sz="2800" b="0" dirty="0">
                <a:latin typeface="宋体" panose="02010600030101010101" pitchFamily="2" charset="-122"/>
                <a:cs typeface="微软雅黑" panose="020B0503020204020204" charset="-122"/>
              </a:rPr>
              <a:t>数据类型名 或 变量名</a:t>
            </a:r>
            <a:r>
              <a:rPr lang="en-US" altLang="zh-CN" sz="2800" b="0" dirty="0">
                <a:latin typeface="宋体" panose="02010600030101010101" pitchFamily="2" charset="-122"/>
                <a:cs typeface="微软雅黑" panose="020B0503020204020204" charset="-122"/>
              </a:rPr>
              <a:t>);</a:t>
            </a:r>
          </a:p>
          <a:p>
            <a:pPr>
              <a:lnSpc>
                <a:spcPct val="130000"/>
              </a:lnSpc>
            </a:pPr>
            <a:endParaRPr lang="en-US" altLang="zh-CN" sz="2800" b="0" dirty="0"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0" dirty="0">
                <a:latin typeface="宋体" panose="02010600030101010101" pitchFamily="2" charset="-122"/>
                <a:cs typeface="微软雅黑" panose="020B0503020204020204" charset="-122"/>
              </a:rPr>
              <a:t>例：</a:t>
            </a:r>
            <a:r>
              <a:rPr lang="en-US" altLang="zh-CN" sz="2800" b="0" dirty="0">
                <a:latin typeface="宋体" panose="02010600030101010101" pitchFamily="2" charset="-122"/>
                <a:cs typeface="微软雅黑" panose="020B0503020204020204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 err="1">
                <a:latin typeface="Consolas" panose="020B0609020204030204" pitchFamily="49" charset="0"/>
                <a:cs typeface="Cordia New" panose="020B0304020202020204" pitchFamily="34" charset="-34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  <a:cs typeface="Cordia New" panose="020B0304020202020204" pitchFamily="34" charset="-34"/>
              </a:rPr>
              <a:t>("</a:t>
            </a:r>
            <a:r>
              <a:rPr lang="en-US" altLang="zh-CN" sz="2000" b="0" dirty="0" err="1">
                <a:latin typeface="Consolas" panose="020B0609020204030204" pitchFamily="49" charset="0"/>
                <a:cs typeface="Cordia New" panose="020B0304020202020204" pitchFamily="34" charset="-34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  <a:cs typeface="Cordia New" panose="020B0304020202020204" pitchFamily="34" charset="-34"/>
              </a:rPr>
              <a:t>(float) is %d bytes.\n",</a:t>
            </a:r>
            <a:r>
              <a:rPr lang="en-US" altLang="zh-CN" sz="2000" b="0" dirty="0" err="1">
                <a:latin typeface="Consolas" panose="020B0609020204030204" pitchFamily="49" charset="0"/>
                <a:cs typeface="Cordia New" panose="020B0304020202020204" pitchFamily="34" charset="-34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  <a:cs typeface="Cordia New" panose="020B0304020202020204" pitchFamily="34" charset="-34"/>
              </a:rPr>
              <a:t>(float));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 err="1">
                <a:latin typeface="Consolas" panose="020B0609020204030204" pitchFamily="49" charset="0"/>
                <a:cs typeface="Cordia New" panose="020B0304020202020204" pitchFamily="34" charset="-34"/>
              </a:rPr>
              <a:t>printf</a:t>
            </a:r>
            <a:r>
              <a:rPr lang="en-US" altLang="zh-CN" sz="2000" b="0" dirty="0">
                <a:latin typeface="Consolas" panose="020B0609020204030204" pitchFamily="49" charset="0"/>
                <a:cs typeface="Cordia New" panose="020B0304020202020204" pitchFamily="34" charset="-34"/>
              </a:rPr>
              <a:t>("</a:t>
            </a:r>
            <a:r>
              <a:rPr lang="en-US" altLang="zh-CN" sz="2000" b="0" dirty="0" err="1">
                <a:latin typeface="Consolas" panose="020B0609020204030204" pitchFamily="49" charset="0"/>
                <a:cs typeface="Cordia New" panose="020B0304020202020204" pitchFamily="34" charset="-34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  <a:cs typeface="Cordia New" panose="020B0304020202020204" pitchFamily="34" charset="-34"/>
              </a:rPr>
              <a:t>(double) is %d bytes.\n",</a:t>
            </a:r>
            <a:r>
              <a:rPr lang="en-US" altLang="zh-CN" sz="2000" b="0" dirty="0" err="1">
                <a:latin typeface="Consolas" panose="020B0609020204030204" pitchFamily="49" charset="0"/>
                <a:cs typeface="Cordia New" panose="020B0304020202020204" pitchFamily="34" charset="-34"/>
              </a:rPr>
              <a:t>sizeof</a:t>
            </a:r>
            <a:r>
              <a:rPr lang="en-US" altLang="zh-CN" sz="2000" b="0" dirty="0">
                <a:latin typeface="Consolas" panose="020B0609020204030204" pitchFamily="49" charset="0"/>
                <a:cs typeface="Cordia New" panose="020B0304020202020204" pitchFamily="34" charset="-34"/>
              </a:rPr>
              <a:t>(double));</a:t>
            </a:r>
          </a:p>
          <a:p>
            <a:pPr>
              <a:lnSpc>
                <a:spcPct val="130000"/>
              </a:lnSpc>
            </a:pPr>
            <a:endParaRPr lang="en-US" altLang="zh-CN" sz="2000" b="0" dirty="0">
              <a:latin typeface="Consolas" panose="020B0609020204030204" pitchFamily="49" charset="0"/>
              <a:cs typeface="Cordia New" panose="020B0304020202020204" pitchFamily="34" charset="-34"/>
            </a:endParaRPr>
          </a:p>
        </p:txBody>
      </p:sp>
      <p:sp>
        <p:nvSpPr>
          <p:cNvPr id="12294" name="Rectangle 12"/>
          <p:cNvSpPr>
            <a:spLocks noGrp="1"/>
          </p:cNvSpPr>
          <p:nvPr/>
        </p:nvSpPr>
        <p:spPr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marL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b="1" dirty="0"/>
              <a:t>求字节数运算符</a:t>
            </a:r>
            <a:r>
              <a:rPr lang="en-US" altLang="zh-CN" b="1" dirty="0" err="1"/>
              <a:t>sizeof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79453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  <a:t>16</a:t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grpSp>
        <p:nvGrpSpPr>
          <p:cNvPr id="22530" name="组合 18434"/>
          <p:cNvGrpSpPr/>
          <p:nvPr/>
        </p:nvGrpSpPr>
        <p:grpSpPr>
          <a:xfrm>
            <a:off x="685800" y="1143000"/>
            <a:ext cx="2133600" cy="685800"/>
            <a:chOff x="0" y="0"/>
            <a:chExt cx="912" cy="405"/>
          </a:xfrm>
        </p:grpSpPr>
        <p:pic>
          <p:nvPicPr>
            <p:cNvPr id="22531" name="Picture 8" descr="13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0"/>
              <a:ext cx="912" cy="40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2" name="Text Box 9"/>
            <p:cNvSpPr txBox="1"/>
            <p:nvPr/>
          </p:nvSpPr>
          <p:spPr>
            <a:xfrm>
              <a:off x="144" y="21"/>
              <a:ext cx="67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2" charset="0"/>
                </a:rPr>
                <a:t>字符型</a:t>
              </a:r>
            </a:p>
          </p:txBody>
        </p:sp>
      </p:grpSp>
      <p:sp>
        <p:nvSpPr>
          <p:cNvPr id="18438" name="Rectangle 10"/>
          <p:cNvSpPr/>
          <p:nvPr/>
        </p:nvSpPr>
        <p:spPr>
          <a:xfrm>
            <a:off x="1042988" y="1844675"/>
            <a:ext cx="7850187" cy="309086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/>
          <a:lstStyle/>
          <a:p>
            <a:pPr marL="457200" indent="-457200"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基础字符数据包括</a:t>
            </a:r>
            <a:r>
              <a:rPr lang="en-US" altLang="zh-CN" sz="2800" dirty="0">
                <a:latin typeface="Times New Roman" panose="02020603050405020304" pitchFamily="2" charset="0"/>
              </a:rPr>
              <a:t>26*2</a:t>
            </a:r>
            <a:r>
              <a:rPr lang="zh-CN" altLang="en-US" sz="2800" dirty="0">
                <a:latin typeface="Times New Roman" panose="02020603050405020304" pitchFamily="2" charset="0"/>
              </a:rPr>
              <a:t>个字母（大小写）</a:t>
            </a:r>
            <a:r>
              <a:rPr lang="en-US" altLang="zh-CN" sz="2800" dirty="0">
                <a:latin typeface="Times New Roman" panose="02020603050405020304" pitchFamily="2" charset="0"/>
              </a:rPr>
              <a:t>+10</a:t>
            </a:r>
            <a:r>
              <a:rPr lang="zh-CN" altLang="en-US" sz="2800" dirty="0">
                <a:latin typeface="Times New Roman" panose="02020603050405020304" pitchFamily="2" charset="0"/>
              </a:rPr>
              <a:t>个数字</a:t>
            </a:r>
            <a:r>
              <a:rPr lang="en-US" altLang="zh-CN" sz="2800" dirty="0">
                <a:latin typeface="Times New Roman" panose="02020603050405020304" pitchFamily="2" charset="0"/>
              </a:rPr>
              <a:t>+</a:t>
            </a:r>
            <a:r>
              <a:rPr lang="zh-CN" altLang="en-US" sz="2800" dirty="0">
                <a:latin typeface="Times New Roman" panose="02020603050405020304" pitchFamily="2" charset="0"/>
              </a:rPr>
              <a:t>其它显示符号，总共</a:t>
            </a:r>
            <a:r>
              <a:rPr lang="en-US" altLang="zh-CN" sz="2800" dirty="0">
                <a:latin typeface="Times New Roman" panose="02020603050405020304" pitchFamily="2" charset="0"/>
              </a:rPr>
              <a:t>95</a:t>
            </a:r>
            <a:r>
              <a:rPr lang="zh-CN" altLang="en-US" sz="2800" dirty="0">
                <a:latin typeface="Times New Roman" panose="02020603050405020304" pitchFamily="2" charset="0"/>
              </a:rPr>
              <a:t>种；还有</a:t>
            </a:r>
            <a:r>
              <a:rPr lang="en-US" altLang="zh-CN" sz="2800" dirty="0">
                <a:latin typeface="Times New Roman" panose="02020603050405020304" pitchFamily="2" charset="0"/>
              </a:rPr>
              <a:t>33</a:t>
            </a:r>
            <a:r>
              <a:rPr lang="zh-CN" altLang="en-US" sz="2800" dirty="0">
                <a:latin typeface="Times New Roman" panose="02020603050405020304" pitchFamily="2" charset="0"/>
              </a:rPr>
              <a:t>种控制符号，总共</a:t>
            </a:r>
            <a:r>
              <a:rPr lang="en-US" altLang="zh-CN" sz="2800" dirty="0">
                <a:latin typeface="Times New Roman" panose="02020603050405020304" pitchFamily="2" charset="0"/>
              </a:rPr>
              <a:t>128</a:t>
            </a:r>
            <a:r>
              <a:rPr lang="zh-CN" altLang="en-US" sz="2800" dirty="0">
                <a:latin typeface="Times New Roman" panose="02020603050405020304" pitchFamily="2" charset="0"/>
              </a:rPr>
              <a:t>种符号； </a:t>
            </a:r>
          </a:p>
          <a:p>
            <a:pPr marL="457200" indent="-457200"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2" charset="0"/>
              </a:rPr>
              <a:t>字符型数据在内存中的存储：实际存放的是一个整数值。多数计算机系统采用</a:t>
            </a:r>
            <a:r>
              <a:rPr lang="en-US" altLang="zh-CN" sz="2800" dirty="0">
                <a:latin typeface="Times New Roman" panose="02020603050405020304" pitchFamily="2" charset="0"/>
              </a:rPr>
              <a:t>ASCII</a:t>
            </a:r>
            <a:r>
              <a:rPr lang="zh-CN" altLang="en-US" sz="2800" dirty="0">
                <a:latin typeface="Times New Roman" panose="02020603050405020304" pitchFamily="2" charset="0"/>
              </a:rPr>
              <a:t>（</a:t>
            </a:r>
            <a:r>
              <a:rPr lang="en-US" altLang="zh-CN" sz="2800" i="1" dirty="0">
                <a:latin typeface="Times New Roman" panose="02020603050405020304" pitchFamily="2" charset="0"/>
              </a:rPr>
              <a:t>American Standard Code for Information Interchange</a:t>
            </a:r>
            <a:r>
              <a:rPr lang="zh-CN" altLang="en-US" sz="2800" dirty="0">
                <a:latin typeface="Times New Roman" panose="02020603050405020304" pitchFamily="2" charset="0"/>
              </a:rPr>
              <a:t>）标准编码模式来对字符进行编码 。每个字符占用</a:t>
            </a:r>
            <a:r>
              <a:rPr lang="en-US" altLang="zh-CN" sz="2800" dirty="0">
                <a:latin typeface="Times New Roman" panose="02020603050405020304" pitchFamily="2" charset="0"/>
              </a:rPr>
              <a:t>8</a:t>
            </a:r>
            <a:r>
              <a:rPr lang="zh-CN" altLang="en-US" sz="2800" dirty="0">
                <a:latin typeface="Times New Roman" panose="02020603050405020304" pitchFamily="2" charset="0"/>
              </a:rPr>
              <a:t>位内存（</a:t>
            </a:r>
            <a:r>
              <a:rPr lang="en-US" altLang="zh-CN" sz="2800" dirty="0">
                <a:latin typeface="Times New Roman" panose="02020603050405020304" pitchFamily="2" charset="0"/>
              </a:rPr>
              <a:t>1</a:t>
            </a:r>
            <a:r>
              <a:rPr lang="zh-CN" altLang="en-US" sz="2800" dirty="0">
                <a:latin typeface="Times New Roman" panose="02020603050405020304" pitchFamily="2" charset="0"/>
              </a:rPr>
              <a:t>个字节）；</a:t>
            </a:r>
          </a:p>
        </p:txBody>
      </p:sp>
      <p:sp>
        <p:nvSpPr>
          <p:cNvPr id="22534" name="Rectangle 15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zh-CN" altLang="en-US" b="1" dirty="0"/>
              <a:t>字符类型</a:t>
            </a:r>
          </a:p>
        </p:txBody>
      </p:sp>
    </p:spTree>
    <p:extLst>
      <p:ext uri="{BB962C8B-B14F-4D97-AF65-F5344CB8AC3E}">
        <p14:creationId xmlns:p14="http://schemas.microsoft.com/office/powerpoint/2010/main" val="2174428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756737">
            <a:extLst>
              <a:ext uri="{FF2B5EF4-FFF2-40B4-BE49-F238E27FC236}">
                <a16:creationId xmlns:a16="http://schemas.microsoft.com/office/drawing/2014/main" id="{5EA16D84-290F-4D1D-B1EF-D091234DF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1760" y="404813"/>
            <a:ext cx="6732240" cy="73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  </a:t>
            </a:r>
            <a:r>
              <a:rPr lang="zh-CN" altLang="en-US" b="1" dirty="0"/>
              <a:t>各类数值型数据间的混合运算 </a:t>
            </a:r>
          </a:p>
        </p:txBody>
      </p:sp>
      <p:sp>
        <p:nvSpPr>
          <p:cNvPr id="756739" name="矩形 756738">
            <a:extLst>
              <a:ext uri="{FF2B5EF4-FFF2-40B4-BE49-F238E27FC236}">
                <a16:creationId xmlns:a16="http://schemas.microsoft.com/office/drawing/2014/main" id="{AF70C03C-3F7F-466F-A243-15A8C83F0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96975"/>
            <a:ext cx="85693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2800" b="0" dirty="0">
                <a:latin typeface="宋体" panose="02010600030101010101" pitchFamily="2" charset="-122"/>
              </a:rPr>
              <a:t>混合运算：整型</a:t>
            </a:r>
            <a:r>
              <a:rPr lang="en-US" altLang="zh-CN" sz="2800" b="0" dirty="0">
                <a:latin typeface="宋体" panose="02010600030101010101" pitchFamily="2" charset="-122"/>
              </a:rPr>
              <a:t>(</a:t>
            </a:r>
            <a:r>
              <a:rPr lang="zh-CN" altLang="en-US" sz="2800" b="0" dirty="0">
                <a:latin typeface="宋体" panose="02010600030101010101" pitchFamily="2" charset="-122"/>
              </a:rPr>
              <a:t>包括</a:t>
            </a:r>
            <a:r>
              <a:rPr lang="en-US" altLang="zh-CN" sz="2800" b="0" dirty="0" err="1">
                <a:latin typeface="宋体" panose="02010600030101010101" pitchFamily="2" charset="-122"/>
              </a:rPr>
              <a:t>int,short,long</a:t>
            </a:r>
            <a:r>
              <a:rPr lang="en-US" altLang="zh-CN" sz="2800" b="0" dirty="0">
                <a:latin typeface="宋体" panose="02010600030101010101" pitchFamily="2" charset="-122"/>
              </a:rPr>
              <a:t>)</a:t>
            </a:r>
            <a:r>
              <a:rPr lang="zh-CN" altLang="en-US" sz="2800" b="0" dirty="0">
                <a:latin typeface="宋体" panose="02010600030101010101" pitchFamily="2" charset="-122"/>
              </a:rPr>
              <a:t>、浮点型</a:t>
            </a:r>
            <a:r>
              <a:rPr lang="en-US" altLang="zh-CN" sz="2800" b="0" dirty="0">
                <a:latin typeface="宋体" panose="02010600030101010101" pitchFamily="2" charset="-122"/>
              </a:rPr>
              <a:t>(</a:t>
            </a:r>
            <a:r>
              <a:rPr lang="zh-CN" altLang="en-US" sz="2800" b="0" dirty="0">
                <a:latin typeface="宋体" panose="02010600030101010101" pitchFamily="2" charset="-122"/>
              </a:rPr>
              <a:t>包括</a:t>
            </a:r>
            <a:r>
              <a:rPr lang="en-US" altLang="zh-CN" sz="2800" b="0" dirty="0" err="1">
                <a:latin typeface="宋体" panose="02010600030101010101" pitchFamily="2" charset="-122"/>
              </a:rPr>
              <a:t>float,double</a:t>
            </a:r>
            <a:r>
              <a:rPr lang="en-US" altLang="zh-CN" sz="2800" b="0" dirty="0">
                <a:latin typeface="宋体" panose="02010600030101010101" pitchFamily="2" charset="-122"/>
              </a:rPr>
              <a:t>)</a:t>
            </a:r>
            <a:r>
              <a:rPr lang="zh-CN" altLang="en-US" sz="2800" b="0" dirty="0">
                <a:latin typeface="宋体" panose="02010600030101010101" pitchFamily="2" charset="-122"/>
              </a:rPr>
              <a:t>可以混合运算。在进行运算时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不同类型的数据要先转换成同一类型</a:t>
            </a:r>
            <a:r>
              <a:rPr lang="en-US" altLang="zh-CN" sz="2800" b="0" dirty="0">
                <a:latin typeface="宋体" panose="02010600030101010101" pitchFamily="2" charset="-122"/>
              </a:rPr>
              <a:t>,</a:t>
            </a:r>
            <a:r>
              <a:rPr lang="zh-CN" altLang="en-US" sz="2800" b="0" dirty="0">
                <a:latin typeface="宋体" panose="02010600030101010101" pitchFamily="2" charset="-122"/>
              </a:rPr>
              <a:t>然后进行运算</a:t>
            </a:r>
            <a:r>
              <a:rPr lang="en-US" altLang="zh-CN" sz="2800" b="0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756740" name="矩形 756739">
            <a:extLst>
              <a:ext uri="{FF2B5EF4-FFF2-40B4-BE49-F238E27FC236}">
                <a16:creationId xmlns:a16="http://schemas.microsoft.com/office/drawing/2014/main" id="{DD70B4EF-0217-4F4C-B713-9161CB8BF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47" y="4084761"/>
            <a:ext cx="3959225" cy="15843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2400" u="sng" dirty="0">
                <a:solidFill>
                  <a:srgbClr val="FF0000"/>
                </a:solidFill>
                <a:latin typeface="宋体" panose="02010600030101010101" pitchFamily="2" charset="-122"/>
              </a:rPr>
              <a:t>说明：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  这种类型转换是由系统自动进行的。</a:t>
            </a:r>
          </a:p>
        </p:txBody>
      </p:sp>
      <p:pic>
        <p:nvPicPr>
          <p:cNvPr id="35844" name="图片 756740" descr="c10">
            <a:extLst>
              <a:ext uri="{FF2B5EF4-FFF2-40B4-BE49-F238E27FC236}">
                <a16:creationId xmlns:a16="http://schemas.microsoft.com/office/drawing/2014/main" id="{0C488D87-04B2-4078-BE69-8AC661DF6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636912"/>
            <a:ext cx="3598862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066405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39" grpId="0"/>
      <p:bldP spid="7567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762881">
            <a:extLst>
              <a:ext uri="{FF2B5EF4-FFF2-40B4-BE49-F238E27FC236}">
                <a16:creationId xmlns:a16="http://schemas.microsoft.com/office/drawing/2014/main" id="{05D447EC-0E7F-402C-AF11-9D758E347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强制类型转换运算符</a:t>
            </a:r>
          </a:p>
        </p:txBody>
      </p:sp>
      <p:sp>
        <p:nvSpPr>
          <p:cNvPr id="762883" name="矩形 762882">
            <a:extLst>
              <a:ext uri="{FF2B5EF4-FFF2-40B4-BE49-F238E27FC236}">
                <a16:creationId xmlns:a16="http://schemas.microsoft.com/office/drawing/2014/main" id="{8CEC433E-C408-412A-8098-FEAD1CADA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" y="1268760"/>
            <a:ext cx="8497888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3200" b="1" dirty="0">
                <a:solidFill>
                  <a:srgbClr val="000099"/>
                </a:solidFill>
                <a:latin typeface="+mn-ea"/>
                <a:ea typeface="+mn-ea"/>
              </a:rPr>
              <a:t>强制类型转换运算符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663300"/>
                </a:solidFill>
                <a:latin typeface="+mn-ea"/>
                <a:ea typeface="+mn-ea"/>
              </a:rPr>
              <a:t>  可以利用强制类型转换运算符将一个表达式转换成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663300"/>
                </a:solidFill>
                <a:latin typeface="+mn-ea"/>
                <a:ea typeface="+mn-ea"/>
              </a:rPr>
              <a:t>所需类型。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     </a:t>
            </a:r>
            <a:r>
              <a:rPr lang="zh-CN" altLang="en-US" sz="2800" dirty="0">
                <a:solidFill>
                  <a:srgbClr val="663300"/>
                </a:solidFill>
                <a:latin typeface="+mn-ea"/>
                <a:ea typeface="+mn-ea"/>
              </a:rPr>
              <a:t>一般形式</a:t>
            </a:r>
            <a:r>
              <a:rPr lang="en-US" altLang="zh-CN" sz="2800" dirty="0">
                <a:solidFill>
                  <a:srgbClr val="663300"/>
                </a:solidFill>
                <a:latin typeface="+mn-ea"/>
                <a:ea typeface="+mn-ea"/>
              </a:rPr>
              <a:t>:(</a:t>
            </a:r>
            <a:r>
              <a:rPr lang="zh-CN" altLang="en-US" sz="2800" dirty="0">
                <a:solidFill>
                  <a:srgbClr val="663300"/>
                </a:solidFill>
                <a:latin typeface="+mn-ea"/>
                <a:ea typeface="+mn-ea"/>
              </a:rPr>
              <a:t>类型名</a:t>
            </a:r>
            <a:r>
              <a:rPr lang="en-US" altLang="zh-CN" sz="2800" dirty="0">
                <a:solidFill>
                  <a:srgbClr val="663300"/>
                </a:solidFill>
                <a:latin typeface="+mn-ea"/>
                <a:ea typeface="+mn-ea"/>
              </a:rPr>
              <a:t>)(</a:t>
            </a:r>
            <a:r>
              <a:rPr lang="zh-CN" altLang="en-US" sz="2800" dirty="0">
                <a:solidFill>
                  <a:srgbClr val="663300"/>
                </a:solidFill>
                <a:latin typeface="+mn-ea"/>
                <a:ea typeface="+mn-ea"/>
              </a:rPr>
              <a:t>表达式</a:t>
            </a:r>
            <a:r>
              <a:rPr lang="en-US" altLang="zh-CN" sz="2800" dirty="0">
                <a:solidFill>
                  <a:srgbClr val="663300"/>
                </a:solidFill>
                <a:latin typeface="+mn-ea"/>
                <a:ea typeface="+mn-ea"/>
              </a:rPr>
              <a:t>)</a:t>
            </a:r>
            <a:endParaRPr lang="zh-CN" altLang="en-US" sz="2800" dirty="0">
              <a:solidFill>
                <a:srgbClr val="6633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例如：</a:t>
            </a:r>
            <a:endParaRPr lang="zh-CN" altLang="en-US" sz="2800" dirty="0">
              <a:solidFill>
                <a:srgbClr val="CC0000"/>
              </a:solidFill>
              <a:latin typeface="+mn-ea"/>
              <a:ea typeface="+mn-ea"/>
            </a:endParaRP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99"/>
                </a:solidFill>
                <a:latin typeface="+mn-ea"/>
                <a:ea typeface="+mn-ea"/>
              </a:rPr>
              <a:t>(double)a</a:t>
            </a:r>
            <a:r>
              <a:rPr lang="zh-CN" altLang="en-US" sz="2800" dirty="0">
                <a:solidFill>
                  <a:srgbClr val="000099"/>
                </a:solidFill>
                <a:latin typeface="+mn-ea"/>
                <a:ea typeface="+mn-ea"/>
              </a:rPr>
              <a:t>      将</a:t>
            </a:r>
            <a:r>
              <a:rPr lang="en-US" altLang="zh-CN" sz="2800" dirty="0">
                <a:solidFill>
                  <a:srgbClr val="000099"/>
                </a:solidFill>
                <a:latin typeface="+mn-ea"/>
                <a:ea typeface="+mn-ea"/>
              </a:rPr>
              <a:t>a</a:t>
            </a:r>
            <a:r>
              <a:rPr lang="zh-CN" altLang="en-US" sz="2800" dirty="0">
                <a:solidFill>
                  <a:srgbClr val="000099"/>
                </a:solidFill>
                <a:latin typeface="+mn-ea"/>
                <a:ea typeface="+mn-ea"/>
              </a:rPr>
              <a:t>转换成</a:t>
            </a:r>
            <a:r>
              <a:rPr lang="en-US" altLang="zh-CN" sz="2800" dirty="0">
                <a:solidFill>
                  <a:srgbClr val="000099"/>
                </a:solidFill>
                <a:latin typeface="+mn-ea"/>
                <a:ea typeface="+mn-ea"/>
              </a:rPr>
              <a:t>double</a:t>
            </a:r>
            <a:r>
              <a:rPr lang="zh-CN" altLang="en-US" sz="2800" dirty="0">
                <a:solidFill>
                  <a:srgbClr val="000099"/>
                </a:solidFill>
                <a:latin typeface="+mn-ea"/>
                <a:ea typeface="+mn-ea"/>
              </a:rPr>
              <a:t>类型</a:t>
            </a: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99"/>
                </a:solidFill>
                <a:latin typeface="+mn-ea"/>
                <a:ea typeface="+mn-ea"/>
              </a:rPr>
              <a:t>(int)(</a:t>
            </a:r>
            <a:r>
              <a:rPr lang="en-US" altLang="zh-CN" sz="2800" dirty="0" err="1">
                <a:solidFill>
                  <a:srgbClr val="000099"/>
                </a:solidFill>
                <a:latin typeface="+mn-ea"/>
                <a:ea typeface="+mn-ea"/>
              </a:rPr>
              <a:t>x+y</a:t>
            </a:r>
            <a:r>
              <a:rPr lang="en-US" altLang="zh-CN" sz="2800" dirty="0">
                <a:solidFill>
                  <a:srgbClr val="000099"/>
                </a:solidFill>
                <a:latin typeface="+mn-ea"/>
                <a:ea typeface="+mn-ea"/>
              </a:rPr>
              <a:t>)      </a:t>
            </a:r>
            <a:r>
              <a:rPr lang="zh-CN" altLang="en-US" sz="2800" dirty="0">
                <a:solidFill>
                  <a:srgbClr val="000099"/>
                </a:solidFill>
                <a:latin typeface="+mn-ea"/>
                <a:ea typeface="+mn-ea"/>
              </a:rPr>
              <a:t>将</a:t>
            </a:r>
            <a:r>
              <a:rPr lang="en-US" altLang="zh-CN" sz="2800" dirty="0" err="1">
                <a:solidFill>
                  <a:srgbClr val="000099"/>
                </a:solidFill>
                <a:latin typeface="+mn-ea"/>
                <a:ea typeface="+mn-ea"/>
              </a:rPr>
              <a:t>x+y</a:t>
            </a:r>
            <a:r>
              <a:rPr lang="zh-CN" altLang="en-US" sz="2800" dirty="0">
                <a:solidFill>
                  <a:srgbClr val="000099"/>
                </a:solidFill>
                <a:latin typeface="+mn-ea"/>
                <a:ea typeface="+mn-ea"/>
              </a:rPr>
              <a:t>的值转换成整型</a:t>
            </a:r>
          </a:p>
          <a:p>
            <a:pPr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99"/>
                </a:solidFill>
                <a:latin typeface="+mn-ea"/>
                <a:ea typeface="+mn-ea"/>
              </a:rPr>
              <a:t>(float)(5%3)</a:t>
            </a:r>
            <a:r>
              <a:rPr lang="zh-CN" altLang="en-US" sz="2800" dirty="0">
                <a:solidFill>
                  <a:srgbClr val="000099"/>
                </a:solidFill>
                <a:latin typeface="+mn-ea"/>
                <a:ea typeface="+mn-ea"/>
              </a:rPr>
              <a:t>  将</a:t>
            </a:r>
            <a:r>
              <a:rPr lang="en-US" altLang="zh-CN" sz="2800" dirty="0">
                <a:solidFill>
                  <a:srgbClr val="000099"/>
                </a:solidFill>
                <a:latin typeface="+mn-ea"/>
                <a:ea typeface="+mn-ea"/>
              </a:rPr>
              <a:t>5%3</a:t>
            </a:r>
            <a:r>
              <a:rPr lang="zh-CN" altLang="en-US" sz="2800" dirty="0">
                <a:solidFill>
                  <a:srgbClr val="000099"/>
                </a:solidFill>
                <a:latin typeface="+mn-ea"/>
                <a:ea typeface="+mn-ea"/>
              </a:rPr>
              <a:t>的值转换成</a:t>
            </a:r>
            <a:r>
              <a:rPr lang="en-US" altLang="zh-CN" sz="2800" dirty="0">
                <a:solidFill>
                  <a:srgbClr val="000099"/>
                </a:solidFill>
                <a:latin typeface="+mn-ea"/>
                <a:ea typeface="+mn-ea"/>
              </a:rPr>
              <a:t>float</a:t>
            </a:r>
            <a:r>
              <a:rPr lang="zh-CN" altLang="en-US" sz="2800" dirty="0">
                <a:solidFill>
                  <a:srgbClr val="000099"/>
                </a:solidFill>
                <a:latin typeface="+mn-ea"/>
                <a:ea typeface="+mn-ea"/>
              </a:rPr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3785633584"/>
      </p:ext>
    </p:extLst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  <a:t>19</a:t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46083" name="Rectangle 7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pPr eaLnBrk="1" hangingPunct="1"/>
            <a:r>
              <a:rPr lang="zh-CN" altLang="en-US" b="1" dirty="0"/>
              <a:t>数据常量</a:t>
            </a:r>
          </a:p>
        </p:txBody>
      </p:sp>
      <p:sp>
        <p:nvSpPr>
          <p:cNvPr id="37891" name="Rectangle 5"/>
          <p:cNvSpPr>
            <a:spLocks noGrp="1"/>
          </p:cNvSpPr>
          <p:nvPr>
            <p:ph idx="1"/>
          </p:nvPr>
        </p:nvSpPr>
        <p:spPr>
          <a:xfrm>
            <a:off x="395536" y="1413107"/>
            <a:ext cx="8153400" cy="4611687"/>
          </a:xfrm>
        </p:spPr>
        <p:txBody>
          <a:bodyPr wrap="square" lIns="92075" tIns="46038" rIns="92075" bIns="46038" anchor="t"/>
          <a:lstStyle/>
          <a:p>
            <a:pPr algn="just"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常量是指在程序执行过程中不能改变的数据。常量按表示形式分为：文字常量、命名常量、符号常量。</a:t>
            </a:r>
          </a:p>
          <a:p>
            <a:pPr algn="just" eaLnBrk="1" hangingPunct="1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文字常量是指在程序中直接出现的数据。例：</a:t>
            </a:r>
          </a:p>
          <a:p>
            <a:pPr marL="0" indent="0" algn="just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15		</a:t>
            </a:r>
            <a:r>
              <a:rPr lang="zh-CN" altLang="en-US" sz="2400" b="1" u="sng" dirty="0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整型常量</a:t>
            </a:r>
          </a:p>
          <a:p>
            <a:pPr marL="0" indent="0" algn="just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15.4		</a:t>
            </a:r>
            <a:r>
              <a:rPr lang="zh-CN" altLang="en-US" sz="2400" b="1" u="sng" dirty="0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浮点型常量</a:t>
            </a:r>
          </a:p>
          <a:p>
            <a:pPr marL="0" indent="0" algn="just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b="1" dirty="0">
                <a:ea typeface="宋体" panose="02010600030101010101" pitchFamily="2" charset="-122"/>
                <a:cs typeface="宋体" panose="02010600030101010101" pitchFamily="2" charset="-122"/>
              </a:rPr>
              <a:t>'A'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	</a:t>
            </a:r>
            <a:r>
              <a:rPr lang="zh-CN" altLang="en-US" sz="2400" b="1" u="sng" dirty="0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字符型常量 （用单引号括起字符）</a:t>
            </a:r>
          </a:p>
          <a:p>
            <a:pPr marL="0" indent="0" algn="just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400" b="1" dirty="0">
                <a:ea typeface="宋体" panose="02010600030101010101" pitchFamily="2" charset="-122"/>
                <a:cs typeface="宋体" panose="02010600030101010101" pitchFamily="2" charset="-122"/>
              </a:rPr>
              <a:t>"Hello world!" </a:t>
            </a:r>
            <a:r>
              <a:rPr lang="zh-CN" altLang="en-US" sz="2400" b="1" u="sng" dirty="0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字符串型常量（用双引号括起字符序列）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0973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D79C8-2083-461D-AEF7-F7117CD5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什么是计算？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6358B-3D1B-4A55-AAF5-09C83B632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zh-CN" altLang="en-US" sz="3200" b="1" dirty="0"/>
              <a:t>计算的定义</a:t>
            </a:r>
            <a:endParaRPr lang="en-US" altLang="x-none" sz="3200" b="1" dirty="0"/>
          </a:p>
          <a:p>
            <a:pPr lvl="1" eaLnBrk="1" hangingPunct="1"/>
            <a:r>
              <a:rPr lang="zh-CN" altLang="en-US" sz="2800" b="1" dirty="0"/>
              <a:t>以数字为基础、遵循一定的</a:t>
            </a:r>
            <a:r>
              <a:rPr lang="zh-CN" altLang="en-US" sz="2800" b="1" dirty="0">
                <a:solidFill>
                  <a:schemeClr val="accent2"/>
                </a:solidFill>
              </a:rPr>
              <a:t>计算规则</a:t>
            </a:r>
            <a:r>
              <a:rPr lang="zh-CN" altLang="en-US" sz="2800" b="1" dirty="0"/>
              <a:t>进行</a:t>
            </a:r>
            <a:r>
              <a:rPr lang="en-US" altLang="x-none" sz="2800" b="1" dirty="0"/>
              <a:t>; </a:t>
            </a:r>
            <a:r>
              <a:rPr lang="zh-CN" altLang="en-US" sz="2800" b="1" dirty="0"/>
              <a:t>如：数的加减乘除，函数的微分、积分、方程的求解、定理的证明推导</a:t>
            </a:r>
            <a:r>
              <a:rPr lang="en-US" altLang="x-none" sz="2800" b="1" dirty="0"/>
              <a:t>;</a:t>
            </a:r>
          </a:p>
          <a:p>
            <a:pPr lvl="1" eaLnBrk="1" hangingPunct="1"/>
            <a:r>
              <a:rPr lang="zh-CN" altLang="en-US" sz="2800" b="1" dirty="0"/>
              <a:t>广义：计算就是把一个符号串</a:t>
            </a:r>
            <a:r>
              <a:rPr lang="en-US" altLang="x-none" sz="2800" b="1" dirty="0"/>
              <a:t>f</a:t>
            </a:r>
            <a:r>
              <a:rPr lang="zh-CN" altLang="en-US" sz="2800" b="1" dirty="0"/>
              <a:t>变换成另一个符号串</a:t>
            </a:r>
            <a:r>
              <a:rPr lang="en-US" altLang="x-none" sz="2800" b="1" dirty="0"/>
              <a:t>g</a:t>
            </a:r>
            <a:r>
              <a:rPr lang="zh-CN" altLang="en-US" sz="2800" b="1" dirty="0"/>
              <a:t>；</a:t>
            </a:r>
          </a:p>
          <a:p>
            <a:pPr lvl="1" eaLnBrk="1" hangingPunct="1"/>
            <a:r>
              <a:rPr lang="zh-CN" altLang="en-US" sz="2800" b="1" dirty="0"/>
              <a:t>更广义：计算就是对信息的变换 ；</a:t>
            </a:r>
          </a:p>
          <a:p>
            <a:pPr lvl="1" eaLnBrk="1" hangingPunct="1"/>
            <a:r>
              <a:rPr lang="zh-CN" altLang="en-US" sz="2800" b="1" dirty="0"/>
              <a:t>由于计算规则的机械化、公式化，可以借助计算工具来实现计算。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55773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20</a:t>
            </a:fld>
            <a:endParaRPr lang="zh-CN" altLang="en-US" sz="1400" b="1" dirty="0"/>
          </a:p>
        </p:txBody>
      </p:sp>
      <p:sp>
        <p:nvSpPr>
          <p:cNvPr id="245763" name="Rectangle 3"/>
          <p:cNvSpPr>
            <a:spLocks noGrp="1"/>
          </p:cNvSpPr>
          <p:nvPr>
            <p:ph idx="1"/>
          </p:nvPr>
        </p:nvSpPr>
        <p:spPr>
          <a:xfrm>
            <a:off x="762000" y="1905000"/>
            <a:ext cx="8058150" cy="4332288"/>
          </a:xfrm>
        </p:spPr>
        <p:txBody>
          <a:bodyPr vert="horz" wrap="square" lIns="91440" tIns="45720" rIns="91440" bIns="45720" anchor="t"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符号常量是仅含有符号名称的值。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2" charset="0"/>
              </a:rPr>
              <a:t>	C</a:t>
            </a:r>
            <a:r>
              <a:rPr lang="zh-CN" altLang="en-US" b="1" dirty="0">
                <a:latin typeface="宋体" panose="02010600030101010101" pitchFamily="2" charset="-122"/>
              </a:rPr>
              <a:t>语言定义：</a:t>
            </a:r>
            <a:r>
              <a:rPr lang="zh-CN" altLang="en-US" b="1" dirty="0">
                <a:solidFill>
                  <a:schemeClr val="accent2"/>
                </a:solidFill>
              </a:rPr>
              <a:t>#</a:t>
            </a:r>
            <a:r>
              <a:rPr lang="en-US" altLang="zh-CN" b="1" dirty="0">
                <a:solidFill>
                  <a:schemeClr val="accent2"/>
                </a:solidFill>
              </a:rPr>
              <a:t>define  </a:t>
            </a:r>
            <a:r>
              <a:rPr lang="zh-CN" altLang="en-US" b="1" dirty="0">
                <a:solidFill>
                  <a:schemeClr val="accent2"/>
                </a:solidFill>
              </a:rPr>
              <a:t>标识符   替换文本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  <a:cs typeface="Times New Roman" panose="02020603050405020304" pitchFamily="2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3366FF"/>
                </a:solidFill>
              </a:rPr>
              <a:t>#define </a:t>
            </a:r>
            <a:r>
              <a:rPr lang="en-US" altLang="zh-CN" sz="3200" b="1" dirty="0" err="1">
                <a:solidFill>
                  <a:srgbClr val="3366FF"/>
                </a:solidFill>
              </a:rPr>
              <a:t>TAXRATE</a:t>
            </a:r>
            <a:r>
              <a:rPr lang="en-US" altLang="zh-CN" sz="3200" b="1" dirty="0">
                <a:solidFill>
                  <a:srgbClr val="3366FF"/>
                </a:solidFill>
              </a:rPr>
              <a:t> 0. 015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3366FF"/>
                </a:solidFill>
              </a:rPr>
              <a:t>owed = </a:t>
            </a:r>
            <a:r>
              <a:rPr lang="en-US" altLang="zh-CN" sz="3200" b="1" dirty="0" err="1">
                <a:solidFill>
                  <a:srgbClr val="3366FF"/>
                </a:solidFill>
              </a:rPr>
              <a:t>TAXRATE</a:t>
            </a:r>
            <a:r>
              <a:rPr lang="en-US" altLang="zh-CN" sz="3200" b="1" dirty="0">
                <a:solidFill>
                  <a:srgbClr val="3366FF"/>
                </a:solidFill>
              </a:rPr>
              <a:t> * </a:t>
            </a:r>
            <a:r>
              <a:rPr lang="en-US" altLang="zh-CN" sz="3200" b="1" dirty="0" err="1">
                <a:solidFill>
                  <a:srgbClr val="3366FF"/>
                </a:solidFill>
              </a:rPr>
              <a:t>housevalue</a:t>
            </a:r>
            <a:r>
              <a:rPr lang="en-US" altLang="zh-CN" sz="3200" b="1" dirty="0">
                <a:solidFill>
                  <a:srgbClr val="3366FF"/>
                </a:solidFill>
              </a:rPr>
              <a:t>; </a:t>
            </a:r>
            <a:r>
              <a:rPr lang="en-US" altLang="zh-CN" b="1" dirty="0">
                <a:solidFill>
                  <a:srgbClr val="3366FF"/>
                </a:solidFill>
                <a:latin typeface="宋体" panose="02010600030101010101" pitchFamily="2" charset="-122"/>
              </a:rPr>
              <a:t>……</a:t>
            </a:r>
          </a:p>
          <a:p>
            <a:pPr algn="l"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编译时，预处理程序能够将所有出现该符号名称的地方用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值</a:t>
            </a:r>
            <a:r>
              <a:rPr lang="zh-CN" altLang="en-US" b="1" dirty="0">
                <a:latin typeface="宋体" panose="02010600030101010101" pitchFamily="2" charset="-122"/>
              </a:rPr>
              <a:t>替换</a:t>
            </a:r>
            <a:r>
              <a:rPr lang="en-US" altLang="zh-CN" b="1" dirty="0">
                <a:latin typeface="宋体" panose="02010600030101010101" pitchFamily="2" charset="-122"/>
              </a:rPr>
              <a:t>。</a:t>
            </a:r>
            <a:r>
              <a:rPr lang="en-US" altLang="zh-CN" b="1" dirty="0" err="1">
                <a:latin typeface="宋体" panose="02010600030101010101" pitchFamily="2" charset="-122"/>
              </a:rPr>
              <a:t>这称为编译时代入法</a:t>
            </a:r>
            <a:r>
              <a:rPr lang="en-US" altLang="zh-CN" b="1" dirty="0">
                <a:latin typeface="宋体" panose="02010600030101010101" pitchFamily="2" charset="-122"/>
              </a:rPr>
              <a:t>（ </a:t>
            </a:r>
            <a:r>
              <a:rPr lang="en-US" altLang="zh-CN" b="1" dirty="0" err="1">
                <a:latin typeface="宋体" panose="02010600030101010101" pitchFamily="2" charset="-122"/>
              </a:rPr>
              <a:t>compiletime</a:t>
            </a:r>
            <a:r>
              <a:rPr lang="en-US" altLang="zh-CN" b="1" dirty="0">
                <a:latin typeface="宋体" panose="02010600030101010101" pitchFamily="2" charset="-122"/>
              </a:rPr>
              <a:t> substitution）。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/>
              <a:t>使用符号常量比直接使用常量更好！</a:t>
            </a:r>
            <a:endParaRPr lang="zh-CN" altLang="en-US" b="1" dirty="0">
              <a:latin typeface="宋体" panose="02010600030101010101" pitchFamily="2" charset="-122"/>
              <a:ea typeface="Times New Roman" panose="02020603050405020304" pitchFamily="2" charset="0"/>
            </a:endParaRPr>
          </a:p>
        </p:txBody>
      </p:sp>
      <p:sp>
        <p:nvSpPr>
          <p:cNvPr id="60420" name="Text Box 5"/>
          <p:cNvSpPr txBox="1"/>
          <p:nvPr/>
        </p:nvSpPr>
        <p:spPr>
          <a:xfrm>
            <a:off x="609600" y="1295400"/>
            <a:ext cx="8230235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符号常量 manifest constant</a:t>
            </a:r>
          </a:p>
        </p:txBody>
      </p:sp>
      <p:sp>
        <p:nvSpPr>
          <p:cNvPr id="60421" name="Rectangle 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符号常量</a:t>
            </a:r>
          </a:p>
        </p:txBody>
      </p:sp>
    </p:spTree>
    <p:extLst>
      <p:ext uri="{BB962C8B-B14F-4D97-AF65-F5344CB8AC3E}">
        <p14:creationId xmlns:p14="http://schemas.microsoft.com/office/powerpoint/2010/main" val="2985761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  <a:t>21</a:t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31746" name="Text Box 4"/>
          <p:cNvSpPr txBox="1"/>
          <p:nvPr/>
        </p:nvSpPr>
        <p:spPr>
          <a:xfrm>
            <a:off x="590550" y="1228567"/>
            <a:ext cx="796290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</a:rPr>
              <a:t>变量具有三个重要属性：名称、值和数据类型。</a:t>
            </a:r>
          </a:p>
          <a:p>
            <a:pPr eaLnBrk="0" hangingPunct="0">
              <a:spcBef>
                <a:spcPct val="50000"/>
              </a:spcBef>
              <a:buChar char="•"/>
            </a:pP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使用变量前，必须</a:t>
            </a:r>
            <a:r>
              <a:rPr lang="zh-CN" altLang="en-US" sz="2800" dirty="0">
                <a:solidFill>
                  <a:srgbClr val="6600FF"/>
                </a:solidFill>
                <a:latin typeface="宋体" panose="02010600030101010101" pitchFamily="2" charset="-122"/>
                <a:sym typeface="+mn-ea"/>
              </a:rPr>
              <a:t>先定义变量。</a:t>
            </a:r>
          </a:p>
          <a:p>
            <a:pPr eaLnBrk="0" hangingPunct="0">
              <a:spcBef>
                <a:spcPct val="50000"/>
              </a:spcBef>
              <a:buChar char="•"/>
            </a:pPr>
            <a:r>
              <a:rPr lang="en-US" altLang="zh-CN" sz="2800" dirty="0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变量定义格式：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000099"/>
                </a:solidFill>
                <a:sym typeface="+mn-ea"/>
              </a:rPr>
              <a:t>数据类型  变量名</a:t>
            </a:r>
            <a:r>
              <a:rPr lang="en-US" altLang="zh-CN" sz="2800" dirty="0">
                <a:solidFill>
                  <a:srgbClr val="000099"/>
                </a:solidFill>
                <a:sym typeface="+mn-ea"/>
              </a:rPr>
              <a:t>1[,</a:t>
            </a:r>
            <a:r>
              <a:rPr lang="zh-CN" altLang="en-US" sz="2800" dirty="0">
                <a:solidFill>
                  <a:srgbClr val="000099"/>
                </a:solidFill>
                <a:sym typeface="+mn-ea"/>
              </a:rPr>
              <a:t>变量名</a:t>
            </a:r>
            <a:r>
              <a:rPr lang="en-US" altLang="zh-CN" sz="2800" dirty="0">
                <a:solidFill>
                  <a:srgbClr val="000099"/>
                </a:solidFill>
                <a:sym typeface="+mn-ea"/>
              </a:rPr>
              <a:t>2</a:t>
            </a:r>
            <a:r>
              <a:rPr lang="zh-CN" altLang="en-US" sz="2800" dirty="0">
                <a:solidFill>
                  <a:srgbClr val="000099"/>
                </a:solidFill>
                <a:sym typeface="+mn-ea"/>
              </a:rPr>
              <a:t>，</a:t>
            </a:r>
            <a:r>
              <a:rPr lang="en-US" altLang="zh-CN" sz="2800" dirty="0">
                <a:solidFill>
                  <a:srgbClr val="000099"/>
                </a:solidFill>
                <a:latin typeface="宋体" panose="02010600030101010101" pitchFamily="2" charset="-122"/>
                <a:sym typeface="+mn-ea"/>
              </a:rPr>
              <a:t>…</a:t>
            </a:r>
            <a:r>
              <a:rPr lang="en-US" altLang="zh-CN" sz="2800" dirty="0">
                <a:solidFill>
                  <a:srgbClr val="000099"/>
                </a:solidFill>
                <a:sym typeface="+mn-ea"/>
              </a:rPr>
              <a:t>];</a:t>
            </a:r>
          </a:p>
          <a:p>
            <a:pPr algn="l" eaLnBrk="0" hangingPunct="0">
              <a:spcBef>
                <a:spcPct val="50000"/>
              </a:spcBef>
              <a:buClrTx/>
              <a:buSzTx/>
            </a:pP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变量定义将引起内存空间的分配</a:t>
            </a:r>
            <a:r>
              <a:rPr lang="en-US" altLang="zh-CN" sz="2800" dirty="0">
                <a:latin typeface="宋体" panose="02010600030101010101" pitchFamily="2" charset="-122"/>
                <a:sym typeface="+mn-ea"/>
              </a:rPr>
              <a:t>,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保证变量名对应内存中的一片存储单元（存储单元个数取决于变量类型）。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1781" name="Rectangle 47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r>
              <a:rPr lang="zh-CN" altLang="en-US" b="1" dirty="0"/>
              <a:t>数据变量</a:t>
            </a:r>
          </a:p>
        </p:txBody>
      </p:sp>
      <p:grpSp>
        <p:nvGrpSpPr>
          <p:cNvPr id="25606" name="组合 25605"/>
          <p:cNvGrpSpPr/>
          <p:nvPr/>
        </p:nvGrpSpPr>
        <p:grpSpPr>
          <a:xfrm>
            <a:off x="5580380" y="3589655"/>
            <a:ext cx="3384550" cy="3024188"/>
            <a:chOff x="0" y="0"/>
            <a:chExt cx="2132" cy="1905"/>
          </a:xfrm>
        </p:grpSpPr>
        <p:sp>
          <p:nvSpPr>
            <p:cNvPr id="33798" name="Rectangle 44"/>
            <p:cNvSpPr/>
            <p:nvPr/>
          </p:nvSpPr>
          <p:spPr>
            <a:xfrm>
              <a:off x="318" y="363"/>
              <a:ext cx="996" cy="183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799" name="Rectangle 45"/>
            <p:cNvSpPr/>
            <p:nvPr/>
          </p:nvSpPr>
          <p:spPr>
            <a:xfrm>
              <a:off x="318" y="363"/>
              <a:ext cx="996" cy="183"/>
            </a:xfrm>
            <a:prstGeom prst="rect">
              <a:avLst/>
            </a:prstGeom>
            <a:gradFill rotWithShape="1">
              <a:gsLst>
                <a:gs pos="0">
                  <a:srgbClr val="9966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00" name="Rectangle 46"/>
            <p:cNvSpPr/>
            <p:nvPr/>
          </p:nvSpPr>
          <p:spPr>
            <a:xfrm>
              <a:off x="1429" y="376"/>
              <a:ext cx="703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2000H</a:t>
              </a:r>
              <a:endParaRPr lang="zh-CN" altLang="en-US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01" name="Rectangle 47"/>
            <p:cNvSpPr/>
            <p:nvPr/>
          </p:nvSpPr>
          <p:spPr>
            <a:xfrm>
              <a:off x="318" y="546"/>
              <a:ext cx="996" cy="185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02" name="Rectangle 48"/>
            <p:cNvSpPr/>
            <p:nvPr/>
          </p:nvSpPr>
          <p:spPr>
            <a:xfrm>
              <a:off x="318" y="546"/>
              <a:ext cx="996" cy="185"/>
            </a:xfrm>
            <a:prstGeom prst="rect">
              <a:avLst/>
            </a:prstGeom>
            <a:gradFill rotWithShape="1">
              <a:gsLst>
                <a:gs pos="0">
                  <a:srgbClr val="9966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03" name="Rectangle 49"/>
            <p:cNvSpPr/>
            <p:nvPr/>
          </p:nvSpPr>
          <p:spPr>
            <a:xfrm>
              <a:off x="318" y="731"/>
              <a:ext cx="996" cy="398"/>
            </a:xfrm>
            <a:prstGeom prst="rect">
              <a:avLst/>
            </a:prstGeom>
            <a:gradFill rotWithShape="1">
              <a:gsLst>
                <a:gs pos="0">
                  <a:srgbClr val="9966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04" name="Rectangle 50"/>
            <p:cNvSpPr/>
            <p:nvPr/>
          </p:nvSpPr>
          <p:spPr>
            <a:xfrm>
              <a:off x="318" y="731"/>
              <a:ext cx="996" cy="398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05" name="Rectangle 51"/>
            <p:cNvSpPr/>
            <p:nvPr/>
          </p:nvSpPr>
          <p:spPr>
            <a:xfrm>
              <a:off x="1417" y="691"/>
              <a:ext cx="3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2002H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06" name="Rectangle 52"/>
            <p:cNvSpPr/>
            <p:nvPr/>
          </p:nvSpPr>
          <p:spPr>
            <a:xfrm>
              <a:off x="318" y="1098"/>
              <a:ext cx="996" cy="245"/>
            </a:xfrm>
            <a:prstGeom prst="rect">
              <a:avLst/>
            </a:prstGeom>
            <a:gradFill rotWithShape="1">
              <a:gsLst>
                <a:gs pos="0">
                  <a:srgbClr val="9966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07" name="Rectangle 53"/>
            <p:cNvSpPr/>
            <p:nvPr/>
          </p:nvSpPr>
          <p:spPr>
            <a:xfrm>
              <a:off x="318" y="1098"/>
              <a:ext cx="996" cy="245"/>
            </a:xfrm>
            <a:prstGeom prst="rect">
              <a:avLst/>
            </a:prstGeom>
            <a:noFill/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08" name="Rectangle 54"/>
            <p:cNvSpPr/>
            <p:nvPr/>
          </p:nvSpPr>
          <p:spPr>
            <a:xfrm>
              <a:off x="318" y="1343"/>
              <a:ext cx="996" cy="185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09" name="Rectangle 55"/>
            <p:cNvSpPr/>
            <p:nvPr/>
          </p:nvSpPr>
          <p:spPr>
            <a:xfrm>
              <a:off x="318" y="1719"/>
              <a:ext cx="996" cy="186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10" name="Rectangle 56"/>
            <p:cNvSpPr/>
            <p:nvPr/>
          </p:nvSpPr>
          <p:spPr>
            <a:xfrm>
              <a:off x="318" y="1074"/>
              <a:ext cx="996" cy="831"/>
            </a:xfrm>
            <a:prstGeom prst="rect">
              <a:avLst/>
            </a:prstGeom>
            <a:gradFill rotWithShape="1">
              <a:gsLst>
                <a:gs pos="0">
                  <a:srgbClr val="9966FF"/>
                </a:gs>
                <a:gs pos="100000">
                  <a:schemeClr val="bg1"/>
                </a:gs>
              </a:gsLst>
              <a:lin ang="5400000" scaled="1"/>
              <a:tileRect/>
            </a:gra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dirty="0">
                <a:latin typeface="Times New Roman" panose="02020603050405020304" pitchFamily="2" charset="0"/>
              </a:endParaRPr>
            </a:p>
          </p:txBody>
        </p:sp>
        <p:sp>
          <p:nvSpPr>
            <p:cNvPr id="33811" name="Rectangle 57"/>
            <p:cNvSpPr/>
            <p:nvPr/>
          </p:nvSpPr>
          <p:spPr>
            <a:xfrm>
              <a:off x="1417" y="1129"/>
              <a:ext cx="70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2004H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12" name="Rectangle 58"/>
            <p:cNvSpPr/>
            <p:nvPr/>
          </p:nvSpPr>
          <p:spPr>
            <a:xfrm>
              <a:off x="1417" y="1293"/>
              <a:ext cx="3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2005H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13" name="Rectangle 59"/>
            <p:cNvSpPr/>
            <p:nvPr/>
          </p:nvSpPr>
          <p:spPr>
            <a:xfrm>
              <a:off x="1417" y="1708"/>
              <a:ext cx="3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2007H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14" name="Rectangle 60"/>
            <p:cNvSpPr/>
            <p:nvPr/>
          </p:nvSpPr>
          <p:spPr>
            <a:xfrm>
              <a:off x="1417" y="1512"/>
              <a:ext cx="3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2006H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15" name="Rectangle 61"/>
            <p:cNvSpPr/>
            <p:nvPr/>
          </p:nvSpPr>
          <p:spPr>
            <a:xfrm>
              <a:off x="1417" y="910"/>
              <a:ext cx="356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2003H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16" name="Rectangle 62"/>
            <p:cNvSpPr/>
            <p:nvPr/>
          </p:nvSpPr>
          <p:spPr>
            <a:xfrm>
              <a:off x="1417" y="527"/>
              <a:ext cx="35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2001H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17" name="Rectangle 63"/>
            <p:cNvSpPr/>
            <p:nvPr/>
          </p:nvSpPr>
          <p:spPr>
            <a:xfrm>
              <a:off x="55" y="527"/>
              <a:ext cx="17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sex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18" name="Line 64"/>
            <p:cNvSpPr/>
            <p:nvPr/>
          </p:nvSpPr>
          <p:spPr>
            <a:xfrm>
              <a:off x="318" y="910"/>
              <a:ext cx="1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65"/>
            <p:cNvSpPr/>
            <p:nvPr/>
          </p:nvSpPr>
          <p:spPr>
            <a:xfrm>
              <a:off x="1143" y="910"/>
              <a:ext cx="1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Rectangle 66"/>
            <p:cNvSpPr/>
            <p:nvPr/>
          </p:nvSpPr>
          <p:spPr>
            <a:xfrm>
              <a:off x="55" y="833"/>
              <a:ext cx="18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age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21" name="Line 67"/>
            <p:cNvSpPr/>
            <p:nvPr/>
          </p:nvSpPr>
          <p:spPr>
            <a:xfrm>
              <a:off x="318" y="1293"/>
              <a:ext cx="1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68"/>
            <p:cNvSpPr/>
            <p:nvPr/>
          </p:nvSpPr>
          <p:spPr>
            <a:xfrm>
              <a:off x="1143" y="1293"/>
              <a:ext cx="1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69"/>
            <p:cNvSpPr/>
            <p:nvPr/>
          </p:nvSpPr>
          <p:spPr>
            <a:xfrm>
              <a:off x="318" y="1512"/>
              <a:ext cx="1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70"/>
            <p:cNvSpPr/>
            <p:nvPr/>
          </p:nvSpPr>
          <p:spPr>
            <a:xfrm>
              <a:off x="1143" y="1512"/>
              <a:ext cx="1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71"/>
            <p:cNvSpPr/>
            <p:nvPr/>
          </p:nvSpPr>
          <p:spPr>
            <a:xfrm>
              <a:off x="318" y="1730"/>
              <a:ext cx="1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72"/>
            <p:cNvSpPr/>
            <p:nvPr/>
          </p:nvSpPr>
          <p:spPr>
            <a:xfrm>
              <a:off x="1143" y="1730"/>
              <a:ext cx="1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Rectangle 73"/>
            <p:cNvSpPr/>
            <p:nvPr/>
          </p:nvSpPr>
          <p:spPr>
            <a:xfrm>
              <a:off x="0" y="1381"/>
              <a:ext cx="286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2" charset="0"/>
                </a:rPr>
                <a:t>score</a:t>
              </a:r>
              <a:endParaRPr lang="en-US" altLang="zh-CN" sz="1600" dirty="0">
                <a:latin typeface="Times New Roman" panose="02020603050405020304" pitchFamily="2" charset="0"/>
              </a:endParaRPr>
            </a:p>
          </p:txBody>
        </p:sp>
        <p:sp>
          <p:nvSpPr>
            <p:cNvPr id="33828" name="Text Box 74"/>
            <p:cNvSpPr txBox="1"/>
            <p:nvPr/>
          </p:nvSpPr>
          <p:spPr>
            <a:xfrm>
              <a:off x="363" y="0"/>
              <a:ext cx="136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panose="02020603050405020304" pitchFamily="2" charset="0"/>
                </a:rPr>
                <a:t>存储空间</a:t>
              </a:r>
            </a:p>
          </p:txBody>
        </p:sp>
      </p:grpSp>
      <p:sp>
        <p:nvSpPr>
          <p:cNvPr id="33831" name="Text Box 80"/>
          <p:cNvSpPr txBox="1"/>
          <p:nvPr/>
        </p:nvSpPr>
        <p:spPr>
          <a:xfrm>
            <a:off x="5961381" y="1768951"/>
            <a:ext cx="2292350" cy="137287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t"/>
          <a:lstStyle/>
          <a:p>
            <a:pPr algn="just" eaLnBrk="0" hangingPunct="0"/>
            <a:r>
              <a:rPr lang="en-US" altLang="zh-CN" sz="2400" dirty="0">
                <a:latin typeface="Times New Roman" panose="02020603050405020304" pitchFamily="2" charset="0"/>
              </a:rPr>
              <a:t>char  sex；</a:t>
            </a:r>
          </a:p>
          <a:p>
            <a:pPr algn="just" eaLnBrk="0" hangingPunct="0"/>
            <a:r>
              <a:rPr lang="en-US" altLang="zh-CN" sz="2400" dirty="0">
                <a:latin typeface="Times New Roman" panose="02020603050405020304" pitchFamily="2" charset="0"/>
              </a:rPr>
              <a:t>int  age</a:t>
            </a:r>
            <a:r>
              <a:rPr lang="zh-CN" altLang="en-US" sz="2400" dirty="0">
                <a:latin typeface="Times New Roman" panose="02020603050405020304" pitchFamily="2" charset="0"/>
              </a:rPr>
              <a:t>；</a:t>
            </a:r>
          </a:p>
          <a:p>
            <a:pPr algn="just" eaLnBrk="0" hangingPunct="0"/>
            <a:r>
              <a:rPr lang="en-US" altLang="zh-CN" sz="2400" dirty="0">
                <a:latin typeface="Times New Roman" panose="02020603050405020304" pitchFamily="2" charset="0"/>
              </a:rPr>
              <a:t>float  score</a:t>
            </a:r>
            <a:r>
              <a:rPr lang="zh-CN" altLang="en-US" sz="2400" dirty="0">
                <a:latin typeface="Times New Roman" panose="02020603050405020304" pitchFamily="2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343808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3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  <a:t>22</a:t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  <a:t>22</a:t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422275" y="1229360"/>
            <a:ext cx="841629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宋体" panose="02010600030101010101" pitchFamily="2" charset="-122"/>
              </a:rPr>
              <a:t>变量的命名规则</a:t>
            </a:r>
            <a:r>
              <a:rPr lang="zh-CN" altLang="en-US" sz="2800">
                <a:latin typeface="宋体" panose="02010600030101010101" pitchFamily="2" charset="-122"/>
              </a:rPr>
              <a:t>，遵从 </a:t>
            </a:r>
            <a:r>
              <a:rPr lang="zh-CN" altLang="en-US" sz="2800">
                <a:latin typeface="宋体" panose="02010600030101010101" pitchFamily="2" charset="-122"/>
                <a:sym typeface="+mn-ea"/>
              </a:rPr>
              <a:t>标识符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规则</a:t>
            </a:r>
            <a:r>
              <a:rPr lang="en-US" altLang="zh-CN" sz="2800" dirty="0">
                <a:latin typeface="宋体" panose="02010600030101010101" pitchFamily="2" charset="-122"/>
                <a:sym typeface="+mn-ea"/>
              </a:rPr>
              <a:t>(Identifier)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  <a:p>
            <a:pPr eaLnBrk="0" hangingPunct="0"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latin typeface="宋体" panose="02010600030101010101" pitchFamily="2" charset="-122"/>
              </a:rPr>
              <a:t>语言规定：标识符由英语大写</a:t>
            </a:r>
            <a:r>
              <a:rPr lang="zh-CN" altLang="en-US" sz="2800" dirty="0">
                <a:latin typeface="宋体" panose="02010600030101010101" pitchFamily="2" charset="-122"/>
                <a:sym typeface="+mn-ea"/>
              </a:rPr>
              <a:t>字母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到</a:t>
            </a:r>
            <a:r>
              <a:rPr lang="en-US" altLang="zh-CN" sz="2800" dirty="0">
                <a:latin typeface="宋体" panose="02010600030101010101" pitchFamily="2" charset="-122"/>
              </a:rPr>
              <a:t>Z、</a:t>
            </a:r>
            <a:r>
              <a:rPr lang="zh-CN" altLang="en-US" sz="2800" dirty="0">
                <a:latin typeface="宋体" panose="02010600030101010101" pitchFamily="2" charset="-122"/>
              </a:rPr>
              <a:t>小写字母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到</a:t>
            </a:r>
            <a:r>
              <a:rPr lang="en-US" altLang="zh-CN" sz="2800" dirty="0">
                <a:latin typeface="宋体" panose="02010600030101010101" pitchFamily="2" charset="-122"/>
              </a:rPr>
              <a:t>z、</a:t>
            </a:r>
            <a:r>
              <a:rPr lang="zh-CN" altLang="en-US" sz="2800" dirty="0">
                <a:latin typeface="宋体" panose="02010600030101010101" pitchFamily="2" charset="-122"/>
              </a:rPr>
              <a:t>数字0到9和下划线组成，但第一个字符必须是字母或下划线。</a:t>
            </a:r>
          </a:p>
          <a:p>
            <a:pPr eaLnBrk="0" hangingPunct="0">
              <a:spcBef>
                <a:spcPct val="50000"/>
              </a:spcBef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宋体" panose="02010600030101010101" pitchFamily="2" charset="-122"/>
              </a:rPr>
              <a:t>长度限制，</a:t>
            </a:r>
            <a:r>
              <a:rPr lang="en-US" altLang="zh-CN" sz="2800" dirty="0">
                <a:sym typeface="+mn-ea"/>
              </a:rPr>
              <a:t>C</a:t>
            </a:r>
            <a:r>
              <a:rPr lang="zh-CN" altLang="en-US" sz="2800" dirty="0">
                <a:sym typeface="+mn-ea"/>
              </a:rPr>
              <a:t>编译器只认为前</a:t>
            </a:r>
            <a:r>
              <a:rPr lang="en-US" altLang="zh-CN" sz="2800" dirty="0">
                <a:sym typeface="+mn-ea"/>
              </a:rPr>
              <a:t>31</a:t>
            </a:r>
            <a:r>
              <a:rPr lang="zh-CN" altLang="en-US" sz="2800" dirty="0">
                <a:sym typeface="+mn-ea"/>
              </a:rPr>
              <a:t>个字符有效。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  <p:sp>
        <p:nvSpPr>
          <p:cNvPr id="13316" name="Rectangle 6"/>
          <p:cNvSpPr>
            <a:spLocks noGrp="1"/>
          </p:cNvSpPr>
          <p:nvPr>
            <p:ph type="title"/>
          </p:nvPr>
        </p:nvSpPr>
        <p:spPr/>
        <p:txBody>
          <a:bodyPr wrap="square" anchor="ctr"/>
          <a:lstStyle/>
          <a:p>
            <a:pPr eaLnBrk="1" hangingPunct="1"/>
            <a:r>
              <a:rPr lang="zh-CN" altLang="en-US" b="1" dirty="0"/>
              <a:t>变量名规则</a:t>
            </a:r>
          </a:p>
        </p:txBody>
      </p:sp>
      <p:sp>
        <p:nvSpPr>
          <p:cNvPr id="11270" name="Text Box 7"/>
          <p:cNvSpPr txBox="1"/>
          <p:nvPr/>
        </p:nvSpPr>
        <p:spPr>
          <a:xfrm>
            <a:off x="683895" y="4266248"/>
            <a:ext cx="7775575" cy="1599565"/>
          </a:xfrm>
          <a:prstGeom prst="rect">
            <a:avLst/>
          </a:prstGeom>
          <a:solidFill>
            <a:srgbClr val="66FFFF"/>
          </a:solidFill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2" charset="0"/>
              </a:rPr>
              <a:t>思考：以下哪些是合法的</a:t>
            </a:r>
            <a:r>
              <a:rPr lang="en-US" altLang="zh-CN" sz="2800" dirty="0">
                <a:latin typeface="Times New Roman" panose="02020603050405020304" pitchFamily="2" charset="0"/>
              </a:rPr>
              <a:t>C</a:t>
            </a:r>
            <a:r>
              <a:rPr lang="zh-CN" altLang="en-US" sz="2800" dirty="0">
                <a:latin typeface="Times New Roman" panose="02020603050405020304" pitchFamily="2" charset="0"/>
              </a:rPr>
              <a:t>语言标识符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2" charset="0"/>
              </a:rPr>
              <a:t>age</a:t>
            </a:r>
            <a:r>
              <a:rPr lang="zh-CN" altLang="en-US" sz="2800" dirty="0">
                <a:latin typeface="Times New Roman" panose="02020603050405020304" pitchFamily="2" charset="0"/>
              </a:rPr>
              <a:t>，</a:t>
            </a:r>
            <a:r>
              <a:rPr lang="en-US" altLang="zh-CN" sz="2800" dirty="0">
                <a:latin typeface="Times New Roman" panose="02020603050405020304" pitchFamily="2" charset="0"/>
              </a:rPr>
              <a:t>_</a:t>
            </a:r>
            <a:r>
              <a:rPr lang="en-US" altLang="zh-CN" sz="2800" dirty="0" err="1">
                <a:latin typeface="Times New Roman" panose="02020603050405020304" pitchFamily="2" charset="0"/>
              </a:rPr>
              <a:t>class</a:t>
            </a:r>
            <a:r>
              <a:rPr lang="en-US" altLang="zh-CN" sz="2800" err="1">
                <a:latin typeface="Times New Roman" panose="02020603050405020304" pitchFamily="2" charset="0"/>
              </a:rPr>
              <a:t>_</a:t>
            </a:r>
            <a:r>
              <a:rPr lang="en-US" altLang="zh-CN" sz="2800">
                <a:latin typeface="Times New Roman" panose="02020603050405020304" pitchFamily="2" charset="0"/>
              </a:rPr>
              <a:t>no </a:t>
            </a:r>
            <a:r>
              <a:rPr lang="zh-CN" altLang="en-US">
                <a:latin typeface="Times New Roman" panose="02020603050405020304" pitchFamily="2" charset="0"/>
              </a:rPr>
              <a:t>，</a:t>
            </a:r>
            <a:r>
              <a:rPr lang="en-US" altLang="zh-CN">
                <a:latin typeface="Times New Roman" panose="02020603050405020304" pitchFamily="2" charset="0"/>
              </a:rPr>
              <a:t> </a:t>
            </a:r>
            <a:r>
              <a:rPr lang="en-US" altLang="zh-CN" sz="2800">
                <a:latin typeface="Times New Roman" panose="02020603050405020304" pitchFamily="2" charset="0"/>
              </a:rPr>
              <a:t>name1</a:t>
            </a:r>
            <a:r>
              <a:rPr lang="zh-CN" altLang="en-US" sz="2800">
                <a:latin typeface="Times New Roman" panose="02020603050405020304" pitchFamily="2" charset="0"/>
              </a:rPr>
              <a:t>， </a:t>
            </a:r>
            <a:r>
              <a:rPr lang="en-US" altLang="zh-CN" sz="2800">
                <a:latin typeface="Times New Roman" panose="02020603050405020304" pitchFamily="2" charset="0"/>
              </a:rPr>
              <a:t>name1</a:t>
            </a:r>
            <a:r>
              <a:rPr lang="zh-CN" altLang="en-US" sz="2800" dirty="0">
                <a:latin typeface="Times New Roman" panose="02020603050405020304" pitchFamily="2" charset="0"/>
              </a:rPr>
              <a:t>％，</a:t>
            </a:r>
            <a:r>
              <a:rPr lang="en-US" altLang="zh-CN" sz="2800" dirty="0">
                <a:latin typeface="Times New Roman" panose="02020603050405020304" pitchFamily="2" charset="0"/>
              </a:rPr>
              <a:t>2name</a:t>
            </a:r>
            <a:r>
              <a:rPr lang="zh-CN" altLang="en-US" sz="2800" dirty="0">
                <a:latin typeface="Times New Roman" panose="02020603050405020304" pitchFamily="2" charset="0"/>
              </a:rPr>
              <a:t>，</a:t>
            </a:r>
            <a:r>
              <a:rPr lang="en-US" altLang="zh-CN" sz="2800" dirty="0">
                <a:latin typeface="Times New Roman" panose="02020603050405020304" pitchFamily="2" charset="0"/>
              </a:rPr>
              <a:t>#age</a:t>
            </a:r>
            <a:endParaRPr lang="zh-CN" altLang="en-US" sz="2800" dirty="0">
              <a:latin typeface="Times New Roman" panose="020206030504050203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849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21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charRg st="21" end="1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ldLvl="0" animBg="1"/>
      <p:bldP spid="11270" grpId="1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890E4A22-38ED-4A95-AC33-4229F260E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运算表达式</a:t>
            </a:r>
          </a:p>
        </p:txBody>
      </p:sp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5E09CCE1-0BEB-414C-B641-ABD3588A2A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132806"/>
            <a:ext cx="8785225" cy="4611687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zh-CN" altLang="en-US" sz="2400" b="1" dirty="0">
                <a:latin typeface="宋体" panose="02010600030101010101" pitchFamily="2" charset="-122"/>
              </a:rPr>
              <a:t>是由</a:t>
            </a:r>
            <a:r>
              <a:rPr lang="zh-CN" altLang="en-US" sz="2400" b="1" u="sng" dirty="0">
                <a:solidFill>
                  <a:srgbClr val="FF3300"/>
                </a:solidFill>
                <a:latin typeface="宋体" panose="02010600030101010101" pitchFamily="2" charset="-122"/>
              </a:rPr>
              <a:t>运算符、操作数和括号</a:t>
            </a:r>
            <a:r>
              <a:rPr lang="zh-CN" altLang="en-US" sz="2400" b="1" dirty="0">
                <a:latin typeface="宋体" panose="02010600030101010101" pitchFamily="2" charset="-122"/>
              </a:rPr>
              <a:t>组成的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</a:rPr>
              <a:t>计算的基本单位。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表达式的递归定义由下面四条规则构成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b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u="sng" dirty="0"/>
              <a:t>常量</a:t>
            </a:r>
            <a:r>
              <a:rPr lang="zh-CN" altLang="en-US" sz="2400" dirty="0"/>
              <a:t>、</a:t>
            </a:r>
            <a:r>
              <a:rPr lang="zh-CN" altLang="en-US" sz="2400" u="sng" dirty="0"/>
              <a:t>变量</a:t>
            </a:r>
            <a:r>
              <a:rPr lang="zh-CN" altLang="en-US" sz="2400" dirty="0"/>
              <a:t>、</a:t>
            </a:r>
            <a:r>
              <a:rPr lang="zh-CN" altLang="en-US" sz="2400" u="sng" dirty="0"/>
              <a:t>函数调用</a:t>
            </a:r>
            <a:r>
              <a:rPr lang="zh-CN" altLang="en-US" sz="2400" dirty="0"/>
              <a:t>是表达式。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）如果</a:t>
            </a:r>
            <a:r>
              <a:rPr lang="en-US" altLang="zh-CN" sz="2400" dirty="0"/>
              <a:t>Ω</a:t>
            </a:r>
            <a:r>
              <a:rPr lang="zh-CN" altLang="en-US" sz="2400" dirty="0"/>
              <a:t>是表达式，则</a:t>
            </a:r>
            <a:r>
              <a:rPr lang="en-US" altLang="zh-CN" sz="2400" dirty="0"/>
              <a:t>(Ω)</a:t>
            </a:r>
            <a:r>
              <a:rPr lang="zh-CN" altLang="en-US" sz="2400" dirty="0"/>
              <a:t>是表达式；如果</a:t>
            </a:r>
            <a:r>
              <a:rPr lang="en-US" altLang="zh-CN" sz="2400" dirty="0"/>
              <a:t>θ</a:t>
            </a:r>
            <a:r>
              <a:rPr lang="zh-CN" altLang="en-US" sz="2400" dirty="0"/>
              <a:t>是</a:t>
            </a:r>
            <a:r>
              <a:rPr lang="zh-CN" altLang="en-US" sz="2400" u="sng" dirty="0"/>
              <a:t>单目运算符</a:t>
            </a:r>
            <a:r>
              <a:rPr lang="zh-CN" altLang="en-US" sz="2400" dirty="0"/>
              <a:t>，</a:t>
            </a:r>
            <a:r>
              <a:rPr lang="en-US" altLang="zh-CN" sz="2400" dirty="0"/>
              <a:t>θ</a:t>
            </a:r>
            <a:r>
              <a:rPr lang="zh-CN" altLang="en-US" sz="2400" dirty="0"/>
              <a:t>允许前缀形式，则</a:t>
            </a:r>
            <a:r>
              <a:rPr lang="en-US" altLang="zh-CN" sz="2400" dirty="0"/>
              <a:t>θΩ</a:t>
            </a:r>
            <a:r>
              <a:rPr lang="zh-CN" altLang="en-US" sz="2400" dirty="0"/>
              <a:t>是表达式；如果</a:t>
            </a:r>
            <a:r>
              <a:rPr lang="en-US" altLang="zh-CN" sz="2400" dirty="0"/>
              <a:t>θ</a:t>
            </a:r>
            <a:r>
              <a:rPr lang="zh-CN" altLang="en-US" sz="2400" dirty="0"/>
              <a:t>允许后缀形式，</a:t>
            </a:r>
            <a:r>
              <a:rPr lang="en-US" altLang="zh-CN" sz="2400" dirty="0"/>
              <a:t>Ωθ</a:t>
            </a:r>
            <a:r>
              <a:rPr lang="zh-CN" altLang="en-US" sz="2400" dirty="0"/>
              <a:t>是表达式。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）如果</a:t>
            </a:r>
            <a:r>
              <a:rPr lang="en-US" altLang="zh-CN" sz="2400" dirty="0"/>
              <a:t>Ωl</a:t>
            </a:r>
            <a:r>
              <a:rPr lang="zh-CN" altLang="en-US" sz="2400" dirty="0"/>
              <a:t>、</a:t>
            </a:r>
            <a:r>
              <a:rPr lang="en-US" altLang="zh-CN" sz="2400" dirty="0"/>
              <a:t>Ω2</a:t>
            </a:r>
            <a:r>
              <a:rPr lang="zh-CN" altLang="en-US" sz="2400" dirty="0"/>
              <a:t>、</a:t>
            </a:r>
            <a:r>
              <a:rPr lang="en-US" altLang="zh-CN" sz="2400" dirty="0"/>
              <a:t>Ω3</a:t>
            </a:r>
            <a:r>
              <a:rPr lang="zh-CN" altLang="en-US" sz="2400" dirty="0"/>
              <a:t>是表达式，</a:t>
            </a:r>
            <a:r>
              <a:rPr lang="en-US" altLang="zh-CN" sz="2400" dirty="0"/>
              <a:t>θ</a:t>
            </a:r>
            <a:r>
              <a:rPr lang="zh-CN" altLang="en-US" sz="2400" dirty="0"/>
              <a:t>是</a:t>
            </a:r>
            <a:r>
              <a:rPr lang="zh-CN" altLang="en-US" sz="2400" u="sng" dirty="0"/>
              <a:t>双目运算符</a:t>
            </a:r>
            <a:r>
              <a:rPr lang="zh-CN" altLang="en-US" sz="2400" dirty="0"/>
              <a:t>，则</a:t>
            </a:r>
            <a:r>
              <a:rPr lang="en-US" altLang="zh-CN" sz="2400" dirty="0"/>
              <a:t>Ω</a:t>
            </a:r>
            <a:r>
              <a:rPr lang="en-US" altLang="zh-CN" sz="2400" dirty="0" err="1"/>
              <a:t>lθ</a:t>
            </a:r>
            <a:r>
              <a:rPr lang="en-US" altLang="zh-CN" sz="2400" dirty="0"/>
              <a:t>Ω2</a:t>
            </a:r>
            <a:r>
              <a:rPr lang="zh-CN" altLang="en-US" sz="2400" dirty="0"/>
              <a:t>是表达式；</a:t>
            </a:r>
            <a:r>
              <a:rPr lang="en-US" altLang="zh-CN" sz="2400" dirty="0" err="1"/>
              <a:t>θ1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θ2</a:t>
            </a:r>
            <a:r>
              <a:rPr lang="zh-CN" altLang="en-US" sz="2400" dirty="0"/>
              <a:t>构成</a:t>
            </a:r>
            <a:r>
              <a:rPr lang="zh-CN" altLang="en-US" sz="2400" u="sng" dirty="0"/>
              <a:t>三目运算符</a:t>
            </a:r>
            <a:r>
              <a:rPr lang="zh-CN" altLang="en-US" sz="2400" dirty="0"/>
              <a:t>，则</a:t>
            </a:r>
            <a:r>
              <a:rPr lang="en-US" altLang="zh-CN" sz="2400" dirty="0"/>
              <a:t>Ω</a:t>
            </a:r>
            <a:r>
              <a:rPr lang="en-US" altLang="zh-CN" sz="2400" dirty="0" err="1"/>
              <a:t>lθ1</a:t>
            </a:r>
            <a:r>
              <a:rPr lang="en-US" altLang="zh-CN" sz="2400" dirty="0"/>
              <a:t>Ω2θ2Ω3</a:t>
            </a:r>
            <a:r>
              <a:rPr lang="zh-CN" altLang="en-US" sz="2400" dirty="0"/>
              <a:t>是表达式。</a:t>
            </a:r>
            <a:br>
              <a:rPr lang="zh-CN" altLang="en-US" sz="2400" dirty="0"/>
            </a:b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）只有有限次的使用上述规则得到的有限长度的字符串式子，才是表达式。</a:t>
            </a:r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7E47B868-8DD9-43C8-B760-D83923B158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540B6BF-66A1-49F3-B721-35A62F215DD9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>
            <a:extLst>
              <a:ext uri="{FF2B5EF4-FFF2-40B4-BE49-F238E27FC236}">
                <a16:creationId xmlns:a16="http://schemas.microsoft.com/office/drawing/2014/main" id="{FB61AE9D-4BFF-4825-8F9B-F79B977885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fld id="{701E99A3-39F7-41C6-8F0D-9FE459AD74AE}" type="slidenum">
              <a:rPr lang="zh-CN" altLang="en-US" sz="1400"/>
              <a:pPr algn="r">
                <a:spcBef>
                  <a:spcPct val="50000"/>
                </a:spcBef>
              </a:pPr>
              <a:t>24</a:t>
            </a:fld>
            <a:endParaRPr lang="zh-CN" altLang="en-US" sz="1400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E0CF09DF-3708-4402-A736-3CDD496A91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运算表达式语句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EAA7739-72AD-4503-BFA3-CA6C6258FC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Clr>
                <a:srgbClr val="66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b="1" dirty="0"/>
              <a:t>运算语句由运算表达式表示。典型的几类运算表达式有以下四种 ：</a:t>
            </a:r>
          </a:p>
          <a:p>
            <a:pPr marL="514350" indent="-514350" eaLnBrk="1" hangingPunct="1">
              <a:buClr>
                <a:srgbClr val="6600FF"/>
              </a:buClr>
              <a:buSzPct val="50000"/>
              <a:buFont typeface="+mj-lt"/>
              <a:buAutoNum type="arabicPeriod"/>
            </a:pPr>
            <a:r>
              <a:rPr lang="zh-CN" altLang="en-US" b="1" dirty="0"/>
              <a:t>算术运算符 </a:t>
            </a:r>
            <a:r>
              <a:rPr lang="en-US" altLang="zh-CN" b="1" dirty="0"/>
              <a:t>(+, -, *, /, %)</a:t>
            </a:r>
            <a:r>
              <a:rPr lang="zh-CN" altLang="en-US" b="1" dirty="0"/>
              <a:t>和算术表达式；</a:t>
            </a:r>
            <a:endParaRPr lang="en-US" altLang="zh-CN" b="1" dirty="0"/>
          </a:p>
          <a:p>
            <a:pPr marL="514350" indent="-514350" eaLnBrk="1" hangingPunct="1">
              <a:buClr>
                <a:srgbClr val="6600FF"/>
              </a:buClr>
              <a:buSzPct val="50000"/>
              <a:buFont typeface="+mj-lt"/>
              <a:buAutoNum type="arabicPeriod"/>
            </a:pPr>
            <a:r>
              <a:rPr lang="zh-CN" altLang="en-US" b="1" dirty="0"/>
              <a:t>赋值运算符</a:t>
            </a:r>
            <a:r>
              <a:rPr lang="en-US" altLang="zh-CN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, +=, -=, *=, /=, %=)</a:t>
            </a:r>
            <a:r>
              <a:rPr lang="zh-CN" altLang="en-US" b="1" dirty="0"/>
              <a:t>和赋值表达式 ；</a:t>
            </a:r>
          </a:p>
          <a:p>
            <a:pPr marL="400050" lvl="1" indent="0" eaLnBrk="1" hangingPunct="1">
              <a:buClr>
                <a:srgbClr val="6600FF"/>
              </a:buClr>
              <a:buSzPct val="50000"/>
              <a:buNone/>
            </a:pPr>
            <a:r>
              <a:rPr lang="zh-CN" altLang="en-US" b="1" dirty="0"/>
              <a:t>例：</a:t>
            </a:r>
            <a:r>
              <a:rPr lang="en-US" altLang="zh-CN" b="1" dirty="0"/>
              <a:t>result = </a:t>
            </a:r>
            <a:r>
              <a:rPr lang="en-US" altLang="zh-CN" b="1" dirty="0" err="1"/>
              <a:t>a+b</a:t>
            </a:r>
            <a:r>
              <a:rPr lang="en-US" altLang="zh-CN" b="1" dirty="0"/>
              <a:t>;</a:t>
            </a:r>
            <a:endParaRPr lang="zh-CN" altLang="en-US" b="1" dirty="0"/>
          </a:p>
          <a:p>
            <a:pPr marL="514350" indent="-514350" eaLnBrk="1" hangingPunct="1">
              <a:buClr>
                <a:srgbClr val="6600FF"/>
              </a:buClr>
              <a:buSzPct val="50000"/>
              <a:buFont typeface="+mj-lt"/>
              <a:buAutoNum type="arabicPeriod"/>
            </a:pPr>
            <a:r>
              <a:rPr lang="zh-CN" altLang="en-US" b="1" dirty="0"/>
              <a:t>关系运算符</a:t>
            </a:r>
            <a:r>
              <a:rPr lang="en-US" altLang="zh-CN" b="1" dirty="0"/>
              <a:t>(</a:t>
            </a:r>
            <a:r>
              <a:rPr lang="zh-CN" altLang="en-US" b="1" dirty="0"/>
              <a:t>＞</a:t>
            </a:r>
            <a:r>
              <a:rPr lang="en-US" altLang="zh-CN" b="1" dirty="0"/>
              <a:t>,</a:t>
            </a:r>
            <a:r>
              <a:rPr lang="zh-CN" altLang="en-US" b="1" dirty="0"/>
              <a:t>＜</a:t>
            </a:r>
            <a:r>
              <a:rPr lang="en-US" altLang="zh-CN" b="1" dirty="0"/>
              <a:t>, ==, &gt;=, &lt;=, !=)</a:t>
            </a:r>
            <a:r>
              <a:rPr lang="zh-CN" altLang="en-US" b="1" dirty="0"/>
              <a:t>和关系表达式；</a:t>
            </a:r>
          </a:p>
          <a:p>
            <a:pPr marL="514350" indent="-514350" eaLnBrk="1" hangingPunct="1">
              <a:buClr>
                <a:srgbClr val="6600FF"/>
              </a:buClr>
              <a:buSzPct val="50000"/>
              <a:buFont typeface="+mj-lt"/>
              <a:buAutoNum type="arabicPeriod"/>
            </a:pPr>
            <a:r>
              <a:rPr lang="zh-CN" altLang="en-US" b="1" dirty="0"/>
              <a:t>逻辑运算符</a:t>
            </a:r>
            <a:r>
              <a:rPr lang="en-US" altLang="zh-CN" b="1" dirty="0"/>
              <a:t>(!, &amp;&amp;, || )</a:t>
            </a:r>
            <a:r>
              <a:rPr lang="zh-CN" altLang="en-US" b="1" dirty="0"/>
              <a:t>和逻辑表达式 ；</a:t>
            </a:r>
            <a:endParaRPr lang="en-US" altLang="zh-CN" b="1" dirty="0"/>
          </a:p>
          <a:p>
            <a:pPr marL="514350" indent="-514350" eaLnBrk="1" hangingPunct="1">
              <a:buClr>
                <a:srgbClr val="6600FF"/>
              </a:buClr>
              <a:buSzPct val="50000"/>
              <a:buFont typeface="+mj-lt"/>
              <a:buAutoNum type="arabicPeriod"/>
            </a:pPr>
            <a:r>
              <a:rPr lang="en-US" altLang="zh-CN" b="1" dirty="0">
                <a:solidFill>
                  <a:srgbClr val="2D35D3"/>
                </a:solidFill>
              </a:rPr>
              <a:t>;</a:t>
            </a:r>
            <a:r>
              <a:rPr lang="zh-CN" altLang="en-US" b="1" dirty="0"/>
              <a:t>是空表达式语句。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3"/>
          <p:cNvSpPr txBox="1"/>
          <p:nvPr/>
        </p:nvSpPr>
        <p:spPr>
          <a:xfrm>
            <a:off x="372641" y="3330359"/>
            <a:ext cx="8496944" cy="225350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任意整数的数位拆解可以用求模运算。整数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的数位序列</a:t>
            </a:r>
            <a:r>
              <a:rPr lang="en-US" altLang="zh-CN" sz="2800" b="0" i="1" dirty="0" err="1">
                <a:latin typeface="+mn-lt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800" b="0" i="1" baseline="-25000" dirty="0" err="1">
                <a:latin typeface="+mn-lt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800" b="0" i="1" dirty="0" err="1">
                <a:latin typeface="+mn-lt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800" b="0" i="1" baseline="-25000" dirty="0" err="1">
                <a:latin typeface="+mn-lt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800" b="0" i="1" baseline="-25000" dirty="0">
                <a:latin typeface="+mn-lt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 sz="2800" b="0" i="1" dirty="0">
                <a:latin typeface="+mn-lt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en-US" altLang="zh-CN" sz="2800" b="0" i="1" dirty="0" err="1">
                <a:latin typeface="+mn-lt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800" b="0" i="1" baseline="-25000" dirty="0" err="1">
                <a:latin typeface="+mn-lt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的拆解公式是：</a:t>
            </a:r>
            <a:r>
              <a:rPr lang="en-US" altLang="zh-CN" sz="2800" b="0" i="1" dirty="0">
                <a:latin typeface="+mn-lt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800" b="0" i="1" baseline="-25000" dirty="0">
                <a:latin typeface="+mn-lt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=( n / </a:t>
            </a:r>
            <a:r>
              <a:rPr lang="en-US" altLang="zh-CN" sz="2800" b="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10^</a:t>
            </a:r>
            <a:r>
              <a:rPr lang="en-US" altLang="zh-CN" sz="2800" b="0" i="1" dirty="0" err="1">
                <a:latin typeface="+mn-lt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800" b="0" i="1" dirty="0">
                <a:latin typeface="+mn-lt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)%10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sz="28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0" dirty="0">
                <a:latin typeface="宋体" panose="02010600030101010101" pitchFamily="2" charset="-122"/>
                <a:cs typeface="微软雅黑" panose="020B0503020204020204" charset="-122"/>
              </a:rPr>
              <a:t>例：</a:t>
            </a:r>
            <a:r>
              <a:rPr lang="en-US" altLang="zh-CN" sz="2800" b="0" dirty="0">
                <a:latin typeface="宋体" panose="02010600030101010101" pitchFamily="2" charset="-122"/>
                <a:cs typeface="微软雅黑" panose="020B0503020204020204" charset="-122"/>
              </a:rPr>
              <a:t>1234</a:t>
            </a:r>
            <a:r>
              <a:rPr lang="zh-CN" altLang="en-US" sz="2800" b="0" dirty="0">
                <a:latin typeface="宋体" panose="02010600030101010101" pitchFamily="2" charset="-122"/>
                <a:cs typeface="微软雅黑" panose="020B0503020204020204" charset="-122"/>
              </a:rPr>
              <a:t>，</a:t>
            </a:r>
            <a:r>
              <a:rPr lang="en-US" altLang="zh-CN" sz="2800" b="0" dirty="0">
                <a:latin typeface="宋体" panose="02010600030101010101" pitchFamily="2" charset="-122"/>
                <a:cs typeface="微软雅黑" panose="020B0503020204020204" charset="-122"/>
              </a:rPr>
              <a:t>67001</a:t>
            </a:r>
            <a:r>
              <a:rPr lang="zh-CN" altLang="en-US" sz="2800" b="0" dirty="0">
                <a:latin typeface="宋体" panose="02010600030101010101" pitchFamily="2" charset="-122"/>
                <a:cs typeface="微软雅黑" panose="020B0503020204020204" charset="-122"/>
              </a:rPr>
              <a:t>。</a:t>
            </a:r>
            <a:endParaRPr lang="en-US" altLang="zh-CN" sz="2800" b="0" dirty="0"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</a:pPr>
            <a:endParaRPr lang="en-US" altLang="zh-CN" sz="2800" b="0" dirty="0">
              <a:latin typeface="宋体" panose="02010600030101010101" pitchFamily="2" charset="-122"/>
              <a:cs typeface="微软雅黑" panose="020B0503020204020204" charset="-122"/>
            </a:endParaRPr>
          </a:p>
        </p:txBody>
      </p:sp>
      <p:sp>
        <p:nvSpPr>
          <p:cNvPr id="20482" name="Rectangle 13"/>
          <p:cNvSpPr/>
          <p:nvPr/>
        </p:nvSpPr>
        <p:spPr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r" eaLnBrk="0" hangingPunct="0"/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2" charset="0"/>
              </a:rPr>
              <a:t>模运算的用途</a:t>
            </a:r>
            <a:endParaRPr lang="en-US" altLang="zh-CN" sz="3200" dirty="0">
              <a:solidFill>
                <a:srgbClr val="FF3300"/>
              </a:solidFill>
              <a:latin typeface="Times New Roman" panose="02020603050405020304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6696C2-E7A7-4389-8F85-AE07F400ABF5}"/>
              </a:ext>
            </a:extLst>
          </p:cNvPr>
          <p:cNvSpPr txBox="1"/>
          <p:nvPr/>
        </p:nvSpPr>
        <p:spPr>
          <a:xfrm>
            <a:off x="372641" y="1274139"/>
            <a:ext cx="8083550" cy="17182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模运算的本质是计算两个整数不能整除的余数。因此，余数为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可以作为整除关系的判断条件；余数不为</a:t>
            </a:r>
            <a:r>
              <a:rPr lang="en-US" altLang="zh-CN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800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可以作为不能整除的各类情况判断。</a:t>
            </a:r>
            <a:endParaRPr lang="en-US" altLang="zh-CN" sz="2800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3766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0225" y="1166842"/>
            <a:ext cx="8083550" cy="49917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cs typeface="微软雅黑" panose="020B0503020204020204" charset="-122"/>
              </a:rPr>
              <a:t>问题：</a:t>
            </a:r>
            <a:r>
              <a:rPr lang="en-US" altLang="zh-CN" sz="2400" dirty="0" err="1">
                <a:latin typeface="宋体" panose="02010600030101010101" pitchFamily="2" charset="-122"/>
                <a:cs typeface="微软雅黑" panose="020B0503020204020204" charset="-122"/>
              </a:rPr>
              <a:t>letter+3</a:t>
            </a:r>
            <a:r>
              <a:rPr lang="en-US" altLang="zh-CN" sz="2400" dirty="0">
                <a:latin typeface="宋体" panose="02010600030101010101" pitchFamily="2" charset="-122"/>
                <a:cs typeface="微软雅黑" panose="020B0503020204020204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cs typeface="微软雅黑" panose="020B0503020204020204" charset="-122"/>
              </a:rPr>
              <a:t>对于字母表末尾的字母会越界！</a:t>
            </a:r>
            <a:endParaRPr lang="en-US" altLang="zh-CN" sz="2400" dirty="0"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宋体" panose="02010600030101010101" pitchFamily="2" charset="-122"/>
                <a:cs typeface="微软雅黑" panose="020B0503020204020204" charset="-122"/>
              </a:rPr>
              <a:t>解决思路：模运算适合表达固定边界的整数运算。</a:t>
            </a:r>
            <a:endParaRPr lang="en-US" altLang="zh-CN" sz="2400" b="0" dirty="0"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宋体" panose="02010600030101010101" pitchFamily="2" charset="-122"/>
                <a:cs typeface="微软雅黑" panose="020B0503020204020204" charset="-122"/>
              </a:rPr>
              <a:t>分析：</a:t>
            </a:r>
            <a:r>
              <a:rPr lang="en-US" altLang="zh-CN" sz="2400" b="0" dirty="0">
                <a:latin typeface="宋体" panose="02010600030101010101" pitchFamily="2" charset="-122"/>
                <a:cs typeface="微软雅黑" panose="020B0503020204020204" charset="-122"/>
              </a:rPr>
              <a:t>‘</a:t>
            </a:r>
            <a:r>
              <a:rPr lang="en-US" altLang="zh-CN" sz="2400" b="0" dirty="0" err="1">
                <a:latin typeface="宋体" panose="02010600030101010101" pitchFamily="2" charset="-122"/>
                <a:cs typeface="微软雅黑" panose="020B0503020204020204" charset="-122"/>
              </a:rPr>
              <a:t>X’+3</a:t>
            </a:r>
            <a:r>
              <a:rPr lang="en-US" altLang="zh-CN" sz="2400" b="0" dirty="0">
                <a:latin typeface="宋体" panose="02010600030101010101" pitchFamily="2" charset="-122"/>
                <a:cs typeface="微软雅黑" panose="020B0503020204020204" charset="-122"/>
              </a:rPr>
              <a:t> </a:t>
            </a:r>
            <a:r>
              <a:rPr lang="zh-CN" altLang="en-US" sz="2400" b="0" dirty="0">
                <a:latin typeface="宋体" panose="02010600030101010101" pitchFamily="2" charset="-122"/>
                <a:cs typeface="微软雅黑" panose="020B0503020204020204" charset="-122"/>
              </a:rPr>
              <a:t>如何映射到</a:t>
            </a:r>
            <a:r>
              <a:rPr lang="en-US" altLang="zh-CN" sz="2400" b="0" dirty="0">
                <a:latin typeface="宋体" panose="02010600030101010101" pitchFamily="2" charset="-122"/>
                <a:cs typeface="微软雅黑" panose="020B0503020204020204" charset="-122"/>
              </a:rPr>
              <a:t>‘A’</a:t>
            </a:r>
            <a:r>
              <a:rPr lang="zh-CN" altLang="en-US" sz="2400" b="0" dirty="0">
                <a:latin typeface="宋体" panose="02010600030101010101" pitchFamily="2" charset="-122"/>
                <a:cs typeface="微软雅黑" panose="020B0503020204020204" charset="-122"/>
              </a:rPr>
              <a:t>？</a:t>
            </a:r>
            <a:endParaRPr lang="en-US" altLang="zh-CN" sz="2400" b="0" dirty="0"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宋体" panose="02010600030101010101" pitchFamily="2" charset="-122"/>
                <a:cs typeface="微软雅黑" panose="020B0503020204020204" charset="-122"/>
              </a:rPr>
              <a:t>字母表内部序号</a:t>
            </a:r>
            <a:r>
              <a:rPr lang="en-US" altLang="zh-CN" sz="2400" b="0" dirty="0">
                <a:latin typeface="宋体" panose="02010600030101010101" pitchFamily="2" charset="-122"/>
                <a:cs typeface="微软雅黑" panose="020B0503020204020204" charset="-122"/>
              </a:rPr>
              <a:t>0-25</a:t>
            </a:r>
            <a:r>
              <a:rPr lang="zh-CN" altLang="en-US" sz="2400" b="0" dirty="0">
                <a:latin typeface="宋体" panose="02010600030101010101" pitchFamily="2" charset="-122"/>
                <a:cs typeface="微软雅黑" panose="020B0503020204020204" charset="-122"/>
              </a:rPr>
              <a:t>，在模</a:t>
            </a:r>
            <a:r>
              <a:rPr lang="en-US" altLang="zh-CN" sz="2400" b="0" dirty="0">
                <a:latin typeface="宋体" panose="02010600030101010101" pitchFamily="2" charset="-122"/>
                <a:cs typeface="微软雅黑" panose="020B0503020204020204" charset="-122"/>
              </a:rPr>
              <a:t>26</a:t>
            </a:r>
            <a:r>
              <a:rPr lang="zh-CN" altLang="en-US" sz="2400" b="0" dirty="0">
                <a:latin typeface="宋体" panose="02010600030101010101" pitchFamily="2" charset="-122"/>
                <a:cs typeface="微软雅黑" panose="020B0503020204020204" charset="-122"/>
              </a:rPr>
              <a:t>上加运算可以完成：</a:t>
            </a:r>
            <a:endParaRPr lang="en-US" altLang="zh-CN" sz="2400" b="0" dirty="0"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宋体" panose="02010600030101010101" pitchFamily="2" charset="-122"/>
                <a:cs typeface="微软雅黑" panose="020B0503020204020204" charset="-122"/>
              </a:rPr>
              <a:t>	( 23 + 3 )%26 = 26 % 26 = 0.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宋体" panose="02010600030101010101" pitchFamily="2" charset="-122"/>
                <a:cs typeface="微软雅黑" panose="020B0503020204020204" charset="-122"/>
              </a:rPr>
              <a:t>算法：只要将字母先转成字母表序号，模加后再从字母表序号转回字母就达到目标。</a:t>
            </a:r>
            <a:endParaRPr lang="en-US" altLang="zh-CN" sz="2400" b="0" dirty="0">
              <a:latin typeface="宋体" panose="02010600030101010101" pitchFamily="2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latin typeface="宋体" panose="02010600030101010101" pitchFamily="2" charset="-122"/>
                <a:cs typeface="微软雅黑" panose="020B0503020204020204" charset="-122"/>
              </a:rPr>
              <a:t>表达式实现：大写字母转序号  </a:t>
            </a:r>
            <a:r>
              <a:rPr lang="en-US" altLang="zh-CN" sz="2400" b="0" dirty="0">
                <a:latin typeface="宋体" panose="02010600030101010101" pitchFamily="2" charset="-122"/>
                <a:cs typeface="微软雅黑" panose="020B0503020204020204" charset="-122"/>
              </a:rPr>
              <a:t>(letter -‘A’);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latin typeface="宋体" panose="02010600030101010101" pitchFamily="2" charset="-122"/>
                <a:cs typeface="微软雅黑" panose="020B0503020204020204" charset="-122"/>
              </a:rPr>
              <a:t>	 ((letter-‘A’) + 3) % 26 + ‘A’;</a:t>
            </a:r>
          </a:p>
        </p:txBody>
      </p:sp>
      <p:sp>
        <p:nvSpPr>
          <p:cNvPr id="12294" name="Rectangle 12"/>
          <p:cNvSpPr>
            <a:spLocks noGrp="1"/>
          </p:cNvSpPr>
          <p:nvPr/>
        </p:nvSpPr>
        <p:spPr>
          <a:xfrm>
            <a:off x="1263650" y="404813"/>
            <a:ext cx="7772400" cy="7207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/>
          <a:lstStyle>
            <a:lvl1pPr marL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3300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b="1" dirty="0"/>
              <a:t>字母表上的模运算</a:t>
            </a:r>
          </a:p>
        </p:txBody>
      </p:sp>
    </p:spTree>
    <p:extLst>
      <p:ext uri="{BB962C8B-B14F-4D97-AF65-F5344CB8AC3E}">
        <p14:creationId xmlns:p14="http://schemas.microsoft.com/office/powerpoint/2010/main" val="7288113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794625">
            <a:extLst>
              <a:ext uri="{FF2B5EF4-FFF2-40B4-BE49-F238E27FC236}">
                <a16:creationId xmlns:a16="http://schemas.microsoft.com/office/drawing/2014/main" id="{04CC4A44-F203-4090-AD01-7C3160FC3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  </a:t>
            </a:r>
            <a:r>
              <a:rPr lang="zh-CN" altLang="en-US" b="1" dirty="0"/>
              <a:t>表达式语句中的逗号运算符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A2AFB6C-38CC-4CD0-8130-C81E445E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for (</a:t>
            </a:r>
            <a:r>
              <a:rPr lang="en-US" altLang="zh-CN" sz="2800" dirty="0" err="1">
                <a:solidFill>
                  <a:srgbClr val="3366FF"/>
                </a:solidFill>
              </a:rPr>
              <a:t>dSum</a:t>
            </a:r>
            <a:r>
              <a:rPr lang="en-US" altLang="zh-CN" sz="2800" dirty="0">
                <a:solidFill>
                  <a:srgbClr val="3366FF"/>
                </a:solidFill>
              </a:rPr>
              <a:t>=</a:t>
            </a:r>
            <a:r>
              <a:rPr lang="en-US" altLang="zh-CN" sz="2800" dirty="0" err="1">
                <a:solidFill>
                  <a:srgbClr val="3366FF"/>
                </a:solidFill>
              </a:rPr>
              <a:t>0.0,dItem</a:t>
            </a:r>
            <a:r>
              <a:rPr lang="en-US" altLang="zh-CN" sz="2800" dirty="0">
                <a:solidFill>
                  <a:srgbClr val="3366FF"/>
                </a:solidFill>
              </a:rPr>
              <a:t>=</a:t>
            </a:r>
            <a:r>
              <a:rPr lang="en-US" altLang="zh-CN" sz="2800" dirty="0" err="1">
                <a:solidFill>
                  <a:srgbClr val="3366FF"/>
                </a:solidFill>
              </a:rPr>
              <a:t>1.0,iN</a:t>
            </a:r>
            <a:r>
              <a:rPr lang="en-US" altLang="zh-CN" sz="2800" dirty="0">
                <a:solidFill>
                  <a:srgbClr val="3366FF"/>
                </a:solidFill>
              </a:rPr>
              <a:t>=1</a:t>
            </a:r>
            <a:r>
              <a:rPr lang="en-US" altLang="zh-CN" sz="2800" dirty="0"/>
              <a:t>; fabs(</a:t>
            </a:r>
            <a:r>
              <a:rPr lang="en-US" altLang="zh-CN" sz="2800" dirty="0" err="1"/>
              <a:t>dItem</a:t>
            </a:r>
            <a:r>
              <a:rPr lang="en-US" altLang="zh-CN" sz="2800" dirty="0"/>
              <a:t>) &gt; DIFF; </a:t>
            </a:r>
            <a:r>
              <a:rPr lang="en-US" altLang="zh-CN" sz="2800" dirty="0" err="1"/>
              <a:t>iN</a:t>
            </a:r>
            <a:r>
              <a:rPr lang="en-US" altLang="zh-CN" sz="2800" dirty="0"/>
              <a:t>++)</a:t>
            </a:r>
          </a:p>
          <a:p>
            <a:r>
              <a:rPr lang="zh-CN" altLang="en-US" dirty="0"/>
              <a:t>逗号运算符把两个表达式连接成一个表达式。</a:t>
            </a:r>
            <a:endParaRPr lang="en-US" altLang="zh-CN" dirty="0"/>
          </a:p>
          <a:p>
            <a:r>
              <a:rPr lang="zh-CN" altLang="en-US" dirty="0"/>
              <a:t>逗号运算符扩展了</a:t>
            </a:r>
            <a:r>
              <a:rPr lang="en-US" altLang="zh-CN" dirty="0"/>
              <a:t>for</a:t>
            </a:r>
            <a:r>
              <a:rPr lang="zh-CN" altLang="en-US" dirty="0"/>
              <a:t>循环的灵活性，以便在循环头中包含更多的表达式。</a:t>
            </a:r>
            <a:endParaRPr lang="en-US" altLang="zh-CN" dirty="0"/>
          </a:p>
          <a:p>
            <a:r>
              <a:rPr lang="zh-CN" altLang="en-US" dirty="0"/>
              <a:t>逗号运算符并不局限于在</a:t>
            </a:r>
            <a:r>
              <a:rPr lang="en-US" altLang="zh-CN" dirty="0"/>
              <a:t>for</a:t>
            </a:r>
            <a:r>
              <a:rPr lang="zh-CN" altLang="en-US" dirty="0"/>
              <a:t>循环中使用，但是这是它最常用的地方。</a:t>
            </a:r>
            <a:endParaRPr lang="en-US" altLang="zh-CN" dirty="0"/>
          </a:p>
          <a:p>
            <a:r>
              <a:rPr lang="zh-CN" altLang="en-US" dirty="0"/>
              <a:t>逗号运算符有两个性质：首先，它保证了被它</a:t>
            </a:r>
            <a:r>
              <a:rPr lang="zh-CN" altLang="en-US" u="sng" dirty="0"/>
              <a:t>分隔的表达式从左往右求值</a:t>
            </a:r>
            <a:r>
              <a:rPr lang="zh-CN" altLang="en-US" dirty="0"/>
              <a:t>。其次，整个逗号表达式的</a:t>
            </a:r>
            <a:r>
              <a:rPr lang="zh-CN" altLang="en-US" u="sng" dirty="0"/>
              <a:t>值是最右侧项的值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>
            <a:extLst>
              <a:ext uri="{FF2B5EF4-FFF2-40B4-BE49-F238E27FC236}">
                <a16:creationId xmlns:a16="http://schemas.microsoft.com/office/drawing/2014/main" id="{FF03CFB9-0D05-4C71-949E-19F60A68E3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fld id="{A45F16EB-C137-44E3-B3D4-57E566E528B1}" type="slidenum">
              <a:rPr lang="zh-CN" altLang="en-US" sz="1400"/>
              <a:pPr algn="r">
                <a:spcBef>
                  <a:spcPct val="50000"/>
                </a:spcBef>
              </a:pPr>
              <a:t>28</a:t>
            </a:fld>
            <a:endParaRPr lang="zh-CN" altLang="en-US" sz="14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B5E30F8-DF91-47BF-8E8F-BBBD400E1C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逻辑表达式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28A38FC-0422-4525-A1B1-5066E60874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5925" y="1235075"/>
            <a:ext cx="8529638" cy="4610100"/>
          </a:xfrm>
        </p:spPr>
        <p:txBody>
          <a:bodyPr/>
          <a:lstStyle/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逻辑表达式：用逻辑运算符将表达式（关系表达式或变量）连接起来构成的表达式 ；运算结果是逻辑"真"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表示</a:t>
            </a:r>
            <a:r>
              <a:rPr lang="zh-CN" altLang="en-US" b="1" dirty="0">
                <a:latin typeface="宋体" panose="02010600030101010101" pitchFamily="2" charset="-122"/>
              </a:rPr>
              <a:t>或者"假"</a:t>
            </a:r>
            <a:r>
              <a:rPr lang="en-US" altLang="zh-CN" b="1" dirty="0">
                <a:latin typeface="宋体" panose="02010600030101010101" pitchFamily="2" charset="-122"/>
              </a:rPr>
              <a:t>-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表示</a:t>
            </a:r>
            <a:r>
              <a:rPr lang="zh-CN" altLang="en-US" b="1" dirty="0">
                <a:latin typeface="宋体" panose="02010600030101010101" pitchFamily="2" charset="-122"/>
              </a:rPr>
              <a:t>； </a:t>
            </a:r>
          </a:p>
          <a:p>
            <a:pPr algn="just" eaLnBrk="1" hangingPunct="1"/>
            <a:r>
              <a:rPr lang="zh-CN" altLang="en-US" b="1" dirty="0">
                <a:latin typeface="宋体" panose="02010600030101010101" pitchFamily="2" charset="-122"/>
              </a:rPr>
              <a:t>逻辑表达式求值的要点：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if ((a&lt;b)||(</a:t>
            </a:r>
            <a:r>
              <a:rPr lang="en-US" altLang="zh-CN" b="1" dirty="0" err="1">
                <a:solidFill>
                  <a:srgbClr val="0070C0"/>
                </a:solidFill>
                <a:latin typeface="宋体" panose="02010600030101010101" pitchFamily="2" charset="-122"/>
              </a:rPr>
              <a:t>i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++))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例：表达式a||</a:t>
            </a:r>
            <a:r>
              <a:rPr lang="zh-CN" altLang="en-US" b="1" dirty="0">
                <a:latin typeface="宋体" panose="02010600030101010101" pitchFamily="2" charset="-122"/>
                <a:sym typeface="宋体" panose="02010600030101010101" pitchFamily="2" charset="-122"/>
              </a:rPr>
              <a:t>表达式</a:t>
            </a:r>
            <a:r>
              <a:rPr lang="zh-CN" altLang="en-US" b="1" dirty="0">
                <a:latin typeface="宋体" panose="02010600030101010101" pitchFamily="2" charset="-122"/>
              </a:rPr>
              <a:t>b，如果a为真，则无论 b的值如何，结果均为真。换句话说，一旦 发现 a 为真，就不必计算 b 的值。C 语言 正是 采取 了 这样 的 策略，称为</a:t>
            </a:r>
            <a:r>
              <a:rPr lang="zh-CN" altLang="en-US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短路（short-circuit）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lvl="1" eaLnBrk="1" hangingPunct="1"/>
            <a:r>
              <a:rPr lang="zh-CN" altLang="en-US" b="1" dirty="0"/>
              <a:t>C 语言中的逻辑运算符都是短路运算符。一旦能够确定整个表达式的值，就不再继续计算。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789505">
            <a:extLst>
              <a:ext uri="{FF2B5EF4-FFF2-40B4-BE49-F238E27FC236}">
                <a16:creationId xmlns:a16="http://schemas.microsoft.com/office/drawing/2014/main" id="{63B72F74-197E-45CC-B475-1CEA28755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04813"/>
            <a:ext cx="9144000" cy="7397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  3.9 </a:t>
            </a:r>
            <a:r>
              <a:rPr lang="zh-CN" altLang="en-US" dirty="0"/>
              <a:t>赋值运算符和赋值表达式 </a:t>
            </a:r>
          </a:p>
        </p:txBody>
      </p:sp>
      <p:sp>
        <p:nvSpPr>
          <p:cNvPr id="789507" name="矩形 789506">
            <a:extLst>
              <a:ext uri="{FF2B5EF4-FFF2-40B4-BE49-F238E27FC236}">
                <a16:creationId xmlns:a16="http://schemas.microsoft.com/office/drawing/2014/main" id="{27CB88BC-7EA8-453D-BBE2-AD616E1C2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39" y="1212995"/>
            <a:ext cx="8497888" cy="122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4D4D4D"/>
                </a:solidFill>
                <a:latin typeface="宋体" panose="02010600030101010101" pitchFamily="2" charset="-122"/>
              </a:rPr>
              <a:t>赋值表达式中的“表达式”</a:t>
            </a:r>
            <a:r>
              <a:rPr lang="en-US" altLang="zh-CN" sz="2800" dirty="0">
                <a:solidFill>
                  <a:srgbClr val="4D4D4D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rgbClr val="4D4D4D"/>
                </a:solidFill>
                <a:latin typeface="宋体" panose="02010600030101010101" pitchFamily="2" charset="-122"/>
              </a:rPr>
              <a:t>又可以是一个赋值表达式。</a:t>
            </a:r>
            <a:r>
              <a:rPr lang="zh-CN" altLang="en-US" sz="32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32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en-US" altLang="zh-CN" sz="3200" dirty="0">
                <a:solidFill>
                  <a:srgbClr val="4D4D4D"/>
                </a:solidFill>
                <a:latin typeface="宋体" panose="02010600030101010101" pitchFamily="2" charset="-122"/>
              </a:rPr>
              <a:t>a=(b=5);</a:t>
            </a:r>
            <a:r>
              <a:rPr lang="en-US" altLang="zh-CN" sz="4400" dirty="0">
                <a:solidFill>
                  <a:srgbClr val="4D4D4D"/>
                </a:solidFill>
              </a:rPr>
              <a:t> </a:t>
            </a:r>
          </a:p>
        </p:txBody>
      </p:sp>
      <p:sp>
        <p:nvSpPr>
          <p:cNvPr id="789508" name="矩形 789507">
            <a:extLst>
              <a:ext uri="{FF2B5EF4-FFF2-40B4-BE49-F238E27FC236}">
                <a16:creationId xmlns:a16="http://schemas.microsoft.com/office/drawing/2014/main" id="{A9D86889-D60C-4B94-AE31-277EE6FB8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20938"/>
            <a:ext cx="8615363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</a:pPr>
            <a:r>
              <a:rPr lang="zh-CN" altLang="en-US" sz="3200" b="1" u="sng" dirty="0">
                <a:solidFill>
                  <a:srgbClr val="CC0000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sz="3200" b="1" u="sng" dirty="0">
                <a:solidFill>
                  <a:srgbClr val="CC00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括弧内的“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b=5”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是一个赋值表达式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它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的值等于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。执行表达式“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a=(b=5)”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相当于执行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b=5”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和“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b”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两个赋值表达式。 赋值运算符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按照“自右而左”的结合顺序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因此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(b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5)”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外面的括弧可以不要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即“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a=(b=5)”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和“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a=b=5”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等价。</a:t>
            </a:r>
          </a:p>
        </p:txBody>
      </p: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8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/>
      <p:bldP spid="7895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87266-406D-9777-E1AE-8FE4E6D7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图灵机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4545EA-5B05-7CB3-FB1D-7FA164E6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02379"/>
            <a:ext cx="8064896" cy="485080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图灵机是描述计算机求解问题原理的数学模型。</a:t>
            </a:r>
            <a:endParaRPr lang="en-US" altLang="zh-CN" sz="2400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 </a:t>
            </a:r>
          </a:p>
          <a:p>
            <a:r>
              <a:rPr lang="en-US" sz="2400" i="1" dirty="0"/>
              <a:t>T</a:t>
            </a:r>
            <a:r>
              <a:rPr lang="en-US" sz="2400" dirty="0"/>
              <a:t> = (</a:t>
            </a:r>
            <a:r>
              <a:rPr lang="en-US" sz="2400" i="1" dirty="0"/>
              <a:t>S</a:t>
            </a:r>
            <a:r>
              <a:rPr lang="en-US" sz="2400" dirty="0"/>
              <a:t>, </a:t>
            </a:r>
            <a:r>
              <a:rPr lang="en-US" sz="2400" i="1" dirty="0"/>
              <a:t>I</a:t>
            </a:r>
            <a:r>
              <a:rPr lang="en-US" sz="2400" dirty="0"/>
              <a:t>, </a:t>
            </a:r>
            <a:r>
              <a:rPr lang="en-US" sz="2400" i="1" dirty="0"/>
              <a:t>f</a:t>
            </a:r>
            <a:r>
              <a:rPr lang="en-US" sz="2400" dirty="0"/>
              <a:t>, </a:t>
            </a:r>
            <a:r>
              <a:rPr lang="en-US" sz="2400" i="1" dirty="0"/>
              <a:t>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dirty="0"/>
              <a:t>)  </a:t>
            </a:r>
          </a:p>
          <a:p>
            <a:pPr lvl="1"/>
            <a:r>
              <a:rPr lang="en-US" sz="2400" i="1" dirty="0"/>
              <a:t>S</a:t>
            </a:r>
            <a:r>
              <a:rPr lang="en-US" sz="2400" dirty="0"/>
              <a:t> </a:t>
            </a:r>
            <a:r>
              <a:rPr lang="zh-CN" altLang="en-US" sz="2400" dirty="0"/>
              <a:t>有限的计算状态的集合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</a:t>
            </a:r>
            <a:r>
              <a:rPr lang="zh-CN" altLang="en-US" sz="2400" dirty="0"/>
              <a:t>有限的输入符号集合，包含空白符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zh-CN" altLang="en-US" sz="2400" dirty="0"/>
              <a:t>：从 </a:t>
            </a:r>
            <a:r>
              <a:rPr lang="en-US" sz="2400" i="1" dirty="0"/>
              <a:t>S</a:t>
            </a:r>
            <a:r>
              <a:rPr lang="en-US" sz="2400" dirty="0"/>
              <a:t> × </a:t>
            </a:r>
            <a:r>
              <a:rPr lang="en-US" sz="2400" i="1" dirty="0"/>
              <a:t>I</a:t>
            </a:r>
            <a:r>
              <a:rPr lang="en-US" sz="2400" dirty="0"/>
              <a:t> </a:t>
            </a:r>
            <a:r>
              <a:rPr lang="zh-CN" altLang="en-US" sz="2400" dirty="0"/>
              <a:t>到</a:t>
            </a:r>
            <a:r>
              <a:rPr lang="en-US" sz="2400" dirty="0"/>
              <a:t>  </a:t>
            </a:r>
            <a:r>
              <a:rPr lang="en-US" sz="2400" i="1" dirty="0"/>
              <a:t>S</a:t>
            </a:r>
            <a:r>
              <a:rPr lang="en-US" sz="2400" dirty="0"/>
              <a:t> × </a:t>
            </a:r>
            <a:r>
              <a:rPr lang="en-US" sz="2400" i="1" dirty="0"/>
              <a:t>I</a:t>
            </a:r>
            <a:r>
              <a:rPr lang="en-US" sz="2400" dirty="0"/>
              <a:t> ×{</a:t>
            </a:r>
            <a:r>
              <a:rPr lang="en-US" sz="2400" i="1" dirty="0" err="1"/>
              <a:t>R</a:t>
            </a:r>
            <a:r>
              <a:rPr lang="en-US" sz="2400" dirty="0" err="1"/>
              <a:t>,</a:t>
            </a:r>
            <a:r>
              <a:rPr lang="en-US" sz="2400" i="1" dirty="0" err="1"/>
              <a:t>L</a:t>
            </a:r>
            <a:r>
              <a:rPr lang="en-US" sz="2400" dirty="0"/>
              <a:t>} </a:t>
            </a:r>
            <a:r>
              <a:rPr lang="zh-CN" altLang="en-US" sz="2400" dirty="0"/>
              <a:t>的转换函数，</a:t>
            </a:r>
            <a:r>
              <a:rPr lang="en-US" altLang="zh-CN" sz="2400" dirty="0"/>
              <a:t>R</a:t>
            </a:r>
            <a:r>
              <a:rPr lang="zh-CN" altLang="en-US" sz="2400" dirty="0"/>
              <a:t>表示前进，</a:t>
            </a:r>
            <a:r>
              <a:rPr lang="en-US" altLang="zh-CN" sz="2400" dirty="0"/>
              <a:t>L</a:t>
            </a:r>
            <a:r>
              <a:rPr lang="zh-CN" altLang="en-US" sz="2400" dirty="0"/>
              <a:t>表示退回。</a:t>
            </a:r>
            <a:endParaRPr lang="en-US" sz="2400" dirty="0"/>
          </a:p>
          <a:p>
            <a:pPr lvl="1"/>
            <a:r>
              <a:rPr lang="en-US" sz="2400" i="1" dirty="0" err="1"/>
              <a:t>S</a:t>
            </a:r>
            <a:r>
              <a:rPr lang="en-US" sz="2400" baseline="-25000" dirty="0" err="1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zh-CN" altLang="en-US" sz="2400" dirty="0"/>
              <a:t>开始状态。</a:t>
            </a:r>
            <a:endParaRPr lang="en-US" sz="2400" dirty="0">
              <a:ea typeface="Cambria Math" pitchFamily="18" charset="0"/>
            </a:endParaRPr>
          </a:p>
          <a:p>
            <a:pPr marL="0" indent="0">
              <a:buNone/>
            </a:pPr>
            <a:endParaRPr lang="en-US" sz="2400" dirty="0">
              <a:ea typeface="Cambria Math" pitchFamily="18" charset="0"/>
            </a:endParaRPr>
          </a:p>
          <a:p>
            <a:pPr indent="0">
              <a:buNone/>
            </a:pPr>
            <a:endParaRPr lang="en-US" sz="2400" dirty="0">
              <a:ea typeface="Cambria Math" pitchFamily="18" charset="0"/>
            </a:endParaRPr>
          </a:p>
          <a:p>
            <a:pPr indent="0">
              <a:buNone/>
            </a:pPr>
            <a:endParaRPr lang="en-US" sz="2400" dirty="0">
              <a:ea typeface="Cambria Math" pitchFamily="18" charset="0"/>
            </a:endParaRPr>
          </a:p>
          <a:p>
            <a:pPr indent="0">
              <a:buNone/>
            </a:pPr>
            <a:endParaRPr lang="en-US" sz="2400" dirty="0">
              <a:ea typeface="Cambria Math" pitchFamily="18" charset="0"/>
            </a:endParaRPr>
          </a:p>
          <a:p>
            <a:pPr indent="0">
              <a:buNone/>
            </a:pPr>
            <a:endParaRPr lang="en-US" sz="2400" dirty="0">
              <a:ea typeface="Cambria Math" pitchFamily="18" charset="0"/>
            </a:endParaRPr>
          </a:p>
          <a:p>
            <a:pPr indent="0">
              <a:buNone/>
            </a:pPr>
            <a:endParaRPr lang="en-US" sz="2400" dirty="0"/>
          </a:p>
        </p:txBody>
      </p:sp>
      <p:pic>
        <p:nvPicPr>
          <p:cNvPr id="1026" name="Picture 2" descr="什么是图灵机">
            <a:extLst>
              <a:ext uri="{FF2B5EF4-FFF2-40B4-BE49-F238E27FC236}">
                <a16:creationId xmlns:a16="http://schemas.microsoft.com/office/drawing/2014/main" id="{FAAC8A3A-BB41-47C4-E233-B8FFECF1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29094"/>
            <a:ext cx="5190800" cy="181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7BF8BA6-D2A7-554E-C1AA-CF28783E4F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60648"/>
            <a:ext cx="893064" cy="103632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D443639A-DF2E-1816-C0CE-233340B7ACE6}"/>
              </a:ext>
            </a:extLst>
          </p:cNvPr>
          <p:cNvSpPr txBox="1"/>
          <p:nvPr/>
        </p:nvSpPr>
        <p:spPr>
          <a:xfrm>
            <a:off x="1368610" y="123304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图灵</a:t>
            </a:r>
            <a:r>
              <a:rPr lang="en-US" dirty="0"/>
              <a:t>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1912-1954</a:t>
            </a:r>
            <a:r>
              <a:rPr lang="en-US" dirty="0"/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D7FB69-5AEB-D115-D4BE-5688FBFA1FD7}"/>
              </a:ext>
            </a:extLst>
          </p:cNvPr>
          <p:cNvSpPr txBox="1"/>
          <p:nvPr/>
        </p:nvSpPr>
        <p:spPr>
          <a:xfrm>
            <a:off x="6338761" y="2029094"/>
            <a:ext cx="2265687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i="1" dirty="0"/>
              <a:t>无限长的纸带可以读和写数据；</a:t>
            </a:r>
            <a:endParaRPr lang="en-US" altLang="zh-CN" i="1" dirty="0"/>
          </a:p>
          <a:p>
            <a:r>
              <a:rPr lang="zh-CN" altLang="en-US" i="1" dirty="0"/>
              <a:t>由程序一步步控制的盒子，根据状态棒进行逻辑判断，决定执行哪些计算、读取输入、输出结果等。</a:t>
            </a:r>
          </a:p>
        </p:txBody>
      </p:sp>
    </p:spTree>
    <p:extLst>
      <p:ext uri="{BB962C8B-B14F-4D97-AF65-F5344CB8AC3E}">
        <p14:creationId xmlns:p14="http://schemas.microsoft.com/office/powerpoint/2010/main" val="373219540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856065">
            <a:extLst>
              <a:ext uri="{FF2B5EF4-FFF2-40B4-BE49-F238E27FC236}">
                <a16:creationId xmlns:a16="http://schemas.microsoft.com/office/drawing/2014/main" id="{4C24BA2A-2A26-400D-980D-839E29149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32656"/>
            <a:ext cx="9144000" cy="859556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kern="1200" dirty="0"/>
              <a:t>  </a:t>
            </a:r>
            <a:r>
              <a:rPr lang="zh-CN" altLang="en-US" kern="1200" dirty="0"/>
              <a:t>逻辑运算符和逻辑表达式 </a:t>
            </a:r>
          </a:p>
        </p:txBody>
      </p:sp>
      <p:sp>
        <p:nvSpPr>
          <p:cNvPr id="856068" name="矩形 856067">
            <a:extLst>
              <a:ext uri="{FF2B5EF4-FFF2-40B4-BE49-F238E27FC236}">
                <a16:creationId xmlns:a16="http://schemas.microsoft.com/office/drawing/2014/main" id="{0968454A-AC96-4A91-871E-176522ED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190396"/>
            <a:ext cx="8640960" cy="497309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zh-CN" altLang="en-US" sz="2800" b="1" dirty="0"/>
              <a:t>写出下面各逻辑表达式的值。设</a:t>
            </a:r>
            <a:r>
              <a:rPr lang="en-US" altLang="zh-CN" sz="2800" b="1" dirty="0"/>
              <a:t>a=</a:t>
            </a:r>
            <a:r>
              <a:rPr lang="en-US" altLang="zh-CN" sz="2800" b="1" dirty="0" err="1"/>
              <a:t>3,b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4,c</a:t>
            </a:r>
            <a:r>
              <a:rPr lang="en-US" altLang="zh-CN" sz="2800" b="1" dirty="0"/>
              <a:t>=5</a:t>
            </a:r>
            <a:r>
              <a:rPr lang="zh-CN" altLang="en-US" sz="2800" b="1" dirty="0"/>
              <a:t>。</a:t>
            </a:r>
          </a:p>
          <a:p>
            <a:r>
              <a:rPr lang="en-US" altLang="zh-CN" sz="2800" dirty="0"/>
              <a:t>(1)a + b &gt; c &amp;&amp; b == c</a:t>
            </a:r>
          </a:p>
          <a:p>
            <a:r>
              <a:rPr lang="en-US" altLang="zh-CN" sz="2800" dirty="0"/>
              <a:t>(2)a || b + c &amp;&amp; b - c</a:t>
            </a:r>
          </a:p>
          <a:p>
            <a:r>
              <a:rPr lang="en-US" altLang="zh-CN" sz="2800" dirty="0"/>
              <a:t>(3)!(a &gt; b) &amp;&amp; !c || 1</a:t>
            </a:r>
          </a:p>
          <a:p>
            <a:r>
              <a:rPr lang="en-US" altLang="zh-CN" sz="2800" dirty="0"/>
              <a:t>(4)!(x = a) &amp;&amp; (y = b) &amp;&amp; 0</a:t>
            </a:r>
          </a:p>
          <a:p>
            <a:r>
              <a:rPr lang="en-US" altLang="zh-CN" sz="2800" dirty="0"/>
              <a:t>(5)!(a + b) + c - 1 &amp;&amp; b + c / 2</a:t>
            </a:r>
          </a:p>
          <a:p>
            <a:r>
              <a:rPr lang="zh-CN" altLang="en-US" sz="2800" b="1" dirty="0"/>
              <a:t>解题思路：</a:t>
            </a:r>
            <a:endParaRPr lang="zh-CN" altLang="en-US" sz="2800" dirty="0"/>
          </a:p>
          <a:p>
            <a:r>
              <a:rPr lang="zh-CN" altLang="en-US" sz="2800" dirty="0"/>
              <a:t>关系运算符的优先级高于赋值运算符</a:t>
            </a:r>
            <a:r>
              <a:rPr lang="en-US" altLang="zh-CN" sz="2800" dirty="0"/>
              <a:t>,</a:t>
            </a:r>
            <a:r>
              <a:rPr lang="zh-CN" altLang="en-US" sz="2800" dirty="0"/>
              <a:t>但低于算术运算符</a:t>
            </a:r>
            <a:r>
              <a:rPr lang="en-US" altLang="zh-CN" sz="2800" dirty="0"/>
              <a:t>;</a:t>
            </a:r>
            <a:endParaRPr lang="zh-CN" altLang="en-US" sz="2800" dirty="0"/>
          </a:p>
          <a:p>
            <a:r>
              <a:rPr lang="zh-CN" altLang="en-US" sz="2800" dirty="0"/>
              <a:t>逻辑运算符优先级： </a:t>
            </a:r>
            <a:r>
              <a:rPr lang="en-US" altLang="zh-CN" sz="2800" dirty="0"/>
              <a:t>! </a:t>
            </a:r>
            <a:r>
              <a:rPr lang="zh-CN" altLang="en-US" sz="2800" dirty="0"/>
              <a:t>高于</a:t>
            </a:r>
            <a:r>
              <a:rPr lang="en-US" altLang="zh-CN" sz="2800" dirty="0"/>
              <a:t> &amp;&amp;, &amp;&amp;</a:t>
            </a:r>
            <a:r>
              <a:rPr lang="zh-CN" altLang="en-US" sz="2800" dirty="0"/>
              <a:t>高于</a:t>
            </a:r>
            <a:r>
              <a:rPr lang="en-US" altLang="zh-CN" sz="2800" dirty="0"/>
              <a:t> ||</a:t>
            </a:r>
          </a:p>
          <a:p>
            <a:r>
              <a:rPr lang="zh-CN" altLang="en-US" sz="2800" dirty="0"/>
              <a:t>有括号优先括号。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6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872449">
            <a:extLst>
              <a:ext uri="{FF2B5EF4-FFF2-40B4-BE49-F238E27FC236}">
                <a16:creationId xmlns:a16="http://schemas.microsoft.com/office/drawing/2014/main" id="{D88F1969-ABC8-4485-B676-EEADE9754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80528" y="166221"/>
            <a:ext cx="9144000" cy="1143000"/>
          </a:xfrm>
          <a:noFill/>
          <a:ln w="9525">
            <a:noFill/>
          </a:ln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kern="1200" dirty="0"/>
              <a:t>  </a:t>
            </a:r>
            <a:r>
              <a:rPr lang="zh-CN" altLang="en-US" kern="1200" dirty="0"/>
              <a:t>条件运算符</a:t>
            </a:r>
          </a:p>
        </p:txBody>
      </p:sp>
      <p:sp>
        <p:nvSpPr>
          <p:cNvPr id="67586" name="矩形 872450">
            <a:extLst>
              <a:ext uri="{FF2B5EF4-FFF2-40B4-BE49-F238E27FC236}">
                <a16:creationId xmlns:a16="http://schemas.microsoft.com/office/drawing/2014/main" id="{9C082F36-0D27-44AD-9B30-9B32E13B9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844675"/>
            <a:ext cx="8316912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3200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endParaRPr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     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ｉｆ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＞ｂ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ｍ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ｘ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=a;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ｅｌｓｅ ｍ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ｘ＝ｂ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条件运算符</a:t>
            </a:r>
            <a:endParaRPr lang="zh-CN" altLang="en-US" sz="2800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格式：    表达式１？表达式２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: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表达式３ 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功能：    判断</a:t>
            </a:r>
            <a:r>
              <a:rPr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表达式</a:t>
            </a:r>
            <a:r>
              <a:rPr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的值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如果成立就执行</a:t>
            </a:r>
            <a:r>
              <a:rPr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表</a:t>
            </a:r>
            <a:endParaRPr lang="zh-CN" altLang="en-US" sz="2800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          达式</a:t>
            </a:r>
            <a:r>
              <a:rPr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2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否则就执行</a:t>
            </a:r>
            <a:r>
              <a:rPr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表达式</a:t>
            </a:r>
            <a:r>
              <a:rPr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3</a:t>
            </a:r>
            <a:endParaRPr lang="en-US" altLang="zh-CN" sz="2800" dirty="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例：     ｍ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ｘ＝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＞ｂ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？</a:t>
            </a:r>
            <a:r>
              <a:rPr lang="en-US" altLang="zh-CN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>
            <a:extLst>
              <a:ext uri="{FF2B5EF4-FFF2-40B4-BE49-F238E27FC236}">
                <a16:creationId xmlns:a16="http://schemas.microsoft.com/office/drawing/2014/main" id="{4D8C09AA-9897-42E3-A2AA-9701DB03E39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fld id="{CCE19488-EB2B-43DC-B722-F1ED13DD5D2E}" type="slidenum">
              <a:rPr lang="zh-CN" altLang="en-US" sz="1400"/>
              <a:pPr algn="r">
                <a:spcBef>
                  <a:spcPct val="50000"/>
                </a:spcBef>
              </a:pPr>
              <a:t>32</a:t>
            </a:fld>
            <a:endParaRPr lang="zh-CN" altLang="en-US" sz="1400"/>
          </a:p>
        </p:txBody>
      </p:sp>
      <p:sp>
        <p:nvSpPr>
          <p:cNvPr id="60418" name="Rectangle 7">
            <a:extLst>
              <a:ext uri="{FF2B5EF4-FFF2-40B4-BE49-F238E27FC236}">
                <a16:creationId xmlns:a16="http://schemas.microsoft.com/office/drawing/2014/main" id="{5FEEA750-1701-4143-8B18-F6964F4605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控制语句</a:t>
            </a:r>
          </a:p>
        </p:txBody>
      </p:sp>
      <p:sp>
        <p:nvSpPr>
          <p:cNvPr id="60419" name="Text Box 4">
            <a:extLst>
              <a:ext uri="{FF2B5EF4-FFF2-40B4-BE49-F238E27FC236}">
                <a16:creationId xmlns:a16="http://schemas.microsoft.com/office/drawing/2014/main" id="{3D72D824-BB49-46A7-B4D8-14CE043A6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416050"/>
            <a:ext cx="7632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dirty="0">
                <a:latin typeface="宋体" panose="02010600030101010101" pitchFamily="2" charset="-122"/>
                <a:sym typeface="宋体" panose="02010600030101010101" pitchFamily="2" charset="-122"/>
              </a:rPr>
              <a:t>计算机中的指令除了运算，还需要控制语句的执行序列，如：是非选择、多项选择、周而复始的循环、中断、意外终止等。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B2B1C2B-DB0F-478F-99A0-69EC3E020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3090862"/>
            <a:ext cx="7696200" cy="323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 dirty="0">
                <a:latin typeface="宋体" panose="02010600030101010101" pitchFamily="2" charset="-122"/>
              </a:rPr>
              <a:t> 在写程序时，有时往往需要测试某一个条件  是否成立，然后根据测试结果来控制程序后续执行路径。此时要用到选择结构。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zh-CN" sz="2800" dirty="0">
                <a:latin typeface="宋体" panose="02010600030101010101" pitchFamily="2" charset="-122"/>
              </a:rPr>
              <a:t> C</a:t>
            </a:r>
            <a:r>
              <a:rPr lang="zh-CN" altLang="en-US" sz="2800" dirty="0">
                <a:latin typeface="宋体" panose="02010600030101010101" pitchFamily="2" charset="-122"/>
              </a:rPr>
              <a:t>语言中选择语句有：</a:t>
            </a:r>
          </a:p>
          <a:p>
            <a:r>
              <a:rPr lang="zh-CN" altLang="en-US" sz="2800" dirty="0">
                <a:latin typeface="宋体" panose="02010600030101010101" pitchFamily="2" charset="-122"/>
              </a:rPr>
              <a:t>  </a:t>
            </a:r>
            <a:r>
              <a:rPr lang="zh-CN" altLang="en-US" sz="2800" dirty="0"/>
              <a:t>1）</a:t>
            </a:r>
            <a:r>
              <a:rPr lang="en-US" altLang="zh-CN" sz="2800" dirty="0"/>
              <a:t>if-else </a:t>
            </a:r>
            <a:r>
              <a:rPr lang="zh-CN" altLang="en-US" sz="2800" dirty="0"/>
              <a:t>语句  </a:t>
            </a:r>
            <a:r>
              <a:rPr lang="en-US" altLang="zh-CN" sz="2800" dirty="0"/>
              <a:t>(</a:t>
            </a:r>
            <a:r>
              <a:rPr lang="zh-CN" altLang="en-US" sz="2800" dirty="0"/>
              <a:t>是非选择，两种分支</a:t>
            </a:r>
            <a:r>
              <a:rPr lang="en-US" altLang="zh-CN" sz="2800" dirty="0"/>
              <a:t>)</a:t>
            </a:r>
          </a:p>
          <a:p>
            <a:r>
              <a:rPr lang="en-US" altLang="zh-CN" sz="2800" dirty="0"/>
              <a:t>    </a:t>
            </a:r>
            <a:r>
              <a:rPr lang="en-US" altLang="zh-CN" sz="2800" dirty="0" err="1"/>
              <a:t>2）switch-case</a:t>
            </a:r>
            <a:r>
              <a:rPr lang="zh-CN" altLang="en-US" sz="2800" dirty="0"/>
              <a:t>语句 </a:t>
            </a:r>
            <a:r>
              <a:rPr lang="en-US" altLang="zh-CN" sz="2800" dirty="0"/>
              <a:t>(</a:t>
            </a:r>
            <a:r>
              <a:rPr lang="zh-CN" altLang="en-US" sz="2800" dirty="0"/>
              <a:t>多路选择</a:t>
            </a:r>
            <a:r>
              <a:rPr lang="en-US" altLang="zh-CN" sz="2800" dirty="0"/>
              <a:t>)</a:t>
            </a:r>
            <a:endParaRPr lang="zh-CN" altLang="en-US" sz="2800" dirty="0"/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>
            <a:extLst>
              <a:ext uri="{FF2B5EF4-FFF2-40B4-BE49-F238E27FC236}">
                <a16:creationId xmlns:a16="http://schemas.microsoft.com/office/drawing/2014/main" id="{2B58F103-9138-4188-9CAD-27516B1EB2B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fld id="{87F3A46A-096F-46A2-B189-40D2190C5478}" type="slidenum">
              <a:rPr lang="zh-CN" altLang="en-US" sz="1400"/>
              <a:pPr algn="r">
                <a:spcBef>
                  <a:spcPct val="50000"/>
                </a:spcBef>
              </a:pPr>
              <a:t>33</a:t>
            </a:fld>
            <a:endParaRPr lang="zh-CN" altLang="en-US" sz="1400"/>
          </a:p>
        </p:txBody>
      </p:sp>
      <p:sp>
        <p:nvSpPr>
          <p:cNvPr id="62466" name="Rectangle 4">
            <a:extLst>
              <a:ext uri="{FF2B5EF4-FFF2-40B4-BE49-F238E27FC236}">
                <a16:creationId xmlns:a16="http://schemas.microsoft.com/office/drawing/2014/main" id="{04E472D4-8EB4-4CAC-AEFF-728D7E3673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1371600"/>
            <a:ext cx="8305800" cy="60960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if-else </a:t>
            </a:r>
          </a:p>
          <a:p>
            <a:pPr eaLnBrk="1" hangingPunct="1">
              <a:buFontTx/>
              <a:buNone/>
            </a:pPr>
            <a:endParaRPr lang="zh-CN" altLang="en-US" b="1" dirty="0"/>
          </a:p>
        </p:txBody>
      </p:sp>
      <p:sp>
        <p:nvSpPr>
          <p:cNvPr id="62467" name="Text Box 5">
            <a:extLst>
              <a:ext uri="{FF2B5EF4-FFF2-40B4-BE49-F238E27FC236}">
                <a16:creationId xmlns:a16="http://schemas.microsoft.com/office/drawing/2014/main" id="{B4CA0619-EC1A-42D8-80F7-9C55B894E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981200"/>
            <a:ext cx="76962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实现双路选择</a:t>
            </a: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62468" name="Text Box 7">
            <a:extLst>
              <a:ext uri="{FF2B5EF4-FFF2-40B4-BE49-F238E27FC236}">
                <a16:creationId xmlns:a16="http://schemas.microsoft.com/office/drawing/2014/main" id="{436E8CF4-F3A3-473C-8FE3-4877FF530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39" y="1981200"/>
            <a:ext cx="1827213" cy="2486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if (</a:t>
            </a:r>
            <a:r>
              <a:rPr lang="zh-CN" altLang="en-US" sz="2800" dirty="0"/>
              <a:t>表达式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en-US" altLang="zh-CN" sz="2800" dirty="0"/>
          </a:p>
          <a:p>
            <a:pPr algn="just" eaLnBrk="0" hangingPunct="0">
              <a:spcBef>
                <a:spcPct val="0"/>
              </a:spcBef>
            </a:pPr>
            <a:r>
              <a:rPr lang="zh-CN" altLang="en-US" sz="2800" dirty="0"/>
              <a:t>    语句</a:t>
            </a:r>
            <a:r>
              <a:rPr lang="en-US" altLang="zh-CN" sz="2800" dirty="0"/>
              <a:t>1</a:t>
            </a:r>
          </a:p>
          <a:p>
            <a:pPr algn="just" eaLnBrk="0" hangingPunct="0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else</a:t>
            </a:r>
            <a:endParaRPr lang="en-US" altLang="zh-CN" sz="2800" dirty="0"/>
          </a:p>
          <a:p>
            <a:pPr algn="just" eaLnBrk="0" hangingPunct="0">
              <a:spcBef>
                <a:spcPct val="0"/>
              </a:spcBef>
            </a:pPr>
            <a:r>
              <a:rPr lang="zh-CN" altLang="en-US" sz="2800" dirty="0"/>
              <a:t>     语句2</a:t>
            </a:r>
          </a:p>
        </p:txBody>
      </p:sp>
      <p:sp>
        <p:nvSpPr>
          <p:cNvPr id="62469" name="Text Box 8">
            <a:extLst>
              <a:ext uri="{FF2B5EF4-FFF2-40B4-BE49-F238E27FC236}">
                <a16:creationId xmlns:a16="http://schemas.microsoft.com/office/drawing/2014/main" id="{0D63ABB4-CB93-4BBF-8440-832EA2155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5445125"/>
            <a:ext cx="2057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 sz="2400" dirty="0" err="1"/>
              <a:t>b）C</a:t>
            </a:r>
            <a:r>
              <a:rPr lang="zh-CN" altLang="en-US" sz="2400" dirty="0"/>
              <a:t>语法</a:t>
            </a:r>
          </a:p>
        </p:txBody>
      </p:sp>
      <p:grpSp>
        <p:nvGrpSpPr>
          <p:cNvPr id="62470" name="组合 31750">
            <a:extLst>
              <a:ext uri="{FF2B5EF4-FFF2-40B4-BE49-F238E27FC236}">
                <a16:creationId xmlns:a16="http://schemas.microsoft.com/office/drawing/2014/main" id="{4B81EE9D-41DC-40D8-982A-81421A3C067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14600"/>
            <a:ext cx="5029200" cy="3505200"/>
            <a:chOff x="0" y="0"/>
            <a:chExt cx="3600" cy="3120"/>
          </a:xfrm>
        </p:grpSpPr>
        <p:sp>
          <p:nvSpPr>
            <p:cNvPr id="62471" name="Text Box 10">
              <a:extLst>
                <a:ext uri="{FF2B5EF4-FFF2-40B4-BE49-F238E27FC236}">
                  <a16:creationId xmlns:a16="http://schemas.microsoft.com/office/drawing/2014/main" id="{BD49C702-B4DD-4446-9FDA-18C1C931B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0" y="2652"/>
              <a:ext cx="19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lang="en-US" altLang="zh-CN" sz="2000"/>
                <a:t>a) </a:t>
              </a:r>
              <a:r>
                <a:rPr lang="zh-CN" altLang="en-US" sz="2000"/>
                <a:t>流程图</a:t>
              </a:r>
            </a:p>
          </p:txBody>
        </p:sp>
        <p:grpSp>
          <p:nvGrpSpPr>
            <p:cNvPr id="62472" name="组合 31752">
              <a:extLst>
                <a:ext uri="{FF2B5EF4-FFF2-40B4-BE49-F238E27FC236}">
                  <a16:creationId xmlns:a16="http://schemas.microsoft.com/office/drawing/2014/main" id="{C61FA746-E25C-4BA1-8F14-14DC8088B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600" cy="2652"/>
              <a:chOff x="0" y="0"/>
              <a:chExt cx="3600" cy="2652"/>
            </a:xfrm>
          </p:grpSpPr>
          <p:grpSp>
            <p:nvGrpSpPr>
              <p:cNvPr id="62473" name="组合 31753">
                <a:extLst>
                  <a:ext uri="{FF2B5EF4-FFF2-40B4-BE49-F238E27FC236}">
                    <a16:creationId xmlns:a16="http://schemas.microsoft.com/office/drawing/2014/main" id="{B6611525-CDDE-4432-BF2C-A4668DBC1C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" y="0"/>
                <a:ext cx="3420" cy="2652"/>
                <a:chOff x="0" y="0"/>
                <a:chExt cx="3420" cy="2652"/>
              </a:xfrm>
            </p:grpSpPr>
            <p:sp>
              <p:nvSpPr>
                <p:cNvPr id="62474" name="Line 13">
                  <a:extLst>
                    <a:ext uri="{FF2B5EF4-FFF2-40B4-BE49-F238E27FC236}">
                      <a16:creationId xmlns:a16="http://schemas.microsoft.com/office/drawing/2014/main" id="{F02CB4B1-53AB-4A40-A16E-F5D873460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" y="780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75" name="Line 14">
                  <a:extLst>
                    <a:ext uri="{FF2B5EF4-FFF2-40B4-BE49-F238E27FC236}">
                      <a16:creationId xmlns:a16="http://schemas.microsoft.com/office/drawing/2014/main" id="{A8D29ECF-9B32-4EF1-93DB-22965E825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40" y="780"/>
                  <a:ext cx="36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76" name="Line 15">
                  <a:extLst>
                    <a:ext uri="{FF2B5EF4-FFF2-40B4-BE49-F238E27FC236}">
                      <a16:creationId xmlns:a16="http://schemas.microsoft.com/office/drawing/2014/main" id="{D4F1BFA9-0012-4E78-B47F-796C10867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20" y="0"/>
                  <a:ext cx="0" cy="4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77" name="AutoShape 16">
                  <a:extLst>
                    <a:ext uri="{FF2B5EF4-FFF2-40B4-BE49-F238E27FC236}">
                      <a16:creationId xmlns:a16="http://schemas.microsoft.com/office/drawing/2014/main" id="{F4492F34-428B-4930-9E8F-A70D3EC91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" y="468"/>
                  <a:ext cx="1440" cy="624"/>
                </a:xfrm>
                <a:prstGeom prst="flowChartDecision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>
                    <a:spcBef>
                      <a:spcPct val="0"/>
                    </a:spcBef>
                  </a:pPr>
                  <a:r>
                    <a:rPr lang="zh-CN" altLang="en-US" sz="2000"/>
                    <a:t>表达式</a:t>
                  </a:r>
                </a:p>
              </p:txBody>
            </p:sp>
            <p:sp>
              <p:nvSpPr>
                <p:cNvPr id="62478" name="Line 17">
                  <a:extLst>
                    <a:ext uri="{FF2B5EF4-FFF2-40B4-BE49-F238E27FC236}">
                      <a16:creationId xmlns:a16="http://schemas.microsoft.com/office/drawing/2014/main" id="{E2F96DB0-56BA-44F7-84B3-BCE2BDF6C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" y="780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79" name="Line 18">
                  <a:extLst>
                    <a:ext uri="{FF2B5EF4-FFF2-40B4-BE49-F238E27FC236}">
                      <a16:creationId xmlns:a16="http://schemas.microsoft.com/office/drawing/2014/main" id="{1572E881-4452-40B1-9137-FDDF2428CA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0" y="780"/>
                  <a:ext cx="0" cy="62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2480" name="组合 31760">
                  <a:extLst>
                    <a:ext uri="{FF2B5EF4-FFF2-40B4-BE49-F238E27FC236}">
                      <a16:creationId xmlns:a16="http://schemas.microsoft.com/office/drawing/2014/main" id="{53EE862F-2CD2-483A-AF82-10DF69863C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0" y="1872"/>
                  <a:ext cx="2160" cy="780"/>
                  <a:chOff x="0" y="0"/>
                  <a:chExt cx="2160" cy="780"/>
                </a:xfrm>
              </p:grpSpPr>
              <p:sp>
                <p:nvSpPr>
                  <p:cNvPr id="62481" name="Line 20">
                    <a:extLst>
                      <a:ext uri="{FF2B5EF4-FFF2-40B4-BE49-F238E27FC236}">
                        <a16:creationId xmlns:a16="http://schemas.microsoft.com/office/drawing/2014/main" id="{3906FFA7-2E57-4EDB-B433-E7B8ADD2EF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482" name="Line 21">
                    <a:extLst>
                      <a:ext uri="{FF2B5EF4-FFF2-40B4-BE49-F238E27FC236}">
                        <a16:creationId xmlns:a16="http://schemas.microsoft.com/office/drawing/2014/main" id="{6DE9913E-E97A-46E3-8366-8260D12AE4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0" y="0"/>
                    <a:ext cx="0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2483" name="组合 31763">
                    <a:extLst>
                      <a:ext uri="{FF2B5EF4-FFF2-40B4-BE49-F238E27FC236}">
                        <a16:creationId xmlns:a16="http://schemas.microsoft.com/office/drawing/2014/main" id="{909620BF-393C-4240-88B9-3B325B42A2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312"/>
                    <a:ext cx="2160" cy="468"/>
                    <a:chOff x="0" y="0"/>
                    <a:chExt cx="2160" cy="468"/>
                  </a:xfrm>
                </p:grpSpPr>
                <p:sp>
                  <p:nvSpPr>
                    <p:cNvPr id="62484" name="Line 23">
                      <a:extLst>
                        <a:ext uri="{FF2B5EF4-FFF2-40B4-BE49-F238E27FC236}">
                          <a16:creationId xmlns:a16="http://schemas.microsoft.com/office/drawing/2014/main" id="{A8825C76-C869-4C46-A97D-1EECF7D521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0"/>
                      <a:ext cx="1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485" name="Line 24">
                      <a:extLst>
                        <a:ext uri="{FF2B5EF4-FFF2-40B4-BE49-F238E27FC236}">
                          <a16:creationId xmlns:a16="http://schemas.microsoft.com/office/drawing/2014/main" id="{C825DD9E-62DA-48F0-B424-6EBD7AFC50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080" y="0"/>
                      <a:ext cx="108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486" name="Line 25">
                      <a:extLst>
                        <a:ext uri="{FF2B5EF4-FFF2-40B4-BE49-F238E27FC236}">
                          <a16:creationId xmlns:a16="http://schemas.microsoft.com/office/drawing/2014/main" id="{5C9ECFCD-521A-4AA5-991D-A0BAD690A9E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80" y="0"/>
                      <a:ext cx="0" cy="4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2487" name="Text Box 26">
                  <a:extLst>
                    <a:ext uri="{FF2B5EF4-FFF2-40B4-BE49-F238E27FC236}">
                      <a16:creationId xmlns:a16="http://schemas.microsoft.com/office/drawing/2014/main" id="{83C2E61A-ADA2-4AF3-A9C2-37A56D7719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1404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>
                    <a:spcBef>
                      <a:spcPct val="0"/>
                    </a:spcBef>
                  </a:pPr>
                  <a:r>
                    <a:rPr lang="zh-CN" altLang="en-US" sz="2000"/>
                    <a:t>      语句</a:t>
                  </a:r>
                  <a:r>
                    <a:rPr lang="en-US" altLang="zh-CN" sz="2000"/>
                    <a:t>1</a:t>
                  </a:r>
                </a:p>
              </p:txBody>
            </p:sp>
            <p:sp>
              <p:nvSpPr>
                <p:cNvPr id="62488" name="Text Box 27">
                  <a:extLst>
                    <a:ext uri="{FF2B5EF4-FFF2-40B4-BE49-F238E27FC236}">
                      <a16:creationId xmlns:a16="http://schemas.microsoft.com/office/drawing/2014/main" id="{6E5B4934-C3B5-49F9-BB47-AB5234452E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" y="1404"/>
                  <a:ext cx="1080" cy="46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 eaLnBrk="0" hangingPunct="0">
                    <a:spcBef>
                      <a:spcPct val="0"/>
                    </a:spcBef>
                  </a:pPr>
                  <a:r>
                    <a:rPr lang="zh-CN" altLang="en-US" sz="2000"/>
                    <a:t>   语句2</a:t>
                  </a:r>
                </a:p>
              </p:txBody>
            </p:sp>
            <p:sp>
              <p:nvSpPr>
                <p:cNvPr id="62489" name="Text Box 28">
                  <a:extLst>
                    <a:ext uri="{FF2B5EF4-FFF2-40B4-BE49-F238E27FC236}">
                      <a16:creationId xmlns:a16="http://schemas.microsoft.com/office/drawing/2014/main" id="{77530797-8AD7-42F8-A2A4-14774422EC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0" y="312"/>
                  <a:ext cx="12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>
                    <a:spcBef>
                      <a:spcPct val="0"/>
                    </a:spcBef>
                  </a:pPr>
                  <a:r>
                    <a:rPr lang="zh-CN" altLang="en-US" sz="2000"/>
                    <a:t>真（非0）</a:t>
                  </a:r>
                </a:p>
              </p:txBody>
            </p:sp>
            <p:sp>
              <p:nvSpPr>
                <p:cNvPr id="62490" name="Text Box 29">
                  <a:extLst>
                    <a:ext uri="{FF2B5EF4-FFF2-40B4-BE49-F238E27FC236}">
                      <a16:creationId xmlns:a16="http://schemas.microsoft.com/office/drawing/2014/main" id="{C2201948-B612-4658-B9FF-D247BA85BD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60" y="312"/>
                  <a:ext cx="1260" cy="4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just" eaLnBrk="0" hangingPunct="0">
                    <a:spcBef>
                      <a:spcPct val="0"/>
                    </a:spcBef>
                  </a:pPr>
                  <a:r>
                    <a:rPr lang="zh-CN" altLang="en-US" sz="2000"/>
                    <a:t>假（为0）</a:t>
                  </a:r>
                </a:p>
              </p:txBody>
            </p:sp>
          </p:grpSp>
          <p:sp>
            <p:nvSpPr>
              <p:cNvPr id="62491" name="Line 30">
                <a:extLst>
                  <a:ext uri="{FF2B5EF4-FFF2-40B4-BE49-F238E27FC236}">
                    <a16:creationId xmlns:a16="http://schemas.microsoft.com/office/drawing/2014/main" id="{A2C1547C-DDE7-4888-A5E7-5FCD71243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56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2" name="Line 31">
                <a:extLst>
                  <a:ext uri="{FF2B5EF4-FFF2-40B4-BE49-F238E27FC236}">
                    <a16:creationId xmlns:a16="http://schemas.microsoft.com/office/drawing/2014/main" id="{22A442CA-FCDE-4790-ADB8-EE52F6D0E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6"/>
                <a:ext cx="0" cy="21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3" name="Line 32">
                <a:extLst>
                  <a:ext uri="{FF2B5EF4-FFF2-40B4-BE49-F238E27FC236}">
                    <a16:creationId xmlns:a16="http://schemas.microsoft.com/office/drawing/2014/main" id="{B6BAC330-F6D0-4265-ACD1-16090648F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340"/>
                <a:ext cx="3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4" name="Line 33">
                <a:extLst>
                  <a:ext uri="{FF2B5EF4-FFF2-40B4-BE49-F238E27FC236}">
                    <a16:creationId xmlns:a16="http://schemas.microsoft.com/office/drawing/2014/main" id="{253CC508-CF43-4F38-B4D4-E4904D30B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56"/>
                <a:ext cx="36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2495" name="Rectangle 36">
            <a:extLst>
              <a:ext uri="{FF2B5EF4-FFF2-40B4-BE49-F238E27FC236}">
                <a16:creationId xmlns:a16="http://schemas.microsoft.com/office/drawing/2014/main" id="{E44AFB20-93F3-46A8-9D51-6910AB17E7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404813"/>
            <a:ext cx="7772400" cy="720725"/>
          </a:xfrm>
        </p:spPr>
        <p:txBody>
          <a:bodyPr/>
          <a:lstStyle/>
          <a:p>
            <a:pPr eaLnBrk="1" hangingPunct="1"/>
            <a:r>
              <a:rPr lang="zh-CN" altLang="en-US" b="1"/>
              <a:t>是非选择结构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文本占位符 38913">
            <a:extLst>
              <a:ext uri="{FF2B5EF4-FFF2-40B4-BE49-F238E27FC236}">
                <a16:creationId xmlns:a16="http://schemas.microsoft.com/office/drawing/2014/main" id="{AD969F9B-A973-4DB7-BB25-FE593305B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2420938"/>
            <a:ext cx="7772400" cy="36576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400" b="1"/>
              <a:t>1．</a:t>
            </a:r>
            <a:r>
              <a:rPr lang="en-US" altLang="zh-CN" sz="2400" b="1"/>
              <a:t>switch</a:t>
            </a:r>
            <a:r>
              <a:rPr lang="zh-CN" altLang="en-US" sz="2400" b="1"/>
              <a:t>语句的一般形式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/>
              <a:t>switch (</a:t>
            </a:r>
            <a:r>
              <a:rPr lang="zh-CN" altLang="en-US" sz="2400" b="1"/>
              <a:t>表达式) </a:t>
            </a:r>
            <a:r>
              <a:rPr lang="en-US" altLang="zh-CN" sz="2400" b="1"/>
              <a:t>{//</a:t>
            </a:r>
            <a:r>
              <a:rPr lang="zh-CN" altLang="en-US" sz="2400">
                <a:sym typeface="宋体" panose="02010600030101010101" pitchFamily="2" charset="-122"/>
              </a:rPr>
              <a:t>计算表达式的值</a:t>
            </a:r>
            <a:endParaRPr lang="en-US" altLang="zh-CN" sz="2400" b="1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/>
              <a:t>      case   </a:t>
            </a:r>
            <a:r>
              <a:rPr lang="zh-CN" altLang="en-US" sz="2400" b="1"/>
              <a:t>常量表达式1：语句组；</a:t>
            </a:r>
            <a:r>
              <a:rPr lang="en-US" altLang="zh-CN" sz="2400" b="1"/>
              <a:t>break；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/>
              <a:t>		//</a:t>
            </a:r>
            <a:r>
              <a:rPr lang="zh-CN" altLang="en-US" sz="2400">
                <a:sym typeface="宋体" panose="02010600030101010101" pitchFamily="2" charset="-122"/>
              </a:rPr>
              <a:t>等于常量式</a:t>
            </a:r>
            <a:r>
              <a:rPr lang="en-US" altLang="zh-CN" sz="2400">
                <a:sym typeface="宋体" panose="02010600030101010101" pitchFamily="2" charset="-122"/>
              </a:rPr>
              <a:t>1</a:t>
            </a:r>
            <a:r>
              <a:rPr lang="zh-CN" altLang="en-US" sz="2400">
                <a:sym typeface="宋体" panose="02010600030101010101" pitchFamily="2" charset="-122"/>
              </a:rPr>
              <a:t>时的处理语句组，无需加</a:t>
            </a:r>
            <a:r>
              <a:rPr lang="en-US" altLang="zh-CN" sz="2400">
                <a:sym typeface="宋体" panose="02010600030101010101" pitchFamily="2" charset="-122"/>
              </a:rPr>
              <a:t>{}</a:t>
            </a:r>
            <a:endParaRPr lang="en-US" altLang="zh-CN" sz="2400" b="1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/>
              <a:t>      case   </a:t>
            </a:r>
            <a:r>
              <a:rPr lang="zh-CN" altLang="en-US" sz="2400" b="1"/>
              <a:t>常量表达式2：语句组；</a:t>
            </a:r>
            <a:r>
              <a:rPr lang="en-US" altLang="zh-CN" sz="2400" b="1"/>
              <a:t>break;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......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/>
              <a:t>      case   </a:t>
            </a:r>
            <a:r>
              <a:rPr lang="zh-CN" altLang="en-US" sz="2400" b="1"/>
              <a:t>常量表达式ｎ：语句组；</a:t>
            </a:r>
            <a:r>
              <a:rPr lang="en-US" altLang="zh-CN" sz="2400" b="1"/>
              <a:t>break；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/>
              <a:t>      [default：</a:t>
            </a:r>
            <a:r>
              <a:rPr lang="zh-CN" altLang="en-US" sz="2400" b="1"/>
              <a:t>语句组；[</a:t>
            </a:r>
            <a:r>
              <a:rPr lang="en-US" altLang="zh-CN" sz="2400" b="1"/>
              <a:t>break; ]] //</a:t>
            </a:r>
            <a:r>
              <a:rPr lang="zh-CN" altLang="en-US" sz="2400" b="1"/>
              <a:t>表达式</a:t>
            </a:r>
            <a:r>
              <a:rPr lang="zh-CN" altLang="en-US" sz="2400" b="1">
                <a:sym typeface="Symbol" panose="05050102010706020507" pitchFamily="18" charset="2"/>
              </a:rPr>
              <a:t>常量</a:t>
            </a:r>
            <a:r>
              <a:rPr lang="en-US" altLang="zh-CN" sz="2400" b="1">
                <a:sym typeface="Symbol" panose="05050102010706020507" pitchFamily="18" charset="2"/>
              </a:rPr>
              <a:t>1..n</a:t>
            </a:r>
            <a:r>
              <a:rPr lang="zh-CN" altLang="en-US" sz="2400" b="1">
                <a:sym typeface="Symbol" panose="05050102010706020507" pitchFamily="18" charset="2"/>
              </a:rPr>
              <a:t>时处理</a:t>
            </a:r>
            <a:endParaRPr lang="en-US" altLang="zh-CN" sz="2400" b="1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/>
              <a:t>}</a:t>
            </a:r>
            <a:endParaRPr lang="zh-CN" altLang="en-US" sz="2400" b="1"/>
          </a:p>
        </p:txBody>
      </p:sp>
      <p:grpSp>
        <p:nvGrpSpPr>
          <p:cNvPr id="67586" name="组合 38914">
            <a:extLst>
              <a:ext uri="{FF2B5EF4-FFF2-40B4-BE49-F238E27FC236}">
                <a16:creationId xmlns:a16="http://schemas.microsoft.com/office/drawing/2014/main" id="{2A919582-8D84-4C53-AE5C-D28B90C893BF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196975"/>
            <a:ext cx="7696200" cy="979488"/>
            <a:chOff x="0" y="0"/>
            <a:chExt cx="4848" cy="617"/>
          </a:xfrm>
        </p:grpSpPr>
        <p:sp>
          <p:nvSpPr>
            <p:cNvPr id="67587" name="圆角矩形 38915">
              <a:extLst>
                <a:ext uri="{FF2B5EF4-FFF2-40B4-BE49-F238E27FC236}">
                  <a16:creationId xmlns:a16="http://schemas.microsoft.com/office/drawing/2014/main" id="{FCBB0C5F-6E63-4A0D-8AF1-53DB88979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848" cy="612"/>
            </a:xfrm>
            <a:prstGeom prst="roundRect">
              <a:avLst>
                <a:gd name="adj" fmla="val 12963"/>
              </a:avLst>
            </a:prstGeom>
            <a:gradFill rotWithShape="0">
              <a:gsLst>
                <a:gs pos="0">
                  <a:srgbClr val="ECFFEC"/>
                </a:gs>
                <a:gs pos="50000">
                  <a:srgbClr val="D5FFD5"/>
                </a:gs>
                <a:gs pos="100000">
                  <a:srgbClr val="ECFFEC"/>
                </a:gs>
              </a:gsLst>
              <a:lin ang="18900000" scaled="1"/>
            </a:gradFill>
            <a:ln w="9525">
              <a:solidFill>
                <a:srgbClr val="9900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zh-CN" altLang="en-US" b="0"/>
            </a:p>
          </p:txBody>
        </p:sp>
        <p:sp>
          <p:nvSpPr>
            <p:cNvPr id="67588" name="文本框 38916">
              <a:extLst>
                <a:ext uri="{FF2B5EF4-FFF2-40B4-BE49-F238E27FC236}">
                  <a16:creationId xmlns:a16="http://schemas.microsoft.com/office/drawing/2014/main" id="{B2F6AD12-6AF7-4F01-9315-623B60BBA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" y="72"/>
              <a:ext cx="4668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041400" indent="-104140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lnSpc>
                  <a:spcPct val="90000"/>
                </a:lnSpc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 b="0" dirty="0"/>
                <a:t>用</a:t>
              </a:r>
              <a:r>
                <a:rPr lang="zh-CN" altLang="en-US" sz="2800" u="sng" dirty="0">
                  <a:solidFill>
                    <a:srgbClr val="FF0000"/>
                  </a:solidFill>
                </a:rPr>
                <a:t>某个表达式</a:t>
              </a:r>
              <a:r>
                <a:rPr lang="zh-CN" altLang="en-US" sz="2800" b="0" dirty="0"/>
                <a:t>单独测试每一个可能的</a:t>
              </a:r>
              <a:r>
                <a:rPr lang="zh-CN" altLang="en-US" sz="2800" b="0" u="sng" dirty="0">
                  <a:solidFill>
                    <a:srgbClr val="FF0000"/>
                  </a:solidFill>
                </a:rPr>
                <a:t>整数值</a:t>
              </a:r>
              <a:r>
                <a:rPr lang="zh-CN" altLang="en-US" sz="2800" b="0" dirty="0"/>
                <a:t>常量，然后做出相应的处理。</a:t>
              </a:r>
            </a:p>
          </p:txBody>
        </p:sp>
      </p:grpSp>
      <p:sp>
        <p:nvSpPr>
          <p:cNvPr id="67589" name="标题 38917">
            <a:extLst>
              <a:ext uri="{FF2B5EF4-FFF2-40B4-BE49-F238E27FC236}">
                <a16:creationId xmlns:a16="http://schemas.microsoft.com/office/drawing/2014/main" id="{AB0A60FF-1B13-4532-9A9C-5615EB36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3650" y="115888"/>
            <a:ext cx="7772400" cy="720725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 switch</a:t>
            </a:r>
            <a:r>
              <a:rPr lang="zh-CN" altLang="en-US" b="1">
                <a:solidFill>
                  <a:srgbClr val="FF0000"/>
                </a:solidFill>
              </a:rPr>
              <a:t>多路选择结构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5">
            <a:extLst>
              <a:ext uri="{FF2B5EF4-FFF2-40B4-BE49-F238E27FC236}">
                <a16:creationId xmlns:a16="http://schemas.microsoft.com/office/drawing/2014/main" id="{6AC084A8-131A-4E92-9526-EF55F5505C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fld id="{5D85FE6D-A2FB-400E-9263-1CF8E2183DC4}" type="slidenum">
              <a:rPr lang="zh-CN" altLang="en-US" sz="1400"/>
              <a:pPr algn="r">
                <a:spcBef>
                  <a:spcPct val="50000"/>
                </a:spcBef>
              </a:pPr>
              <a:t>35</a:t>
            </a:fld>
            <a:endParaRPr lang="zh-CN" altLang="en-US" sz="1400"/>
          </a:p>
        </p:txBody>
      </p:sp>
      <p:sp>
        <p:nvSpPr>
          <p:cNvPr id="74754" name="Rectangle 4">
            <a:extLst>
              <a:ext uri="{FF2B5EF4-FFF2-40B4-BE49-F238E27FC236}">
                <a16:creationId xmlns:a16="http://schemas.microsoft.com/office/drawing/2014/main" id="{07061E91-47B9-45B1-B75A-C221A3D187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1371600"/>
            <a:ext cx="8305800" cy="60960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zh-CN" altLang="en-US" b="1"/>
              <a:t>四、循环结构</a:t>
            </a:r>
            <a:r>
              <a:rPr lang="zh-CN" altLang="en-US" b="1">
                <a:latin typeface="宋体" panose="02010600030101010101" pitchFamily="2" charset="-122"/>
              </a:rPr>
              <a:t>语句</a:t>
            </a:r>
            <a:r>
              <a:rPr lang="zh-CN" altLang="en-US" b="1"/>
              <a:t> </a:t>
            </a:r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BDABB4C9-25FE-4F44-8E9C-1C1D720EC3A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如何使完成的程序重复执行呢？</a:t>
            </a:r>
          </a:p>
        </p:txBody>
      </p:sp>
      <p:sp>
        <p:nvSpPr>
          <p:cNvPr id="74756" name="Text Box 1031">
            <a:extLst>
              <a:ext uri="{FF2B5EF4-FFF2-40B4-BE49-F238E27FC236}">
                <a16:creationId xmlns:a16="http://schemas.microsoft.com/office/drawing/2014/main" id="{3DC60357-9874-48C4-8988-5DD3E2B38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882775"/>
            <a:ext cx="7696200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zh-CN" altLang="en-US" sz="2800">
                <a:latin typeface="宋体" panose="02010600030101010101" pitchFamily="2" charset="-122"/>
              </a:rPr>
              <a:t> 有时程序中需要多次运行同一段代码（重复做相同的事情）。这种控制结构称为循环结构。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800">
                <a:latin typeface="宋体" panose="02010600030101010101" pitchFamily="2" charset="-122"/>
              </a:rPr>
              <a:t>在循环结构中，需要刻画出重复执行的是哪些动作（循环体），以及什么条件下需要重复（循环条件）。</a:t>
            </a:r>
            <a:endParaRPr lang="en-US" altLang="zh-CN" sz="280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zh-CN" sz="2800">
                <a:latin typeface="宋体" panose="02010600030101010101" pitchFamily="2" charset="-122"/>
              </a:rPr>
              <a:t> C</a:t>
            </a:r>
            <a:r>
              <a:rPr lang="zh-CN" altLang="en-US" sz="2800">
                <a:latin typeface="宋体" panose="02010600030101010101" pitchFamily="2" charset="-122"/>
              </a:rPr>
              <a:t>语言提供了三类用于实现循环结构的语句：</a:t>
            </a:r>
          </a:p>
          <a:p>
            <a:pPr lvl="1"/>
            <a:r>
              <a:rPr lang="zh-CN" altLang="en-US" sz="2800"/>
              <a:t>1）</a:t>
            </a:r>
            <a:r>
              <a:rPr lang="en-US" altLang="zh-CN" sz="2800"/>
              <a:t>while </a:t>
            </a:r>
          </a:p>
          <a:p>
            <a:pPr lvl="1"/>
            <a:r>
              <a:rPr lang="en-US" altLang="zh-CN" sz="2800"/>
              <a:t>2）do-while</a:t>
            </a:r>
          </a:p>
          <a:p>
            <a:pPr lvl="1"/>
            <a:r>
              <a:rPr lang="en-US" altLang="zh-CN" sz="2800"/>
              <a:t>3）for</a:t>
            </a:r>
            <a:endParaRPr lang="zh-CN" altLang="en-US" sz="2800"/>
          </a:p>
          <a:p>
            <a:pPr algn="just">
              <a:lnSpc>
                <a:spcPct val="90000"/>
              </a:lnSpc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>
            <a:extLst>
              <a:ext uri="{FF2B5EF4-FFF2-40B4-BE49-F238E27FC236}">
                <a16:creationId xmlns:a16="http://schemas.microsoft.com/office/drawing/2014/main" id="{9E9E3103-1932-4F86-905A-13867732DED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fld id="{FD07B0E1-09E1-49D4-A191-5F749CC16B2A}" type="slidenum">
              <a:rPr lang="zh-CN" altLang="en-US" sz="1400"/>
              <a:pPr algn="r">
                <a:spcBef>
                  <a:spcPct val="50000"/>
                </a:spcBef>
              </a:pPr>
              <a:t>36</a:t>
            </a:fld>
            <a:endParaRPr lang="zh-CN" altLang="en-US" sz="1400"/>
          </a:p>
        </p:txBody>
      </p:sp>
      <p:sp>
        <p:nvSpPr>
          <p:cNvPr id="75778" name="Rectangle 4">
            <a:extLst>
              <a:ext uri="{FF2B5EF4-FFF2-40B4-BE49-F238E27FC236}">
                <a16:creationId xmlns:a16="http://schemas.microsoft.com/office/drawing/2014/main" id="{97A34794-DE8C-4175-9D89-CCCABD743B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9100" y="1219200"/>
            <a:ext cx="8305800" cy="609600"/>
          </a:xfrm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while </a:t>
            </a:r>
          </a:p>
          <a:p>
            <a:pPr eaLnBrk="1" hangingPunct="1">
              <a:buFontTx/>
              <a:buNone/>
            </a:pPr>
            <a:endParaRPr lang="zh-CN" altLang="en-US" b="1" dirty="0"/>
          </a:p>
        </p:txBody>
      </p:sp>
      <p:sp>
        <p:nvSpPr>
          <p:cNvPr id="75779" name="Text Box 24">
            <a:extLst>
              <a:ext uri="{FF2B5EF4-FFF2-40B4-BE49-F238E27FC236}">
                <a16:creationId xmlns:a16="http://schemas.microsoft.com/office/drawing/2014/main" id="{72FBAB8C-79D7-4C84-9BA5-4414C4CCD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5494338"/>
            <a:ext cx="26114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0"/>
              </a:spcBef>
            </a:pPr>
            <a:r>
              <a:rPr lang="zh-CN" altLang="en-US" sz="2000"/>
              <a:t>图3．6  </a:t>
            </a:r>
            <a:r>
              <a:rPr lang="en-US" altLang="zh-CN" sz="2000"/>
              <a:t>while</a:t>
            </a:r>
            <a:r>
              <a:rPr lang="zh-CN" altLang="en-US" sz="2000"/>
              <a:t>语句</a:t>
            </a:r>
          </a:p>
        </p:txBody>
      </p:sp>
      <p:sp>
        <p:nvSpPr>
          <p:cNvPr id="75780" name="Text Box 25">
            <a:extLst>
              <a:ext uri="{FF2B5EF4-FFF2-40B4-BE49-F238E27FC236}">
                <a16:creationId xmlns:a16="http://schemas.microsoft.com/office/drawing/2014/main" id="{A619AF20-76ED-41E8-B64A-2D1796AD2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875" y="2273300"/>
            <a:ext cx="2411413" cy="2505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spcBef>
                <a:spcPct val="0"/>
              </a:spcBef>
            </a:pPr>
            <a:r>
              <a:rPr lang="en-US" altLang="zh-CN" sz="2400"/>
              <a:t>while (</a:t>
            </a:r>
            <a:r>
              <a:rPr lang="zh-CN" altLang="en-US" sz="2400"/>
              <a:t>表达式)</a:t>
            </a:r>
          </a:p>
          <a:p>
            <a:pPr algn="just" eaLnBrk="0" hangingPunct="0">
              <a:spcBef>
                <a:spcPct val="0"/>
              </a:spcBef>
            </a:pPr>
            <a:r>
              <a:rPr lang="en-US" altLang="zh-CN" sz="2400"/>
              <a:t>        </a:t>
            </a:r>
            <a:r>
              <a:rPr lang="zh-CN" altLang="en-US" sz="2400"/>
              <a:t>语句</a:t>
            </a:r>
          </a:p>
        </p:txBody>
      </p:sp>
      <p:sp>
        <p:nvSpPr>
          <p:cNvPr id="75781" name="Text Box 26">
            <a:extLst>
              <a:ext uri="{FF2B5EF4-FFF2-40B4-BE49-F238E27FC236}">
                <a16:creationId xmlns:a16="http://schemas.microsoft.com/office/drawing/2014/main" id="{110D2E9F-A7A8-4E94-93C7-6F109A17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137150"/>
            <a:ext cx="2611437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2000"/>
              <a:t>a) </a:t>
            </a:r>
            <a:r>
              <a:rPr lang="zh-CN" altLang="en-US" sz="2000"/>
              <a:t>流程图</a:t>
            </a:r>
          </a:p>
        </p:txBody>
      </p:sp>
      <p:sp>
        <p:nvSpPr>
          <p:cNvPr id="75782" name="Text Box 27">
            <a:extLst>
              <a:ext uri="{FF2B5EF4-FFF2-40B4-BE49-F238E27FC236}">
                <a16:creationId xmlns:a16="http://schemas.microsoft.com/office/drawing/2014/main" id="{6DAEBB1B-EF56-4164-A3BB-D90196DD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5137150"/>
            <a:ext cx="2611438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>
              <a:spcBef>
                <a:spcPct val="0"/>
              </a:spcBef>
            </a:pPr>
            <a:r>
              <a:rPr lang="en-US" altLang="zh-CN" sz="2000"/>
              <a:t>b) C</a:t>
            </a:r>
            <a:r>
              <a:rPr lang="zh-CN" altLang="en-US" sz="2000"/>
              <a:t>语句</a:t>
            </a:r>
          </a:p>
        </p:txBody>
      </p:sp>
      <p:sp>
        <p:nvSpPr>
          <p:cNvPr id="75783" name="Rectangle 29">
            <a:extLst>
              <a:ext uri="{FF2B5EF4-FFF2-40B4-BE49-F238E27FC236}">
                <a16:creationId xmlns:a16="http://schemas.microsoft.com/office/drawing/2014/main" id="{3C84230B-37C3-4942-90EC-092F7388BC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89213" y="404813"/>
            <a:ext cx="6446837" cy="720725"/>
          </a:xfrm>
        </p:spPr>
        <p:txBody>
          <a:bodyPr/>
          <a:lstStyle/>
          <a:p>
            <a:pPr eaLnBrk="1" hangingPunct="1"/>
            <a:r>
              <a:rPr lang="zh-CN" altLang="en-US" b="1"/>
              <a:t>循环结构</a:t>
            </a:r>
          </a:p>
        </p:txBody>
      </p:sp>
      <p:sp>
        <p:nvSpPr>
          <p:cNvPr id="75784" name="Text Box 30">
            <a:extLst>
              <a:ext uri="{FF2B5EF4-FFF2-40B4-BE49-F238E27FC236}">
                <a16:creationId xmlns:a16="http://schemas.microsoft.com/office/drawing/2014/main" id="{5B035D29-32F6-453D-BD84-EF480964A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504825"/>
            <a:ext cx="5184775" cy="1768475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此处的表达式可以为任意一种表达式</a:t>
            </a:r>
            <a:r>
              <a:rPr lang="en-US" altLang="zh-CN" sz="2000"/>
              <a:t>,</a:t>
            </a:r>
            <a:r>
              <a:rPr lang="zh-CN" altLang="en-US" sz="2000"/>
              <a:t>语句为任意类语句；</a:t>
            </a:r>
          </a:p>
          <a:p>
            <a:pPr>
              <a:spcBef>
                <a:spcPct val="50000"/>
              </a:spcBef>
            </a:pPr>
            <a:r>
              <a:rPr lang="zh-CN" altLang="en-US" sz="2000"/>
              <a:t>如果表达式值为真</a:t>
            </a:r>
            <a:r>
              <a:rPr lang="en-US" altLang="zh-CN" sz="2000"/>
              <a:t>(</a:t>
            </a:r>
            <a:r>
              <a:rPr lang="zh-CN" altLang="en-US" sz="2000"/>
              <a:t>非</a:t>
            </a:r>
            <a:r>
              <a:rPr lang="en-US" altLang="zh-CN" sz="2000"/>
              <a:t>0</a:t>
            </a:r>
            <a:r>
              <a:rPr lang="zh-CN" altLang="en-US" sz="2000"/>
              <a:t>），则执行语句；执行完后再测试表达式，如果仍为真（非</a:t>
            </a:r>
            <a:r>
              <a:rPr lang="en-US" altLang="zh-CN" sz="2000"/>
              <a:t>0</a:t>
            </a:r>
            <a:r>
              <a:rPr lang="zh-CN" altLang="en-US" sz="2000"/>
              <a:t>），则再次执行语句；直到表达式为假（为</a:t>
            </a:r>
            <a:r>
              <a:rPr lang="en-US" altLang="zh-CN" sz="2000"/>
              <a:t>0</a:t>
            </a:r>
            <a:r>
              <a:rPr lang="zh-CN" altLang="en-US" sz="2000"/>
              <a:t>）。</a:t>
            </a:r>
          </a:p>
        </p:txBody>
      </p:sp>
      <p:grpSp>
        <p:nvGrpSpPr>
          <p:cNvPr id="75785" name="组合 51209">
            <a:extLst>
              <a:ext uri="{FF2B5EF4-FFF2-40B4-BE49-F238E27FC236}">
                <a16:creationId xmlns:a16="http://schemas.microsoft.com/office/drawing/2014/main" id="{B270B85C-7E17-4E99-BA9A-AABC4EEA7C41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1844675"/>
            <a:ext cx="3998913" cy="3265488"/>
            <a:chOff x="0" y="0"/>
            <a:chExt cx="2519" cy="2057"/>
          </a:xfrm>
        </p:grpSpPr>
        <p:sp>
          <p:nvSpPr>
            <p:cNvPr id="75786" name="Rectangle 12">
              <a:extLst>
                <a:ext uri="{FF2B5EF4-FFF2-40B4-BE49-F238E27FC236}">
                  <a16:creationId xmlns:a16="http://schemas.microsoft.com/office/drawing/2014/main" id="{664CA2DF-F431-4E7A-9F26-0165A0F8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70"/>
              <a:ext cx="1898" cy="15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endParaRPr lang="zh-CN" altLang="en-US" sz="2000"/>
            </a:p>
            <a:p>
              <a:pPr algn="just" eaLnBrk="0" hangingPunct="0">
                <a:spcBef>
                  <a:spcPct val="0"/>
                </a:spcBef>
              </a:pPr>
              <a:endParaRPr lang="zh-CN" altLang="en-US" sz="2000"/>
            </a:p>
            <a:p>
              <a:pPr algn="just" eaLnBrk="0" hangingPunct="0">
                <a:spcBef>
                  <a:spcPct val="0"/>
                </a:spcBef>
              </a:pPr>
              <a:endParaRPr lang="zh-CN" altLang="en-US" sz="2000"/>
            </a:p>
            <a:p>
              <a:pPr algn="just" eaLnBrk="0" hangingPunct="0">
                <a:spcBef>
                  <a:spcPct val="0"/>
                </a:spcBef>
              </a:pPr>
              <a:endParaRPr lang="zh-CN" altLang="en-US" sz="2000"/>
            </a:p>
            <a:p>
              <a:pPr algn="just" eaLnBrk="0" hangingPunct="0">
                <a:spcBef>
                  <a:spcPct val="0"/>
                </a:spcBef>
              </a:pPr>
              <a:endParaRPr lang="zh-CN" altLang="en-US" sz="2000"/>
            </a:p>
            <a:p>
              <a:pPr algn="just" eaLnBrk="0" hangingPunct="0">
                <a:spcBef>
                  <a:spcPct val="0"/>
                </a:spcBef>
              </a:pPr>
              <a:r>
                <a:rPr lang="zh-CN" altLang="en-US" sz="2000"/>
                <a:t>              </a:t>
              </a:r>
            </a:p>
          </p:txBody>
        </p:sp>
        <p:sp>
          <p:nvSpPr>
            <p:cNvPr id="75787" name="Line 13">
              <a:extLst>
                <a:ext uri="{FF2B5EF4-FFF2-40B4-BE49-F238E27FC236}">
                  <a16:creationId xmlns:a16="http://schemas.microsoft.com/office/drawing/2014/main" id="{DBD1E6DC-0A52-4A95-B756-2B169D8C7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9" y="1497"/>
              <a:ext cx="4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Line 15">
              <a:extLst>
                <a:ext uri="{FF2B5EF4-FFF2-40B4-BE49-F238E27FC236}">
                  <a16:creationId xmlns:a16="http://schemas.microsoft.com/office/drawing/2014/main" id="{030F7851-11F9-4D75-877E-085F8C763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7" y="45"/>
              <a:ext cx="0" cy="5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Rectangle 17">
              <a:extLst>
                <a:ext uri="{FF2B5EF4-FFF2-40B4-BE49-F238E27FC236}">
                  <a16:creationId xmlns:a16="http://schemas.microsoft.com/office/drawing/2014/main" id="{63FE6688-1D84-4BC9-B176-AA5D13F25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" y="1316"/>
              <a:ext cx="759" cy="3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ct val="0"/>
                </a:spcBef>
              </a:pPr>
              <a:r>
                <a:rPr lang="zh-CN" altLang="en-US" sz="2000"/>
                <a:t>语句</a:t>
              </a:r>
            </a:p>
          </p:txBody>
        </p:sp>
        <p:sp>
          <p:nvSpPr>
            <p:cNvPr id="75790" name="Line 18">
              <a:extLst>
                <a:ext uri="{FF2B5EF4-FFF2-40B4-BE49-F238E27FC236}">
                  <a16:creationId xmlns:a16="http://schemas.microsoft.com/office/drawing/2014/main" id="{FC1E711F-41F9-452D-8577-D6A1D9A26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5" y="496"/>
              <a:ext cx="7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Line 19">
              <a:extLst>
                <a:ext uri="{FF2B5EF4-FFF2-40B4-BE49-F238E27FC236}">
                  <a16:creationId xmlns:a16="http://schemas.microsoft.com/office/drawing/2014/main" id="{45818002-A08D-497F-B15D-9FF5AB569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" y="817"/>
              <a:ext cx="0" cy="1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2" name="Line 20">
              <a:extLst>
                <a:ext uri="{FF2B5EF4-FFF2-40B4-BE49-F238E27FC236}">
                  <a16:creationId xmlns:a16="http://schemas.microsoft.com/office/drawing/2014/main" id="{546657CA-75D1-4276-A1EE-AED7A8D51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24" y="496"/>
              <a:ext cx="24" cy="1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AutoShape 21">
              <a:extLst>
                <a:ext uri="{FF2B5EF4-FFF2-40B4-BE49-F238E27FC236}">
                  <a16:creationId xmlns:a16="http://schemas.microsoft.com/office/drawing/2014/main" id="{801DF0F2-8AC9-487A-ADC7-19E3E0AEA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592"/>
              <a:ext cx="1012" cy="451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/>
            <a:lstStyle/>
            <a:p>
              <a:pPr eaLnBrk="0" hangingPunct="0">
                <a:spcBef>
                  <a:spcPct val="0"/>
                </a:spcBef>
              </a:pPr>
              <a:r>
                <a:rPr lang="zh-CN" altLang="en-US"/>
                <a:t>表达式</a:t>
              </a:r>
            </a:p>
          </p:txBody>
        </p:sp>
        <p:sp>
          <p:nvSpPr>
            <p:cNvPr id="75794" name="Text Box 22">
              <a:extLst>
                <a:ext uri="{FF2B5EF4-FFF2-40B4-BE49-F238E27FC236}">
                  <a16:creationId xmlns:a16="http://schemas.microsoft.com/office/drawing/2014/main" id="{12851E1D-C064-400D-83FB-23E98443A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998"/>
              <a:ext cx="885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lang="zh-CN" altLang="en-US" sz="2000"/>
                <a:t>真</a:t>
              </a:r>
              <a:r>
                <a:rPr lang="en-US" altLang="zh-CN" sz="2000"/>
                <a:t>(</a:t>
              </a:r>
              <a:r>
                <a:rPr lang="zh-CN" altLang="en-US" sz="2000"/>
                <a:t>非0</a:t>
              </a:r>
              <a:r>
                <a:rPr lang="en-US" altLang="zh-CN" sz="2000"/>
                <a:t>)</a:t>
              </a:r>
              <a:endParaRPr lang="zh-CN" altLang="en-US" sz="2000"/>
            </a:p>
          </p:txBody>
        </p:sp>
        <p:sp>
          <p:nvSpPr>
            <p:cNvPr id="75795" name="Text Box 23">
              <a:extLst>
                <a:ext uri="{FF2B5EF4-FFF2-40B4-BE49-F238E27FC236}">
                  <a16:creationId xmlns:a16="http://schemas.microsoft.com/office/drawing/2014/main" id="{60C04C21-4263-4A1D-B7BD-75EFE2C78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862"/>
              <a:ext cx="88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>
                <a:spcBef>
                  <a:spcPct val="0"/>
                </a:spcBef>
              </a:pPr>
              <a:r>
                <a:rPr lang="zh-CN" altLang="en-US" sz="2000"/>
                <a:t>假</a:t>
              </a:r>
              <a:r>
                <a:rPr lang="en-US" altLang="zh-CN" sz="2000"/>
                <a:t>(</a:t>
              </a:r>
              <a:r>
                <a:rPr lang="zh-CN" altLang="en-US" sz="2000"/>
                <a:t>0</a:t>
              </a:r>
              <a:r>
                <a:rPr lang="en-US" altLang="zh-CN" sz="2000"/>
                <a:t>)</a:t>
              </a:r>
              <a:endParaRPr lang="zh-CN" altLang="en-US" sz="2000"/>
            </a:p>
          </p:txBody>
        </p:sp>
        <p:sp>
          <p:nvSpPr>
            <p:cNvPr id="75796" name="AutoShape 32">
              <a:extLst>
                <a:ext uri="{FF2B5EF4-FFF2-40B4-BE49-F238E27FC236}">
                  <a16:creationId xmlns:a16="http://schemas.microsoft.com/office/drawing/2014/main" id="{1DDAE5CD-B12C-4C74-8D40-F7B9F1282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680"/>
              <a:ext cx="862" cy="545"/>
            </a:xfrm>
            <a:prstGeom prst="wedgeRoundRectCallout">
              <a:avLst>
                <a:gd name="adj1" fmla="val -46403"/>
                <a:gd name="adj2" fmla="val 75319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/>
                <a:t>循环体：重复执行的工作</a:t>
              </a:r>
            </a:p>
          </p:txBody>
        </p:sp>
        <p:sp>
          <p:nvSpPr>
            <p:cNvPr id="75797" name="AutoShape 33">
              <a:extLst>
                <a:ext uri="{FF2B5EF4-FFF2-40B4-BE49-F238E27FC236}">
                  <a16:creationId xmlns:a16="http://schemas.microsoft.com/office/drawing/2014/main" id="{B52AFBAF-B116-4EF7-9962-085BBF65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0"/>
              <a:ext cx="907" cy="319"/>
            </a:xfrm>
            <a:prstGeom prst="wedgeRoundRectCallout">
              <a:avLst>
                <a:gd name="adj1" fmla="val -64884"/>
                <a:gd name="adj2" fmla="val 159718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zh-CN" altLang="en-US"/>
                <a:t>循环条件</a:t>
              </a:r>
            </a:p>
          </p:txBody>
        </p:sp>
        <p:sp>
          <p:nvSpPr>
            <p:cNvPr id="75798" name="Line 15">
              <a:extLst>
                <a:ext uri="{FF2B5EF4-FFF2-40B4-BE49-F238E27FC236}">
                  <a16:creationId xmlns:a16="http://schemas.microsoft.com/office/drawing/2014/main" id="{2DFE1A53-997D-486C-BDA1-4A38F8BD7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7" y="1043"/>
              <a:ext cx="0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Line 13">
              <a:extLst>
                <a:ext uri="{FF2B5EF4-FFF2-40B4-BE49-F238E27FC236}">
                  <a16:creationId xmlns:a16="http://schemas.microsoft.com/office/drawing/2014/main" id="{0B938F84-F518-418F-A54B-1D619A501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" y="817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wrap="square" lIns="68580" tIns="34290" rIns="68580" bIns="34290" anchor="t"/>
          <a:lstStyle/>
          <a:p>
            <a:pPr algn="r" eaLnBrk="1" hangingPunct="1">
              <a:spcBef>
                <a:spcPct val="50000"/>
              </a:spcBef>
            </a:pPr>
            <a:fld id="{9A0DB2DC-4C9A-4742-B13C-FB6460FD3503}" type="slidenum">
              <a:rPr lang="zh-CN" altLang="en-US" sz="1050" dirty="0"/>
              <a:t>37</a:t>
            </a:fld>
            <a:endParaRPr lang="zh-CN" altLang="en-US" sz="1050" dirty="0"/>
          </a:p>
        </p:txBody>
      </p:sp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/>
              <a:t>结构化程序设计思想</a:t>
            </a:r>
          </a:p>
        </p:txBody>
      </p:sp>
      <p:pic>
        <p:nvPicPr>
          <p:cNvPr id="6156" name="Picture 11" descr="D:\图标库\编辑的元素\房子2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334" y="1871425"/>
            <a:ext cx="1485900" cy="119657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50" name="组合 6149"/>
          <p:cNvGrpSpPr/>
          <p:nvPr/>
        </p:nvGrpSpPr>
        <p:grpSpPr>
          <a:xfrm>
            <a:off x="2056448" y="1821180"/>
            <a:ext cx="6493669" cy="995363"/>
            <a:chOff x="0" y="0"/>
            <a:chExt cx="5454" cy="1043"/>
          </a:xfrm>
        </p:grpSpPr>
        <p:sp>
          <p:nvSpPr>
            <p:cNvPr id="6151" name="Rectangle 33"/>
            <p:cNvSpPr>
              <a:spLocks noChangeAspect="1"/>
            </p:cNvSpPr>
            <p:nvPr/>
          </p:nvSpPr>
          <p:spPr>
            <a:xfrm>
              <a:off x="184" y="0"/>
              <a:ext cx="5268" cy="1043"/>
            </a:xfrm>
            <a:prstGeom prst="rect">
              <a:avLst/>
            </a:prstGeom>
            <a:gradFill rotWithShape="0">
              <a:gsLst>
                <a:gs pos="0">
                  <a:srgbClr val="EAEAEA"/>
                </a:gs>
                <a:gs pos="50000">
                  <a:srgbClr val="D2D2D2"/>
                </a:gs>
                <a:gs pos="100000">
                  <a:srgbClr val="EAEAEA"/>
                </a:gs>
              </a:gsLst>
              <a:lin ang="18900000" scaled="1"/>
              <a:tileRect/>
            </a:gradFill>
            <a:ln w="25400" cap="flat" cmpd="sng">
              <a:solidFill>
                <a:srgbClr val="B2B2B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 eaLnBrk="1" hangingPunct="1">
                <a:spcBef>
                  <a:spcPct val="0"/>
                </a:spcBef>
                <a:buNone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6152" name="Text Box 34"/>
            <p:cNvSpPr txBox="1"/>
            <p:nvPr/>
          </p:nvSpPr>
          <p:spPr>
            <a:xfrm>
              <a:off x="184" y="90"/>
              <a:ext cx="5270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marL="257175" indent="-257175">
                <a:spcBef>
                  <a:spcPct val="50000"/>
                </a:spcBef>
              </a:pPr>
              <a:r>
                <a:rPr lang="zh-CN" altLang="en-US" dirty="0">
                  <a:ea typeface="楷体_GB2312" pitchFamily="1" charset="-122"/>
                </a:rPr>
                <a:t>    建筑物需要有良好的结构来抵御外界风险。</a:t>
              </a:r>
              <a:endParaRPr lang="en-US" altLang="x-none" dirty="0">
                <a:ea typeface="楷体_GB2312" pitchFamily="1" charset="-122"/>
              </a:endParaRPr>
            </a:p>
            <a:p>
              <a:pPr marL="257175" indent="-257175">
                <a:spcBef>
                  <a:spcPct val="50000"/>
                </a:spcBef>
              </a:pPr>
              <a:r>
                <a:rPr lang="en-US" altLang="x-none" dirty="0">
                  <a:ea typeface="楷体_GB2312" pitchFamily="1" charset="-122"/>
                </a:rPr>
                <a:t>     </a:t>
              </a:r>
              <a:r>
                <a:rPr lang="zh-CN" altLang="en-US" dirty="0">
                  <a:ea typeface="楷体_GB2312" pitchFamily="1" charset="-122"/>
                </a:rPr>
                <a:t>同样，</a:t>
              </a:r>
              <a:r>
                <a:rPr lang="zh-CN" altLang="en-US" dirty="0">
                  <a:ea typeface="宋体" charset="-122"/>
                </a:rPr>
                <a:t>一个程序也应该具有</a:t>
              </a:r>
              <a:r>
                <a:rPr lang="zh-CN" altLang="en-US" dirty="0">
                  <a:ea typeface="楷体_GB2312" pitchFamily="1" charset="-122"/>
                  <a:sym typeface="+mn-ea"/>
                </a:rPr>
                <a:t>良好的</a:t>
              </a:r>
              <a:r>
                <a:rPr lang="zh-CN" altLang="en-US" dirty="0">
                  <a:ea typeface="宋体" charset="-122"/>
                </a:rPr>
                <a:t>结构，易于理解和维护。</a:t>
              </a:r>
              <a:endParaRPr lang="en-US" altLang="x-none" dirty="0">
                <a:ea typeface="宋体" charset="-122"/>
              </a:endParaRPr>
            </a:p>
          </p:txBody>
        </p:sp>
        <p:grpSp>
          <p:nvGrpSpPr>
            <p:cNvPr id="6153" name="组合 6152"/>
            <p:cNvGrpSpPr/>
            <p:nvPr/>
          </p:nvGrpSpPr>
          <p:grpSpPr>
            <a:xfrm>
              <a:off x="0" y="0"/>
              <a:ext cx="388" cy="1043"/>
              <a:chOff x="0" y="0"/>
              <a:chExt cx="388" cy="1043"/>
            </a:xfrm>
          </p:grpSpPr>
          <p:sp>
            <p:nvSpPr>
              <p:cNvPr id="6154" name="Rectangle 37"/>
              <p:cNvSpPr/>
              <p:nvPr/>
            </p:nvSpPr>
            <p:spPr>
              <a:xfrm>
                <a:off x="3" y="0"/>
                <a:ext cx="363" cy="1043"/>
              </a:xfrm>
              <a:prstGeom prst="rect">
                <a:avLst/>
              </a:prstGeom>
              <a:gradFill rotWithShape="0">
                <a:gsLst>
                  <a:gs pos="0">
                    <a:srgbClr val="006C88"/>
                  </a:gs>
                  <a:gs pos="50000">
                    <a:srgbClr val="002029"/>
                  </a:gs>
                  <a:gs pos="100000">
                    <a:srgbClr val="006C88"/>
                  </a:gs>
                </a:gsLst>
                <a:lin ang="18900000" scaled="1"/>
                <a:tileRect/>
              </a:gradFill>
              <a:ln w="28575" cap="flat" cmpd="sng">
                <a:solidFill>
                  <a:srgbClr val="03C9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lvl="0" algn="ctr" eaLnBrk="1" hangingPunct="1">
                  <a:spcBef>
                    <a:spcPct val="0"/>
                  </a:spcBef>
                  <a:buNone/>
                </a:pPr>
                <a:endParaRPr lang="zh-CN" altLang="en-US" dirty="0">
                  <a:ea typeface="宋体" charset="-122"/>
                </a:endParaRPr>
              </a:p>
            </p:txBody>
          </p:sp>
          <p:sp>
            <p:nvSpPr>
              <p:cNvPr id="6155" name="Text Box 38"/>
              <p:cNvSpPr txBox="1"/>
              <p:nvPr/>
            </p:nvSpPr>
            <p:spPr>
              <a:xfrm>
                <a:off x="0" y="181"/>
                <a:ext cx="388" cy="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/>
              <a:p>
                <a:pPr marL="257175" indent="-257175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bg1"/>
                    </a:solidFill>
                    <a:latin typeface="Times New Roman" pitchFamily="18" charset="0"/>
                    <a:ea typeface="宋体" charset="-122"/>
                  </a:rPr>
                  <a:t>引言</a:t>
                </a:r>
              </a:p>
            </p:txBody>
          </p:sp>
        </p:grpSp>
      </p:grpSp>
      <p:sp>
        <p:nvSpPr>
          <p:cNvPr id="9229" name="Text Box 25"/>
          <p:cNvSpPr txBox="1"/>
          <p:nvPr/>
        </p:nvSpPr>
        <p:spPr>
          <a:xfrm>
            <a:off x="1793081" y="3121819"/>
            <a:ext cx="4924425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algn="ctr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结构化程序设计方法 基本思想</a:t>
            </a:r>
            <a:endParaRPr lang="en-US" altLang="x-none" b="1" dirty="0">
              <a:solidFill>
                <a:schemeClr val="bg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idx="1"/>
          </p:nvPr>
        </p:nvSpPr>
        <p:spPr>
          <a:xfrm>
            <a:off x="414337" y="3300413"/>
            <a:ext cx="8556308" cy="1804511"/>
          </a:xfr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400050" indent="-400050" eaLnBrk="1" hangingPunct="1">
              <a:buNone/>
            </a:pPr>
            <a:r>
              <a:rPr lang="en-US" altLang="zh-CN" sz="2400" b="1" dirty="0"/>
              <a:t>结构化程序设计方法(Structured programming method)</a:t>
            </a:r>
          </a:p>
          <a:p>
            <a:pPr lvl="1" indent="-400050" eaLnBrk="1" hangingPunct="1">
              <a:buClr>
                <a:srgbClr val="FF3300"/>
              </a:buClr>
            </a:pPr>
            <a:r>
              <a:rPr lang="en-US" altLang="zh-CN" b="1" dirty="0">
                <a:latin typeface="Arial" pitchFamily="34" charset="0"/>
              </a:rPr>
              <a:t>自顶向下 (Top-down)</a:t>
            </a:r>
          </a:p>
          <a:p>
            <a:pPr lvl="1" indent="-400050" eaLnBrk="1" hangingPunct="1">
              <a:buClr>
                <a:srgbClr val="FF3300"/>
              </a:buClr>
            </a:pPr>
            <a:r>
              <a:rPr lang="en-US" altLang="zh-CN" b="1" dirty="0">
                <a:latin typeface="Arial" pitchFamily="34" charset="0"/>
              </a:rPr>
              <a:t>逐步求精 (Progressive refinement)</a:t>
            </a:r>
            <a:r>
              <a:rPr lang="en-US" altLang="zh-CN" dirty="0">
                <a:latin typeface="Arial" pitchFamily="34" charset="0"/>
              </a:rPr>
              <a:t> </a:t>
            </a:r>
            <a:endParaRPr lang="zh-CN" altLang="en-US" b="1" dirty="0">
              <a:latin typeface="Arial" pitchFamily="34" charset="0"/>
            </a:endParaRPr>
          </a:p>
          <a:p>
            <a:pPr lvl="1" indent="-400050" eaLnBrk="1" hangingPunct="1">
              <a:buClr>
                <a:srgbClr val="FF3300"/>
              </a:buClr>
            </a:pPr>
            <a:r>
              <a:rPr lang="en-US" altLang="zh-CN" b="1" dirty="0">
                <a:latin typeface="Arial" pitchFamily="34" charset="0"/>
              </a:rPr>
              <a:t>模块化 (Module)</a:t>
            </a:r>
          </a:p>
          <a:p>
            <a:pPr lvl="1" indent="-400050" eaLnBrk="1" hangingPunct="1">
              <a:buClr>
                <a:srgbClr val="FF3300"/>
              </a:buClr>
            </a:pPr>
            <a:r>
              <a:rPr lang="en-US" altLang="zh-CN" b="1" dirty="0">
                <a:latin typeface="Arial" pitchFamily="34" charset="0"/>
              </a:rPr>
              <a:t>结构化编码 (Structured coding:three basic structure)</a:t>
            </a:r>
            <a:endParaRPr lang="zh-CN" altLang="en-US" b="1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70" decel="1000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770" decel="1000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5" dur="77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770" fill="hold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70" decel="1000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770" decel="1000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4" dur="77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8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70" decel="1000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770" decel="1000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3" dur="77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7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6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70" decel="1000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70" decel="1000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1" dur="77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3" dur="77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b="1" dirty="0">
                <a:sym typeface="+mn-ea"/>
              </a:rPr>
              <a:t>三种基本控制结构</a:t>
            </a:r>
            <a:endParaRPr lang="zh-CN" altLang="en-US" b="1" dirty="0"/>
          </a:p>
        </p:txBody>
      </p:sp>
      <p:graphicFrame>
        <p:nvGraphicFramePr>
          <p:cNvPr id="54278" name="Object 39"/>
          <p:cNvGraphicFramePr>
            <a:graphicFrameLocks noChangeAspect="1"/>
          </p:cNvGraphicFramePr>
          <p:nvPr/>
        </p:nvGraphicFramePr>
        <p:xfrm>
          <a:off x="395764" y="1261993"/>
          <a:ext cx="4131469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23255" imgH="2506345" progId="Visio.Drawing.11">
                  <p:embed/>
                </p:oleObj>
              </mc:Choice>
              <mc:Fallback>
                <p:oleObj r:id="rId3" imgW="5723255" imgH="2506345" progId="Visio.Drawing.11">
                  <p:embed/>
                  <p:pic>
                    <p:nvPicPr>
                      <p:cNvPr id="54278" name="Object 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764" y="1261993"/>
                        <a:ext cx="4131469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38"/>
          <p:cNvGraphicFramePr>
            <a:graphicFrameLocks noChangeAspect="1"/>
          </p:cNvGraphicFramePr>
          <p:nvPr/>
        </p:nvGraphicFramePr>
        <p:xfrm>
          <a:off x="4577001" y="1273661"/>
          <a:ext cx="4454128" cy="166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599430" imgH="2099945" progId="Visio.Drawing.11">
                  <p:embed/>
                </p:oleObj>
              </mc:Choice>
              <mc:Fallback>
                <p:oleObj r:id="rId5" imgW="5599430" imgH="2099945" progId="Visio.Drawing.11">
                  <p:embed/>
                  <p:pic>
                    <p:nvPicPr>
                      <p:cNvPr id="54279" name="Object 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7001" y="1273661"/>
                        <a:ext cx="4454128" cy="16644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Rectangle 4"/>
          <p:cNvSpPr>
            <a:spLocks noGrp="1"/>
          </p:cNvSpPr>
          <p:nvPr>
            <p:ph idx="1"/>
          </p:nvPr>
        </p:nvSpPr>
        <p:spPr>
          <a:xfrm>
            <a:off x="738664" y="2961491"/>
            <a:ext cx="7772400" cy="2051685"/>
          </a:xfrm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buNone/>
            </a:pPr>
            <a:r>
              <a:rPr lang="zh-CN" altLang="en-US" b="1" dirty="0">
                <a:latin typeface="宋体" pitchFamily="2" charset="-122"/>
              </a:rPr>
              <a:t>三种控制结构的共同点</a:t>
            </a:r>
            <a:endParaRPr lang="zh-CN" altLang="en-US" dirty="0">
              <a:latin typeface="宋体" pitchFamily="2" charset="-122"/>
              <a:ea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Ø"/>
            </a:pPr>
            <a:r>
              <a:rPr lang="zh-CN" altLang="en-US" b="1" dirty="0">
                <a:latin typeface="宋体" pitchFamily="2" charset="-122"/>
              </a:rPr>
              <a:t> </a:t>
            </a:r>
            <a:r>
              <a:rPr lang="zh-CN" altLang="en-US" b="1" dirty="0">
                <a:solidFill>
                  <a:srgbClr val="000066"/>
                </a:solidFill>
              </a:rPr>
              <a:t>只有一个入口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66"/>
                </a:solidFill>
              </a:rPr>
              <a:t> 只有一个出口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66"/>
                </a:solidFill>
              </a:rPr>
              <a:t> 结构内的每一个部分都有机会被执行到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zh-CN" altLang="en-US" b="1" dirty="0">
                <a:solidFill>
                  <a:srgbClr val="000066"/>
                </a:solidFill>
              </a:rPr>
              <a:t> 结构内不存在“死循环”（无终止的循环）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66"/>
              </a:solidFill>
            </a:endParaRPr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685800" y="5733256"/>
            <a:ext cx="7772400" cy="41549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 defTabSz="685800">
              <a:spcBef>
                <a:spcPct val="50000"/>
              </a:spcBef>
              <a:defRPr/>
            </a:pPr>
            <a:r>
              <a:rPr kumimoji="1" lang="zh-CN" altLang="en-US" sz="2100" dirty="0"/>
              <a:t>由这三种基本结构顺序组成的算法结构，可以解决任何复杂问题！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7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39</a:t>
            </a:fld>
            <a:endParaRPr lang="zh-CN" altLang="en-US" sz="1400" b="1" dirty="0"/>
          </a:p>
        </p:txBody>
      </p:sp>
      <p:sp>
        <p:nvSpPr>
          <p:cNvPr id="11267" name="Rectangle 4"/>
          <p:cNvSpPr>
            <a:spLocks noGrp="1"/>
          </p:cNvSpPr>
          <p:nvPr>
            <p:ph type="title"/>
          </p:nvPr>
        </p:nvSpPr>
        <p:spPr>
          <a:xfrm>
            <a:off x="1157288" y="434975"/>
            <a:ext cx="7772400" cy="7207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5.3    </a:t>
            </a:r>
            <a:r>
              <a:rPr lang="zh-CN" altLang="en-US" b="1" dirty="0"/>
              <a:t>子程序概念与设计</a:t>
            </a:r>
          </a:p>
        </p:txBody>
      </p:sp>
      <p:sp>
        <p:nvSpPr>
          <p:cNvPr id="11268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4894263" cy="46116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b="1" dirty="0"/>
              <a:t>子程序的控制和调用机制</a:t>
            </a:r>
          </a:p>
          <a:p>
            <a:pPr eaLnBrk="1" hangingPunct="1">
              <a:buNone/>
            </a:pPr>
            <a:endParaRPr lang="zh-CN" altLang="en-US" dirty="0"/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270" name="Object 5"/>
          <p:cNvGraphicFramePr>
            <a:graphicFrameLocks noChangeAspect="1"/>
          </p:cNvGraphicFramePr>
          <p:nvPr/>
        </p:nvGraphicFramePr>
        <p:xfrm>
          <a:off x="4429125" y="1196975"/>
          <a:ext cx="4895850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814060" imgH="4109085" progId="Visio.Drawing.11">
                  <p:embed/>
                </p:oleObj>
              </mc:Choice>
              <mc:Fallback>
                <p:oleObj r:id="rId3" imgW="5814060" imgH="4109085" progId="Visio.Drawing.11">
                  <p:embed/>
                  <p:pic>
                    <p:nvPicPr>
                      <p:cNvPr id="1127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9125" y="1196975"/>
                        <a:ext cx="4895850" cy="346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Rectangle 7"/>
          <p:cNvSpPr/>
          <p:nvPr/>
        </p:nvSpPr>
        <p:spPr>
          <a:xfrm>
            <a:off x="684213" y="1989138"/>
            <a:ext cx="3887787" cy="4032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Font typeface="Wingdings" panose="05000000000000000000" pitchFamily="2" charset="2"/>
              <a:buChar char="u"/>
            </a:pPr>
            <a:r>
              <a:rPr lang="zh-CN" altLang="en-US" b="1" dirty="0"/>
              <a:t>通过子程序名进行调用；</a:t>
            </a:r>
          </a:p>
          <a:p>
            <a:pPr marL="342900" lvl="0" indent="-342900" eaLnBrk="1" hangingPunct="1">
              <a:buFont typeface="Wingdings" panose="05000000000000000000" pitchFamily="2" charset="2"/>
              <a:buChar char="u"/>
            </a:pPr>
            <a:r>
              <a:rPr lang="zh-CN" altLang="en-US" b="1" dirty="0"/>
              <a:t>调用时需要传递一些供子程序计算和处理的数据（</a:t>
            </a:r>
            <a:r>
              <a:rPr lang="zh-CN" altLang="en-US" b="1" dirty="0">
                <a:solidFill>
                  <a:srgbClr val="FF0000"/>
                </a:solidFill>
              </a:rPr>
              <a:t>参数</a:t>
            </a:r>
            <a:r>
              <a:rPr lang="zh-CN" altLang="en-US" b="1" dirty="0"/>
              <a:t>）；</a:t>
            </a:r>
          </a:p>
          <a:p>
            <a:pPr marL="342900" lvl="0" indent="-342900" eaLnBrk="1" hangingPunct="1">
              <a:buFont typeface="Wingdings" panose="05000000000000000000" pitchFamily="2" charset="2"/>
              <a:buChar char="u"/>
            </a:pPr>
            <a:r>
              <a:rPr lang="zh-CN" altLang="en-US" b="1" dirty="0"/>
              <a:t>子程序执行完成后需要返回处理结果；</a:t>
            </a:r>
          </a:p>
          <a:p>
            <a:pPr marL="342900" lvl="0" indent="-342900" eaLnBrk="1" hangingPunct="1">
              <a:buFont typeface="Wingdings" panose="05000000000000000000" pitchFamily="2" charset="2"/>
              <a:buChar char="u"/>
            </a:pPr>
            <a:r>
              <a:rPr lang="zh-CN" altLang="en-US" b="1" dirty="0"/>
              <a:t>子程序可以调用其他的子程序；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4464050" y="3573463"/>
            <a:ext cx="4068763" cy="2457450"/>
            <a:chOff x="1610" y="1428"/>
            <a:chExt cx="2563" cy="1548"/>
          </a:xfrm>
        </p:grpSpPr>
        <p:sp>
          <p:nvSpPr>
            <p:cNvPr id="11282" name="Rectangle 12"/>
            <p:cNvSpPr/>
            <p:nvPr/>
          </p:nvSpPr>
          <p:spPr>
            <a:xfrm>
              <a:off x="1610" y="1480"/>
              <a:ext cx="2540" cy="149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8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buNone/>
              </a:pPr>
              <a:endParaRPr lang="zh-CN" altLang="en-US" sz="2200" b="1" dirty="0"/>
            </a:p>
          </p:txBody>
        </p:sp>
        <p:graphicFrame>
          <p:nvGraphicFramePr>
            <p:cNvPr id="11283" name="Object 13"/>
            <p:cNvGraphicFramePr>
              <a:graphicFrameLocks noChangeAspect="1"/>
            </p:cNvGraphicFramePr>
            <p:nvPr/>
          </p:nvGraphicFramePr>
          <p:xfrm>
            <a:off x="1739" y="1428"/>
            <a:ext cx="2434" cy="1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4639945" imgH="2618740" progId="Visio.Drawing.11">
                    <p:embed/>
                  </p:oleObj>
                </mc:Choice>
                <mc:Fallback>
                  <p:oleObj r:id="rId5" imgW="4639945" imgH="2618740" progId="Visio.Drawing.11">
                    <p:embed/>
                    <p:pic>
                      <p:nvPicPr>
                        <p:cNvPr id="11283" name="Object 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39" y="1428"/>
                          <a:ext cx="2434" cy="15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601" name="Rectangle 17"/>
          <p:cNvSpPr/>
          <p:nvPr/>
        </p:nvSpPr>
        <p:spPr>
          <a:xfrm>
            <a:off x="4976813" y="4076700"/>
            <a:ext cx="465137" cy="39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①</a:t>
            </a:r>
          </a:p>
        </p:txBody>
      </p:sp>
      <p:sp>
        <p:nvSpPr>
          <p:cNvPr id="195602" name="Rectangle 18"/>
          <p:cNvSpPr/>
          <p:nvPr/>
        </p:nvSpPr>
        <p:spPr>
          <a:xfrm>
            <a:off x="5580063" y="4114800"/>
            <a:ext cx="465137" cy="39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②</a:t>
            </a:r>
          </a:p>
        </p:txBody>
      </p:sp>
      <p:sp>
        <p:nvSpPr>
          <p:cNvPr id="195603" name="Rectangle 19"/>
          <p:cNvSpPr/>
          <p:nvPr/>
        </p:nvSpPr>
        <p:spPr>
          <a:xfrm>
            <a:off x="6948488" y="4259263"/>
            <a:ext cx="465137" cy="39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④</a:t>
            </a:r>
          </a:p>
        </p:txBody>
      </p:sp>
      <p:sp>
        <p:nvSpPr>
          <p:cNvPr id="195604" name="Rectangle 20"/>
          <p:cNvSpPr/>
          <p:nvPr/>
        </p:nvSpPr>
        <p:spPr>
          <a:xfrm>
            <a:off x="6516688" y="4259263"/>
            <a:ext cx="465137" cy="39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③</a:t>
            </a:r>
          </a:p>
        </p:txBody>
      </p:sp>
      <p:sp>
        <p:nvSpPr>
          <p:cNvPr id="195605" name="Rectangle 21"/>
          <p:cNvSpPr/>
          <p:nvPr/>
        </p:nvSpPr>
        <p:spPr>
          <a:xfrm>
            <a:off x="7019925" y="5051425"/>
            <a:ext cx="465138" cy="39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⑥</a:t>
            </a:r>
          </a:p>
        </p:txBody>
      </p:sp>
      <p:sp>
        <p:nvSpPr>
          <p:cNvPr id="195606" name="Rectangle 22"/>
          <p:cNvSpPr/>
          <p:nvPr/>
        </p:nvSpPr>
        <p:spPr>
          <a:xfrm>
            <a:off x="6516688" y="5157788"/>
            <a:ext cx="465137" cy="39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⑦</a:t>
            </a:r>
          </a:p>
        </p:txBody>
      </p:sp>
      <p:sp>
        <p:nvSpPr>
          <p:cNvPr id="195607" name="Rectangle 23"/>
          <p:cNvSpPr/>
          <p:nvPr/>
        </p:nvSpPr>
        <p:spPr>
          <a:xfrm>
            <a:off x="5613400" y="5086350"/>
            <a:ext cx="465138" cy="39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⑧</a:t>
            </a:r>
          </a:p>
        </p:txBody>
      </p:sp>
      <p:sp>
        <p:nvSpPr>
          <p:cNvPr id="195608" name="Rectangle 24"/>
          <p:cNvSpPr/>
          <p:nvPr/>
        </p:nvSpPr>
        <p:spPr>
          <a:xfrm>
            <a:off x="5043488" y="5300663"/>
            <a:ext cx="465137" cy="39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⑨</a:t>
            </a:r>
          </a:p>
        </p:txBody>
      </p:sp>
      <p:sp>
        <p:nvSpPr>
          <p:cNvPr id="195609" name="Rectangle 25"/>
          <p:cNvSpPr/>
          <p:nvPr/>
        </p:nvSpPr>
        <p:spPr>
          <a:xfrm>
            <a:off x="7740650" y="4724400"/>
            <a:ext cx="465138" cy="393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4223408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01" grpId="0"/>
      <p:bldP spid="195603" grpId="0"/>
      <p:bldP spid="195604" grpId="0"/>
      <p:bldP spid="195605" grpId="0"/>
      <p:bldP spid="195606" grpId="0"/>
      <p:bldP spid="195607" grpId="0"/>
      <p:bldP spid="195608" grpId="0"/>
      <p:bldP spid="1956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冯诺伊曼计算机结构</a:t>
            </a:r>
            <a:endParaRPr lang="en-US" altLang="zh-CN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0768"/>
            <a:ext cx="5616623" cy="447005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8EE98FA-4888-A6C5-15E8-A32085E6EF86}"/>
              </a:ext>
            </a:extLst>
          </p:cNvPr>
          <p:cNvSpPr txBox="1"/>
          <p:nvPr/>
        </p:nvSpPr>
        <p:spPr>
          <a:xfrm>
            <a:off x="645122" y="1661210"/>
            <a:ext cx="2016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控制部件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运算部件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存储部件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输入部件</a:t>
            </a:r>
            <a:endParaRPr lang="en-US" altLang="zh-CN" sz="24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</a:rPr>
              <a:t>输出部件</a:t>
            </a:r>
          </a:p>
        </p:txBody>
      </p:sp>
    </p:spTree>
    <p:extLst>
      <p:ext uri="{BB962C8B-B14F-4D97-AF65-F5344CB8AC3E}">
        <p14:creationId xmlns:p14="http://schemas.microsoft.com/office/powerpoint/2010/main" val="27798878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40</a:t>
            </a:fld>
            <a:endParaRPr lang="zh-CN" altLang="en-US" sz="1400" b="1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5.4.2    </a:t>
            </a:r>
            <a:r>
              <a:rPr lang="zh-CN" altLang="en-US" b="1" dirty="0"/>
              <a:t>函数的定义</a:t>
            </a:r>
          </a:p>
        </p:txBody>
      </p:sp>
      <p:sp>
        <p:nvSpPr>
          <p:cNvPr id="2253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1、函数名</a:t>
            </a:r>
          </a:p>
          <a:p>
            <a:pPr eaLnBrk="1" hangingPunct="1">
              <a:buNone/>
            </a:pPr>
            <a:r>
              <a:rPr lang="zh-CN" altLang="en-US" sz="2400" b="1" dirty="0"/>
              <a:t>简洁、能反映出函数的功能。如：</a:t>
            </a:r>
            <a:r>
              <a:rPr lang="en-US" altLang="zh-CN" sz="2400" b="1" dirty="0"/>
              <a:t>square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printf</a:t>
            </a:r>
            <a:r>
              <a:rPr lang="zh-CN" altLang="en-US" sz="2400" b="1" dirty="0"/>
              <a:t>等。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2</a:t>
            </a:r>
            <a:r>
              <a:rPr lang="zh-CN" altLang="en-US" b="1" dirty="0">
                <a:solidFill>
                  <a:srgbClr val="FF3300"/>
                </a:solidFill>
              </a:rPr>
              <a:t>、参数列表</a:t>
            </a:r>
          </a:p>
          <a:p>
            <a:pPr eaLnBrk="1" hangingPunct="1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）参数列表声明了在调用函数时函数所接收的参数，形式为：</a:t>
            </a:r>
            <a:r>
              <a:rPr lang="zh-CN" altLang="en-US" sz="2400" b="1" dirty="0">
                <a:solidFill>
                  <a:srgbClr val="003399"/>
                </a:solidFill>
              </a:rPr>
              <a:t>数据类型  参数</a:t>
            </a:r>
            <a:r>
              <a:rPr lang="en-US" altLang="zh-CN" sz="2400" b="1" dirty="0">
                <a:solidFill>
                  <a:srgbClr val="003399"/>
                </a:solidFill>
              </a:rPr>
              <a:t>1[</a:t>
            </a:r>
            <a:r>
              <a:rPr lang="zh-CN" altLang="en-US" sz="2400" b="1" dirty="0">
                <a:solidFill>
                  <a:srgbClr val="003399"/>
                </a:solidFill>
              </a:rPr>
              <a:t>，数据类型  参数2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……</a:t>
            </a:r>
            <a:r>
              <a:rPr lang="zh-CN" altLang="en-US" sz="2400" b="1" dirty="0">
                <a:solidFill>
                  <a:srgbClr val="003399"/>
                </a:solidFill>
              </a:rPr>
              <a:t>] </a:t>
            </a:r>
          </a:p>
          <a:p>
            <a:pPr eaLnBrk="1" hangingPunct="1">
              <a:buNone/>
            </a:pPr>
            <a:r>
              <a:rPr lang="zh-CN" altLang="en-US" sz="2400" b="1" dirty="0"/>
              <a:t>（2）如果函数不接收任何参数，则参数列表为空 ；如 </a:t>
            </a:r>
            <a:r>
              <a:rPr lang="en-US" altLang="zh-CN" sz="2400" b="1" dirty="0"/>
              <a:t>int print(); </a:t>
            </a:r>
          </a:p>
          <a:p>
            <a:pPr eaLnBrk="1" hangingPunct="1"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）如果不列出参数的类型，编译器就假定其为</a:t>
            </a:r>
            <a:r>
              <a:rPr lang="en-US" altLang="zh-CN" sz="2400" b="1" dirty="0"/>
              <a:t>int</a:t>
            </a:r>
            <a:r>
              <a:rPr lang="zh-CN" altLang="en-US" sz="2400" b="1" dirty="0"/>
              <a:t>类型。但最好明确指定参数的类型，即使是</a:t>
            </a:r>
            <a:r>
              <a:rPr lang="en-US" altLang="zh-CN" sz="2400" b="1" dirty="0"/>
              <a:t>int</a:t>
            </a:r>
            <a:r>
              <a:rPr lang="zh-CN" altLang="en-US" sz="2400" b="1" dirty="0"/>
              <a:t>型，最好也明确定义。</a:t>
            </a:r>
          </a:p>
          <a:p>
            <a:pPr eaLnBrk="1" hangingPunct="1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41</a:t>
            </a:fld>
            <a:endParaRPr lang="zh-CN" altLang="en-US" sz="1400" b="1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5.4.2    </a:t>
            </a:r>
            <a:r>
              <a:rPr lang="zh-CN" altLang="en-US" b="1" dirty="0"/>
              <a:t>函数的定义</a:t>
            </a: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3</a:t>
            </a:r>
            <a:r>
              <a:rPr lang="zh-CN" altLang="en-US" b="1" dirty="0">
                <a:solidFill>
                  <a:srgbClr val="FF3300"/>
                </a:solidFill>
              </a:rPr>
              <a:t>、返回值类型</a:t>
            </a:r>
          </a:p>
          <a:p>
            <a:pPr eaLnBrk="1" hangingPunct="1">
              <a:buNone/>
            </a:pPr>
            <a:r>
              <a:rPr lang="zh-CN" altLang="en-US" b="1" dirty="0"/>
              <a:t>（1）指返回给函数调用者的结果的类型；</a:t>
            </a:r>
          </a:p>
          <a:p>
            <a:pPr eaLnBrk="1" hangingPunct="1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）如果不指明返回值类型，编译器将假定返回值是</a:t>
            </a:r>
            <a:r>
              <a:rPr lang="en-US" altLang="zh-CN" b="1" dirty="0"/>
              <a:t>int</a:t>
            </a:r>
            <a:r>
              <a:rPr lang="zh-CN" altLang="en-US" b="1" dirty="0"/>
              <a:t>型（最好明确指定）；</a:t>
            </a:r>
          </a:p>
          <a:p>
            <a:pPr eaLnBrk="1" hangingPunct="1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）如果函数不返回任何值（即函数功能实现部分无</a:t>
            </a:r>
            <a:r>
              <a:rPr lang="en-US" altLang="zh-CN" b="1" dirty="0"/>
              <a:t>return</a:t>
            </a:r>
            <a:r>
              <a:rPr lang="zh-CN" altLang="en-US" b="1" dirty="0"/>
              <a:t>语句），则返回值类型定义成</a:t>
            </a:r>
            <a:r>
              <a:rPr lang="en-US" altLang="zh-CN" b="1" dirty="0">
                <a:solidFill>
                  <a:schemeClr val="accent2"/>
                </a:solidFill>
              </a:rPr>
              <a:t>void</a:t>
            </a:r>
            <a:r>
              <a:rPr lang="zh-CN" altLang="en-US" b="1" dirty="0"/>
              <a:t>。例</a:t>
            </a:r>
            <a:r>
              <a:rPr lang="en-US" altLang="zh-CN" b="1" dirty="0"/>
              <a:t>: void </a:t>
            </a:r>
            <a:r>
              <a:rPr lang="en-US" altLang="zh-CN" b="1" dirty="0" err="1"/>
              <a:t>printLine</a:t>
            </a:r>
            <a:r>
              <a:rPr lang="en-US" altLang="zh-CN" b="1" dirty="0"/>
              <a:t>(int </a:t>
            </a:r>
            <a:r>
              <a:rPr lang="en-US" altLang="zh-CN" b="1" dirty="0" err="1"/>
              <a:t>cnt</a:t>
            </a:r>
            <a:r>
              <a:rPr lang="en-US" altLang="zh-CN" b="1" dirty="0"/>
              <a:t>);</a:t>
            </a:r>
          </a:p>
          <a:p>
            <a:pPr eaLnBrk="1" hangingPunct="1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若既无</a:t>
            </a:r>
            <a:r>
              <a:rPr lang="en-US" altLang="zh-CN" b="1" dirty="0"/>
              <a:t>return</a:t>
            </a:r>
            <a:r>
              <a:rPr lang="zh-CN" altLang="en-US" b="1" dirty="0"/>
              <a:t>语句，返回值又不是</a:t>
            </a:r>
            <a:r>
              <a:rPr lang="en-US" altLang="zh-CN" b="1" dirty="0"/>
              <a:t>void</a:t>
            </a:r>
            <a:r>
              <a:rPr lang="zh-CN" altLang="en-US" b="1" dirty="0"/>
              <a:t>类型，则函数将返回一个不确定的值；</a:t>
            </a:r>
          </a:p>
          <a:p>
            <a:pPr eaLnBrk="1" hangingPunct="1">
              <a:buNone/>
            </a:pPr>
            <a:endParaRPr lang="zh-CN" altLang="en-US" b="1" dirty="0"/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42</a:t>
            </a:fld>
            <a:endParaRPr lang="zh-CN" altLang="en-US" sz="1400" b="1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5.4.2    </a:t>
            </a:r>
            <a:r>
              <a:rPr lang="zh-CN" altLang="en-US" b="1" dirty="0"/>
              <a:t>函数的定义</a:t>
            </a: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4</a:t>
            </a:r>
            <a:r>
              <a:rPr lang="zh-CN" altLang="en-US" b="1" dirty="0">
                <a:solidFill>
                  <a:srgbClr val="FF3300"/>
                </a:solidFill>
              </a:rPr>
              <a:t>、返回值与</a:t>
            </a:r>
            <a:r>
              <a:rPr lang="en-US" altLang="zh-CN" b="1" dirty="0">
                <a:solidFill>
                  <a:srgbClr val="FF3300"/>
                </a:solidFill>
              </a:rPr>
              <a:t>return</a:t>
            </a:r>
            <a:r>
              <a:rPr lang="zh-CN" altLang="en-US" b="1" dirty="0">
                <a:solidFill>
                  <a:srgbClr val="FF3300"/>
                </a:solidFill>
              </a:rPr>
              <a:t>语句</a:t>
            </a:r>
          </a:p>
          <a:p>
            <a:pPr eaLnBrk="1" hangingPunct="1">
              <a:buNone/>
            </a:pPr>
            <a:r>
              <a:rPr lang="zh-CN" altLang="en-US" b="1" dirty="0"/>
              <a:t>（1）</a:t>
            </a:r>
            <a:r>
              <a:rPr lang="en-US" altLang="zh-CN" b="1" dirty="0"/>
              <a:t>return</a:t>
            </a:r>
            <a:r>
              <a:rPr lang="zh-CN" altLang="en-US" b="1" dirty="0"/>
              <a:t>语句的一般格式：</a:t>
            </a:r>
          </a:p>
          <a:p>
            <a:pPr eaLnBrk="1" hangingPunct="1">
              <a:buNone/>
            </a:pPr>
            <a:r>
              <a:rPr lang="zh-CN" altLang="en-US" b="1" dirty="0"/>
              <a:t>    	</a:t>
            </a:r>
            <a:r>
              <a:rPr lang="en-US" altLang="zh-CN" b="1" dirty="0">
                <a:solidFill>
                  <a:schemeClr val="accent2"/>
                </a:solidFill>
              </a:rPr>
              <a:t>return ( </a:t>
            </a:r>
            <a:r>
              <a:rPr lang="zh-CN" altLang="en-US" b="1" dirty="0">
                <a:solidFill>
                  <a:schemeClr val="accent2"/>
                </a:solidFill>
              </a:rPr>
              <a:t>返回值表达式 );	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      或  </a:t>
            </a:r>
            <a:r>
              <a:rPr lang="en-US" altLang="zh-CN" b="1" dirty="0">
                <a:solidFill>
                  <a:schemeClr val="accent2"/>
                </a:solidFill>
              </a:rPr>
              <a:t>return  </a:t>
            </a:r>
            <a:r>
              <a:rPr lang="zh-CN" altLang="en-US" b="1" dirty="0">
                <a:solidFill>
                  <a:schemeClr val="accent2"/>
                </a:solidFill>
              </a:rPr>
              <a:t>返回值表达式 ;</a:t>
            </a:r>
          </a:p>
          <a:p>
            <a:pPr eaLnBrk="1" hangingPunct="1">
              <a:buNone/>
            </a:pPr>
            <a:r>
              <a:rPr lang="zh-CN" altLang="en-US" b="1" dirty="0"/>
              <a:t>（2）</a:t>
            </a:r>
            <a:r>
              <a:rPr lang="en-US" altLang="zh-CN" b="1" dirty="0"/>
              <a:t>return</a:t>
            </a:r>
            <a:r>
              <a:rPr lang="zh-CN" altLang="en-US" b="1" dirty="0"/>
              <a:t>语句的功能：返回调用函数，并将</a:t>
            </a:r>
            <a:r>
              <a:rPr lang="en-US" altLang="zh-CN" b="1" dirty="0">
                <a:latin typeface="宋体" panose="02010600030101010101" pitchFamily="2" charset="-122"/>
              </a:rPr>
              <a:t>"</a:t>
            </a:r>
            <a:r>
              <a:rPr lang="zh-CN" altLang="en-US" b="1" dirty="0"/>
              <a:t>返回值表达式</a:t>
            </a:r>
            <a:r>
              <a:rPr lang="en-US" altLang="zh-CN" b="1" dirty="0">
                <a:latin typeface="宋体" panose="02010600030101010101" pitchFamily="2" charset="-122"/>
              </a:rPr>
              <a:t>"</a:t>
            </a:r>
            <a:r>
              <a:rPr lang="zh-CN" altLang="en-US" b="1" dirty="0"/>
              <a:t>的值带给调用函数；</a:t>
            </a:r>
          </a:p>
          <a:p>
            <a:pPr eaLnBrk="1" hangingPunct="1"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 </a:t>
            </a:r>
            <a:r>
              <a:rPr lang="en-US" altLang="zh-CN" b="1" dirty="0"/>
              <a:t>return</a:t>
            </a:r>
            <a:r>
              <a:rPr lang="zh-CN" altLang="en-US" b="1" dirty="0"/>
              <a:t>语句中返回值表达式的类型要和返回值的类型说明一致。如果不一致，则以返回值类型为准</a:t>
            </a:r>
            <a:r>
              <a:rPr lang="en-US" altLang="zh-CN" b="1" dirty="0"/>
              <a:t>(</a:t>
            </a:r>
            <a:r>
              <a:rPr lang="zh-CN" altLang="en-US" b="1" dirty="0"/>
              <a:t>进行类型转换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</a:p>
          <a:p>
            <a:pPr eaLnBrk="1" hangingPunct="1">
              <a:buNone/>
            </a:pPr>
            <a:endParaRPr lang="zh-CN" altLang="en-US" b="1" dirty="0"/>
          </a:p>
          <a:p>
            <a:pPr eaLnBrk="1" hangingPunct="1">
              <a:buNone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43</a:t>
            </a:fld>
            <a:endParaRPr lang="zh-CN" altLang="en-US" sz="1400" b="1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5.4.2    </a:t>
            </a:r>
            <a:r>
              <a:rPr lang="zh-CN" altLang="en-US" b="1" dirty="0"/>
              <a:t>函数的定义</a:t>
            </a: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5</a:t>
            </a:r>
            <a:r>
              <a:rPr lang="zh-CN" altLang="en-US" b="1" dirty="0">
                <a:solidFill>
                  <a:srgbClr val="FF3300"/>
                </a:solidFill>
              </a:rPr>
              <a:t>、函数如何返回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       </a:t>
            </a:r>
            <a:r>
              <a:rPr lang="zh-CN" altLang="en-US" b="1" dirty="0"/>
              <a:t>有返回值时：</a:t>
            </a:r>
            <a:r>
              <a:rPr lang="en-US" altLang="zh-CN" b="1" dirty="0">
                <a:solidFill>
                  <a:schemeClr val="accent2"/>
                </a:solidFill>
              </a:rPr>
              <a:t>return </a:t>
            </a:r>
            <a:r>
              <a:rPr lang="zh-CN" altLang="en-US" b="1" dirty="0">
                <a:solidFill>
                  <a:schemeClr val="accent2"/>
                </a:solidFill>
              </a:rPr>
              <a:t>返回值表达式</a:t>
            </a:r>
            <a:r>
              <a:rPr lang="en-US" altLang="zh-CN" b="1" dirty="0"/>
              <a:t>;</a:t>
            </a:r>
          </a:p>
          <a:p>
            <a:pPr eaLnBrk="1" hangingPunct="1">
              <a:buNone/>
            </a:pPr>
            <a:r>
              <a:rPr lang="zh-CN" altLang="en-US" b="1" dirty="0"/>
              <a:t>       无返回值时：</a:t>
            </a:r>
          </a:p>
          <a:p>
            <a:pPr eaLnBrk="1" hangingPunct="1">
              <a:buNone/>
            </a:pPr>
            <a:r>
              <a:rPr lang="en-US" altLang="zh-CN" b="1" dirty="0"/>
              <a:t>          1</a:t>
            </a:r>
            <a:r>
              <a:rPr lang="zh-CN" altLang="en-US" b="1" dirty="0"/>
              <a:t>）</a:t>
            </a:r>
            <a:r>
              <a:rPr lang="en-US" altLang="zh-CN" b="1" dirty="0">
                <a:solidFill>
                  <a:schemeClr val="accent2"/>
                </a:solidFill>
              </a:rPr>
              <a:t>return</a:t>
            </a:r>
            <a:r>
              <a:rPr lang="zh-CN" altLang="en-US" b="1" dirty="0">
                <a:solidFill>
                  <a:schemeClr val="accent2"/>
                </a:solidFill>
              </a:rPr>
              <a:t>；</a:t>
            </a:r>
          </a:p>
          <a:p>
            <a:pPr eaLnBrk="1" hangingPunct="1"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2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chemeClr val="accent2"/>
                </a:solidFill>
              </a:rPr>
              <a:t>运行到函数结束的</a:t>
            </a:r>
            <a:r>
              <a:rPr lang="en-US" altLang="zh-CN" b="1" dirty="0">
                <a:solidFill>
                  <a:schemeClr val="accent2"/>
                </a:solidFill>
              </a:rPr>
              <a:t>}</a:t>
            </a:r>
            <a:r>
              <a:rPr lang="zh-CN" altLang="en-US" b="1" dirty="0">
                <a:solidFill>
                  <a:schemeClr val="accent2"/>
                </a:solidFill>
              </a:rPr>
              <a:t>处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6</a:t>
            </a:r>
            <a:r>
              <a:rPr lang="zh-CN" altLang="en-US" b="1" dirty="0">
                <a:solidFill>
                  <a:srgbClr val="FF3300"/>
                </a:solidFill>
              </a:rPr>
              <a:t>、函数中的语句能访问的变量</a:t>
            </a: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FF3300"/>
                </a:solidFill>
              </a:rPr>
              <a:t>	</a:t>
            </a:r>
            <a:r>
              <a:rPr lang="zh-CN" altLang="en-US" b="1" dirty="0"/>
              <a:t>可以访问本函数中定义的参数、变量，但是不能访问其他函数中定义的参数和变量。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44</a:t>
            </a:fld>
            <a:endParaRPr lang="zh-CN" altLang="en-US" sz="1400" b="1" dirty="0"/>
          </a:p>
        </p:txBody>
      </p:sp>
      <p:sp>
        <p:nvSpPr>
          <p:cNvPr id="64515" name="Text Box 4"/>
          <p:cNvSpPr>
            <a:spLocks noGrp="1"/>
          </p:cNvSpPr>
          <p:nvPr>
            <p:ph idx="1"/>
          </p:nvPr>
        </p:nvSpPr>
        <p:spPr>
          <a:xfrm>
            <a:off x="395288" y="1319213"/>
            <a:ext cx="8497887" cy="4611687"/>
          </a:xfrm>
        </p:spPr>
        <p:txBody>
          <a:bodyPr vert="horz" wrap="square" lIns="92075" tIns="46038" rIns="92075" bIns="46038" anchor="t"/>
          <a:lstStyle/>
          <a:p>
            <a:pPr algn="just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子程序参数传递两种方式：</a:t>
            </a:r>
            <a:r>
              <a:rPr lang="zh-CN" altLang="en-US" b="1" dirty="0">
                <a:solidFill>
                  <a:srgbClr val="003399"/>
                </a:solidFill>
                <a:latin typeface="宋体" panose="02010600030101010101" pitchFamily="2" charset="-122"/>
              </a:rPr>
              <a:t>按值传递</a:t>
            </a:r>
            <a:r>
              <a:rPr lang="zh-CN" altLang="en-US" b="1" dirty="0">
                <a:latin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003399"/>
                </a:solidFill>
                <a:latin typeface="宋体" panose="02010600030101010101" pitchFamily="2" charset="-122"/>
              </a:rPr>
              <a:t>按引用传递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zh-CN" altLang="en-US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None/>
            </a:pPr>
            <a:r>
              <a:rPr lang="zh-CN" altLang="en-US" b="1" i="1" dirty="0">
                <a:solidFill>
                  <a:srgbClr val="CC3300"/>
                </a:solidFill>
                <a:latin typeface="宋体" panose="02010600030101010101" pitchFamily="2" charset="-122"/>
              </a:rPr>
              <a:t>按值传递</a:t>
            </a: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b="1" dirty="0">
                <a:latin typeface="宋体" panose="02010600030101010101" pitchFamily="2" charset="-122"/>
              </a:rPr>
              <a:t>实参的值被复制并置入被调用子程序的形参中。此方式下不管在被调用子程序中怎样操作并改变形参的值，在主调程序中的实参的值都是安全的未发生变化的。</a:t>
            </a:r>
          </a:p>
        </p:txBody>
      </p:sp>
      <p:sp>
        <p:nvSpPr>
          <p:cNvPr id="64516" name="Rectangle 1033"/>
          <p:cNvSpPr>
            <a:spLocks noGrp="1"/>
          </p:cNvSpPr>
          <p:nvPr>
            <p:ph type="title"/>
          </p:nvPr>
        </p:nvSpPr>
        <p:spPr>
          <a:xfrm>
            <a:off x="1371600" y="404813"/>
            <a:ext cx="7772400" cy="7207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5.4.3    </a:t>
            </a:r>
            <a:r>
              <a:rPr lang="zh-CN" altLang="en-US" b="1" dirty="0"/>
              <a:t>函数的调用</a:t>
            </a:r>
          </a:p>
        </p:txBody>
      </p:sp>
      <p:sp>
        <p:nvSpPr>
          <p:cNvPr id="64517" name="Rectangle 1035"/>
          <p:cNvSpPr/>
          <p:nvPr/>
        </p:nvSpPr>
        <p:spPr>
          <a:xfrm>
            <a:off x="0" y="2752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endParaRPr lang="zh-CN" altLang="en-US" sz="2200" b="1" dirty="0"/>
          </a:p>
        </p:txBody>
      </p:sp>
      <p:graphicFrame>
        <p:nvGraphicFramePr>
          <p:cNvPr id="64518" name="Object 1034"/>
          <p:cNvGraphicFramePr>
            <a:graphicFrameLocks noChangeAspect="1"/>
          </p:cNvGraphicFramePr>
          <p:nvPr/>
        </p:nvGraphicFramePr>
        <p:xfrm>
          <a:off x="1258888" y="3860800"/>
          <a:ext cx="59055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44055" imgH="2618740" progId="Visio.Drawing.11">
                  <p:embed/>
                </p:oleObj>
              </mc:Choice>
              <mc:Fallback>
                <p:oleObj r:id="rId2" imgW="7044055" imgH="2618740" progId="Visio.Drawing.11">
                  <p:embed/>
                  <p:pic>
                    <p:nvPicPr>
                      <p:cNvPr id="64518" name="Object 103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8888" y="3860800"/>
                        <a:ext cx="59055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Text Box 1036"/>
          <p:cNvSpPr txBox="1"/>
          <p:nvPr/>
        </p:nvSpPr>
        <p:spPr>
          <a:xfrm>
            <a:off x="3565525" y="6021388"/>
            <a:ext cx="4175125" cy="393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按值传递</a:t>
            </a:r>
          </a:p>
        </p:txBody>
      </p:sp>
      <p:sp>
        <p:nvSpPr>
          <p:cNvPr id="64520" name="Text Box 1037"/>
          <p:cNvSpPr txBox="1"/>
          <p:nvPr/>
        </p:nvSpPr>
        <p:spPr>
          <a:xfrm>
            <a:off x="5795963" y="4508500"/>
            <a:ext cx="2808287" cy="695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按值传递（将实参的值传递给形参）</a:t>
            </a:r>
          </a:p>
        </p:txBody>
      </p:sp>
      <p:sp>
        <p:nvSpPr>
          <p:cNvPr id="64521" name="Text Box 1038"/>
          <p:cNvSpPr txBox="1"/>
          <p:nvPr/>
        </p:nvSpPr>
        <p:spPr>
          <a:xfrm>
            <a:off x="2843213" y="4005263"/>
            <a:ext cx="936625" cy="3937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实参</a:t>
            </a:r>
          </a:p>
        </p:txBody>
      </p:sp>
      <p:sp>
        <p:nvSpPr>
          <p:cNvPr id="64522" name="Text Box 1039"/>
          <p:cNvSpPr txBox="1"/>
          <p:nvPr/>
        </p:nvSpPr>
        <p:spPr>
          <a:xfrm>
            <a:off x="5292725" y="4005263"/>
            <a:ext cx="936625" cy="3937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实参</a:t>
            </a:r>
          </a:p>
        </p:txBody>
      </p:sp>
      <p:sp>
        <p:nvSpPr>
          <p:cNvPr id="64523" name="Text Box 1040"/>
          <p:cNvSpPr txBox="1"/>
          <p:nvPr/>
        </p:nvSpPr>
        <p:spPr>
          <a:xfrm>
            <a:off x="2771775" y="5589588"/>
            <a:ext cx="936625" cy="3937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形参</a:t>
            </a:r>
          </a:p>
        </p:txBody>
      </p:sp>
      <p:sp>
        <p:nvSpPr>
          <p:cNvPr id="64524" name="Text Box 1041"/>
          <p:cNvSpPr txBox="1"/>
          <p:nvPr/>
        </p:nvSpPr>
        <p:spPr>
          <a:xfrm>
            <a:off x="5219700" y="5516563"/>
            <a:ext cx="936625" cy="393700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形参</a:t>
            </a:r>
          </a:p>
        </p:txBody>
      </p:sp>
    </p:spTree>
    <p:extLst>
      <p:ext uri="{BB962C8B-B14F-4D97-AF65-F5344CB8AC3E}">
        <p14:creationId xmlns:p14="http://schemas.microsoft.com/office/powerpoint/2010/main" val="316202366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45</a:t>
            </a:fld>
            <a:endParaRPr lang="zh-CN" altLang="en-US" sz="1400" b="1" dirty="0"/>
          </a:p>
        </p:txBody>
      </p:sp>
      <p:sp>
        <p:nvSpPr>
          <p:cNvPr id="136196" name="Text Box 4"/>
          <p:cNvSpPr>
            <a:spLocks noGrp="1"/>
          </p:cNvSpPr>
          <p:nvPr>
            <p:ph idx="1"/>
          </p:nvPr>
        </p:nvSpPr>
        <p:spPr>
          <a:xfrm>
            <a:off x="395288" y="1319213"/>
            <a:ext cx="8062912" cy="4918075"/>
          </a:xfrm>
        </p:spPr>
        <p:txBody>
          <a:bodyPr vert="horz" wrap="square" lIns="92075" tIns="46038" rIns="92075" bIns="46038" anchor="t"/>
          <a:lstStyle/>
          <a:p>
            <a:pPr algn="just" eaLnBrk="1" hangingPunct="1">
              <a:lnSpc>
                <a:spcPct val="80000"/>
              </a:lnSpc>
              <a:buNone/>
            </a:pPr>
            <a:r>
              <a:rPr lang="zh-CN" altLang="en-US" sz="2400" b="1" dirty="0"/>
              <a:t>在Ｃ语言中，可以用以下几种方式调用函数：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zh-CN" altLang="en-US" sz="2400" b="1" dirty="0">
                <a:solidFill>
                  <a:srgbClr val="CC3300"/>
                </a:solidFill>
              </a:rPr>
              <a:t>对于有返回值的函数：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（1）</a:t>
            </a:r>
            <a:r>
              <a:rPr lang="zh-CN" altLang="en-US" sz="2400" b="1" i="1" dirty="0">
                <a:solidFill>
                  <a:srgbClr val="003399"/>
                </a:solidFill>
              </a:rPr>
              <a:t>函数表达式</a:t>
            </a:r>
            <a:r>
              <a:rPr lang="zh-CN" altLang="en-US" sz="2400" b="1" dirty="0"/>
              <a:t>。函数作为表达式的一个操作数，出现在表达式中，此时先进行函数调用，然后函数返回值替代函数调用参与表达式运算。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     如：</a:t>
            </a:r>
            <a:r>
              <a:rPr lang="en-US" altLang="zh-CN" sz="2400" b="1" dirty="0"/>
              <a:t>i = 2*</a:t>
            </a:r>
            <a:r>
              <a:rPr lang="en-US" altLang="zh-CN" sz="2400" b="1" dirty="0">
                <a:solidFill>
                  <a:srgbClr val="990099"/>
                </a:solidFill>
              </a:rPr>
              <a:t>max(x, y)</a:t>
            </a:r>
            <a:r>
              <a:rPr lang="en-US" altLang="zh-CN" sz="2400" b="1" dirty="0"/>
              <a:t>;   if (</a:t>
            </a:r>
            <a:r>
              <a:rPr lang="en-US" altLang="zh-CN" sz="2400" b="1" dirty="0">
                <a:solidFill>
                  <a:srgbClr val="990099"/>
                </a:solidFill>
              </a:rPr>
              <a:t>isPrim(n)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latin typeface="宋体" panose="02010600030101010101" pitchFamily="2" charset="-122"/>
              </a:rPr>
              <a:t>…</a:t>
            </a:r>
            <a:endParaRPr lang="zh-CN" altLang="en-US" sz="2400" b="1" dirty="0"/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（2）</a:t>
            </a:r>
            <a:r>
              <a:rPr lang="zh-CN" altLang="en-US" sz="2400" b="1" i="1" dirty="0">
                <a:solidFill>
                  <a:srgbClr val="003399"/>
                </a:solidFill>
              </a:rPr>
              <a:t>函数实参</a:t>
            </a:r>
            <a:r>
              <a:rPr lang="zh-CN" altLang="en-US" sz="2400" b="1" dirty="0"/>
              <a:t>。函数作为另一个函数调用的实际参数。这种情况是把该函数的返回值作为实参进行传送。如：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latin typeface="宋体" panose="02010600030101010101" pitchFamily="2" charset="-122"/>
              </a:rPr>
              <a:t>"</a:t>
            </a:r>
            <a:r>
              <a:rPr lang="en-US" altLang="zh-CN" sz="2400" b="1" dirty="0"/>
              <a:t>the large number is %d</a:t>
            </a:r>
            <a:r>
              <a:rPr lang="en-US" altLang="zh-CN" sz="2400" b="1" dirty="0">
                <a:latin typeface="宋体" panose="02010600030101010101" pitchFamily="2" charset="-122"/>
              </a:rPr>
              <a:t>"</a:t>
            </a:r>
            <a:r>
              <a:rPr lang="zh-CN" altLang="en-US" sz="2400" b="1" dirty="0"/>
              <a:t>, </a:t>
            </a:r>
            <a:r>
              <a:rPr lang="en-US" altLang="zh-CN" sz="2400" b="1" dirty="0">
                <a:solidFill>
                  <a:srgbClr val="990099"/>
                </a:solidFill>
              </a:rPr>
              <a:t>max(x, y)</a:t>
            </a:r>
            <a:r>
              <a:rPr lang="en-US" altLang="zh-CN" sz="2400" b="1" dirty="0"/>
              <a:t>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CC3300"/>
                </a:solidFill>
              </a:rPr>
              <a:t>对于无返回值或者不需要使用返回值的函数：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（3</a:t>
            </a:r>
            <a:r>
              <a:rPr lang="zh-CN" altLang="en-US" sz="2400" b="1" i="1" dirty="0"/>
              <a:t>）</a:t>
            </a:r>
            <a:r>
              <a:rPr lang="zh-CN" altLang="en-US" sz="2400" b="1" i="1" dirty="0">
                <a:solidFill>
                  <a:srgbClr val="003399"/>
                </a:solidFill>
              </a:rPr>
              <a:t>函数语句</a:t>
            </a:r>
            <a:r>
              <a:rPr lang="zh-CN" altLang="en-US" sz="2400" b="1" dirty="0"/>
              <a:t>。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语言中的函数可以只进行某些操作而不返回函数值，这时的函数调用可作为一条独立的语句。如：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"</a:t>
            </a:r>
            <a:r>
              <a:rPr lang="en-US" altLang="zh-CN" sz="2400" b="1" dirty="0"/>
              <a:t>hello\n</a:t>
            </a:r>
            <a:r>
              <a:rPr lang="en-US" altLang="zh-CN" sz="2400" b="1" dirty="0">
                <a:latin typeface="宋体" panose="02010600030101010101" pitchFamily="2" charset="-122"/>
              </a:rPr>
              <a:t>"</a:t>
            </a:r>
            <a:r>
              <a:rPr lang="en-US" altLang="zh-CN" sz="2400" b="1" dirty="0"/>
              <a:t>）;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endParaRPr lang="zh-CN" altLang="en-US" sz="2400" b="1" dirty="0"/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xfrm>
            <a:off x="1371600" y="404813"/>
            <a:ext cx="7772400" cy="7207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5.4.3    </a:t>
            </a:r>
            <a:r>
              <a:rPr lang="zh-CN" altLang="en-US" b="1" dirty="0"/>
              <a:t>函数的调用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6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6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矩形 1073153">
            <a:extLst>
              <a:ext uri="{FF2B5EF4-FFF2-40B4-BE49-F238E27FC236}">
                <a16:creationId xmlns:a16="http://schemas.microsoft.com/office/drawing/2014/main" id="{18A3966F-0D5C-46B3-8F83-07F4D2B1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401636"/>
            <a:ext cx="5257800" cy="651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defTabSz="7620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620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620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620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62000"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62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0" hangingPunct="0"/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函数的递归调用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73155" name="文本框 1073154">
            <a:extLst>
              <a:ext uri="{FF2B5EF4-FFF2-40B4-BE49-F238E27FC236}">
                <a16:creationId xmlns:a16="http://schemas.microsoft.com/office/drawing/2014/main" id="{423B6EA7-E693-4870-B764-FED6835A3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8355012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3200" dirty="0">
                <a:latin typeface="Times New Roman" panose="02020603050405020304" pitchFamily="18" charset="0"/>
              </a:rPr>
              <a:t>在调用一个函数的过程中又出现直接或间接地调用该函数本身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</a:rPr>
              <a:t>称为函数的递归调用。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例：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int fib ( int </a:t>
            </a:r>
            <a:r>
              <a:rPr lang="en-US" altLang="zh-CN" sz="2800" dirty="0"/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{</a:t>
            </a:r>
            <a:r>
              <a:rPr lang="zh-CN" altLang="en-US" sz="2800" dirty="0">
                <a:latin typeface="Times New Roman" panose="02020603050405020304" pitchFamily="18" charset="0"/>
              </a:rPr>
              <a:t>  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800" dirty="0"/>
              <a:t>	if (n==0 || n==1)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800" dirty="0"/>
              <a:t>		return n;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800" dirty="0"/>
              <a:t>	else </a:t>
            </a:r>
            <a:r>
              <a:rPr lang="en-US" altLang="zh-CN" sz="2800" dirty="0">
                <a:latin typeface="Times New Roman" panose="02020603050405020304" pitchFamily="18" charset="0"/>
              </a:rPr>
              <a:t>return</a:t>
            </a:r>
            <a:r>
              <a:rPr lang="en-US" altLang="zh-CN" sz="2800" dirty="0"/>
              <a:t>(fib(n-1)+fib(n-2));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800" dirty="0"/>
              <a:t>}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3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5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47</a:t>
            </a:fld>
            <a:endParaRPr lang="zh-CN" altLang="en-US" sz="1400" b="1" dirty="0"/>
          </a:p>
        </p:txBody>
      </p:sp>
      <p:sp>
        <p:nvSpPr>
          <p:cNvPr id="53251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7847013" cy="5969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b="1" dirty="0"/>
              <a:t>数据在内存中的存储</a:t>
            </a:r>
          </a:p>
        </p:txBody>
      </p:sp>
      <p:graphicFrame>
        <p:nvGraphicFramePr>
          <p:cNvPr id="5325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" y="1773238"/>
          <a:ext cx="3830638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115945" imgH="3634740" progId="Visio.Drawing.11">
                  <p:embed/>
                </p:oleObj>
              </mc:Choice>
              <mc:Fallback>
                <p:oleObj r:id="rId2" imgW="3115945" imgH="3634740" progId="Visio.Drawing.11">
                  <p:embed/>
                  <p:pic>
                    <p:nvPicPr>
                      <p:cNvPr id="53252" name="Object 7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381000" y="1773238"/>
                        <a:ext cx="3830638" cy="4464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2" name="Text Box 10"/>
          <p:cNvSpPr txBox="1"/>
          <p:nvPr/>
        </p:nvSpPr>
        <p:spPr>
          <a:xfrm>
            <a:off x="4356100" y="1196975"/>
            <a:ext cx="4787900" cy="4987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系统区：用于存放系统软件和运行需要的数据，如操作系统。只要机器一运行，这部分空间就必须保留给系统软件使用</a:t>
            </a: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用户程序代码区：存放用户程序代码</a:t>
            </a: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静态存储区：存放程序运行期间不释放的数据（</a:t>
            </a:r>
            <a:r>
              <a:rPr lang="zh-CN" altLang="en-US" sz="2200" b="1" dirty="0">
                <a:solidFill>
                  <a:schemeClr val="accent2"/>
                </a:solidFill>
              </a:rPr>
              <a:t>静态局部变量</a:t>
            </a:r>
            <a:r>
              <a:rPr lang="zh-CN" altLang="en-US" sz="2200" b="1" dirty="0"/>
              <a:t>、</a:t>
            </a:r>
            <a:r>
              <a:rPr lang="zh-CN" altLang="en-US" sz="2200" b="1" dirty="0">
                <a:solidFill>
                  <a:schemeClr val="accent2"/>
                </a:solidFill>
              </a:rPr>
              <a:t>全局变量</a:t>
            </a:r>
            <a:r>
              <a:rPr lang="zh-CN" altLang="en-US" sz="2200" b="1" dirty="0"/>
              <a:t>）</a:t>
            </a: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栈区：存放程序运行期间会被释放的数据（</a:t>
            </a:r>
            <a:r>
              <a:rPr lang="zh-CN" altLang="en-US" sz="2200" b="1" dirty="0">
                <a:solidFill>
                  <a:schemeClr val="accent2"/>
                </a:solidFill>
              </a:rPr>
              <a:t>函数参数</a:t>
            </a:r>
            <a:r>
              <a:rPr lang="zh-CN" altLang="en-US" sz="2200" b="1" dirty="0"/>
              <a:t>、</a:t>
            </a:r>
            <a:r>
              <a:rPr lang="zh-CN" altLang="en-US" sz="2200" b="1" dirty="0">
                <a:solidFill>
                  <a:schemeClr val="accent2"/>
                </a:solidFill>
              </a:rPr>
              <a:t>非静态局部变量</a:t>
            </a:r>
            <a:r>
              <a:rPr lang="zh-CN" altLang="en-US" sz="2200" b="1" dirty="0"/>
              <a:t>）以及活动的控制信息</a:t>
            </a:r>
          </a:p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200" b="1" dirty="0"/>
              <a:t>堆区：用户可以在程序运行过程中根据需要动态地进行存储空间的分配，这样的分配在堆区进行</a:t>
            </a:r>
          </a:p>
        </p:txBody>
      </p:sp>
      <p:sp>
        <p:nvSpPr>
          <p:cNvPr id="53254" name="Rectangle 14"/>
          <p:cNvSpPr>
            <a:spLocks noGrp="1"/>
          </p:cNvSpPr>
          <p:nvPr>
            <p:ph type="title"/>
          </p:nvPr>
        </p:nvSpPr>
        <p:spPr>
          <a:xfrm>
            <a:off x="1371600" y="404813"/>
            <a:ext cx="7772400" cy="72072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函数的存储区</a:t>
            </a:r>
          </a:p>
        </p:txBody>
      </p:sp>
      <p:sp>
        <p:nvSpPr>
          <p:cNvPr id="53255" name="AutoShape 15"/>
          <p:cNvSpPr/>
          <p:nvPr/>
        </p:nvSpPr>
        <p:spPr>
          <a:xfrm>
            <a:off x="3492500" y="2060575"/>
            <a:ext cx="142875" cy="2016125"/>
          </a:xfrm>
          <a:prstGeom prst="rightBrace">
            <a:avLst>
              <a:gd name="adj1" fmla="val 117592"/>
              <a:gd name="adj2" fmla="val 50000"/>
            </a:avLst>
          </a:prstGeom>
          <a:noFill/>
          <a:ln w="952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endParaRPr lang="zh-CN" altLang="en-US" sz="2200" b="1" dirty="0"/>
          </a:p>
        </p:txBody>
      </p:sp>
      <p:sp>
        <p:nvSpPr>
          <p:cNvPr id="53256" name="Text Box 16"/>
          <p:cNvSpPr txBox="1"/>
          <p:nvPr/>
        </p:nvSpPr>
        <p:spPr>
          <a:xfrm>
            <a:off x="3276600" y="2205038"/>
            <a:ext cx="792163" cy="1465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6600"/>
                </a:solidFill>
              </a:rPr>
              <a:t>     用户数据区</a:t>
            </a:r>
          </a:p>
        </p:txBody>
      </p:sp>
      <p:sp>
        <p:nvSpPr>
          <p:cNvPr id="284689" name="Oval 17"/>
          <p:cNvSpPr/>
          <p:nvPr/>
        </p:nvSpPr>
        <p:spPr>
          <a:xfrm>
            <a:off x="2484438" y="3284538"/>
            <a:ext cx="719137" cy="358775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dash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endParaRPr lang="zh-CN" altLang="en-US" sz="2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4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4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4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4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4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8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48</a:t>
            </a:fld>
            <a:endParaRPr lang="zh-CN" altLang="en-US" sz="1400" b="1" dirty="0"/>
          </a:p>
        </p:txBody>
      </p:sp>
      <p:sp>
        <p:nvSpPr>
          <p:cNvPr id="57347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函数调用过程</a:t>
            </a:r>
            <a:r>
              <a:rPr lang="en-US" altLang="zh-CN" b="1" dirty="0"/>
              <a:t>-</a:t>
            </a:r>
            <a:r>
              <a:rPr lang="zh-CN" altLang="en-US" b="1" dirty="0"/>
              <a:t>开辟新的运行环境</a:t>
            </a:r>
          </a:p>
        </p:txBody>
      </p:sp>
      <p:graphicFrame>
        <p:nvGraphicFramePr>
          <p:cNvPr id="57348" name="Object 6"/>
          <p:cNvGraphicFramePr>
            <a:graphicFrameLocks noChangeAspect="1"/>
          </p:cNvGraphicFramePr>
          <p:nvPr/>
        </p:nvGraphicFramePr>
        <p:xfrm>
          <a:off x="5292725" y="981075"/>
          <a:ext cx="26193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99945" imgH="4323715" progId="Visio.Drawing.11">
                  <p:embed/>
                </p:oleObj>
              </mc:Choice>
              <mc:Fallback>
                <p:oleObj r:id="rId2" imgW="2099945" imgH="4323715" progId="Visio.Drawing.11">
                  <p:embed/>
                  <p:pic>
                    <p:nvPicPr>
                      <p:cNvPr id="57348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2725" y="981075"/>
                        <a:ext cx="2619375" cy="540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7"/>
          <p:cNvSpPr txBox="1"/>
          <p:nvPr/>
        </p:nvSpPr>
        <p:spPr>
          <a:xfrm>
            <a:off x="395288" y="1557338"/>
            <a:ext cx="4608512" cy="70485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运行环境即指函数执行时需要的数据空间。需要哪些数据空间？</a:t>
            </a:r>
          </a:p>
        </p:txBody>
      </p:sp>
      <p:sp>
        <p:nvSpPr>
          <p:cNvPr id="857096" name="Text Box 8"/>
          <p:cNvSpPr txBox="1"/>
          <p:nvPr/>
        </p:nvSpPr>
        <p:spPr>
          <a:xfrm>
            <a:off x="395288" y="2492375"/>
            <a:ext cx="4681537" cy="355282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200" b="1" dirty="0"/>
              <a:t>函数执行时需要的数据空间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200" b="1" dirty="0"/>
              <a:t>     1. </a:t>
            </a:r>
            <a:r>
              <a:rPr lang="zh-CN" altLang="en-US" sz="2200" b="1" dirty="0"/>
              <a:t>生存期在本次函数执行过程中的</a:t>
            </a:r>
            <a:r>
              <a:rPr lang="zh-CN" altLang="en-US" sz="2200" b="1" dirty="0">
                <a:solidFill>
                  <a:schemeClr val="accent2"/>
                </a:solidFill>
              </a:rPr>
              <a:t>数据对象</a:t>
            </a:r>
            <a:r>
              <a:rPr lang="zh-CN" altLang="en-US" sz="2200" b="1" dirty="0"/>
              <a:t>，如</a:t>
            </a:r>
            <a:r>
              <a:rPr lang="zh-CN" altLang="en-US" sz="2200" b="1" dirty="0">
                <a:solidFill>
                  <a:schemeClr val="accent2"/>
                </a:solidFill>
              </a:rPr>
              <a:t>形参、局部变量</a:t>
            </a:r>
            <a:r>
              <a:rPr lang="zh-CN" altLang="en-US" sz="2200" b="1" dirty="0"/>
              <a:t>等；</a:t>
            </a: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200" b="1" dirty="0"/>
              <a:t>     2.</a:t>
            </a:r>
            <a:r>
              <a:rPr lang="zh-CN" altLang="en-US" sz="2200" b="1" dirty="0"/>
              <a:t>用以</a:t>
            </a:r>
            <a:r>
              <a:rPr lang="zh-CN" altLang="en-US" sz="2200" b="1" dirty="0">
                <a:solidFill>
                  <a:schemeClr val="accent2"/>
                </a:solidFill>
              </a:rPr>
              <a:t>管理函数调用过程</a:t>
            </a:r>
            <a:r>
              <a:rPr lang="zh-CN" altLang="en-US" sz="2200" b="1" dirty="0"/>
              <a:t>的信息。当函数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调用函数函数</a:t>
            </a:r>
            <a:r>
              <a:rPr lang="en-US" altLang="zh-CN" sz="2200" b="1" dirty="0"/>
              <a:t>B</a:t>
            </a:r>
            <a:r>
              <a:rPr lang="zh-CN" altLang="en-US" sz="2200" b="1" dirty="0"/>
              <a:t>时，函数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的运行被中断，</a:t>
            </a:r>
            <a:r>
              <a:rPr lang="zh-CN" altLang="en-US" sz="2200" b="1" dirty="0">
                <a:solidFill>
                  <a:schemeClr val="accent2"/>
                </a:solidFill>
              </a:rPr>
              <a:t>当前机器的状态信息</a:t>
            </a:r>
            <a:r>
              <a:rPr lang="zh-CN" altLang="en-US" sz="2200" b="1" dirty="0"/>
              <a:t>，如</a:t>
            </a:r>
            <a:r>
              <a:rPr lang="zh-CN" altLang="en-US" sz="2200" b="1" dirty="0">
                <a:solidFill>
                  <a:srgbClr val="FF3300"/>
                </a:solidFill>
              </a:rPr>
              <a:t>程序计数器</a:t>
            </a:r>
            <a:r>
              <a:rPr lang="zh-CN" altLang="en-US" sz="2200" b="1" dirty="0"/>
              <a:t>（返回地址）、</a:t>
            </a:r>
            <a:r>
              <a:rPr lang="zh-CN" altLang="en-US" sz="2200" b="1" dirty="0">
                <a:solidFill>
                  <a:srgbClr val="FF3300"/>
                </a:solidFill>
              </a:rPr>
              <a:t>寄存器</a:t>
            </a:r>
            <a:r>
              <a:rPr lang="zh-CN" altLang="en-US" sz="2200" b="1" dirty="0"/>
              <a:t>的值等都必须保存，以便调用结束后，能准确返回到函数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并继续正确执行。</a:t>
            </a:r>
          </a:p>
        </p:txBody>
      </p:sp>
      <p:sp>
        <p:nvSpPr>
          <p:cNvPr id="57351" name="AutoShape 9"/>
          <p:cNvSpPr/>
          <p:nvPr/>
        </p:nvSpPr>
        <p:spPr>
          <a:xfrm>
            <a:off x="7883525" y="1700213"/>
            <a:ext cx="433388" cy="3816350"/>
          </a:xfrm>
          <a:prstGeom prst="rightBracket">
            <a:avLst>
              <a:gd name="adj" fmla="val 73382"/>
            </a:avLst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endParaRPr lang="zh-CN" altLang="en-US" sz="2200" b="1" dirty="0"/>
          </a:p>
        </p:txBody>
      </p:sp>
      <p:sp>
        <p:nvSpPr>
          <p:cNvPr id="57352" name="AutoShape 10"/>
          <p:cNvSpPr/>
          <p:nvPr/>
        </p:nvSpPr>
        <p:spPr>
          <a:xfrm>
            <a:off x="7667625" y="2420938"/>
            <a:ext cx="217488" cy="2376487"/>
          </a:xfrm>
          <a:prstGeom prst="rightBracket">
            <a:avLst>
              <a:gd name="adj" fmla="val 91058"/>
            </a:avLst>
          </a:prstGeom>
          <a:noFill/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endParaRPr lang="zh-CN" altLang="en-US" sz="2200" b="1" dirty="0"/>
          </a:p>
        </p:txBody>
      </p:sp>
      <p:sp>
        <p:nvSpPr>
          <p:cNvPr id="57353" name="Rectangle 11"/>
          <p:cNvSpPr/>
          <p:nvPr/>
        </p:nvSpPr>
        <p:spPr>
          <a:xfrm>
            <a:off x="5508625" y="1527175"/>
            <a:ext cx="2159000" cy="35877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endParaRPr lang="zh-CN" altLang="en-US" sz="2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5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 txBox="1"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49</a:t>
            </a:fld>
            <a:endParaRPr lang="zh-CN" altLang="en-US" sz="1400" b="1" dirty="0"/>
          </a:p>
        </p:txBody>
      </p:sp>
      <p:sp>
        <p:nvSpPr>
          <p:cNvPr id="58371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b="1" dirty="0"/>
              <a:t>5.4.3    </a:t>
            </a:r>
            <a:r>
              <a:rPr lang="zh-CN" altLang="en-US" b="1" dirty="0"/>
              <a:t>函数调用过程</a:t>
            </a:r>
            <a:r>
              <a:rPr lang="en-US" altLang="zh-CN" b="1" dirty="0"/>
              <a:t>-</a:t>
            </a:r>
            <a:r>
              <a:rPr lang="zh-CN" altLang="en-US" b="1" dirty="0"/>
              <a:t>开辟新的运行环境</a:t>
            </a:r>
            <a:endParaRPr lang="en-US" altLang="zh-CN" b="1" dirty="0"/>
          </a:p>
        </p:txBody>
      </p:sp>
      <p:sp>
        <p:nvSpPr>
          <p:cNvPr id="58372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8207375" cy="1462087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为方便，引入一个术语：</a:t>
            </a:r>
            <a:r>
              <a:rPr lang="en-US" altLang="zh-CN" sz="2400" b="1" dirty="0">
                <a:latin typeface="宋体" panose="02010600030101010101" pitchFamily="2" charset="-122"/>
              </a:rPr>
              <a:t>"</a:t>
            </a:r>
            <a:r>
              <a:rPr lang="zh-CN" altLang="en-US" sz="2400" b="1" dirty="0">
                <a:solidFill>
                  <a:srgbClr val="FF6600"/>
                </a:solidFill>
              </a:rPr>
              <a:t>函数的活动记录</a:t>
            </a:r>
            <a:r>
              <a:rPr lang="en-US" altLang="zh-CN" sz="2400" b="1" dirty="0">
                <a:latin typeface="宋体" panose="02010600030101010101" pitchFamily="2" charset="-122"/>
              </a:rPr>
              <a:t>"</a:t>
            </a:r>
            <a:r>
              <a:rPr lang="zh-CN" altLang="en-US" sz="2400" b="1" dirty="0"/>
              <a:t>。函数的活动记录是一段在</a:t>
            </a:r>
            <a:r>
              <a:rPr lang="zh-CN" altLang="en-US" sz="2400" b="1" dirty="0">
                <a:solidFill>
                  <a:schemeClr val="accent2"/>
                </a:solidFill>
              </a:rPr>
              <a:t>栈区</a:t>
            </a:r>
            <a:r>
              <a:rPr lang="zh-CN" altLang="en-US" sz="2400" b="1" dirty="0"/>
              <a:t>分配的连续的内存存储区，用以存放函数一次执行所需的数据。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/>
              <a:t>开辟新的运行环境即指在</a:t>
            </a:r>
            <a:r>
              <a:rPr lang="zh-CN" altLang="en-US" sz="2400" b="1" dirty="0">
                <a:solidFill>
                  <a:schemeClr val="accent2"/>
                </a:solidFill>
              </a:rPr>
              <a:t>栈区的栈顶</a:t>
            </a:r>
            <a:r>
              <a:rPr lang="zh-CN" altLang="en-US" sz="2400" b="1" dirty="0"/>
              <a:t>创建一个函数活动记录。释放本函数的运行环境即指从栈顶将活动记录释放。</a:t>
            </a:r>
          </a:p>
        </p:txBody>
      </p:sp>
      <p:graphicFrame>
        <p:nvGraphicFramePr>
          <p:cNvPr id="5837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500563" y="2852738"/>
          <a:ext cx="3240087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83485" imgH="2731770" progId="Visio.Drawing.11">
                  <p:embed/>
                </p:oleObj>
              </mc:Choice>
              <mc:Fallback>
                <p:oleObj r:id="rId2" imgW="2483485" imgH="2731770" progId="Visio.Drawing.11">
                  <p:embed/>
                  <p:pic>
                    <p:nvPicPr>
                      <p:cNvPr id="58373" name="Object 4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4500563" y="2852738"/>
                        <a:ext cx="3240087" cy="3041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AutoShape 8"/>
          <p:cNvSpPr/>
          <p:nvPr/>
        </p:nvSpPr>
        <p:spPr>
          <a:xfrm>
            <a:off x="4573588" y="3373438"/>
            <a:ext cx="142875" cy="936625"/>
          </a:xfrm>
          <a:prstGeom prst="leftBrace">
            <a:avLst>
              <a:gd name="adj1" fmla="val 54629"/>
              <a:gd name="adj2" fmla="val 50000"/>
            </a:avLst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endParaRPr lang="zh-CN" altLang="en-US" sz="2200" b="1" dirty="0"/>
          </a:p>
        </p:txBody>
      </p:sp>
      <p:sp>
        <p:nvSpPr>
          <p:cNvPr id="58375" name="Text Box 9"/>
          <p:cNvSpPr txBox="1"/>
          <p:nvPr/>
        </p:nvSpPr>
        <p:spPr>
          <a:xfrm>
            <a:off x="2557463" y="3524250"/>
            <a:ext cx="208756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000" b="1" dirty="0"/>
              <a:t>     被调用函数中的数据</a:t>
            </a:r>
          </a:p>
        </p:txBody>
      </p:sp>
      <p:sp>
        <p:nvSpPr>
          <p:cNvPr id="58376" name="AutoShape 10"/>
          <p:cNvSpPr/>
          <p:nvPr/>
        </p:nvSpPr>
        <p:spPr>
          <a:xfrm>
            <a:off x="4573588" y="4410075"/>
            <a:ext cx="142875" cy="936625"/>
          </a:xfrm>
          <a:prstGeom prst="leftBrace">
            <a:avLst>
              <a:gd name="adj1" fmla="val 54629"/>
              <a:gd name="adj2" fmla="val 50000"/>
            </a:avLst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endParaRPr lang="zh-CN" altLang="en-US" sz="2200" b="1" dirty="0"/>
          </a:p>
        </p:txBody>
      </p:sp>
      <p:sp>
        <p:nvSpPr>
          <p:cNvPr id="58377" name="Text Box 11"/>
          <p:cNvSpPr txBox="1"/>
          <p:nvPr/>
        </p:nvSpPr>
        <p:spPr>
          <a:xfrm>
            <a:off x="2555875" y="4430713"/>
            <a:ext cx="2087563" cy="91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000" b="1" dirty="0"/>
              <a:t>    现场信息，用于调用结束能正确返回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5</a:t>
            </a:fld>
            <a:endParaRPr lang="zh-CN" altLang="en-US" sz="1400" b="1" dirty="0"/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 eaLnBrk="1" hangingPunct="1"/>
            <a:r>
              <a:rPr lang="zh-CN" altLang="en-US" sz="2800" b="1" dirty="0">
                <a:solidFill>
                  <a:srgbClr val="2D35D3"/>
                </a:solidFill>
              </a:rPr>
              <a:t>冯.诺依曼机体系结构</a:t>
            </a:r>
            <a:endParaRPr lang="en-US" altLang="x-none" sz="2800" b="1" dirty="0">
              <a:solidFill>
                <a:srgbClr val="2D35D3"/>
              </a:solidFill>
            </a:endParaRPr>
          </a:p>
        </p:txBody>
      </p:sp>
      <p:sp>
        <p:nvSpPr>
          <p:cNvPr id="73732" name="Rectangle 3"/>
          <p:cNvSpPr>
            <a:spLocks noGrp="1"/>
          </p:cNvSpPr>
          <p:nvPr>
            <p:ph idx="1"/>
          </p:nvPr>
        </p:nvSpPr>
        <p:spPr/>
        <p:txBody>
          <a:bodyPr vert="horz" wrap="square" anchor="t"/>
          <a:lstStyle/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b="1" dirty="0"/>
              <a:t>冯.诺依曼机体系结构的特点：</a:t>
            </a:r>
          </a:p>
          <a:p>
            <a:pPr lvl="0" eaLnBrk="1" hangingPunct="1"/>
            <a:r>
              <a:rPr lang="zh-CN" altLang="en-US" sz="2400" b="1" dirty="0"/>
              <a:t>指令和数据采用二进制表示，从而简化机器的逻辑线路；－－</a:t>
            </a:r>
            <a:r>
              <a:rPr lang="zh-CN" altLang="en-US" sz="2400" b="1" dirty="0">
                <a:solidFill>
                  <a:schemeClr val="accent2"/>
                </a:solidFill>
              </a:rPr>
              <a:t>指令和数据的表示</a:t>
            </a:r>
          </a:p>
          <a:p>
            <a:pPr lvl="0" eaLnBrk="1" hangingPunct="1"/>
            <a:r>
              <a:rPr lang="zh-CN" altLang="en-US" sz="2400" b="1" dirty="0"/>
              <a:t>指令和数据一样存储在主存储器中；－－</a:t>
            </a:r>
            <a:r>
              <a:rPr lang="zh-CN" altLang="en-US" sz="2400" b="1" dirty="0">
                <a:solidFill>
                  <a:schemeClr val="accent2"/>
                </a:solidFill>
              </a:rPr>
              <a:t>指令和数据的存储</a:t>
            </a:r>
          </a:p>
          <a:p>
            <a:pPr lvl="0" eaLnBrk="1" hangingPunct="1"/>
            <a:r>
              <a:rPr lang="zh-CN" altLang="en-US" sz="2400" b="1" dirty="0"/>
              <a:t>计算机由运算器、控制器、存储器、输入设备、输出设备五大部分组成。</a:t>
            </a:r>
          </a:p>
          <a:p>
            <a:pPr lvl="0" eaLnBrk="1" hangingPunct="1">
              <a:buNone/>
            </a:pPr>
            <a:endParaRPr lang="zh-CN" altLang="en-US" sz="1200" b="1" dirty="0"/>
          </a:p>
          <a:p>
            <a:pPr lvl="0" eaLnBrk="1" hangingPunct="1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第一台基于冯.诺伊曼思想的计算机于1950年在美国宾西法尼亚大学诞生，名为</a:t>
            </a:r>
            <a:r>
              <a:rPr lang="en-US" altLang="x-none" b="1" dirty="0">
                <a:solidFill>
                  <a:schemeClr val="accent2"/>
                </a:solidFill>
              </a:rPr>
              <a:t>EDVAC。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</a:p>
          <a:p>
            <a:pPr lvl="0" eaLnBrk="1" hangingPunct="1">
              <a:buNone/>
            </a:pP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p"/>
      <p:bldP spid="73732" grpI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矩形 1099777">
            <a:extLst>
              <a:ext uri="{FF2B5EF4-FFF2-40B4-BE49-F238E27FC236}">
                <a16:creationId xmlns:a16="http://schemas.microsoft.com/office/drawing/2014/main" id="{732999DA-192C-465C-98E0-D8DCD34E2F64}"/>
              </a:ext>
            </a:extLst>
          </p:cNvPr>
          <p:cNvSpPr/>
          <p:nvPr/>
        </p:nvSpPr>
        <p:spPr>
          <a:xfrm>
            <a:off x="2447925" y="332656"/>
            <a:ext cx="6480175" cy="72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/>
          <a:p>
            <a:pPr algn="r" defTabSz="762000" eaLnBrk="0" hangingPunct="0"/>
            <a:r>
              <a:rPr lang="en-US" altLang="zh-CN" sz="3600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itchFamily="2" charset="-122"/>
                <a:ea typeface="黑体" pitchFamily="2" charset="-122"/>
                <a:cs typeface="+mn-ea"/>
              </a:rPr>
              <a:t> </a:t>
            </a:r>
            <a:r>
              <a:rPr lang="zh-CN" altLang="en-US" sz="3600" noProof="1">
                <a:solidFill>
                  <a:srgbClr val="FF0000"/>
                </a:solidFill>
                <a:latin typeface="黑体" pitchFamily="2" charset="-122"/>
                <a:ea typeface="黑体" pitchFamily="2" charset="-122"/>
                <a:cs typeface="+mn-ea"/>
              </a:rPr>
              <a:t>局部变量</a:t>
            </a:r>
            <a:endParaRPr lang="zh-CN" altLang="en-US" sz="3600" noProof="1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9779" name="矩形 1099778">
            <a:extLst>
              <a:ext uri="{FF2B5EF4-FFF2-40B4-BE49-F238E27FC236}">
                <a16:creationId xmlns:a16="http://schemas.microsoft.com/office/drawing/2014/main" id="{5CCFA5BF-CCB7-4957-B941-35215118D868}"/>
              </a:ext>
            </a:extLst>
          </p:cNvPr>
          <p:cNvSpPr/>
          <p:nvPr/>
        </p:nvSpPr>
        <p:spPr>
          <a:xfrm>
            <a:off x="468313" y="1462088"/>
            <a:ext cx="3959225" cy="50482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/>
          <a:p>
            <a:pPr defTabSz="762000" eaLnBrk="0" hangingPunct="0"/>
            <a:r>
              <a:rPr lang="en-US" altLang="zh-CN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黑体" pitchFamily="2" charset="-122"/>
                <a:ea typeface="黑体" pitchFamily="2" charset="-122"/>
                <a:cs typeface="+mn-ea"/>
              </a:rPr>
              <a:t> </a:t>
            </a:r>
            <a:r>
              <a:rPr lang="zh-CN" altLang="en-US" sz="3200" b="1" noProof="1">
                <a:latin typeface="黑体" pitchFamily="2" charset="-122"/>
                <a:ea typeface="黑体" pitchFamily="2" charset="-122"/>
                <a:cs typeface="+mn-ea"/>
              </a:rPr>
              <a:t>局部变量</a:t>
            </a:r>
            <a:endParaRPr lang="zh-CN" altLang="en-US" sz="3200" b="1" noProof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99780" name="文本框 1099779">
            <a:extLst>
              <a:ext uri="{FF2B5EF4-FFF2-40B4-BE49-F238E27FC236}">
                <a16:creationId xmlns:a16="http://schemas.microsoft.com/office/drawing/2014/main" id="{A5372708-70AF-423D-9101-5B1FA62AB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74168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3200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内部变量：</a:t>
            </a:r>
            <a:r>
              <a:rPr lang="zh-CN" altLang="en-US" sz="3200" dirty="0">
                <a:latin typeface="Times New Roman" panose="02020603050405020304" pitchFamily="18" charset="0"/>
              </a:rPr>
              <a:t>在一个函数内部定义的变量称内部变量。它只在本函数范围内有效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</a:rPr>
              <a:t>即：只有在本函数内才能使用这些变量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</a:rPr>
              <a:t>故称为“局部变量” 。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文本框 1100801">
            <a:extLst>
              <a:ext uri="{FF2B5EF4-FFF2-40B4-BE49-F238E27FC236}">
                <a16:creationId xmlns:a16="http://schemas.microsoft.com/office/drawing/2014/main" id="{8CADF0A9-208C-4879-AB59-9EFE62661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40768"/>
            <a:ext cx="6767512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例：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float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f1</a:t>
            </a:r>
            <a:r>
              <a:rPr lang="en-US" altLang="zh-CN" sz="2400" dirty="0">
                <a:latin typeface="Times New Roman" panose="02020603050405020304" pitchFamily="18" charset="0"/>
              </a:rPr>
              <a:t>( int a)           /*</a:t>
            </a:r>
            <a:r>
              <a:rPr lang="zh-CN" altLang="en-US" sz="2400" dirty="0">
                <a:latin typeface="Times New Roman" panose="02020603050405020304" pitchFamily="18" charset="0"/>
              </a:rPr>
              <a:t>函数</a:t>
            </a:r>
            <a:r>
              <a:rPr lang="en-US" altLang="zh-CN" sz="2400" dirty="0" err="1">
                <a:latin typeface="Times New Roman" panose="02020603050405020304" pitchFamily="18" charset="0"/>
              </a:rPr>
              <a:t>f1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*/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{int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b,c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…                     /*a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有效</a:t>
            </a:r>
            <a:r>
              <a:rPr lang="en-US" altLang="zh-CN" sz="2400" dirty="0">
                <a:latin typeface="Times New Roman" panose="02020603050405020304" pitchFamily="18" charset="0"/>
              </a:rPr>
              <a:t>*/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}                  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char </a:t>
            </a:r>
            <a:r>
              <a:rPr lang="en-US" altLang="zh-CN" sz="2400" dirty="0" err="1">
                <a:latin typeface="Times New Roman" panose="02020603050405020304" pitchFamily="18" charset="0"/>
              </a:rPr>
              <a:t>f2</a:t>
            </a:r>
            <a:r>
              <a:rPr lang="en-US" altLang="zh-CN" sz="2400" dirty="0">
                <a:latin typeface="Times New Roman" panose="02020603050405020304" pitchFamily="18" charset="0"/>
              </a:rPr>
              <a:t>(int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x,int</a:t>
            </a:r>
            <a:r>
              <a:rPr lang="en-US" altLang="zh-CN" sz="2400" dirty="0">
                <a:latin typeface="Times New Roman" panose="02020603050405020304" pitchFamily="18" charset="0"/>
              </a:rPr>
              <a:t> y)       /*</a:t>
            </a:r>
            <a:r>
              <a:rPr lang="zh-CN" altLang="en-US" sz="2400" dirty="0">
                <a:latin typeface="Times New Roman" panose="02020603050405020304" pitchFamily="18" charset="0"/>
              </a:rPr>
              <a:t>函数</a:t>
            </a:r>
            <a:r>
              <a:rPr lang="en-US" altLang="zh-CN" sz="2400" dirty="0" err="1">
                <a:latin typeface="Times New Roman" panose="02020603050405020304" pitchFamily="18" charset="0"/>
              </a:rPr>
              <a:t>f2</a:t>
            </a:r>
            <a:r>
              <a:rPr lang="en-US" altLang="zh-CN" sz="2400" dirty="0">
                <a:latin typeface="Times New Roman" panose="02020603050405020304" pitchFamily="18" charset="0"/>
              </a:rPr>
              <a:t> */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{int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</a:rPr>
              <a:t>;             /* x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有效</a:t>
            </a:r>
            <a:r>
              <a:rPr lang="en-US" altLang="zh-CN" sz="2400" dirty="0">
                <a:latin typeface="Times New Roman" panose="02020603050405020304" pitchFamily="18" charset="0"/>
              </a:rPr>
              <a:t>*/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} </a:t>
            </a:r>
          </a:p>
          <a:p>
            <a:r>
              <a:rPr lang="en-US" altLang="zh-CN" sz="2400" dirty="0"/>
              <a:t>i</a:t>
            </a:r>
            <a:r>
              <a:rPr lang="en-US" altLang="zh-CN" sz="2400" dirty="0">
                <a:latin typeface="Times New Roman" panose="02020603050405020304" pitchFamily="18" charset="0"/>
              </a:rPr>
              <a:t>nt main( )               /*</a:t>
            </a:r>
            <a:r>
              <a:rPr lang="zh-CN" altLang="en-US" sz="2400" dirty="0">
                <a:latin typeface="Times New Roman" panose="02020603050405020304" pitchFamily="18" charset="0"/>
              </a:rPr>
              <a:t>主函数</a:t>
            </a:r>
            <a:r>
              <a:rPr lang="en-US" altLang="zh-CN" sz="2400" dirty="0">
                <a:latin typeface="Times New Roman" panose="02020603050405020304" pitchFamily="18" charset="0"/>
              </a:rPr>
              <a:t>*/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{int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m,n</a:t>
            </a:r>
            <a:r>
              <a:rPr lang="en-US" altLang="zh-CN" sz="2400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…                         /*  m</a:t>
            </a:r>
            <a:r>
              <a:rPr lang="zh-CN" altLang="en-US" sz="2400" dirty="0"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有效</a:t>
            </a:r>
            <a:r>
              <a:rPr lang="en-US" altLang="zh-CN" sz="2400" dirty="0">
                <a:latin typeface="Times New Roman" panose="02020603050405020304" pitchFamily="18" charset="0"/>
              </a:rPr>
              <a:t>*/</a:t>
            </a:r>
          </a:p>
          <a:p>
            <a:r>
              <a:rPr lang="en-US" altLang="zh-CN" sz="2400" dirty="0">
                <a:latin typeface="Times New Roman" panose="02020603050405020304" pitchFamily="18" charset="0"/>
              </a:rPr>
              <a:t>} </a:t>
            </a:r>
            <a:r>
              <a:rPr lang="zh-CN" altLang="en-US" sz="2400" dirty="0">
                <a:latin typeface="Times New Roman" panose="02020603050405020304" pitchFamily="18" charset="0"/>
              </a:rPr>
              <a:t>　</a:t>
            </a:r>
            <a:r>
              <a:rPr lang="zh-CN" altLang="en-US" sz="2400" b="1" dirty="0">
                <a:latin typeface="Times New Roman" panose="02020603050405020304" pitchFamily="18" charset="0"/>
              </a:rPr>
              <a:t>　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2" grpId="0" bldLvl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灯片编号占位符 3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  <a:t>52</a:t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sp>
        <p:nvSpPr>
          <p:cNvPr id="74754" name="灯片编号占位符 4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zh-CN" altLang="en-US" sz="1400" dirty="0">
                <a:latin typeface="Times New Roman" panose="02020603050405020304" pitchFamily="2" charset="0"/>
              </a:rPr>
              <a:t>52</a:t>
            </a:fld>
            <a:endParaRPr lang="zh-CN" altLang="en-US" sz="1400" dirty="0">
              <a:latin typeface="Times New Roman" panose="02020603050405020304" pitchFamily="2" charset="0"/>
            </a:endParaRPr>
          </a:p>
        </p:txBody>
      </p:sp>
      <p:graphicFrame>
        <p:nvGraphicFramePr>
          <p:cNvPr id="74755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635375" y="2420938"/>
          <a:ext cx="2232025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205" imgH="1054100" progId="">
                  <p:embed/>
                </p:oleObj>
              </mc:Choice>
              <mc:Fallback>
                <p:oleObj r:id="rId2" imgW="1132205" imgH="10541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5375" y="2420938"/>
                        <a:ext cx="2232025" cy="20780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A0DB2DC-4C9A-4742-B13C-FB6460FD3503}" type="slidenum"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76500" y="1611630"/>
            <a:ext cx="4191000" cy="1766570"/>
            <a:chOff x="4373" y="5308"/>
            <a:chExt cx="6600" cy="2782"/>
          </a:xfrm>
        </p:grpSpPr>
        <p:sp>
          <p:nvSpPr>
            <p:cNvPr id="93187" name="AutoShape 4"/>
            <p:cNvSpPr/>
            <p:nvPr/>
          </p:nvSpPr>
          <p:spPr>
            <a:xfrm rot="-33684">
              <a:off x="5213" y="5570"/>
              <a:ext cx="1080" cy="1200"/>
            </a:xfrm>
            <a:custGeom>
              <a:avLst/>
              <a:gdLst>
                <a:gd name="txL" fmla="*/ 12427 w 21600"/>
                <a:gd name="txT" fmla="*/ 2912 h 21600"/>
                <a:gd name="txR" fmla="*/ 18227 w 21600"/>
                <a:gd name="txB" fmla="*/ 9246 h 21600"/>
              </a:gdLst>
              <a:ahLst/>
              <a:cxnLst>
                <a:cxn ang="17694720">
                  <a:pos x="2147483647" y="0"/>
                </a:cxn>
                <a:cxn ang="5898240">
                  <a:pos x="2147483647" y="2147483647"/>
                </a:cxn>
                <a:cxn ang="589824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378DBD">
                <a:alpha val="100000"/>
              </a:srgbClr>
            </a:solidFill>
            <a:ln w="1270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1" name="AutoShape 5"/>
            <p:cNvSpPr>
              <a:spLocks noChangeArrowheads="1"/>
            </p:cNvSpPr>
            <p:nvPr/>
          </p:nvSpPr>
          <p:spPr bwMode="auto">
            <a:xfrm>
              <a:off x="6393" y="5308"/>
              <a:ext cx="2400" cy="10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 panose="020B0604020202020204" pitchFamily="2" charset="-122"/>
                  <a:ea typeface="宋体" panose="02010600030101010101" pitchFamily="2" charset="-122"/>
                  <a:cs typeface="Arial Unicode MS" panose="020B0604020202020204" pitchFamily="2" charset="-122"/>
                </a:rPr>
                <a:t>fetch</a:t>
              </a:r>
            </a:p>
          </p:txBody>
        </p:sp>
        <p:sp>
          <p:nvSpPr>
            <p:cNvPr id="50183" name="AutoShape 7"/>
            <p:cNvSpPr>
              <a:spLocks noChangeArrowheads="1"/>
            </p:cNvSpPr>
            <p:nvPr/>
          </p:nvSpPr>
          <p:spPr bwMode="auto">
            <a:xfrm>
              <a:off x="8573" y="7010"/>
              <a:ext cx="2400" cy="10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 panose="020B0604020202020204" pitchFamily="2" charset="-122"/>
                  <a:ea typeface="宋体" panose="02010600030101010101" pitchFamily="2" charset="-122"/>
                  <a:cs typeface="Arial Unicode MS" panose="020B0604020202020204" pitchFamily="2" charset="-122"/>
                </a:rPr>
                <a:t>decode</a:t>
              </a:r>
            </a:p>
          </p:txBody>
        </p:sp>
        <p:sp>
          <p:nvSpPr>
            <p:cNvPr id="93191" name="AutoShape 8"/>
            <p:cNvSpPr/>
            <p:nvPr/>
          </p:nvSpPr>
          <p:spPr>
            <a:xfrm rot="5435213">
              <a:off x="8993" y="5628"/>
              <a:ext cx="1080" cy="1200"/>
            </a:xfrm>
            <a:custGeom>
              <a:avLst/>
              <a:gdLst>
                <a:gd name="txL" fmla="*/ 12427 w 21600"/>
                <a:gd name="txT" fmla="*/ 2912 h 21600"/>
                <a:gd name="txR" fmla="*/ 18227 w 21600"/>
                <a:gd name="txB" fmla="*/ 9246 h 21600"/>
              </a:gdLst>
              <a:ahLst/>
              <a:cxnLst>
                <a:cxn ang="17694720">
                  <a:pos x="2147483647" y="0"/>
                </a:cxn>
                <a:cxn ang="5898240">
                  <a:pos x="2147483647" y="2147483647"/>
                </a:cxn>
                <a:cxn ang="5898240">
                  <a:pos x="2147483647" y="2147483647"/>
                </a:cxn>
                <a:cxn ang="0">
                  <a:pos x="2147483647" y="2147483647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378DBD">
                <a:alpha val="100000"/>
              </a:srgbClr>
            </a:solidFill>
            <a:ln w="12700" cap="flat" cmpd="sng">
              <a:solidFill>
                <a:schemeClr val="bg2">
                  <a:alpha val="10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AutoShape 10"/>
            <p:cNvSpPr>
              <a:spLocks noChangeArrowheads="1"/>
            </p:cNvSpPr>
            <p:nvPr/>
          </p:nvSpPr>
          <p:spPr bwMode="auto">
            <a:xfrm>
              <a:off x="4373" y="7010"/>
              <a:ext cx="2400" cy="10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Unicode MS" panose="020B0604020202020204" pitchFamily="2" charset="-122"/>
                  <a:ea typeface="宋体" panose="02010600030101010101" pitchFamily="2" charset="-122"/>
                  <a:cs typeface="Arial Unicode MS" panose="020B0604020202020204" pitchFamily="2" charset="-122"/>
                </a:rPr>
                <a:t>execute</a:t>
              </a:r>
            </a:p>
          </p:txBody>
        </p:sp>
        <p:sp>
          <p:nvSpPr>
            <p:cNvPr id="50187" name="AutoShape 11"/>
            <p:cNvSpPr>
              <a:spLocks noChangeArrowheads="1"/>
            </p:cNvSpPr>
            <p:nvPr/>
          </p:nvSpPr>
          <p:spPr bwMode="auto">
            <a:xfrm>
              <a:off x="6893" y="7230"/>
              <a:ext cx="1440" cy="72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378DBD"/>
            </a:soli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1396E262-629A-414F-80C4-287DE2E1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52FD1C-242A-47C0-AAC1-4E481897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645024"/>
            <a:ext cx="7772400" cy="2285876"/>
          </a:xfrm>
        </p:spPr>
        <p:txBody>
          <a:bodyPr/>
          <a:lstStyle/>
          <a:p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程序的运行就是不断地 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2D35D3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取指令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35D3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2D35D3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分析指令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35D3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、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2D35D3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执行指令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的过程，这</a:t>
            </a:r>
            <a:r>
              <a:rPr kumimoji="0" lang="en-US" altLang="x-none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个步骤均由控制单元来控制。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控制单元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取指令、分析指令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，产生操作控制信号发给输入输出设备、运算部件或者主存，完成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指令的执行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5283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7</a:t>
            </a:fld>
            <a:endParaRPr lang="zh-CN" altLang="en-US" sz="1400" b="1" dirty="0"/>
          </a:p>
        </p:txBody>
      </p:sp>
      <p:grpSp>
        <p:nvGrpSpPr>
          <p:cNvPr id="117764" name="Group 9"/>
          <p:cNvGrpSpPr/>
          <p:nvPr/>
        </p:nvGrpSpPr>
        <p:grpSpPr>
          <a:xfrm>
            <a:off x="468313" y="1341438"/>
            <a:ext cx="1600200" cy="533400"/>
            <a:chOff x="0" y="0"/>
            <a:chExt cx="2448" cy="384"/>
          </a:xfrm>
        </p:grpSpPr>
        <p:sp>
          <p:nvSpPr>
            <p:cNvPr id="117765" name="AutoShape 10"/>
            <p:cNvSpPr/>
            <p:nvPr/>
          </p:nvSpPr>
          <p:spPr>
            <a:xfrm rot="16200000">
              <a:off x="1032" y="-1032"/>
              <a:ext cx="384" cy="2448"/>
            </a:xfrm>
            <a:prstGeom prst="can">
              <a:avLst>
                <a:gd name="adj" fmla="val 54833"/>
              </a:avLst>
            </a:prstGeom>
            <a:gradFill rotWithShape="0">
              <a:gsLst>
                <a:gs pos="0">
                  <a:srgbClr val="F9E5B3"/>
                </a:gs>
                <a:gs pos="50000">
                  <a:srgbClr val="AE8000"/>
                </a:gs>
                <a:gs pos="100000">
                  <a:srgbClr val="F9E5B3"/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anchor="ctr"/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sz="1800" b="1"/>
            </a:p>
          </p:txBody>
        </p:sp>
        <p:sp>
          <p:nvSpPr>
            <p:cNvPr id="117766" name="Rectangle 11"/>
            <p:cNvSpPr/>
            <p:nvPr/>
          </p:nvSpPr>
          <p:spPr>
            <a:xfrm>
              <a:off x="144" y="0"/>
              <a:ext cx="220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 anchor="b"/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n"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–"/>
                <a:defRPr sz="22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b="1"/>
                <a:t>指令</a:t>
              </a:r>
            </a:p>
          </p:txBody>
        </p:sp>
      </p:grpSp>
      <p:sp>
        <p:nvSpPr>
          <p:cNvPr id="117767" name="Rectangle 13"/>
          <p:cNvSpPr>
            <a:spLocks noGrp="1"/>
          </p:cNvSpPr>
          <p:nvPr>
            <p:ph type="title"/>
          </p:nvPr>
        </p:nvSpPr>
        <p:spPr/>
        <p:txBody>
          <a:bodyPr vert="horz" wrap="square" anchor="ctr"/>
          <a:lstStyle/>
          <a:p>
            <a:pPr lvl="0" eaLnBrk="1" hangingPunct="1"/>
            <a:r>
              <a:rPr lang="zh-CN" altLang="en-US" b="1" dirty="0"/>
              <a:t>计算机指令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36420B-F258-4E0A-9CD7-190296355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945039"/>
            <a:ext cx="8370886" cy="3356170"/>
          </a:xfrm>
        </p:spPr>
        <p:txBody>
          <a:bodyPr/>
          <a:lstStyle/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计算机任务实现过程总是被分解成若干个简单的、基本的操作逐步实现的（基本操作的重用性）。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指令</a:t>
            </a:r>
            <a:r>
              <a:rPr lang="en-US" altLang="x-none" b="1" dirty="0">
                <a:latin typeface="宋体" panose="02010600030101010101" pitchFamily="2" charset="-122"/>
              </a:rPr>
              <a:t>:</a:t>
            </a:r>
            <a:r>
              <a:rPr lang="zh-CN" altLang="en-US" b="1" dirty="0">
                <a:latin typeface="宋体" panose="02010600030101010101" pitchFamily="2" charset="-122"/>
              </a:rPr>
              <a:t>是能够被计算机硬件直接识别的、命令计算机进行某种基本操作的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二进制代码串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程序一定是先转化（编译或解释）成指令的序列，然后再被计算机执行。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 txBox="1">
            <a:spLocks noGrp="1"/>
          </p:cNvSpPr>
          <p:nvPr/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400" b="1" dirty="0"/>
              <a:t>8</a:t>
            </a:fld>
            <a:endParaRPr lang="zh-CN" altLang="en-US" sz="14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4C2851A-9444-4E74-A365-DC5254C3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指令的组成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87BB4-59CF-4175-2C09-0AEC6149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91" y="1833563"/>
            <a:ext cx="7772400" cy="4154984"/>
          </a:xfrm>
          <a:noFill/>
          <a:ln w="9525">
            <a:noFill/>
          </a:ln>
          <a:effectLst>
            <a:prstShdw prst="shdw17" dist="17961" dir="13499999">
              <a:srgbClr val="999999"/>
            </a:prstShdw>
          </a:effectLst>
        </p:spPr>
        <p:txBody>
          <a:bodyPr>
            <a:spAutoFit/>
          </a:bodyPr>
          <a:lstStyle/>
          <a:p>
            <a:pPr marL="0" indent="0" rtl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操作码：用来表明本条指令要求计算机完成的操作；</a:t>
            </a:r>
          </a:p>
          <a:p>
            <a:pPr marL="0" indent="0" rtl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操作数地址：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CPU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根据该地址取得所需的操作数；可能直接给出操作数，可能是内存地址，也可能是寄存器地址（即寄存器名）；</a:t>
            </a:r>
          </a:p>
          <a:p>
            <a:pPr marL="0" indent="0" rtl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操作结果的存储地址：将对操作数的操作结果保存在该地址中，以便再次使用；可能是内存地址，也可能是寄存器地址；</a:t>
            </a:r>
          </a:p>
          <a:p>
            <a:pPr marL="0" indent="0" rtl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下一条指令的地址：一般的，如果程序是顺序执行，则下一条指令的地址由程序计数器</a:t>
            </a:r>
            <a:r>
              <a:rPr lang="en-US" altLang="x-none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PC</a:t>
            </a:r>
            <a:r>
              <a:rPr lang="zh-CN" altLang="en-US" sz="2400" b="1" dirty="0">
                <a:latin typeface="Times New Roman" panose="02020603050405020304" pitchFamily="2" charset="0"/>
                <a:ea typeface="宋体" panose="02010600030101010101" pitchFamily="2" charset="-122"/>
              </a:rPr>
              <a:t>（存放下一条指令地址的寄存器）指出；仅当改变程序的运行顺序（转移、调用子程序）时，下条指令的地址才由转移类指令给出。</a:t>
            </a:r>
            <a:endParaRPr lang="en-US" altLang="x-none" sz="24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9813" name="Text Box 5"/>
          <p:cNvSpPr txBox="1"/>
          <p:nvPr/>
        </p:nvSpPr>
        <p:spPr>
          <a:xfrm>
            <a:off x="395288" y="1341438"/>
            <a:ext cx="2305050" cy="457200"/>
          </a:xfrm>
          <a:prstGeom prst="rect">
            <a:avLst/>
          </a:prstGeom>
          <a:gradFill rotWithShape="1">
            <a:gsLst>
              <a:gs pos="0">
                <a:srgbClr val="6600FF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  <a:effectLst>
            <a:prstShdw prst="shdw17" dist="17961" dir="13499999">
              <a:srgbClr val="3D0099"/>
            </a:prstShdw>
          </a:effectLst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–"/>
              <a:defRPr sz="2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/>
              <a:t>指令的组成：</a:t>
            </a:r>
          </a:p>
        </p:txBody>
      </p:sp>
      <p:sp>
        <p:nvSpPr>
          <p:cNvPr id="119814" name="Text Box 7"/>
          <p:cNvSpPr txBox="1"/>
          <p:nvPr/>
        </p:nvSpPr>
        <p:spPr>
          <a:xfrm>
            <a:off x="3132138" y="1377950"/>
            <a:ext cx="2519362" cy="466725"/>
          </a:xfrm>
          <a:prstGeom prst="rect">
            <a:avLst/>
          </a:prstGeom>
          <a:solidFill>
            <a:srgbClr val="66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prstShdw prst="shdw17" dist="17961" dir="13499999">
              <a:srgbClr val="000000"/>
            </a:prstShdw>
          </a:effectLst>
        </p:spPr>
        <p:txBody>
          <a:bodyPr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操作码     地址码</a:t>
            </a:r>
          </a:p>
        </p:txBody>
      </p:sp>
      <p:sp>
        <p:nvSpPr>
          <p:cNvPr id="119815" name="Line 11"/>
          <p:cNvSpPr/>
          <p:nvPr/>
        </p:nvSpPr>
        <p:spPr>
          <a:xfrm>
            <a:off x="4356100" y="141287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00"/>
            </a:prst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19816" name="AutoShape 12"/>
          <p:cNvSpPr/>
          <p:nvPr/>
        </p:nvSpPr>
        <p:spPr>
          <a:xfrm>
            <a:off x="395288" y="2420938"/>
            <a:ext cx="215900" cy="2232025"/>
          </a:xfrm>
          <a:prstGeom prst="leftBrace">
            <a:avLst>
              <a:gd name="adj1" fmla="val 86151"/>
              <a:gd name="adj2" fmla="val 50000"/>
            </a:avLst>
          </a:prstGeom>
          <a:noFill/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  <a:effectLst>
            <a:prstShdw prst="shdw17" dist="17961" dir="13499999">
              <a:srgbClr val="000000"/>
            </a:prstShdw>
          </a:effectLst>
        </p:spPr>
        <p:txBody>
          <a:bodyPr wrap="none" anchor="ctr"/>
          <a:lstStyle/>
          <a:p>
            <a:pPr lvl="0" algn="ctr" eaLnBrk="1" hangingPunct="1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9817" name="Text Box 13"/>
          <p:cNvSpPr txBox="1"/>
          <p:nvPr/>
        </p:nvSpPr>
        <p:spPr>
          <a:xfrm>
            <a:off x="0" y="2924175"/>
            <a:ext cx="549275" cy="1943100"/>
          </a:xfrm>
          <a:prstGeom prst="rect">
            <a:avLst/>
          </a:prstGeom>
          <a:noFill/>
          <a:ln w="9525">
            <a:noFill/>
          </a:ln>
          <a:effectLst>
            <a:prstShdw prst="shdw17" dist="17961" dir="13499999">
              <a:srgbClr val="999999"/>
            </a:prstShdw>
          </a:effectLst>
        </p:spPr>
        <p:txBody>
          <a:bodyPr vert="eaVert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地址码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6" grpId="0" bldLvl="0" animBg="1"/>
      <p:bldP spid="11981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zh-CN" dirty="0"/>
              <a:t>数字化技术</a:t>
            </a:r>
            <a:r>
              <a:rPr lang="en-US" altLang="zh-CN" dirty="0"/>
              <a:t>Digital Technology</a:t>
            </a:r>
          </a:p>
        </p:txBody>
      </p:sp>
      <p:sp>
        <p:nvSpPr>
          <p:cNvPr id="82946" name="Rectangle 1027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61168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sz="2400" dirty="0"/>
              <a:t>信号是离散的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通过对模拟信息取样来实现</a:t>
            </a:r>
            <a:r>
              <a:rPr lang="en-US" altLang="zh-CN" sz="2400" dirty="0">
                <a:sym typeface="+mn-ea"/>
              </a:rPr>
              <a:t>Sampling is only one way to digitize information</a:t>
            </a:r>
            <a:endParaRPr lang="en-US" altLang="zh-CN" sz="2400" dirty="0"/>
          </a:p>
          <a:p>
            <a:pPr lvl="1"/>
            <a:r>
              <a:rPr lang="zh-CN" altLang="en-US" sz="2400" dirty="0">
                <a:sym typeface="+mn-ea"/>
              </a:rPr>
              <a:t>每件事物都必须变成数字！</a:t>
            </a:r>
          </a:p>
          <a:p>
            <a:pPr lvl="1"/>
            <a:r>
              <a:rPr lang="zh-CN" altLang="en-US" sz="2400" dirty="0">
                <a:sym typeface="+mn-ea"/>
              </a:rPr>
              <a:t>文字可以用</a:t>
            </a:r>
            <a:r>
              <a:rPr lang="en-US" altLang="zh-CN" sz="2400" dirty="0">
                <a:sym typeface="+mn-ea"/>
              </a:rPr>
              <a:t>ASCII</a:t>
            </a:r>
            <a:r>
              <a:rPr lang="zh-CN" altLang="en-US" sz="2400" dirty="0">
                <a:sym typeface="+mn-ea"/>
              </a:rPr>
              <a:t>、</a:t>
            </a:r>
            <a:r>
              <a:rPr lang="en-US" altLang="zh-CN" sz="2400" dirty="0">
                <a:sym typeface="+mn-ea"/>
              </a:rPr>
              <a:t>Unicode</a:t>
            </a:r>
            <a:r>
              <a:rPr lang="zh-CN" altLang="en-US" sz="2400" dirty="0">
                <a:sym typeface="+mn-ea"/>
              </a:rPr>
              <a:t>等进行数字编码。</a:t>
            </a:r>
            <a:r>
              <a:rPr lang="en-US" altLang="zh-CN" sz="2400" dirty="0">
                <a:sym typeface="+mn-ea"/>
              </a:rPr>
              <a:t>Text (letters and special characters) gets converted to numbers (A = 65), using a standard coding convention called </a:t>
            </a:r>
            <a:r>
              <a:rPr lang="en-US" altLang="zh-CN" sz="2400" dirty="0">
                <a:solidFill>
                  <a:srgbClr val="FF3300"/>
                </a:solidFill>
                <a:sym typeface="+mn-ea"/>
              </a:rPr>
              <a:t>ASCII</a:t>
            </a:r>
            <a:endParaRPr lang="en-US" altLang="zh-CN" sz="2400" dirty="0">
              <a:solidFill>
                <a:srgbClr val="FF3300"/>
              </a:solidFill>
            </a:endParaRPr>
          </a:p>
          <a:p>
            <a:pPr lvl="1"/>
            <a:r>
              <a:rPr lang="zh-CN" altLang="en-US" sz="2400" dirty="0">
                <a:sym typeface="+mn-ea"/>
              </a:rPr>
              <a:t>图片要切割为像素和颜色数值。</a:t>
            </a:r>
            <a:r>
              <a:rPr lang="en-US" altLang="zh-CN" sz="2400" dirty="0">
                <a:sym typeface="+mn-ea"/>
              </a:rPr>
              <a:t>Graphics (images), gets broken down into pieces (pixels) and each colour gets a number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5456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编程类讲义字体">
      <a:majorFont>
        <a:latin typeface="Consolas"/>
        <a:ea typeface="宋体"/>
        <a:cs typeface=""/>
      </a:majorFont>
      <a:minorFont>
        <a:latin typeface="Consola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005BE5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6885</Words>
  <Application>Microsoft Office PowerPoint</Application>
  <PresentationFormat>全屏显示(4:3)</PresentationFormat>
  <Paragraphs>503</Paragraphs>
  <Slides>52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Arial Unicode MS</vt:lpstr>
      <vt:lpstr>Monotype Sorts</vt:lpstr>
      <vt:lpstr>黑体</vt:lpstr>
      <vt:lpstr>华文中宋</vt:lpstr>
      <vt:lpstr>楷体_GB2312</vt:lpstr>
      <vt:lpstr>宋体</vt:lpstr>
      <vt:lpstr>微软雅黑</vt:lpstr>
      <vt:lpstr>Arial</vt:lpstr>
      <vt:lpstr>Cambria Math</vt:lpstr>
      <vt:lpstr>Consolas</vt:lpstr>
      <vt:lpstr>Times New Roman</vt:lpstr>
      <vt:lpstr>Wingdings</vt:lpstr>
      <vt:lpstr>经分互动规范介绍</vt:lpstr>
      <vt:lpstr>Bitmap Image</vt:lpstr>
      <vt:lpstr>Visio.Drawing.11</vt:lpstr>
      <vt:lpstr>PowerPoint 演示文稿</vt:lpstr>
      <vt:lpstr>什么是计算？</vt:lpstr>
      <vt:lpstr>图灵机</vt:lpstr>
      <vt:lpstr>冯诺伊曼计算机结构</vt:lpstr>
      <vt:lpstr>冯.诺依曼机体系结构</vt:lpstr>
      <vt:lpstr>PowerPoint 演示文稿</vt:lpstr>
      <vt:lpstr>计算机指令</vt:lpstr>
      <vt:lpstr>指令的组成</vt:lpstr>
      <vt:lpstr>数字化技术Digital Technology</vt:lpstr>
      <vt:lpstr>练习</vt:lpstr>
      <vt:lpstr>C语言的基本数据类型</vt:lpstr>
      <vt:lpstr>PowerPoint 演示文稿</vt:lpstr>
      <vt:lpstr>计算机中的小数是有限位的</vt:lpstr>
      <vt:lpstr>有限位的小数表示</vt:lpstr>
      <vt:lpstr>PowerPoint 演示文稿</vt:lpstr>
      <vt:lpstr>字符类型</vt:lpstr>
      <vt:lpstr>  各类数值型数据间的混合运算 </vt:lpstr>
      <vt:lpstr>强制类型转换运算符</vt:lpstr>
      <vt:lpstr>数据常量</vt:lpstr>
      <vt:lpstr>符号常量</vt:lpstr>
      <vt:lpstr>数据变量</vt:lpstr>
      <vt:lpstr>变量名规则</vt:lpstr>
      <vt:lpstr>运算表达式</vt:lpstr>
      <vt:lpstr>运算表达式语句</vt:lpstr>
      <vt:lpstr>PowerPoint 演示文稿</vt:lpstr>
      <vt:lpstr>PowerPoint 演示文稿</vt:lpstr>
      <vt:lpstr>  表达式语句中的逗号运算符</vt:lpstr>
      <vt:lpstr>逻辑表达式</vt:lpstr>
      <vt:lpstr>  3.9 赋值运算符和赋值表达式 </vt:lpstr>
      <vt:lpstr>  逻辑运算符和逻辑表达式 </vt:lpstr>
      <vt:lpstr>  条件运算符</vt:lpstr>
      <vt:lpstr>控制语句</vt:lpstr>
      <vt:lpstr>是非选择结构</vt:lpstr>
      <vt:lpstr> switch多路选择结构</vt:lpstr>
      <vt:lpstr>如何使完成的程序重复执行呢？</vt:lpstr>
      <vt:lpstr>循环结构</vt:lpstr>
      <vt:lpstr>结构化程序设计思想</vt:lpstr>
      <vt:lpstr>三种基本控制结构</vt:lpstr>
      <vt:lpstr>5.3    子程序概念与设计</vt:lpstr>
      <vt:lpstr>5.4.2    函数的定义</vt:lpstr>
      <vt:lpstr>5.4.2    函数的定义</vt:lpstr>
      <vt:lpstr>5.4.2    函数的定义</vt:lpstr>
      <vt:lpstr>5.4.2    函数的定义</vt:lpstr>
      <vt:lpstr>5.4.3    函数的调用</vt:lpstr>
      <vt:lpstr>5.4.3    函数的调用</vt:lpstr>
      <vt:lpstr>PowerPoint 演示文稿</vt:lpstr>
      <vt:lpstr>函数的存储区</vt:lpstr>
      <vt:lpstr>函数调用过程-开辟新的运行环境</vt:lpstr>
      <vt:lpstr>5.4.3    函数调用过程-开辟新的运行环境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计算机导轮与程序设计</dc:title>
  <dc:creator>cyzhou</dc:creator>
  <cp:lastModifiedBy>yanmei zhang</cp:lastModifiedBy>
  <cp:revision>910</cp:revision>
  <dcterms:created xsi:type="dcterms:W3CDTF">2001-07-15T23:49:00Z</dcterms:created>
  <dcterms:modified xsi:type="dcterms:W3CDTF">2023-12-25T08:49:34Z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