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1"/>
  </p:sldMasterIdLst>
  <p:notesMasterIdLst>
    <p:notesMasterId r:id="rId30"/>
  </p:notesMasterIdLst>
  <p:sldIdLst>
    <p:sldId id="266" r:id="rId2"/>
    <p:sldId id="302" r:id="rId3"/>
    <p:sldId id="292" r:id="rId4"/>
    <p:sldId id="270" r:id="rId5"/>
    <p:sldId id="301" r:id="rId6"/>
    <p:sldId id="303" r:id="rId7"/>
    <p:sldId id="256" r:id="rId8"/>
    <p:sldId id="304" r:id="rId9"/>
    <p:sldId id="306" r:id="rId10"/>
    <p:sldId id="272" r:id="rId11"/>
    <p:sldId id="305" r:id="rId12"/>
    <p:sldId id="257" r:id="rId13"/>
    <p:sldId id="293" r:id="rId14"/>
    <p:sldId id="288" r:id="rId15"/>
    <p:sldId id="294" r:id="rId16"/>
    <p:sldId id="290" r:id="rId17"/>
    <p:sldId id="281" r:id="rId18"/>
    <p:sldId id="282" r:id="rId19"/>
    <p:sldId id="263" r:id="rId20"/>
    <p:sldId id="276" r:id="rId21"/>
    <p:sldId id="283" r:id="rId22"/>
    <p:sldId id="284" r:id="rId23"/>
    <p:sldId id="295" r:id="rId24"/>
    <p:sldId id="297" r:id="rId25"/>
    <p:sldId id="296" r:id="rId26"/>
    <p:sldId id="298" r:id="rId27"/>
    <p:sldId id="299" r:id="rId28"/>
    <p:sldId id="300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6370C"/>
    <a:srgbClr val="9EFF29"/>
    <a:srgbClr val="003635"/>
    <a:srgbClr val="C80064"/>
    <a:srgbClr val="C33A1F"/>
    <a:srgbClr val="FF2549"/>
    <a:srgbClr val="007033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93792" autoAdjust="0"/>
  </p:normalViewPr>
  <p:slideViewPr>
    <p:cSldViewPr snapToGrid="0">
      <p:cViewPr varScale="1">
        <p:scale>
          <a:sx n="141" d="100"/>
          <a:sy n="141" d="100"/>
        </p:scale>
        <p:origin x="73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9A516C1A-5CC3-46E6-A826-BD1BFAD3BB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3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4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4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06122-0DEA-4F51-9BF2-15C4DDCB266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0084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39" y="270909"/>
            <a:ext cx="7272169" cy="9124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EVOLUTION OF PROGRAMMING LANGUAGES</a:t>
            </a:r>
          </a:p>
        </p:txBody>
      </p:sp>
      <p:pic>
        <p:nvPicPr>
          <p:cNvPr id="8194" name="Picture 2" descr="Image result for evolution of programming paradig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6" y="1463040"/>
            <a:ext cx="8100507" cy="33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5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80AC-8423-4121-B027-1D68BB6C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97" y="977002"/>
            <a:ext cx="3411695" cy="1888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100" dirty="0"/>
              <a:t>Assembly Language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07937-E2D8-4466-B74C-EF3DE20E3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56" y="956752"/>
            <a:ext cx="3252993" cy="25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8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title"/>
          </p:nvPr>
        </p:nvSpPr>
        <p:spPr>
          <a:xfrm>
            <a:off x="500475" y="137286"/>
            <a:ext cx="6283782" cy="725349"/>
          </a:xfrm>
        </p:spPr>
        <p:txBody>
          <a:bodyPr anchor="ctr">
            <a:normAutofit/>
          </a:bodyPr>
          <a:lstStyle/>
          <a:p>
            <a:r>
              <a:rPr lang="en-GB" dirty="0"/>
              <a:t>Assembly Language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5FF6A-292A-4D67-A8B2-350A047B67EA}"/>
              </a:ext>
            </a:extLst>
          </p:cNvPr>
          <p:cNvSpPr txBox="1"/>
          <p:nvPr/>
        </p:nvSpPr>
        <p:spPr>
          <a:xfrm>
            <a:off x="295783" y="862635"/>
            <a:ext cx="5397881" cy="419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A low level language that provides a human-readable representation of machine code instructions, which are directly executed by the computer's processor.</a:t>
            </a:r>
          </a:p>
          <a:p>
            <a:pPr fontAlgn="base">
              <a:lnSpc>
                <a:spcPct val="150000"/>
              </a:lnSpc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Assembly language is a specific to the architecture of a particular computer or processor. </a:t>
            </a:r>
          </a:p>
          <a:p>
            <a:pPr fontAlgn="base">
              <a:lnSpc>
                <a:spcPct val="150000"/>
              </a:lnSpc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is considered a bridge between machine code and higher-level programming languages.</a:t>
            </a:r>
            <a:endParaRPr lang="en-US" i="0" dirty="0"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A321B-0047-46A7-8ECD-94B864DF9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16540" r="4736" b="9632"/>
          <a:stretch/>
        </p:blipFill>
        <p:spPr>
          <a:xfrm>
            <a:off x="5791399" y="1524000"/>
            <a:ext cx="2913689" cy="240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2710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134112"/>
            <a:ext cx="6717792" cy="775452"/>
          </a:xfrm>
        </p:spPr>
        <p:txBody>
          <a:bodyPr>
            <a:normAutofit/>
          </a:bodyPr>
          <a:lstStyle/>
          <a:p>
            <a:r>
              <a:rPr lang="en-US" b="1" dirty="0"/>
              <a:t>Features of Assembly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7FBA7-1FBD-43FA-8DDA-2043733A02E0}"/>
              </a:ext>
            </a:extLst>
          </p:cNvPr>
          <p:cNvSpPr txBox="1"/>
          <p:nvPr/>
        </p:nvSpPr>
        <p:spPr>
          <a:xfrm>
            <a:off x="340053" y="992279"/>
            <a:ext cx="8463894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kern="100" dirty="0"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nstructions are written using mnemonics.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Each mnemonic corresponds to a specific machine code instruction that the processor can directly execute. </a:t>
            </a:r>
            <a:endParaRPr lang="en-US" sz="1800" kern="100" dirty="0">
              <a:effectLst/>
              <a:latin typeface="Bookman Old Style" panose="02050604050505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allows for specifying memory addresses and data manipulation.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often used in areas where performance is crucial, such as operating systems, device drivers, embedded systems, and real-time systems.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Each computer architecture has its own assembly language.</a:t>
            </a:r>
            <a:endParaRPr lang="en-US" sz="1800" kern="100" dirty="0">
              <a:effectLst/>
              <a:latin typeface="Bookman Old Style" panose="020506040505050202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911" y="379400"/>
            <a:ext cx="3891739" cy="2122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/>
            <a:r>
              <a:rPr lang="en-US" sz="4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Structure of the Assembly </a:t>
            </a:r>
            <a:r>
              <a:rPr lang="en-US" sz="4100" dirty="0"/>
              <a:t>L</a:t>
            </a:r>
            <a:r>
              <a:rPr lang="en-US" sz="41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anguage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372595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737232"/>
            <a:ext cx="4507025" cy="384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409064" y="737232"/>
            <a:ext cx="4507025" cy="3847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assembly language and machine code instructions is the same.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has an </a:t>
            </a:r>
          </a:p>
          <a:p>
            <a:pPr marL="400050" indent="-2857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 that identifies the operation to be carried out by the CPU. </a:t>
            </a:r>
          </a:p>
          <a:p>
            <a:pPr marL="400050" indent="-2857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operand that identifies the data to be used by the opcode.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537698-FF39-4538-9ED5-C5C908A7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04"/>
          <a:stretch/>
        </p:blipFill>
        <p:spPr>
          <a:xfrm>
            <a:off x="523782" y="2571511"/>
            <a:ext cx="3582876" cy="2122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65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372595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737232"/>
            <a:ext cx="4507025" cy="384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1324C-88BA-429B-8418-89743EC07A8B}"/>
              </a:ext>
            </a:extLst>
          </p:cNvPr>
          <p:cNvSpPr txBox="1"/>
          <p:nvPr/>
        </p:nvSpPr>
        <p:spPr>
          <a:xfrm>
            <a:off x="475191" y="367055"/>
            <a:ext cx="3475333" cy="4615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opcode (operation code) is a part of the assembly language instruction that specifies the operation to be performed.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mnemonic representation of an underlying machine code instruction, making it easier for humans to read and write. Example </a:t>
            </a:r>
            <a:r>
              <a:rPr lang="en-GB" sz="18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MOV, ADD, SUB, JMP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B986DC-9F39-40F1-9083-36EE1050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211" y="-43378"/>
            <a:ext cx="3751249" cy="994172"/>
          </a:xfrm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2400" dirty="0"/>
              <a:t>Opcode</a:t>
            </a:r>
          </a:p>
        </p:txBody>
      </p:sp>
      <p:pic>
        <p:nvPicPr>
          <p:cNvPr id="20" name="Picture 1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A8FB369-E0F2-45FF-9ECB-A605125F81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32" y="1688026"/>
            <a:ext cx="4165908" cy="10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372595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737232"/>
            <a:ext cx="4507025" cy="38404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1324C-88BA-429B-8418-89743EC07A8B}"/>
              </a:ext>
            </a:extLst>
          </p:cNvPr>
          <p:cNvSpPr txBox="1"/>
          <p:nvPr/>
        </p:nvSpPr>
        <p:spPr>
          <a:xfrm>
            <a:off x="532546" y="1088546"/>
            <a:ext cx="3574112" cy="3137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operand(s) of an assembly instruction specify the data or memory address to be operated on or the data locations.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Operands can be registers, immediate values, memory addresses, or labels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B986DC-9F39-40F1-9083-36EE1050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5" y="222845"/>
            <a:ext cx="2928061" cy="994172"/>
          </a:xfrm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3200" b="1" dirty="0"/>
              <a:t>The operand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44438E-9DA4-4AA0-8F80-2E142D95E16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0" t="36434" r="23371" b="32852"/>
          <a:stretch/>
        </p:blipFill>
        <p:spPr bwMode="auto">
          <a:xfrm>
            <a:off x="4465230" y="1512351"/>
            <a:ext cx="4105277" cy="1720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632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690" y="361583"/>
            <a:ext cx="4045374" cy="846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Assembly Language instruction set.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266D170-6C8C-4C2A-A2DB-026E3C0D0732}"/>
              </a:ext>
            </a:extLst>
          </p:cNvPr>
          <p:cNvSpPr txBox="1">
            <a:spLocks/>
          </p:cNvSpPr>
          <p:nvPr/>
        </p:nvSpPr>
        <p:spPr>
          <a:xfrm>
            <a:off x="131002" y="1567926"/>
            <a:ext cx="4157062" cy="3550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 instruction set, often abbreviated as ISA (Instruction Set Architecture), is a collection of instructions that a processor can execute.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includes a variety of instructions that specify different operations, such as arithmetic and logical operations, data movement, control flow, and input/output operations. 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9DDF7-4990-4873-9DFC-9B8286CB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22" y="784608"/>
            <a:ext cx="2997708" cy="2997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175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256-0384-4611-9997-B2BA36BB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23" y="254615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i="0" dirty="0">
                <a:effectLst/>
                <a:latin typeface="Avenir Next Pro Bold"/>
              </a:rPr>
              <a:t>Data Movement Instruction</a:t>
            </a:r>
            <a:r>
              <a:rPr lang="en-US" sz="3100" b="1" i="0" dirty="0">
                <a:solidFill>
                  <a:schemeClr val="bg1"/>
                </a:solidFill>
                <a:effectLst/>
                <a:latin typeface="Avenir Next Pro Bold"/>
              </a:rPr>
              <a:t>)</a:t>
            </a:r>
            <a:br>
              <a:rPr lang="en-US" b="0" i="0" dirty="0">
                <a:solidFill>
                  <a:srgbClr val="4D3755"/>
                </a:solidFill>
                <a:effectLst/>
                <a:latin typeface="Avenir Next Pro Demi"/>
              </a:rPr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21F43-6AAD-430D-B4E2-4636843033EC}"/>
              </a:ext>
            </a:extLst>
          </p:cNvPr>
          <p:cNvGrpSpPr/>
          <p:nvPr/>
        </p:nvGrpSpPr>
        <p:grpSpPr>
          <a:xfrm>
            <a:off x="5885969" y="92208"/>
            <a:ext cx="3258031" cy="5158868"/>
            <a:chOff x="5885969" y="0"/>
            <a:chExt cx="3258031" cy="5158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45F028-3207-4B0D-AE50-09266CE0A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8" t="44678"/>
            <a:stretch/>
          </p:blipFill>
          <p:spPr>
            <a:xfrm>
              <a:off x="5885969" y="1655487"/>
              <a:ext cx="3236245" cy="27781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99ACD-8B0B-4901-8FEF-8D4252334951}"/>
                </a:ext>
              </a:extLst>
            </p:cNvPr>
            <p:cNvSpPr/>
            <p:nvPr/>
          </p:nvSpPr>
          <p:spPr>
            <a:xfrm>
              <a:off x="8607384" y="0"/>
              <a:ext cx="536616" cy="51588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4BABAB9-A6BE-4996-8E37-E4193D8C41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561" y="950976"/>
            <a:ext cx="4857839" cy="3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7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3E69F-FD5A-4158-9F62-BE6DB0AB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23158"/>
            <a:ext cx="4035559" cy="8737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</a:t>
            </a:r>
            <a:b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7282A-C705-4D47-ABBB-71968C87B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4" b="4"/>
          <a:stretch/>
        </p:blipFill>
        <p:spPr>
          <a:xfrm>
            <a:off x="7204616" y="2415540"/>
            <a:ext cx="1855337" cy="1972265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584255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22576" y="2863053"/>
            <a:ext cx="41148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Picture 7" descr="A white and blue box with black text&#10;&#10;Description automatically generated">
            <a:extLst>
              <a:ext uri="{FF2B5EF4-FFF2-40B4-BE49-F238E27FC236}">
                <a16:creationId xmlns:a16="http://schemas.microsoft.com/office/drawing/2014/main" id="{C485C105-9E76-403D-90EE-5EA255ABE2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3210" y="1625608"/>
            <a:ext cx="5494021" cy="23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9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170" y="642135"/>
            <a:ext cx="3420438" cy="846051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Input and output of data instructions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E2E3B4-A577-F983-38CD-25B89CC10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096" y="2706482"/>
            <a:ext cx="7011832" cy="1893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60932" y="448179"/>
            <a:ext cx="3821317" cy="276816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allow data to be read from the keyboard or output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48074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80AC-8423-4121-B027-1D68BB6C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97" y="977002"/>
            <a:ext cx="3411695" cy="1888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100" dirty="0"/>
              <a:t>Programming Languages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07937-E2D8-4466-B74C-EF3DE20E3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56" y="956752"/>
            <a:ext cx="3252993" cy="25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BB9E3-707B-4CF0-AFC2-18F1A458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457037" cy="11658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Unconditional and conditional instructions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white and blue text with black text&#10;&#10;Description automatically generated">
            <a:extLst>
              <a:ext uri="{FF2B5EF4-FFF2-40B4-BE49-F238E27FC236}">
                <a16:creationId xmlns:a16="http://schemas.microsoft.com/office/drawing/2014/main" id="{7C6837F8-798E-A4F9-C2CA-1E3BED09B193}"/>
              </a:ext>
            </a:extLst>
          </p:cNvPr>
          <p:cNvPicPr/>
          <p:nvPr/>
        </p:nvPicPr>
        <p:blipFill rotWithShape="1">
          <a:blip r:embed="rId2"/>
          <a:srcRect l="4509"/>
          <a:stretch/>
        </p:blipFill>
        <p:spPr>
          <a:xfrm>
            <a:off x="1130808" y="2341517"/>
            <a:ext cx="7108952" cy="2146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064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7136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492112"/>
            <a:ext cx="4193090" cy="10736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8CA3D-A43D-45EE-9908-A893AE93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55455"/>
            <a:ext cx="3696218" cy="7768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en-US" sz="2800" b="1" i="0" dirty="0">
                <a:effectLst/>
              </a:rPr>
              <a:t>Compare instructions</a:t>
            </a:r>
            <a:endParaRPr lang="en-US" sz="2800" dirty="0"/>
          </a:p>
        </p:txBody>
      </p:sp>
      <p:pic>
        <p:nvPicPr>
          <p:cNvPr id="5" name="Picture 4" descr="A picture containing text, table&#10;&#10;Description automatically generated">
            <a:extLst>
              <a:ext uri="{FF2B5EF4-FFF2-40B4-BE49-F238E27FC236}">
                <a16:creationId xmlns:a16="http://schemas.microsoft.com/office/drawing/2014/main" id="{62D93501-1539-4114-9DF2-85C6ECB03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9" r="16887" b="3"/>
          <a:stretch/>
        </p:blipFill>
        <p:spPr>
          <a:xfrm>
            <a:off x="7010978" y="1006406"/>
            <a:ext cx="2700597" cy="41950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918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list of information&#10;&#10;Description automatically generated">
            <a:extLst>
              <a:ext uri="{FF2B5EF4-FFF2-40B4-BE49-F238E27FC236}">
                <a16:creationId xmlns:a16="http://schemas.microsoft.com/office/drawing/2014/main" id="{885A841E-CADD-10CA-227E-6EF648F94900}"/>
              </a:ext>
            </a:extLst>
          </p:cNvPr>
          <p:cNvPicPr/>
          <p:nvPr/>
        </p:nvPicPr>
        <p:blipFill rotWithShape="1">
          <a:blip r:embed="rId3"/>
          <a:srcRect l="3239" t="4941"/>
          <a:stretch/>
        </p:blipFill>
        <p:spPr>
          <a:xfrm>
            <a:off x="439155" y="2166617"/>
            <a:ext cx="6247638" cy="2146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020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Addressing modes</a:t>
            </a:r>
            <a:br>
              <a:rPr lang="en-US" sz="3100" b="1" i="0" dirty="0">
                <a:effectLst/>
              </a:rPr>
            </a:b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418628" cy="320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 in assembly language are </a:t>
            </a:r>
          </a:p>
          <a:p>
            <a:pPr marL="285750" indent="-285750" defTabSz="9144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ways in which operands are specified in instructions. </a:t>
            </a:r>
          </a:p>
          <a:p>
            <a:pPr marL="285750" indent="-285750" defTabSz="9144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programmers to manipulate data efficiently and express complex operations. </a:t>
            </a:r>
          </a:p>
          <a:p>
            <a:pPr marL="285750" indent="-285750" defTabSz="9144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set of addressing modes available depends on the architecture and instruction set of the processor.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Direct /Absolute addressing </a:t>
            </a:r>
            <a:br>
              <a:rPr lang="en-US" sz="3100" b="1" i="0" dirty="0">
                <a:effectLst/>
              </a:rPr>
            </a:b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418628" cy="320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operand's memory address is directly specified in the instruction. 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MOV AX, [2000H] means the value at memory address 2000H is moved into the AX register.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Indexed addressing </a:t>
            </a:r>
            <a:br>
              <a:rPr lang="en-US" sz="3100" b="1" i="0" dirty="0">
                <a:effectLst/>
              </a:rPr>
            </a:b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211364" cy="2785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the memory location found by adding the contents of the index register (IR) to the address of the memory location in the operand are used.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2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Indirect addressing </a:t>
            </a:r>
            <a:br>
              <a:rPr lang="en-US" sz="3100" b="1" i="0" dirty="0">
                <a:effectLst/>
              </a:rPr>
            </a:b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418628" cy="32009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the contents of the memory location in the operand are used. 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address of the operand is specified indirectly through a register or a memory location. 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 the instruction LOAD R1, [R2], the value in the memory location pointed to by the content of register R2 is loaded into register R1.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0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Immediate addressing</a:t>
            </a: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211364" cy="2785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operand only is used. 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 is a constant value directly specified in the instruction. 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MOV AX, 10 loads the value 10 directly into the AX register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Relative addressing </a:t>
            </a: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211364" cy="27855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 memory address used is the current memory address added to the operand.</a:t>
            </a:r>
            <a:br>
              <a:rPr lang="en-US" sz="18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52BBF-F896-4F79-815F-4124EA6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i="0" dirty="0">
                <a:effectLst/>
              </a:rPr>
              <a:t>Symbolic addressing </a:t>
            </a:r>
            <a:endParaRPr lang="en-US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216E3-DD11-46B8-B511-74C51D3687F3}"/>
              </a:ext>
            </a:extLst>
          </p:cNvPr>
          <p:cNvSpPr txBox="1"/>
          <p:nvPr/>
        </p:nvSpPr>
        <p:spPr>
          <a:xfrm>
            <a:off x="238204" y="1652309"/>
            <a:ext cx="6211364" cy="27855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Only used in assembly language programming. A label is used instead of a value. </a:t>
            </a: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r>
              <a:rPr lang="en-US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allows programmers to use meaningful labels or symbols to represent memory addresses or jump targets instead of specifying the actual memory addresses directly.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br>
              <a:rPr lang="en-US" sz="18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8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3E69F-FD5A-4158-9F62-BE6DB0AB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23158"/>
            <a:ext cx="4035559" cy="8737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800" b="1" dirty="0"/>
              <a:t>Objectives</a:t>
            </a:r>
            <a:br>
              <a:rPr lang="en-US" sz="2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584255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22576" y="2863053"/>
            <a:ext cx="41148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129256-E558-44E9-B554-C173ECE87AC0}"/>
              </a:ext>
            </a:extLst>
          </p:cNvPr>
          <p:cNvSpPr txBox="1">
            <a:spLocks/>
          </p:cNvSpPr>
          <p:nvPr/>
        </p:nvSpPr>
        <p:spPr>
          <a:xfrm>
            <a:off x="413497" y="1238590"/>
            <a:ext cx="7886700" cy="3263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what are programming Languages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the different types of programming languages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what is low level language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the two type of Low level languages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 the differences between machine code and assembly language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structure of the assembly language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instruction set of assembly language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048B-6D72-4659-AC66-BB6CEA57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17" y="560832"/>
            <a:ext cx="6541018" cy="646588"/>
          </a:xfrm>
        </p:spPr>
        <p:txBody>
          <a:bodyPr anchor="ctr">
            <a:noAutofit/>
          </a:bodyPr>
          <a:lstStyle/>
          <a:p>
            <a:r>
              <a:rPr lang="en-US" sz="2400" dirty="0"/>
              <a:t>Review Questions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27EDF-0F2E-48F4-B93A-EE2D4E00212E}"/>
              </a:ext>
            </a:extLst>
          </p:cNvPr>
          <p:cNvSpPr txBox="1"/>
          <p:nvPr/>
        </p:nvSpPr>
        <p:spPr>
          <a:xfrm>
            <a:off x="397664" y="1091134"/>
            <a:ext cx="7324789" cy="440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programming language?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high level language?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low level language?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different generations of programming languages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two types of programming language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assembly and machine code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different generations of programming language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80AC-8423-4121-B027-1D68BB6C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97" y="977002"/>
            <a:ext cx="3411695" cy="1888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100" dirty="0"/>
              <a:t>Programming Languages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DBE82-7F84-41DD-A315-75A9BC96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532" y="451104"/>
            <a:ext cx="4487700" cy="35966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935A27-8BD9-4295-9654-0215E82DC137}"/>
              </a:ext>
            </a:extLst>
          </p:cNvPr>
          <p:cNvSpPr txBox="1"/>
          <p:nvPr/>
        </p:nvSpPr>
        <p:spPr>
          <a:xfrm>
            <a:off x="390938" y="2743839"/>
            <a:ext cx="3892744" cy="195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Types of Programming Languages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Low level programming language. (LLL)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kern="100" dirty="0">
                <a:effectLst/>
                <a:latin typeface="Bookman Old Style" panose="0205060405050502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 level programming language (HLL). 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8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80AC-8423-4121-B027-1D68BB6C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49" y="1606259"/>
            <a:ext cx="3411695" cy="1888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100" dirty="0"/>
              <a:t>Low Level Language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07937-E2D8-4466-B74C-EF3DE20E3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56" y="956752"/>
            <a:ext cx="3252993" cy="25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9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title"/>
          </p:nvPr>
        </p:nvSpPr>
        <p:spPr>
          <a:xfrm>
            <a:off x="500475" y="137286"/>
            <a:ext cx="6283782" cy="725349"/>
          </a:xfrm>
        </p:spPr>
        <p:txBody>
          <a:bodyPr anchor="ctr">
            <a:normAutofit/>
          </a:bodyPr>
          <a:lstStyle/>
          <a:p>
            <a:r>
              <a:rPr lang="en-GB" dirty="0"/>
              <a:t>Low level language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5FF6A-292A-4D67-A8B2-350A047B67EA}"/>
              </a:ext>
            </a:extLst>
          </p:cNvPr>
          <p:cNvSpPr txBox="1"/>
          <p:nvPr/>
        </p:nvSpPr>
        <p:spPr>
          <a:xfrm>
            <a:off x="295783" y="862635"/>
            <a:ext cx="5397881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often known as a computer's native language and is very close to writing actual machine instructions. </a:t>
            </a:r>
          </a:p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relate to the specific architecture and hardware of a particular type of computer. </a:t>
            </a:r>
          </a:p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works to control a computer's operational semantics and provides little or no abstraction (hiding complexity and unnecessary details from the users) of programming ideas</a:t>
            </a:r>
          </a:p>
          <a:p>
            <a:pPr algn="l" fontAlgn="base">
              <a:lnSpc>
                <a:spcPct val="150000"/>
              </a:lnSpc>
            </a:pPr>
            <a:r>
              <a:rPr lang="en-US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endParaRPr lang="en-US" i="0" dirty="0"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A321B-0047-46A7-8ECD-94B864DF9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16540" r="4736" b="9632"/>
          <a:stretch/>
        </p:blipFill>
        <p:spPr>
          <a:xfrm>
            <a:off x="5791399" y="1524000"/>
            <a:ext cx="2913689" cy="240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1D7B35-9788-4ED9-AE78-20B5BF130B22}"/>
              </a:ext>
            </a:extLst>
          </p:cNvPr>
          <p:cNvCxnSpPr>
            <a:cxnSpLocks/>
          </p:cNvCxnSpPr>
          <p:nvPr/>
        </p:nvCxnSpPr>
        <p:spPr>
          <a:xfrm flipV="1">
            <a:off x="975360" y="3925824"/>
            <a:ext cx="4718304" cy="573024"/>
          </a:xfrm>
          <a:prstGeom prst="straightConnector1">
            <a:avLst/>
          </a:prstGeom>
          <a:ln w="38100">
            <a:solidFill>
              <a:srgbClr val="D6370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title"/>
          </p:nvPr>
        </p:nvSpPr>
        <p:spPr>
          <a:xfrm>
            <a:off x="1374183" y="0"/>
            <a:ext cx="5397881" cy="725349"/>
          </a:xfrm>
        </p:spPr>
        <p:txBody>
          <a:bodyPr anchor="ctr">
            <a:normAutofit/>
          </a:bodyPr>
          <a:lstStyle/>
          <a:p>
            <a:r>
              <a:rPr lang="en-GB" dirty="0"/>
              <a:t>Machine 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5FF6A-292A-4D67-A8B2-350A047B67EA}"/>
              </a:ext>
            </a:extLst>
          </p:cNvPr>
          <p:cNvSpPr txBox="1"/>
          <p:nvPr/>
        </p:nvSpPr>
        <p:spPr>
          <a:xfrm>
            <a:off x="271399" y="725349"/>
            <a:ext cx="55200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is fundamentally the only language which a computer can understand. </a:t>
            </a:r>
          </a:p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computer can understand only one language which is the machine code, and it is represented inside the computer in a form of binary digits 0 and 1</a:t>
            </a:r>
          </a:p>
          <a:p>
            <a:pPr algn="l" fontAlgn="base">
              <a:lnSpc>
                <a:spcPct val="150000"/>
              </a:lnSpc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in machine code comprise of a certain number of bits. If instructions for a particular processor are 8 bits, for example, the first 4 bits part (the opcode) tells the computer what to do and the second 4 bits (the operand) tells the computer what data to use.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A321B-0047-46A7-8ECD-94B864DF9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16540" r="4736" b="9632"/>
          <a:stretch/>
        </p:blipFill>
        <p:spPr>
          <a:xfrm>
            <a:off x="5791399" y="1524000"/>
            <a:ext cx="2913689" cy="24018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083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title"/>
          </p:nvPr>
        </p:nvSpPr>
        <p:spPr>
          <a:xfrm>
            <a:off x="1374183" y="0"/>
            <a:ext cx="5397881" cy="725349"/>
          </a:xfrm>
        </p:spPr>
        <p:txBody>
          <a:bodyPr anchor="ctr">
            <a:normAutofit/>
          </a:bodyPr>
          <a:lstStyle/>
          <a:p>
            <a:r>
              <a:rPr lang="en-GB" dirty="0"/>
              <a:t>Machine 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5FF6A-292A-4D67-A8B2-350A047B67EA}"/>
              </a:ext>
            </a:extLst>
          </p:cNvPr>
          <p:cNvSpPr txBox="1"/>
          <p:nvPr/>
        </p:nvSpPr>
        <p:spPr>
          <a:xfrm>
            <a:off x="271398" y="725349"/>
            <a:ext cx="8421497" cy="387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0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makes fast and efficient use of the computer.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storage for instructions and data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no translator to translate the code. It is directly understood by the computer.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machine dependent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a long time to write codes in binary form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storage location must be addressed directly</a:t>
            </a: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high level of programming skills</a:t>
            </a:r>
          </a:p>
        </p:txBody>
      </p:sp>
    </p:spTree>
    <p:extLst>
      <p:ext uri="{BB962C8B-B14F-4D97-AF65-F5344CB8AC3E}">
        <p14:creationId xmlns:p14="http://schemas.microsoft.com/office/powerpoint/2010/main" val="35276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1008</Words>
  <Application>Microsoft Office PowerPoint</Application>
  <PresentationFormat>On-screen Show (16:9)</PresentationFormat>
  <Paragraphs>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Avenir Next Pro Bold</vt:lpstr>
      <vt:lpstr>Avenir Next Pro Demi</vt:lpstr>
      <vt:lpstr>Bookman Old Style</vt:lpstr>
      <vt:lpstr>Calibri</vt:lpstr>
      <vt:lpstr>Calibri Light</vt:lpstr>
      <vt:lpstr>Symbol</vt:lpstr>
      <vt:lpstr>Times New Roman</vt:lpstr>
      <vt:lpstr>Office Theme</vt:lpstr>
      <vt:lpstr>EVOLUTION OF PROGRAMMING LANGUAGES</vt:lpstr>
      <vt:lpstr>Programming Languages</vt:lpstr>
      <vt:lpstr>Objectives </vt:lpstr>
      <vt:lpstr>Review Questions </vt:lpstr>
      <vt:lpstr>Programming Languages</vt:lpstr>
      <vt:lpstr>Low Level Language</vt:lpstr>
      <vt:lpstr>Low level language </vt:lpstr>
      <vt:lpstr>Machine Code</vt:lpstr>
      <vt:lpstr>Machine Code</vt:lpstr>
      <vt:lpstr>Assembly Language</vt:lpstr>
      <vt:lpstr>Assembly Language</vt:lpstr>
      <vt:lpstr>Features of Assembly Language</vt:lpstr>
      <vt:lpstr>Structure of the Assembly Language</vt:lpstr>
      <vt:lpstr>Opcode</vt:lpstr>
      <vt:lpstr>The operand</vt:lpstr>
      <vt:lpstr>Assembly Language instruction set.</vt:lpstr>
      <vt:lpstr>Data Movement Instruction) </vt:lpstr>
      <vt:lpstr>Arithmetic Operation </vt:lpstr>
      <vt:lpstr>Input and output of data instructions</vt:lpstr>
      <vt:lpstr>Unconditional and conditional instructions</vt:lpstr>
      <vt:lpstr>Compare instructions</vt:lpstr>
      <vt:lpstr>Addressing modes </vt:lpstr>
      <vt:lpstr>Direct /Absolute addressing  </vt:lpstr>
      <vt:lpstr>Indexed addressing  </vt:lpstr>
      <vt:lpstr>Indirect addressing  </vt:lpstr>
      <vt:lpstr>Immediate addressing</vt:lpstr>
      <vt:lpstr>Relative addressing </vt:lpstr>
      <vt:lpstr>Symbolic addressing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2020-08-13T06:46:12Z</dcterms:created>
  <dcterms:modified xsi:type="dcterms:W3CDTF">2024-02-23T02:27:18Z</dcterms:modified>
</cp:coreProperties>
</file>