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01" r:id="rId3"/>
    <p:sldMasterId id="2147483725" r:id="rId4"/>
    <p:sldMasterId id="2147483737" r:id="rId5"/>
    <p:sldMasterId id="2147483749" r:id="rId6"/>
    <p:sldMasterId id="2147483761" r:id="rId7"/>
    <p:sldMasterId id="2147483773" r:id="rId8"/>
    <p:sldMasterId id="2147483785" r:id="rId9"/>
    <p:sldMasterId id="2147483797" r:id="rId10"/>
    <p:sldMasterId id="2147483809" r:id="rId11"/>
    <p:sldMasterId id="2147483821" r:id="rId12"/>
  </p:sldMasterIdLst>
  <p:sldIdLst>
    <p:sldId id="256" r:id="rId13"/>
    <p:sldId id="314" r:id="rId14"/>
    <p:sldId id="257" r:id="rId15"/>
    <p:sldId id="275" r:id="rId16"/>
    <p:sldId id="316" r:id="rId17"/>
    <p:sldId id="278" r:id="rId18"/>
    <p:sldId id="277" r:id="rId19"/>
    <p:sldId id="317" r:id="rId20"/>
    <p:sldId id="318" r:id="rId21"/>
    <p:sldId id="319" r:id="rId22"/>
    <p:sldId id="320" r:id="rId23"/>
    <p:sldId id="315" r:id="rId24"/>
    <p:sldId id="280" r:id="rId25"/>
    <p:sldId id="282" r:id="rId26"/>
    <p:sldId id="321" r:id="rId27"/>
    <p:sldId id="322" r:id="rId28"/>
    <p:sldId id="323" r:id="rId29"/>
    <p:sldId id="324" r:id="rId30"/>
    <p:sldId id="279" r:id="rId31"/>
    <p:sldId id="284" r:id="rId32"/>
    <p:sldId id="292" r:id="rId33"/>
    <p:sldId id="291" r:id="rId34"/>
    <p:sldId id="325" r:id="rId35"/>
    <p:sldId id="326" r:id="rId36"/>
    <p:sldId id="327" r:id="rId37"/>
    <p:sldId id="328" r:id="rId38"/>
    <p:sldId id="272" r:id="rId39"/>
    <p:sldId id="264" r:id="rId40"/>
    <p:sldId id="266" r:id="rId41"/>
    <p:sldId id="268" r:id="rId42"/>
    <p:sldId id="267" r:id="rId43"/>
    <p:sldId id="263" r:id="rId44"/>
    <p:sldId id="273" r:id="rId45"/>
    <p:sldId id="265" r:id="rId46"/>
    <p:sldId id="269" r:id="rId47"/>
    <p:sldId id="27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80" d="100"/>
          <a:sy n="80" d="100"/>
        </p:scale>
        <p:origin x="552"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A08D3-3F10-4286-9816-646DEEC95F1D}" type="doc">
      <dgm:prSet loTypeId="urn:microsoft.com/office/officeart/2005/8/layout/hList7" loCatId="list" qsTypeId="urn:microsoft.com/office/officeart/2005/8/quickstyle/simple1" qsCatId="simple" csTypeId="urn:microsoft.com/office/officeart/2005/8/colors/colorful3" csCatId="colorful" phldr="1"/>
      <dgm:spPr/>
      <dgm:t>
        <a:bodyPr/>
        <a:lstStyle/>
        <a:p>
          <a:endParaRPr lang="en-US"/>
        </a:p>
      </dgm:t>
    </dgm:pt>
    <dgm:pt modelId="{4FF79BE5-304C-44B9-A8B6-CBF4CFBF04AA}">
      <dgm:prSet phldrT="[Text]"/>
      <dgm:spPr/>
      <dgm:t>
        <a:bodyPr/>
        <a:lstStyle/>
        <a:p>
          <a:r>
            <a:rPr lang="en-US" dirty="0"/>
            <a:t>Application layer </a:t>
          </a:r>
        </a:p>
      </dgm:t>
    </dgm:pt>
    <dgm:pt modelId="{F889D115-A6C8-4BA9-8FC4-D834919EE753}" type="parTrans" cxnId="{9DD8E3AB-C25B-4990-BA82-D9C6DA55DECF}">
      <dgm:prSet/>
      <dgm:spPr/>
      <dgm:t>
        <a:bodyPr/>
        <a:lstStyle/>
        <a:p>
          <a:endParaRPr lang="en-US"/>
        </a:p>
      </dgm:t>
    </dgm:pt>
    <dgm:pt modelId="{50BDE89B-5B37-4BE7-A9B5-BCC2BB1A65F4}" type="sibTrans" cxnId="{9DD8E3AB-C25B-4990-BA82-D9C6DA55DECF}">
      <dgm:prSet/>
      <dgm:spPr/>
      <dgm:t>
        <a:bodyPr/>
        <a:lstStyle/>
        <a:p>
          <a:endParaRPr lang="en-US"/>
        </a:p>
      </dgm:t>
    </dgm:pt>
    <dgm:pt modelId="{948D457D-0D68-49E9-9E15-E411B1FDDBD2}">
      <dgm:prSet phldrT="[Text]"/>
      <dgm:spPr/>
      <dgm:t>
        <a:bodyPr/>
        <a:lstStyle/>
        <a:p>
          <a:r>
            <a:rPr lang="en-US" dirty="0"/>
            <a:t>Transport layer</a:t>
          </a:r>
        </a:p>
      </dgm:t>
    </dgm:pt>
    <dgm:pt modelId="{76ADEC42-64CE-4D65-AE32-F54A3FA3A3B5}" type="parTrans" cxnId="{81D83132-8212-4C95-964E-670CC4741091}">
      <dgm:prSet/>
      <dgm:spPr/>
      <dgm:t>
        <a:bodyPr/>
        <a:lstStyle/>
        <a:p>
          <a:endParaRPr lang="en-US"/>
        </a:p>
      </dgm:t>
    </dgm:pt>
    <dgm:pt modelId="{867286D5-CC24-4215-8A00-90C69C93232A}" type="sibTrans" cxnId="{81D83132-8212-4C95-964E-670CC4741091}">
      <dgm:prSet/>
      <dgm:spPr/>
      <dgm:t>
        <a:bodyPr/>
        <a:lstStyle/>
        <a:p>
          <a:endParaRPr lang="en-US"/>
        </a:p>
      </dgm:t>
    </dgm:pt>
    <dgm:pt modelId="{3177D46D-59F6-4E5E-8DBA-B8C66CA00ABD}">
      <dgm:prSet phldrT="[Text]"/>
      <dgm:spPr/>
      <dgm:t>
        <a:bodyPr/>
        <a:lstStyle/>
        <a:p>
          <a:r>
            <a:rPr lang="en-US" dirty="0"/>
            <a:t>Internet (Network layer</a:t>
          </a:r>
        </a:p>
      </dgm:t>
    </dgm:pt>
    <dgm:pt modelId="{9CC2625E-6481-4ABA-80D2-90BEDA1A18A0}" type="parTrans" cxnId="{D8F11787-1C6B-4400-8DD3-8348D70E0300}">
      <dgm:prSet/>
      <dgm:spPr/>
      <dgm:t>
        <a:bodyPr/>
        <a:lstStyle/>
        <a:p>
          <a:endParaRPr lang="en-US"/>
        </a:p>
      </dgm:t>
    </dgm:pt>
    <dgm:pt modelId="{B9123A2A-DC37-4319-890E-1CF3689DFFC1}" type="sibTrans" cxnId="{D8F11787-1C6B-4400-8DD3-8348D70E0300}">
      <dgm:prSet/>
      <dgm:spPr/>
      <dgm:t>
        <a:bodyPr/>
        <a:lstStyle/>
        <a:p>
          <a:endParaRPr lang="en-US"/>
        </a:p>
      </dgm:t>
    </dgm:pt>
    <dgm:pt modelId="{DECA8B34-617B-4380-96A2-D2181C811EB5}">
      <dgm:prSet/>
      <dgm:spPr/>
      <dgm:t>
        <a:bodyPr/>
        <a:lstStyle/>
        <a:p>
          <a:r>
            <a:rPr lang="en-US" dirty="0"/>
            <a:t>Link Layer</a:t>
          </a:r>
        </a:p>
      </dgm:t>
    </dgm:pt>
    <dgm:pt modelId="{D5484E20-600A-4859-86CF-099BC401D0E8}" type="parTrans" cxnId="{044A4AC4-5A3B-452D-AD47-1E0057576507}">
      <dgm:prSet/>
      <dgm:spPr/>
      <dgm:t>
        <a:bodyPr/>
        <a:lstStyle/>
        <a:p>
          <a:endParaRPr lang="en-US"/>
        </a:p>
      </dgm:t>
    </dgm:pt>
    <dgm:pt modelId="{1162E5B4-94D8-40E0-8F47-9D4E3E1CF742}" type="sibTrans" cxnId="{044A4AC4-5A3B-452D-AD47-1E0057576507}">
      <dgm:prSet/>
      <dgm:spPr/>
      <dgm:t>
        <a:bodyPr/>
        <a:lstStyle/>
        <a:p>
          <a:endParaRPr lang="en-US"/>
        </a:p>
      </dgm:t>
    </dgm:pt>
    <dgm:pt modelId="{02AE300A-BA92-4E39-B99A-669310B3FE4D}" type="pres">
      <dgm:prSet presAssocID="{A31A08D3-3F10-4286-9816-646DEEC95F1D}" presName="Name0" presStyleCnt="0">
        <dgm:presLayoutVars>
          <dgm:dir/>
          <dgm:resizeHandles val="exact"/>
        </dgm:presLayoutVars>
      </dgm:prSet>
      <dgm:spPr/>
    </dgm:pt>
    <dgm:pt modelId="{F5749777-CA2B-408E-BA3A-121A30EDE1CB}" type="pres">
      <dgm:prSet presAssocID="{A31A08D3-3F10-4286-9816-646DEEC95F1D}" presName="fgShape" presStyleLbl="fgShp" presStyleIdx="0" presStyleCnt="1"/>
      <dgm:spPr/>
    </dgm:pt>
    <dgm:pt modelId="{101182D1-A619-49AB-AC4C-8A5322F927B2}" type="pres">
      <dgm:prSet presAssocID="{A31A08D3-3F10-4286-9816-646DEEC95F1D}" presName="linComp" presStyleCnt="0"/>
      <dgm:spPr/>
    </dgm:pt>
    <dgm:pt modelId="{3733D24D-EBCB-4A3E-B8BF-55E02CC5FAD3}" type="pres">
      <dgm:prSet presAssocID="{4FF79BE5-304C-44B9-A8B6-CBF4CFBF04AA}" presName="compNode" presStyleCnt="0"/>
      <dgm:spPr/>
    </dgm:pt>
    <dgm:pt modelId="{C6FBEE6E-802E-4CF7-92EB-1B069899CC1F}" type="pres">
      <dgm:prSet presAssocID="{4FF79BE5-304C-44B9-A8B6-CBF4CFBF04AA}" presName="bkgdShape" presStyleLbl="node1" presStyleIdx="0" presStyleCnt="4"/>
      <dgm:spPr/>
    </dgm:pt>
    <dgm:pt modelId="{6C412431-9D5B-471C-B0EF-D4EFF58C4B76}" type="pres">
      <dgm:prSet presAssocID="{4FF79BE5-304C-44B9-A8B6-CBF4CFBF04AA}" presName="nodeTx" presStyleLbl="node1" presStyleIdx="0" presStyleCnt="4">
        <dgm:presLayoutVars>
          <dgm:bulletEnabled val="1"/>
        </dgm:presLayoutVars>
      </dgm:prSet>
      <dgm:spPr/>
    </dgm:pt>
    <dgm:pt modelId="{2A3CCF24-5126-4513-ACEB-C92807444A05}" type="pres">
      <dgm:prSet presAssocID="{4FF79BE5-304C-44B9-A8B6-CBF4CFBF04AA}" presName="invisiNode" presStyleLbl="node1" presStyleIdx="0" presStyleCnt="4"/>
      <dgm:spPr/>
    </dgm:pt>
    <dgm:pt modelId="{19A8B3A7-90DF-4033-91F8-8A726D9FAE48}" type="pres">
      <dgm:prSet presAssocID="{4FF79BE5-304C-44B9-A8B6-CBF4CFBF04AA}"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3EFDCE9-1178-401C-889A-E9159AB7D964}" type="pres">
      <dgm:prSet presAssocID="{50BDE89B-5B37-4BE7-A9B5-BCC2BB1A65F4}" presName="sibTrans" presStyleLbl="sibTrans2D1" presStyleIdx="0" presStyleCnt="0"/>
      <dgm:spPr/>
    </dgm:pt>
    <dgm:pt modelId="{6855E868-E59D-42DA-AB02-7DBF655E1176}" type="pres">
      <dgm:prSet presAssocID="{948D457D-0D68-49E9-9E15-E411B1FDDBD2}" presName="compNode" presStyleCnt="0"/>
      <dgm:spPr/>
    </dgm:pt>
    <dgm:pt modelId="{E7AE8311-2238-4CB3-97B1-3F316C84097A}" type="pres">
      <dgm:prSet presAssocID="{948D457D-0D68-49E9-9E15-E411B1FDDBD2}" presName="bkgdShape" presStyleLbl="node1" presStyleIdx="1" presStyleCnt="4"/>
      <dgm:spPr/>
    </dgm:pt>
    <dgm:pt modelId="{2E653057-D27D-4218-9AC6-D785C5F9C5E6}" type="pres">
      <dgm:prSet presAssocID="{948D457D-0D68-49E9-9E15-E411B1FDDBD2}" presName="nodeTx" presStyleLbl="node1" presStyleIdx="1" presStyleCnt="4">
        <dgm:presLayoutVars>
          <dgm:bulletEnabled val="1"/>
        </dgm:presLayoutVars>
      </dgm:prSet>
      <dgm:spPr/>
    </dgm:pt>
    <dgm:pt modelId="{F223A820-12E8-42E6-9B3A-829C922FDFF8}" type="pres">
      <dgm:prSet presAssocID="{948D457D-0D68-49E9-9E15-E411B1FDDBD2}" presName="invisiNode" presStyleLbl="node1" presStyleIdx="1" presStyleCnt="4"/>
      <dgm:spPr/>
    </dgm:pt>
    <dgm:pt modelId="{DEAA179D-134E-40F0-BE4D-AEC4CB15E7AD}" type="pres">
      <dgm:prSet presAssocID="{948D457D-0D68-49E9-9E15-E411B1FDDBD2}"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81017C76-A400-49B7-A024-8C2E87EBF390}" type="pres">
      <dgm:prSet presAssocID="{867286D5-CC24-4215-8A00-90C69C93232A}" presName="sibTrans" presStyleLbl="sibTrans2D1" presStyleIdx="0" presStyleCnt="0"/>
      <dgm:spPr/>
    </dgm:pt>
    <dgm:pt modelId="{D1C5CC67-02D1-4679-A58B-1FBC3512661A}" type="pres">
      <dgm:prSet presAssocID="{3177D46D-59F6-4E5E-8DBA-B8C66CA00ABD}" presName="compNode" presStyleCnt="0"/>
      <dgm:spPr/>
    </dgm:pt>
    <dgm:pt modelId="{2797706B-878D-4229-911E-B285CE70E1F8}" type="pres">
      <dgm:prSet presAssocID="{3177D46D-59F6-4E5E-8DBA-B8C66CA00ABD}" presName="bkgdShape" presStyleLbl="node1" presStyleIdx="2" presStyleCnt="4"/>
      <dgm:spPr/>
    </dgm:pt>
    <dgm:pt modelId="{9B756A9B-599E-4083-8DC7-6994129B8666}" type="pres">
      <dgm:prSet presAssocID="{3177D46D-59F6-4E5E-8DBA-B8C66CA00ABD}" presName="nodeTx" presStyleLbl="node1" presStyleIdx="2" presStyleCnt="4">
        <dgm:presLayoutVars>
          <dgm:bulletEnabled val="1"/>
        </dgm:presLayoutVars>
      </dgm:prSet>
      <dgm:spPr/>
    </dgm:pt>
    <dgm:pt modelId="{5B240757-C126-4B7E-B4FE-131710170A5A}" type="pres">
      <dgm:prSet presAssocID="{3177D46D-59F6-4E5E-8DBA-B8C66CA00ABD}" presName="invisiNode" presStyleLbl="node1" presStyleIdx="2" presStyleCnt="4"/>
      <dgm:spPr/>
    </dgm:pt>
    <dgm:pt modelId="{DCCBCF78-2ACC-4ACC-9BEA-FBCAA4DD3890}" type="pres">
      <dgm:prSet presAssocID="{3177D46D-59F6-4E5E-8DBA-B8C66CA00ABD}"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dgm:spPr>
    </dgm:pt>
    <dgm:pt modelId="{70FFF549-124F-498B-BEF4-F664942D51D4}" type="pres">
      <dgm:prSet presAssocID="{B9123A2A-DC37-4319-890E-1CF3689DFFC1}" presName="sibTrans" presStyleLbl="sibTrans2D1" presStyleIdx="0" presStyleCnt="0"/>
      <dgm:spPr/>
    </dgm:pt>
    <dgm:pt modelId="{16191B15-DA1C-4538-9D52-7D1805C9FE24}" type="pres">
      <dgm:prSet presAssocID="{DECA8B34-617B-4380-96A2-D2181C811EB5}" presName="compNode" presStyleCnt="0"/>
      <dgm:spPr/>
    </dgm:pt>
    <dgm:pt modelId="{6EADDBB9-0B25-436B-B3CC-228F49F48A7E}" type="pres">
      <dgm:prSet presAssocID="{DECA8B34-617B-4380-96A2-D2181C811EB5}" presName="bkgdShape" presStyleLbl="node1" presStyleIdx="3" presStyleCnt="4"/>
      <dgm:spPr/>
    </dgm:pt>
    <dgm:pt modelId="{D5C16362-B377-4630-BCD9-6F7B715D8E0C}" type="pres">
      <dgm:prSet presAssocID="{DECA8B34-617B-4380-96A2-D2181C811EB5}" presName="nodeTx" presStyleLbl="node1" presStyleIdx="3" presStyleCnt="4">
        <dgm:presLayoutVars>
          <dgm:bulletEnabled val="1"/>
        </dgm:presLayoutVars>
      </dgm:prSet>
      <dgm:spPr/>
    </dgm:pt>
    <dgm:pt modelId="{1BBE2880-4FE8-4311-BCE5-BEEC8B6FC72D}" type="pres">
      <dgm:prSet presAssocID="{DECA8B34-617B-4380-96A2-D2181C811EB5}" presName="invisiNode" presStyleLbl="node1" presStyleIdx="3" presStyleCnt="4"/>
      <dgm:spPr/>
    </dgm:pt>
    <dgm:pt modelId="{F6A2F608-14AA-4506-AE1D-4EA5F668F279}" type="pres">
      <dgm:prSet presAssocID="{DECA8B34-617B-4380-96A2-D2181C811EB5}"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Lst>
  <dgm:cxnLst>
    <dgm:cxn modelId="{05D58E05-9CE7-4F8C-9938-08187FD92240}" type="presOf" srcId="{50BDE89B-5B37-4BE7-A9B5-BCC2BB1A65F4}" destId="{B3EFDCE9-1178-401C-889A-E9159AB7D964}" srcOrd="0" destOrd="0" presId="urn:microsoft.com/office/officeart/2005/8/layout/hList7"/>
    <dgm:cxn modelId="{DB2B7709-9851-4B78-9464-6338BDA17ADA}" type="presOf" srcId="{A31A08D3-3F10-4286-9816-646DEEC95F1D}" destId="{02AE300A-BA92-4E39-B99A-669310B3FE4D}" srcOrd="0" destOrd="0" presId="urn:microsoft.com/office/officeart/2005/8/layout/hList7"/>
    <dgm:cxn modelId="{6014E211-5B8D-4B48-8CEF-18BF43207E99}" type="presOf" srcId="{4FF79BE5-304C-44B9-A8B6-CBF4CFBF04AA}" destId="{C6FBEE6E-802E-4CF7-92EB-1B069899CC1F}" srcOrd="0" destOrd="0" presId="urn:microsoft.com/office/officeart/2005/8/layout/hList7"/>
    <dgm:cxn modelId="{81D83132-8212-4C95-964E-670CC4741091}" srcId="{A31A08D3-3F10-4286-9816-646DEEC95F1D}" destId="{948D457D-0D68-49E9-9E15-E411B1FDDBD2}" srcOrd="1" destOrd="0" parTransId="{76ADEC42-64CE-4D65-AE32-F54A3FA3A3B5}" sibTransId="{867286D5-CC24-4215-8A00-90C69C93232A}"/>
    <dgm:cxn modelId="{843CD941-F350-43C1-A698-CDFA8F878795}" type="presOf" srcId="{DECA8B34-617B-4380-96A2-D2181C811EB5}" destId="{D5C16362-B377-4630-BCD9-6F7B715D8E0C}" srcOrd="1" destOrd="0" presId="urn:microsoft.com/office/officeart/2005/8/layout/hList7"/>
    <dgm:cxn modelId="{DBAADC65-7822-40BE-8725-40E7E3BF2984}" type="presOf" srcId="{3177D46D-59F6-4E5E-8DBA-B8C66CA00ABD}" destId="{9B756A9B-599E-4083-8DC7-6994129B8666}" srcOrd="1" destOrd="0" presId="urn:microsoft.com/office/officeart/2005/8/layout/hList7"/>
    <dgm:cxn modelId="{BD876B6A-842E-4E87-99D6-20D2A210382B}" type="presOf" srcId="{948D457D-0D68-49E9-9E15-E411B1FDDBD2}" destId="{E7AE8311-2238-4CB3-97B1-3F316C84097A}" srcOrd="0" destOrd="0" presId="urn:microsoft.com/office/officeart/2005/8/layout/hList7"/>
    <dgm:cxn modelId="{7D520C6C-491B-4200-B262-D3E869C3EFBA}" type="presOf" srcId="{4FF79BE5-304C-44B9-A8B6-CBF4CFBF04AA}" destId="{6C412431-9D5B-471C-B0EF-D4EFF58C4B76}" srcOrd="1" destOrd="0" presId="urn:microsoft.com/office/officeart/2005/8/layout/hList7"/>
    <dgm:cxn modelId="{CA869474-8F6D-4805-8427-5027EE2B9A5D}" type="presOf" srcId="{867286D5-CC24-4215-8A00-90C69C93232A}" destId="{81017C76-A400-49B7-A024-8C2E87EBF390}" srcOrd="0" destOrd="0" presId="urn:microsoft.com/office/officeart/2005/8/layout/hList7"/>
    <dgm:cxn modelId="{E047ED76-7DC2-4F10-8460-ED110D57DCD4}" type="presOf" srcId="{3177D46D-59F6-4E5E-8DBA-B8C66CA00ABD}" destId="{2797706B-878D-4229-911E-B285CE70E1F8}" srcOrd="0" destOrd="0" presId="urn:microsoft.com/office/officeart/2005/8/layout/hList7"/>
    <dgm:cxn modelId="{D8F11787-1C6B-4400-8DD3-8348D70E0300}" srcId="{A31A08D3-3F10-4286-9816-646DEEC95F1D}" destId="{3177D46D-59F6-4E5E-8DBA-B8C66CA00ABD}" srcOrd="2" destOrd="0" parTransId="{9CC2625E-6481-4ABA-80D2-90BEDA1A18A0}" sibTransId="{B9123A2A-DC37-4319-890E-1CF3689DFFC1}"/>
    <dgm:cxn modelId="{9DD8E3AB-C25B-4990-BA82-D9C6DA55DECF}" srcId="{A31A08D3-3F10-4286-9816-646DEEC95F1D}" destId="{4FF79BE5-304C-44B9-A8B6-CBF4CFBF04AA}" srcOrd="0" destOrd="0" parTransId="{F889D115-A6C8-4BA9-8FC4-D834919EE753}" sibTransId="{50BDE89B-5B37-4BE7-A9B5-BCC2BB1A65F4}"/>
    <dgm:cxn modelId="{044A4AC4-5A3B-452D-AD47-1E0057576507}" srcId="{A31A08D3-3F10-4286-9816-646DEEC95F1D}" destId="{DECA8B34-617B-4380-96A2-D2181C811EB5}" srcOrd="3" destOrd="0" parTransId="{D5484E20-600A-4859-86CF-099BC401D0E8}" sibTransId="{1162E5B4-94D8-40E0-8F47-9D4E3E1CF742}"/>
    <dgm:cxn modelId="{6B973EC7-B504-41A3-B676-EFA4E299E07A}" type="presOf" srcId="{DECA8B34-617B-4380-96A2-D2181C811EB5}" destId="{6EADDBB9-0B25-436B-B3CC-228F49F48A7E}" srcOrd="0" destOrd="0" presId="urn:microsoft.com/office/officeart/2005/8/layout/hList7"/>
    <dgm:cxn modelId="{3B1080CC-6F7A-425C-8AAE-83137FD45703}" type="presOf" srcId="{948D457D-0D68-49E9-9E15-E411B1FDDBD2}" destId="{2E653057-D27D-4218-9AC6-D785C5F9C5E6}" srcOrd="1" destOrd="0" presId="urn:microsoft.com/office/officeart/2005/8/layout/hList7"/>
    <dgm:cxn modelId="{D48E2DF0-7371-4CD3-B4DE-7C120E7306B6}" type="presOf" srcId="{B9123A2A-DC37-4319-890E-1CF3689DFFC1}" destId="{70FFF549-124F-498B-BEF4-F664942D51D4}" srcOrd="0" destOrd="0" presId="urn:microsoft.com/office/officeart/2005/8/layout/hList7"/>
    <dgm:cxn modelId="{2D82F348-0EA9-4E0E-A48A-16C503307621}" type="presParOf" srcId="{02AE300A-BA92-4E39-B99A-669310B3FE4D}" destId="{F5749777-CA2B-408E-BA3A-121A30EDE1CB}" srcOrd="0" destOrd="0" presId="urn:microsoft.com/office/officeart/2005/8/layout/hList7"/>
    <dgm:cxn modelId="{14B2BA04-544B-44D6-A7C5-CA0AD10514DC}" type="presParOf" srcId="{02AE300A-BA92-4E39-B99A-669310B3FE4D}" destId="{101182D1-A619-49AB-AC4C-8A5322F927B2}" srcOrd="1" destOrd="0" presId="urn:microsoft.com/office/officeart/2005/8/layout/hList7"/>
    <dgm:cxn modelId="{0EF67326-A6A3-4C2F-B572-64F6E39FD32C}" type="presParOf" srcId="{101182D1-A619-49AB-AC4C-8A5322F927B2}" destId="{3733D24D-EBCB-4A3E-B8BF-55E02CC5FAD3}" srcOrd="0" destOrd="0" presId="urn:microsoft.com/office/officeart/2005/8/layout/hList7"/>
    <dgm:cxn modelId="{F92F3DE3-F925-4C87-8EDB-A419CB163241}" type="presParOf" srcId="{3733D24D-EBCB-4A3E-B8BF-55E02CC5FAD3}" destId="{C6FBEE6E-802E-4CF7-92EB-1B069899CC1F}" srcOrd="0" destOrd="0" presId="urn:microsoft.com/office/officeart/2005/8/layout/hList7"/>
    <dgm:cxn modelId="{C90C39A7-5584-4B43-AD17-6682D4B78C89}" type="presParOf" srcId="{3733D24D-EBCB-4A3E-B8BF-55E02CC5FAD3}" destId="{6C412431-9D5B-471C-B0EF-D4EFF58C4B76}" srcOrd="1" destOrd="0" presId="urn:microsoft.com/office/officeart/2005/8/layout/hList7"/>
    <dgm:cxn modelId="{D37C02F3-AB40-4315-9E35-D2E74AC17839}" type="presParOf" srcId="{3733D24D-EBCB-4A3E-B8BF-55E02CC5FAD3}" destId="{2A3CCF24-5126-4513-ACEB-C92807444A05}" srcOrd="2" destOrd="0" presId="urn:microsoft.com/office/officeart/2005/8/layout/hList7"/>
    <dgm:cxn modelId="{96643CED-ADE9-4314-ABC5-7D11D4F926B8}" type="presParOf" srcId="{3733D24D-EBCB-4A3E-B8BF-55E02CC5FAD3}" destId="{19A8B3A7-90DF-4033-91F8-8A726D9FAE48}" srcOrd="3" destOrd="0" presId="urn:microsoft.com/office/officeart/2005/8/layout/hList7"/>
    <dgm:cxn modelId="{B1236EF8-867F-416F-B03F-DD3702C79239}" type="presParOf" srcId="{101182D1-A619-49AB-AC4C-8A5322F927B2}" destId="{B3EFDCE9-1178-401C-889A-E9159AB7D964}" srcOrd="1" destOrd="0" presId="urn:microsoft.com/office/officeart/2005/8/layout/hList7"/>
    <dgm:cxn modelId="{7E2E807D-E6D7-4FD4-9BB5-E9E595C854B9}" type="presParOf" srcId="{101182D1-A619-49AB-AC4C-8A5322F927B2}" destId="{6855E868-E59D-42DA-AB02-7DBF655E1176}" srcOrd="2" destOrd="0" presId="urn:microsoft.com/office/officeart/2005/8/layout/hList7"/>
    <dgm:cxn modelId="{400DE090-8108-4732-BCF0-A7F6BD01705F}" type="presParOf" srcId="{6855E868-E59D-42DA-AB02-7DBF655E1176}" destId="{E7AE8311-2238-4CB3-97B1-3F316C84097A}" srcOrd="0" destOrd="0" presId="urn:microsoft.com/office/officeart/2005/8/layout/hList7"/>
    <dgm:cxn modelId="{A028FEB9-130E-4151-BD81-E42B9A60D3C1}" type="presParOf" srcId="{6855E868-E59D-42DA-AB02-7DBF655E1176}" destId="{2E653057-D27D-4218-9AC6-D785C5F9C5E6}" srcOrd="1" destOrd="0" presId="urn:microsoft.com/office/officeart/2005/8/layout/hList7"/>
    <dgm:cxn modelId="{27051270-D60F-44A5-9847-B665AC6B24D2}" type="presParOf" srcId="{6855E868-E59D-42DA-AB02-7DBF655E1176}" destId="{F223A820-12E8-42E6-9B3A-829C922FDFF8}" srcOrd="2" destOrd="0" presId="urn:microsoft.com/office/officeart/2005/8/layout/hList7"/>
    <dgm:cxn modelId="{97BE8426-9042-4107-AA16-6BBBE21DCBE4}" type="presParOf" srcId="{6855E868-E59D-42DA-AB02-7DBF655E1176}" destId="{DEAA179D-134E-40F0-BE4D-AEC4CB15E7AD}" srcOrd="3" destOrd="0" presId="urn:microsoft.com/office/officeart/2005/8/layout/hList7"/>
    <dgm:cxn modelId="{A6FC0FBB-F5A4-46A1-AB5C-972759EDBCDB}" type="presParOf" srcId="{101182D1-A619-49AB-AC4C-8A5322F927B2}" destId="{81017C76-A400-49B7-A024-8C2E87EBF390}" srcOrd="3" destOrd="0" presId="urn:microsoft.com/office/officeart/2005/8/layout/hList7"/>
    <dgm:cxn modelId="{C5B5E9E0-56D0-427E-AAB1-B767D2159B8E}" type="presParOf" srcId="{101182D1-A619-49AB-AC4C-8A5322F927B2}" destId="{D1C5CC67-02D1-4679-A58B-1FBC3512661A}" srcOrd="4" destOrd="0" presId="urn:microsoft.com/office/officeart/2005/8/layout/hList7"/>
    <dgm:cxn modelId="{020B98D3-8E76-4DC6-86DC-97198C75ADB7}" type="presParOf" srcId="{D1C5CC67-02D1-4679-A58B-1FBC3512661A}" destId="{2797706B-878D-4229-911E-B285CE70E1F8}" srcOrd="0" destOrd="0" presId="urn:microsoft.com/office/officeart/2005/8/layout/hList7"/>
    <dgm:cxn modelId="{E04AF63B-8D59-4006-9FF9-2B6B87C759AF}" type="presParOf" srcId="{D1C5CC67-02D1-4679-A58B-1FBC3512661A}" destId="{9B756A9B-599E-4083-8DC7-6994129B8666}" srcOrd="1" destOrd="0" presId="urn:microsoft.com/office/officeart/2005/8/layout/hList7"/>
    <dgm:cxn modelId="{BEA8D663-D81C-4F73-ACE2-3A8E9F28D4D8}" type="presParOf" srcId="{D1C5CC67-02D1-4679-A58B-1FBC3512661A}" destId="{5B240757-C126-4B7E-B4FE-131710170A5A}" srcOrd="2" destOrd="0" presId="urn:microsoft.com/office/officeart/2005/8/layout/hList7"/>
    <dgm:cxn modelId="{9BAC27AB-F4A5-4D4E-A15E-1187204BA446}" type="presParOf" srcId="{D1C5CC67-02D1-4679-A58B-1FBC3512661A}" destId="{DCCBCF78-2ACC-4ACC-9BEA-FBCAA4DD3890}" srcOrd="3" destOrd="0" presId="urn:microsoft.com/office/officeart/2005/8/layout/hList7"/>
    <dgm:cxn modelId="{6384521C-E720-412D-BA14-0E88ED8B7D25}" type="presParOf" srcId="{101182D1-A619-49AB-AC4C-8A5322F927B2}" destId="{70FFF549-124F-498B-BEF4-F664942D51D4}" srcOrd="5" destOrd="0" presId="urn:microsoft.com/office/officeart/2005/8/layout/hList7"/>
    <dgm:cxn modelId="{0B673EDE-822C-49FF-A7C8-3E874D788F6E}" type="presParOf" srcId="{101182D1-A619-49AB-AC4C-8A5322F927B2}" destId="{16191B15-DA1C-4538-9D52-7D1805C9FE24}" srcOrd="6" destOrd="0" presId="urn:microsoft.com/office/officeart/2005/8/layout/hList7"/>
    <dgm:cxn modelId="{75BE5A69-667A-414B-A35D-284B9F3333B8}" type="presParOf" srcId="{16191B15-DA1C-4538-9D52-7D1805C9FE24}" destId="{6EADDBB9-0B25-436B-B3CC-228F49F48A7E}" srcOrd="0" destOrd="0" presId="urn:microsoft.com/office/officeart/2005/8/layout/hList7"/>
    <dgm:cxn modelId="{596EF4F3-1AEF-4A0B-B62B-F199BF93DA63}" type="presParOf" srcId="{16191B15-DA1C-4538-9D52-7D1805C9FE24}" destId="{D5C16362-B377-4630-BCD9-6F7B715D8E0C}" srcOrd="1" destOrd="0" presId="urn:microsoft.com/office/officeart/2005/8/layout/hList7"/>
    <dgm:cxn modelId="{C3350FDF-0B99-40D9-A302-7F98FE55806D}" type="presParOf" srcId="{16191B15-DA1C-4538-9D52-7D1805C9FE24}" destId="{1BBE2880-4FE8-4311-BCE5-BEEC8B6FC72D}" srcOrd="2" destOrd="0" presId="urn:microsoft.com/office/officeart/2005/8/layout/hList7"/>
    <dgm:cxn modelId="{E3442341-6E87-40FF-BDEF-171A92ABB481}" type="presParOf" srcId="{16191B15-DA1C-4538-9D52-7D1805C9FE24}" destId="{F6A2F608-14AA-4506-AE1D-4EA5F668F27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BEE6E-802E-4CF7-92EB-1B069899CC1F}">
      <dsp:nvSpPr>
        <dsp:cNvPr id="0" name=""/>
        <dsp:cNvSpPr/>
      </dsp:nvSpPr>
      <dsp:spPr>
        <a:xfrm>
          <a:off x="1984" y="0"/>
          <a:ext cx="2079796" cy="481163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Application layer </a:t>
          </a:r>
        </a:p>
      </dsp:txBody>
      <dsp:txXfrm>
        <a:off x="1984" y="1924652"/>
        <a:ext cx="2079796" cy="1924652"/>
      </dsp:txXfrm>
    </dsp:sp>
    <dsp:sp modelId="{19A8B3A7-90DF-4033-91F8-8A726D9FAE48}">
      <dsp:nvSpPr>
        <dsp:cNvPr id="0" name=""/>
        <dsp:cNvSpPr/>
      </dsp:nvSpPr>
      <dsp:spPr>
        <a:xfrm>
          <a:off x="240746" y="288697"/>
          <a:ext cx="1602272" cy="16022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AE8311-2238-4CB3-97B1-3F316C84097A}">
      <dsp:nvSpPr>
        <dsp:cNvPr id="0" name=""/>
        <dsp:cNvSpPr/>
      </dsp:nvSpPr>
      <dsp:spPr>
        <a:xfrm>
          <a:off x="2144174" y="0"/>
          <a:ext cx="2079796" cy="4811630"/>
        </a:xfrm>
        <a:prstGeom prst="roundRect">
          <a:avLst>
            <a:gd name="adj" fmla="val 10000"/>
          </a:avLst>
        </a:prstGeom>
        <a:solidFill>
          <a:schemeClr val="accent3">
            <a:hueOff val="5119456"/>
            <a:satOff val="-23529"/>
            <a:lumOff val="549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Transport layer</a:t>
          </a:r>
        </a:p>
      </dsp:txBody>
      <dsp:txXfrm>
        <a:off x="2144174" y="1924652"/>
        <a:ext cx="2079796" cy="1924652"/>
      </dsp:txXfrm>
    </dsp:sp>
    <dsp:sp modelId="{DEAA179D-134E-40F0-BE4D-AEC4CB15E7AD}">
      <dsp:nvSpPr>
        <dsp:cNvPr id="0" name=""/>
        <dsp:cNvSpPr/>
      </dsp:nvSpPr>
      <dsp:spPr>
        <a:xfrm>
          <a:off x="2382936" y="288697"/>
          <a:ext cx="1602272" cy="160227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97706B-878D-4229-911E-B285CE70E1F8}">
      <dsp:nvSpPr>
        <dsp:cNvPr id="0" name=""/>
        <dsp:cNvSpPr/>
      </dsp:nvSpPr>
      <dsp:spPr>
        <a:xfrm>
          <a:off x="4286365" y="0"/>
          <a:ext cx="2079796" cy="4811630"/>
        </a:xfrm>
        <a:prstGeom prst="roundRect">
          <a:avLst>
            <a:gd name="adj" fmla="val 10000"/>
          </a:avLst>
        </a:prstGeom>
        <a:solidFill>
          <a:schemeClr val="accent3">
            <a:hueOff val="10238912"/>
            <a:satOff val="-47059"/>
            <a:lumOff val="1098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Internet (Network layer</a:t>
          </a:r>
        </a:p>
      </dsp:txBody>
      <dsp:txXfrm>
        <a:off x="4286365" y="1924652"/>
        <a:ext cx="2079796" cy="1924652"/>
      </dsp:txXfrm>
    </dsp:sp>
    <dsp:sp modelId="{DCCBCF78-2ACC-4ACC-9BEA-FBCAA4DD3890}">
      <dsp:nvSpPr>
        <dsp:cNvPr id="0" name=""/>
        <dsp:cNvSpPr/>
      </dsp:nvSpPr>
      <dsp:spPr>
        <a:xfrm>
          <a:off x="4525127" y="288697"/>
          <a:ext cx="1602272" cy="16022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DDBB9-0B25-436B-B3CC-228F49F48A7E}">
      <dsp:nvSpPr>
        <dsp:cNvPr id="0" name=""/>
        <dsp:cNvSpPr/>
      </dsp:nvSpPr>
      <dsp:spPr>
        <a:xfrm>
          <a:off x="6428556" y="0"/>
          <a:ext cx="2079796" cy="4811630"/>
        </a:xfrm>
        <a:prstGeom prst="roundRect">
          <a:avLst>
            <a:gd name="adj" fmla="val 10000"/>
          </a:avLst>
        </a:prstGeom>
        <a:solidFill>
          <a:schemeClr val="accent3">
            <a:hueOff val="15358367"/>
            <a:satOff val="-70588"/>
            <a:lumOff val="1647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Link Layer</a:t>
          </a:r>
        </a:p>
      </dsp:txBody>
      <dsp:txXfrm>
        <a:off x="6428556" y="1924652"/>
        <a:ext cx="2079796" cy="1924652"/>
      </dsp:txXfrm>
    </dsp:sp>
    <dsp:sp modelId="{F6A2F608-14AA-4506-AE1D-4EA5F668F279}">
      <dsp:nvSpPr>
        <dsp:cNvPr id="0" name=""/>
        <dsp:cNvSpPr/>
      </dsp:nvSpPr>
      <dsp:spPr>
        <a:xfrm>
          <a:off x="6667318" y="288697"/>
          <a:ext cx="1602272" cy="160227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49777-CA2B-408E-BA3A-121A30EDE1CB}">
      <dsp:nvSpPr>
        <dsp:cNvPr id="0" name=""/>
        <dsp:cNvSpPr/>
      </dsp:nvSpPr>
      <dsp:spPr>
        <a:xfrm>
          <a:off x="340413" y="3849304"/>
          <a:ext cx="7829510" cy="721744"/>
        </a:xfrm>
        <a:prstGeom prst="leftRightArrow">
          <a:avLst/>
        </a:prstGeom>
        <a:solidFill>
          <a:schemeClr val="accent3">
            <a:tint val="4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2927343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5052068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04183601"/>
      </p:ext>
    </p:extLst>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092716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1661013051"/>
      </p:ext>
    </p:extLst>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28681440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15058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993969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9986515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400999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226259878"/>
      </p:ext>
    </p:extLst>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9784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821755756"/>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865270908"/>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602902304"/>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661009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794410604"/>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2727649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45170757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6083617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80551656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551105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18192264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193355607"/>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5724604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323987040"/>
      </p:ext>
    </p:extLst>
  </p:cSld>
  <p:clrMapOvr>
    <a:overrideClrMapping bg1="lt1" tx1="dk1" bg2="lt2" tx2="dk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919701896"/>
      </p:ext>
    </p:extLst>
  </p:cSld>
  <p:clrMapOvr>
    <a:overrideClrMapping bg1="dk1" tx1="lt1" bg2="dk2" tx2="lt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885407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3863443934"/>
      </p:ext>
    </p:extLst>
  </p:cSld>
  <p:clrMapOvr>
    <a:overrideClrMapping bg1="lt1" tx1="dk1" bg2="lt2" tx2="dk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4156779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2924183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07173214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17872177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67641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1633228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249025237"/>
      </p:ext>
    </p:extLst>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96879341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42068418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155601690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61665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779827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438694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53404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7034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82702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3840198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185085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71548045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3507196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15015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8196212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181570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03283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256641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58182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123585816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79029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93919270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540421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669973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136599149"/>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03668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47950650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1677432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9599156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28917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9525806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989467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1841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367676582"/>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516399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914601438"/>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151531657"/>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078097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3687943004"/>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735235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05511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746808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4573630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1313325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456990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77418649"/>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7148970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680970465"/>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637737722"/>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810521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2152095346"/>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57225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0457251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3013201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431788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9761986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227303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38301716"/>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812021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593464116"/>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90965196"/>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002280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304132279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688233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22789241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5062153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1539283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9075628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706505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349082549"/>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6250053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631617160"/>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112664228"/>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9267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426481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2365297554"/>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8186409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6886911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1503128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398945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7321524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911121443"/>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0044785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864491740"/>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16.09.2023</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07619038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739115989"/>
      </p:ext>
    </p:extLst>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282190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457080082"/>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29654904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16.09.2023</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143935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4169595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0659481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758446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16.09.2023</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859973510"/>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01644278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16.09.2023</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3720961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768645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55583978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42022728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65853478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839720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10868834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2045220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56034462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73615936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4371840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21094584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16.09.2023</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12027643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slideLayout" Target="../slideLayouts/slideLayout46.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7.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slideLayout" Target="../slideLayouts/slideLayout68.xml"/><Relationship Id="rId1" Type="http://schemas.openxmlformats.org/officeDocument/2006/relationships/themeOverride" Target="../theme/themeOverride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9.xml"/><Relationship Id="rId1" Type="http://schemas.openxmlformats.org/officeDocument/2006/relationships/themeOverride" Target="../theme/themeOverr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90.xml"/><Relationship Id="rId1" Type="http://schemas.openxmlformats.org/officeDocument/2006/relationships/themeOverride" Target="../theme/themeOverride9.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1.xml"/><Relationship Id="rId1" Type="http://schemas.openxmlformats.org/officeDocument/2006/relationships/themeOverride" Target="../theme/themeOverride10.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12.xml"/><Relationship Id="rId1" Type="http://schemas.openxmlformats.org/officeDocument/2006/relationships/themeOverride" Target="../theme/themeOverride11.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slideLayout" Target="../slideLayouts/slideLayout123.xml"/><Relationship Id="rId1" Type="http://schemas.openxmlformats.org/officeDocument/2006/relationships/themeOverride" Target="../theme/themeOverr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60540" y="400777"/>
            <a:ext cx="8636000" cy="966627"/>
          </a:xfrm>
        </p:spPr>
        <p:txBody>
          <a:bodyPr/>
          <a:lstStyle/>
          <a:p>
            <a:pPr algn="ctr"/>
            <a:r>
              <a:rPr lang="en-US" dirty="0"/>
              <a:t>Protocols</a:t>
            </a:r>
            <a:endParaRPr lang="ru-RU" dirty="0"/>
          </a:p>
        </p:txBody>
      </p:sp>
      <p:grpSp>
        <p:nvGrpSpPr>
          <p:cNvPr id="9" name="Group 8">
            <a:extLst>
              <a:ext uri="{FF2B5EF4-FFF2-40B4-BE49-F238E27FC236}">
                <a16:creationId xmlns:a16="http://schemas.microsoft.com/office/drawing/2014/main" id="{802F4D81-1E9B-4AC0-AB7C-4917DC2F7B49}"/>
              </a:ext>
            </a:extLst>
          </p:cNvPr>
          <p:cNvGrpSpPr/>
          <p:nvPr/>
        </p:nvGrpSpPr>
        <p:grpSpPr>
          <a:xfrm>
            <a:off x="3229509" y="1560303"/>
            <a:ext cx="5732981" cy="3737394"/>
            <a:chOff x="3575405" y="1564241"/>
            <a:chExt cx="5732981" cy="3737394"/>
          </a:xfrm>
        </p:grpSpPr>
        <p:pic>
          <p:nvPicPr>
            <p:cNvPr id="6" name="Picture 5" descr="Logo, icon&#10;&#10;Description automatically generated">
              <a:extLst>
                <a:ext uri="{FF2B5EF4-FFF2-40B4-BE49-F238E27FC236}">
                  <a16:creationId xmlns:a16="http://schemas.microsoft.com/office/drawing/2014/main" id="{D3DD5C6B-C31C-42BE-90CB-BA8ADEF68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405" y="2137194"/>
              <a:ext cx="3164441" cy="3164441"/>
            </a:xfrm>
            <a:prstGeom prst="rect">
              <a:avLst/>
            </a:prstGeom>
          </p:spPr>
        </p:pic>
        <p:pic>
          <p:nvPicPr>
            <p:cNvPr id="8" name="Picture 7" descr="Icon&#10;&#10;Description automatically generated">
              <a:extLst>
                <a:ext uri="{FF2B5EF4-FFF2-40B4-BE49-F238E27FC236}">
                  <a16:creationId xmlns:a16="http://schemas.microsoft.com/office/drawing/2014/main" id="{93EB5580-CAC4-4EF8-A59D-B02905F15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868" y="1564241"/>
              <a:ext cx="3729518" cy="3729518"/>
            </a:xfrm>
            <a:prstGeom prst="rect">
              <a:avLst/>
            </a:prstGeom>
          </p:spPr>
        </p:pic>
      </p:grpSp>
    </p:spTree>
    <p:extLst>
      <p:ext uri="{BB962C8B-B14F-4D97-AF65-F5344CB8AC3E}">
        <p14:creationId xmlns:p14="http://schemas.microsoft.com/office/powerpoint/2010/main" val="175537249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TRANSPORT LAYER</a:t>
            </a:r>
          </a:p>
        </p:txBody>
      </p:sp>
      <p:sp>
        <p:nvSpPr>
          <p:cNvPr id="3" name="Content Placeholder 2"/>
          <p:cNvSpPr>
            <a:spLocks noGrp="1"/>
          </p:cNvSpPr>
          <p:nvPr>
            <p:ph sz="quarter" idx="1"/>
          </p:nvPr>
        </p:nvSpPr>
        <p:spPr>
          <a:xfrm>
            <a:off x="431853" y="1648325"/>
            <a:ext cx="11551600" cy="4824663"/>
          </a:xfrm>
        </p:spPr>
        <p:txBody>
          <a:bodyPr>
            <a:normAutofit fontScale="92500" lnSpcReduction="20000"/>
          </a:bodyPr>
          <a:lstStyle/>
          <a:p>
            <a:pPr marL="0" indent="0">
              <a:lnSpc>
                <a:spcPct val="150000"/>
              </a:lnSpc>
              <a:buNone/>
            </a:pPr>
            <a:r>
              <a:rPr lang="en-US" dirty="0"/>
              <a:t>Its primary function takes in the establishment, maintenance, and termination of connections between devices, ensuring the steadfast delivery of data from source to destination.</a:t>
            </a:r>
          </a:p>
          <a:p>
            <a:pPr marL="0" indent="0">
              <a:lnSpc>
                <a:spcPct val="150000"/>
              </a:lnSpc>
              <a:buNone/>
            </a:pPr>
            <a:r>
              <a:rPr lang="en-US" dirty="0"/>
              <a:t>The transport layer regulates the network connections; this is where data is </a:t>
            </a:r>
          </a:p>
          <a:p>
            <a:pPr marL="0" indent="0">
              <a:lnSpc>
                <a:spcPct val="150000"/>
              </a:lnSpc>
              <a:buNone/>
            </a:pPr>
            <a:r>
              <a:rPr lang="en-US" dirty="0"/>
              <a:t>broken up into packets which are then sent to the internet/network layer (IP </a:t>
            </a:r>
          </a:p>
          <a:p>
            <a:pPr marL="0" indent="0">
              <a:lnSpc>
                <a:spcPct val="150000"/>
              </a:lnSpc>
              <a:buNone/>
            </a:pPr>
            <a:r>
              <a:rPr lang="en-US" dirty="0"/>
              <a:t>protocol). The transport layer ensures that packets arrive in sequence, without </a:t>
            </a:r>
          </a:p>
          <a:p>
            <a:pPr marL="0" indent="0">
              <a:lnSpc>
                <a:spcPct val="150000"/>
              </a:lnSpc>
              <a:buNone/>
            </a:pPr>
            <a:r>
              <a:rPr lang="en-US" dirty="0"/>
              <a:t>errors, by swapping acknowledgements and retransmitting packets if they </a:t>
            </a:r>
          </a:p>
          <a:p>
            <a:pPr marL="0" indent="0">
              <a:lnSpc>
                <a:spcPct val="150000"/>
              </a:lnSpc>
              <a:buNone/>
            </a:pPr>
            <a:r>
              <a:rPr lang="en-US" dirty="0"/>
              <a:t>become lost or corrupted</a:t>
            </a:r>
          </a:p>
        </p:txBody>
      </p:sp>
    </p:spTree>
    <p:extLst>
      <p:ext uri="{BB962C8B-B14F-4D97-AF65-F5344CB8AC3E}">
        <p14:creationId xmlns:p14="http://schemas.microsoft.com/office/powerpoint/2010/main" val="263156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TRANSPORT LAYER</a:t>
            </a:r>
          </a:p>
        </p:txBody>
      </p:sp>
      <p:sp>
        <p:nvSpPr>
          <p:cNvPr id="3" name="Content Placeholder 2"/>
          <p:cNvSpPr>
            <a:spLocks noGrp="1"/>
          </p:cNvSpPr>
          <p:nvPr>
            <p:ph sz="quarter" idx="1"/>
          </p:nvPr>
        </p:nvSpPr>
        <p:spPr>
          <a:xfrm>
            <a:off x="431853" y="1648325"/>
            <a:ext cx="11551600" cy="4824663"/>
          </a:xfrm>
        </p:spPr>
        <p:txBody>
          <a:bodyPr>
            <a:normAutofit fontScale="70000" lnSpcReduction="20000"/>
          </a:bodyPr>
          <a:lstStyle/>
          <a:p>
            <a:pPr marL="0" indent="0">
              <a:lnSpc>
                <a:spcPct val="150000"/>
              </a:lnSpc>
              <a:buNone/>
            </a:pPr>
            <a:r>
              <a:rPr lang="en-US" dirty="0"/>
              <a:t>The main protocols associated with the transport layer are </a:t>
            </a:r>
            <a:r>
              <a:rPr lang="en-US" b="1" u="sng" dirty="0"/>
              <a:t>Transmission Control Protocol (TCP), </a:t>
            </a:r>
            <a:r>
              <a:rPr lang="en-US" dirty="0"/>
              <a:t>user datagram protocol (UDP) and SCTP. </a:t>
            </a:r>
          </a:p>
          <a:p>
            <a:pPr marL="0" indent="0">
              <a:lnSpc>
                <a:spcPct val="150000"/>
              </a:lnSpc>
              <a:buNone/>
            </a:pPr>
            <a:r>
              <a:rPr lang="en-US" dirty="0"/>
              <a:t>Transmission control protocol (TCP)</a:t>
            </a:r>
          </a:p>
          <a:p>
            <a:pPr marL="0" indent="0">
              <a:lnSpc>
                <a:spcPct val="150000"/>
              </a:lnSpc>
              <a:buNone/>
            </a:pPr>
            <a:r>
              <a:rPr lang="en-US" dirty="0"/>
              <a:t>TCP is responsible for the safe delivery of a message by creating sufficient packets for transmission. </a:t>
            </a:r>
          </a:p>
          <a:p>
            <a:pPr marL="0" indent="0">
              <a:lnSpc>
                <a:spcPct val="150000"/>
              </a:lnSpc>
              <a:buNone/>
            </a:pPr>
            <a:r>
              <a:rPr lang="en-US" dirty="0"/>
              <a:t>It uses </a:t>
            </a:r>
            <a:r>
              <a:rPr lang="en-US" u="sng" dirty="0">
                <a:solidFill>
                  <a:srgbClr val="FF0000"/>
                </a:solidFill>
              </a:rPr>
              <a:t>positive acknowledgement with retransmission </a:t>
            </a:r>
            <a:r>
              <a:rPr lang="en-US" dirty="0"/>
              <a:t>(PAR) which means it automatically re-sends a data packet if it has not received a positive acknowledgement. </a:t>
            </a:r>
          </a:p>
          <a:p>
            <a:pPr marL="0" indent="0">
              <a:lnSpc>
                <a:spcPct val="150000"/>
              </a:lnSpc>
              <a:buNone/>
            </a:pPr>
            <a:r>
              <a:rPr lang="en-US" dirty="0"/>
              <a:t>TCP is also connection-orientated since it establishes an end-to-end connection between two host computers using handshakes. For this last reason, TCP is often referred to as a host-to-host transmission protocol. </a:t>
            </a:r>
          </a:p>
          <a:p>
            <a:pPr marL="0" indent="0">
              <a:lnSpc>
                <a:spcPct val="150000"/>
              </a:lnSpc>
              <a:buNone/>
            </a:pPr>
            <a:r>
              <a:rPr lang="en-US" dirty="0"/>
              <a:t>What is an handshake?</a:t>
            </a:r>
          </a:p>
        </p:txBody>
      </p:sp>
    </p:spTree>
    <p:extLst>
      <p:ext uri="{BB962C8B-B14F-4D97-AF65-F5344CB8AC3E}">
        <p14:creationId xmlns:p14="http://schemas.microsoft.com/office/powerpoint/2010/main" val="103602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61C9F8-354A-4AE4-8F12-86BC432C3319}"/>
              </a:ext>
            </a:extLst>
          </p:cNvPr>
          <p:cNvSpPr>
            <a:spLocks noGrp="1"/>
          </p:cNvSpPr>
          <p:nvPr>
            <p:ph type="title"/>
          </p:nvPr>
        </p:nvSpPr>
        <p:spPr>
          <a:xfrm>
            <a:off x="1828800" y="1600200"/>
            <a:ext cx="10160000" cy="990600"/>
          </a:xfrm>
        </p:spPr>
        <p:txBody>
          <a:bodyPr anchor="ctr">
            <a:normAutofit/>
          </a:bodyPr>
          <a:lstStyle/>
          <a:p>
            <a:pPr algn="ctr"/>
            <a:r>
              <a:rPr lang="en-US" sz="4100" dirty="0"/>
              <a:t>Two Transport Protocols</a:t>
            </a:r>
          </a:p>
        </p:txBody>
      </p:sp>
      <p:pic>
        <p:nvPicPr>
          <p:cNvPr id="6" name="Picture 5" descr="A picture containing text, clipart&#10;&#10;Description automatically generated">
            <a:extLst>
              <a:ext uri="{FF2B5EF4-FFF2-40B4-BE49-F238E27FC236}">
                <a16:creationId xmlns:a16="http://schemas.microsoft.com/office/drawing/2014/main" id="{91044EC7-C666-4E67-92E4-7E2EB7B3E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3811"/>
            <a:ext cx="5200650" cy="3306780"/>
          </a:xfrm>
          <a:prstGeom prst="rect">
            <a:avLst/>
          </a:prstGeom>
        </p:spPr>
      </p:pic>
      <p:pic>
        <p:nvPicPr>
          <p:cNvPr id="8" name="Picture 7" descr="Logo, icon&#10;&#10;Description automatically generated">
            <a:extLst>
              <a:ext uri="{FF2B5EF4-FFF2-40B4-BE49-F238E27FC236}">
                <a16:creationId xmlns:a16="http://schemas.microsoft.com/office/drawing/2014/main" id="{825F6470-C81D-4E6E-8DFB-C6EEE5FEE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161" y="2590799"/>
            <a:ext cx="3186319" cy="3234647"/>
          </a:xfrm>
          <a:prstGeom prst="rect">
            <a:avLst/>
          </a:prstGeom>
        </p:spPr>
      </p:pic>
    </p:spTree>
    <p:extLst>
      <p:ext uri="{BB962C8B-B14F-4D97-AF65-F5344CB8AC3E}">
        <p14:creationId xmlns:p14="http://schemas.microsoft.com/office/powerpoint/2010/main" val="33540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8253D0A-C0DA-4C73-868A-A9531BD900EF}"/>
              </a:ext>
            </a:extLst>
          </p:cNvPr>
          <p:cNvSpPr>
            <a:spLocks noGrp="1"/>
          </p:cNvSpPr>
          <p:nvPr>
            <p:ph sz="quarter" idx="2"/>
          </p:nvPr>
        </p:nvSpPr>
        <p:spPr>
          <a:xfrm>
            <a:off x="408383" y="1693861"/>
            <a:ext cx="4471842" cy="3832260"/>
          </a:xfrm>
        </p:spPr>
        <p:txBody>
          <a:bodyPr>
            <a:normAutofit fontScale="92500" lnSpcReduction="10000"/>
          </a:bodyPr>
          <a:lstStyle/>
          <a:p>
            <a:pPr marL="0" indent="0">
              <a:lnSpc>
                <a:spcPct val="160000"/>
              </a:lnSpc>
              <a:buNone/>
            </a:pPr>
            <a:r>
              <a:rPr lang="en-US" sz="2000" dirty="0">
                <a:latin typeface="Times New Roman" panose="02020603050405020304" pitchFamily="18" charset="0"/>
                <a:cs typeface="Times New Roman" panose="02020603050405020304" pitchFamily="18" charset="0"/>
              </a:rPr>
              <a:t>The User Datagram Protocol, or UDP, is another widely used transport protocol. </a:t>
            </a:r>
          </a:p>
          <a:p>
            <a:pPr marL="0" indent="0">
              <a:lnSpc>
                <a:spcPct val="160000"/>
              </a:lnSpc>
              <a:buNone/>
            </a:pPr>
            <a:r>
              <a:rPr lang="en-US" sz="2000" dirty="0">
                <a:latin typeface="Times New Roman" panose="02020603050405020304" pitchFamily="18" charset="0"/>
                <a:cs typeface="Times New Roman" panose="02020603050405020304" pitchFamily="18" charset="0"/>
              </a:rPr>
              <a:t>It's faster than TCP, but it is also less reliable. </a:t>
            </a:r>
          </a:p>
          <a:p>
            <a:pPr marL="0" indent="0">
              <a:lnSpc>
                <a:spcPct val="160000"/>
              </a:lnSpc>
              <a:buNone/>
            </a:pPr>
            <a:r>
              <a:rPr lang="en-US" sz="2000" dirty="0">
                <a:latin typeface="Times New Roman" panose="02020603050405020304" pitchFamily="18" charset="0"/>
                <a:cs typeface="Times New Roman" panose="02020603050405020304" pitchFamily="18" charset="0"/>
              </a:rPr>
              <a:t>UDP does not make sure all packets are delivered and in order, and it doesn't establish a connection before beginning or receiving transmissions.</a:t>
            </a:r>
          </a:p>
          <a:p>
            <a:endParaRPr lang="en-US" dirty="0"/>
          </a:p>
        </p:txBody>
      </p:sp>
      <p:pic>
        <p:nvPicPr>
          <p:cNvPr id="10" name="Picture 9" descr="Diagram&#10;&#10;Description automatically generated">
            <a:extLst>
              <a:ext uri="{FF2B5EF4-FFF2-40B4-BE49-F238E27FC236}">
                <a16:creationId xmlns:a16="http://schemas.microsoft.com/office/drawing/2014/main" id="{BEA574EA-45C3-4B31-9D1F-355650B3F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628" y="1693861"/>
            <a:ext cx="6859712" cy="4605920"/>
          </a:xfrm>
          <a:prstGeom prst="rect">
            <a:avLst/>
          </a:prstGeom>
        </p:spPr>
      </p:pic>
      <p:sp>
        <p:nvSpPr>
          <p:cNvPr id="12" name="TextBox 11">
            <a:extLst>
              <a:ext uri="{FF2B5EF4-FFF2-40B4-BE49-F238E27FC236}">
                <a16:creationId xmlns:a16="http://schemas.microsoft.com/office/drawing/2014/main" id="{8BE36F31-CEE5-4AA7-81E8-86B41A4B92E5}"/>
              </a:ext>
            </a:extLst>
          </p:cNvPr>
          <p:cNvSpPr txBox="1"/>
          <p:nvPr/>
        </p:nvSpPr>
        <p:spPr>
          <a:xfrm>
            <a:off x="685799" y="6385171"/>
            <a:ext cx="8211622"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Datagram is an alternative term for "packet</a:t>
            </a:r>
            <a:r>
              <a:rPr lang="en-US" dirty="0"/>
              <a:t>.</a:t>
            </a:r>
          </a:p>
        </p:txBody>
      </p:sp>
      <p:sp>
        <p:nvSpPr>
          <p:cNvPr id="14" name="Title 13">
            <a:extLst>
              <a:ext uri="{FF2B5EF4-FFF2-40B4-BE49-F238E27FC236}">
                <a16:creationId xmlns:a16="http://schemas.microsoft.com/office/drawing/2014/main" id="{3DE302D2-A18E-4E8A-81C9-9C382E964A1F}"/>
              </a:ext>
            </a:extLst>
          </p:cNvPr>
          <p:cNvSpPr>
            <a:spLocks noGrp="1"/>
          </p:cNvSpPr>
          <p:nvPr>
            <p:ph type="title"/>
          </p:nvPr>
        </p:nvSpPr>
        <p:spPr>
          <a:xfrm>
            <a:off x="1140430" y="103498"/>
            <a:ext cx="10543569" cy="1115702"/>
          </a:xfrm>
        </p:spPr>
        <p:txBody>
          <a:bodyPr anchor="t">
            <a:normAutofit fontScale="90000"/>
          </a:bodyPr>
          <a:lstStyle/>
          <a:p>
            <a:pPr algn="ctr"/>
            <a:r>
              <a:rPr lang="en-US" sz="4400" b="1" dirty="0">
                <a:latin typeface="Times New Roman" panose="02020603050405020304" pitchFamily="18" charset="0"/>
                <a:cs typeface="Times New Roman" panose="02020603050405020304" pitchFamily="18" charset="0"/>
              </a:rPr>
              <a:t>UDP/IP</a:t>
            </a:r>
            <a:br>
              <a:rPr lang="en-US" sz="4400"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811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4901-E477-4C9F-8B28-D44D237730D2}"/>
              </a:ext>
            </a:extLst>
          </p:cNvPr>
          <p:cNvSpPr>
            <a:spLocks noGrp="1"/>
          </p:cNvSpPr>
          <p:nvPr>
            <p:ph type="title"/>
          </p:nvPr>
        </p:nvSpPr>
        <p:spPr/>
        <p:txBody>
          <a:bodyPr anchor="t">
            <a:normAutofit fontScale="90000"/>
          </a:bodyPr>
          <a:lstStyle/>
          <a:p>
            <a:r>
              <a:rPr lang="en-US" dirty="0"/>
              <a:t>Comparison</a:t>
            </a:r>
            <a:br>
              <a:rPr lang="en-US" dirty="0"/>
            </a:br>
            <a:endParaRPr lang="en-US" dirty="0"/>
          </a:p>
        </p:txBody>
      </p:sp>
      <p:pic>
        <p:nvPicPr>
          <p:cNvPr id="4" name="Picture 3" descr="A picture containing application&#10;&#10;Description automatically generated">
            <a:extLst>
              <a:ext uri="{FF2B5EF4-FFF2-40B4-BE49-F238E27FC236}">
                <a16:creationId xmlns:a16="http://schemas.microsoft.com/office/drawing/2014/main" id="{3BD8225E-80D9-45B5-B3A7-C5F258F00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273" y="1685316"/>
            <a:ext cx="9076062" cy="4944084"/>
          </a:xfrm>
          <a:prstGeom prst="rect">
            <a:avLst/>
          </a:prstGeom>
        </p:spPr>
      </p:pic>
    </p:spTree>
    <p:extLst>
      <p:ext uri="{BB962C8B-B14F-4D97-AF65-F5344CB8AC3E}">
        <p14:creationId xmlns:p14="http://schemas.microsoft.com/office/powerpoint/2010/main" val="163540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TRANSPORT LAYER OPERATION</a:t>
            </a:r>
          </a:p>
        </p:txBody>
      </p:sp>
      <p:sp>
        <p:nvSpPr>
          <p:cNvPr id="3" name="Content Placeholder 2"/>
          <p:cNvSpPr>
            <a:spLocks noGrp="1"/>
          </p:cNvSpPr>
          <p:nvPr>
            <p:ph sz="quarter" idx="1"/>
          </p:nvPr>
        </p:nvSpPr>
        <p:spPr>
          <a:xfrm>
            <a:off x="431853" y="1648325"/>
            <a:ext cx="11551600" cy="4824663"/>
          </a:xfrm>
        </p:spPr>
        <p:txBody>
          <a:bodyPr>
            <a:normAutofit fontScale="77500" lnSpcReduction="20000"/>
          </a:bodyPr>
          <a:lstStyle/>
          <a:p>
            <a:pPr marL="0" indent="0">
              <a:lnSpc>
                <a:spcPct val="150000"/>
              </a:lnSpc>
              <a:buNone/>
            </a:pPr>
            <a:r>
              <a:rPr lang="en-US" dirty="0"/>
              <a:t>The re are two computers communicating e.g. the host X communicates with another host “Y” </a:t>
            </a:r>
          </a:p>
          <a:p>
            <a:pPr>
              <a:lnSpc>
                <a:spcPct val="170000"/>
              </a:lnSpc>
            </a:pPr>
            <a:r>
              <a:rPr lang="en-US" dirty="0"/>
              <a:t>Host ‘X’ will first of all send host ‘Y’ a segment (packet) which will include </a:t>
            </a:r>
            <a:r>
              <a:rPr lang="en-US" dirty="0" err="1"/>
              <a:t>synchronisation</a:t>
            </a:r>
            <a:r>
              <a:rPr lang="en-US" dirty="0"/>
              <a:t> sequence bits so that segments will be received in the correct order.</a:t>
            </a:r>
          </a:p>
          <a:p>
            <a:pPr>
              <a:lnSpc>
                <a:spcPct val="170000"/>
              </a:lnSpc>
            </a:pPr>
            <a:r>
              <a:rPr lang="en-US" dirty="0"/>
              <a:t>Host ‘Y’ will now respond by sending back its own segment (containing an acknowledgement together with its own </a:t>
            </a:r>
            <a:r>
              <a:rPr lang="en-US" dirty="0" err="1"/>
              <a:t>synchronisation</a:t>
            </a:r>
            <a:r>
              <a:rPr lang="en-US" dirty="0"/>
              <a:t> sequence bits).</a:t>
            </a:r>
          </a:p>
          <a:p>
            <a:pPr>
              <a:lnSpc>
                <a:spcPct val="170000"/>
              </a:lnSpc>
            </a:pPr>
            <a:r>
              <a:rPr lang="en-US" dirty="0"/>
              <a:t>Host ‘X’ now sends out its own acknowledgement that the segment from ‘Y’ was received.</a:t>
            </a:r>
          </a:p>
          <a:p>
            <a:pPr>
              <a:lnSpc>
                <a:spcPct val="170000"/>
              </a:lnSpc>
            </a:pPr>
            <a:r>
              <a:rPr lang="en-US" dirty="0"/>
              <a:t>Transmission of data between ‘X’ and ‘Y’ can now take place.</a:t>
            </a:r>
          </a:p>
        </p:txBody>
      </p:sp>
    </p:spTree>
    <p:extLst>
      <p:ext uri="{BB962C8B-B14F-4D97-AF65-F5344CB8AC3E}">
        <p14:creationId xmlns:p14="http://schemas.microsoft.com/office/powerpoint/2010/main" val="185972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INTERNET/NETWORK LAYER</a:t>
            </a:r>
          </a:p>
        </p:txBody>
      </p:sp>
      <p:sp>
        <p:nvSpPr>
          <p:cNvPr id="3" name="Content Placeholder 2"/>
          <p:cNvSpPr>
            <a:spLocks noGrp="1"/>
          </p:cNvSpPr>
          <p:nvPr>
            <p:ph sz="quarter" idx="1"/>
          </p:nvPr>
        </p:nvSpPr>
        <p:spPr>
          <a:xfrm>
            <a:off x="431852" y="1648325"/>
            <a:ext cx="11688429" cy="5075204"/>
          </a:xfrm>
        </p:spPr>
        <p:txBody>
          <a:bodyPr>
            <a:normAutofit fontScale="92500" lnSpcReduction="10000"/>
          </a:bodyPr>
          <a:lstStyle/>
          <a:p>
            <a:pPr>
              <a:lnSpc>
                <a:spcPct val="170000"/>
              </a:lnSpc>
            </a:pPr>
            <a:r>
              <a:rPr lang="en-US" dirty="0"/>
              <a:t>The internet layer identifies the intended network and host. </a:t>
            </a:r>
          </a:p>
          <a:p>
            <a:pPr>
              <a:lnSpc>
                <a:spcPct val="170000"/>
              </a:lnSpc>
            </a:pPr>
            <a:r>
              <a:rPr lang="en-US" dirty="0"/>
              <a:t>The common protocol is IP (internet protocol) used for routing packets across different networks in the TCP/IP model .</a:t>
            </a:r>
          </a:p>
          <a:p>
            <a:pPr>
              <a:lnSpc>
                <a:spcPct val="170000"/>
              </a:lnSpc>
            </a:pPr>
            <a:r>
              <a:rPr lang="en-US" dirty="0"/>
              <a:t>Pv4 (Internet Protocol version 4) and IPv6 (Internet Protocol version 6) are the two main versions of IP in use today. </a:t>
            </a:r>
          </a:p>
          <a:p>
            <a:pPr>
              <a:lnSpc>
                <a:spcPct val="170000"/>
              </a:lnSpc>
            </a:pPr>
            <a:r>
              <a:rPr lang="en-US" dirty="0"/>
              <a:t>It uses the internet Control Message Protocol (ICMP): This protocol is used for error reporting and diagnostics. It's often used for functions like ping and traceroute.</a:t>
            </a:r>
          </a:p>
        </p:txBody>
      </p:sp>
    </p:spTree>
    <p:extLst>
      <p:ext uri="{BB962C8B-B14F-4D97-AF65-F5344CB8AC3E}">
        <p14:creationId xmlns:p14="http://schemas.microsoft.com/office/powerpoint/2010/main" val="314975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INTERNET/NETWORK LAYER</a:t>
            </a:r>
          </a:p>
        </p:txBody>
      </p:sp>
      <p:sp>
        <p:nvSpPr>
          <p:cNvPr id="3" name="Content Placeholder 2"/>
          <p:cNvSpPr>
            <a:spLocks noGrp="1"/>
          </p:cNvSpPr>
          <p:nvPr>
            <p:ph sz="quarter" idx="1"/>
          </p:nvPr>
        </p:nvSpPr>
        <p:spPr>
          <a:xfrm>
            <a:off x="282440" y="1421219"/>
            <a:ext cx="11760148" cy="5075204"/>
          </a:xfrm>
        </p:spPr>
        <p:txBody>
          <a:bodyPr>
            <a:normAutofit fontScale="70000" lnSpcReduction="20000"/>
          </a:bodyPr>
          <a:lstStyle/>
          <a:p>
            <a:pPr marL="0" indent="0">
              <a:lnSpc>
                <a:spcPct val="170000"/>
              </a:lnSpc>
              <a:buNone/>
            </a:pPr>
            <a:r>
              <a:rPr lang="en-US" dirty="0"/>
              <a:t>The Internet Layer is crucial for enabling communication between different networks, which may have different physical and data-link layer technologies. It ensures that packets are properly addressed and routed to their destination.</a:t>
            </a:r>
          </a:p>
          <a:p>
            <a:pPr marL="0" indent="0">
              <a:lnSpc>
                <a:spcPct val="170000"/>
              </a:lnSpc>
              <a:buNone/>
            </a:pPr>
            <a:r>
              <a:rPr lang="en-US" dirty="0"/>
              <a:t>This is a summary of the </a:t>
            </a:r>
            <a:r>
              <a:rPr lang="en-US" b="1" u="sng" dirty="0"/>
              <a:t>IP functions</a:t>
            </a:r>
            <a:r>
              <a:rPr lang="en-US" dirty="0"/>
              <a:t>:</a:t>
            </a:r>
          </a:p>
          <a:p>
            <a:pPr>
              <a:lnSpc>
                <a:spcPct val="170000"/>
              </a:lnSpc>
            </a:pPr>
            <a:r>
              <a:rPr lang="en-US" dirty="0"/>
              <a:t>Ensure correct routing of packets of data over the internet/network.</a:t>
            </a:r>
          </a:p>
          <a:p>
            <a:pPr>
              <a:lnSpc>
                <a:spcPct val="170000"/>
              </a:lnSpc>
            </a:pPr>
            <a:r>
              <a:rPr lang="en-US" dirty="0"/>
              <a:t>Responsible for protocols when communicating between networks.</a:t>
            </a:r>
          </a:p>
          <a:p>
            <a:pPr>
              <a:lnSpc>
                <a:spcPct val="170000"/>
              </a:lnSpc>
            </a:pPr>
            <a:r>
              <a:rPr lang="en-US" dirty="0"/>
              <a:t>Take a packet from the transport layer and add its own header which will  include the IP addresses of both sender and recipient.</a:t>
            </a:r>
          </a:p>
          <a:p>
            <a:pPr>
              <a:lnSpc>
                <a:spcPct val="170000"/>
              </a:lnSpc>
            </a:pPr>
            <a:r>
              <a:rPr lang="en-US" dirty="0"/>
              <a:t>The IP packet (datagram) is sent to the data-link layer where it is assembles the datagrams into frames for transmission.</a:t>
            </a:r>
          </a:p>
        </p:txBody>
      </p:sp>
    </p:spTree>
    <p:extLst>
      <p:ext uri="{BB962C8B-B14F-4D97-AF65-F5344CB8AC3E}">
        <p14:creationId xmlns:p14="http://schemas.microsoft.com/office/powerpoint/2010/main" val="291432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LINK LAYER</a:t>
            </a:r>
          </a:p>
        </p:txBody>
      </p:sp>
      <p:sp>
        <p:nvSpPr>
          <p:cNvPr id="3" name="Content Placeholder 2"/>
          <p:cNvSpPr>
            <a:spLocks noGrp="1"/>
          </p:cNvSpPr>
          <p:nvPr>
            <p:ph sz="quarter" idx="1"/>
          </p:nvPr>
        </p:nvSpPr>
        <p:spPr>
          <a:xfrm>
            <a:off x="431852" y="1648325"/>
            <a:ext cx="11688429" cy="5075204"/>
          </a:xfrm>
        </p:spPr>
        <p:txBody>
          <a:bodyPr>
            <a:normAutofit fontScale="77500" lnSpcReduction="20000"/>
          </a:bodyPr>
          <a:lstStyle/>
          <a:p>
            <a:pPr>
              <a:lnSpc>
                <a:spcPct val="170000"/>
              </a:lnSpc>
            </a:pPr>
            <a:r>
              <a:rPr lang="en-US" dirty="0"/>
              <a:t>Data-link layer </a:t>
            </a:r>
          </a:p>
          <a:p>
            <a:pPr lvl="1">
              <a:lnSpc>
                <a:spcPct val="170000"/>
              </a:lnSpc>
            </a:pPr>
            <a:r>
              <a:rPr lang="en-US" dirty="0"/>
              <a:t>identifies and moves traffic across local segments</a:t>
            </a:r>
          </a:p>
          <a:p>
            <a:pPr lvl="1">
              <a:lnSpc>
                <a:spcPct val="170000"/>
              </a:lnSpc>
            </a:pPr>
            <a:r>
              <a:rPr lang="en-US" dirty="0"/>
              <a:t> divides IP packets into frames (packets) for transmission</a:t>
            </a:r>
          </a:p>
          <a:p>
            <a:pPr lvl="1">
              <a:lnSpc>
                <a:spcPct val="170000"/>
              </a:lnSpc>
            </a:pPr>
            <a:r>
              <a:rPr lang="en-US" dirty="0"/>
              <a:t>maps IP addresses to MAC (physical) addresses </a:t>
            </a:r>
          </a:p>
          <a:p>
            <a:pPr lvl="1">
              <a:lnSpc>
                <a:spcPct val="170000"/>
              </a:lnSpc>
            </a:pPr>
            <a:r>
              <a:rPr lang="en-US" dirty="0"/>
              <a:t>ensures correct protocols are followed. </a:t>
            </a:r>
          </a:p>
          <a:p>
            <a:pPr>
              <a:lnSpc>
                <a:spcPct val="170000"/>
              </a:lnSpc>
            </a:pPr>
            <a:r>
              <a:rPr lang="en-US" dirty="0"/>
              <a:t>The physical network layer specifies requirements of the hardware to be used for the network. </a:t>
            </a:r>
          </a:p>
          <a:p>
            <a:pPr>
              <a:lnSpc>
                <a:spcPct val="170000"/>
              </a:lnSpc>
            </a:pPr>
            <a:r>
              <a:rPr lang="en-US" dirty="0"/>
              <a:t>The data-link layer identifies network protocols in the packet header (TCP/IP in the case here) and delivers packets to the network.</a:t>
            </a:r>
          </a:p>
        </p:txBody>
      </p:sp>
    </p:spTree>
    <p:extLst>
      <p:ext uri="{BB962C8B-B14F-4D97-AF65-F5344CB8AC3E}">
        <p14:creationId xmlns:p14="http://schemas.microsoft.com/office/powerpoint/2010/main" val="329905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77B-33E6-4463-9062-48E5B1155A65}"/>
              </a:ext>
            </a:extLst>
          </p:cNvPr>
          <p:cNvSpPr>
            <a:spLocks noGrp="1"/>
          </p:cNvSpPr>
          <p:nvPr>
            <p:ph type="title"/>
          </p:nvPr>
        </p:nvSpPr>
        <p:spPr/>
        <p:txBody>
          <a:bodyPr/>
          <a:lstStyle/>
          <a:p>
            <a:r>
              <a:rPr lang="en-US" dirty="0"/>
              <a:t>TCP/IP</a:t>
            </a:r>
          </a:p>
        </p:txBody>
      </p:sp>
      <p:pic>
        <p:nvPicPr>
          <p:cNvPr id="7" name="Content Placeholder 6" descr="A screenshot of a computer program&#10;&#10;Description automatically generated">
            <a:extLst>
              <a:ext uri="{FF2B5EF4-FFF2-40B4-BE49-F238E27FC236}">
                <a16:creationId xmlns:a16="http://schemas.microsoft.com/office/drawing/2014/main" id="{C2AB6ACA-1BF6-EF19-34C5-8CF2934E8116}"/>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12754"/>
          <a:stretch/>
        </p:blipFill>
        <p:spPr>
          <a:xfrm>
            <a:off x="1506070" y="1565878"/>
            <a:ext cx="8169836" cy="5100836"/>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32622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FEE09F-38B7-4E8B-818B-BA1D8F947DB9}"/>
              </a:ext>
            </a:extLst>
          </p:cNvPr>
          <p:cNvSpPr>
            <a:spLocks noGrp="1"/>
          </p:cNvSpPr>
          <p:nvPr>
            <p:ph type="body" sz="half" idx="2"/>
          </p:nvPr>
        </p:nvSpPr>
        <p:spPr>
          <a:xfrm>
            <a:off x="3234353" y="1004441"/>
            <a:ext cx="7574060" cy="3629203"/>
          </a:xfrm>
        </p:spPr>
        <p:txBody>
          <a:bodyPr>
            <a:normAutofit/>
          </a:bodyPr>
          <a:lstStyle/>
          <a:p>
            <a:pPr marL="12065">
              <a:lnSpc>
                <a:spcPct val="150000"/>
              </a:lnSpc>
              <a:spcBef>
                <a:spcPts val="0"/>
              </a:spcBef>
              <a:spcAft>
                <a:spcPts val="800"/>
              </a:spcAft>
            </a:pPr>
            <a:r>
              <a:rPr lang="en-US" sz="2000" dirty="0">
                <a:solidFill>
                  <a:srgbClr val="000000"/>
                </a:solidFill>
                <a:latin typeface="Times New Roman" panose="02020603050405020304" pitchFamily="18" charset="0"/>
                <a:cs typeface="Times New Roman" panose="02020603050405020304" pitchFamily="18" charset="0"/>
              </a:rPr>
              <a:t>At the end of the lesson students should be able to </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State what is a network protocol</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Describe the difference between network and internet protocol</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Describe the TCP/IP </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Explain how different protocols work during data transfer</a:t>
            </a:r>
          </a:p>
          <a:p>
            <a:pPr marL="297815" indent="-285750">
              <a:lnSpc>
                <a:spcPct val="150000"/>
              </a:lnSpc>
              <a:spcBef>
                <a:spcPts val="0"/>
              </a:spcBef>
              <a:spcAft>
                <a:spcPts val="800"/>
              </a:spcAft>
              <a:buClr>
                <a:schemeClr val="tx1"/>
              </a:buClr>
              <a:buSzPct val="10000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3" name="Title 2">
            <a:extLst>
              <a:ext uri="{FF2B5EF4-FFF2-40B4-BE49-F238E27FC236}">
                <a16:creationId xmlns:a16="http://schemas.microsoft.com/office/drawing/2014/main" id="{D8E8ECA9-8CAB-4A1E-BE96-AF1284DDD25B}"/>
              </a:ext>
            </a:extLst>
          </p:cNvPr>
          <p:cNvSpPr>
            <a:spLocks noGrp="1"/>
          </p:cNvSpPr>
          <p:nvPr>
            <p:ph type="title"/>
          </p:nvPr>
        </p:nvSpPr>
        <p:spPr>
          <a:xfrm>
            <a:off x="3370337" y="161553"/>
            <a:ext cx="7315200" cy="685800"/>
          </a:xfrm>
        </p:spPr>
        <p:txBody>
          <a:bodyPr>
            <a:normAutofit/>
          </a:bodyPr>
          <a:lstStyle/>
          <a:p>
            <a:r>
              <a:rPr lang="en-US" sz="3200" dirty="0">
                <a:solidFill>
                  <a:schemeClr val="tx1"/>
                </a:solidFill>
              </a:rPr>
              <a:t>Objectives</a:t>
            </a:r>
          </a:p>
        </p:txBody>
      </p:sp>
      <p:pic>
        <p:nvPicPr>
          <p:cNvPr id="10" name="Picture 9" descr="Shape, icon&#10;&#10;Description automatically generated">
            <a:extLst>
              <a:ext uri="{FF2B5EF4-FFF2-40B4-BE49-F238E27FC236}">
                <a16:creationId xmlns:a16="http://schemas.microsoft.com/office/drawing/2014/main" id="{B4475D03-7ACB-4750-97D4-EA7A112BEC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33645"/>
            <a:ext cx="1972638" cy="1962500"/>
          </a:xfrm>
          <a:prstGeom prst="rect">
            <a:avLst/>
          </a:prstGeom>
        </p:spPr>
      </p:pic>
    </p:spTree>
    <p:extLst>
      <p:ext uri="{BB962C8B-B14F-4D97-AF65-F5344CB8AC3E}">
        <p14:creationId xmlns:p14="http://schemas.microsoft.com/office/powerpoint/2010/main" val="110785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228600"/>
            <a:ext cx="7866456" cy="990600"/>
          </a:xfrm>
        </p:spPr>
        <p:txBody>
          <a:bodyPr/>
          <a:lstStyle/>
          <a:p>
            <a:r>
              <a:rPr lang="en-US" dirty="0"/>
              <a:t>Student’s Activity</a:t>
            </a:r>
            <a:endParaRPr lang="en-GB" dirty="0"/>
          </a:p>
        </p:txBody>
      </p:sp>
      <p:sp>
        <p:nvSpPr>
          <p:cNvPr id="3" name="Content Placeholder 2"/>
          <p:cNvSpPr>
            <a:spLocks noGrp="1"/>
          </p:cNvSpPr>
          <p:nvPr>
            <p:ph sz="quarter" idx="1"/>
          </p:nvPr>
        </p:nvSpPr>
        <p:spPr>
          <a:xfrm>
            <a:off x="636998" y="1340768"/>
            <a:ext cx="9197440" cy="5143872"/>
          </a:xfrm>
        </p:spPr>
        <p:txBody>
          <a:bodyPr>
            <a:normAutofit fontScale="70000" lnSpcReduction="20000"/>
          </a:bodyPr>
          <a:lstStyle/>
          <a:p>
            <a:pPr marL="0" indent="0">
              <a:lnSpc>
                <a:spcPct val="200000"/>
              </a:lnSpc>
              <a:buNone/>
            </a:pPr>
            <a:r>
              <a:rPr lang="en-US" sz="2800" dirty="0">
                <a:latin typeface="Times New Roman" panose="02020603050405020304" pitchFamily="18" charset="0"/>
                <a:cs typeface="Times New Roman" panose="02020603050405020304" pitchFamily="18" charset="0"/>
              </a:rPr>
              <a:t>Research on one of the following</a:t>
            </a:r>
          </a:p>
          <a:p>
            <a:pPr>
              <a:lnSpc>
                <a:spcPct val="200000"/>
              </a:lnSpc>
              <a:buSzPct val="100000"/>
            </a:pPr>
            <a:r>
              <a:rPr lang="en-US" sz="2800" dirty="0">
                <a:latin typeface="Times New Roman" panose="02020603050405020304" pitchFamily="18" charset="0"/>
                <a:cs typeface="Times New Roman" panose="02020603050405020304" pitchFamily="18" charset="0"/>
              </a:rPr>
              <a:t>IMAP</a:t>
            </a:r>
          </a:p>
          <a:p>
            <a:pPr>
              <a:lnSpc>
                <a:spcPct val="200000"/>
              </a:lnSpc>
              <a:buSzPct val="100000"/>
            </a:pPr>
            <a:r>
              <a:rPr lang="en-US" sz="2800" dirty="0">
                <a:latin typeface="Times New Roman" panose="02020603050405020304" pitchFamily="18" charset="0"/>
                <a:cs typeface="Times New Roman" panose="02020603050405020304" pitchFamily="18" charset="0"/>
              </a:rPr>
              <a:t>FTP</a:t>
            </a:r>
          </a:p>
          <a:p>
            <a:pPr>
              <a:lnSpc>
                <a:spcPct val="200000"/>
              </a:lnSpc>
              <a:buSzPct val="100000"/>
            </a:pPr>
            <a:r>
              <a:rPr lang="en-US" sz="2800" dirty="0">
                <a:latin typeface="Times New Roman" panose="02020603050405020304" pitchFamily="18" charset="0"/>
                <a:cs typeface="Times New Roman" panose="02020603050405020304" pitchFamily="18" charset="0"/>
              </a:rPr>
              <a:t>HTTP</a:t>
            </a:r>
          </a:p>
          <a:p>
            <a:pPr>
              <a:lnSpc>
                <a:spcPct val="200000"/>
              </a:lnSpc>
              <a:buSzPct val="100000"/>
            </a:pPr>
            <a:r>
              <a:rPr lang="en-US" sz="2800" dirty="0">
                <a:latin typeface="Times New Roman" panose="02020603050405020304" pitchFamily="18" charset="0"/>
                <a:cs typeface="Times New Roman" panose="02020603050405020304" pitchFamily="18" charset="0"/>
              </a:rPr>
              <a:t>HTTPS</a:t>
            </a:r>
          </a:p>
          <a:p>
            <a:pPr>
              <a:lnSpc>
                <a:spcPct val="200000"/>
              </a:lnSpc>
              <a:buSzPct val="100000"/>
            </a:pPr>
            <a:r>
              <a:rPr lang="en-US" sz="2800" dirty="0">
                <a:latin typeface="Times New Roman" panose="02020603050405020304" pitchFamily="18" charset="0"/>
                <a:cs typeface="Times New Roman" panose="02020603050405020304" pitchFamily="18" charset="0"/>
              </a:rPr>
              <a:t>SSL</a:t>
            </a:r>
          </a:p>
          <a:p>
            <a:pPr>
              <a:lnSpc>
                <a:spcPct val="200000"/>
              </a:lnSpc>
              <a:buSzPct val="100000"/>
            </a:pPr>
            <a:r>
              <a:rPr lang="en-US" sz="2800" dirty="0">
                <a:latin typeface="Times New Roman" panose="02020603050405020304" pitchFamily="18" charset="0"/>
                <a:cs typeface="Times New Roman" panose="02020603050405020304" pitchFamily="18" charset="0"/>
              </a:rPr>
              <a:t>SMTP</a:t>
            </a:r>
          </a:p>
          <a:p>
            <a:pPr>
              <a:lnSpc>
                <a:spcPct val="200000"/>
              </a:lnSpc>
              <a:buSzPct val="100000"/>
            </a:pPr>
            <a:r>
              <a:rPr lang="en-US" sz="2800" dirty="0">
                <a:latin typeface="Times New Roman" panose="02020603050405020304" pitchFamily="18" charset="0"/>
                <a:cs typeface="Times New Roman" panose="02020603050405020304" pitchFamily="18" charset="0"/>
              </a:rPr>
              <a:t>Bit Torrent</a:t>
            </a:r>
          </a:p>
        </p:txBody>
      </p:sp>
      <p:pic>
        <p:nvPicPr>
          <p:cNvPr id="4" name="Picture 3" descr="A picture containing clipart&#10;&#10;Description automatically generated">
            <a:extLst>
              <a:ext uri="{FF2B5EF4-FFF2-40B4-BE49-F238E27FC236}">
                <a16:creationId xmlns:a16="http://schemas.microsoft.com/office/drawing/2014/main" id="{5A936BE8-D065-48F2-8633-00B3686EE6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8828" y="219075"/>
            <a:ext cx="911220" cy="901608"/>
          </a:xfrm>
          <a:prstGeom prst="rect">
            <a:avLst/>
          </a:prstGeom>
        </p:spPr>
      </p:pic>
      <p:pic>
        <p:nvPicPr>
          <p:cNvPr id="5" name="Picture 4" descr="A picture containing text, clipart, clock&#10;&#10;Description automatically generated">
            <a:extLst>
              <a:ext uri="{FF2B5EF4-FFF2-40B4-BE49-F238E27FC236}">
                <a16:creationId xmlns:a16="http://schemas.microsoft.com/office/drawing/2014/main" id="{697DC1D0-41BD-4E77-8AB0-E705DB827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900" y="1957536"/>
            <a:ext cx="2429466" cy="3559696"/>
          </a:xfrm>
          <a:prstGeom prst="rect">
            <a:avLst/>
          </a:prstGeom>
        </p:spPr>
      </p:pic>
    </p:spTree>
    <p:extLst>
      <p:ext uri="{BB962C8B-B14F-4D97-AF65-F5344CB8AC3E}">
        <p14:creationId xmlns:p14="http://schemas.microsoft.com/office/powerpoint/2010/main" val="147789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228600"/>
            <a:ext cx="7866456" cy="990600"/>
          </a:xfrm>
        </p:spPr>
        <p:txBody>
          <a:bodyPr/>
          <a:lstStyle/>
          <a:p>
            <a:r>
              <a:rPr lang="en-US" dirty="0"/>
              <a:t>Students’ Presentation </a:t>
            </a:r>
            <a:endParaRPr lang="en-GB" dirty="0"/>
          </a:p>
        </p:txBody>
      </p:sp>
      <p:pic>
        <p:nvPicPr>
          <p:cNvPr id="7" name="Picture 6">
            <a:extLst>
              <a:ext uri="{FF2B5EF4-FFF2-40B4-BE49-F238E27FC236}">
                <a16:creationId xmlns:a16="http://schemas.microsoft.com/office/drawing/2014/main" id="{6C587809-9E9F-4675-B3D2-F68851DEC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1601416"/>
            <a:ext cx="3600400" cy="4590510"/>
          </a:xfrm>
          <a:prstGeom prst="rect">
            <a:avLst/>
          </a:prstGeom>
        </p:spPr>
      </p:pic>
    </p:spTree>
    <p:extLst>
      <p:ext uri="{BB962C8B-B14F-4D97-AF65-F5344CB8AC3E}">
        <p14:creationId xmlns:p14="http://schemas.microsoft.com/office/powerpoint/2010/main" val="2990417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erson wearing a suit and tie&#10;&#10;Description automatically generated with medium confidence">
            <a:extLst>
              <a:ext uri="{FF2B5EF4-FFF2-40B4-BE49-F238E27FC236}">
                <a16:creationId xmlns:a16="http://schemas.microsoft.com/office/drawing/2014/main" id="{EEA0CA82-50DE-4901-834F-04F100E72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317" y="1934081"/>
            <a:ext cx="3350937" cy="4469312"/>
          </a:xfrm>
          <a:prstGeom prst="rect">
            <a:avLst/>
          </a:prstGeom>
        </p:spPr>
      </p:pic>
      <p:sp>
        <p:nvSpPr>
          <p:cNvPr id="4" name="Title 3">
            <a:extLst>
              <a:ext uri="{FF2B5EF4-FFF2-40B4-BE49-F238E27FC236}">
                <a16:creationId xmlns:a16="http://schemas.microsoft.com/office/drawing/2014/main" id="{14532A2A-1A3A-45C0-AEA6-47602EE73B5F}"/>
              </a:ext>
            </a:extLst>
          </p:cNvPr>
          <p:cNvSpPr>
            <a:spLocks noGrp="1"/>
          </p:cNvSpPr>
          <p:nvPr>
            <p:ph type="title"/>
          </p:nvPr>
        </p:nvSpPr>
        <p:spPr>
          <a:xfrm>
            <a:off x="2122584" y="620688"/>
            <a:ext cx="8153400" cy="990600"/>
          </a:xfrm>
        </p:spPr>
        <p:txBody>
          <a:bodyPr>
            <a:normAutofit fontScale="90000"/>
          </a:bodyPr>
          <a:lstStyle/>
          <a:p>
            <a:pPr algn="ctr"/>
            <a:r>
              <a:rPr lang="en-GB" dirty="0"/>
              <a:t>Teacher Review</a:t>
            </a:r>
            <a:br>
              <a:rPr lang="en-GB" dirty="0"/>
            </a:br>
            <a:endParaRPr lang="en-US" dirty="0"/>
          </a:p>
        </p:txBody>
      </p:sp>
    </p:spTree>
    <p:extLst>
      <p:ext uri="{BB962C8B-B14F-4D97-AF65-F5344CB8AC3E}">
        <p14:creationId xmlns:p14="http://schemas.microsoft.com/office/powerpoint/2010/main" val="402187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D4395-8DBE-05D0-E242-00080826652D}"/>
              </a:ext>
            </a:extLst>
          </p:cNvPr>
          <p:cNvSpPr>
            <a:spLocks noGrp="1"/>
          </p:cNvSpPr>
          <p:nvPr>
            <p:ph type="body" idx="1"/>
          </p:nvPr>
        </p:nvSpPr>
        <p:spPr>
          <a:xfrm>
            <a:off x="155388" y="2357718"/>
            <a:ext cx="11731812" cy="4500282"/>
          </a:xfrm>
        </p:spPr>
        <p:txBody>
          <a:bodyPr>
            <a:noAutofit/>
          </a:bodyPr>
          <a:lstStyle/>
          <a:p>
            <a:pPr>
              <a:lnSpc>
                <a:spcPct val="170000"/>
              </a:lnSpc>
            </a:pPr>
            <a:r>
              <a:rPr lang="en-US" sz="2000" dirty="0"/>
              <a:t> BitTorrent is a peer-to-peer file sharing protocol. </a:t>
            </a:r>
          </a:p>
          <a:p>
            <a:pPr>
              <a:lnSpc>
                <a:spcPct val="170000"/>
              </a:lnSpc>
            </a:pPr>
            <a:r>
              <a:rPr lang="en-US" sz="2000" dirty="0"/>
              <a:t>It enables users to distribute data across a network of peers (other users) instead of relying on a central server. </a:t>
            </a:r>
          </a:p>
          <a:p>
            <a:pPr>
              <a:lnSpc>
                <a:spcPct val="170000"/>
              </a:lnSpc>
            </a:pPr>
            <a:r>
              <a:rPr lang="en-US" sz="2000" dirty="0"/>
              <a:t>This makes it efficient for large file distribution.</a:t>
            </a:r>
          </a:p>
          <a:p>
            <a:pPr>
              <a:lnSpc>
                <a:spcPct val="170000"/>
              </a:lnSpc>
            </a:pPr>
            <a:r>
              <a:rPr lang="en-US" sz="2000" dirty="0"/>
              <a:t>The peer-to-peer networks only work well with very small numbers of computers, the concept of sharing files using BitTorrent can be used by thousands of users who connect together over the internet. </a:t>
            </a:r>
          </a:p>
          <a:p>
            <a:pPr>
              <a:lnSpc>
                <a:spcPct val="170000"/>
              </a:lnSpc>
            </a:pPr>
            <a:r>
              <a:rPr lang="en-US" sz="2000" dirty="0"/>
              <a:t>User computers are sharing files directly with each other (rather than using a web server) similar to file sharing in a peer-to-peer network; the main difference is that the BitTorrent protocol allows many computers (acting as peers) to share files</a:t>
            </a:r>
          </a:p>
        </p:txBody>
      </p:sp>
      <p:sp>
        <p:nvSpPr>
          <p:cNvPr id="3" name="Title 2">
            <a:extLst>
              <a:ext uri="{FF2B5EF4-FFF2-40B4-BE49-F238E27FC236}">
                <a16:creationId xmlns:a16="http://schemas.microsoft.com/office/drawing/2014/main" id="{3000B309-A4AA-BDBA-1178-528D5E787E2A}"/>
              </a:ext>
            </a:extLst>
          </p:cNvPr>
          <p:cNvSpPr>
            <a:spLocks noGrp="1"/>
          </p:cNvSpPr>
          <p:nvPr>
            <p:ph type="title"/>
          </p:nvPr>
        </p:nvSpPr>
        <p:spPr>
          <a:xfrm>
            <a:off x="4637740" y="1600200"/>
            <a:ext cx="7351059" cy="990600"/>
          </a:xfrm>
        </p:spPr>
        <p:txBody>
          <a:bodyPr/>
          <a:lstStyle/>
          <a:p>
            <a:r>
              <a:rPr lang="en-US" dirty="0"/>
              <a:t>BIT TORRENT</a:t>
            </a:r>
          </a:p>
        </p:txBody>
      </p:sp>
    </p:spTree>
    <p:extLst>
      <p:ext uri="{BB962C8B-B14F-4D97-AF65-F5344CB8AC3E}">
        <p14:creationId xmlns:p14="http://schemas.microsoft.com/office/powerpoint/2010/main" val="3699631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D4395-8DBE-05D0-E242-00080826652D}"/>
              </a:ext>
            </a:extLst>
          </p:cNvPr>
          <p:cNvSpPr>
            <a:spLocks noGrp="1"/>
          </p:cNvSpPr>
          <p:nvPr>
            <p:ph type="body" idx="1"/>
          </p:nvPr>
        </p:nvSpPr>
        <p:spPr>
          <a:xfrm>
            <a:off x="256988" y="2743200"/>
            <a:ext cx="11684000" cy="4114800"/>
          </a:xfrm>
        </p:spPr>
        <p:txBody>
          <a:bodyPr>
            <a:normAutofit fontScale="40000" lnSpcReduction="20000"/>
          </a:bodyPr>
          <a:lstStyle/>
          <a:p>
            <a:pPr marL="685800" indent="-685800">
              <a:lnSpc>
                <a:spcPct val="170000"/>
              </a:lnSpc>
              <a:buFont typeface="Wingdings" panose="05000000000000000000" pitchFamily="2" charset="2"/>
              <a:buChar char="q"/>
            </a:pPr>
            <a:r>
              <a:rPr lang="en-US" sz="4500" dirty="0">
                <a:solidFill>
                  <a:schemeClr val="tx1"/>
                </a:solidFill>
              </a:rPr>
              <a:t>Swarm – a group of peers connected together is known as a swarm; one  of the most important facts when considering whether or not a swarm can continue to allow peers to complete a torrent is its availability; availability refers to the number of complete copies of torrent contents that are distributed amongst a swarm. Note: a torrent is simply the name given to a file being shared on the peer-to-peer network.</a:t>
            </a:r>
          </a:p>
          <a:p>
            <a:pPr marL="685800" indent="-685800">
              <a:lnSpc>
                <a:spcPct val="170000"/>
              </a:lnSpc>
              <a:buFont typeface="Wingdings" panose="05000000000000000000" pitchFamily="2" charset="2"/>
              <a:buChar char="q"/>
            </a:pPr>
            <a:r>
              <a:rPr lang="en-US" sz="4500" dirty="0">
                <a:solidFill>
                  <a:schemeClr val="tx1"/>
                </a:solidFill>
              </a:rPr>
              <a:t>Seed – a peer that has downloaded a file (or pieces of a file) and has then made it available to other peers in the swarm.</a:t>
            </a:r>
          </a:p>
          <a:p>
            <a:pPr marL="685800" indent="-685800">
              <a:lnSpc>
                <a:spcPct val="170000"/>
              </a:lnSpc>
              <a:buFont typeface="Wingdings" panose="05000000000000000000" pitchFamily="2" charset="2"/>
              <a:buChar char="q"/>
            </a:pPr>
            <a:r>
              <a:rPr lang="en-US" sz="4500" dirty="0">
                <a:solidFill>
                  <a:schemeClr val="tx1"/>
                </a:solidFill>
              </a:rPr>
              <a:t>Tracker – this is a central server that stores details about other computers that make up the swarm; it will store details about all the peers downloading or uploading the file, allowing the peers to locate each other using the stored IP addresses.</a:t>
            </a:r>
          </a:p>
        </p:txBody>
      </p:sp>
      <p:sp>
        <p:nvSpPr>
          <p:cNvPr id="3" name="Title 2">
            <a:extLst>
              <a:ext uri="{FF2B5EF4-FFF2-40B4-BE49-F238E27FC236}">
                <a16:creationId xmlns:a16="http://schemas.microsoft.com/office/drawing/2014/main" id="{3000B309-A4AA-BDBA-1178-528D5E787E2A}"/>
              </a:ext>
            </a:extLst>
          </p:cNvPr>
          <p:cNvSpPr>
            <a:spLocks noGrp="1"/>
          </p:cNvSpPr>
          <p:nvPr>
            <p:ph type="title"/>
          </p:nvPr>
        </p:nvSpPr>
        <p:spPr/>
        <p:txBody>
          <a:bodyPr/>
          <a:lstStyle/>
          <a:p>
            <a:r>
              <a:rPr lang="en-US" dirty="0"/>
              <a:t> TERMS USED WHEN USING BITTORRENT</a:t>
            </a:r>
          </a:p>
        </p:txBody>
      </p:sp>
    </p:spTree>
    <p:extLst>
      <p:ext uri="{BB962C8B-B14F-4D97-AF65-F5344CB8AC3E}">
        <p14:creationId xmlns:p14="http://schemas.microsoft.com/office/powerpoint/2010/main" val="326820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D4395-8DBE-05D0-E242-00080826652D}"/>
              </a:ext>
            </a:extLst>
          </p:cNvPr>
          <p:cNvSpPr>
            <a:spLocks noGrp="1"/>
          </p:cNvSpPr>
          <p:nvPr>
            <p:ph type="body" idx="1"/>
          </p:nvPr>
        </p:nvSpPr>
        <p:spPr>
          <a:xfrm>
            <a:off x="256988" y="2743200"/>
            <a:ext cx="11684000" cy="4159624"/>
          </a:xfrm>
        </p:spPr>
        <p:txBody>
          <a:bodyPr>
            <a:normAutofit fontScale="92500" lnSpcReduction="10000"/>
          </a:bodyPr>
          <a:lstStyle/>
          <a:p>
            <a:pPr marL="457200" indent="-457200">
              <a:lnSpc>
                <a:spcPct val="150000"/>
              </a:lnSpc>
              <a:buFont typeface="Wingdings" panose="05000000000000000000" pitchFamily="2" charset="2"/>
              <a:buChar char="q"/>
            </a:pPr>
            <a:r>
              <a:rPr lang="en-US" dirty="0">
                <a:solidFill>
                  <a:schemeClr val="tx1"/>
                </a:solidFill>
              </a:rPr>
              <a:t>Leech – a peer that has a negative impact on the swarm by having a poor share ratio, that is, they are downloading much more data than they are uploading to the others; the ratio is determined using the formula:</a:t>
            </a:r>
          </a:p>
          <a:p>
            <a:pPr marL="457200" indent="-457200">
              <a:lnSpc>
                <a:spcPct val="150000"/>
              </a:lnSpc>
              <a:buFont typeface="Wingdings" panose="05000000000000000000" pitchFamily="2" charset="2"/>
              <a:buChar char="q"/>
            </a:pPr>
            <a:r>
              <a:rPr lang="en-US" dirty="0">
                <a:solidFill>
                  <a:schemeClr val="tx1"/>
                </a:solidFill>
              </a:rPr>
              <a:t>If the ratio &gt; 1 then the peer has a positive impact on the swarm; if the ratio &lt; 1 then the peer has a negative effect on the swarm</a:t>
            </a:r>
          </a:p>
          <a:p>
            <a:pPr marL="457200" indent="-457200">
              <a:lnSpc>
                <a:spcPct val="150000"/>
              </a:lnSpc>
              <a:buFont typeface="Wingdings" panose="05000000000000000000" pitchFamily="2" charset="2"/>
              <a:buChar char="q"/>
            </a:pPr>
            <a:r>
              <a:rPr lang="en-US" dirty="0">
                <a:solidFill>
                  <a:schemeClr val="tx1"/>
                </a:solidFill>
              </a:rPr>
              <a:t> Lurker – a peer that downloads many files but does not make available any new content for the community as a whole.</a:t>
            </a:r>
          </a:p>
        </p:txBody>
      </p:sp>
      <p:sp>
        <p:nvSpPr>
          <p:cNvPr id="3" name="Title 2">
            <a:extLst>
              <a:ext uri="{FF2B5EF4-FFF2-40B4-BE49-F238E27FC236}">
                <a16:creationId xmlns:a16="http://schemas.microsoft.com/office/drawing/2014/main" id="{3000B309-A4AA-BDBA-1178-528D5E787E2A}"/>
              </a:ext>
            </a:extLst>
          </p:cNvPr>
          <p:cNvSpPr>
            <a:spLocks noGrp="1"/>
          </p:cNvSpPr>
          <p:nvPr>
            <p:ph type="title"/>
          </p:nvPr>
        </p:nvSpPr>
        <p:spPr/>
        <p:txBody>
          <a:bodyPr/>
          <a:lstStyle/>
          <a:p>
            <a:r>
              <a:rPr lang="en-US" dirty="0"/>
              <a:t> TERMS USED WHEN USING BITTORRENT</a:t>
            </a:r>
          </a:p>
        </p:txBody>
      </p:sp>
      <p:pic>
        <p:nvPicPr>
          <p:cNvPr id="5" name="Picture 4">
            <a:extLst>
              <a:ext uri="{FF2B5EF4-FFF2-40B4-BE49-F238E27FC236}">
                <a16:creationId xmlns:a16="http://schemas.microsoft.com/office/drawing/2014/main" id="{3F07326C-9F2A-401D-032E-0A2BFF32DF20}"/>
              </a:ext>
            </a:extLst>
          </p:cNvPr>
          <p:cNvPicPr>
            <a:picLocks noChangeAspect="1"/>
          </p:cNvPicPr>
          <p:nvPr/>
        </p:nvPicPr>
        <p:blipFill rotWithShape="1">
          <a:blip r:embed="rId2"/>
          <a:srcRect t="19941"/>
          <a:stretch/>
        </p:blipFill>
        <p:spPr>
          <a:xfrm>
            <a:off x="7452658" y="3899646"/>
            <a:ext cx="3508188" cy="633505"/>
          </a:xfrm>
          <a:prstGeom prst="rect">
            <a:avLst/>
          </a:prstGeom>
        </p:spPr>
      </p:pic>
    </p:spTree>
    <p:extLst>
      <p:ext uri="{BB962C8B-B14F-4D97-AF65-F5344CB8AC3E}">
        <p14:creationId xmlns:p14="http://schemas.microsoft.com/office/powerpoint/2010/main" val="363141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44DE-EFC1-9AA7-4068-C7A249D5D33A}"/>
              </a:ext>
            </a:extLst>
          </p:cNvPr>
          <p:cNvSpPr>
            <a:spLocks noGrp="1"/>
          </p:cNvSpPr>
          <p:nvPr>
            <p:ph type="title"/>
          </p:nvPr>
        </p:nvSpPr>
        <p:spPr/>
        <p:txBody>
          <a:bodyPr/>
          <a:lstStyle/>
          <a:p>
            <a:r>
              <a:rPr lang="en-US" dirty="0"/>
              <a:t>Example –Bit torrent operation</a:t>
            </a:r>
          </a:p>
        </p:txBody>
      </p:sp>
      <p:sp>
        <p:nvSpPr>
          <p:cNvPr id="3" name="Vertical Text Placeholder 2">
            <a:extLst>
              <a:ext uri="{FF2B5EF4-FFF2-40B4-BE49-F238E27FC236}">
                <a16:creationId xmlns:a16="http://schemas.microsoft.com/office/drawing/2014/main" id="{DB387D53-ED11-41E1-4706-901AA2EC3577}"/>
              </a:ext>
            </a:extLst>
          </p:cNvPr>
          <p:cNvSpPr>
            <a:spLocks noGrp="1"/>
          </p:cNvSpPr>
          <p:nvPr>
            <p:ph type="body" orient="vert" idx="1"/>
          </p:nvPr>
        </p:nvSpPr>
        <p:spPr>
          <a:xfrm>
            <a:off x="394447" y="1600200"/>
            <a:ext cx="11293617" cy="4526280"/>
          </a:xfrm>
        </p:spPr>
        <p:txBody>
          <a:bodyPr vert="horz"/>
          <a:lstStyle/>
          <a:p>
            <a:pPr marL="0" indent="0">
              <a:buNone/>
            </a:pPr>
            <a:r>
              <a:rPr lang="en-US" dirty="0"/>
              <a:t>There are12 peers have connected to the tracker. One peer has begun to upload a video file and six peers are acting as seeds. Two peers are behaving as leeches and three peers have just joined and have requested a download of the video file. The arrangement would look something like this:</a:t>
            </a:r>
          </a:p>
        </p:txBody>
      </p:sp>
      <p:pic>
        <p:nvPicPr>
          <p:cNvPr id="5" name="Picture 4">
            <a:extLst>
              <a:ext uri="{FF2B5EF4-FFF2-40B4-BE49-F238E27FC236}">
                <a16:creationId xmlns:a16="http://schemas.microsoft.com/office/drawing/2014/main" id="{F7563A35-9BA7-E65F-7974-3CE4EB96D6E5}"/>
              </a:ext>
            </a:extLst>
          </p:cNvPr>
          <p:cNvPicPr>
            <a:picLocks noChangeAspect="1"/>
          </p:cNvPicPr>
          <p:nvPr/>
        </p:nvPicPr>
        <p:blipFill>
          <a:blip r:embed="rId2"/>
          <a:stretch>
            <a:fillRect/>
          </a:stretch>
        </p:blipFill>
        <p:spPr>
          <a:xfrm>
            <a:off x="3366628" y="3729318"/>
            <a:ext cx="5567979" cy="29981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2802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0247" y="236306"/>
            <a:ext cx="10515600" cy="914400"/>
          </a:xfrm>
        </p:spPr>
        <p:txBody>
          <a:bodyPr>
            <a:normAutofit fontScale="25000" lnSpcReduction="20000"/>
          </a:bodyPr>
          <a:lstStyle/>
          <a:p>
            <a:pPr marL="0" indent="0" algn="ctr">
              <a:buNone/>
            </a:pPr>
            <a:endParaRPr lang="en-GB" sz="3600" dirty="0">
              <a:latin typeface="Bookman Old Style" panose="02050604050505020204" pitchFamily="18" charset="0"/>
            </a:endParaRPr>
          </a:p>
          <a:p>
            <a:pPr marL="0" indent="0" algn="ctr">
              <a:buNone/>
            </a:pPr>
            <a:endParaRPr lang="en-GB" sz="3600" dirty="0">
              <a:latin typeface="Bookman Old Style" panose="02050604050505020204" pitchFamily="18" charset="0"/>
            </a:endParaRPr>
          </a:p>
          <a:p>
            <a:pPr marL="0" indent="0" algn="ctr">
              <a:buNone/>
            </a:pPr>
            <a:endParaRPr lang="en-GB" sz="3600" dirty="0">
              <a:latin typeface="Bookman Old Style" panose="02050604050505020204" pitchFamily="18" charset="0"/>
            </a:endParaRPr>
          </a:p>
          <a:p>
            <a:pPr marL="0" indent="0" algn="ctr">
              <a:buNone/>
            </a:pPr>
            <a:r>
              <a:rPr lang="en-GB" sz="12800" dirty="0">
                <a:latin typeface="Bookman Old Style" panose="02050604050505020204" pitchFamily="18" charset="0"/>
              </a:rPr>
              <a:t>Non-Secure Protocol</a:t>
            </a:r>
            <a:endParaRPr lang="en-US" sz="12800" dirty="0">
              <a:latin typeface="Bookman Old Style" panose="02050604050505020204" pitchFamily="18" charset="0"/>
            </a:endParaRPr>
          </a:p>
        </p:txBody>
      </p:sp>
      <p:pic>
        <p:nvPicPr>
          <p:cNvPr id="4" name="Picture 3" descr="Logo, icon&#10;&#10;Description automatically generated">
            <a:extLst>
              <a:ext uri="{FF2B5EF4-FFF2-40B4-BE49-F238E27FC236}">
                <a16:creationId xmlns:a16="http://schemas.microsoft.com/office/drawing/2014/main" id="{90859993-2B7C-431A-8B28-651BB3D6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730" y="2087366"/>
            <a:ext cx="4770634" cy="4770634"/>
          </a:xfrm>
          <a:prstGeom prst="rect">
            <a:avLst/>
          </a:prstGeom>
        </p:spPr>
      </p:pic>
    </p:spTree>
    <p:extLst>
      <p:ext uri="{BB962C8B-B14F-4D97-AF65-F5344CB8AC3E}">
        <p14:creationId xmlns:p14="http://schemas.microsoft.com/office/powerpoint/2010/main" val="36180863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323562"/>
            <a:ext cx="8820364" cy="1325563"/>
          </a:xfrm>
        </p:spPr>
        <p:txBody>
          <a:bodyPr>
            <a:normAutofit/>
          </a:bodyPr>
          <a:lstStyle/>
          <a:p>
            <a:pPr algn="ctr"/>
            <a:r>
              <a:rPr lang="en-US" dirty="0"/>
              <a:t>HTTP-</a:t>
            </a:r>
            <a:r>
              <a:rPr lang="en-US" sz="4400" b="1" i="1" dirty="0" err="1">
                <a:latin typeface="Times New Roman" panose="02020603050405020304" pitchFamily="18" charset="0"/>
                <a:cs typeface="Times New Roman" panose="02020603050405020304" pitchFamily="18" charset="0"/>
              </a:rPr>
              <a:t>H</a:t>
            </a:r>
            <a:r>
              <a:rPr lang="en-US" sz="4400" i="1" dirty="0" err="1">
                <a:latin typeface="Times New Roman" panose="02020603050405020304" pitchFamily="18" charset="0"/>
                <a:cs typeface="Times New Roman" panose="02020603050405020304" pitchFamily="18" charset="0"/>
              </a:rPr>
              <a:t>yper</a:t>
            </a:r>
            <a:r>
              <a:rPr lang="en-US" sz="4400" b="1" i="1" dirty="0" err="1">
                <a:latin typeface="Times New Roman" panose="02020603050405020304" pitchFamily="18" charset="0"/>
                <a:cs typeface="Times New Roman" panose="02020603050405020304" pitchFamily="18" charset="0"/>
              </a:rPr>
              <a:t>T</a:t>
            </a:r>
            <a:r>
              <a:rPr lang="en-US" sz="4400" i="1" dirty="0" err="1">
                <a:latin typeface="Times New Roman" panose="02020603050405020304" pitchFamily="18" charset="0"/>
                <a:cs typeface="Times New Roman" panose="02020603050405020304" pitchFamily="18" charset="0"/>
              </a:rPr>
              <a:t>ext</a:t>
            </a:r>
            <a:r>
              <a:rPr lang="en-US" sz="4400" i="1" dirty="0">
                <a:latin typeface="Times New Roman" panose="02020603050405020304" pitchFamily="18" charset="0"/>
                <a:cs typeface="Times New Roman" panose="02020603050405020304" pitchFamily="18" charset="0"/>
              </a:rPr>
              <a:t> </a:t>
            </a:r>
            <a:r>
              <a:rPr lang="en-US" sz="4400" b="1" i="1" dirty="0">
                <a:latin typeface="Times New Roman" panose="02020603050405020304" pitchFamily="18" charset="0"/>
                <a:cs typeface="Times New Roman" panose="02020603050405020304" pitchFamily="18" charset="0"/>
              </a:rPr>
              <a:t>T</a:t>
            </a:r>
            <a:r>
              <a:rPr lang="en-US" sz="4400" i="1" dirty="0">
                <a:latin typeface="Times New Roman" panose="02020603050405020304" pitchFamily="18" charset="0"/>
                <a:cs typeface="Times New Roman" panose="02020603050405020304" pitchFamily="18" charset="0"/>
              </a:rPr>
              <a:t>ransfer </a:t>
            </a:r>
            <a:r>
              <a:rPr lang="en-US" sz="4400" b="1" i="1" dirty="0">
                <a:latin typeface="Times New Roman" panose="02020603050405020304" pitchFamily="18" charset="0"/>
                <a:cs typeface="Times New Roman" panose="02020603050405020304" pitchFamily="18" charset="0"/>
              </a:rPr>
              <a:t>P</a:t>
            </a:r>
            <a:r>
              <a:rPr lang="en-US" sz="4400" i="1" dirty="0">
                <a:latin typeface="Times New Roman" panose="02020603050405020304" pitchFamily="18" charset="0"/>
                <a:cs typeface="Times New Roman" panose="02020603050405020304" pitchFamily="18" charset="0"/>
              </a:rPr>
              <a:t>rotocol. </a:t>
            </a:r>
            <a:endParaRPr lang="ru-RU" dirty="0"/>
          </a:p>
        </p:txBody>
      </p:sp>
      <p:sp>
        <p:nvSpPr>
          <p:cNvPr id="3" name="Объект 2"/>
          <p:cNvSpPr>
            <a:spLocks noGrp="1"/>
          </p:cNvSpPr>
          <p:nvPr>
            <p:ph sz="quarter" idx="1"/>
          </p:nvPr>
        </p:nvSpPr>
        <p:spPr>
          <a:xfrm>
            <a:off x="155475" y="1649125"/>
            <a:ext cx="5832764" cy="5499444"/>
          </a:xfrm>
        </p:spPr>
        <p:txBody>
          <a:bodyPr>
            <a:noAutofit/>
          </a:bodyPr>
          <a:lstStyle/>
          <a:p>
            <a:pPr marL="0" indent="0" fontAlgn="base">
              <a:lnSpc>
                <a:spcPct val="200000"/>
              </a:lnSpc>
              <a:buNone/>
            </a:pPr>
            <a:r>
              <a:rPr lang="en-US" sz="1800" dirty="0">
                <a:latin typeface="Times New Roman" panose="02020603050405020304" pitchFamily="18" charset="0"/>
                <a:cs typeface="Times New Roman" panose="02020603050405020304" pitchFamily="18" charset="0"/>
              </a:rPr>
              <a:t>This protocol is used for delivering data (usually HTML files, multimedia files, etc.) on the World Wide Web through its default </a:t>
            </a:r>
            <a:r>
              <a:rPr lang="en-US" sz="1800" b="1" i="1" dirty="0">
                <a:latin typeface="Times New Roman" panose="02020603050405020304" pitchFamily="18" charset="0"/>
                <a:cs typeface="Times New Roman" panose="02020603050405020304" pitchFamily="18" charset="0"/>
              </a:rPr>
              <a:t>TCP port 80</a:t>
            </a:r>
            <a:r>
              <a:rPr lang="en-US" sz="1800" dirty="0">
                <a:latin typeface="Times New Roman" panose="02020603050405020304" pitchFamily="18" charset="0"/>
                <a:cs typeface="Times New Roman" panose="02020603050405020304" pitchFamily="18" charset="0"/>
              </a:rPr>
              <a:t>. </a:t>
            </a:r>
          </a:p>
          <a:p>
            <a:pPr marL="0" indent="0" fontAlgn="base">
              <a:lnSpc>
                <a:spcPct val="200000"/>
              </a:lnSpc>
              <a:buNone/>
            </a:pPr>
            <a:r>
              <a:rPr lang="en-US" sz="1800" dirty="0">
                <a:latin typeface="Times New Roman" panose="02020603050405020304" pitchFamily="18" charset="0"/>
                <a:cs typeface="Times New Roman" panose="02020603050405020304" pitchFamily="18" charset="0"/>
              </a:rPr>
              <a:t>It works at the application layer and  used primarily with the WWW (World Wide Web) in the client-server model where a web browser is a client communicating with the webserver which is hosting the website.</a:t>
            </a:r>
          </a:p>
        </p:txBody>
      </p:sp>
      <p:pic>
        <p:nvPicPr>
          <p:cNvPr id="4" name="Picture 3"/>
          <p:cNvPicPr>
            <a:picLocks noChangeAspect="1"/>
          </p:cNvPicPr>
          <p:nvPr/>
        </p:nvPicPr>
        <p:blipFill>
          <a:blip r:embed="rId3"/>
          <a:stretch>
            <a:fillRect/>
          </a:stretch>
        </p:blipFill>
        <p:spPr>
          <a:xfrm>
            <a:off x="6203761" y="2555618"/>
            <a:ext cx="5832764" cy="2643105"/>
          </a:xfrm>
          <a:prstGeom prst="rect">
            <a:avLst/>
          </a:prstGeom>
        </p:spPr>
      </p:pic>
    </p:spTree>
    <p:extLst>
      <p:ext uri="{BB962C8B-B14F-4D97-AF65-F5344CB8AC3E}">
        <p14:creationId xmlns:p14="http://schemas.microsoft.com/office/powerpoint/2010/main" val="287247952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FTP-</a:t>
            </a:r>
            <a:r>
              <a:rPr lang="en-US" sz="4400" b="1" i="1" dirty="0">
                <a:latin typeface="Bookman Old Style" panose="02050604050505020204" pitchFamily="18" charset="0"/>
              </a:rPr>
              <a:t>F</a:t>
            </a:r>
            <a:r>
              <a:rPr lang="en-US" sz="4400" i="1" dirty="0">
                <a:latin typeface="Bookman Old Style" panose="02050604050505020204" pitchFamily="18" charset="0"/>
              </a:rPr>
              <a:t>ile </a:t>
            </a:r>
            <a:r>
              <a:rPr lang="en-US" sz="4400" b="1" i="1" dirty="0">
                <a:latin typeface="Bookman Old Style" panose="02050604050505020204" pitchFamily="18" charset="0"/>
              </a:rPr>
              <a:t>T</a:t>
            </a:r>
            <a:r>
              <a:rPr lang="en-US" sz="4400" i="1" dirty="0">
                <a:latin typeface="Bookman Old Style" panose="02050604050505020204" pitchFamily="18" charset="0"/>
              </a:rPr>
              <a:t>ransfer </a:t>
            </a:r>
            <a:r>
              <a:rPr lang="en-US" sz="4400" b="1" i="1" dirty="0">
                <a:latin typeface="Bookman Old Style" panose="02050604050505020204" pitchFamily="18" charset="0"/>
              </a:rPr>
              <a:t>P</a:t>
            </a:r>
            <a:r>
              <a:rPr lang="en-US" sz="4400" i="1" dirty="0">
                <a:latin typeface="Bookman Old Style" panose="02050604050505020204" pitchFamily="18" charset="0"/>
              </a:rPr>
              <a:t>rotocol</a:t>
            </a:r>
            <a:r>
              <a:rPr lang="en-US" sz="4400" dirty="0">
                <a:latin typeface="Bookman Old Style" panose="02050604050505020204" pitchFamily="18" charset="0"/>
              </a:rPr>
              <a:t> </a:t>
            </a:r>
            <a:endParaRPr lang="ru-RU" dirty="0"/>
          </a:p>
        </p:txBody>
      </p:sp>
      <p:sp>
        <p:nvSpPr>
          <p:cNvPr id="3" name="Объект 2"/>
          <p:cNvSpPr>
            <a:spLocks noGrp="1"/>
          </p:cNvSpPr>
          <p:nvPr>
            <p:ph sz="quarter" idx="1"/>
          </p:nvPr>
        </p:nvSpPr>
        <p:spPr>
          <a:xfrm>
            <a:off x="-1" y="1743900"/>
            <a:ext cx="11805007" cy="1995893"/>
          </a:xfrm>
        </p:spPr>
        <p:txBody>
          <a:bodyPr>
            <a:noAutofit/>
          </a:bodyPr>
          <a:lstStyle/>
          <a:p>
            <a:pPr marL="0" indent="0">
              <a:lnSpc>
                <a:spcPct val="150000"/>
              </a:lnSpc>
              <a:buNone/>
            </a:pPr>
            <a:r>
              <a:rPr lang="en-US" sz="1800" dirty="0">
                <a:latin typeface="Bookman Old Style" panose="02050604050505020204" pitchFamily="18" charset="0"/>
              </a:rPr>
              <a:t>FTP (File Transfer Protocol) is used to communicate and transfer files between computers on a TCP/IP (Transmission Control Protocol/Internet Protocol) network, aka the internet. Users, who have been granted access, can receive and transfer files in the File Transfer Protocol server (also known as FTP host/site).</a:t>
            </a:r>
          </a:p>
          <a:p>
            <a:pPr marL="0" indent="0">
              <a:lnSpc>
                <a:spcPct val="150000"/>
              </a:lnSpc>
              <a:buNone/>
            </a:pPr>
            <a:endParaRPr lang="en-US" sz="1100" dirty="0">
              <a:latin typeface="Bookman Old Style" panose="02050604050505020204" pitchFamily="18" charset="0"/>
            </a:endParaRPr>
          </a:p>
          <a:p>
            <a:pPr marL="0" indent="0">
              <a:lnSpc>
                <a:spcPct val="150000"/>
              </a:lnSpc>
              <a:buNone/>
            </a:pPr>
            <a:endParaRPr lang="en-US" sz="1800" dirty="0">
              <a:latin typeface="Bookman Old Style" panose="02050604050505020204" pitchFamily="18" charset="0"/>
            </a:endParaRPr>
          </a:p>
        </p:txBody>
      </p:sp>
      <p:pic>
        <p:nvPicPr>
          <p:cNvPr id="6" name="Picture 5" descr="Diagram&#10;&#10;Description automatically generated">
            <a:extLst>
              <a:ext uri="{FF2B5EF4-FFF2-40B4-BE49-F238E27FC236}">
                <a16:creationId xmlns:a16="http://schemas.microsoft.com/office/drawing/2014/main" id="{326DDAF9-6506-4578-B0FB-B0472B9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32" y="3429000"/>
            <a:ext cx="6775808" cy="3360632"/>
          </a:xfrm>
          <a:prstGeom prst="rect">
            <a:avLst/>
          </a:prstGeom>
        </p:spPr>
      </p:pic>
    </p:spTree>
    <p:extLst>
      <p:ext uri="{BB962C8B-B14F-4D97-AF65-F5344CB8AC3E}">
        <p14:creationId xmlns:p14="http://schemas.microsoft.com/office/powerpoint/2010/main" val="111555189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is Network protocol?</a:t>
            </a:r>
            <a:endParaRPr lang="ru-RU" dirty="0"/>
          </a:p>
        </p:txBody>
      </p:sp>
      <p:sp>
        <p:nvSpPr>
          <p:cNvPr id="3" name="Объект 2"/>
          <p:cNvSpPr>
            <a:spLocks noGrp="1"/>
          </p:cNvSpPr>
          <p:nvPr>
            <p:ph sz="quarter" idx="1"/>
          </p:nvPr>
        </p:nvSpPr>
        <p:spPr>
          <a:xfrm>
            <a:off x="586906" y="1887876"/>
            <a:ext cx="8094757" cy="4420457"/>
          </a:xfrm>
        </p:spPr>
        <p:txBody>
          <a:bodyPr>
            <a:normAutofit/>
          </a:bodyPr>
          <a:lstStyle/>
          <a:p>
            <a:pPr marL="0" indent="0">
              <a:lnSpc>
                <a:spcPct val="200000"/>
              </a:lnSpc>
              <a:buNone/>
            </a:pPr>
            <a:r>
              <a:rPr lang="en-US" sz="2000" dirty="0">
                <a:latin typeface="Times New Roman" panose="02020603050405020304" pitchFamily="18" charset="0"/>
                <a:cs typeface="Times New Roman" panose="02020603050405020304" pitchFamily="18" charset="0"/>
              </a:rPr>
              <a:t>A network protocol is a set of established rules that dictates how to format, transmit and receive data  on a network so that two or more devices are able to communicate with and understand each other.</a:t>
            </a:r>
          </a:p>
          <a:p>
            <a:pPr marL="0" indent="0">
              <a:lnSpc>
                <a:spcPct val="200000"/>
              </a:lnSpc>
              <a:buNone/>
            </a:pPr>
            <a:r>
              <a:rPr lang="en-US" sz="2000" dirty="0">
                <a:latin typeface="Times New Roman" panose="02020603050405020304" pitchFamily="18" charset="0"/>
                <a:cs typeface="Times New Roman" panose="02020603050405020304" pitchFamily="18" charset="0"/>
              </a:rPr>
              <a:t>Network protocols are necessary because without a set of rules, computers would not have the capability of "talking" to each other across the Internet. </a:t>
            </a:r>
          </a:p>
          <a:p>
            <a:pPr marL="0" indent="0">
              <a:lnSpc>
                <a:spcPct val="200000"/>
              </a:lnSpc>
              <a:buNone/>
            </a:pPr>
            <a:endParaRPr lang="ru-RU" sz="1800" dirty="0">
              <a:latin typeface="Times New Roman" panose="02020603050405020304" pitchFamily="18"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C3DF65B-323A-42BC-A8AD-13E4CCFF2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922" y="2325771"/>
            <a:ext cx="3777078" cy="3777078"/>
          </a:xfrm>
          <a:prstGeom prst="rect">
            <a:avLst/>
          </a:prstGeom>
        </p:spPr>
      </p:pic>
    </p:spTree>
    <p:extLst>
      <p:ext uri="{BB962C8B-B14F-4D97-AF65-F5344CB8AC3E}">
        <p14:creationId xmlns:p14="http://schemas.microsoft.com/office/powerpoint/2010/main" val="72832563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065327" cy="1325563"/>
          </a:xfrm>
        </p:spPr>
        <p:txBody>
          <a:bodyPr>
            <a:normAutofit fontScale="90000"/>
          </a:bodyPr>
          <a:lstStyle/>
          <a:p>
            <a:pPr algn="ctr"/>
            <a:r>
              <a:rPr lang="en-US" dirty="0">
                <a:latin typeface="Bookman Old Style" panose="02050604050505020204" pitchFamily="18" charset="0"/>
              </a:rPr>
              <a:t>SMTP-</a:t>
            </a:r>
            <a:r>
              <a:rPr lang="en-US" sz="4400" b="1" i="1" dirty="0">
                <a:latin typeface="Bookman Old Style" panose="02050604050505020204" pitchFamily="18" charset="0"/>
              </a:rPr>
              <a:t>S</a:t>
            </a:r>
            <a:r>
              <a:rPr lang="en-US" sz="4400" i="1" dirty="0">
                <a:latin typeface="Bookman Old Style" panose="02050604050505020204" pitchFamily="18" charset="0"/>
              </a:rPr>
              <a:t>imple </a:t>
            </a:r>
            <a:r>
              <a:rPr lang="en-US" sz="4400" b="1" i="1" dirty="0">
                <a:latin typeface="Bookman Old Style" panose="02050604050505020204" pitchFamily="18" charset="0"/>
              </a:rPr>
              <a:t>M</a:t>
            </a:r>
            <a:r>
              <a:rPr lang="en-US" sz="4400" i="1" dirty="0">
                <a:latin typeface="Bookman Old Style" panose="02050604050505020204" pitchFamily="18" charset="0"/>
              </a:rPr>
              <a:t>ail </a:t>
            </a:r>
            <a:r>
              <a:rPr lang="en-US" sz="4400" b="1" i="1" dirty="0">
                <a:latin typeface="Bookman Old Style" panose="02050604050505020204" pitchFamily="18" charset="0"/>
              </a:rPr>
              <a:t>T</a:t>
            </a:r>
            <a:r>
              <a:rPr lang="en-US" sz="4400" i="1" dirty="0">
                <a:latin typeface="Bookman Old Style" panose="02050604050505020204" pitchFamily="18" charset="0"/>
              </a:rPr>
              <a:t>ransfer </a:t>
            </a:r>
            <a:r>
              <a:rPr lang="en-US" sz="4400" b="1" i="1" dirty="0">
                <a:latin typeface="Bookman Old Style" panose="02050604050505020204" pitchFamily="18" charset="0"/>
              </a:rPr>
              <a:t>P</a:t>
            </a:r>
            <a:r>
              <a:rPr lang="en-US" sz="4400" i="1" dirty="0">
                <a:latin typeface="Bookman Old Style" panose="02050604050505020204" pitchFamily="18" charset="0"/>
              </a:rPr>
              <a:t>rotocol,</a:t>
            </a:r>
            <a:r>
              <a:rPr lang="en-US" sz="4400" dirty="0">
                <a:latin typeface="Bookman Old Style" panose="02050604050505020204" pitchFamily="18" charset="0"/>
              </a:rPr>
              <a:t> </a:t>
            </a:r>
            <a:endParaRPr lang="ru-RU" dirty="0">
              <a:latin typeface="Bookman Old Style" panose="02050604050505020204" pitchFamily="18" charset="0"/>
            </a:endParaRPr>
          </a:p>
        </p:txBody>
      </p:sp>
      <p:sp>
        <p:nvSpPr>
          <p:cNvPr id="3" name="Объект 2"/>
          <p:cNvSpPr>
            <a:spLocks noGrp="1"/>
          </p:cNvSpPr>
          <p:nvPr>
            <p:ph sz="quarter" idx="1"/>
          </p:nvPr>
        </p:nvSpPr>
        <p:spPr>
          <a:xfrm>
            <a:off x="277403" y="1690688"/>
            <a:ext cx="6114670" cy="5079982"/>
          </a:xfrm>
        </p:spPr>
        <p:txBody>
          <a:bodyPr>
            <a:normAutofit/>
          </a:bodyPr>
          <a:lstStyle/>
          <a:p>
            <a:pPr marL="0" indent="0">
              <a:lnSpc>
                <a:spcPct val="150000"/>
              </a:lnSpc>
              <a:buNone/>
            </a:pPr>
            <a:r>
              <a:rPr lang="en-US" sz="1600" dirty="0">
                <a:latin typeface="Bookman Old Style" panose="02050604050505020204" pitchFamily="18" charset="0"/>
              </a:rPr>
              <a:t>SMPT is a simple network protocol that allows us to transfer the email to the email server using some commands</a:t>
            </a:r>
          </a:p>
          <a:p>
            <a:pPr marL="0" indent="0">
              <a:lnSpc>
                <a:spcPct val="150000"/>
              </a:lnSpc>
              <a:buNone/>
            </a:pPr>
            <a:r>
              <a:rPr lang="en-US" sz="1600" dirty="0">
                <a:latin typeface="Bookman Old Style" panose="02050604050505020204" pitchFamily="18" charset="0"/>
              </a:rPr>
              <a:t>It is a set of commands used to only send emails over the internet.</a:t>
            </a:r>
          </a:p>
          <a:p>
            <a:pPr marL="0" indent="0">
              <a:lnSpc>
                <a:spcPct val="150000"/>
              </a:lnSpc>
              <a:buNone/>
            </a:pPr>
            <a:r>
              <a:rPr lang="en-US" sz="1600" dirty="0">
                <a:latin typeface="Bookman Old Style" panose="02050604050505020204" pitchFamily="18" charset="0"/>
              </a:rPr>
              <a:t>Whenever you send an email, you’re using simple mail transfer protocol (SMTP) commands</a:t>
            </a:r>
          </a:p>
          <a:p>
            <a:pPr marL="0" indent="0">
              <a:lnSpc>
                <a:spcPct val="150000"/>
              </a:lnSpc>
              <a:buNone/>
            </a:pPr>
            <a:r>
              <a:rPr lang="en-US" sz="1600" dirty="0">
                <a:latin typeface="Bookman Old Style" panose="02050604050505020204" pitchFamily="18" charset="0"/>
              </a:rPr>
              <a:t>SMTP is used by the client to send email to the server.</a:t>
            </a:r>
          </a:p>
          <a:p>
            <a:pPr marL="0" indent="0">
              <a:lnSpc>
                <a:spcPct val="150000"/>
              </a:lnSpc>
              <a:buNone/>
            </a:pPr>
            <a:r>
              <a:rPr lang="en-US" sz="1600" dirty="0">
                <a:latin typeface="Bookman Old Style" panose="02050604050505020204" pitchFamily="18" charset="0"/>
              </a:rPr>
              <a:t>When sending an email, SMTP is used twice</a:t>
            </a:r>
          </a:p>
          <a:p>
            <a:pPr marL="0" indent="0">
              <a:lnSpc>
                <a:spcPct val="150000"/>
              </a:lnSpc>
              <a:buNone/>
            </a:pPr>
            <a:r>
              <a:rPr lang="en-US" sz="1600" dirty="0">
                <a:latin typeface="Bookman Old Style" panose="02050604050505020204" pitchFamily="18" charset="0"/>
              </a:rPr>
              <a:t>1</a:t>
            </a:r>
            <a:r>
              <a:rPr lang="en-US" sz="1600" baseline="30000" dirty="0">
                <a:latin typeface="Bookman Old Style" panose="02050604050505020204" pitchFamily="18" charset="0"/>
              </a:rPr>
              <a:t>st</a:t>
            </a:r>
            <a:r>
              <a:rPr lang="en-US" sz="1600" dirty="0">
                <a:latin typeface="Bookman Old Style" panose="02050604050505020204" pitchFamily="18" charset="0"/>
              </a:rPr>
              <a:t> between the sender and the sender’s mail server</a:t>
            </a:r>
          </a:p>
          <a:p>
            <a:pPr marL="0" indent="0">
              <a:lnSpc>
                <a:spcPct val="150000"/>
              </a:lnSpc>
              <a:buNone/>
            </a:pPr>
            <a:r>
              <a:rPr lang="en-US" sz="1600" dirty="0">
                <a:latin typeface="Bookman Old Style" panose="02050604050505020204" pitchFamily="18" charset="0"/>
              </a:rPr>
              <a:t>2</a:t>
            </a:r>
            <a:r>
              <a:rPr lang="en-US" sz="1600" baseline="30000" dirty="0">
                <a:latin typeface="Bookman Old Style" panose="02050604050505020204" pitchFamily="18" charset="0"/>
              </a:rPr>
              <a:t>nd</a:t>
            </a:r>
            <a:r>
              <a:rPr lang="en-US" sz="1600" dirty="0">
                <a:latin typeface="Bookman Old Style" panose="02050604050505020204" pitchFamily="18" charset="0"/>
              </a:rPr>
              <a:t> between the sender’s mail server and the receiver's mail service</a:t>
            </a:r>
          </a:p>
          <a:p>
            <a:pPr marL="0" indent="0">
              <a:buNone/>
            </a:pPr>
            <a:endParaRPr lang="en-US" sz="1600" dirty="0">
              <a:latin typeface="Bookman Old Style" panose="02050604050505020204" pitchFamily="18" charset="0"/>
            </a:endParaRPr>
          </a:p>
        </p:txBody>
      </p:sp>
      <p:pic>
        <p:nvPicPr>
          <p:cNvPr id="12" name="Picture 11" descr="A picture containing graphical user interface&#10;&#10;Description automatically generated">
            <a:extLst>
              <a:ext uri="{FF2B5EF4-FFF2-40B4-BE49-F238E27FC236}">
                <a16:creationId xmlns:a16="http://schemas.microsoft.com/office/drawing/2014/main" id="{CE8ABE91-3EAF-46E5-AF54-9CCAB17BB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942" y="2330156"/>
            <a:ext cx="5486096" cy="3719245"/>
          </a:xfrm>
          <a:prstGeom prst="rect">
            <a:avLst/>
          </a:prstGeom>
        </p:spPr>
      </p:pic>
    </p:spTree>
    <p:extLst>
      <p:ext uri="{BB962C8B-B14F-4D97-AF65-F5344CB8AC3E}">
        <p14:creationId xmlns:p14="http://schemas.microsoft.com/office/powerpoint/2010/main" val="155204660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2480" y="198871"/>
            <a:ext cx="10140593" cy="1034184"/>
          </a:xfrm>
        </p:spPr>
        <p:txBody>
          <a:bodyPr>
            <a:normAutofit/>
          </a:bodyPr>
          <a:lstStyle/>
          <a:p>
            <a:r>
              <a:rPr lang="en-US" b="1" dirty="0"/>
              <a:t>POP3</a:t>
            </a:r>
            <a:r>
              <a:rPr lang="en-GB" sz="4400" dirty="0">
                <a:latin typeface="Bookman Old Style" panose="02050604050505020204" pitchFamily="18" charset="0"/>
              </a:rPr>
              <a:t> (Post Office Protocol version 3) </a:t>
            </a:r>
            <a:endParaRPr lang="ru-RU" b="1" dirty="0"/>
          </a:p>
        </p:txBody>
      </p:sp>
      <p:sp>
        <p:nvSpPr>
          <p:cNvPr id="3" name="Объект 2"/>
          <p:cNvSpPr>
            <a:spLocks noGrp="1"/>
          </p:cNvSpPr>
          <p:nvPr>
            <p:ph sz="quarter" idx="1"/>
          </p:nvPr>
        </p:nvSpPr>
        <p:spPr>
          <a:xfrm>
            <a:off x="215757" y="1835412"/>
            <a:ext cx="6061753" cy="4823717"/>
          </a:xfrm>
        </p:spPr>
        <p:txBody>
          <a:bodyPr>
            <a:normAutofit/>
          </a:bodyPr>
          <a:lstStyle/>
          <a:p>
            <a:pPr marL="0" indent="0">
              <a:lnSpc>
                <a:spcPct val="150000"/>
              </a:lnSpc>
              <a:buNone/>
            </a:pPr>
            <a:r>
              <a:rPr lang="en-GB" sz="1600" dirty="0">
                <a:latin typeface="Bookman Old Style" panose="02050604050505020204" pitchFamily="18" charset="0"/>
              </a:rPr>
              <a:t>(POP3) is an Internet standard mail protocol used to </a:t>
            </a:r>
            <a:r>
              <a:rPr lang="en-GB" sz="1600" b="1" dirty="0">
                <a:latin typeface="Bookman Old Style" panose="02050604050505020204" pitchFamily="18" charset="0"/>
              </a:rPr>
              <a:t>receive emails</a:t>
            </a:r>
            <a:r>
              <a:rPr lang="en-GB" sz="1600" dirty="0">
                <a:latin typeface="Bookman Old Style" panose="02050604050505020204" pitchFamily="18" charset="0"/>
              </a:rPr>
              <a:t> from a remote server to a local email client, that works on the application layer. It is used by local email software to retrieve emails from a remote mail server over a TCP/IP connection</a:t>
            </a:r>
          </a:p>
          <a:p>
            <a:pPr marL="0" indent="0">
              <a:lnSpc>
                <a:spcPct val="150000"/>
              </a:lnSpc>
              <a:buNone/>
            </a:pPr>
            <a:r>
              <a:rPr lang="en-GB" sz="1600" dirty="0">
                <a:latin typeface="Bookman Old Style" panose="02050604050505020204" pitchFamily="18" charset="0"/>
              </a:rPr>
              <a:t>Incoming messages are stored at the POP server until the user logs in using an email client and downloads the messages to their computer. After the user downloads the message, it is deleted from the server.</a:t>
            </a:r>
          </a:p>
          <a:p>
            <a:pPr marL="0" indent="0">
              <a:lnSpc>
                <a:spcPct val="150000"/>
              </a:lnSpc>
              <a:buNone/>
            </a:pPr>
            <a:r>
              <a:rPr lang="en-GB" sz="1600" dirty="0">
                <a:latin typeface="Bookman Old Style" panose="02050604050505020204" pitchFamily="18" charset="0"/>
              </a:rPr>
              <a:t>POP3 allows you to download email messages on your local computer and read them even when you are offline. </a:t>
            </a:r>
          </a:p>
        </p:txBody>
      </p:sp>
      <p:pic>
        <p:nvPicPr>
          <p:cNvPr id="10" name="Picture 9" descr="Diagram&#10;&#10;Description automatically generated">
            <a:extLst>
              <a:ext uri="{FF2B5EF4-FFF2-40B4-BE49-F238E27FC236}">
                <a16:creationId xmlns:a16="http://schemas.microsoft.com/office/drawing/2014/main" id="{F16279E3-BC7E-4282-8575-8960D85C3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052" y="2383603"/>
            <a:ext cx="5418191" cy="3760342"/>
          </a:xfrm>
          <a:prstGeom prst="rect">
            <a:avLst/>
          </a:prstGeom>
        </p:spPr>
      </p:pic>
    </p:spTree>
    <p:extLst>
      <p:ext uri="{BB962C8B-B14F-4D97-AF65-F5344CB8AC3E}">
        <p14:creationId xmlns:p14="http://schemas.microsoft.com/office/powerpoint/2010/main" val="2614185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5332" y="1610474"/>
            <a:ext cx="5785905" cy="5170470"/>
          </a:xfrm>
        </p:spPr>
        <p:txBody>
          <a:bodyPr anchor="t">
            <a:noAutofit/>
          </a:bodyPr>
          <a:lstStyle/>
          <a:p>
            <a:pPr>
              <a:lnSpc>
                <a:spcPct val="200000"/>
              </a:lnSpc>
            </a:pPr>
            <a:r>
              <a:rPr lang="en-US" sz="1800" dirty="0">
                <a:solidFill>
                  <a:schemeClr val="tx1"/>
                </a:solidFill>
                <a:latin typeface="Times New Roman" panose="02020603050405020304" pitchFamily="18" charset="0"/>
                <a:cs typeface="Times New Roman" panose="02020603050405020304" pitchFamily="18" charset="0"/>
              </a:rPr>
              <a:t>IMAP is a protocol is a standard protocol for accessing email on a remote server. It works on the application layer.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It is used to retrieve and store email through an email server via the TCP/IP connection.</a:t>
            </a:r>
            <a:br>
              <a:rPr lang="en-US"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IMAP allows you to access your email wherever you are, from any device. </a:t>
            </a:r>
            <a:br>
              <a:rPr lang="en-GB"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When you read an email message using IMAP, you aren't actually downloading or storing it on your computer; instead, you're reading it from the email service</a:t>
            </a:r>
            <a:endParaRPr lang="ru-RU" sz="18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C5D1B1-C80B-43E9-B01D-59584C552B4C}"/>
              </a:ext>
            </a:extLst>
          </p:cNvPr>
          <p:cNvSpPr txBox="1"/>
          <p:nvPr/>
        </p:nvSpPr>
        <p:spPr>
          <a:xfrm>
            <a:off x="2467628" y="246580"/>
            <a:ext cx="8546268" cy="584775"/>
          </a:xfrm>
          <a:prstGeom prst="rect">
            <a:avLst/>
          </a:prstGeom>
          <a:noFill/>
        </p:spPr>
        <p:txBody>
          <a:bodyPr wrap="square">
            <a:spAutoFit/>
          </a:bodyPr>
          <a:lstStyle/>
          <a:p>
            <a:r>
              <a:rPr lang="en-GB" sz="3200" dirty="0">
                <a:latin typeface="Bookman Old Style" panose="02050604050505020204" pitchFamily="18" charset="0"/>
              </a:rPr>
              <a:t>IMAP (Internet Message Access Protocol)</a:t>
            </a:r>
            <a:endParaRPr lang="en-US" sz="3200" dirty="0"/>
          </a:p>
        </p:txBody>
      </p:sp>
      <p:pic>
        <p:nvPicPr>
          <p:cNvPr id="8" name="Picture 7" descr="Diagram, engineering drawing&#10;&#10;Description automatically generated">
            <a:extLst>
              <a:ext uri="{FF2B5EF4-FFF2-40B4-BE49-F238E27FC236}">
                <a16:creationId xmlns:a16="http://schemas.microsoft.com/office/drawing/2014/main" id="{7227C636-FBE2-4A78-9A02-2F9DE7CEA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238" y="1923675"/>
            <a:ext cx="6180762" cy="4374544"/>
          </a:xfrm>
          <a:prstGeom prst="rect">
            <a:avLst/>
          </a:prstGeom>
        </p:spPr>
      </p:pic>
    </p:spTree>
    <p:extLst>
      <p:ext uri="{BB962C8B-B14F-4D97-AF65-F5344CB8AC3E}">
        <p14:creationId xmlns:p14="http://schemas.microsoft.com/office/powerpoint/2010/main" val="224607806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340716"/>
            <a:ext cx="10515600" cy="3169639"/>
          </a:xfrm>
        </p:spPr>
        <p:txBody>
          <a:bodyPr anchor="ctr">
            <a:normAutofit/>
          </a:bodyPr>
          <a:lstStyle/>
          <a:p>
            <a:pPr marL="0" indent="0" algn="ctr">
              <a:buNone/>
            </a:pPr>
            <a:r>
              <a:rPr lang="en-GB" sz="4000" dirty="0"/>
              <a:t>SECURE  PROTOCOL</a:t>
            </a:r>
            <a:endParaRPr lang="en-US" sz="4000" dirty="0"/>
          </a:p>
        </p:txBody>
      </p:sp>
      <p:pic>
        <p:nvPicPr>
          <p:cNvPr id="4" name="Picture 3" descr="A picture containing logo&#10;&#10;Description automatically generated">
            <a:extLst>
              <a:ext uri="{FF2B5EF4-FFF2-40B4-BE49-F238E27FC236}">
                <a16:creationId xmlns:a16="http://schemas.microsoft.com/office/drawing/2014/main" id="{58D678B0-7145-46F7-B903-236DE4896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84" y="3534310"/>
            <a:ext cx="3832832" cy="3056562"/>
          </a:xfrm>
          <a:prstGeom prst="rect">
            <a:avLst/>
          </a:prstGeom>
        </p:spPr>
      </p:pic>
    </p:spTree>
    <p:extLst>
      <p:ext uri="{BB962C8B-B14F-4D97-AF65-F5344CB8AC3E}">
        <p14:creationId xmlns:p14="http://schemas.microsoft.com/office/powerpoint/2010/main" val="23459977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58290" y="323562"/>
            <a:ext cx="9592254" cy="1325563"/>
          </a:xfrm>
        </p:spPr>
        <p:txBody>
          <a:bodyPr>
            <a:normAutofit/>
          </a:bodyPr>
          <a:lstStyle/>
          <a:p>
            <a:pPr algn="ctr"/>
            <a:r>
              <a:rPr lang="en-US" sz="2800" dirty="0">
                <a:latin typeface="Bookman Old Style" panose="02050604050505020204" pitchFamily="18" charset="0"/>
              </a:rPr>
              <a:t>HTTPS-</a:t>
            </a:r>
            <a:r>
              <a:rPr lang="en-US" sz="2800" b="1" i="1" dirty="0">
                <a:latin typeface="Bookman Old Style" panose="02050604050505020204" pitchFamily="18" charset="0"/>
              </a:rPr>
              <a:t> H</a:t>
            </a:r>
            <a:r>
              <a:rPr lang="en-US" sz="2800" i="1" dirty="0">
                <a:latin typeface="Bookman Old Style" panose="02050604050505020204" pitchFamily="18" charset="0"/>
              </a:rPr>
              <a:t>yper </a:t>
            </a:r>
            <a:r>
              <a:rPr lang="en-US" sz="2800" b="1" i="1" dirty="0">
                <a:latin typeface="Bookman Old Style" panose="02050604050505020204" pitchFamily="18" charset="0"/>
              </a:rPr>
              <a:t>T</a:t>
            </a:r>
            <a:r>
              <a:rPr lang="en-US" sz="2800" i="1" dirty="0">
                <a:latin typeface="Bookman Old Style" panose="02050604050505020204" pitchFamily="18" charset="0"/>
              </a:rPr>
              <a:t>ext </a:t>
            </a:r>
            <a:r>
              <a:rPr lang="en-US" sz="2800" b="1" i="1" dirty="0">
                <a:latin typeface="Bookman Old Style" panose="02050604050505020204" pitchFamily="18" charset="0"/>
              </a:rPr>
              <a:t>T</a:t>
            </a:r>
            <a:r>
              <a:rPr lang="en-US" sz="2800" i="1" dirty="0">
                <a:latin typeface="Bookman Old Style" panose="02050604050505020204" pitchFamily="18" charset="0"/>
              </a:rPr>
              <a:t>ransfer </a:t>
            </a:r>
            <a:r>
              <a:rPr lang="en-US" sz="2800" b="1" i="1" dirty="0">
                <a:latin typeface="Bookman Old Style" panose="02050604050505020204" pitchFamily="18" charset="0"/>
              </a:rPr>
              <a:t>P</a:t>
            </a:r>
            <a:r>
              <a:rPr lang="en-US" sz="2800" i="1" dirty="0">
                <a:latin typeface="Bookman Old Style" panose="02050604050505020204" pitchFamily="18" charset="0"/>
              </a:rPr>
              <a:t>rotocol </a:t>
            </a:r>
            <a:r>
              <a:rPr lang="en-US" sz="2800" b="1" i="1" dirty="0">
                <a:latin typeface="Bookman Old Style" panose="02050604050505020204" pitchFamily="18" charset="0"/>
              </a:rPr>
              <a:t>S</a:t>
            </a:r>
            <a:r>
              <a:rPr lang="en-US" sz="2800" i="1" dirty="0">
                <a:latin typeface="Bookman Old Style" panose="02050604050505020204" pitchFamily="18" charset="0"/>
              </a:rPr>
              <a:t>ecure</a:t>
            </a:r>
            <a:r>
              <a:rPr lang="en-US" sz="2000" dirty="0">
                <a:latin typeface="Bookman Old Style" panose="02050604050505020204" pitchFamily="18" charset="0"/>
              </a:rPr>
              <a:t> </a:t>
            </a:r>
            <a:endParaRPr lang="ru-RU" sz="2800" dirty="0">
              <a:latin typeface="Bookman Old Style" panose="02050604050505020204" pitchFamily="18" charset="0"/>
            </a:endParaRPr>
          </a:p>
        </p:txBody>
      </p:sp>
      <p:sp>
        <p:nvSpPr>
          <p:cNvPr id="3" name="Объект 2"/>
          <p:cNvSpPr>
            <a:spLocks noGrp="1"/>
          </p:cNvSpPr>
          <p:nvPr>
            <p:ph sz="quarter" idx="1"/>
          </p:nvPr>
        </p:nvSpPr>
        <p:spPr>
          <a:xfrm>
            <a:off x="113015" y="1469205"/>
            <a:ext cx="6657653" cy="5306601"/>
          </a:xfrm>
        </p:spPr>
        <p:txBody>
          <a:bodyPr>
            <a:normAutofit/>
          </a:bodyPr>
          <a:lstStyle/>
          <a:p>
            <a:pPr marL="0" indent="0">
              <a:lnSpc>
                <a:spcPct val="200000"/>
              </a:lnSpc>
              <a:buNone/>
            </a:pPr>
            <a:r>
              <a:rPr lang="en-US" sz="1600" dirty="0">
                <a:latin typeface="Times New Roman" panose="02020603050405020304" pitchFamily="18" charset="0"/>
                <a:cs typeface="Times New Roman" panose="02020603050405020304" pitchFamily="18" charset="0"/>
              </a:rPr>
              <a:t>Hypertext transfer protocol secure (HTTPS) is the secure version of HTTP, which is the primary protocol used to send data between a web browser and a website. HTTPS is encrypted in order to increase security of data transfer. This is particularly important when users transmit sensitive data, such as by logging into a bank account, email service, or health insurance provider.</a:t>
            </a:r>
          </a:p>
          <a:p>
            <a:pPr marL="0" indent="0">
              <a:lnSpc>
                <a:spcPct val="200000"/>
              </a:lnSpc>
              <a:buNone/>
            </a:pPr>
            <a:r>
              <a:rPr lang="en-US" sz="1600" dirty="0">
                <a:latin typeface="Times New Roman" panose="02020603050405020304" pitchFamily="18" charset="0"/>
                <a:cs typeface="Times New Roman" panose="02020603050405020304" pitchFamily="18" charset="0"/>
              </a:rPr>
              <a:t>HTTPS uses an encryption protocol to encrypt communications. The protocol is called Transport Layer Security (TLS), although formerly it was known as Secure Sockets Layer (SSL). </a:t>
            </a:r>
          </a:p>
          <a:p>
            <a:pPr marL="0" indent="0">
              <a:lnSpc>
                <a:spcPct val="200000"/>
              </a:lnSpc>
              <a:buNone/>
            </a:pPr>
            <a:r>
              <a:rPr lang="en-US" sz="1600" dirty="0">
                <a:latin typeface="Times New Roman" panose="02020603050405020304" pitchFamily="18" charset="0"/>
                <a:cs typeface="Times New Roman" panose="02020603050405020304" pitchFamily="18" charset="0"/>
              </a:rPr>
              <a:t>This protocol secures communications by using the asymmetric public key infrastructure. </a:t>
            </a:r>
          </a:p>
        </p:txBody>
      </p:sp>
      <p:pic>
        <p:nvPicPr>
          <p:cNvPr id="6" name="Picture 5" descr="Logo&#10;&#10;Description automatically generated">
            <a:extLst>
              <a:ext uri="{FF2B5EF4-FFF2-40B4-BE49-F238E27FC236}">
                <a16:creationId xmlns:a16="http://schemas.microsoft.com/office/drawing/2014/main" id="{657EE0E2-6786-45F3-AED2-5C3A12A40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588" y="1903081"/>
            <a:ext cx="5320036" cy="3485714"/>
          </a:xfrm>
          <a:prstGeom prst="rect">
            <a:avLst/>
          </a:prstGeom>
        </p:spPr>
      </p:pic>
    </p:spTree>
    <p:extLst>
      <p:ext uri="{BB962C8B-B14F-4D97-AF65-F5344CB8AC3E}">
        <p14:creationId xmlns:p14="http://schemas.microsoft.com/office/powerpoint/2010/main" val="378253583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05E30C9A-4428-4C54-9F1A-6975C50D0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589" y="2003460"/>
            <a:ext cx="5169613" cy="4015803"/>
          </a:xfrm>
          <a:prstGeom prst="rect">
            <a:avLst/>
          </a:prstGeom>
        </p:spPr>
      </p:pic>
      <p:sp>
        <p:nvSpPr>
          <p:cNvPr id="3" name="Content Placeholder 2"/>
          <p:cNvSpPr>
            <a:spLocks noGrp="1"/>
          </p:cNvSpPr>
          <p:nvPr>
            <p:ph sz="quarter" idx="1"/>
          </p:nvPr>
        </p:nvSpPr>
        <p:spPr>
          <a:xfrm>
            <a:off x="69351" y="1746763"/>
            <a:ext cx="7024525" cy="4900618"/>
          </a:xfrm>
        </p:spPr>
        <p:txBody>
          <a:bodyPr>
            <a:normAutofit fontScale="85000" lnSpcReduction="10000"/>
          </a:bodyPr>
          <a:lstStyle/>
          <a:p>
            <a:pPr marL="0" indent="0">
              <a:lnSpc>
                <a:spcPct val="200000"/>
              </a:lnSpc>
              <a:buNone/>
            </a:pPr>
            <a:r>
              <a:rPr lang="en-US" sz="1800" dirty="0">
                <a:latin typeface="Bookman Old Style" panose="02050604050505020204" pitchFamily="18" charset="0"/>
              </a:rPr>
              <a:t>SFTP provides a secure connection to transfer files and traverse the file system on both the local and remote system. </a:t>
            </a:r>
          </a:p>
          <a:p>
            <a:pPr marL="0" indent="0">
              <a:lnSpc>
                <a:spcPct val="200000"/>
              </a:lnSpc>
              <a:buNone/>
            </a:pPr>
            <a:r>
              <a:rPr lang="en-US" sz="1800" dirty="0">
                <a:latin typeface="Bookman Old Style" panose="02050604050505020204" pitchFamily="18" charset="0"/>
              </a:rPr>
              <a:t>SFTP is also named SSH FTP. SSH is for a secure connection, and FTP is for file transfer protocol. The two protocols work together to transfer a file securely between two connected computers over an underlying TCP/IP network. </a:t>
            </a:r>
            <a:endParaRPr lang="en-GB" sz="1800" dirty="0">
              <a:latin typeface="Bookman Old Style" panose="02050604050505020204" pitchFamily="18" charset="0"/>
            </a:endParaRPr>
          </a:p>
          <a:p>
            <a:pPr marL="0" indent="0">
              <a:lnSpc>
                <a:spcPct val="200000"/>
              </a:lnSpc>
              <a:buNone/>
            </a:pPr>
            <a:r>
              <a:rPr lang="en-GB" sz="1800" dirty="0">
                <a:latin typeface="Bookman Old Style" panose="02050604050505020204" pitchFamily="18" charset="0"/>
              </a:rPr>
              <a:t>SFTP also protects against password sniffing and man-in-the-middle attacks. </a:t>
            </a:r>
          </a:p>
          <a:p>
            <a:pPr marL="0" indent="0">
              <a:lnSpc>
                <a:spcPct val="200000"/>
              </a:lnSpc>
              <a:buNone/>
            </a:pPr>
            <a:r>
              <a:rPr lang="en-GB" sz="1800" dirty="0">
                <a:latin typeface="Bookman Old Style" panose="02050604050505020204" pitchFamily="18" charset="0"/>
              </a:rPr>
              <a:t>It protects the integrity of the data using encryption and cryptographic hash functions and authenticates both the server and the user.</a:t>
            </a:r>
          </a:p>
          <a:p>
            <a:pPr marL="0" indent="0">
              <a:buNone/>
            </a:pPr>
            <a:endParaRPr lang="en-US" dirty="0"/>
          </a:p>
        </p:txBody>
      </p:sp>
      <p:sp>
        <p:nvSpPr>
          <p:cNvPr id="4" name="TextBox 3">
            <a:extLst>
              <a:ext uri="{FF2B5EF4-FFF2-40B4-BE49-F238E27FC236}">
                <a16:creationId xmlns:a16="http://schemas.microsoft.com/office/drawing/2014/main" id="{B01F1D61-D6F6-49B3-8370-804BA1445C3F}"/>
              </a:ext>
            </a:extLst>
          </p:cNvPr>
          <p:cNvSpPr txBox="1"/>
          <p:nvPr/>
        </p:nvSpPr>
        <p:spPr>
          <a:xfrm>
            <a:off x="2514600" y="555073"/>
            <a:ext cx="6097712" cy="584775"/>
          </a:xfrm>
          <a:prstGeom prst="rect">
            <a:avLst/>
          </a:prstGeom>
          <a:noFill/>
        </p:spPr>
        <p:txBody>
          <a:bodyPr wrap="square">
            <a:spAutoFit/>
          </a:bodyPr>
          <a:lstStyle/>
          <a:p>
            <a:r>
              <a:rPr lang="en-GB" sz="3200" dirty="0">
                <a:latin typeface="Times New Roman" panose="02020603050405020304" pitchFamily="18" charset="0"/>
                <a:cs typeface="Times New Roman" panose="02020603050405020304" pitchFamily="18" charset="0"/>
              </a:rPr>
              <a:t>SFTP </a:t>
            </a:r>
            <a:r>
              <a:rPr lang="en-US" sz="3200" dirty="0">
                <a:latin typeface="Times New Roman" panose="02020603050405020304" pitchFamily="18" charset="0"/>
                <a:cs typeface="Times New Roman" panose="02020603050405020304" pitchFamily="18" charset="0"/>
              </a:rPr>
              <a:t>Secure File Transfer Protocol</a:t>
            </a:r>
          </a:p>
        </p:txBody>
      </p:sp>
    </p:spTree>
    <p:extLst>
      <p:ext uri="{BB962C8B-B14F-4D97-AF65-F5344CB8AC3E}">
        <p14:creationId xmlns:p14="http://schemas.microsoft.com/office/powerpoint/2010/main" val="1771091276"/>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SSL Secure Socket Layer</a:t>
            </a:r>
            <a:br>
              <a:rPr lang="en-US" dirty="0"/>
            </a:br>
            <a:endParaRPr lang="en-US" dirty="0"/>
          </a:p>
        </p:txBody>
      </p:sp>
      <p:sp>
        <p:nvSpPr>
          <p:cNvPr id="3" name="Content Placeholder 2"/>
          <p:cNvSpPr>
            <a:spLocks noGrp="1"/>
          </p:cNvSpPr>
          <p:nvPr>
            <p:ph sz="quarter" idx="1"/>
          </p:nvPr>
        </p:nvSpPr>
        <p:spPr>
          <a:xfrm>
            <a:off x="400692" y="1846780"/>
            <a:ext cx="4705564" cy="4495800"/>
          </a:xfrm>
        </p:spPr>
        <p:txBody>
          <a:bodyPr>
            <a:normAutofit/>
          </a:bodyPr>
          <a:lstStyle/>
          <a:p>
            <a:pPr marL="0" indent="0">
              <a:lnSpc>
                <a:spcPct val="200000"/>
              </a:lnSpc>
              <a:buNone/>
            </a:pPr>
            <a:r>
              <a:rPr lang="en-GB" sz="1600" dirty="0">
                <a:latin typeface="Bookman Old Style" panose="02050604050505020204" pitchFamily="18" charset="0"/>
              </a:rPr>
              <a:t>SSL allows security by allowing applications to encrypt data that go from a client to a matching server</a:t>
            </a:r>
          </a:p>
          <a:p>
            <a:pPr marL="0" indent="0">
              <a:lnSpc>
                <a:spcPct val="200000"/>
              </a:lnSpc>
              <a:buNone/>
            </a:pPr>
            <a:r>
              <a:rPr lang="en-GB" sz="1600" dirty="0">
                <a:latin typeface="Bookman Old Style" panose="02050604050505020204" pitchFamily="18" charset="0"/>
              </a:rPr>
              <a:t>Secure Sockets Layer (SSL) was the most widely deployed cryptographic protocol to provide security over internet communications before it was preceded by TLS (Transport Layer Security)</a:t>
            </a:r>
            <a:endParaRPr lang="en-US" sz="1600" dirty="0">
              <a:latin typeface="Bookman Old Style" panose="02050604050505020204" pitchFamily="18" charset="0"/>
            </a:endParaRPr>
          </a:p>
        </p:txBody>
      </p:sp>
      <p:pic>
        <p:nvPicPr>
          <p:cNvPr id="9" name="Picture 8" descr="Graphical user interface, application, Teams&#10;&#10;Description automatically generated">
            <a:extLst>
              <a:ext uri="{FF2B5EF4-FFF2-40B4-BE49-F238E27FC236}">
                <a16:creationId xmlns:a16="http://schemas.microsoft.com/office/drawing/2014/main" id="{B2AB8879-8720-400B-9645-E6062C4DF495}"/>
              </a:ext>
            </a:extLst>
          </p:cNvPr>
          <p:cNvPicPr>
            <a:picLocks noChangeAspect="1"/>
          </p:cNvPicPr>
          <p:nvPr/>
        </p:nvPicPr>
        <p:blipFill rotWithShape="1">
          <a:blip r:embed="rId3">
            <a:extLst>
              <a:ext uri="{28A0092B-C50C-407E-A947-70E740481C1C}">
                <a14:useLocalDpi xmlns:a14="http://schemas.microsoft.com/office/drawing/2010/main" val="0"/>
              </a:ext>
            </a:extLst>
          </a:blip>
          <a:srcRect b="11776"/>
          <a:stretch/>
        </p:blipFill>
        <p:spPr>
          <a:xfrm>
            <a:off x="5298186" y="1533525"/>
            <a:ext cx="6787408" cy="4918646"/>
          </a:xfrm>
          <a:prstGeom prst="rect">
            <a:avLst/>
          </a:prstGeom>
        </p:spPr>
      </p:pic>
    </p:spTree>
    <p:extLst>
      <p:ext uri="{BB962C8B-B14F-4D97-AF65-F5344CB8AC3E}">
        <p14:creationId xmlns:p14="http://schemas.microsoft.com/office/powerpoint/2010/main" val="22194595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D3E678-99DF-4473-BA3E-858015ACEB13}"/>
              </a:ext>
            </a:extLst>
          </p:cNvPr>
          <p:cNvSpPr>
            <a:spLocks noGrp="1"/>
          </p:cNvSpPr>
          <p:nvPr>
            <p:ph type="body" idx="1"/>
          </p:nvPr>
        </p:nvSpPr>
        <p:spPr>
          <a:xfrm>
            <a:off x="277402" y="2590799"/>
            <a:ext cx="11609797" cy="3489159"/>
          </a:xfrm>
        </p:spPr>
        <p:txBody>
          <a:bodyPr>
            <a:normAutofit/>
          </a:bodyPr>
          <a:lstStyle/>
          <a:p>
            <a:pPr>
              <a:lnSpc>
                <a:spcPct val="170000"/>
              </a:lnSpc>
            </a:pPr>
            <a:r>
              <a:rPr lang="en-US" dirty="0"/>
              <a:t>Protocol implementation can be conceptualized as a stack, where each layer serves a specific function in the communication process. </a:t>
            </a:r>
          </a:p>
          <a:p>
            <a:pPr>
              <a:lnSpc>
                <a:spcPct val="170000"/>
              </a:lnSpc>
            </a:pPr>
            <a:r>
              <a:rPr lang="en-US" dirty="0"/>
              <a:t>This type of layered approach is fundamental in computer networking and communication process</a:t>
            </a:r>
          </a:p>
        </p:txBody>
      </p:sp>
      <p:sp>
        <p:nvSpPr>
          <p:cNvPr id="3" name="Title 2">
            <a:extLst>
              <a:ext uri="{FF2B5EF4-FFF2-40B4-BE49-F238E27FC236}">
                <a16:creationId xmlns:a16="http://schemas.microsoft.com/office/drawing/2014/main" id="{9EEA3B72-7399-4CDD-A26D-BEA0C03ED378}"/>
              </a:ext>
            </a:extLst>
          </p:cNvPr>
          <p:cNvSpPr>
            <a:spLocks noGrp="1"/>
          </p:cNvSpPr>
          <p:nvPr>
            <p:ph type="title"/>
          </p:nvPr>
        </p:nvSpPr>
        <p:spPr/>
        <p:txBody>
          <a:bodyPr>
            <a:normAutofit/>
          </a:bodyPr>
          <a:lstStyle/>
          <a:p>
            <a:r>
              <a:rPr lang="en-US" dirty="0"/>
              <a:t>Protocol Layers</a:t>
            </a:r>
          </a:p>
        </p:txBody>
      </p:sp>
    </p:spTree>
    <p:extLst>
      <p:ext uri="{BB962C8B-B14F-4D97-AF65-F5344CB8AC3E}">
        <p14:creationId xmlns:p14="http://schemas.microsoft.com/office/powerpoint/2010/main" val="24653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88DB5-9D2D-4DE8-A9EC-7F87F2949DBF}"/>
              </a:ext>
            </a:extLst>
          </p:cNvPr>
          <p:cNvSpPr>
            <a:spLocks noGrp="1"/>
          </p:cNvSpPr>
          <p:nvPr>
            <p:ph type="body" idx="1"/>
          </p:nvPr>
        </p:nvSpPr>
        <p:spPr>
          <a:xfrm>
            <a:off x="166669" y="2566737"/>
            <a:ext cx="12217835" cy="4566773"/>
          </a:xfrm>
        </p:spPr>
        <p:txBody>
          <a:bodyPr>
            <a:normAutofit fontScale="62500" lnSpcReduction="20000"/>
          </a:bodyPr>
          <a:lstStyle/>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The TCP/IP model, also known as the Internet protocol suite, is a conceptual framework used for understanding and designing network protocols. </a:t>
            </a:r>
          </a:p>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It's named after two of its most important protocols: </a:t>
            </a:r>
          </a:p>
          <a:p>
            <a:pPr marL="457200" indent="-457200">
              <a:lnSpc>
                <a:spcPct val="17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the Transmission Control Protocol (TCP) </a:t>
            </a:r>
          </a:p>
          <a:p>
            <a:pPr marL="457200" indent="-457200">
              <a:lnSpc>
                <a:spcPct val="17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the Internet Protocol (IP). </a:t>
            </a:r>
          </a:p>
          <a:p>
            <a:pPr marL="457200" indent="-457200">
              <a:lnSpc>
                <a:spcPct val="17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Developed in the 1970s by the U.S. Department of Defense, it's now the basis for the internet and most local area networks (LANs) worldwide. </a:t>
            </a:r>
          </a:p>
          <a:p>
            <a:pPr marL="457200" indent="-457200">
              <a:lnSpc>
                <a:spcPct val="170000"/>
              </a:lnSpc>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The model has four layers:</a:t>
            </a:r>
          </a:p>
        </p:txBody>
      </p:sp>
      <p:sp>
        <p:nvSpPr>
          <p:cNvPr id="3" name="Title 2">
            <a:extLst>
              <a:ext uri="{FF2B5EF4-FFF2-40B4-BE49-F238E27FC236}">
                <a16:creationId xmlns:a16="http://schemas.microsoft.com/office/drawing/2014/main" id="{A48B2328-45FA-4DE8-9B68-15ABF6495788}"/>
              </a:ext>
            </a:extLst>
          </p:cNvPr>
          <p:cNvSpPr>
            <a:spLocks noGrp="1"/>
          </p:cNvSpPr>
          <p:nvPr>
            <p:ph type="title"/>
          </p:nvPr>
        </p:nvSpPr>
        <p:spPr/>
        <p:txBody>
          <a:bodyPr>
            <a:normAutofit/>
          </a:bodyPr>
          <a:lstStyle/>
          <a:p>
            <a:r>
              <a:rPr lang="en-US" b="1" dirty="0"/>
              <a:t>TCP/IP Protocols</a:t>
            </a:r>
            <a:endParaRPr lang="en-US" dirty="0"/>
          </a:p>
        </p:txBody>
      </p:sp>
    </p:spTree>
    <p:extLst>
      <p:ext uri="{BB962C8B-B14F-4D97-AF65-F5344CB8AC3E}">
        <p14:creationId xmlns:p14="http://schemas.microsoft.com/office/powerpoint/2010/main" val="78491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6F41-2E63-4D93-B3FF-47FEF7F0897C}"/>
              </a:ext>
            </a:extLst>
          </p:cNvPr>
          <p:cNvSpPr>
            <a:spLocks noGrp="1"/>
          </p:cNvSpPr>
          <p:nvPr>
            <p:ph type="title"/>
          </p:nvPr>
        </p:nvSpPr>
        <p:spPr/>
        <p:txBody>
          <a:bodyPr/>
          <a:lstStyle/>
          <a:p>
            <a:pPr algn="ctr"/>
            <a:r>
              <a:rPr lang="en-US" dirty="0"/>
              <a:t>The Four Layers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807471277"/>
              </p:ext>
            </p:extLst>
          </p:nvPr>
        </p:nvGraphicFramePr>
        <p:xfrm>
          <a:off x="1993231" y="1813760"/>
          <a:ext cx="8510337" cy="4811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87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88DB5-9D2D-4DE8-A9EC-7F87F2949DBF}"/>
              </a:ext>
            </a:extLst>
          </p:cNvPr>
          <p:cNvSpPr>
            <a:spLocks noGrp="1"/>
          </p:cNvSpPr>
          <p:nvPr>
            <p:ph type="body" idx="1"/>
          </p:nvPr>
        </p:nvSpPr>
        <p:spPr>
          <a:xfrm>
            <a:off x="369870" y="2571964"/>
            <a:ext cx="11822130" cy="4212405"/>
          </a:xfrm>
        </p:spPr>
        <p:txBody>
          <a:bodyPr>
            <a:normAutofit fontScale="85000" lnSpcReduction="10000"/>
          </a:bodyPr>
          <a:lstStyle/>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When sending data across the internet (network), the layers are used in the</a:t>
            </a:r>
          </a:p>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order layer 4 to layer 1; when receiving data across the internet (network), the</a:t>
            </a:r>
          </a:p>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layers are used in the order layer 1 to layer 4. </a:t>
            </a:r>
          </a:p>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Each of the layers is implemented using software.</a:t>
            </a:r>
          </a:p>
        </p:txBody>
      </p:sp>
      <p:sp>
        <p:nvSpPr>
          <p:cNvPr id="3" name="Title 2">
            <a:extLst>
              <a:ext uri="{FF2B5EF4-FFF2-40B4-BE49-F238E27FC236}">
                <a16:creationId xmlns:a16="http://schemas.microsoft.com/office/drawing/2014/main" id="{A48B2328-45FA-4DE8-9B68-15ABF6495788}"/>
              </a:ext>
            </a:extLst>
          </p:cNvPr>
          <p:cNvSpPr>
            <a:spLocks noGrp="1"/>
          </p:cNvSpPr>
          <p:nvPr>
            <p:ph type="title"/>
          </p:nvPr>
        </p:nvSpPr>
        <p:spPr/>
        <p:txBody>
          <a:bodyPr>
            <a:normAutofit/>
          </a:bodyPr>
          <a:lstStyle/>
          <a:p>
            <a:r>
              <a:rPr lang="en-US" b="1" dirty="0"/>
              <a:t>TCP/IP Protocols</a:t>
            </a:r>
            <a:endParaRPr lang="en-US" dirty="0"/>
          </a:p>
        </p:txBody>
      </p:sp>
    </p:spTree>
    <p:extLst>
      <p:ext uri="{BB962C8B-B14F-4D97-AF65-F5344CB8AC3E}">
        <p14:creationId xmlns:p14="http://schemas.microsoft.com/office/powerpoint/2010/main" val="364388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LAYER</a:t>
            </a:r>
          </a:p>
        </p:txBody>
      </p:sp>
      <p:sp>
        <p:nvSpPr>
          <p:cNvPr id="3" name="Content Placeholder 2"/>
          <p:cNvSpPr>
            <a:spLocks noGrp="1"/>
          </p:cNvSpPr>
          <p:nvPr>
            <p:ph sz="quarter" idx="1"/>
          </p:nvPr>
        </p:nvSpPr>
        <p:spPr>
          <a:xfrm>
            <a:off x="431853" y="1648325"/>
            <a:ext cx="11551600" cy="4824663"/>
          </a:xfrm>
        </p:spPr>
        <p:txBody>
          <a:bodyPr>
            <a:normAutofit lnSpcReduction="10000"/>
          </a:bodyPr>
          <a:lstStyle/>
          <a:p>
            <a:pPr>
              <a:lnSpc>
                <a:spcPct val="150000"/>
              </a:lnSpc>
            </a:pPr>
            <a:r>
              <a:rPr lang="en-US" dirty="0"/>
              <a:t>The application layer contains all the programs that exchange data, such as web browsing or server software; file transfer, email, remote login </a:t>
            </a:r>
            <a:r>
              <a:rPr lang="en-US" dirty="0" err="1"/>
              <a:t>ect</a:t>
            </a:r>
            <a:r>
              <a:rPr lang="en-US" dirty="0"/>
              <a:t>.</a:t>
            </a:r>
          </a:p>
          <a:p>
            <a:pPr>
              <a:lnSpc>
                <a:spcPct val="150000"/>
              </a:lnSpc>
            </a:pPr>
            <a:r>
              <a:rPr lang="en-US" dirty="0"/>
              <a:t>It sends files to the transport layer. </a:t>
            </a:r>
          </a:p>
          <a:p>
            <a:pPr>
              <a:lnSpc>
                <a:spcPct val="150000"/>
              </a:lnSpc>
            </a:pPr>
            <a:r>
              <a:rPr lang="en-US" dirty="0"/>
              <a:t>This layer allows applications to access the services used in other layers </a:t>
            </a:r>
          </a:p>
          <a:p>
            <a:pPr>
              <a:lnSpc>
                <a:spcPct val="150000"/>
              </a:lnSpc>
            </a:pPr>
            <a:r>
              <a:rPr lang="en-US" dirty="0"/>
              <a:t>It also defines the protocols that any app uses to allow the exchange of data.</a:t>
            </a:r>
          </a:p>
          <a:p>
            <a:pPr>
              <a:lnSpc>
                <a:spcPct val="150000"/>
              </a:lnSpc>
            </a:pPr>
            <a:r>
              <a:rPr lang="en-US" dirty="0"/>
              <a:t>There are several protocols associated with the application layer</a:t>
            </a:r>
          </a:p>
        </p:txBody>
      </p:sp>
    </p:spTree>
    <p:extLst>
      <p:ext uri="{BB962C8B-B14F-4D97-AF65-F5344CB8AC3E}">
        <p14:creationId xmlns:p14="http://schemas.microsoft.com/office/powerpoint/2010/main" val="14706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Protocols-Application Layer</a:t>
            </a:r>
          </a:p>
        </p:txBody>
      </p:sp>
      <p:sp>
        <p:nvSpPr>
          <p:cNvPr id="3" name="Content Placeholder 2"/>
          <p:cNvSpPr>
            <a:spLocks noGrp="1"/>
          </p:cNvSpPr>
          <p:nvPr>
            <p:ph sz="quarter" idx="1"/>
          </p:nvPr>
        </p:nvSpPr>
        <p:spPr>
          <a:xfrm>
            <a:off x="272715" y="1600200"/>
            <a:ext cx="11790947" cy="5257800"/>
          </a:xfrm>
        </p:spPr>
        <p:txBody>
          <a:bodyPr>
            <a:normAutofit fontScale="55000" lnSpcReduction="20000"/>
          </a:bodyPr>
          <a:lstStyle/>
          <a:p>
            <a:pPr>
              <a:lnSpc>
                <a:spcPct val="170000"/>
              </a:lnSpc>
            </a:pPr>
            <a:r>
              <a:rPr lang="en-US" b="1" dirty="0">
                <a:latin typeface="Bookman Old Style" panose="02050604050505020204" pitchFamily="18" charset="0"/>
              </a:rPr>
              <a:t>HTTP </a:t>
            </a:r>
            <a:r>
              <a:rPr lang="en-US" dirty="0">
                <a:latin typeface="Bookman Old Style" panose="02050604050505020204" pitchFamily="18" charset="0"/>
              </a:rPr>
              <a:t>hypertext transfer protocol; this is a protocol responsible for correct transfer of files that make up web pages on the world wide web</a:t>
            </a:r>
          </a:p>
          <a:p>
            <a:pPr>
              <a:lnSpc>
                <a:spcPct val="170000"/>
              </a:lnSpc>
            </a:pPr>
            <a:r>
              <a:rPr lang="en-US" b="1" dirty="0">
                <a:latin typeface="Bookman Old Style" panose="02050604050505020204" pitchFamily="18" charset="0"/>
              </a:rPr>
              <a:t>SMTP </a:t>
            </a:r>
            <a:r>
              <a:rPr lang="en-US" dirty="0">
                <a:latin typeface="Bookman Old Style" panose="02050604050505020204" pitchFamily="18" charset="0"/>
              </a:rPr>
              <a:t>simple mail transfer protocol; this handles the sending of emails</a:t>
            </a:r>
          </a:p>
          <a:p>
            <a:pPr>
              <a:lnSpc>
                <a:spcPct val="170000"/>
              </a:lnSpc>
            </a:pPr>
            <a:r>
              <a:rPr lang="en-US" b="1" dirty="0">
                <a:latin typeface="Bookman Old Style" panose="02050604050505020204" pitchFamily="18" charset="0"/>
              </a:rPr>
              <a:t>POP3/4 </a:t>
            </a:r>
            <a:r>
              <a:rPr lang="en-US" dirty="0">
                <a:latin typeface="Bookman Old Style" panose="02050604050505020204" pitchFamily="18" charset="0"/>
              </a:rPr>
              <a:t>post office protocol; this handles the receiving of emails</a:t>
            </a:r>
          </a:p>
          <a:p>
            <a:pPr>
              <a:lnSpc>
                <a:spcPct val="170000"/>
              </a:lnSpc>
            </a:pPr>
            <a:r>
              <a:rPr lang="en-US" b="1" dirty="0">
                <a:latin typeface="Bookman Old Style" panose="02050604050505020204" pitchFamily="18" charset="0"/>
              </a:rPr>
              <a:t>IMAP </a:t>
            </a:r>
            <a:r>
              <a:rPr lang="en-US" dirty="0">
                <a:latin typeface="Bookman Old Style" panose="02050604050505020204" pitchFamily="18" charset="0"/>
              </a:rPr>
              <a:t>internet message access protocol; this handles the receiving of emails</a:t>
            </a:r>
          </a:p>
          <a:p>
            <a:pPr>
              <a:lnSpc>
                <a:spcPct val="170000"/>
              </a:lnSpc>
            </a:pPr>
            <a:r>
              <a:rPr lang="en-US" b="1" dirty="0">
                <a:latin typeface="Bookman Old Style" panose="02050604050505020204" pitchFamily="18" charset="0"/>
              </a:rPr>
              <a:t>DNS </a:t>
            </a:r>
            <a:r>
              <a:rPr lang="en-US" dirty="0">
                <a:latin typeface="Bookman Old Style" panose="02050604050505020204" pitchFamily="18" charset="0"/>
              </a:rPr>
              <a:t>domain name service; protocol used to find the IP address, for example, when sending emails</a:t>
            </a:r>
          </a:p>
          <a:p>
            <a:pPr>
              <a:lnSpc>
                <a:spcPct val="170000"/>
              </a:lnSpc>
            </a:pPr>
            <a:r>
              <a:rPr lang="en-US" b="1" dirty="0">
                <a:latin typeface="Bookman Old Style" panose="02050604050505020204" pitchFamily="18" charset="0"/>
              </a:rPr>
              <a:t>FTP </a:t>
            </a:r>
            <a:r>
              <a:rPr lang="en-US" dirty="0">
                <a:latin typeface="Bookman Old Style" panose="02050604050505020204" pitchFamily="18" charset="0"/>
              </a:rPr>
              <a:t>file transfer protocol; this is a protocol used when transferring messages and attachments</a:t>
            </a:r>
          </a:p>
          <a:p>
            <a:pPr>
              <a:lnSpc>
                <a:spcPct val="170000"/>
              </a:lnSpc>
            </a:pPr>
            <a:r>
              <a:rPr lang="en-US" b="1" dirty="0">
                <a:latin typeface="Bookman Old Style" panose="02050604050505020204" pitchFamily="18" charset="0"/>
              </a:rPr>
              <a:t>RIP </a:t>
            </a:r>
            <a:r>
              <a:rPr lang="en-US" dirty="0">
                <a:latin typeface="Bookman Old Style" panose="02050604050505020204" pitchFamily="18" charset="0"/>
              </a:rPr>
              <a:t>routing information protocol; this is the protocol routers use to exchange routing information over an IP network</a:t>
            </a:r>
          </a:p>
          <a:p>
            <a:pPr>
              <a:lnSpc>
                <a:spcPct val="170000"/>
              </a:lnSpc>
            </a:pPr>
            <a:r>
              <a:rPr lang="en-US" b="1" dirty="0">
                <a:latin typeface="Bookman Old Style" panose="02050604050505020204" pitchFamily="18" charset="0"/>
              </a:rPr>
              <a:t>SNMP </a:t>
            </a:r>
            <a:r>
              <a:rPr lang="en-US" dirty="0">
                <a:latin typeface="Bookman Old Style" panose="02050604050505020204" pitchFamily="18" charset="0"/>
              </a:rPr>
              <a:t>simple network management protocol; protocol used when exchanging network management information between network management and network devices (such as routers, servers and other network devices)</a:t>
            </a:r>
          </a:p>
        </p:txBody>
      </p:sp>
    </p:spTree>
    <p:extLst>
      <p:ext uri="{BB962C8B-B14F-4D97-AF65-F5344CB8AC3E}">
        <p14:creationId xmlns:p14="http://schemas.microsoft.com/office/powerpoint/2010/main" val="9934105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0.xml><?xml version="1.0" encoding="utf-8"?>
<a:theme xmlns:a="http://schemas.openxmlformats.org/drawingml/2006/main" name="10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1.xml><?xml version="1.0" encoding="utf-8"?>
<a:theme xmlns:a="http://schemas.openxmlformats.org/drawingml/2006/main" name="11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2.xml><?xml version="1.0" encoding="utf-8"?>
<a:theme xmlns:a="http://schemas.openxmlformats.org/drawingml/2006/main" name="12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5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6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7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8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9.xml><?xml version="1.0" encoding="utf-8"?>
<a:theme xmlns:a="http://schemas.openxmlformats.org/drawingml/2006/main" name="9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10.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11.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12.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2.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3.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4.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5.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6.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7.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8.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9.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docProps/app.xml><?xml version="1.0" encoding="utf-8"?>
<Properties xmlns="http://schemas.openxmlformats.org/officeDocument/2006/extended-properties" xmlns:vt="http://schemas.openxmlformats.org/officeDocument/2006/docPropsVTypes">
  <Template>Wisp</Template>
  <TotalTime>1023</TotalTime>
  <Words>2401</Words>
  <Application>Microsoft Office PowerPoint</Application>
  <PresentationFormat>Widescreen</PresentationFormat>
  <Paragraphs>158</Paragraphs>
  <Slides>36</Slides>
  <Notes>0</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36</vt:i4>
      </vt:variant>
    </vt:vector>
  </HeadingPairs>
  <TitlesOfParts>
    <vt:vector size="55" baseType="lpstr">
      <vt:lpstr>Arial</vt:lpstr>
      <vt:lpstr>Bookman Old Style</vt:lpstr>
      <vt:lpstr>Calibri</vt:lpstr>
      <vt:lpstr>Times New Roman</vt:lpstr>
      <vt:lpstr>Tw Cen MT</vt:lpstr>
      <vt:lpstr>Wingdings</vt:lpstr>
      <vt:lpstr>Wingdings 2</vt:lpstr>
      <vt:lpstr>Median</vt:lpstr>
      <vt:lpstr>1_Median</vt:lpstr>
      <vt:lpstr>2_Median</vt:lpstr>
      <vt:lpstr>4_Median</vt:lpstr>
      <vt:lpstr>5_Median</vt:lpstr>
      <vt:lpstr>6_Median</vt:lpstr>
      <vt:lpstr>7_Median</vt:lpstr>
      <vt:lpstr>8_Median</vt:lpstr>
      <vt:lpstr>9_Median</vt:lpstr>
      <vt:lpstr>10_Median</vt:lpstr>
      <vt:lpstr>11_Median</vt:lpstr>
      <vt:lpstr>12_Median</vt:lpstr>
      <vt:lpstr>Protocols</vt:lpstr>
      <vt:lpstr>Objectives</vt:lpstr>
      <vt:lpstr>What is Network protocol?</vt:lpstr>
      <vt:lpstr>Protocol Layers</vt:lpstr>
      <vt:lpstr>TCP/IP Protocols</vt:lpstr>
      <vt:lpstr>The Four Layers</vt:lpstr>
      <vt:lpstr>TCP/IP Protocols</vt:lpstr>
      <vt:lpstr>APPLICATION LAYER</vt:lpstr>
      <vt:lpstr>Protocols-Application Layer</vt:lpstr>
      <vt:lpstr>TRANSPORT LAYER</vt:lpstr>
      <vt:lpstr>TRANSPORT LAYER</vt:lpstr>
      <vt:lpstr>Two Transport Protocols</vt:lpstr>
      <vt:lpstr>UDP/IP </vt:lpstr>
      <vt:lpstr>Comparison </vt:lpstr>
      <vt:lpstr>TRANSPORT LAYER OPERATION</vt:lpstr>
      <vt:lpstr>INTERNET/NETWORK LAYER</vt:lpstr>
      <vt:lpstr>INTERNET/NETWORK LAYER</vt:lpstr>
      <vt:lpstr>DATA LINK LAYER</vt:lpstr>
      <vt:lpstr>TCP/IP</vt:lpstr>
      <vt:lpstr>Student’s Activity</vt:lpstr>
      <vt:lpstr>Students’ Presentation </vt:lpstr>
      <vt:lpstr>Teacher Review </vt:lpstr>
      <vt:lpstr>BIT TORRENT</vt:lpstr>
      <vt:lpstr> TERMS USED WHEN USING BITTORRENT</vt:lpstr>
      <vt:lpstr> TERMS USED WHEN USING BITTORRENT</vt:lpstr>
      <vt:lpstr>Example –Bit torrent operation</vt:lpstr>
      <vt:lpstr>PowerPoint Presentation</vt:lpstr>
      <vt:lpstr>HTTP-HyperText Transfer Protocol. </vt:lpstr>
      <vt:lpstr>FTP-File Transfer Protocol </vt:lpstr>
      <vt:lpstr>SMTP-Simple Mail Transfer Protocol, </vt:lpstr>
      <vt:lpstr>POP3 (Post Office Protocol version 3) </vt:lpstr>
      <vt:lpstr>IMAP is a protocol is a standard protocol for accessing email on a remote server. It works on the application layer. It is used to retrieve and store email through an email server via the TCP/IP connection. IMAP allows you to access your email wherever you are, from any device.  When you read an email message using IMAP, you aren't actually downloading or storing it on your computer; instead, you're reading it from the email service</vt:lpstr>
      <vt:lpstr>PowerPoint Presentation</vt:lpstr>
      <vt:lpstr>HTTPS- Hyper Text Transfer Protocol Secure </vt:lpstr>
      <vt:lpstr>PowerPoint Presentation</vt:lpstr>
      <vt:lpstr>SSL Secure Socket Layer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dc:title>
  <dc:creator>Жанболат Нұрбаев</dc:creator>
  <cp:lastModifiedBy>Janet Reid-Sterling</cp:lastModifiedBy>
  <cp:revision>67</cp:revision>
  <dcterms:created xsi:type="dcterms:W3CDTF">2019-01-29T15:50:22Z</dcterms:created>
  <dcterms:modified xsi:type="dcterms:W3CDTF">2023-09-16T04:12:07Z</dcterms:modified>
</cp:coreProperties>
</file>