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 id="2147483749" r:id="rId3"/>
  </p:sldMasterIdLst>
  <p:notesMasterIdLst>
    <p:notesMasterId r:id="rId20"/>
  </p:notesMasterIdLst>
  <p:sldIdLst>
    <p:sldId id="256" r:id="rId4"/>
    <p:sldId id="314" r:id="rId5"/>
    <p:sldId id="257" r:id="rId6"/>
    <p:sldId id="275" r:id="rId7"/>
    <p:sldId id="316" r:id="rId8"/>
    <p:sldId id="278" r:id="rId9"/>
    <p:sldId id="277" r:id="rId10"/>
    <p:sldId id="317" r:id="rId11"/>
    <p:sldId id="329" r:id="rId12"/>
    <p:sldId id="318" r:id="rId13"/>
    <p:sldId id="331" r:id="rId14"/>
    <p:sldId id="330" r:id="rId15"/>
    <p:sldId id="332" r:id="rId16"/>
    <p:sldId id="319" r:id="rId17"/>
    <p:sldId id="333" r:id="rId18"/>
    <p:sldId id="32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CCC3EA-88EB-416C-93A6-968F15862400}"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83720-9A53-4B98-B469-1CCF0EA196FC}" type="slidenum">
              <a:rPr lang="en-US" smtClean="0"/>
              <a:t>‹#›</a:t>
            </a:fld>
            <a:endParaRPr lang="en-US"/>
          </a:p>
        </p:txBody>
      </p:sp>
    </p:spTree>
    <p:extLst>
      <p:ext uri="{BB962C8B-B14F-4D97-AF65-F5344CB8AC3E}">
        <p14:creationId xmlns:p14="http://schemas.microsoft.com/office/powerpoint/2010/main" val="313020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83720-9A53-4B98-B469-1CCF0EA196FC}" type="slidenum">
              <a:rPr lang="en-US" smtClean="0"/>
              <a:t>3</a:t>
            </a:fld>
            <a:endParaRPr lang="en-US"/>
          </a:p>
        </p:txBody>
      </p:sp>
    </p:spTree>
    <p:extLst>
      <p:ext uri="{BB962C8B-B14F-4D97-AF65-F5344CB8AC3E}">
        <p14:creationId xmlns:p14="http://schemas.microsoft.com/office/powerpoint/2010/main" val="3737981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16.05.2024</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2927343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50520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16.05.2024</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182175575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16.05.2024</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419335560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016332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16.05.2024</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155601690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16.05.2024</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1616658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16.05.2024</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779827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438694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53404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7034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82702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16.05.2024</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53840198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185085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16.05.2024</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371548045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6A30EB12-CE31-41CE-B6BD-306FF40F97CA}" type="datetimeFigureOut">
              <a:rPr lang="ru-RU" smtClean="0"/>
              <a:t>16.05.2024</a:t>
            </a:fld>
            <a:endParaRPr lang="ru-RU"/>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637737722"/>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30EB12-CE31-41CE-B6BD-306FF40F97CA}" type="datetimeFigureOut">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581052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16.05.2024</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215209534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16.05.2024</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15722513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16.05.2024</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301320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743178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297619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A30EB12-CE31-41CE-B6BD-306FF40F97CA}" type="datetimeFigureOut">
              <a:rPr lang="ru-RU" smtClean="0"/>
              <a:t>16.05.2024</a:t>
            </a:fld>
            <a:endParaRPr lang="ru-RU"/>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Tree>
    <p:extLst>
      <p:ext uri="{BB962C8B-B14F-4D97-AF65-F5344CB8AC3E}">
        <p14:creationId xmlns:p14="http://schemas.microsoft.com/office/powerpoint/2010/main" val="1235858168"/>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22730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16.05.2024</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3830171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0EB12-CE31-41CE-B6BD-306FF40F97CA}" type="datetimeFigureOut">
              <a:rPr lang="ru-RU" smtClean="0"/>
              <a:t>16.05.2024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812021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A30EB12-CE31-41CE-B6BD-306FF40F97CA}" type="datetimeFigureOut">
              <a:rPr lang="ru-RU" smtClean="0"/>
              <a:t>16.05.2024</a:t>
            </a:fld>
            <a:endParaRPr lang="ru-RU"/>
          </a:p>
        </p:txBody>
      </p:sp>
      <p:sp>
        <p:nvSpPr>
          <p:cNvPr id="5" name="Footer Placeholder 4"/>
          <p:cNvSpPr>
            <a:spLocks noGrp="1"/>
          </p:cNvSpPr>
          <p:nvPr>
            <p:ph type="ftr" sz="quarter" idx="11"/>
          </p:nvPr>
        </p:nvSpPr>
        <p:spPr>
          <a:xfrm>
            <a:off x="609602" y="6248208"/>
            <a:ext cx="7431311" cy="365125"/>
          </a:xfrm>
        </p:spPr>
        <p:txBody>
          <a:bodyPr/>
          <a:lstStyle/>
          <a:p>
            <a:endParaRPr lang="ru-RU"/>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8680DA1-6449-4FAC-8FFA-9880B7014350}" type="slidenum">
              <a:rPr lang="ru-RU" smtClean="0"/>
              <a:t>‹#›</a:t>
            </a:fld>
            <a:endParaRPr lang="ru-RU"/>
          </a:p>
        </p:txBody>
      </p:sp>
    </p:spTree>
    <p:extLst>
      <p:ext uri="{BB962C8B-B14F-4D97-AF65-F5344CB8AC3E}">
        <p14:creationId xmlns:p14="http://schemas.microsoft.com/office/powerpoint/2010/main" val="25934641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A30EB12-CE31-41CE-B6BD-306FF40F97CA}" type="datetimeFigureOut">
              <a:rPr lang="ru-RU" smtClean="0"/>
              <a:t>16.05.2024</a:t>
            </a:fld>
            <a:endParaRPr lang="ru-RU"/>
          </a:p>
        </p:txBody>
      </p:sp>
      <p:sp>
        <p:nvSpPr>
          <p:cNvPr id="10" name="Slide Number Placeholder 9"/>
          <p:cNvSpPr>
            <a:spLocks noGrp="1"/>
          </p:cNvSpPr>
          <p:nvPr>
            <p:ph type="sldNum" sz="quarter" idx="16"/>
          </p:nvPr>
        </p:nvSpPr>
        <p:spPr/>
        <p:txBody>
          <a:bodyPr rtlCol="0"/>
          <a:lstStyle/>
          <a:p>
            <a:fld id="{B8680DA1-6449-4FAC-8FFA-9880B7014350}" type="slidenum">
              <a:rPr lang="ru-RU" smtClean="0"/>
              <a:t>‹#›</a:t>
            </a:fld>
            <a:endParaRPr lang="ru-RU"/>
          </a:p>
        </p:txBody>
      </p:sp>
      <p:sp>
        <p:nvSpPr>
          <p:cNvPr id="12" name="Footer Placeholder 11"/>
          <p:cNvSpPr>
            <a:spLocks noGrp="1"/>
          </p:cNvSpPr>
          <p:nvPr>
            <p:ph type="ftr" sz="quarter" idx="17"/>
          </p:nvPr>
        </p:nvSpPr>
        <p:spPr/>
        <p:txBody>
          <a:bodyPr rtlCol="0"/>
          <a:lstStyle/>
          <a:p>
            <a:endParaRPr lang="ru-RU"/>
          </a:p>
        </p:txBody>
      </p:sp>
    </p:spTree>
    <p:extLst>
      <p:ext uri="{BB962C8B-B14F-4D97-AF65-F5344CB8AC3E}">
        <p14:creationId xmlns:p14="http://schemas.microsoft.com/office/powerpoint/2010/main" val="395258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A30EB12-CE31-41CE-B6BD-306FF40F97CA}" type="datetimeFigureOut">
              <a:rPr lang="ru-RU" smtClean="0"/>
              <a:t>16.05.2024</a:t>
            </a:fld>
            <a:endParaRPr lang="ru-RU"/>
          </a:p>
        </p:txBody>
      </p:sp>
      <p:sp>
        <p:nvSpPr>
          <p:cNvPr id="12" name="Slide Number Placeholder 11"/>
          <p:cNvSpPr>
            <a:spLocks noGrp="1"/>
          </p:cNvSpPr>
          <p:nvPr>
            <p:ph type="sldNum" sz="quarter" idx="16"/>
          </p:nvPr>
        </p:nvSpPr>
        <p:spPr/>
        <p:txBody>
          <a:bodyPr rtlCol="0"/>
          <a:lstStyle/>
          <a:p>
            <a:fld id="{B8680DA1-6449-4FAC-8FFA-9880B7014350}" type="slidenum">
              <a:rPr lang="ru-RU" smtClean="0"/>
              <a:t>‹#›</a:t>
            </a:fld>
            <a:endParaRPr lang="ru-RU"/>
          </a:p>
        </p:txBody>
      </p:sp>
      <p:sp>
        <p:nvSpPr>
          <p:cNvPr id="14" name="Footer Placeholder 13"/>
          <p:cNvSpPr>
            <a:spLocks noGrp="1"/>
          </p:cNvSpPr>
          <p:nvPr>
            <p:ph type="ftr" sz="quarter" idx="17"/>
          </p:nvPr>
        </p:nvSpPr>
        <p:spPr/>
        <p:txBody>
          <a:bodyPr rtlCol="0"/>
          <a:lstStyle/>
          <a:p>
            <a:endParaRPr lang="ru-RU"/>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67468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30EB12-CE31-41CE-B6BD-306FF40F97CA}" type="datetimeFigureOut">
              <a:rPr lang="ru-RU" smtClean="0"/>
              <a:t>16.05.2024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04572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EB12-CE31-41CE-B6BD-306FF40F97CA}" type="datetimeFigureOut">
              <a:rPr lang="ru-RU" smtClean="0"/>
              <a:t>16.05.2024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376882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A30EB12-CE31-41CE-B6BD-306FF40F97CA}" type="datetimeFigureOut">
              <a:rPr lang="ru-RU" smtClean="0"/>
              <a:t>16.05.2024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8680DA1-6449-4FAC-8FFA-9880B7014350}" type="slidenum">
              <a:rPr lang="ru-RU" smtClean="0"/>
              <a:t>‹#›</a:t>
            </a:fld>
            <a:endParaRPr lang="ru-RU"/>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4264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6A30EB12-CE31-41CE-B6BD-306FF40F97CA}" type="datetimeFigureOut">
              <a:rPr lang="ru-RU" smtClean="0"/>
              <a:t>16.05.2024</a:t>
            </a:fld>
            <a:endParaRPr lang="ru-RU"/>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8680DA1-6449-4FAC-8FFA-9880B7014350}" type="slidenum">
              <a:rPr lang="ru-RU" smtClean="0"/>
              <a:t>‹#›</a:t>
            </a:fld>
            <a:endParaRPr lang="ru-RU"/>
          </a:p>
        </p:txBody>
      </p:sp>
      <p:sp>
        <p:nvSpPr>
          <p:cNvPr id="14" name="Footer Placeholder 13"/>
          <p:cNvSpPr>
            <a:spLocks noGrp="1"/>
          </p:cNvSpPr>
          <p:nvPr>
            <p:ph type="ftr" sz="quarter" idx="12"/>
          </p:nvPr>
        </p:nvSpPr>
        <p:spPr>
          <a:xfrm>
            <a:off x="2133600" y="6248207"/>
            <a:ext cx="6096000" cy="365125"/>
          </a:xfrm>
        </p:spPr>
        <p:txBody>
          <a:bodyPr rtlCol="0"/>
          <a:lstStyle/>
          <a:p>
            <a:endParaRPr lang="ru-RU"/>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7391159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16.05.2024</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8768645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16.05.2024</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88397208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6A30EB12-CE31-41CE-B6BD-306FF40F97CA}" type="datetimeFigureOut">
              <a:rPr lang="ru-RU" smtClean="0"/>
              <a:t>16.05.2024</a:t>
            </a:fld>
            <a:endParaRPr lang="ru-RU"/>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8680DA1-6449-4FAC-8FFA-9880B7014350}" type="slidenum">
              <a:rPr lang="ru-RU" smtClean="0"/>
              <a:t>‹#›</a:t>
            </a:fld>
            <a:endParaRPr lang="ru-RU"/>
          </a:p>
        </p:txBody>
      </p:sp>
    </p:spTree>
    <p:extLst>
      <p:ext uri="{BB962C8B-B14F-4D97-AF65-F5344CB8AC3E}">
        <p14:creationId xmlns:p14="http://schemas.microsoft.com/office/powerpoint/2010/main" val="173615936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20815" y="446456"/>
            <a:ext cx="8471139" cy="1554544"/>
          </a:xfrm>
        </p:spPr>
        <p:txBody>
          <a:bodyPr>
            <a:normAutofit/>
          </a:bodyPr>
          <a:lstStyle/>
          <a:p>
            <a:pPr algn="ctr"/>
            <a:r>
              <a:rPr lang="en-US" dirty="0"/>
              <a:t>Methods of transferring data on a network</a:t>
            </a:r>
            <a:endParaRPr lang="ru-RU" dirty="0"/>
          </a:p>
        </p:txBody>
      </p:sp>
      <p:grpSp>
        <p:nvGrpSpPr>
          <p:cNvPr id="9" name="Group 8">
            <a:extLst>
              <a:ext uri="{FF2B5EF4-FFF2-40B4-BE49-F238E27FC236}">
                <a16:creationId xmlns:a16="http://schemas.microsoft.com/office/drawing/2014/main" id="{802F4D81-1E9B-4AC0-AB7C-4917DC2F7B49}"/>
              </a:ext>
            </a:extLst>
          </p:cNvPr>
          <p:cNvGrpSpPr/>
          <p:nvPr/>
        </p:nvGrpSpPr>
        <p:grpSpPr>
          <a:xfrm>
            <a:off x="3488302" y="2008876"/>
            <a:ext cx="5732981" cy="3737394"/>
            <a:chOff x="3575405" y="1564241"/>
            <a:chExt cx="5732981" cy="3737394"/>
          </a:xfrm>
        </p:grpSpPr>
        <p:pic>
          <p:nvPicPr>
            <p:cNvPr id="6" name="Picture 5" descr="Logo, icon&#10;&#10;Description automatically generated">
              <a:extLst>
                <a:ext uri="{FF2B5EF4-FFF2-40B4-BE49-F238E27FC236}">
                  <a16:creationId xmlns:a16="http://schemas.microsoft.com/office/drawing/2014/main" id="{D3DD5C6B-C31C-42BE-90CB-BA8ADEF68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405" y="2137194"/>
              <a:ext cx="3164441" cy="3164441"/>
            </a:xfrm>
            <a:prstGeom prst="rect">
              <a:avLst/>
            </a:prstGeom>
          </p:spPr>
        </p:pic>
        <p:pic>
          <p:nvPicPr>
            <p:cNvPr id="8" name="Picture 7" descr="Icon&#10;&#10;Description automatically generated">
              <a:extLst>
                <a:ext uri="{FF2B5EF4-FFF2-40B4-BE49-F238E27FC236}">
                  <a16:creationId xmlns:a16="http://schemas.microsoft.com/office/drawing/2014/main" id="{93EB5580-CAC4-4EF8-A59D-B02905F15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868" y="1564241"/>
              <a:ext cx="3729518" cy="3729518"/>
            </a:xfrm>
            <a:prstGeom prst="rect">
              <a:avLst/>
            </a:prstGeom>
          </p:spPr>
        </p:pic>
      </p:grpSp>
    </p:spTree>
    <p:extLst>
      <p:ext uri="{BB962C8B-B14F-4D97-AF65-F5344CB8AC3E}">
        <p14:creationId xmlns:p14="http://schemas.microsoft.com/office/powerpoint/2010/main" val="175537249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US" sz="4400" b="0" i="0" u="none" strike="noStrike" kern="1200" cap="none" spc="0" normalizeH="0" baseline="0" noProof="0" dirty="0">
                <a:ln>
                  <a:noFill/>
                </a:ln>
                <a:solidFill>
                  <a:srgbClr val="5B6973"/>
                </a:solidFill>
                <a:effectLst/>
                <a:uLnTx/>
                <a:uFillTx/>
                <a:latin typeface="Tw Cen MT"/>
                <a:ea typeface="+mj-ea"/>
                <a:cs typeface="+mj-cs"/>
              </a:rPr>
              <a:t>PACKET SWITCHING</a:t>
            </a:r>
            <a:endParaRPr lang="en-US" dirty="0"/>
          </a:p>
        </p:txBody>
      </p:sp>
      <p:sp>
        <p:nvSpPr>
          <p:cNvPr id="3" name="Content Placeholder 2"/>
          <p:cNvSpPr>
            <a:spLocks noGrp="1"/>
          </p:cNvSpPr>
          <p:nvPr>
            <p:ph sz="quarter" idx="1"/>
          </p:nvPr>
        </p:nvSpPr>
        <p:spPr>
          <a:xfrm>
            <a:off x="200526" y="1534886"/>
            <a:ext cx="11790947" cy="5257800"/>
          </a:xfrm>
        </p:spPr>
        <p:txBody>
          <a:bodyPr>
            <a:normAutofit fontScale="47500" lnSpcReduction="20000"/>
          </a:bodyPr>
          <a:lstStyle/>
          <a:p>
            <a:pPr marL="0" indent="0">
              <a:lnSpc>
                <a:spcPct val="170000"/>
              </a:lnSpc>
              <a:buNone/>
            </a:pPr>
            <a:r>
              <a:rPr lang="en-US" dirty="0">
                <a:latin typeface="Bookman Old Style" panose="02050604050505020204" pitchFamily="18" charset="0"/>
              </a:rPr>
              <a:t>Each packet contains a header and a payload. </a:t>
            </a:r>
          </a:p>
          <a:p>
            <a:pPr marL="0" indent="0">
              <a:lnSpc>
                <a:spcPct val="170000"/>
              </a:lnSpc>
              <a:buNone/>
            </a:pPr>
            <a:r>
              <a:rPr lang="en-US" b="1" dirty="0">
                <a:latin typeface="Bookman Old Style" panose="02050604050505020204" pitchFamily="18" charset="0"/>
              </a:rPr>
              <a:t>Information in the header</a:t>
            </a:r>
          </a:p>
          <a:p>
            <a:pPr>
              <a:lnSpc>
                <a:spcPct val="170000"/>
              </a:lnSpc>
            </a:pPr>
            <a:r>
              <a:rPr lang="en-US" b="1" dirty="0">
                <a:latin typeface="Bookman Old Style" panose="02050604050505020204" pitchFamily="18" charset="0"/>
              </a:rPr>
              <a:t>Source Address</a:t>
            </a:r>
            <a:r>
              <a:rPr lang="en-US" dirty="0">
                <a:latin typeface="Bookman Old Style" panose="02050604050505020204" pitchFamily="18" charset="0"/>
              </a:rPr>
              <a:t>: Indicates the address of the sender or the origin of the packet.</a:t>
            </a:r>
          </a:p>
          <a:p>
            <a:pPr>
              <a:lnSpc>
                <a:spcPct val="170000"/>
              </a:lnSpc>
            </a:pPr>
            <a:r>
              <a:rPr lang="en-US" b="1" dirty="0">
                <a:latin typeface="Bookman Old Style" panose="02050604050505020204" pitchFamily="18" charset="0"/>
              </a:rPr>
              <a:t>Destination Address: </a:t>
            </a:r>
            <a:r>
              <a:rPr lang="en-US" dirty="0">
                <a:latin typeface="Bookman Old Style" panose="02050604050505020204" pitchFamily="18" charset="0"/>
              </a:rPr>
              <a:t>Specifies the address of the intended recipient or the final destination of the packet.</a:t>
            </a:r>
          </a:p>
          <a:p>
            <a:pPr>
              <a:lnSpc>
                <a:spcPct val="170000"/>
              </a:lnSpc>
            </a:pPr>
            <a:r>
              <a:rPr lang="en-US" b="1" dirty="0">
                <a:latin typeface="Bookman Old Style" panose="02050604050505020204" pitchFamily="18" charset="0"/>
              </a:rPr>
              <a:t>Sequence Number: </a:t>
            </a:r>
            <a:r>
              <a:rPr lang="en-US" dirty="0">
                <a:latin typeface="Bookman Old Style" panose="02050604050505020204" pitchFamily="18" charset="0"/>
              </a:rPr>
              <a:t>Provides a unique identifier for the packet. This helps in reassembling packets at the receiver in the correct order.</a:t>
            </a:r>
          </a:p>
          <a:p>
            <a:pPr>
              <a:lnSpc>
                <a:spcPct val="170000"/>
              </a:lnSpc>
            </a:pPr>
            <a:r>
              <a:rPr lang="en-US" b="1" dirty="0">
                <a:latin typeface="Bookman Old Style" panose="02050604050505020204" pitchFamily="18" charset="0"/>
              </a:rPr>
              <a:t>Acknowledgment Number</a:t>
            </a:r>
            <a:r>
              <a:rPr lang="en-US" dirty="0">
                <a:latin typeface="Bookman Old Style" panose="02050604050505020204" pitchFamily="18" charset="0"/>
              </a:rPr>
              <a:t>: In some protocols, such as TCP (Transmission Control Protocol), this field is used to acknowledge the receipt of a packet, especially in scenarios where reliable delivery is crucial.</a:t>
            </a:r>
          </a:p>
          <a:p>
            <a:pPr>
              <a:lnSpc>
                <a:spcPct val="170000"/>
              </a:lnSpc>
            </a:pPr>
            <a:r>
              <a:rPr lang="en-US" b="1" dirty="0">
                <a:latin typeface="Bookman Old Style" panose="02050604050505020204" pitchFamily="18" charset="0"/>
              </a:rPr>
              <a:t>Checksum or CRC (Cyclic Redundancy Check): </a:t>
            </a:r>
            <a:r>
              <a:rPr lang="en-US" dirty="0">
                <a:latin typeface="Bookman Old Style" panose="02050604050505020204" pitchFamily="18" charset="0"/>
              </a:rPr>
              <a:t>Contains a calculated value based on the contents of the packet. This value is used for error detection. If the packet arrives with an incorrect checksum, it may indicate that the packet has been corrupted during transmission.</a:t>
            </a:r>
          </a:p>
          <a:p>
            <a:pPr>
              <a:lnSpc>
                <a:spcPct val="170000"/>
              </a:lnSpc>
            </a:pPr>
            <a:r>
              <a:rPr lang="en-US" b="1" dirty="0">
                <a:latin typeface="Bookman Old Style" panose="02050604050505020204" pitchFamily="18" charset="0"/>
              </a:rPr>
              <a:t>Length or Payload Size</a:t>
            </a:r>
            <a:r>
              <a:rPr lang="en-US" dirty="0">
                <a:latin typeface="Bookman Old Style" panose="02050604050505020204" pitchFamily="18" charset="0"/>
              </a:rPr>
              <a:t>: Specifies the size of the data payload (the actual information being transmitted) in the packet.</a:t>
            </a:r>
          </a:p>
          <a:p>
            <a:pPr>
              <a:lnSpc>
                <a:spcPct val="170000"/>
              </a:lnSpc>
            </a:pPr>
            <a:r>
              <a:rPr lang="en-US" b="1" dirty="0">
                <a:latin typeface="Bookman Old Style" panose="02050604050505020204" pitchFamily="18" charset="0"/>
              </a:rPr>
              <a:t>Time-to-Live (TTL</a:t>
            </a:r>
            <a:r>
              <a:rPr lang="en-US" dirty="0">
                <a:latin typeface="Bookman Old Style" panose="02050604050505020204" pitchFamily="18" charset="0"/>
              </a:rPr>
              <a:t>): Prevents packets from circulating endlessly in the network. TTL is decremented by one each time the packet traverses a router. When TTL reaches zero, the packet is discarded</a:t>
            </a:r>
          </a:p>
        </p:txBody>
      </p:sp>
    </p:spTree>
    <p:extLst>
      <p:ext uri="{BB962C8B-B14F-4D97-AF65-F5344CB8AC3E}">
        <p14:creationId xmlns:p14="http://schemas.microsoft.com/office/powerpoint/2010/main" val="99341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ookman Old Style" panose="02050604050505020204" pitchFamily="18" charset="0"/>
              </a:rPr>
              <a:t>Time-to-Live (TTL):</a:t>
            </a:r>
            <a:endParaRPr lang="en-US" dirty="0"/>
          </a:p>
        </p:txBody>
      </p:sp>
      <p:sp>
        <p:nvSpPr>
          <p:cNvPr id="3" name="Content Placeholder 2"/>
          <p:cNvSpPr>
            <a:spLocks noGrp="1"/>
          </p:cNvSpPr>
          <p:nvPr>
            <p:ph sz="quarter" idx="1"/>
          </p:nvPr>
        </p:nvSpPr>
        <p:spPr>
          <a:xfrm>
            <a:off x="272715" y="1600200"/>
            <a:ext cx="11790947" cy="4757057"/>
          </a:xfrm>
        </p:spPr>
        <p:txBody>
          <a:bodyPr>
            <a:normAutofit fontScale="70000" lnSpcReduction="20000"/>
          </a:bodyPr>
          <a:lstStyle/>
          <a:p>
            <a:pPr marL="0" indent="0">
              <a:lnSpc>
                <a:spcPct val="170000"/>
              </a:lnSpc>
              <a:buNone/>
            </a:pPr>
            <a:r>
              <a:rPr lang="en-US" dirty="0">
                <a:latin typeface="Bookman Old Style" panose="02050604050505020204" pitchFamily="18" charset="0"/>
              </a:rPr>
              <a:t>Sometimes it is possible for packets to get lost and keep ‘bouncing’ around from router to router and never actually get to their destination. Eventually, the network could grind to a halt as the number of ‘lost’ packets mounts up and clogs up the system. </a:t>
            </a:r>
          </a:p>
          <a:p>
            <a:pPr marL="0" indent="0">
              <a:lnSpc>
                <a:spcPct val="170000"/>
              </a:lnSpc>
              <a:buNone/>
            </a:pPr>
            <a:r>
              <a:rPr lang="en-US" dirty="0">
                <a:latin typeface="Bookman Old Style" panose="02050604050505020204" pitchFamily="18" charset="0"/>
              </a:rPr>
              <a:t>To overcome this, a method called </a:t>
            </a:r>
            <a:r>
              <a:rPr lang="en-US" b="1" u="sng" dirty="0">
                <a:latin typeface="Bookman Old Style" panose="02050604050505020204" pitchFamily="18" charset="0"/>
              </a:rPr>
              <a:t>hopping</a:t>
            </a:r>
            <a:r>
              <a:rPr lang="en-US" dirty="0">
                <a:latin typeface="Bookman Old Style" panose="02050604050505020204" pitchFamily="18" charset="0"/>
              </a:rPr>
              <a:t> is used. A hop number is added to the header of each packet. Each packet is only allowed to hop a certain number of times (this number is determined by the </a:t>
            </a:r>
            <a:r>
              <a:rPr lang="en-US" b="1" u="sng" dirty="0">
                <a:latin typeface="Bookman Old Style" panose="02050604050505020204" pitchFamily="18" charset="0"/>
              </a:rPr>
              <a:t>network protocol and routing table </a:t>
            </a:r>
            <a:r>
              <a:rPr lang="en-US" dirty="0">
                <a:latin typeface="Bookman Old Style" panose="02050604050505020204" pitchFamily="18" charset="0"/>
              </a:rPr>
              <a:t>being used). </a:t>
            </a:r>
          </a:p>
          <a:p>
            <a:pPr marL="0" indent="0">
              <a:lnSpc>
                <a:spcPct val="170000"/>
              </a:lnSpc>
              <a:buNone/>
            </a:pPr>
            <a:r>
              <a:rPr lang="en-US" dirty="0">
                <a:latin typeface="Bookman Old Style" panose="02050604050505020204" pitchFamily="18" charset="0"/>
              </a:rPr>
              <a:t>Each time a packet passes through a router, the hop number is decreased by 1. </a:t>
            </a:r>
          </a:p>
          <a:p>
            <a:pPr marL="0" indent="0">
              <a:lnSpc>
                <a:spcPct val="170000"/>
              </a:lnSpc>
              <a:buNone/>
            </a:pPr>
            <a:r>
              <a:rPr lang="en-US" dirty="0">
                <a:latin typeface="Bookman Old Style" panose="02050604050505020204" pitchFamily="18" charset="0"/>
              </a:rPr>
              <a:t>If the packet has not reached its destination and the hop number = 0, then it will be deleted when it reaches the next router.</a:t>
            </a:r>
          </a:p>
        </p:txBody>
      </p:sp>
    </p:spTree>
    <p:extLst>
      <p:ext uri="{BB962C8B-B14F-4D97-AF65-F5344CB8AC3E}">
        <p14:creationId xmlns:p14="http://schemas.microsoft.com/office/powerpoint/2010/main" val="28017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5B6973"/>
                </a:solidFill>
                <a:latin typeface="Tw Cen MT"/>
              </a:rPr>
              <a:t>ROUTING TABLE</a:t>
            </a:r>
            <a:endParaRPr lang="en-US" dirty="0"/>
          </a:p>
        </p:txBody>
      </p:sp>
      <p:sp>
        <p:nvSpPr>
          <p:cNvPr id="3" name="Content Placeholder 2"/>
          <p:cNvSpPr>
            <a:spLocks noGrp="1"/>
          </p:cNvSpPr>
          <p:nvPr>
            <p:ph sz="quarter" idx="1"/>
          </p:nvPr>
        </p:nvSpPr>
        <p:spPr>
          <a:xfrm>
            <a:off x="272715" y="1600200"/>
            <a:ext cx="11790947" cy="4898571"/>
          </a:xfrm>
        </p:spPr>
        <p:txBody>
          <a:bodyPr>
            <a:normAutofit/>
          </a:bodyPr>
          <a:lstStyle/>
          <a:p>
            <a:pPr marL="0" indent="0">
              <a:lnSpc>
                <a:spcPct val="170000"/>
              </a:lnSpc>
              <a:buNone/>
            </a:pPr>
            <a:r>
              <a:rPr lang="en-US" dirty="0">
                <a:latin typeface="Bookman Old Style" panose="02050604050505020204" pitchFamily="18" charset="0"/>
              </a:rPr>
              <a:t>Routing tables contain the information necessary to forward a package along the shortest/best route to allow it to reach its destination. As soon as the packet reaches a router, the packet header is examined and compared with the routing table. The table supplies the router with instructions to send the packet (hop) to the next available router.</a:t>
            </a:r>
          </a:p>
        </p:txBody>
      </p:sp>
    </p:spTree>
    <p:extLst>
      <p:ext uri="{BB962C8B-B14F-4D97-AF65-F5344CB8AC3E}">
        <p14:creationId xmlns:p14="http://schemas.microsoft.com/office/powerpoint/2010/main" val="67823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5B6973"/>
                </a:solidFill>
                <a:latin typeface="Tw Cen MT"/>
              </a:rPr>
              <a:t>ROUTING TABLE</a:t>
            </a:r>
            <a:endParaRPr lang="en-US" dirty="0"/>
          </a:p>
        </p:txBody>
      </p:sp>
      <p:sp>
        <p:nvSpPr>
          <p:cNvPr id="3" name="Content Placeholder 2"/>
          <p:cNvSpPr>
            <a:spLocks noGrp="1"/>
          </p:cNvSpPr>
          <p:nvPr>
            <p:ph sz="quarter" idx="1"/>
          </p:nvPr>
        </p:nvSpPr>
        <p:spPr>
          <a:xfrm>
            <a:off x="272715" y="1600200"/>
            <a:ext cx="11790947" cy="4898571"/>
          </a:xfrm>
        </p:spPr>
        <p:txBody>
          <a:bodyPr>
            <a:normAutofit fontScale="62500" lnSpcReduction="20000"/>
          </a:bodyPr>
          <a:lstStyle/>
          <a:p>
            <a:pPr marL="0" indent="0">
              <a:lnSpc>
                <a:spcPct val="170000"/>
              </a:lnSpc>
              <a:buNone/>
            </a:pPr>
            <a:r>
              <a:rPr lang="en-US" dirty="0">
                <a:latin typeface="Bookman Old Style" panose="02050604050505020204" pitchFamily="18" charset="0"/>
              </a:rPr>
              <a:t>Routing tables include</a:t>
            </a:r>
          </a:p>
          <a:p>
            <a:pPr>
              <a:lnSpc>
                <a:spcPct val="170000"/>
              </a:lnSpc>
              <a:buFont typeface="Wingdings" panose="05000000000000000000" pitchFamily="2" charset="2"/>
              <a:buChar char="q"/>
            </a:pPr>
            <a:r>
              <a:rPr lang="en-US" dirty="0">
                <a:latin typeface="Bookman Old Style" panose="02050604050505020204" pitchFamily="18" charset="0"/>
              </a:rPr>
              <a:t>number of hops</a:t>
            </a:r>
          </a:p>
          <a:p>
            <a:pPr>
              <a:lnSpc>
                <a:spcPct val="170000"/>
              </a:lnSpc>
              <a:buFont typeface="Wingdings" panose="05000000000000000000" pitchFamily="2" charset="2"/>
              <a:buChar char="q"/>
            </a:pPr>
            <a:r>
              <a:rPr lang="en-US" dirty="0">
                <a:latin typeface="Bookman Old Style" panose="02050604050505020204" pitchFamily="18" charset="0"/>
              </a:rPr>
              <a:t>MAC address of the next router where the packet is to be forwarded to  (hopped)</a:t>
            </a:r>
          </a:p>
          <a:p>
            <a:pPr>
              <a:lnSpc>
                <a:spcPct val="170000"/>
              </a:lnSpc>
              <a:buFont typeface="Wingdings" panose="05000000000000000000" pitchFamily="2" charset="2"/>
              <a:buChar char="q"/>
            </a:pPr>
            <a:r>
              <a:rPr lang="en-US" dirty="0">
                <a:latin typeface="Bookman Old Style" panose="02050604050505020204" pitchFamily="18" charset="0"/>
              </a:rPr>
              <a:t>metrics (a cost is assigned to each available route so that the most efficient route/path is found)</a:t>
            </a:r>
          </a:p>
          <a:p>
            <a:pPr>
              <a:lnSpc>
                <a:spcPct val="170000"/>
              </a:lnSpc>
              <a:buFont typeface="Wingdings" panose="05000000000000000000" pitchFamily="2" charset="2"/>
              <a:buChar char="q"/>
            </a:pPr>
            <a:r>
              <a:rPr lang="en-US" dirty="0">
                <a:latin typeface="Bookman Old Style" panose="02050604050505020204" pitchFamily="18" charset="0"/>
              </a:rPr>
              <a:t>network destination (network ID) or pathway </a:t>
            </a:r>
          </a:p>
          <a:p>
            <a:pPr>
              <a:lnSpc>
                <a:spcPct val="170000"/>
              </a:lnSpc>
              <a:buFont typeface="Wingdings" panose="05000000000000000000" pitchFamily="2" charset="2"/>
              <a:buChar char="q"/>
            </a:pPr>
            <a:r>
              <a:rPr lang="en-US" dirty="0">
                <a:latin typeface="Bookman Old Style" panose="02050604050505020204" pitchFamily="18" charset="0"/>
              </a:rPr>
              <a:t>gateway (the same information as the next hop; it points to the gateway through which target network can be reached)</a:t>
            </a:r>
          </a:p>
          <a:p>
            <a:pPr>
              <a:lnSpc>
                <a:spcPct val="170000"/>
              </a:lnSpc>
              <a:buFont typeface="Wingdings" panose="05000000000000000000" pitchFamily="2" charset="2"/>
              <a:buChar char="q"/>
            </a:pPr>
            <a:r>
              <a:rPr lang="en-US" dirty="0">
                <a:latin typeface="Bookman Old Style" panose="02050604050505020204" pitchFamily="18" charset="0"/>
              </a:rPr>
              <a:t>netmask (used to generate network ID)</a:t>
            </a:r>
          </a:p>
          <a:p>
            <a:pPr>
              <a:lnSpc>
                <a:spcPct val="170000"/>
              </a:lnSpc>
              <a:buFont typeface="Wingdings" panose="05000000000000000000" pitchFamily="2" charset="2"/>
              <a:buChar char="q"/>
            </a:pPr>
            <a:r>
              <a:rPr lang="en-US" dirty="0">
                <a:latin typeface="Bookman Old Style" panose="02050604050505020204" pitchFamily="18" charset="0"/>
              </a:rPr>
              <a:t>interface (indicates which locally available interface is responsible for reaching the gateway)</a:t>
            </a:r>
          </a:p>
        </p:txBody>
      </p:sp>
    </p:spTree>
    <p:extLst>
      <p:ext uri="{BB962C8B-B14F-4D97-AF65-F5344CB8AC3E}">
        <p14:creationId xmlns:p14="http://schemas.microsoft.com/office/powerpoint/2010/main" val="102033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PACKET SWITCHING</a:t>
            </a:r>
          </a:p>
        </p:txBody>
      </p:sp>
      <p:pic>
        <p:nvPicPr>
          <p:cNvPr id="7" name="Picture 6">
            <a:extLst>
              <a:ext uri="{FF2B5EF4-FFF2-40B4-BE49-F238E27FC236}">
                <a16:creationId xmlns:a16="http://schemas.microsoft.com/office/drawing/2014/main" id="{4EAE4697-152A-62AF-F1C4-C28374649F92}"/>
              </a:ext>
            </a:extLst>
          </p:cNvPr>
          <p:cNvPicPr>
            <a:picLocks noChangeAspect="1"/>
          </p:cNvPicPr>
          <p:nvPr/>
        </p:nvPicPr>
        <p:blipFill>
          <a:blip r:embed="rId2"/>
          <a:stretch>
            <a:fillRect/>
          </a:stretch>
        </p:blipFill>
        <p:spPr>
          <a:xfrm>
            <a:off x="1823277" y="1524631"/>
            <a:ext cx="7946652" cy="4933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156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DBE8F8-2B5A-406F-B63B-4D7A10685BFA}"/>
              </a:ext>
            </a:extLst>
          </p:cNvPr>
          <p:cNvSpPr>
            <a:spLocks noGrp="1"/>
          </p:cNvSpPr>
          <p:nvPr>
            <p:ph type="body" sz="half" idx="2"/>
          </p:nvPr>
        </p:nvSpPr>
        <p:spPr>
          <a:xfrm>
            <a:off x="2242657" y="727745"/>
            <a:ext cx="9753600" cy="3290582"/>
          </a:xfrm>
        </p:spPr>
        <p:txBody>
          <a:bodyPr>
            <a:normAutofit/>
          </a:bodyPr>
          <a:lstStyle/>
          <a:p>
            <a:pPr rtl="0">
              <a:buFont typeface="+mj-lt"/>
              <a:buAutoNum type="arabicPeriod"/>
            </a:pPr>
            <a:r>
              <a:rPr lang="en-US" dirty="0">
                <a:effectLst/>
              </a:rPr>
              <a:t>Ingress and Egress Filtering: Configuring routers and firewalls to inspect and enforce acceptable TTL values for incoming and outgoing traffic.</a:t>
            </a:r>
          </a:p>
          <a:p>
            <a:pPr rtl="0">
              <a:buFont typeface="+mj-lt"/>
              <a:buAutoNum type="arabicPeriod"/>
            </a:pPr>
            <a:r>
              <a:rPr lang="en-US" dirty="0">
                <a:effectLst/>
              </a:rPr>
              <a:t>Anomaly Detection: Implementing network monitoring and anomaly detection systems to identify and alert on unusual TTL patterns that could indicate an attack.</a:t>
            </a:r>
          </a:p>
          <a:p>
            <a:pPr rtl="0">
              <a:buFont typeface="+mj-lt"/>
              <a:buAutoNum type="arabicPeriod"/>
            </a:pPr>
            <a:r>
              <a:rPr lang="en-US" dirty="0">
                <a:effectLst/>
              </a:rPr>
              <a:t>Secure Routing Protocols: Ensuring that routing protocols, such as BGP, are properly configured and secured to prevent the propagation of malicious routing information.</a:t>
            </a:r>
          </a:p>
          <a:p>
            <a:pPr rtl="0">
              <a:buFont typeface="+mj-lt"/>
              <a:buAutoNum type="arabicPeriod"/>
            </a:pPr>
            <a:r>
              <a:rPr lang="en-US" dirty="0">
                <a:effectLst/>
              </a:rPr>
              <a:t>Endpoint Security: Enforcing security policies on end-user devices to prevent them from being used as attack vectors for TTL Manipulation</a:t>
            </a:r>
          </a:p>
          <a:p>
            <a:endParaRPr lang="en-US" dirty="0"/>
          </a:p>
        </p:txBody>
      </p:sp>
      <p:sp>
        <p:nvSpPr>
          <p:cNvPr id="3" name="Title 2">
            <a:extLst>
              <a:ext uri="{FF2B5EF4-FFF2-40B4-BE49-F238E27FC236}">
                <a16:creationId xmlns:a16="http://schemas.microsoft.com/office/drawing/2014/main" id="{3607930E-98FC-468E-8AA7-EE64EA41FA2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8564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PACKET/CIRCUIT SWTICHING</a:t>
            </a:r>
          </a:p>
        </p:txBody>
      </p:sp>
      <p:pic>
        <p:nvPicPr>
          <p:cNvPr id="9" name="Picture 8">
            <a:extLst>
              <a:ext uri="{FF2B5EF4-FFF2-40B4-BE49-F238E27FC236}">
                <a16:creationId xmlns:a16="http://schemas.microsoft.com/office/drawing/2014/main" id="{3EDA2D13-1D0E-129C-4AAE-4307320F46F8}"/>
              </a:ext>
            </a:extLst>
          </p:cNvPr>
          <p:cNvPicPr>
            <a:picLocks noChangeAspect="1"/>
          </p:cNvPicPr>
          <p:nvPr/>
        </p:nvPicPr>
        <p:blipFill>
          <a:blip r:embed="rId2"/>
          <a:stretch>
            <a:fillRect/>
          </a:stretch>
        </p:blipFill>
        <p:spPr>
          <a:xfrm>
            <a:off x="1261359" y="1981200"/>
            <a:ext cx="9748828" cy="3652158"/>
          </a:xfrm>
          <a:prstGeom prst="rect">
            <a:avLst/>
          </a:prstGeom>
        </p:spPr>
      </p:pic>
    </p:spTree>
    <p:extLst>
      <p:ext uri="{BB962C8B-B14F-4D97-AF65-F5344CB8AC3E}">
        <p14:creationId xmlns:p14="http://schemas.microsoft.com/office/powerpoint/2010/main" val="103602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FEE09F-38B7-4E8B-818B-BA1D8F947DB9}"/>
              </a:ext>
            </a:extLst>
          </p:cNvPr>
          <p:cNvSpPr>
            <a:spLocks noGrp="1"/>
          </p:cNvSpPr>
          <p:nvPr>
            <p:ph type="body" sz="half" idx="2"/>
          </p:nvPr>
        </p:nvSpPr>
        <p:spPr>
          <a:xfrm>
            <a:off x="2877794" y="1401256"/>
            <a:ext cx="7574060" cy="2894699"/>
          </a:xfrm>
        </p:spPr>
        <p:txBody>
          <a:bodyPr>
            <a:normAutofit/>
          </a:bodyPr>
          <a:lstStyle/>
          <a:p>
            <a:pPr marL="12065">
              <a:lnSpc>
                <a:spcPct val="150000"/>
              </a:lnSpc>
              <a:spcBef>
                <a:spcPts val="0"/>
              </a:spcBef>
              <a:spcAft>
                <a:spcPts val="800"/>
              </a:spcAft>
            </a:pPr>
            <a:r>
              <a:rPr lang="en-US" sz="2000" dirty="0">
                <a:solidFill>
                  <a:srgbClr val="000000"/>
                </a:solidFill>
                <a:latin typeface="Times New Roman" panose="02020603050405020304" pitchFamily="18" charset="0"/>
                <a:cs typeface="Times New Roman" panose="02020603050405020304" pitchFamily="18" charset="0"/>
              </a:rPr>
              <a:t>At the end of the lesson students should be able to </a:t>
            </a:r>
          </a:p>
          <a:p>
            <a:pPr marL="297815" indent="-285750">
              <a:lnSpc>
                <a:spcPct val="150000"/>
              </a:lnSpc>
              <a:spcBef>
                <a:spcPts val="0"/>
              </a:spcBef>
              <a:spcAft>
                <a:spcPts val="800"/>
              </a:spcAft>
              <a:buClr>
                <a:schemeClr val="tx1"/>
              </a:buClr>
              <a:buSzPct val="1000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Outline the operations of circuit switching</a:t>
            </a:r>
          </a:p>
          <a:p>
            <a:pPr marL="297815" indent="-285750">
              <a:lnSpc>
                <a:spcPct val="150000"/>
              </a:lnSpc>
              <a:spcBef>
                <a:spcPts val="0"/>
              </a:spcBef>
              <a:spcAft>
                <a:spcPts val="800"/>
              </a:spcAft>
              <a:buClr>
                <a:schemeClr val="tx1"/>
              </a:buClr>
              <a:buSzPct val="1000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Outline the operations of packet switching</a:t>
            </a:r>
          </a:p>
          <a:p>
            <a:pPr marL="297815" indent="-285750">
              <a:lnSpc>
                <a:spcPct val="150000"/>
              </a:lnSpc>
              <a:spcBef>
                <a:spcPts val="0"/>
              </a:spcBef>
              <a:spcAft>
                <a:spcPts val="800"/>
              </a:spcAft>
              <a:buClr>
                <a:schemeClr val="tx1"/>
              </a:buClr>
              <a:buSzPct val="10000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3" name="Title 2">
            <a:extLst>
              <a:ext uri="{FF2B5EF4-FFF2-40B4-BE49-F238E27FC236}">
                <a16:creationId xmlns:a16="http://schemas.microsoft.com/office/drawing/2014/main" id="{D8E8ECA9-8CAB-4A1E-BE96-AF1284DDD25B}"/>
              </a:ext>
            </a:extLst>
          </p:cNvPr>
          <p:cNvSpPr>
            <a:spLocks noGrp="1"/>
          </p:cNvSpPr>
          <p:nvPr>
            <p:ph type="title"/>
          </p:nvPr>
        </p:nvSpPr>
        <p:spPr>
          <a:xfrm>
            <a:off x="3370337" y="161553"/>
            <a:ext cx="7315200" cy="685800"/>
          </a:xfrm>
        </p:spPr>
        <p:txBody>
          <a:bodyPr>
            <a:normAutofit/>
          </a:bodyPr>
          <a:lstStyle/>
          <a:p>
            <a:r>
              <a:rPr lang="en-US" sz="3200" dirty="0">
                <a:solidFill>
                  <a:schemeClr val="tx1"/>
                </a:solidFill>
              </a:rPr>
              <a:t>Objectives</a:t>
            </a:r>
          </a:p>
        </p:txBody>
      </p:sp>
      <p:pic>
        <p:nvPicPr>
          <p:cNvPr id="10" name="Picture 9" descr="Shape, icon&#10;&#10;Description automatically generated">
            <a:extLst>
              <a:ext uri="{FF2B5EF4-FFF2-40B4-BE49-F238E27FC236}">
                <a16:creationId xmlns:a16="http://schemas.microsoft.com/office/drawing/2014/main" id="{B4475D03-7ACB-4750-97D4-EA7A112BEC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33645"/>
            <a:ext cx="1972638" cy="1962500"/>
          </a:xfrm>
          <a:prstGeom prst="rect">
            <a:avLst/>
          </a:prstGeom>
        </p:spPr>
      </p:pic>
    </p:spTree>
    <p:extLst>
      <p:ext uri="{BB962C8B-B14F-4D97-AF65-F5344CB8AC3E}">
        <p14:creationId xmlns:p14="http://schemas.microsoft.com/office/powerpoint/2010/main" val="110785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Method of transferring data on a network</a:t>
            </a:r>
            <a:endParaRPr lang="ru-RU" dirty="0"/>
          </a:p>
        </p:txBody>
      </p:sp>
      <p:sp>
        <p:nvSpPr>
          <p:cNvPr id="3" name="Объект 2"/>
          <p:cNvSpPr>
            <a:spLocks noGrp="1"/>
          </p:cNvSpPr>
          <p:nvPr>
            <p:ph sz="quarter" idx="1"/>
          </p:nvPr>
        </p:nvSpPr>
        <p:spPr>
          <a:xfrm>
            <a:off x="586906" y="1887876"/>
            <a:ext cx="8094757" cy="4420457"/>
          </a:xfrm>
        </p:spPr>
        <p:txBody>
          <a:bodyPr>
            <a:normAutofit/>
          </a:bodyPr>
          <a:lstStyle/>
          <a:p>
            <a:pPr marL="0" indent="0">
              <a:lnSpc>
                <a:spcPct val="200000"/>
              </a:lnSpc>
              <a:buNone/>
            </a:pPr>
            <a:r>
              <a:rPr lang="en-US" sz="2000" dirty="0">
                <a:latin typeface="Times New Roman" panose="02020603050405020304" pitchFamily="18" charset="0"/>
                <a:cs typeface="Times New Roman" panose="02020603050405020304" pitchFamily="18" charset="0"/>
              </a:rPr>
              <a:t>There are several methods for transferring data on a network. The choice of method depends on the specific requirements of the application, the network architecture, and the type of data being transmitted. </a:t>
            </a:r>
          </a:p>
          <a:p>
            <a:pPr marL="0" indent="0">
              <a:lnSpc>
                <a:spcPct val="200000"/>
              </a:lnSpc>
              <a:buNone/>
            </a:pPr>
            <a:r>
              <a:rPr lang="en-US" sz="2000" dirty="0">
                <a:latin typeface="Times New Roman" panose="02020603050405020304" pitchFamily="18" charset="0"/>
                <a:cs typeface="Times New Roman" panose="02020603050405020304" pitchFamily="18" charset="0"/>
              </a:rPr>
              <a:t>Here are some common methods:</a:t>
            </a:r>
          </a:p>
          <a:p>
            <a:pPr>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Circuit switching</a:t>
            </a:r>
          </a:p>
          <a:p>
            <a:pPr>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Packet switching</a:t>
            </a:r>
            <a:endParaRPr lang="ru-RU" sz="1800" dirty="0">
              <a:latin typeface="Times New Roman" panose="02020603050405020304" pitchFamily="18"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DC3DF65B-323A-42BC-A8AD-13E4CCFF2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922" y="2325771"/>
            <a:ext cx="3777078" cy="3777078"/>
          </a:xfrm>
          <a:prstGeom prst="rect">
            <a:avLst/>
          </a:prstGeom>
        </p:spPr>
      </p:pic>
    </p:spTree>
    <p:extLst>
      <p:ext uri="{BB962C8B-B14F-4D97-AF65-F5344CB8AC3E}">
        <p14:creationId xmlns:p14="http://schemas.microsoft.com/office/powerpoint/2010/main" val="72832563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D3E678-99DF-4473-BA3E-858015ACEB13}"/>
              </a:ext>
            </a:extLst>
          </p:cNvPr>
          <p:cNvSpPr>
            <a:spLocks noGrp="1"/>
          </p:cNvSpPr>
          <p:nvPr>
            <p:ph type="body" idx="1"/>
          </p:nvPr>
        </p:nvSpPr>
        <p:spPr>
          <a:xfrm>
            <a:off x="277403" y="2590799"/>
            <a:ext cx="7279338" cy="3489159"/>
          </a:xfrm>
        </p:spPr>
        <p:txBody>
          <a:bodyPr>
            <a:normAutofit fontScale="85000" lnSpcReduction="10000"/>
          </a:bodyPr>
          <a:lstStyle/>
          <a:p>
            <a:pPr>
              <a:lnSpc>
                <a:spcPct val="170000"/>
              </a:lnSpc>
            </a:pPr>
            <a:r>
              <a:rPr lang="en-US" dirty="0"/>
              <a:t>Circuit switching is a method of establishing a direct communication path between two devices in a network. </a:t>
            </a:r>
          </a:p>
          <a:p>
            <a:pPr>
              <a:lnSpc>
                <a:spcPct val="170000"/>
              </a:lnSpc>
            </a:pPr>
            <a:r>
              <a:rPr lang="en-US" dirty="0"/>
              <a:t>It creates a dedicated and continuous link between the sender and the receiver for the duration of the communication session.</a:t>
            </a:r>
          </a:p>
        </p:txBody>
      </p:sp>
      <p:sp>
        <p:nvSpPr>
          <p:cNvPr id="3" name="Title 2">
            <a:extLst>
              <a:ext uri="{FF2B5EF4-FFF2-40B4-BE49-F238E27FC236}">
                <a16:creationId xmlns:a16="http://schemas.microsoft.com/office/drawing/2014/main" id="{9EEA3B72-7399-4CDD-A26D-BEA0C03ED378}"/>
              </a:ext>
            </a:extLst>
          </p:cNvPr>
          <p:cNvSpPr>
            <a:spLocks noGrp="1"/>
          </p:cNvSpPr>
          <p:nvPr>
            <p:ph type="title"/>
          </p:nvPr>
        </p:nvSpPr>
        <p:spPr/>
        <p:txBody>
          <a:bodyPr>
            <a:normAutofit/>
          </a:bodyPr>
          <a:lstStyle/>
          <a:p>
            <a:r>
              <a:rPr lang="en-US" dirty="0"/>
              <a:t>Circuit switching</a:t>
            </a:r>
          </a:p>
        </p:txBody>
      </p:sp>
      <p:pic>
        <p:nvPicPr>
          <p:cNvPr id="4" name="Picture 3" descr="Diagram&#10;&#10;Description automatically generated with low confidence">
            <a:extLst>
              <a:ext uri="{FF2B5EF4-FFF2-40B4-BE49-F238E27FC236}">
                <a16:creationId xmlns:a16="http://schemas.microsoft.com/office/drawing/2014/main" id="{76CF0D65-1176-9276-93E9-A7E4D2AC5F6E}"/>
              </a:ext>
            </a:extLst>
          </p:cNvPr>
          <p:cNvPicPr>
            <a:picLocks noChangeAspect="1"/>
          </p:cNvPicPr>
          <p:nvPr/>
        </p:nvPicPr>
        <p:blipFill rotWithShape="1">
          <a:blip r:embed="rId2"/>
          <a:srcRect l="59823" t="20190" b="9150"/>
          <a:stretch/>
        </p:blipFill>
        <p:spPr>
          <a:xfrm>
            <a:off x="7998205" y="2590799"/>
            <a:ext cx="3916392" cy="4091736"/>
          </a:xfrm>
          <a:prstGeom prst="rect">
            <a:avLst/>
          </a:prstGeom>
        </p:spPr>
      </p:pic>
    </p:spTree>
    <p:extLst>
      <p:ext uri="{BB962C8B-B14F-4D97-AF65-F5344CB8AC3E}">
        <p14:creationId xmlns:p14="http://schemas.microsoft.com/office/powerpoint/2010/main" val="246538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288DB5-9D2D-4DE8-A9EC-7F87F2949DBF}"/>
              </a:ext>
            </a:extLst>
          </p:cNvPr>
          <p:cNvSpPr>
            <a:spLocks noGrp="1"/>
          </p:cNvSpPr>
          <p:nvPr>
            <p:ph type="body" idx="1"/>
          </p:nvPr>
        </p:nvSpPr>
        <p:spPr>
          <a:xfrm>
            <a:off x="300007" y="2634200"/>
            <a:ext cx="11688793" cy="4082902"/>
          </a:xfrm>
        </p:spPr>
        <p:txBody>
          <a:bodyPr>
            <a:normAutofit fontScale="77500" lnSpcReduction="20000"/>
          </a:bodyPr>
          <a:lstStyle/>
          <a:p>
            <a:pPr>
              <a:lnSpc>
                <a:spcPct val="170000"/>
              </a:lnSpc>
            </a:pPr>
            <a:r>
              <a:rPr lang="en-US" sz="3300" dirty="0">
                <a:solidFill>
                  <a:schemeClr val="tx1"/>
                </a:solidFill>
                <a:latin typeface="Times New Roman" panose="02020603050405020304" pitchFamily="18" charset="0"/>
                <a:cs typeface="Times New Roman" panose="02020603050405020304" pitchFamily="18" charset="0"/>
              </a:rPr>
              <a:t>When sending data across a network using circuit switching, there are three stages:</a:t>
            </a:r>
          </a:p>
          <a:p>
            <a:pPr marL="514350" indent="-514350">
              <a:lnSpc>
                <a:spcPct val="170000"/>
              </a:lnSpc>
              <a:buFont typeface="+mj-lt"/>
              <a:buAutoNum type="arabicPeriod"/>
            </a:pPr>
            <a:r>
              <a:rPr lang="en-US" sz="3300" dirty="0">
                <a:solidFill>
                  <a:schemeClr val="tx1"/>
                </a:solidFill>
                <a:latin typeface="Times New Roman" panose="02020603050405020304" pitchFamily="18" charset="0"/>
                <a:cs typeface="Times New Roman" panose="02020603050405020304" pitchFamily="18" charset="0"/>
              </a:rPr>
              <a:t>A circuit/channel between sender and receiver must be established.</a:t>
            </a:r>
          </a:p>
          <a:p>
            <a:pPr marL="514350" indent="-514350">
              <a:lnSpc>
                <a:spcPct val="170000"/>
              </a:lnSpc>
              <a:buFont typeface="+mj-lt"/>
              <a:buAutoNum type="arabicPeriod"/>
            </a:pPr>
            <a:r>
              <a:rPr lang="en-US" sz="3300" dirty="0">
                <a:solidFill>
                  <a:schemeClr val="tx1"/>
                </a:solidFill>
                <a:latin typeface="Times New Roman" panose="02020603050405020304" pitchFamily="18" charset="0"/>
                <a:cs typeface="Times New Roman" panose="02020603050405020304" pitchFamily="18" charset="0"/>
              </a:rPr>
              <a:t>Data transfer then takes place (which can be analogue or digital); transmission is usually bi-directional.</a:t>
            </a:r>
          </a:p>
          <a:p>
            <a:pPr marL="514350" indent="-514350">
              <a:lnSpc>
                <a:spcPct val="170000"/>
              </a:lnSpc>
              <a:buFont typeface="+mj-lt"/>
              <a:buAutoNum type="arabicPeriod"/>
            </a:pPr>
            <a:r>
              <a:rPr lang="en-US" sz="3300" dirty="0">
                <a:solidFill>
                  <a:schemeClr val="tx1"/>
                </a:solidFill>
                <a:latin typeface="Times New Roman" panose="02020603050405020304" pitchFamily="18" charset="0"/>
                <a:cs typeface="Times New Roman" panose="02020603050405020304" pitchFamily="18" charset="0"/>
              </a:rPr>
              <a:t>After the data transfer is complete, the connection is terminated.</a:t>
            </a:r>
          </a:p>
        </p:txBody>
      </p:sp>
      <p:sp>
        <p:nvSpPr>
          <p:cNvPr id="3" name="Title 2">
            <a:extLst>
              <a:ext uri="{FF2B5EF4-FFF2-40B4-BE49-F238E27FC236}">
                <a16:creationId xmlns:a16="http://schemas.microsoft.com/office/drawing/2014/main" id="{A48B2328-45FA-4DE8-9B68-15ABF6495788}"/>
              </a:ext>
            </a:extLst>
          </p:cNvPr>
          <p:cNvSpPr>
            <a:spLocks noGrp="1"/>
          </p:cNvSpPr>
          <p:nvPr>
            <p:ph type="title"/>
          </p:nvPr>
        </p:nvSpPr>
        <p:spPr/>
        <p:txBody>
          <a:bodyPr>
            <a:normAutofit/>
          </a:bodyPr>
          <a:lstStyle/>
          <a:p>
            <a:r>
              <a:rPr lang="en-US" b="1" dirty="0"/>
              <a:t>CIRCUIT SWITCHING</a:t>
            </a:r>
            <a:endParaRPr lang="en-US" dirty="0"/>
          </a:p>
        </p:txBody>
      </p:sp>
    </p:spTree>
    <p:extLst>
      <p:ext uri="{BB962C8B-B14F-4D97-AF65-F5344CB8AC3E}">
        <p14:creationId xmlns:p14="http://schemas.microsoft.com/office/powerpoint/2010/main" val="78491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6F41-2E63-4D93-B3FF-47FEF7F0897C}"/>
              </a:ext>
            </a:extLst>
          </p:cNvPr>
          <p:cNvSpPr>
            <a:spLocks noGrp="1"/>
          </p:cNvSpPr>
          <p:nvPr>
            <p:ph type="title"/>
          </p:nvPr>
        </p:nvSpPr>
        <p:spPr/>
        <p:txBody>
          <a:bodyPr/>
          <a:lstStyle/>
          <a:p>
            <a:pPr algn="ctr"/>
            <a:r>
              <a:rPr lang="en-US" dirty="0"/>
              <a:t>How circuit switching works</a:t>
            </a:r>
          </a:p>
        </p:txBody>
      </p:sp>
      <p:sp>
        <p:nvSpPr>
          <p:cNvPr id="4" name="Content Placeholder 3">
            <a:extLst>
              <a:ext uri="{FF2B5EF4-FFF2-40B4-BE49-F238E27FC236}">
                <a16:creationId xmlns:a16="http://schemas.microsoft.com/office/drawing/2014/main" id="{A6828647-8B75-28D9-A832-DAC7A6DC86D6}"/>
              </a:ext>
            </a:extLst>
          </p:cNvPr>
          <p:cNvSpPr>
            <a:spLocks noGrp="1"/>
          </p:cNvSpPr>
          <p:nvPr>
            <p:ph sz="quarter" idx="1"/>
          </p:nvPr>
        </p:nvSpPr>
        <p:spPr>
          <a:xfrm>
            <a:off x="221894" y="1658577"/>
            <a:ext cx="6777003" cy="3390751"/>
          </a:xfrm>
        </p:spPr>
        <p:txBody>
          <a:bodyPr>
            <a:normAutofit/>
          </a:bodyPr>
          <a:lstStyle/>
          <a:p>
            <a:pPr>
              <a:lnSpc>
                <a:spcPct val="150000"/>
              </a:lnSpc>
            </a:pPr>
            <a:r>
              <a:rPr lang="en-US" sz="2000" dirty="0"/>
              <a:t>The dedicated route from ‘A’ to ‘B’ is first of all established (shown in orange on the diagram). The following connections are then partially implemented: A–R2, R2–R5, R5–R8, R8–R7, R7–R10 and finally R10–B. </a:t>
            </a:r>
          </a:p>
          <a:p>
            <a:pPr>
              <a:lnSpc>
                <a:spcPct val="150000"/>
              </a:lnSpc>
            </a:pPr>
            <a:r>
              <a:rPr lang="en-US" sz="2000" dirty="0"/>
              <a:t>All packets (frames) follow this single route and communication will take place, provided ‘B’ is not busy.</a:t>
            </a:r>
          </a:p>
          <a:p>
            <a:pPr marL="0" indent="0">
              <a:lnSpc>
                <a:spcPct val="150000"/>
              </a:lnSpc>
              <a:buNone/>
            </a:pPr>
            <a:endParaRPr lang="en-US" sz="2000" dirty="0"/>
          </a:p>
        </p:txBody>
      </p:sp>
      <p:pic>
        <p:nvPicPr>
          <p:cNvPr id="7" name="Picture 6">
            <a:extLst>
              <a:ext uri="{FF2B5EF4-FFF2-40B4-BE49-F238E27FC236}">
                <a16:creationId xmlns:a16="http://schemas.microsoft.com/office/drawing/2014/main" id="{6216729C-8232-E7B1-F67B-B2E00E94665A}"/>
              </a:ext>
            </a:extLst>
          </p:cNvPr>
          <p:cNvPicPr>
            <a:picLocks noChangeAspect="1"/>
          </p:cNvPicPr>
          <p:nvPr/>
        </p:nvPicPr>
        <p:blipFill>
          <a:blip r:embed="rId2"/>
          <a:stretch>
            <a:fillRect/>
          </a:stretch>
        </p:blipFill>
        <p:spPr>
          <a:xfrm>
            <a:off x="7178620" y="1886309"/>
            <a:ext cx="4505380" cy="2133600"/>
          </a:xfrm>
          <a:prstGeom prst="rect">
            <a:avLst/>
          </a:prstGeom>
        </p:spPr>
      </p:pic>
      <p:sp>
        <p:nvSpPr>
          <p:cNvPr id="9" name="TextBox 8">
            <a:extLst>
              <a:ext uri="{FF2B5EF4-FFF2-40B4-BE49-F238E27FC236}">
                <a16:creationId xmlns:a16="http://schemas.microsoft.com/office/drawing/2014/main" id="{0459F395-3D53-26AE-4708-9B06FFE4D9B8}"/>
              </a:ext>
            </a:extLst>
          </p:cNvPr>
          <p:cNvSpPr txBox="1"/>
          <p:nvPr/>
        </p:nvSpPr>
        <p:spPr>
          <a:xfrm>
            <a:off x="356558" y="5814774"/>
            <a:ext cx="11478883" cy="463204"/>
          </a:xfrm>
          <a:prstGeom prst="rect">
            <a:avLst/>
          </a:prstGeom>
          <a:noFill/>
        </p:spPr>
        <p:txBody>
          <a:bodyPr wrap="square">
            <a:spAutoFit/>
          </a:bodyPr>
          <a:lstStyle/>
          <a:p>
            <a:pPr marL="0" indent="0">
              <a:lnSpc>
                <a:spcPct val="150000"/>
              </a:lnSpc>
              <a:buNone/>
            </a:pPr>
            <a:r>
              <a:rPr lang="en-US" sz="1800" dirty="0">
                <a:solidFill>
                  <a:srgbClr val="FF0000"/>
                </a:solidFill>
              </a:rPr>
              <a:t>The main uses of circuit switching include public telephone networks, private telephone networks and private data networks</a:t>
            </a:r>
          </a:p>
        </p:txBody>
      </p:sp>
    </p:spTree>
    <p:extLst>
      <p:ext uri="{BB962C8B-B14F-4D97-AF65-F5344CB8AC3E}">
        <p14:creationId xmlns:p14="http://schemas.microsoft.com/office/powerpoint/2010/main" val="11587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8B2328-45FA-4DE8-9B68-15ABF6495788}"/>
              </a:ext>
            </a:extLst>
          </p:cNvPr>
          <p:cNvSpPr>
            <a:spLocks noGrp="1"/>
          </p:cNvSpPr>
          <p:nvPr>
            <p:ph type="title"/>
          </p:nvPr>
        </p:nvSpPr>
        <p:spPr/>
        <p:txBody>
          <a:bodyPr>
            <a:normAutofit/>
          </a:bodyPr>
          <a:lstStyle/>
          <a:p>
            <a:pPr algn="ctr"/>
            <a:r>
              <a:rPr lang="en-US" b="1" dirty="0"/>
              <a:t>Circuit switching</a:t>
            </a:r>
            <a:endParaRPr lang="en-US" dirty="0"/>
          </a:p>
        </p:txBody>
      </p:sp>
      <p:pic>
        <p:nvPicPr>
          <p:cNvPr id="7" name="Picture 6">
            <a:extLst>
              <a:ext uri="{FF2B5EF4-FFF2-40B4-BE49-F238E27FC236}">
                <a16:creationId xmlns:a16="http://schemas.microsoft.com/office/drawing/2014/main" id="{33E4D9EB-BB6A-561B-443E-5DC7DDF6FB89}"/>
              </a:ext>
            </a:extLst>
          </p:cNvPr>
          <p:cNvPicPr>
            <a:picLocks noChangeAspect="1"/>
          </p:cNvPicPr>
          <p:nvPr/>
        </p:nvPicPr>
        <p:blipFill>
          <a:blip r:embed="rId2"/>
          <a:stretch>
            <a:fillRect/>
          </a:stretch>
        </p:blipFill>
        <p:spPr>
          <a:xfrm>
            <a:off x="2162355" y="2590800"/>
            <a:ext cx="7430219" cy="4080002"/>
          </a:xfrm>
          <a:prstGeom prst="rect">
            <a:avLst/>
          </a:prstGeom>
        </p:spPr>
      </p:pic>
    </p:spTree>
    <p:extLst>
      <p:ext uri="{BB962C8B-B14F-4D97-AF65-F5344CB8AC3E}">
        <p14:creationId xmlns:p14="http://schemas.microsoft.com/office/powerpoint/2010/main" val="364388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PACKET SWITCHING</a:t>
            </a:r>
          </a:p>
        </p:txBody>
      </p:sp>
      <p:sp>
        <p:nvSpPr>
          <p:cNvPr id="3" name="Content Placeholder 2"/>
          <p:cNvSpPr>
            <a:spLocks noGrp="1"/>
          </p:cNvSpPr>
          <p:nvPr>
            <p:ph sz="quarter" idx="1"/>
          </p:nvPr>
        </p:nvSpPr>
        <p:spPr>
          <a:xfrm>
            <a:off x="431853" y="1648325"/>
            <a:ext cx="11551600" cy="4824663"/>
          </a:xfrm>
        </p:spPr>
        <p:txBody>
          <a:bodyPr>
            <a:normAutofit lnSpcReduction="10000"/>
          </a:bodyPr>
          <a:lstStyle/>
          <a:p>
            <a:pPr>
              <a:lnSpc>
                <a:spcPct val="150000"/>
              </a:lnSpc>
            </a:pPr>
            <a:r>
              <a:rPr lang="en-US" dirty="0"/>
              <a:t>Packet switching is a data transmission method used in computer networks.</a:t>
            </a:r>
          </a:p>
          <a:p>
            <a:pPr>
              <a:lnSpc>
                <a:spcPct val="150000"/>
              </a:lnSpc>
            </a:pPr>
            <a:r>
              <a:rPr lang="en-US" dirty="0"/>
              <a:t>It breaks data into small, fixed-size units called packets, which are then sent individually over the network. </a:t>
            </a:r>
          </a:p>
          <a:p>
            <a:pPr>
              <a:lnSpc>
                <a:spcPct val="150000"/>
              </a:lnSpc>
            </a:pPr>
            <a:r>
              <a:rPr lang="en-US" dirty="0"/>
              <a:t>These packets can take different routes to reach their destination and are reassembled at the receiver. This method contrasts with circuit switching, where a dedicated path is established for the duration of a communication session.</a:t>
            </a:r>
          </a:p>
        </p:txBody>
      </p:sp>
    </p:spTree>
    <p:extLst>
      <p:ext uri="{BB962C8B-B14F-4D97-AF65-F5344CB8AC3E}">
        <p14:creationId xmlns:p14="http://schemas.microsoft.com/office/powerpoint/2010/main" val="147064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PACKET SWITCHING</a:t>
            </a:r>
          </a:p>
        </p:txBody>
      </p:sp>
      <p:sp>
        <p:nvSpPr>
          <p:cNvPr id="3" name="Content Placeholder 2"/>
          <p:cNvSpPr>
            <a:spLocks noGrp="1"/>
          </p:cNvSpPr>
          <p:nvPr>
            <p:ph sz="quarter" idx="1"/>
          </p:nvPr>
        </p:nvSpPr>
        <p:spPr>
          <a:xfrm>
            <a:off x="431853" y="1648325"/>
            <a:ext cx="11551600" cy="4824663"/>
          </a:xfrm>
        </p:spPr>
        <p:txBody>
          <a:bodyPr>
            <a:normAutofit/>
          </a:bodyPr>
          <a:lstStyle/>
          <a:p>
            <a:pPr>
              <a:lnSpc>
                <a:spcPct val="150000"/>
              </a:lnSpc>
            </a:pPr>
            <a:r>
              <a:rPr lang="en-US" dirty="0"/>
              <a:t>Each packet follows its own path</a:t>
            </a:r>
          </a:p>
          <a:p>
            <a:pPr>
              <a:lnSpc>
                <a:spcPct val="150000"/>
              </a:lnSpc>
            </a:pPr>
            <a:r>
              <a:rPr lang="en-US" dirty="0"/>
              <a:t>Routing selection depends on the number of datagram packets waiting to be processed at each node (router)</a:t>
            </a:r>
          </a:p>
          <a:p>
            <a:pPr>
              <a:lnSpc>
                <a:spcPct val="150000"/>
              </a:lnSpc>
            </a:pPr>
            <a:r>
              <a:rPr lang="en-US" dirty="0"/>
              <a:t>the shortest path available is selected</a:t>
            </a:r>
          </a:p>
          <a:p>
            <a:pPr>
              <a:lnSpc>
                <a:spcPct val="150000"/>
              </a:lnSpc>
            </a:pPr>
            <a:r>
              <a:rPr lang="en-US"/>
              <a:t>packets </a:t>
            </a:r>
            <a:r>
              <a:rPr lang="en-US" dirty="0"/>
              <a:t>can reach the destination in a different order to that in which </a:t>
            </a:r>
            <a:r>
              <a:rPr lang="en-US"/>
              <a:t>they are </a:t>
            </a:r>
            <a:r>
              <a:rPr lang="en-US" dirty="0"/>
              <a:t>sent</a:t>
            </a:r>
          </a:p>
        </p:txBody>
      </p:sp>
    </p:spTree>
    <p:extLst>
      <p:ext uri="{BB962C8B-B14F-4D97-AF65-F5344CB8AC3E}">
        <p14:creationId xmlns:p14="http://schemas.microsoft.com/office/powerpoint/2010/main" val="25922108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6_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ppt/theme/themeOverride2.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docProps/app.xml><?xml version="1.0" encoding="utf-8"?>
<Properties xmlns="http://schemas.openxmlformats.org/officeDocument/2006/extended-properties" xmlns:vt="http://schemas.openxmlformats.org/officeDocument/2006/docPropsVTypes">
  <Template>Wisp</Template>
  <TotalTime>1080</TotalTime>
  <Words>1042</Words>
  <Application>Microsoft Office PowerPoint</Application>
  <PresentationFormat>Widescreen</PresentationFormat>
  <Paragraphs>67</Paragraphs>
  <Slides>16</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Bookman Old Style</vt:lpstr>
      <vt:lpstr>Calibri</vt:lpstr>
      <vt:lpstr>Times New Roman</vt:lpstr>
      <vt:lpstr>Tw Cen MT</vt:lpstr>
      <vt:lpstr>Wingdings</vt:lpstr>
      <vt:lpstr>Wingdings 2</vt:lpstr>
      <vt:lpstr>Median</vt:lpstr>
      <vt:lpstr>1_Median</vt:lpstr>
      <vt:lpstr>6_Median</vt:lpstr>
      <vt:lpstr>Methods of transferring data on a network</vt:lpstr>
      <vt:lpstr>Objectives</vt:lpstr>
      <vt:lpstr>Method of transferring data on a network</vt:lpstr>
      <vt:lpstr>Circuit switching</vt:lpstr>
      <vt:lpstr>CIRCUIT SWITCHING</vt:lpstr>
      <vt:lpstr>How circuit switching works</vt:lpstr>
      <vt:lpstr>Circuit switching</vt:lpstr>
      <vt:lpstr>PACKET SWITCHING</vt:lpstr>
      <vt:lpstr>PACKET SWITCHING</vt:lpstr>
      <vt:lpstr>PACKET SWITCHING</vt:lpstr>
      <vt:lpstr>Time-to-Live (TTL):</vt:lpstr>
      <vt:lpstr>ROUTING TABLE</vt:lpstr>
      <vt:lpstr>ROUTING TABLE</vt:lpstr>
      <vt:lpstr>PACKET SWITCHING</vt:lpstr>
      <vt:lpstr>PowerPoint Presentation</vt:lpstr>
      <vt:lpstr>PACKET/CIRCUIT SWTICHING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Protocols</dc:title>
  <dc:creator>Жанболат Нұрбаев</dc:creator>
  <cp:lastModifiedBy>Janet ReidSterling</cp:lastModifiedBy>
  <cp:revision>73</cp:revision>
  <dcterms:created xsi:type="dcterms:W3CDTF">2019-01-29T15:50:22Z</dcterms:created>
  <dcterms:modified xsi:type="dcterms:W3CDTF">2024-05-16T01:03:41Z</dcterms:modified>
</cp:coreProperties>
</file>