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91" r:id="rId7"/>
    <p:sldId id="271" r:id="rId8"/>
    <p:sldId id="269" r:id="rId9"/>
    <p:sldId id="259" r:id="rId10"/>
    <p:sldId id="277" r:id="rId11"/>
    <p:sldId id="260" r:id="rId12"/>
    <p:sldId id="292" r:id="rId13"/>
    <p:sldId id="26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686" r:id="rId13"/>
    <p:sldLayoutId id="2147483687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B70806-47F4-40F0-8BE5-5C691E1D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BA58A-1E28-41E2-8B37-185A62FC4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39" y="2169085"/>
            <a:ext cx="6945554" cy="1749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Interrupt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79785" y="568960"/>
            <a:ext cx="1569982" cy="2638626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4D60E364-CB42-3CFE-7A58-51BBDB09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78" y="3429000"/>
            <a:ext cx="2481476" cy="29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8A69-0F6C-58EC-B228-66F8BEF9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29470"/>
            <a:ext cx="10431780" cy="853657"/>
          </a:xfrm>
        </p:spPr>
        <p:txBody>
          <a:bodyPr anchor="t">
            <a:noAutofit/>
          </a:bodyPr>
          <a:lstStyle/>
          <a:p>
            <a:r>
              <a:rPr lang="en-US" sz="2400" spc="0" dirty="0"/>
              <a:t>How interrupt are handled by different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FBE8-BC1F-E442-9B52-6507B066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083127"/>
            <a:ext cx="7110927" cy="499654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RISC processors due to their simplified instruction set and architecture, often handle interrupts in a straightforward and efficient manner.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Support multiple interrupt levels or priority levels. This allows the processor to prioritize interrupts based on their urgency or importance.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When an interrupt occurs, the processor checks the priority of the interrupt against the current priority level, and if necessary, switches to a higher-priority task.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It uses a simple interrupt vector table (IVT) to store the addresses of the Interrupt Service Routines (ISRs). 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It uses the interrupt number to index the IVT and retrieve the address of the corresponding ISR.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To prevent nested interrupts, RISC processors often disable further interrupts while processing the current one.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54A1E3-D0DF-9214-BEBF-4CB158A5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01" y="1699043"/>
            <a:ext cx="4204761" cy="2410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578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CEDF55B-0D10-4377-A610-3ECDC2BEF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18DDB-43B9-476D-AB6F-D86C8CF2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77" y="0"/>
            <a:ext cx="7154023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>
                <a:solidFill>
                  <a:srgbClr val="FFFFFF"/>
                </a:solidFill>
              </a:rPr>
              <a:t>What is an Interrupt Signal?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12" y="2418943"/>
            <a:ext cx="6958951" cy="407393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An interrupt is a signal sent from a device or from software to the processor.</a:t>
            </a:r>
          </a:p>
          <a:p>
            <a:pPr>
              <a:lnSpc>
                <a:spcPct val="200000"/>
              </a:lnSpc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This will cause the processor to temporarily stop what it is doing and service the interrupt. Interrupts can be caused by, for example</a:t>
            </a:r>
          </a:p>
          <a:p>
            <a:pPr marL="3429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timing signal</a:t>
            </a:r>
          </a:p>
          <a:p>
            <a:pPr marL="3429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input/output processes (a disk drive is ready to receive more data, for example)</a:t>
            </a:r>
          </a:p>
          <a:p>
            <a:pPr marL="3429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a hardware fault (an error has occurred such as a paper jam in a printer,</a:t>
            </a:r>
          </a:p>
          <a:p>
            <a:pPr marL="3429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user interaction (the user pressed a key to interrupt the current process, such as &lt;CTRL&gt;&lt;ALT&gt;&lt;BREAK&gt;,</a:t>
            </a:r>
          </a:p>
          <a:p>
            <a:pPr marL="3429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latin typeface="Bookman Old Style" panose="02050604050505020204" pitchFamily="18" charset="0"/>
              </a:rPr>
              <a:t>a software error that cannot be ignored (if an .exe file could not be found to initiate the execution of a program OR an attempt to divide by zero.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B314ADF5-8E83-E563-155E-74EE8873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1" y="2377440"/>
            <a:ext cx="4514850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DBA-A236-DC40-8725-ECEACF9B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310242"/>
            <a:ext cx="9144000" cy="914401"/>
          </a:xfrm>
        </p:spPr>
        <p:txBody>
          <a:bodyPr anchor="t"/>
          <a:lstStyle/>
          <a:p>
            <a:r>
              <a:rPr lang="en-US" dirty="0"/>
              <a:t>Interrupt-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E4793-D67D-D0F2-F55E-416199B4E193}"/>
              </a:ext>
            </a:extLst>
          </p:cNvPr>
          <p:cNvSpPr txBox="1"/>
          <p:nvPr/>
        </p:nvSpPr>
        <p:spPr>
          <a:xfrm>
            <a:off x="195941" y="1398814"/>
            <a:ext cx="6645729" cy="503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Hardware interrupt: i</a:t>
            </a:r>
            <a:r>
              <a:rPr lang="en-US" dirty="0">
                <a:latin typeface="Bookman Old Style" panose="02050604050505020204" pitchFamily="18" charset="0"/>
              </a:rPr>
              <a:t>s a signal sent by a hardware device or a specific condition in the computer's hardware.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Example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When a peripheral device (e.g., a keyboard, mouse, disk drive) needs attention, it can send an interrupt request to the CPU to indicate that data is ready to be transferred.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 system timer generates regular interrupts such as scheduling tasks, keeping track of time, and triggering time-sensitive events.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Detecting an error or a critical condition (e.g., overheating, power failure).</a:t>
            </a:r>
          </a:p>
        </p:txBody>
      </p:sp>
      <p:pic>
        <p:nvPicPr>
          <p:cNvPr id="8" name="Picture 7" descr="A diagram of software inputs&#10;&#10;Description automatically generated">
            <a:extLst>
              <a:ext uri="{FF2B5EF4-FFF2-40B4-BE49-F238E27FC236}">
                <a16:creationId xmlns:a16="http://schemas.microsoft.com/office/drawing/2014/main" id="{56B9E654-B0CD-C60C-BD11-6861E797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64" y="1398814"/>
            <a:ext cx="4956157" cy="3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80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2DBA-A236-DC40-8725-ECEACF9B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168728"/>
            <a:ext cx="9144000" cy="914401"/>
          </a:xfrm>
        </p:spPr>
        <p:txBody>
          <a:bodyPr anchor="t"/>
          <a:lstStyle/>
          <a:p>
            <a:r>
              <a:rPr lang="en-US" dirty="0"/>
              <a:t>Interrupt-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E4793-D67D-D0F2-F55E-416199B4E193}"/>
              </a:ext>
            </a:extLst>
          </p:cNvPr>
          <p:cNvSpPr txBox="1"/>
          <p:nvPr/>
        </p:nvSpPr>
        <p:spPr>
          <a:xfrm>
            <a:off x="92527" y="947057"/>
            <a:ext cx="7984673" cy="544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Software interrupt </a:t>
            </a:r>
            <a:r>
              <a:rPr lang="en-US" dirty="0">
                <a:latin typeface="Bookman Old Style" panose="02050604050505020204" pitchFamily="18" charset="0"/>
              </a:rPr>
              <a:t>also known as a trap or exception, is a mechanism used by a program to request a service from the operating system or to signal an event that needs attention.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Example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When a program needs to perform operations that require higher privileges or access to resources managed by the operating system (such as file I/O, network communication,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If an error condition occurs during program execution, the program might trigger a software interrupt to handle the error such as like displaying an error message or terminating the program.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 program might generate a software interrupt to indicate a specific event, such as a division by zero or an illegal instruction. </a:t>
            </a:r>
          </a:p>
        </p:txBody>
      </p:sp>
      <p:pic>
        <p:nvPicPr>
          <p:cNvPr id="3" name="Picture 2" descr="A diagram of software inputs&#10;&#10;Description automatically generated">
            <a:extLst>
              <a:ext uri="{FF2B5EF4-FFF2-40B4-BE49-F238E27FC236}">
                <a16:creationId xmlns:a16="http://schemas.microsoft.com/office/drawing/2014/main" id="{4CE21FDC-4875-95B4-DCB6-356D1722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6" y="1714500"/>
            <a:ext cx="4217719" cy="34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0824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spc="-40">
                <a:solidFill>
                  <a:srgbClr val="FFFFFF"/>
                </a:solidFill>
              </a:rPr>
              <a:t>Interrupt Priority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4B964FD-EC09-9521-3431-CB18A9EF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3" y="2008161"/>
            <a:ext cx="5136727" cy="3490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65F32-12EE-F3D2-832A-29D6DF2E38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09920" y="1681480"/>
            <a:ext cx="5699760" cy="4800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/>
              <a:t>Once the interrupt signal is received, the processor either carries on with what it was doing or stops to service the device/program that generated the interrupt.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/>
              <a:t>The computer needs to identify the interrupt type and also establish the level of </a:t>
            </a:r>
            <a:r>
              <a:rPr lang="en-US" b="1" i="0" u="none" strike="noStrike" dirty="0"/>
              <a:t>interrupt priority</a:t>
            </a:r>
            <a:r>
              <a:rPr lang="en-US" b="0" i="0" u="none" strike="noStrik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20XX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46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15D6-1535-17EF-2D23-677714A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228600"/>
            <a:ext cx="10241280" cy="658368"/>
          </a:xfrm>
        </p:spPr>
        <p:txBody>
          <a:bodyPr>
            <a:normAutofit/>
          </a:bodyPr>
          <a:lstStyle/>
          <a:p>
            <a:r>
              <a:rPr lang="en-US" sz="2800" dirty="0"/>
              <a:t>What is an interrupt handler?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AB50-307E-4653-6B31-B7349495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41" y="1115786"/>
            <a:ext cx="6161801" cy="47816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okman Old Style" panose="02050604050505020204" pitchFamily="18" charset="0"/>
              </a:rPr>
              <a:t>Interrupt handlers, also commonly known as Interrupt service routine (ISR), is a block of code that is associated with a specific interrupt condition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okman Old Style" panose="02050604050505020204" pitchFamily="18" charset="0"/>
              </a:rPr>
              <a:t>Interrupt handlers are responsible for handling interrupts promptly and effectively.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okman Old Style" panose="02050604050505020204" pitchFamily="18" charset="0"/>
              </a:rPr>
              <a:t>Their primary role is to service interrupts and perform necessary actions associated with specific events.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okman Old Style" panose="02050604050505020204" pitchFamily="18" charset="0"/>
              </a:rPr>
              <a:t>Interrupt handlers ensure that time-critical tasks, such as responding to user input or processing data from hardware devices, are addressed in a timely manner.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7A17A-6CF7-46D5-7225-8B96B127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2" y="1899557"/>
            <a:ext cx="5418131" cy="2536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43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7238084E-9C0F-497C-9436-2CD6C9BC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0A9314D7-79E5-4587-B59D-FA5DDE9F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50824"/>
            <a:ext cx="10312400" cy="625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spc="-40">
                <a:solidFill>
                  <a:srgbClr val="FFFFFF"/>
                </a:solidFill>
              </a:rPr>
              <a:t>Interrupt Service Routine (ISR)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E5197A6-C9D4-CD83-533C-0B8FE834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3" y="1600221"/>
            <a:ext cx="5390727" cy="45821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65F32-12EE-F3D2-832A-29D6DF2E38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681481"/>
            <a:ext cx="5824756" cy="50387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An ISR (also called an interrupt handler) is generated by an interrupt request from a hardware device. The request is sent  to the CPU, interrupting the active process. When the ISR is complete, the process is resumed. 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5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How it works?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When a device raises an interrupt at let’s say process “I”, the processor first completes the execution of instruction “I”.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Then it loads the Program Counter (PC) with the address of the first instruction of the ISR.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Before loading the Program Counter with the address, the address of the interrupted instruction is moved to a temporary location.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Therefore, after handling the interrupt the processor can continue with process “I”+1.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808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8A69-0F6C-58EC-B228-66F8BEF9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430857"/>
            <a:ext cx="10241280" cy="450886"/>
          </a:xfrm>
        </p:spPr>
        <p:txBody>
          <a:bodyPr anchor="t">
            <a:noAutofit/>
          </a:bodyPr>
          <a:lstStyle/>
          <a:p>
            <a:r>
              <a:rPr lang="en-US" sz="2000" dirty="0"/>
              <a:t>How the processor handle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FBE8-BC1F-E442-9B52-6507B066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23900"/>
            <a:ext cx="6542313" cy="58238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dirty="0">
                <a:latin typeface="Bookman Old Style" panose="02050604050505020204" pitchFamily="18" charset="0"/>
              </a:rPr>
              <a:t>When an interrupt occurs </a:t>
            </a:r>
          </a:p>
          <a:p>
            <a:pPr>
              <a:lnSpc>
                <a:spcPct val="170000"/>
              </a:lnSpc>
            </a:pPr>
            <a:r>
              <a:rPr lang="en-US" sz="6400" dirty="0">
                <a:latin typeface="Bookman Old Style" panose="02050604050505020204" pitchFamily="18" charset="0"/>
              </a:rPr>
              <a:t>the processor first saves the current state of the interrupted program, including register values and the program counter. </a:t>
            </a:r>
          </a:p>
          <a:p>
            <a:pPr>
              <a:lnSpc>
                <a:spcPct val="170000"/>
              </a:lnSpc>
            </a:pPr>
            <a:r>
              <a:rPr lang="en-US" sz="6400" dirty="0">
                <a:latin typeface="Bookman Old Style" panose="02050604050505020204" pitchFamily="18" charset="0"/>
              </a:rPr>
              <a:t>It then identifies the specific interrupt request (IRQ) associated with the event and acknowledges the interrupt. </a:t>
            </a:r>
          </a:p>
          <a:p>
            <a:pPr>
              <a:lnSpc>
                <a:spcPct val="170000"/>
              </a:lnSpc>
            </a:pPr>
            <a:r>
              <a:rPr lang="en-US" sz="6400" dirty="0">
                <a:latin typeface="Bookman Old Style" panose="02050604050505020204" pitchFamily="18" charset="0"/>
              </a:rPr>
              <a:t>The processor uses the interrupt number or IRQ line to locate the corresponding interrupt handler in the interrupt vector table (IVT).</a:t>
            </a:r>
          </a:p>
          <a:p>
            <a:pPr>
              <a:lnSpc>
                <a:spcPct val="170000"/>
              </a:lnSpc>
            </a:pPr>
            <a:r>
              <a:rPr lang="en-US" sz="6400" dirty="0">
                <a:latin typeface="Bookman Old Style" panose="02050604050505020204" pitchFamily="18" charset="0"/>
              </a:rPr>
              <a:t>The control is transferred to the interrupt handler's memory address, where the necessary code is executed to handle the interrupt. </a:t>
            </a:r>
          </a:p>
          <a:p>
            <a:pPr>
              <a:lnSpc>
                <a:spcPct val="170000"/>
              </a:lnSpc>
            </a:pPr>
            <a:r>
              <a:rPr lang="en-US" sz="6400" dirty="0">
                <a:latin typeface="Bookman Old Style" panose="02050604050505020204" pitchFamily="18" charset="0"/>
              </a:rPr>
              <a:t>The interrupt handler performs actions specific to the interrupt, such as interacting with hardware devices or processing data.</a:t>
            </a:r>
            <a:br>
              <a:rPr lang="en-US" sz="5000" dirty="0">
                <a:latin typeface="Bookman Old Style" panose="02050604050505020204" pitchFamily="18" charset="0"/>
              </a:rPr>
            </a:br>
            <a:br>
              <a:rPr lang="en-US" sz="5000" dirty="0">
                <a:latin typeface="Bookman Old Style" panose="02050604050505020204" pitchFamily="18" charset="0"/>
              </a:rPr>
            </a:br>
            <a:endParaRPr lang="en-US" sz="50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17D36-9F3D-D326-4853-38FBEC8B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13" y="2334986"/>
            <a:ext cx="4769327" cy="14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8A69-0F6C-58EC-B228-66F8BEF9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430857"/>
            <a:ext cx="10241280" cy="450886"/>
          </a:xfrm>
        </p:spPr>
        <p:txBody>
          <a:bodyPr anchor="t">
            <a:noAutofit/>
          </a:bodyPr>
          <a:lstStyle/>
          <a:p>
            <a:r>
              <a:rPr lang="en-US" sz="2000" dirty="0"/>
              <a:t>How the processor handle an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FBE8-BC1F-E442-9B52-6507B066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23900"/>
            <a:ext cx="6542313" cy="5823861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latin typeface="Bookman Old Style" panose="02050604050505020204" pitchFamily="18" charset="0"/>
              </a:rPr>
              <a:t>Once the interrupt is handled, the saved state is restored, and the interrupted program resumes execution from where it left off.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latin typeface="Bookman Old Style" panose="02050604050505020204" pitchFamily="18" charset="0"/>
              </a:rPr>
              <a:t>This workflow ensures that interrupt events are promptly addressed while preserving the integrity of the interrupted program.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400" dirty="0">
                <a:latin typeface="Bookman Old Style" panose="02050604050505020204" pitchFamily="18" charset="0"/>
              </a:rPr>
              <a:t>By saving and restoring the program state, interrupt handling ensures that the interrupted program can easily resume execution after the interrupt is serviced.</a:t>
            </a:r>
            <a:br>
              <a:rPr lang="en-US" sz="5000" dirty="0">
                <a:latin typeface="Bookman Old Style" panose="02050604050505020204" pitchFamily="18" charset="0"/>
              </a:rPr>
            </a:br>
            <a:endParaRPr lang="en-US" sz="5000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17D36-9F3D-D326-4853-38FBEC8B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13" y="2334986"/>
            <a:ext cx="4769327" cy="14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78502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lorBlock Color Scheme">
    <a:dk1>
      <a:sysClr val="windowText" lastClr="000000"/>
    </a:dk1>
    <a:lt1>
      <a:sysClr val="window" lastClr="FFFFFF"/>
    </a:lt1>
    <a:dk2>
      <a:srgbClr val="002044"/>
    </a:dk2>
    <a:lt2>
      <a:srgbClr val="F5F0F3"/>
    </a:lt2>
    <a:accent1>
      <a:srgbClr val="4A41C5"/>
    </a:accent1>
    <a:accent2>
      <a:srgbClr val="37997B"/>
    </a:accent2>
    <a:accent3>
      <a:srgbClr val="17B4DF"/>
    </a:accent3>
    <a:accent4>
      <a:srgbClr val="E69500"/>
    </a:accent4>
    <a:accent5>
      <a:srgbClr val="276D77"/>
    </a:accent5>
    <a:accent6>
      <a:srgbClr val="386ECE"/>
    </a:accent6>
    <a:hlink>
      <a:srgbClr val="AF1DAF"/>
    </a:hlink>
    <a:folHlink>
      <a:srgbClr val="FE5C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976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Bookman Old Style</vt:lpstr>
      <vt:lpstr>Calibri</vt:lpstr>
      <vt:lpstr>ColorBlockVTI</vt:lpstr>
      <vt:lpstr>Interrupt</vt:lpstr>
      <vt:lpstr>What is an Interrupt Signal?</vt:lpstr>
      <vt:lpstr>Interrupt- types</vt:lpstr>
      <vt:lpstr>Interrupt- types</vt:lpstr>
      <vt:lpstr>Interrupt Priority</vt:lpstr>
      <vt:lpstr>What is an interrupt handler?</vt:lpstr>
      <vt:lpstr>Interrupt Service Routine (ISR)</vt:lpstr>
      <vt:lpstr>How the processor handle an interrupt</vt:lpstr>
      <vt:lpstr>How the processor handle an interrupt</vt:lpstr>
      <vt:lpstr>How interrupt are handled by different processor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>ansterling@gmail.com</dc:creator>
  <cp:lastModifiedBy>Janet ReidSterling</cp:lastModifiedBy>
  <cp:revision>11</cp:revision>
  <dcterms:created xsi:type="dcterms:W3CDTF">2022-11-16T08:59:13Z</dcterms:created>
  <dcterms:modified xsi:type="dcterms:W3CDTF">2023-11-02T11:11:37Z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