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306" r:id="rId3"/>
    <p:sldId id="262" r:id="rId4"/>
    <p:sldId id="307" r:id="rId5"/>
    <p:sldId id="264" r:id="rId6"/>
    <p:sldId id="263" r:id="rId7"/>
    <p:sldId id="311" r:id="rId8"/>
    <p:sldId id="310" r:id="rId9"/>
    <p:sldId id="312" r:id="rId10"/>
    <p:sldId id="313" r:id="rId11"/>
    <p:sldId id="314" r:id="rId12"/>
    <p:sldId id="315" r:id="rId13"/>
    <p:sldId id="316" r:id="rId14"/>
    <p:sldId id="29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02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52DC8-3B66-4363-929C-4C0999ABCC33}"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5B7F2-8B24-4EE6-B60E-06CD9DCC62E9}" type="slidenum">
              <a:rPr lang="en-US" smtClean="0"/>
              <a:t>‹#›</a:t>
            </a:fld>
            <a:endParaRPr lang="en-US"/>
          </a:p>
        </p:txBody>
      </p:sp>
    </p:spTree>
    <p:extLst>
      <p:ext uri="{BB962C8B-B14F-4D97-AF65-F5344CB8AC3E}">
        <p14:creationId xmlns:p14="http://schemas.microsoft.com/office/powerpoint/2010/main" val="364441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E434EC4-3434-4DFD-8361-0EECC2BD761F}" type="datetimeFigureOut">
              <a:rPr lang="en-US" smtClean="0"/>
              <a:t>11/3/2023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19405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8340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96475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AA2908-EC83-4D0C-BB09-4C04958EE57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4668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5709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34EC4-3434-4DFD-8361-0EECC2BD761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600985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34EC4-3434-4DFD-8361-0EECC2BD761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687166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61535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E434EC4-3434-4DFD-8361-0EECC2BD761F}" type="datetimeFigureOut">
              <a:rPr lang="en-US" smtClean="0"/>
              <a:t>11/3/2023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34366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34EC4-3434-4DFD-8361-0EECC2BD761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143177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E434EC4-3434-4DFD-8361-0EECC2BD761F}" type="datetimeFigureOut">
              <a:rPr lang="en-US" smtClean="0"/>
              <a:t>11/3/2023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8250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20356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34EC4-3434-4DFD-8361-0EECC2BD761F}"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418271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34EC4-3434-4DFD-8361-0EECC2BD761F}"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40759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34EC4-3434-4DFD-8361-0EECC2BD761F}"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333155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27169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34EC4-3434-4DFD-8361-0EECC2BD761F}"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A2908-EC83-4D0C-BB09-4C04958EE57D}" type="slidenum">
              <a:rPr lang="en-US" smtClean="0"/>
              <a:t>‹#›</a:t>
            </a:fld>
            <a:endParaRPr lang="en-US"/>
          </a:p>
        </p:txBody>
      </p:sp>
    </p:spTree>
    <p:extLst>
      <p:ext uri="{BB962C8B-B14F-4D97-AF65-F5344CB8AC3E}">
        <p14:creationId xmlns:p14="http://schemas.microsoft.com/office/powerpoint/2010/main" val="4016681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434EC4-3434-4DFD-8361-0EECC2BD761F}" type="datetimeFigureOut">
              <a:rPr lang="en-US" smtClean="0"/>
              <a:t>11/3/2023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AA2908-EC83-4D0C-BB09-4C04958EE57D}" type="slidenum">
              <a:rPr lang="en-US" smtClean="0"/>
              <a:t>‹#›</a:t>
            </a:fld>
            <a:endParaRPr lang="en-US"/>
          </a:p>
        </p:txBody>
      </p:sp>
    </p:spTree>
    <p:extLst>
      <p:ext uri="{BB962C8B-B14F-4D97-AF65-F5344CB8AC3E}">
        <p14:creationId xmlns:p14="http://schemas.microsoft.com/office/powerpoint/2010/main" val="210275863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0AA6-00F0-427C-9CEF-41694A3C40FF}"/>
              </a:ext>
            </a:extLst>
          </p:cNvPr>
          <p:cNvSpPr>
            <a:spLocks noGrp="1"/>
          </p:cNvSpPr>
          <p:nvPr>
            <p:ph type="ctrTitle"/>
          </p:nvPr>
        </p:nvSpPr>
        <p:spPr/>
        <p:txBody>
          <a:bodyPr anchor="ctr">
            <a:normAutofit fontScale="90000"/>
          </a:bodyPr>
          <a:lstStyle/>
          <a:p>
            <a:pPr algn="ctr"/>
            <a:r>
              <a:rPr lang="en-US" sz="7200" b="1" dirty="0"/>
              <a:t>Memory Management</a:t>
            </a:r>
          </a:p>
        </p:txBody>
      </p:sp>
    </p:spTree>
    <p:extLst>
      <p:ext uri="{BB962C8B-B14F-4D97-AF65-F5344CB8AC3E}">
        <p14:creationId xmlns:p14="http://schemas.microsoft.com/office/powerpoint/2010/main" val="240112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358140" y="201950"/>
            <a:ext cx="11475720" cy="1295438"/>
          </a:xfrm>
        </p:spPr>
        <p:txBody>
          <a:bodyPr>
            <a:normAutofit/>
          </a:bodyPr>
          <a:lstStyle/>
          <a:p>
            <a:pPr algn="ctr"/>
            <a:r>
              <a:rPr lang="en-US" sz="3200" b="1" dirty="0">
                <a:effectLst/>
                <a:latin typeface="arial" panose="020B0604020202020204" pitchFamily="34" charset="0"/>
              </a:rPr>
              <a:t>Disk thrashing</a:t>
            </a:r>
            <a:endParaRPr lang="en-US" sz="3200" b="1" dirty="0">
              <a:latin typeface="arial" panose="020B0604020202020204" pitchFamily="34" charset="0"/>
            </a:endParaRPr>
          </a:p>
        </p:txBody>
      </p:sp>
      <p:sp>
        <p:nvSpPr>
          <p:cNvPr id="6" name="TextBox 5">
            <a:extLst>
              <a:ext uri="{FF2B5EF4-FFF2-40B4-BE49-F238E27FC236}">
                <a16:creationId xmlns:a16="http://schemas.microsoft.com/office/drawing/2014/main" id="{4D919CA3-3C04-44C2-B60E-AE1B7F730511}"/>
              </a:ext>
            </a:extLst>
          </p:cNvPr>
          <p:cNvSpPr txBox="1"/>
          <p:nvPr/>
        </p:nvSpPr>
        <p:spPr>
          <a:xfrm>
            <a:off x="465140" y="1765993"/>
            <a:ext cx="10074523" cy="3920560"/>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cs typeface="Times New Roman" panose="02020603050405020304" pitchFamily="18" charset="0"/>
              </a:rPr>
              <a:t>The main drawback of using HDD in virtual memory is that as main memory fills, more and more data/pages need to be swapped in and out of virtual memory. This leads to high rate of hard disk read/write head movement. if more time is spent on moving pages in and out of memory than actually doing any processing, then the processing speed of the computer will be reduced. A point can be reached when the execution of a process comes to a halt since the system is so busy paging and in and out of memory; this is known as the thrash point.</a:t>
            </a:r>
            <a:endParaRPr lang="en-US" sz="2400" b="1" dirty="0">
              <a:solidFill>
                <a:schemeClr val="accent1"/>
              </a:solidFill>
              <a:effectLst/>
              <a:latin typeface="Times New Roman" panose="02020603050405020304"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cs typeface="Times New Roman" panose="02020603050405020304" pitchFamily="18" charset="0"/>
              </a:rPr>
              <a:t>• It is a costly technique as compared to the other one.</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External fragmentation is there in it.</a:t>
            </a:r>
            <a:br>
              <a:rPr lang="en-US" sz="1800" dirty="0">
                <a:effectLst/>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cs typeface="Times New Roman" panose="02020603050405020304" pitchFamily="18" charset="0"/>
              </a:rPr>
              <a:t>• Since there is a variably sized partition. So, it is difficult to allocate memory to them.</a:t>
            </a:r>
            <a:endParaRPr 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00576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358140" y="201950"/>
            <a:ext cx="11475720" cy="1295438"/>
          </a:xfrm>
        </p:spPr>
        <p:txBody>
          <a:bodyPr>
            <a:normAutofit/>
          </a:bodyPr>
          <a:lstStyle/>
          <a:p>
            <a:pPr algn="ctr"/>
            <a:r>
              <a:rPr lang="en-US" sz="3200" b="1" dirty="0">
                <a:effectLst/>
                <a:latin typeface="arial" panose="020B0604020202020204" pitchFamily="34" charset="0"/>
              </a:rPr>
              <a:t>Disk thrashing</a:t>
            </a:r>
            <a:endParaRPr lang="en-US" sz="3200" b="1" dirty="0">
              <a:latin typeface="arial" panose="020B0604020202020204" pitchFamily="34" charset="0"/>
            </a:endParaRPr>
          </a:p>
        </p:txBody>
      </p:sp>
      <p:sp>
        <p:nvSpPr>
          <p:cNvPr id="6" name="TextBox 5">
            <a:extLst>
              <a:ext uri="{FF2B5EF4-FFF2-40B4-BE49-F238E27FC236}">
                <a16:creationId xmlns:a16="http://schemas.microsoft.com/office/drawing/2014/main" id="{4D919CA3-3C04-44C2-B60E-AE1B7F730511}"/>
              </a:ext>
            </a:extLst>
          </p:cNvPr>
          <p:cNvSpPr txBox="1"/>
          <p:nvPr/>
        </p:nvSpPr>
        <p:spPr>
          <a:xfrm>
            <a:off x="465140" y="1765993"/>
            <a:ext cx="10074523" cy="2795958"/>
          </a:xfrm>
          <a:prstGeom prst="rect">
            <a:avLst/>
          </a:prstGeom>
          <a:noFill/>
        </p:spPr>
        <p:txBody>
          <a:bodyPr wrap="square">
            <a:spAutoFit/>
          </a:bodyPr>
          <a:lstStyle/>
          <a:p>
            <a:pPr>
              <a:lnSpc>
                <a:spcPct val="150000"/>
              </a:lnSpc>
            </a:pPr>
            <a:r>
              <a:rPr lang="en-US" sz="2400" dirty="0">
                <a:effectLst/>
                <a:latin typeface="Times New Roman" panose="02020603050405020304" pitchFamily="18" charset="0"/>
                <a:cs typeface="Times New Roman" panose="02020603050405020304" pitchFamily="18" charset="0"/>
              </a:rPr>
              <a:t>    Pages are requested back into RAM as soon as they are moved to the disk</a:t>
            </a:r>
          </a:p>
          <a:p>
            <a:pPr>
              <a:lnSpc>
                <a:spcPct val="150000"/>
              </a:lnSpc>
            </a:pPr>
            <a:r>
              <a:rPr lang="en-US" sz="2400" dirty="0">
                <a:effectLst/>
                <a:latin typeface="Times New Roman" panose="02020603050405020304" pitchFamily="18" charset="0"/>
                <a:cs typeface="Times New Roman" panose="02020603050405020304" pitchFamily="18" charset="0"/>
              </a:rPr>
              <a:t>    There is continuous swapping (of the same page)</a:t>
            </a:r>
          </a:p>
          <a:p>
            <a:pPr>
              <a:lnSpc>
                <a:spcPct val="150000"/>
              </a:lnSpc>
            </a:pPr>
            <a:r>
              <a:rPr lang="en-US" sz="2400" dirty="0">
                <a:effectLst/>
                <a:latin typeface="Times New Roman" panose="02020603050405020304" pitchFamily="18" charset="0"/>
                <a:cs typeface="Times New Roman" panose="02020603050405020304" pitchFamily="18" charset="0"/>
              </a:rPr>
              <a:t>    No useful processing happens (deadlock)</a:t>
            </a:r>
          </a:p>
          <a:p>
            <a:pPr>
              <a:lnSpc>
                <a:spcPct val="150000"/>
              </a:lnSpc>
            </a:pPr>
            <a:r>
              <a:rPr lang="en-US" sz="2400" dirty="0">
                <a:effectLst/>
                <a:latin typeface="Times New Roman" panose="02020603050405020304" pitchFamily="18" charset="0"/>
                <a:cs typeface="Times New Roman" panose="02020603050405020304" pitchFamily="18" charset="0"/>
              </a:rPr>
              <a:t>        Pages that are in RAM and disk are interdependent</a:t>
            </a:r>
          </a:p>
          <a:p>
            <a:pPr>
              <a:lnSpc>
                <a:spcPct val="150000"/>
              </a:lnSpc>
            </a:pPr>
            <a:r>
              <a:rPr lang="en-US" sz="2400" dirty="0">
                <a:effectLst/>
                <a:latin typeface="Times New Roman" panose="02020603050405020304" pitchFamily="18" charset="0"/>
                <a:cs typeface="Times New Roman" panose="02020603050405020304" pitchFamily="18" charset="0"/>
              </a:rPr>
              <a:t>        All processing times are used for swapping pages</a:t>
            </a:r>
          </a:p>
        </p:txBody>
      </p:sp>
    </p:spTree>
    <p:extLst>
      <p:ext uri="{BB962C8B-B14F-4D97-AF65-F5344CB8AC3E}">
        <p14:creationId xmlns:p14="http://schemas.microsoft.com/office/powerpoint/2010/main" val="4423299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358140" y="201950"/>
            <a:ext cx="11475720" cy="794022"/>
          </a:xfrm>
        </p:spPr>
        <p:txBody>
          <a:bodyPr>
            <a:normAutofit/>
          </a:bodyPr>
          <a:lstStyle/>
          <a:p>
            <a:pPr algn="ctr"/>
            <a:r>
              <a:rPr lang="en-US" sz="3200" b="1" dirty="0">
                <a:effectLst/>
                <a:latin typeface="arial" panose="020B0604020202020204" pitchFamily="34" charset="0"/>
              </a:rPr>
              <a:t>Page Replacement</a:t>
            </a:r>
            <a:endParaRPr lang="en-US" sz="3200" b="1" dirty="0">
              <a:latin typeface="arial" panose="020B0604020202020204" pitchFamily="34" charset="0"/>
            </a:endParaRPr>
          </a:p>
        </p:txBody>
      </p:sp>
      <p:sp>
        <p:nvSpPr>
          <p:cNvPr id="6" name="TextBox 5">
            <a:extLst>
              <a:ext uri="{FF2B5EF4-FFF2-40B4-BE49-F238E27FC236}">
                <a16:creationId xmlns:a16="http://schemas.microsoft.com/office/drawing/2014/main" id="{4D919CA3-3C04-44C2-B60E-AE1B7F730511}"/>
              </a:ext>
            </a:extLst>
          </p:cNvPr>
          <p:cNvSpPr txBox="1"/>
          <p:nvPr/>
        </p:nvSpPr>
        <p:spPr>
          <a:xfrm>
            <a:off x="358140" y="995972"/>
            <a:ext cx="11475720" cy="611994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 Page replacement occurs when a requested page is not in memory. When paging in/out from memory, it is necessary to consider how the computer can decide which page to replace to allow the requested page to be loaded.</a:t>
            </a: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When a new page is requested but is not in memory, a page fault occurs and the OS replaces one of the existing pages with the new page. How to decide which page to replace is done in a number of different ways, but all methods have the same goal of minimizing the number of page faults.</a:t>
            </a: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A page fault is a type of interrupt raised by hardware. When a running program accesses a page that is mapped into virtual memory address space, but not yet loaded into physical memory, then the hardware needs to raise this page fault interrupt.</a:t>
            </a:r>
          </a:p>
          <a:p>
            <a:pPr>
              <a:lnSpc>
                <a:spcPct val="150000"/>
              </a:lnSpc>
            </a:pP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685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358140" y="201950"/>
            <a:ext cx="11475720" cy="794022"/>
          </a:xfrm>
        </p:spPr>
        <p:txBody>
          <a:bodyPr>
            <a:normAutofit/>
          </a:bodyPr>
          <a:lstStyle/>
          <a:p>
            <a:pPr algn="ctr"/>
            <a:r>
              <a:rPr lang="en-US" sz="3200" b="1" dirty="0">
                <a:effectLst/>
                <a:latin typeface="arial" panose="020B0604020202020204" pitchFamily="34" charset="0"/>
              </a:rPr>
              <a:t>Page Replacement</a:t>
            </a:r>
            <a:endParaRPr lang="en-US" sz="3200" b="1" dirty="0">
              <a:latin typeface="arial" panose="020B0604020202020204" pitchFamily="34" charset="0"/>
            </a:endParaRPr>
          </a:p>
        </p:txBody>
      </p:sp>
      <p:sp>
        <p:nvSpPr>
          <p:cNvPr id="6" name="TextBox 5">
            <a:extLst>
              <a:ext uri="{FF2B5EF4-FFF2-40B4-BE49-F238E27FC236}">
                <a16:creationId xmlns:a16="http://schemas.microsoft.com/office/drawing/2014/main" id="{4D919CA3-3C04-44C2-B60E-AE1B7F730511}"/>
              </a:ext>
            </a:extLst>
          </p:cNvPr>
          <p:cNvSpPr txBox="1"/>
          <p:nvPr/>
        </p:nvSpPr>
        <p:spPr>
          <a:xfrm>
            <a:off x="358140" y="995972"/>
            <a:ext cx="11475720" cy="6119945"/>
          </a:xfrm>
          <a:prstGeom prst="rect">
            <a:avLst/>
          </a:prstGeom>
          <a:noFill/>
        </p:spPr>
        <p:txBody>
          <a:bodyPr wrap="square">
            <a:spAutoFit/>
          </a:bodyPr>
          <a:lstStyle/>
          <a:p>
            <a:pPr>
              <a:lnSpc>
                <a:spcPct val="150000"/>
              </a:lnSpc>
            </a:pPr>
            <a:r>
              <a:rPr lang="en-US" sz="2400" dirty="0">
                <a:effectLst/>
                <a:latin typeface="Times New Roman" panose="02020603050405020304" pitchFamily="18" charset="0"/>
                <a:cs typeface="Times New Roman" panose="02020603050405020304" pitchFamily="18" charset="0"/>
              </a:rPr>
              <a:t> How to decide which page to replace is done in a number of different ways, but all methods have the same goal of minimizing the number of page faults.</a:t>
            </a: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First in first out (FIFO)  The OS keeps track of all the pages in memory using a queue structure.     The oldest page is at the front of the queue and is the first to be removed when a new page needs to be added</a:t>
            </a:r>
          </a:p>
          <a:p>
            <a:pPr marL="342900" indent="-342900">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Optimal page replacement looks forward in time to see which frame it can replace in the event of a page </a:t>
            </a:r>
            <a:r>
              <a:rPr lang="en-US" sz="2400">
                <a:effectLst/>
                <a:latin typeface="Times New Roman" panose="02020603050405020304" pitchFamily="18" charset="0"/>
                <a:cs typeface="Times New Roman" panose="02020603050405020304" pitchFamily="18" charset="0"/>
              </a:rPr>
              <a:t>fault. With </a:t>
            </a:r>
            <a:r>
              <a:rPr lang="en-US" sz="2400" dirty="0">
                <a:effectLst/>
                <a:latin typeface="Times New Roman" panose="02020603050405020304" pitchFamily="18" charset="0"/>
                <a:cs typeface="Times New Roman" panose="02020603050405020304" pitchFamily="18" charset="0"/>
              </a:rPr>
              <a:t>least recently used page replacement (LRU), the page which has not been used for the longest time is replaced. </a:t>
            </a:r>
          </a:p>
          <a:p>
            <a:pPr>
              <a:lnSpc>
                <a:spcPct val="150000"/>
              </a:lnSpc>
            </a:pPr>
            <a:endParaRPr lang="en-US" sz="2400" dirty="0">
              <a:effectLst/>
              <a:latin typeface="Times New Roman" panose="02020603050405020304" pitchFamily="18" charset="0"/>
              <a:cs typeface="Times New Roman" panose="02020603050405020304" pitchFamily="18" charset="0"/>
            </a:endParaRPr>
          </a:p>
          <a:p>
            <a:pPr>
              <a:lnSpc>
                <a:spcPct val="150000"/>
              </a:lnSpc>
            </a:pPr>
            <a:endParaRPr lang="en-US" sz="2400" dirty="0">
              <a:effectLst/>
              <a:latin typeface="Times New Roman" panose="02020603050405020304" pitchFamily="18" charset="0"/>
              <a:cs typeface="Times New Roman" panose="02020603050405020304" pitchFamily="18" charset="0"/>
            </a:endParaRPr>
          </a:p>
          <a:p>
            <a:pPr>
              <a:lnSpc>
                <a:spcPct val="150000"/>
              </a:lnSpc>
            </a:pP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787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29C4-A63E-4D0F-99F2-9521312F62A4}"/>
              </a:ext>
            </a:extLst>
          </p:cNvPr>
          <p:cNvSpPr>
            <a:spLocks noGrp="1"/>
          </p:cNvSpPr>
          <p:nvPr>
            <p:ph type="title"/>
          </p:nvPr>
        </p:nvSpPr>
        <p:spPr>
          <a:xfrm>
            <a:off x="465725" y="182880"/>
            <a:ext cx="6257291" cy="1293028"/>
          </a:xfrm>
        </p:spPr>
        <p:txBody>
          <a:bodyPr vert="horz" lIns="91440" tIns="45720" rIns="91440" bIns="45720" rtlCol="0" anchor="ctr">
            <a:normAutofit/>
          </a:bodyPr>
          <a:lstStyle/>
          <a:p>
            <a:r>
              <a:rPr lang="en-US" b="1" u="sng" dirty="0">
                <a:effectLst/>
              </a:rPr>
              <a:t>Students’ Activity</a:t>
            </a:r>
            <a:endParaRPr lang="en-US" b="1" dirty="0"/>
          </a:p>
        </p:txBody>
      </p:sp>
      <p:sp>
        <p:nvSpPr>
          <p:cNvPr id="3" name="Content Placeholder 2">
            <a:extLst>
              <a:ext uri="{FF2B5EF4-FFF2-40B4-BE49-F238E27FC236}">
                <a16:creationId xmlns:a16="http://schemas.microsoft.com/office/drawing/2014/main" id="{DCC3BA37-BA47-47A3-B31C-FC30CCA286D6}"/>
              </a:ext>
            </a:extLst>
          </p:cNvPr>
          <p:cNvSpPr>
            <a:spLocks noGrp="1"/>
          </p:cNvSpPr>
          <p:nvPr>
            <p:ph sz="half" idx="1"/>
          </p:nvPr>
        </p:nvSpPr>
        <p:spPr>
          <a:xfrm>
            <a:off x="274320" y="1658788"/>
            <a:ext cx="7233920" cy="4861092"/>
          </a:xfrm>
        </p:spPr>
        <p:txBody>
          <a:bodyPr vert="horz" lIns="91440" tIns="45720" rIns="91440" bIns="45720" rtlCol="0">
            <a:normAutofit/>
          </a:bodyPr>
          <a:lstStyle/>
          <a:p>
            <a:pPr marL="0" indent="0">
              <a:lnSpc>
                <a:spcPct val="150000"/>
              </a:lnSpc>
              <a:buNone/>
            </a:pPr>
            <a:r>
              <a:rPr lang="en-US" dirty="0">
                <a:effectLst/>
                <a:latin typeface="Times New Roman" panose="02020603050405020304" pitchFamily="18" charset="0"/>
                <a:cs typeface="Times New Roman" panose="02020603050405020304" pitchFamily="18" charset="0"/>
              </a:rPr>
              <a:t>Record the answers to the following questions in your copy books</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One role of the operating system is the provision of a virtual machine What does this mean?</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Explain in detail using the correct computer terms how a virtual machine is created</a:t>
            </a:r>
          </a:p>
          <a:p>
            <a:pPr marL="457200" indent="-4572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State the difference between paging and segmentation </a:t>
            </a:r>
          </a:p>
        </p:txBody>
      </p:sp>
      <p:pic>
        <p:nvPicPr>
          <p:cNvPr id="10" name="Picture 9" descr="Diagram&#10;&#10;Description automatically generated">
            <a:extLst>
              <a:ext uri="{FF2B5EF4-FFF2-40B4-BE49-F238E27FC236}">
                <a16:creationId xmlns:a16="http://schemas.microsoft.com/office/drawing/2014/main" id="{62DAA267-EBC7-49A3-9212-FF3049DDC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2719" y="1845856"/>
            <a:ext cx="3996144" cy="3996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22596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12D0-8C10-475D-97F0-01F30613837B}"/>
              </a:ext>
            </a:extLst>
          </p:cNvPr>
          <p:cNvSpPr>
            <a:spLocks noGrp="1"/>
          </p:cNvSpPr>
          <p:nvPr>
            <p:ph type="title"/>
          </p:nvPr>
        </p:nvSpPr>
        <p:spPr>
          <a:xfrm>
            <a:off x="2740660" y="299085"/>
            <a:ext cx="8096250" cy="1219199"/>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Virtual memory</a:t>
            </a:r>
            <a:br>
              <a:rPr lang="en-US" sz="4800"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Content Placeholder 3">
            <a:extLst>
              <a:ext uri="{FF2B5EF4-FFF2-40B4-BE49-F238E27FC236}">
                <a16:creationId xmlns:a16="http://schemas.microsoft.com/office/drawing/2014/main" id="{5AD14917-1201-4E66-A4E7-CD65B94E541E}"/>
              </a:ext>
            </a:extLst>
          </p:cNvPr>
          <p:cNvSpPr>
            <a:spLocks noGrp="1"/>
          </p:cNvSpPr>
          <p:nvPr>
            <p:ph sz="half" idx="1"/>
          </p:nvPr>
        </p:nvSpPr>
        <p:spPr>
          <a:xfrm>
            <a:off x="182880" y="1219201"/>
            <a:ext cx="7985760" cy="5638799"/>
          </a:xfrm>
        </p:spPr>
        <p:txBody>
          <a:bodyPr>
            <a:normAutofit/>
          </a:bodyPr>
          <a:lstStyle/>
          <a:p>
            <a:pPr marL="0" indent="0">
              <a:lnSpc>
                <a:spcPct val="170000"/>
              </a:lnSpc>
              <a:buNone/>
            </a:pPr>
            <a:r>
              <a:rPr lang="en-US" sz="1800" dirty="0">
                <a:latin typeface="Bookman Old Style" panose="02050604050505020204" pitchFamily="18" charset="0"/>
                <a:cs typeface="Times New Roman" panose="02020603050405020304" pitchFamily="18" charset="0"/>
              </a:rPr>
              <a:t>It is a way of using disk space to extend the amount of available RAM on a computer. </a:t>
            </a:r>
          </a:p>
          <a:p>
            <a:pPr marL="0" indent="0">
              <a:lnSpc>
                <a:spcPct val="170000"/>
              </a:lnSpc>
              <a:buNone/>
            </a:pPr>
            <a:r>
              <a:rPr lang="en-US" sz="1800" dirty="0">
                <a:latin typeface="Bookman Old Style" panose="02050604050505020204" pitchFamily="18" charset="0"/>
                <a:cs typeface="Times New Roman" panose="02020603050405020304" pitchFamily="18" charset="0"/>
              </a:rPr>
              <a:t>This allows a computer to compensate for physical memory shortages, temporarily transferring data from random access memory (RAM) to disk storage.</a:t>
            </a:r>
            <a:endParaRPr lang="en-US" dirty="0"/>
          </a:p>
        </p:txBody>
      </p:sp>
      <p:pic>
        <p:nvPicPr>
          <p:cNvPr id="4" name="Picture 3">
            <a:extLst>
              <a:ext uri="{FF2B5EF4-FFF2-40B4-BE49-F238E27FC236}">
                <a16:creationId xmlns:a16="http://schemas.microsoft.com/office/drawing/2014/main" id="{51474B50-9A55-48C3-8A20-7968D612B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056" y="3256546"/>
            <a:ext cx="3687063" cy="30544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59461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8843-CD0B-449A-8CEB-FCD3FAB8C869}"/>
              </a:ext>
            </a:extLst>
          </p:cNvPr>
          <p:cNvSpPr>
            <a:spLocks noGrp="1"/>
          </p:cNvSpPr>
          <p:nvPr>
            <p:ph type="title"/>
          </p:nvPr>
        </p:nvSpPr>
        <p:spPr>
          <a:xfrm>
            <a:off x="3874703" y="373569"/>
            <a:ext cx="4732020" cy="646709"/>
          </a:xfrm>
        </p:spPr>
        <p:txBody>
          <a:bodyPr anchor="t"/>
          <a:lstStyle/>
          <a:p>
            <a:pPr algn="ctr"/>
            <a:r>
              <a:rPr lang="en-US" b="1" dirty="0"/>
              <a:t>What is Paging?</a:t>
            </a:r>
          </a:p>
        </p:txBody>
      </p:sp>
      <p:sp>
        <p:nvSpPr>
          <p:cNvPr id="3" name="Text Placeholder 2">
            <a:extLst>
              <a:ext uri="{FF2B5EF4-FFF2-40B4-BE49-F238E27FC236}">
                <a16:creationId xmlns:a16="http://schemas.microsoft.com/office/drawing/2014/main" id="{F15A9C4C-7278-438A-A859-C380B79CEBA0}"/>
              </a:ext>
            </a:extLst>
          </p:cNvPr>
          <p:cNvSpPr>
            <a:spLocks noGrp="1"/>
          </p:cNvSpPr>
          <p:nvPr>
            <p:ph idx="1"/>
          </p:nvPr>
        </p:nvSpPr>
        <p:spPr>
          <a:xfrm>
            <a:off x="112870" y="1212781"/>
            <a:ext cx="8045571" cy="5496025"/>
          </a:xfrm>
        </p:spPr>
        <p:txBody>
          <a:bodyPr>
            <a:normAutofit/>
          </a:bodyPr>
          <a:lstStyle/>
          <a:p>
            <a:pPr marL="145733" indent="0">
              <a:lnSpc>
                <a:spcPct val="150000"/>
              </a:lnSpc>
              <a:buNone/>
            </a:pPr>
            <a:r>
              <a:rPr lang="en-US" sz="2000" dirty="0">
                <a:latin typeface="Bookman Old Style" panose="02050604050505020204" pitchFamily="18" charset="0"/>
              </a:rPr>
              <a:t>In a virtual memory system, the operating system divides a computer's physical memory into small units called pages. These pages are then mapped to a portion of the computer's storage space, like a hard drive or SSD, which serves as an extension of the computer's RAM. </a:t>
            </a:r>
          </a:p>
          <a:p>
            <a:pPr marL="145733" indent="0">
              <a:lnSpc>
                <a:spcPct val="150000"/>
              </a:lnSpc>
              <a:buNone/>
            </a:pPr>
            <a:r>
              <a:rPr lang="en-US" sz="2000" dirty="0">
                <a:latin typeface="Bookman Old Style" panose="02050604050505020204" pitchFamily="18" charset="0"/>
              </a:rPr>
              <a:t>When a program needs to access data that is not currently in RAM, the operating system swaps out some of the data in RAM to the disk to make room for the new data.</a:t>
            </a:r>
            <a:endParaRPr lang="en-US" sz="1900" dirty="0">
              <a:latin typeface="Bookman Old Style" panose="0205060405050502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92FD547-2CF2-4881-BD2D-B4BFF3ECBB08}"/>
              </a:ext>
            </a:extLst>
          </p:cNvPr>
          <p:cNvPicPr>
            <a:picLocks noChangeAspect="1"/>
          </p:cNvPicPr>
          <p:nvPr/>
        </p:nvPicPr>
        <p:blipFill rotWithShape="1">
          <a:blip r:embed="rId3">
            <a:extLst>
              <a:ext uri="{28A0092B-C50C-407E-A947-70E740481C1C}">
                <a14:useLocalDpi xmlns:a14="http://schemas.microsoft.com/office/drawing/2010/main" val="0"/>
              </a:ext>
            </a:extLst>
          </a:blip>
          <a:srcRect b="10845"/>
          <a:stretch/>
        </p:blipFill>
        <p:spPr>
          <a:xfrm>
            <a:off x="8056345" y="2252311"/>
            <a:ext cx="3932376" cy="3022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98635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887730" y="-244040"/>
            <a:ext cx="10058400" cy="1450757"/>
          </a:xfrm>
        </p:spPr>
        <p:txBody>
          <a:bodyPr/>
          <a:lstStyle/>
          <a:p>
            <a:pPr algn="ctr"/>
            <a:r>
              <a:rPr lang="en-US" b="1" dirty="0"/>
              <a:t>The Paging Process</a:t>
            </a:r>
          </a:p>
        </p:txBody>
      </p:sp>
      <p:sp>
        <p:nvSpPr>
          <p:cNvPr id="6" name="TextBox 5">
            <a:extLst>
              <a:ext uri="{FF2B5EF4-FFF2-40B4-BE49-F238E27FC236}">
                <a16:creationId xmlns:a16="http://schemas.microsoft.com/office/drawing/2014/main" id="{4D919CA3-3C04-44C2-B60E-AE1B7F730511}"/>
              </a:ext>
            </a:extLst>
          </p:cNvPr>
          <p:cNvSpPr txBox="1"/>
          <p:nvPr/>
        </p:nvSpPr>
        <p:spPr>
          <a:xfrm>
            <a:off x="298136" y="1206717"/>
            <a:ext cx="10647993" cy="3784754"/>
          </a:xfrm>
          <a:prstGeom prst="rect">
            <a:avLst/>
          </a:prstGeom>
          <a:noFill/>
        </p:spPr>
        <p:txBody>
          <a:bodyPr wrap="square">
            <a:spAutoFit/>
          </a:bodyPr>
          <a:lstStyle/>
          <a:p>
            <a:pPr marL="285750" indent="-285750">
              <a:lnSpc>
                <a:spcPct val="150000"/>
              </a:lnSpc>
              <a:spcBef>
                <a:spcPts val="0"/>
              </a:spcBef>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Memory is split up into partitions of blocks of fixed size</a:t>
            </a:r>
          </a:p>
          <a:p>
            <a:pPr marL="285750" indent="-285750">
              <a:lnSpc>
                <a:spcPct val="150000"/>
              </a:lnSpc>
              <a:spcBef>
                <a:spcPts val="0"/>
              </a:spcBef>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Physical memory blocks are known as frames</a:t>
            </a:r>
          </a:p>
          <a:p>
            <a:pPr marL="285750" indent="-285750">
              <a:lnSpc>
                <a:spcPct val="150000"/>
              </a:lnSpc>
              <a:spcBef>
                <a:spcPts val="0"/>
              </a:spcBef>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Fixed-sized logical memory blocks are known as pages</a:t>
            </a:r>
          </a:p>
          <a:p>
            <a:pPr marL="285750" indent="-285750">
              <a:lnSpc>
                <a:spcPct val="150000"/>
              </a:lnSpc>
              <a:spcBef>
                <a:spcPts val="0"/>
              </a:spcBef>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A program is allocated a number of pages that is usually just larger than what was actually needed</a:t>
            </a:r>
          </a:p>
          <a:p>
            <a:pPr marL="285750" indent="-285750">
              <a:lnSpc>
                <a:spcPct val="150000"/>
              </a:lnSpc>
              <a:spcBef>
                <a:spcPts val="0"/>
              </a:spcBef>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The logical address stores the page number in the first part of address and the page offset in the remaining part of the address.</a:t>
            </a:r>
          </a:p>
          <a:p>
            <a:pPr marL="742950" lvl="1" indent="-285750">
              <a:lnSpc>
                <a:spcPct val="150000"/>
              </a:lnSpc>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Page number: number of bits required to represent the pages in Logical address space.</a:t>
            </a:r>
          </a:p>
          <a:p>
            <a:pPr marL="742950" lvl="1" indent="-285750">
              <a:lnSpc>
                <a:spcPct val="150000"/>
              </a:lnSpc>
              <a:buSzPct val="85000"/>
              <a:buFont typeface="Arial" panose="020B0604020202020204" pitchFamily="34" charset="0"/>
              <a:buChar char="•"/>
            </a:pPr>
            <a:r>
              <a:rPr lang="en-US" dirty="0">
                <a:latin typeface="Bookman Old Style" panose="02050604050505020204" pitchFamily="18" charset="0"/>
                <a:ea typeface="Georgia"/>
                <a:cs typeface="Times New Roman" panose="02020603050405020304" pitchFamily="18" charset="0"/>
                <a:sym typeface="Georgia"/>
              </a:rPr>
              <a:t>Page offset: Number of bits required to represent a particular word in page.</a:t>
            </a:r>
          </a:p>
        </p:txBody>
      </p:sp>
    </p:spTree>
    <p:extLst>
      <p:ext uri="{BB962C8B-B14F-4D97-AF65-F5344CB8AC3E}">
        <p14:creationId xmlns:p14="http://schemas.microsoft.com/office/powerpoint/2010/main" val="12324237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A4F0-2C01-489E-A162-C52DBA50692D}"/>
              </a:ext>
            </a:extLst>
          </p:cNvPr>
          <p:cNvSpPr>
            <a:spLocks noGrp="1"/>
          </p:cNvSpPr>
          <p:nvPr>
            <p:ph type="title"/>
          </p:nvPr>
        </p:nvSpPr>
        <p:spPr>
          <a:xfrm>
            <a:off x="1209675" y="640548"/>
            <a:ext cx="9772650" cy="1293028"/>
          </a:xfrm>
        </p:spPr>
        <p:txBody>
          <a:bodyPr anchor="t">
            <a:normAutofit/>
          </a:bodyPr>
          <a:lstStyle/>
          <a:p>
            <a:pPr algn="ctr"/>
            <a:r>
              <a:rPr lang="en-US" b="1" dirty="0"/>
              <a:t>Paging</a:t>
            </a:r>
            <a:br>
              <a:rPr lang="en-US" b="1" dirty="0"/>
            </a:br>
            <a:endParaRPr lang="en-US" dirty="0"/>
          </a:p>
        </p:txBody>
      </p:sp>
      <p:sp>
        <p:nvSpPr>
          <p:cNvPr id="3" name="Text Placeholder 2">
            <a:extLst>
              <a:ext uri="{FF2B5EF4-FFF2-40B4-BE49-F238E27FC236}">
                <a16:creationId xmlns:a16="http://schemas.microsoft.com/office/drawing/2014/main" id="{73ABADA5-C09C-42B2-9B13-B06E5DB454EF}"/>
              </a:ext>
            </a:extLst>
          </p:cNvPr>
          <p:cNvSpPr>
            <a:spLocks noGrp="1"/>
          </p:cNvSpPr>
          <p:nvPr>
            <p:ph idx="1"/>
          </p:nvPr>
        </p:nvSpPr>
        <p:spPr>
          <a:xfrm>
            <a:off x="586895" y="1833881"/>
            <a:ext cx="9772650" cy="438357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Page table: the page map table shows the mapping to pages to page frames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Page: virtual memory divided into blocks of fixed size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Page frame: the main memory is divided into page frames of same size as page</a:t>
            </a:r>
          </a:p>
        </p:txBody>
      </p:sp>
    </p:spTree>
    <p:extLst>
      <p:ext uri="{BB962C8B-B14F-4D97-AF65-F5344CB8AC3E}">
        <p14:creationId xmlns:p14="http://schemas.microsoft.com/office/powerpoint/2010/main" val="1837234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F289-8B2D-4852-8C0B-89C9179DECA2}"/>
              </a:ext>
            </a:extLst>
          </p:cNvPr>
          <p:cNvSpPr>
            <a:spLocks noGrp="1"/>
          </p:cNvSpPr>
          <p:nvPr>
            <p:ph type="title"/>
          </p:nvPr>
        </p:nvSpPr>
        <p:spPr>
          <a:xfrm>
            <a:off x="906780" y="391378"/>
            <a:ext cx="10058400" cy="1180247"/>
          </a:xfrm>
        </p:spPr>
        <p:txBody>
          <a:bodyPr anchor="t">
            <a:normAutofit/>
          </a:bodyPr>
          <a:lstStyle/>
          <a:p>
            <a:pPr algn="ctr"/>
            <a:r>
              <a:rPr lang="en-US" sz="2800" dirty="0"/>
              <a:t>How paging is used to handle virtual memory</a:t>
            </a:r>
          </a:p>
        </p:txBody>
      </p:sp>
      <p:sp>
        <p:nvSpPr>
          <p:cNvPr id="3" name="Text Placeholder 2">
            <a:extLst>
              <a:ext uri="{FF2B5EF4-FFF2-40B4-BE49-F238E27FC236}">
                <a16:creationId xmlns:a16="http://schemas.microsoft.com/office/drawing/2014/main" id="{BFA9E1E9-9C73-4372-86C5-4E1226CB4098}"/>
              </a:ext>
            </a:extLst>
          </p:cNvPr>
          <p:cNvSpPr>
            <a:spLocks noGrp="1"/>
          </p:cNvSpPr>
          <p:nvPr>
            <p:ph idx="1"/>
          </p:nvPr>
        </p:nvSpPr>
        <p:spPr>
          <a:xfrm>
            <a:off x="219710" y="1520454"/>
            <a:ext cx="8667616" cy="5093705"/>
          </a:xfrm>
        </p:spPr>
        <p:txBody>
          <a:bodyPr>
            <a:normAutofit/>
          </a:bodyPr>
          <a:lstStyle/>
          <a:p>
            <a:pPr>
              <a:lnSpc>
                <a:spcPct val="150000"/>
              </a:lnSpc>
            </a:pPr>
            <a:r>
              <a:rPr lang="en-US" sz="2100" dirty="0">
                <a:latin typeface="Bookman Old Style" panose="02050604050505020204" pitchFamily="18" charset="0"/>
                <a:cs typeface="Times New Roman" panose="02020603050405020304" pitchFamily="18" charset="0"/>
              </a:rPr>
              <a:t>Divide main memory/RAM into frames</a:t>
            </a:r>
          </a:p>
          <a:p>
            <a:pPr>
              <a:lnSpc>
                <a:spcPct val="150000"/>
              </a:lnSpc>
            </a:pPr>
            <a:r>
              <a:rPr lang="en-US" sz="2100" dirty="0">
                <a:latin typeface="Bookman Old Style" panose="02050604050505020204" pitchFamily="18" charset="0"/>
                <a:cs typeface="Times New Roman" panose="02020603050405020304" pitchFamily="18" charset="0"/>
              </a:rPr>
              <a:t>Divide virtual memory into blocks of same size called pages</a:t>
            </a:r>
          </a:p>
          <a:p>
            <a:pPr>
              <a:lnSpc>
                <a:spcPct val="150000"/>
              </a:lnSpc>
            </a:pPr>
            <a:r>
              <a:rPr lang="en-US" sz="2100" dirty="0">
                <a:latin typeface="Bookman Old Style" panose="02050604050505020204" pitchFamily="18" charset="0"/>
                <a:cs typeface="Times New Roman" panose="02020603050405020304" pitchFamily="18" charset="0"/>
              </a:rPr>
              <a:t>Frame/pages are a fixed size</a:t>
            </a:r>
          </a:p>
          <a:p>
            <a:pPr>
              <a:lnSpc>
                <a:spcPct val="150000"/>
              </a:lnSpc>
            </a:pPr>
            <a:r>
              <a:rPr lang="en-US" sz="2100" dirty="0">
                <a:latin typeface="Bookman Old Style" panose="02050604050505020204" pitchFamily="18" charset="0"/>
                <a:cs typeface="Times New Roman" panose="02020603050405020304" pitchFamily="18" charset="0"/>
              </a:rPr>
              <a:t>Set up a page (map) table that translates logical to physical address</a:t>
            </a:r>
          </a:p>
          <a:p>
            <a:pPr>
              <a:lnSpc>
                <a:spcPct val="150000"/>
              </a:lnSpc>
            </a:pPr>
            <a:r>
              <a:rPr lang="en-US" sz="2100" dirty="0">
                <a:latin typeface="Bookman Old Style" panose="02050604050505020204" pitchFamily="18" charset="0"/>
                <a:cs typeface="Times New Roman" panose="02020603050405020304" pitchFamily="18" charset="0"/>
              </a:rPr>
              <a:t>Keeps track of all free frames</a:t>
            </a:r>
          </a:p>
          <a:p>
            <a:pPr>
              <a:lnSpc>
                <a:spcPct val="150000"/>
              </a:lnSpc>
            </a:pPr>
            <a:r>
              <a:rPr lang="en-US" sz="2100" dirty="0">
                <a:latin typeface="Bookman Old Style" panose="02050604050505020204" pitchFamily="18" charset="0"/>
                <a:cs typeface="Times New Roman" panose="02020603050405020304" pitchFamily="18" charset="0"/>
              </a:rPr>
              <a:t>Swap pages in memory with new pages from disk when needed</a:t>
            </a:r>
          </a:p>
          <a:p>
            <a:endParaRPr lang="en-US" dirty="0"/>
          </a:p>
        </p:txBody>
      </p:sp>
      <p:pic>
        <p:nvPicPr>
          <p:cNvPr id="4" name="Picture 3" descr="Table&#10;&#10;Description automatically generated">
            <a:extLst>
              <a:ext uri="{FF2B5EF4-FFF2-40B4-BE49-F238E27FC236}">
                <a16:creationId xmlns:a16="http://schemas.microsoft.com/office/drawing/2014/main" id="{75E64123-7D53-4834-AD31-D9CAED17F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2605" y="3272589"/>
            <a:ext cx="2466842" cy="26827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4268956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1247307" y="233773"/>
            <a:ext cx="10058400" cy="1246922"/>
          </a:xfrm>
        </p:spPr>
        <p:txBody>
          <a:bodyPr/>
          <a:lstStyle/>
          <a:p>
            <a:pPr algn="ctr"/>
            <a:r>
              <a:rPr lang="en-US" dirty="0"/>
              <a:t>What is memory Segmentation?</a:t>
            </a:r>
          </a:p>
        </p:txBody>
      </p:sp>
      <p:sp>
        <p:nvSpPr>
          <p:cNvPr id="6" name="TextBox 5">
            <a:extLst>
              <a:ext uri="{FF2B5EF4-FFF2-40B4-BE49-F238E27FC236}">
                <a16:creationId xmlns:a16="http://schemas.microsoft.com/office/drawing/2014/main" id="{4D919CA3-3C04-44C2-B60E-AE1B7F730511}"/>
              </a:ext>
            </a:extLst>
          </p:cNvPr>
          <p:cNvSpPr txBox="1"/>
          <p:nvPr/>
        </p:nvSpPr>
        <p:spPr>
          <a:xfrm>
            <a:off x="507250" y="1371626"/>
            <a:ext cx="10669585" cy="5486374"/>
          </a:xfrm>
          <a:prstGeom prst="rect">
            <a:avLst/>
          </a:prstGeom>
          <a:noFill/>
        </p:spPr>
        <p:txBody>
          <a:bodyPr wrap="square">
            <a:spAutoFit/>
          </a:bodyPr>
          <a:lstStyle/>
          <a:p>
            <a:pPr marL="342900" indent="-342900" algn="l" rtl="0">
              <a:lnSpc>
                <a:spcPct val="20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 Logical address space is broken up into variable-size memory blocks called segments</a:t>
            </a:r>
          </a:p>
          <a:p>
            <a:pPr marL="342900" indent="-342900" algn="l" rtl="0">
              <a:lnSpc>
                <a:spcPct val="20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Segment can be of varying size</a:t>
            </a:r>
          </a:p>
          <a:p>
            <a:pPr marL="342900" indent="-342900" algn="l" rtl="0">
              <a:lnSpc>
                <a:spcPct val="20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Each segment has name and size</a:t>
            </a:r>
          </a:p>
          <a:p>
            <a:pPr marL="342900" indent="-342900" algn="l" rtl="0">
              <a:lnSpc>
                <a:spcPct val="200000"/>
              </a:lnSpc>
              <a:buFont typeface="Arial" panose="020B0604020202020204" pitchFamily="34" charset="0"/>
              <a:buChar char="•"/>
            </a:pPr>
            <a:r>
              <a:rPr lang="en-US" sz="2000" dirty="0">
                <a:effectLst/>
                <a:latin typeface="Bookman Old Style" panose="02050604050505020204" pitchFamily="18" charset="0"/>
                <a:cs typeface="Times New Roman" panose="02020603050405020304" pitchFamily="18" charset="0"/>
              </a:rPr>
              <a:t>During execution</a:t>
            </a:r>
          </a:p>
          <a:p>
            <a:pPr marL="800100" lvl="1" indent="-342900">
              <a:lnSpc>
                <a:spcPct val="200000"/>
              </a:lnSpc>
              <a:buFont typeface="Courier New" panose="02070309020205020404" pitchFamily="49" charset="0"/>
              <a:buChar char="o"/>
            </a:pPr>
            <a:r>
              <a:rPr lang="en-US" sz="2000" dirty="0">
                <a:effectLst/>
                <a:latin typeface="Bookman Old Style" panose="02050604050505020204" pitchFamily="18" charset="0"/>
                <a:cs typeface="Times New Roman" panose="02020603050405020304" pitchFamily="18" charset="0"/>
              </a:rPr>
              <a:t>Segments from the logical memory are loaded into physical memory</a:t>
            </a:r>
          </a:p>
          <a:p>
            <a:pPr marL="800100" lvl="1" indent="-342900">
              <a:lnSpc>
                <a:spcPct val="200000"/>
              </a:lnSpc>
              <a:buFont typeface="Courier New" panose="02070309020205020404" pitchFamily="49" charset="0"/>
              <a:buChar char="o"/>
            </a:pPr>
            <a:r>
              <a:rPr lang="en-US" sz="2000" dirty="0">
                <a:effectLst/>
                <a:latin typeface="Bookman Old Style" panose="02050604050505020204" pitchFamily="18" charset="0"/>
                <a:cs typeface="Times New Roman" panose="02020603050405020304" pitchFamily="18" charset="0"/>
              </a:rPr>
              <a:t>Address = segment number + offset value; found in segment map table</a:t>
            </a:r>
          </a:p>
          <a:p>
            <a:pPr marL="800100" lvl="1" indent="-342900">
              <a:lnSpc>
                <a:spcPct val="200000"/>
              </a:lnSpc>
              <a:buFont typeface="Courier New" panose="02070309020205020404" pitchFamily="49" charset="0"/>
              <a:buChar char="o"/>
            </a:pPr>
            <a:r>
              <a:rPr lang="en-US" sz="2000" dirty="0">
                <a:effectLst/>
                <a:latin typeface="Bookman Old Style" panose="02050604050505020204" pitchFamily="18" charset="0"/>
                <a:cs typeface="Times New Roman" panose="02020603050405020304" pitchFamily="18" charset="0"/>
              </a:rPr>
              <a:t>Offset value decides the size of the segment</a:t>
            </a:r>
          </a:p>
          <a:p>
            <a:pPr marL="285750" indent="-285750" algn="l" rtl="0">
              <a:lnSpc>
                <a:spcPct val="200000"/>
              </a:lnSpc>
              <a:buFont typeface="Arial" panose="020B0604020202020204" pitchFamily="34" charset="0"/>
              <a:buChar char="•"/>
            </a:pP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25386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990600" y="203070"/>
            <a:ext cx="10058400" cy="942122"/>
          </a:xfrm>
        </p:spPr>
        <p:txBody>
          <a:bodyPr/>
          <a:lstStyle/>
          <a:p>
            <a:pPr algn="ctr"/>
            <a:r>
              <a:rPr lang="en-US" b="1" dirty="0"/>
              <a:t>Segmentation</a:t>
            </a:r>
          </a:p>
        </p:txBody>
      </p:sp>
      <p:pic>
        <p:nvPicPr>
          <p:cNvPr id="6" name="Picture 5">
            <a:extLst>
              <a:ext uri="{FF2B5EF4-FFF2-40B4-BE49-F238E27FC236}">
                <a16:creationId xmlns:a16="http://schemas.microsoft.com/office/drawing/2014/main" id="{767AD102-BCD2-4E07-A836-DA001BC6D565}"/>
              </a:ext>
            </a:extLst>
          </p:cNvPr>
          <p:cNvPicPr>
            <a:picLocks noChangeAspect="1"/>
          </p:cNvPicPr>
          <p:nvPr/>
        </p:nvPicPr>
        <p:blipFill rotWithShape="1">
          <a:blip r:embed="rId2">
            <a:extLst>
              <a:ext uri="{28A0092B-C50C-407E-A947-70E740481C1C}">
                <a14:useLocalDpi xmlns:a14="http://schemas.microsoft.com/office/drawing/2010/main" val="0"/>
              </a:ext>
            </a:extLst>
          </a:blip>
          <a:srcRect b="7200"/>
          <a:stretch/>
        </p:blipFill>
        <p:spPr>
          <a:xfrm>
            <a:off x="1604212" y="1361513"/>
            <a:ext cx="8494840" cy="4525940"/>
          </a:xfrm>
          <a:prstGeom prst="rect">
            <a:avLst/>
          </a:prstGeom>
        </p:spPr>
      </p:pic>
    </p:spTree>
    <p:extLst>
      <p:ext uri="{BB962C8B-B14F-4D97-AF65-F5344CB8AC3E}">
        <p14:creationId xmlns:p14="http://schemas.microsoft.com/office/powerpoint/2010/main" val="230438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BBDF-E6DE-4A94-833C-D79D32C6E93A}"/>
              </a:ext>
            </a:extLst>
          </p:cNvPr>
          <p:cNvSpPr>
            <a:spLocks noGrp="1"/>
          </p:cNvSpPr>
          <p:nvPr>
            <p:ph type="title"/>
          </p:nvPr>
        </p:nvSpPr>
        <p:spPr>
          <a:xfrm>
            <a:off x="830579" y="219075"/>
            <a:ext cx="10058400" cy="869732"/>
          </a:xfrm>
        </p:spPr>
        <p:txBody>
          <a:bodyPr anchor="t">
            <a:normAutofit fontScale="90000"/>
          </a:bodyPr>
          <a:lstStyle/>
          <a:p>
            <a:pPr algn="ctr"/>
            <a:r>
              <a:rPr lang="en-US" sz="3200" b="1" dirty="0"/>
              <a:t>Difference Between Paging and Segmentation</a:t>
            </a:r>
          </a:p>
        </p:txBody>
      </p:sp>
      <p:graphicFrame>
        <p:nvGraphicFramePr>
          <p:cNvPr id="4" name="Table 3">
            <a:extLst>
              <a:ext uri="{FF2B5EF4-FFF2-40B4-BE49-F238E27FC236}">
                <a16:creationId xmlns:a16="http://schemas.microsoft.com/office/drawing/2014/main" id="{D3D3CABB-CF66-452E-B952-E75023EDDB1C}"/>
              </a:ext>
            </a:extLst>
          </p:cNvPr>
          <p:cNvGraphicFramePr>
            <a:graphicFrameLocks noGrp="1"/>
          </p:cNvGraphicFramePr>
          <p:nvPr>
            <p:extLst>
              <p:ext uri="{D42A27DB-BD31-4B8C-83A1-F6EECF244321}">
                <p14:modId xmlns:p14="http://schemas.microsoft.com/office/powerpoint/2010/main" val="194191862"/>
              </p:ext>
            </p:extLst>
          </p:nvPr>
        </p:nvGraphicFramePr>
        <p:xfrm>
          <a:off x="577515" y="1088807"/>
          <a:ext cx="11229474" cy="5550118"/>
        </p:xfrm>
        <a:graphic>
          <a:graphicData uri="http://schemas.openxmlformats.org/drawingml/2006/table">
            <a:tbl>
              <a:tblPr>
                <a:tableStyleId>{D7AC3CCA-C797-4891-BE02-D94E43425B78}</a:tableStyleId>
              </a:tblPr>
              <a:tblGrid>
                <a:gridCol w="4973053">
                  <a:extLst>
                    <a:ext uri="{9D8B030D-6E8A-4147-A177-3AD203B41FA5}">
                      <a16:colId xmlns:a16="http://schemas.microsoft.com/office/drawing/2014/main" val="3420825932"/>
                    </a:ext>
                  </a:extLst>
                </a:gridCol>
                <a:gridCol w="6256421">
                  <a:extLst>
                    <a:ext uri="{9D8B030D-6E8A-4147-A177-3AD203B41FA5}">
                      <a16:colId xmlns:a16="http://schemas.microsoft.com/office/drawing/2014/main" val="3647561671"/>
                    </a:ext>
                  </a:extLst>
                </a:gridCol>
              </a:tblGrid>
              <a:tr h="336371">
                <a:tc>
                  <a:txBody>
                    <a:bodyPr/>
                    <a:lstStyle/>
                    <a:p>
                      <a:r>
                        <a:rPr lang="en-US" sz="1400" dirty="0">
                          <a:latin typeface="Bookman Old Style" panose="02050604050505020204" pitchFamily="18" charset="0"/>
                        </a:rPr>
                        <a:t>Paging</a:t>
                      </a:r>
                    </a:p>
                  </a:txBody>
                  <a:tcPr marL="60974" marR="60974" marT="30487" marB="30487" anchor="ctr"/>
                </a:tc>
                <a:tc>
                  <a:txBody>
                    <a:bodyPr/>
                    <a:lstStyle/>
                    <a:p>
                      <a:r>
                        <a:rPr lang="en-US" sz="1400">
                          <a:latin typeface="Bookman Old Style" panose="02050604050505020204" pitchFamily="18" charset="0"/>
                        </a:rPr>
                        <a:t>Segmentation</a:t>
                      </a:r>
                    </a:p>
                  </a:txBody>
                  <a:tcPr marL="60974" marR="60974" marT="30487" marB="30487" anchor="ctr"/>
                </a:tc>
                <a:extLst>
                  <a:ext uri="{0D108BD9-81ED-4DB2-BD59-A6C34878D82A}">
                    <a16:rowId xmlns:a16="http://schemas.microsoft.com/office/drawing/2014/main" val="3059548733"/>
                  </a:ext>
                </a:extLst>
              </a:tr>
              <a:tr h="336371">
                <a:tc>
                  <a:txBody>
                    <a:bodyPr/>
                    <a:lstStyle/>
                    <a:p>
                      <a:r>
                        <a:rPr lang="en-US" sz="1400" dirty="0">
                          <a:latin typeface="Bookman Old Style" panose="02050604050505020204" pitchFamily="18" charset="0"/>
                        </a:rPr>
                        <a:t>A page is a fixed-size block of memory</a:t>
                      </a:r>
                    </a:p>
                  </a:txBody>
                  <a:tcPr marL="60974" marR="60974" marT="30487" marB="30487" anchor="ctr"/>
                </a:tc>
                <a:tc>
                  <a:txBody>
                    <a:bodyPr/>
                    <a:lstStyle/>
                    <a:p>
                      <a:r>
                        <a:rPr lang="en-US" sz="1400">
                          <a:latin typeface="Bookman Old Style" panose="02050604050505020204" pitchFamily="18" charset="0"/>
                        </a:rPr>
                        <a:t>A segment is a variable-size block of memory</a:t>
                      </a:r>
                    </a:p>
                  </a:txBody>
                  <a:tcPr marL="60974" marR="60974" marT="30487" marB="30487" anchor="ctr"/>
                </a:tc>
                <a:extLst>
                  <a:ext uri="{0D108BD9-81ED-4DB2-BD59-A6C34878D82A}">
                    <a16:rowId xmlns:a16="http://schemas.microsoft.com/office/drawing/2014/main" val="3298871044"/>
                  </a:ext>
                </a:extLst>
              </a:tr>
              <a:tr h="840926">
                <a:tc>
                  <a:txBody>
                    <a:bodyPr/>
                    <a:lstStyle/>
                    <a:p>
                      <a:r>
                        <a:rPr lang="en-US" sz="1400" dirty="0">
                          <a:latin typeface="Bookman Old Style" panose="02050604050505020204" pitchFamily="18" charset="0"/>
                        </a:rPr>
                        <a:t>Since the block size is fixed, it is possible that call blocks may not be fully used - this can lead to internal fragmentation</a:t>
                      </a:r>
                    </a:p>
                  </a:txBody>
                  <a:tcPr marL="60974" marR="60974" marT="30487" marB="30487" anchor="ctr"/>
                </a:tc>
                <a:tc>
                  <a:txBody>
                    <a:bodyPr/>
                    <a:lstStyle/>
                    <a:p>
                      <a:r>
                        <a:rPr lang="en-US" sz="1400">
                          <a:latin typeface="Bookman Old Style" panose="02050604050505020204" pitchFamily="18" charset="0"/>
                        </a:rPr>
                        <a:t>Because memory blocks are a variable size, this reduces risk of internal fragmentation but increase the risk of external fragmentation.</a:t>
                      </a:r>
                    </a:p>
                  </a:txBody>
                  <a:tcPr marL="60974" marR="60974" marT="30487" marB="30487" anchor="ctr"/>
                </a:tc>
                <a:extLst>
                  <a:ext uri="{0D108BD9-81ED-4DB2-BD59-A6C34878D82A}">
                    <a16:rowId xmlns:a16="http://schemas.microsoft.com/office/drawing/2014/main" val="3574164958"/>
                  </a:ext>
                </a:extLst>
              </a:tr>
              <a:tr h="840926">
                <a:tc>
                  <a:txBody>
                    <a:bodyPr/>
                    <a:lstStyle/>
                    <a:p>
                      <a:r>
                        <a:rPr lang="en-US" sz="1400" dirty="0">
                          <a:latin typeface="Bookman Old Style" panose="02050604050505020204" pitchFamily="18" charset="0"/>
                        </a:rPr>
                        <a:t>The user provide a single value - this means that the hardware decides the actual page size</a:t>
                      </a:r>
                    </a:p>
                  </a:txBody>
                  <a:tcPr marL="60974" marR="60974" marT="30487" marB="30487" anchor="ctr"/>
                </a:tc>
                <a:tc>
                  <a:txBody>
                    <a:bodyPr/>
                    <a:lstStyle/>
                    <a:p>
                      <a:r>
                        <a:rPr lang="en-US" sz="1400" dirty="0">
                          <a:latin typeface="Bookman Old Style" panose="02050604050505020204" pitchFamily="18" charset="0"/>
                        </a:rPr>
                        <a:t>The user will supply the address in two values</a:t>
                      </a:r>
                    </a:p>
                  </a:txBody>
                  <a:tcPr marL="60974" marR="60974" marT="30487" marB="30487" anchor="ctr"/>
                </a:tc>
                <a:extLst>
                  <a:ext uri="{0D108BD9-81ED-4DB2-BD59-A6C34878D82A}">
                    <a16:rowId xmlns:a16="http://schemas.microsoft.com/office/drawing/2014/main" val="3560093244"/>
                  </a:ext>
                </a:extLst>
              </a:tr>
              <a:tr h="1093206">
                <a:tc>
                  <a:txBody>
                    <a:bodyPr/>
                    <a:lstStyle/>
                    <a:p>
                      <a:r>
                        <a:rPr lang="en-US" sz="1400">
                          <a:latin typeface="Bookman Old Style" panose="02050604050505020204" pitchFamily="18" charset="0"/>
                        </a:rPr>
                        <a:t>A page table maps logical address to physical addresses(this contains the base address of each page stored in frame in physical memory space)</a:t>
                      </a:r>
                    </a:p>
                  </a:txBody>
                  <a:tcPr marL="60974" marR="60974" marT="30487" marB="30487" anchor="ctr"/>
                </a:tc>
                <a:tc>
                  <a:txBody>
                    <a:bodyPr/>
                    <a:lstStyle/>
                    <a:p>
                      <a:r>
                        <a:rPr lang="en-US" sz="1400" dirty="0">
                          <a:latin typeface="Bookman Old Style" panose="02050604050505020204" pitchFamily="18" charset="0"/>
                        </a:rPr>
                        <a:t>Segmentation uses a segment map table containing segment number + offset(segment size); it maps logical addresses to physical addresses</a:t>
                      </a:r>
                    </a:p>
                  </a:txBody>
                  <a:tcPr marL="60974" marR="60974" marT="30487" marB="30487" anchor="ctr"/>
                </a:tc>
                <a:extLst>
                  <a:ext uri="{0D108BD9-81ED-4DB2-BD59-A6C34878D82A}">
                    <a16:rowId xmlns:a16="http://schemas.microsoft.com/office/drawing/2014/main" val="2837259561"/>
                  </a:ext>
                </a:extLst>
              </a:tr>
              <a:tr h="588649">
                <a:tc>
                  <a:txBody>
                    <a:bodyPr/>
                    <a:lstStyle/>
                    <a:p>
                      <a:r>
                        <a:rPr lang="en-US" sz="1400">
                          <a:latin typeface="Bookman Old Style" panose="02050604050505020204" pitchFamily="18" charset="0"/>
                        </a:rPr>
                        <a:t>The process of paging is essentially invisible to the user/programmer</a:t>
                      </a:r>
                    </a:p>
                  </a:txBody>
                  <a:tcPr marL="60974" marR="60974" marT="30487" marB="30487" anchor="ctr"/>
                </a:tc>
                <a:tc>
                  <a:txBody>
                    <a:bodyPr/>
                    <a:lstStyle/>
                    <a:p>
                      <a:r>
                        <a:rPr lang="en-US" sz="1400" dirty="0">
                          <a:latin typeface="Bookman Old Style" panose="02050604050505020204" pitchFamily="18" charset="0"/>
                        </a:rPr>
                        <a:t>Segmentation is essentially a visible process to user/programmer</a:t>
                      </a:r>
                    </a:p>
                  </a:txBody>
                  <a:tcPr marL="60974" marR="60974" marT="30487" marB="30487" anchor="ctr"/>
                </a:tc>
                <a:extLst>
                  <a:ext uri="{0D108BD9-81ED-4DB2-BD59-A6C34878D82A}">
                    <a16:rowId xmlns:a16="http://schemas.microsoft.com/office/drawing/2014/main" val="810500865"/>
                  </a:ext>
                </a:extLst>
              </a:tr>
              <a:tr h="588649">
                <a:tc>
                  <a:txBody>
                    <a:bodyPr/>
                    <a:lstStyle/>
                    <a:p>
                      <a:r>
                        <a:rPr lang="en-US" sz="1400">
                          <a:latin typeface="Bookman Old Style" panose="02050604050505020204" pitchFamily="18" charset="0"/>
                        </a:rPr>
                        <a:t>Procedures and any associated data cannot be separated when using paging</a:t>
                      </a:r>
                    </a:p>
                  </a:txBody>
                  <a:tcPr marL="60974" marR="60974" marT="30487" marB="30487" anchor="ctr"/>
                </a:tc>
                <a:tc>
                  <a:txBody>
                    <a:bodyPr/>
                    <a:lstStyle/>
                    <a:p>
                      <a:r>
                        <a:rPr lang="en-US" sz="1400" dirty="0">
                          <a:latin typeface="Bookman Old Style" panose="02050604050505020204" pitchFamily="18" charset="0"/>
                        </a:rPr>
                        <a:t>Procedures and any associated data can be separated when using segmentation</a:t>
                      </a:r>
                    </a:p>
                  </a:txBody>
                  <a:tcPr marL="60974" marR="60974" marT="30487" marB="30487" anchor="ctr"/>
                </a:tc>
                <a:extLst>
                  <a:ext uri="{0D108BD9-81ED-4DB2-BD59-A6C34878D82A}">
                    <a16:rowId xmlns:a16="http://schemas.microsoft.com/office/drawing/2014/main" val="2316315167"/>
                  </a:ext>
                </a:extLst>
              </a:tr>
              <a:tr h="588649">
                <a:tc>
                  <a:txBody>
                    <a:bodyPr/>
                    <a:lstStyle/>
                    <a:p>
                      <a:r>
                        <a:rPr lang="en-US" sz="1400">
                          <a:latin typeface="Bookman Old Style" panose="02050604050505020204" pitchFamily="18" charset="0"/>
                        </a:rPr>
                        <a:t>Paging consists of static link and dynamic loading</a:t>
                      </a:r>
                    </a:p>
                  </a:txBody>
                  <a:tcPr marL="60974" marR="60974" marT="30487" marB="30487" anchor="ctr"/>
                </a:tc>
                <a:tc>
                  <a:txBody>
                    <a:bodyPr/>
                    <a:lstStyle/>
                    <a:p>
                      <a:r>
                        <a:rPr lang="en-US" sz="1400" dirty="0">
                          <a:latin typeface="Bookman Old Style" panose="02050604050505020204" pitchFamily="18" charset="0"/>
                        </a:rPr>
                        <a:t>Segmentation consists of dynamic linking and dynamic loading</a:t>
                      </a:r>
                    </a:p>
                  </a:txBody>
                  <a:tcPr marL="60974" marR="60974" marT="30487" marB="30487" anchor="ctr"/>
                </a:tc>
                <a:extLst>
                  <a:ext uri="{0D108BD9-81ED-4DB2-BD59-A6C34878D82A}">
                    <a16:rowId xmlns:a16="http://schemas.microsoft.com/office/drawing/2014/main" val="290366892"/>
                  </a:ext>
                </a:extLst>
              </a:tr>
              <a:tr h="336371">
                <a:tc>
                  <a:txBody>
                    <a:bodyPr/>
                    <a:lstStyle/>
                    <a:p>
                      <a:r>
                        <a:rPr lang="en-US" sz="1400">
                          <a:latin typeface="Bookman Old Style" panose="02050604050505020204" pitchFamily="18" charset="0"/>
                        </a:rPr>
                        <a:t>Pages are usually smaller than segments</a:t>
                      </a:r>
                    </a:p>
                  </a:txBody>
                  <a:tcPr marL="60974" marR="60974" marT="30487" marB="30487" anchor="ctr"/>
                </a:tc>
                <a:tc>
                  <a:txBody>
                    <a:bodyPr/>
                    <a:lstStyle/>
                    <a:p>
                      <a:r>
                        <a:rPr lang="en-US" sz="1400" dirty="0">
                          <a:latin typeface="Bookman Old Style" panose="02050604050505020204" pitchFamily="18" charset="0"/>
                        </a:rPr>
                        <a:t>Segments are usually larger than pages</a:t>
                      </a:r>
                    </a:p>
                  </a:txBody>
                  <a:tcPr marL="60974" marR="60974" marT="30487" marB="30487" anchor="ctr"/>
                </a:tc>
                <a:extLst>
                  <a:ext uri="{0D108BD9-81ED-4DB2-BD59-A6C34878D82A}">
                    <a16:rowId xmlns:a16="http://schemas.microsoft.com/office/drawing/2014/main" val="2574541559"/>
                  </a:ext>
                </a:extLst>
              </a:tr>
            </a:tbl>
          </a:graphicData>
        </a:graphic>
      </p:graphicFrame>
    </p:spTree>
    <p:extLst>
      <p:ext uri="{BB962C8B-B14F-4D97-AF65-F5344CB8AC3E}">
        <p14:creationId xmlns:p14="http://schemas.microsoft.com/office/powerpoint/2010/main" val="30349640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10.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1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1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3.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4.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5.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6.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7.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8.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ppt/theme/themeOverride9.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docProps/app.xml><?xml version="1.0" encoding="utf-8"?>
<Properties xmlns="http://schemas.openxmlformats.org/officeDocument/2006/extended-properties" xmlns:vt="http://schemas.openxmlformats.org/officeDocument/2006/docPropsVTypes">
  <Template/>
  <TotalTime>311</TotalTime>
  <Words>1177</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Bookman Old Style</vt:lpstr>
      <vt:lpstr>Calibri</vt:lpstr>
      <vt:lpstr>Century Gothic</vt:lpstr>
      <vt:lpstr>Courier New</vt:lpstr>
      <vt:lpstr>Times New Roman</vt:lpstr>
      <vt:lpstr>Vapor Trail</vt:lpstr>
      <vt:lpstr>Memory Management</vt:lpstr>
      <vt:lpstr>Virtual memory </vt:lpstr>
      <vt:lpstr>What is Paging?</vt:lpstr>
      <vt:lpstr>The Paging Process</vt:lpstr>
      <vt:lpstr>Paging </vt:lpstr>
      <vt:lpstr>How paging is used to handle virtual memory</vt:lpstr>
      <vt:lpstr>What is memory Segmentation?</vt:lpstr>
      <vt:lpstr>Segmentation</vt:lpstr>
      <vt:lpstr>Difference Between Paging and Segmentation</vt:lpstr>
      <vt:lpstr>Disk thrashing</vt:lpstr>
      <vt:lpstr>Disk thrashing</vt:lpstr>
      <vt:lpstr>Page Replacement</vt:lpstr>
      <vt:lpstr>Page Replacement</vt:lpstr>
      <vt:lpstr>Students’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dc:title>
  <dc:creator>Janet Sterling</dc:creator>
  <cp:lastModifiedBy>Janet ReidSterling</cp:lastModifiedBy>
  <cp:revision>21</cp:revision>
  <dcterms:created xsi:type="dcterms:W3CDTF">2021-01-19T05:55:46Z</dcterms:created>
  <dcterms:modified xsi:type="dcterms:W3CDTF">2023-11-03T05:50:22Z</dcterms:modified>
</cp:coreProperties>
</file>