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3"/>
  </p:notesMasterIdLst>
  <p:handoutMasterIdLst>
    <p:handoutMasterId r:id="rId34"/>
  </p:handoutMasterIdLst>
  <p:sldIdLst>
    <p:sldId id="278" r:id="rId5"/>
    <p:sldId id="266" r:id="rId6"/>
    <p:sldId id="279" r:id="rId7"/>
    <p:sldId id="280" r:id="rId8"/>
    <p:sldId id="289" r:id="rId9"/>
    <p:sldId id="281" r:id="rId10"/>
    <p:sldId id="282" r:id="rId11"/>
    <p:sldId id="290" r:id="rId12"/>
    <p:sldId id="283" r:id="rId13"/>
    <p:sldId id="284" r:id="rId14"/>
    <p:sldId id="285" r:id="rId15"/>
    <p:sldId id="286" r:id="rId16"/>
    <p:sldId id="256" r:id="rId17"/>
    <p:sldId id="267" r:id="rId18"/>
    <p:sldId id="291" r:id="rId19"/>
    <p:sldId id="271" r:id="rId20"/>
    <p:sldId id="269" r:id="rId21"/>
    <p:sldId id="259" r:id="rId22"/>
    <p:sldId id="277" r:id="rId23"/>
    <p:sldId id="260" r:id="rId24"/>
    <p:sldId id="292" r:id="rId25"/>
    <p:sldId id="270" r:id="rId26"/>
    <p:sldId id="275" r:id="rId27"/>
    <p:sldId id="287" r:id="rId28"/>
    <p:sldId id="288" r:id="rId29"/>
    <p:sldId id="261" r:id="rId30"/>
    <p:sldId id="272" r:id="rId31"/>
    <p:sldId id="27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105" d="100"/>
          <a:sy n="105" d="100"/>
        </p:scale>
        <p:origin x="132" y="30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10/18/2023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10/18/2023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October 18,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87406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October 18,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2576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 id="2147483686" r:id="rId14"/>
    <p:sldLayoutId id="2147483687" r:id="rId15"/>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14.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2.xml"/><Relationship Id="rId5" Type="http://schemas.openxmlformats.org/officeDocument/2006/relationships/image" Target="../media/image22.jpeg"/><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537284" y="1799514"/>
            <a:ext cx="6815446" cy="2945206"/>
          </a:xfrm>
        </p:spPr>
        <p:txBody>
          <a:bodyPr>
            <a:normAutofit/>
          </a:bodyPr>
          <a:lstStyle/>
          <a:p>
            <a:pPr algn="ctr"/>
            <a:r>
              <a:rPr lang="en-US" dirty="0"/>
              <a:t>Computer Ports</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3611198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23C1-E903-8EED-F820-8AF0237754AB}"/>
              </a:ext>
            </a:extLst>
          </p:cNvPr>
          <p:cNvSpPr>
            <a:spLocks noGrp="1"/>
          </p:cNvSpPr>
          <p:nvPr>
            <p:ph type="title"/>
          </p:nvPr>
        </p:nvSpPr>
        <p:spPr/>
        <p:txBody>
          <a:bodyPr anchor="ctr"/>
          <a:lstStyle/>
          <a:p>
            <a:pPr algn="ctr"/>
            <a:r>
              <a:rPr lang="en-US" dirty="0"/>
              <a:t>Video Graphics Array --VGA</a:t>
            </a:r>
          </a:p>
        </p:txBody>
      </p:sp>
      <p:pic>
        <p:nvPicPr>
          <p:cNvPr id="9" name="Picture Placeholder 8" descr="A picture containing wrench, connector, cable, tool&#10;&#10;Description automatically generated">
            <a:extLst>
              <a:ext uri="{FF2B5EF4-FFF2-40B4-BE49-F238E27FC236}">
                <a16:creationId xmlns:a16="http://schemas.microsoft.com/office/drawing/2014/main" id="{98AD6222-9E18-37AF-D515-273BF1F74613}"/>
              </a:ext>
            </a:extLst>
          </p:cNvPr>
          <p:cNvPicPr>
            <a:picLocks noGrp="1" noChangeAspect="1"/>
          </p:cNvPicPr>
          <p:nvPr>
            <p:ph type="pic" sz="quarter" idx="13"/>
          </p:nvPr>
        </p:nvPicPr>
        <p:blipFill>
          <a:blip r:embed="rId2"/>
          <a:srcRect t="4887" b="4887"/>
          <a:stretch>
            <a:fillRect/>
          </a:stretch>
        </p:blipFill>
        <p:spPr>
          <a:xfrm>
            <a:off x="-92964" y="2418080"/>
            <a:ext cx="5067300" cy="4572000"/>
          </a:xfrm>
        </p:spPr>
      </p:pic>
      <p:sp>
        <p:nvSpPr>
          <p:cNvPr id="5" name="Content Placeholder 4">
            <a:extLst>
              <a:ext uri="{FF2B5EF4-FFF2-40B4-BE49-F238E27FC236}">
                <a16:creationId xmlns:a16="http://schemas.microsoft.com/office/drawing/2014/main" id="{0F7A83FF-86AA-E437-C85E-744EE44AF341}"/>
              </a:ext>
            </a:extLst>
          </p:cNvPr>
          <p:cNvSpPr>
            <a:spLocks noGrp="1"/>
          </p:cNvSpPr>
          <p:nvPr>
            <p:ph idx="1"/>
          </p:nvPr>
        </p:nvSpPr>
        <p:spPr>
          <a:xfrm>
            <a:off x="5167378" y="2314977"/>
            <a:ext cx="6391656" cy="4222665"/>
          </a:xfrm>
        </p:spPr>
        <p:txBody>
          <a:bodyPr>
            <a:normAutofit fontScale="92500" lnSpcReduction="10000"/>
          </a:bodyPr>
          <a:lstStyle/>
          <a:p>
            <a:pPr>
              <a:lnSpc>
                <a:spcPct val="200000"/>
              </a:lnSpc>
            </a:pPr>
            <a:r>
              <a:rPr lang="en-US" dirty="0"/>
              <a:t>Video Graphics Array is a standard type of connection for video devices such as monitors and projectors. </a:t>
            </a:r>
          </a:p>
          <a:p>
            <a:pPr>
              <a:lnSpc>
                <a:spcPct val="200000"/>
              </a:lnSpc>
            </a:pPr>
            <a:r>
              <a:rPr lang="en-US" dirty="0"/>
              <a:t>Generally, it refers to the types of cables, ports, and connectors used to connect monitors to video cards. </a:t>
            </a:r>
          </a:p>
          <a:p>
            <a:endParaRPr lang="en-US" dirty="0"/>
          </a:p>
        </p:txBody>
      </p:sp>
      <p:sp>
        <p:nvSpPr>
          <p:cNvPr id="6" name="Date Placeholder 5">
            <a:extLst>
              <a:ext uri="{FF2B5EF4-FFF2-40B4-BE49-F238E27FC236}">
                <a16:creationId xmlns:a16="http://schemas.microsoft.com/office/drawing/2014/main" id="{B4486B21-A82C-F1E6-AB8A-70A8DF244F75}"/>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7" name="Slide Number Placeholder 6">
            <a:extLst>
              <a:ext uri="{FF2B5EF4-FFF2-40B4-BE49-F238E27FC236}">
                <a16:creationId xmlns:a16="http://schemas.microsoft.com/office/drawing/2014/main" id="{FABB2BA7-C70F-862C-C2AA-C020E75830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365703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23C1-E903-8EED-F820-8AF0237754AB}"/>
              </a:ext>
            </a:extLst>
          </p:cNvPr>
          <p:cNvSpPr>
            <a:spLocks noGrp="1"/>
          </p:cNvSpPr>
          <p:nvPr>
            <p:ph type="title"/>
          </p:nvPr>
        </p:nvSpPr>
        <p:spPr/>
        <p:txBody>
          <a:bodyPr anchor="ctr"/>
          <a:lstStyle/>
          <a:p>
            <a:pPr algn="ctr"/>
            <a:r>
              <a:rPr lang="en-US" dirty="0"/>
              <a:t>Video Graphics Array --VGA</a:t>
            </a:r>
          </a:p>
        </p:txBody>
      </p:sp>
      <p:sp>
        <p:nvSpPr>
          <p:cNvPr id="5" name="Content Placeholder 4">
            <a:extLst>
              <a:ext uri="{FF2B5EF4-FFF2-40B4-BE49-F238E27FC236}">
                <a16:creationId xmlns:a16="http://schemas.microsoft.com/office/drawing/2014/main" id="{0F7A83FF-86AA-E437-C85E-744EE44AF341}"/>
              </a:ext>
            </a:extLst>
          </p:cNvPr>
          <p:cNvSpPr>
            <a:spLocks noGrp="1"/>
          </p:cNvSpPr>
          <p:nvPr>
            <p:ph idx="1"/>
          </p:nvPr>
        </p:nvSpPr>
        <p:spPr>
          <a:xfrm>
            <a:off x="5466079" y="2438400"/>
            <a:ext cx="6524753" cy="4281805"/>
          </a:xfrm>
        </p:spPr>
        <p:txBody>
          <a:bodyPr>
            <a:normAutofit/>
          </a:bodyPr>
          <a:lstStyle/>
          <a:p>
            <a:pPr>
              <a:lnSpc>
                <a:spcPct val="150000"/>
              </a:lnSpc>
            </a:pPr>
            <a:r>
              <a:rPr lang="en-US" sz="1800" dirty="0">
                <a:latin typeface="Bookman Old Style" panose="02050604050505020204" pitchFamily="18" charset="0"/>
              </a:rPr>
              <a:t>VGA cables have 15-pin connectors: 5 pins at the top, 5 in the middle, and the other 5 at the very bottom. </a:t>
            </a:r>
          </a:p>
          <a:p>
            <a:pPr>
              <a:lnSpc>
                <a:spcPct val="150000"/>
              </a:lnSpc>
            </a:pPr>
            <a:r>
              <a:rPr lang="en-US" sz="1800" dirty="0">
                <a:latin typeface="Bookman Old Style" panose="02050604050505020204" pitchFamily="18" charset="0"/>
              </a:rPr>
              <a:t>A VGA port on a desktop or laptop naturally has the same number of pin holes so that a VGA cable can plug directly into it. </a:t>
            </a:r>
          </a:p>
          <a:p>
            <a:pPr>
              <a:lnSpc>
                <a:spcPct val="150000"/>
              </a:lnSpc>
            </a:pPr>
            <a:r>
              <a:rPr lang="en-US" sz="1800" dirty="0">
                <a:latin typeface="Bookman Old Style" panose="02050604050505020204" pitchFamily="18" charset="0"/>
              </a:rPr>
              <a:t>Each and every pin has its own function. </a:t>
            </a:r>
          </a:p>
          <a:p>
            <a:pPr>
              <a:lnSpc>
                <a:spcPct val="150000"/>
              </a:lnSpc>
            </a:pPr>
            <a:r>
              <a:rPr lang="en-US" sz="1800" dirty="0">
                <a:latin typeface="Bookman Old Style" panose="02050604050505020204" pitchFamily="18" charset="0"/>
              </a:rPr>
              <a:t>Example, the first pin is for transferring the color red, while the second and third are for green and blue, respectively. </a:t>
            </a:r>
          </a:p>
          <a:p>
            <a:endParaRPr lang="en-US" dirty="0"/>
          </a:p>
        </p:txBody>
      </p:sp>
      <p:sp>
        <p:nvSpPr>
          <p:cNvPr id="6" name="Date Placeholder 5">
            <a:extLst>
              <a:ext uri="{FF2B5EF4-FFF2-40B4-BE49-F238E27FC236}">
                <a16:creationId xmlns:a16="http://schemas.microsoft.com/office/drawing/2014/main" id="{B4486B21-A82C-F1E6-AB8A-70A8DF244F75}"/>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7" name="Slide Number Placeholder 6">
            <a:extLst>
              <a:ext uri="{FF2B5EF4-FFF2-40B4-BE49-F238E27FC236}">
                <a16:creationId xmlns:a16="http://schemas.microsoft.com/office/drawing/2014/main" id="{FABB2BA7-C70F-862C-C2AA-C020E75830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11" name="Picture 10" descr="A picture containing cable, connector, adapter&#10;&#10;Description automatically generated">
            <a:extLst>
              <a:ext uri="{FF2B5EF4-FFF2-40B4-BE49-F238E27FC236}">
                <a16:creationId xmlns:a16="http://schemas.microsoft.com/office/drawing/2014/main" id="{09ABD96F-6E7C-0992-FC03-C67E23920BB2}"/>
              </a:ext>
            </a:extLst>
          </p:cNvPr>
          <p:cNvPicPr>
            <a:picLocks noChangeAspect="1"/>
          </p:cNvPicPr>
          <p:nvPr/>
        </p:nvPicPr>
        <p:blipFill>
          <a:blip r:embed="rId2"/>
          <a:stretch>
            <a:fillRect/>
          </a:stretch>
        </p:blipFill>
        <p:spPr>
          <a:xfrm>
            <a:off x="109015" y="2971800"/>
            <a:ext cx="5074922" cy="3383280"/>
          </a:xfrm>
          <a:prstGeom prst="rect">
            <a:avLst/>
          </a:prstGeom>
        </p:spPr>
      </p:pic>
    </p:spTree>
    <p:extLst>
      <p:ext uri="{BB962C8B-B14F-4D97-AF65-F5344CB8AC3E}">
        <p14:creationId xmlns:p14="http://schemas.microsoft.com/office/powerpoint/2010/main" val="377127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7E98C0EF-0755-4259-A9AF-BF6833FB33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2C92497-9B1D-438E-A009-010ADCDDFB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3900"/>
            <a:ext cx="12192000" cy="232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21C43-A717-8062-6954-58B2FE6A2E72}"/>
              </a:ext>
            </a:extLst>
          </p:cNvPr>
          <p:cNvSpPr>
            <a:spLocks noGrp="1"/>
          </p:cNvSpPr>
          <p:nvPr>
            <p:ph type="title"/>
          </p:nvPr>
        </p:nvSpPr>
        <p:spPr>
          <a:xfrm>
            <a:off x="647700" y="4714240"/>
            <a:ext cx="10553699" cy="1229360"/>
          </a:xfrm>
        </p:spPr>
        <p:txBody>
          <a:bodyPr vert="horz" lIns="91440" tIns="45720" rIns="91440" bIns="45720" rtlCol="0" anchor="b">
            <a:normAutofit/>
          </a:bodyPr>
          <a:lstStyle/>
          <a:p>
            <a:pPr>
              <a:lnSpc>
                <a:spcPct val="90000"/>
              </a:lnSpc>
            </a:pPr>
            <a:r>
              <a:rPr lang="en-US" sz="5400" spc="-40">
                <a:solidFill>
                  <a:srgbClr val="FFFFFF"/>
                </a:solidFill>
              </a:rPr>
              <a:t>Comparison  -- HDMI and VGA</a:t>
            </a:r>
          </a:p>
        </p:txBody>
      </p:sp>
      <p:pic>
        <p:nvPicPr>
          <p:cNvPr id="10" name="Picture 9">
            <a:extLst>
              <a:ext uri="{FF2B5EF4-FFF2-40B4-BE49-F238E27FC236}">
                <a16:creationId xmlns:a16="http://schemas.microsoft.com/office/drawing/2014/main" id="{2C97D64B-241E-255E-02C5-1F84FF71F58A}"/>
              </a:ext>
            </a:extLst>
          </p:cNvPr>
          <p:cNvPicPr>
            <a:picLocks noChangeAspect="1"/>
          </p:cNvPicPr>
          <p:nvPr/>
        </p:nvPicPr>
        <p:blipFill>
          <a:blip r:embed="rId2"/>
          <a:stretch>
            <a:fillRect/>
          </a:stretch>
        </p:blipFill>
        <p:spPr>
          <a:xfrm>
            <a:off x="1517194" y="286279"/>
            <a:ext cx="9519105" cy="4075642"/>
          </a:xfrm>
          <a:prstGeom prst="rect">
            <a:avLst/>
          </a:prstGeom>
        </p:spPr>
      </p:pic>
      <p:sp>
        <p:nvSpPr>
          <p:cNvPr id="6" name="Slide Number Placeholder 5">
            <a:extLst>
              <a:ext uri="{FF2B5EF4-FFF2-40B4-BE49-F238E27FC236}">
                <a16:creationId xmlns:a16="http://schemas.microsoft.com/office/drawing/2014/main" id="{CC973F97-EA2B-F6F3-85DF-1C6EAEA6A57B}"/>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6B786C7-B8F9-4072-AAAA-17258464D730}" type="slidenum">
              <a:rPr kumimoji="0" lang="en-US" b="0" i="0" u="none" strike="noStrike" cap="none" spc="0" normalizeH="0" baseline="0" noProof="0" smtClean="0">
                <a:ln>
                  <a:noFill/>
                </a:ln>
                <a:solidFill>
                  <a:srgbClr val="FFFFFF"/>
                </a:solidFill>
                <a:effectLst/>
                <a:uLnTx/>
                <a:uFillTx/>
              </a:rPr>
              <a:pPr marR="0" lvl="0" indent="0" fontAlgn="auto">
                <a:spcBef>
                  <a:spcPts val="0"/>
                </a:spcBef>
                <a:spcAft>
                  <a:spcPts val="600"/>
                </a:spcAft>
                <a:buClrTx/>
                <a:buSzTx/>
                <a:buFontTx/>
                <a:buNone/>
                <a:tabLst/>
                <a:defRPr/>
              </a:pPr>
              <a:t>12</a:t>
            </a:fld>
            <a:endParaRPr kumimoji="0" lang="en-US" b="0" i="0" u="none" strike="noStrike" cap="none" spc="0" normalizeH="0" baseline="0" noProof="0">
              <a:ln>
                <a:noFill/>
              </a:ln>
              <a:solidFill>
                <a:srgbClr val="FFFFFF"/>
              </a:solidFill>
              <a:effectLst/>
              <a:uLnTx/>
              <a:uFillTx/>
            </a:endParaRPr>
          </a:p>
        </p:txBody>
      </p:sp>
    </p:spTree>
    <p:extLst>
      <p:ext uri="{BB962C8B-B14F-4D97-AF65-F5344CB8AC3E}">
        <p14:creationId xmlns:p14="http://schemas.microsoft.com/office/powerpoint/2010/main" val="2850306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5EB70806-47F4-40F0-8BE5-5C691E1D5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B9BA58A-1E28-41E2-8B37-185A62FC4B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AB4C3"/>
              </a:solidFill>
            </a:endParaRPr>
          </a:p>
        </p:txBody>
      </p:sp>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876739" y="2169085"/>
            <a:ext cx="6945554" cy="1749701"/>
          </a:xfrm>
        </p:spPr>
        <p:txBody>
          <a:bodyPr vert="horz" lIns="91440" tIns="45720" rIns="91440" bIns="45720" rtlCol="0" anchor="t">
            <a:normAutofit/>
          </a:bodyPr>
          <a:lstStyle/>
          <a:p>
            <a:r>
              <a:rPr lang="en-US" sz="8800" b="1" kern="1200" spc="-40" baseline="0" dirty="0">
                <a:solidFill>
                  <a:srgbClr val="FFFFFF"/>
                </a:solidFill>
                <a:latin typeface="+mj-lt"/>
                <a:ea typeface="+mj-ea"/>
                <a:cs typeface="+mj-cs"/>
              </a:rPr>
              <a:t>Interrupt</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tretch/>
        </p:blipFill>
        <p:spPr>
          <a:xfrm>
            <a:off x="9379785" y="568960"/>
            <a:ext cx="1569982" cy="2638626"/>
          </a:xfrm>
          <a:prstGeom prst="rect">
            <a:avLst/>
          </a:prstGeom>
        </p:spPr>
      </p:pic>
      <p:pic>
        <p:nvPicPr>
          <p:cNvPr id="2" name="Picture 1" descr="Icon&#10;&#10;Description automatically generated">
            <a:extLst>
              <a:ext uri="{FF2B5EF4-FFF2-40B4-BE49-F238E27FC236}">
                <a16:creationId xmlns:a16="http://schemas.microsoft.com/office/drawing/2014/main" id="{4D60E364-CB42-3CFE-7A58-51BBDB0926E1}"/>
              </a:ext>
            </a:extLst>
          </p:cNvPr>
          <p:cNvPicPr>
            <a:picLocks noChangeAspect="1"/>
          </p:cNvPicPr>
          <p:nvPr/>
        </p:nvPicPr>
        <p:blipFill>
          <a:blip r:embed="rId3"/>
          <a:stretch>
            <a:fillRect/>
          </a:stretch>
        </p:blipFill>
        <p:spPr>
          <a:xfrm>
            <a:off x="9061478" y="3429000"/>
            <a:ext cx="2481476" cy="2928142"/>
          </a:xfrm>
          <a:prstGeom prst="rect">
            <a:avLst/>
          </a:prstGeom>
        </p:spPr>
      </p:pic>
    </p:spTree>
    <p:extLst>
      <p:ext uri="{BB962C8B-B14F-4D97-AF65-F5344CB8AC3E}">
        <p14:creationId xmlns:p14="http://schemas.microsoft.com/office/powerpoint/2010/main" val="272071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CEDF55B-0D10-4377-A610-3ECDC2BEF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C718DDB-43B9-476D-AB6F-D86C8CF2F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7977" y="0"/>
            <a:ext cx="7154023"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5598041" y="365124"/>
            <a:ext cx="5837337" cy="1564685"/>
          </a:xfrm>
        </p:spPr>
        <p:txBody>
          <a:bodyPr vert="horz" lIns="91440" tIns="45720" rIns="91440" bIns="45720" rtlCol="0" anchor="b">
            <a:normAutofit/>
          </a:bodyPr>
          <a:lstStyle/>
          <a:p>
            <a:r>
              <a:rPr lang="en-US" spc="-40">
                <a:solidFill>
                  <a:srgbClr val="FFFFFF"/>
                </a:solidFill>
              </a:rPr>
              <a:t>What is an Interrupt Signal?</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135512" y="2418943"/>
            <a:ext cx="6958951" cy="4073933"/>
          </a:xfrm>
        </p:spPr>
        <p:txBody>
          <a:bodyPr vert="horz" lIns="91440" tIns="45720" rIns="91440" bIns="45720" rtlCol="0">
            <a:normAutofit fontScale="85000" lnSpcReduction="20000"/>
          </a:bodyPr>
          <a:lstStyle/>
          <a:p>
            <a:pPr>
              <a:lnSpc>
                <a:spcPct val="100000"/>
              </a:lnSpc>
            </a:pPr>
            <a:r>
              <a:rPr lang="en-US" sz="1400" b="0" i="0" u="none" strike="noStrike" dirty="0">
                <a:latin typeface="Bookman Old Style" panose="02050604050505020204" pitchFamily="18" charset="0"/>
              </a:rPr>
              <a:t>An interrupt is a signal sent from a device or from software to the processor.</a:t>
            </a:r>
          </a:p>
          <a:p>
            <a:pPr>
              <a:lnSpc>
                <a:spcPct val="200000"/>
              </a:lnSpc>
            </a:pPr>
            <a:r>
              <a:rPr lang="en-US" sz="1400" b="0" i="0" u="none" strike="noStrike" dirty="0">
                <a:latin typeface="Bookman Old Style" panose="02050604050505020204" pitchFamily="18" charset="0"/>
              </a:rPr>
              <a:t>This will cause the processor to temporarily stop what it is doing and service the interrupt. Interrupts can be caused by, for example</a:t>
            </a:r>
          </a:p>
          <a:p>
            <a:pPr marL="342900" indent="-285750">
              <a:lnSpc>
                <a:spcPct val="200000"/>
              </a:lnSpc>
              <a:buFont typeface="Arial" panose="020B0604020202020204" pitchFamily="34" charset="0"/>
              <a:buChar char="•"/>
            </a:pPr>
            <a:r>
              <a:rPr lang="en-US" sz="1400" b="0" i="0" u="none" strike="noStrike" dirty="0">
                <a:latin typeface="Bookman Old Style" panose="02050604050505020204" pitchFamily="18" charset="0"/>
              </a:rPr>
              <a:t>timing signal</a:t>
            </a:r>
          </a:p>
          <a:p>
            <a:pPr marL="342900" indent="-285750">
              <a:lnSpc>
                <a:spcPct val="200000"/>
              </a:lnSpc>
              <a:buFont typeface="Arial" panose="020B0604020202020204" pitchFamily="34" charset="0"/>
              <a:buChar char="•"/>
            </a:pPr>
            <a:r>
              <a:rPr lang="en-US" sz="1400" b="0" i="0" u="none" strike="noStrike" dirty="0">
                <a:latin typeface="Bookman Old Style" panose="02050604050505020204" pitchFamily="18" charset="0"/>
              </a:rPr>
              <a:t>input/output processes (a disk drive is ready to receive more data, for example)</a:t>
            </a:r>
          </a:p>
          <a:p>
            <a:pPr marL="342900" indent="-285750">
              <a:lnSpc>
                <a:spcPct val="200000"/>
              </a:lnSpc>
              <a:buFont typeface="Arial" panose="020B0604020202020204" pitchFamily="34" charset="0"/>
              <a:buChar char="•"/>
            </a:pPr>
            <a:r>
              <a:rPr lang="en-US" sz="1400" b="0" i="0" u="none" strike="noStrike" dirty="0">
                <a:latin typeface="Bookman Old Style" panose="02050604050505020204" pitchFamily="18" charset="0"/>
              </a:rPr>
              <a:t>a hardware fault (an error has occurred such as a paper jam in a printer,</a:t>
            </a:r>
          </a:p>
          <a:p>
            <a:pPr marL="342900" indent="-285750">
              <a:lnSpc>
                <a:spcPct val="200000"/>
              </a:lnSpc>
              <a:buFont typeface="Arial" panose="020B0604020202020204" pitchFamily="34" charset="0"/>
              <a:buChar char="•"/>
            </a:pPr>
            <a:r>
              <a:rPr lang="en-US" sz="1400" b="0" i="0" u="none" strike="noStrike" dirty="0">
                <a:latin typeface="Bookman Old Style" panose="02050604050505020204" pitchFamily="18" charset="0"/>
              </a:rPr>
              <a:t>user interaction (the user pressed a key to interrupt the current process, such as &lt;CTRL&gt;&lt;ALT&gt;&lt;BREAK&gt;,</a:t>
            </a:r>
          </a:p>
          <a:p>
            <a:pPr marL="342900" indent="-285750">
              <a:lnSpc>
                <a:spcPct val="200000"/>
              </a:lnSpc>
              <a:buFont typeface="Arial" panose="020B0604020202020204" pitchFamily="34" charset="0"/>
              <a:buChar char="•"/>
            </a:pPr>
            <a:r>
              <a:rPr lang="en-US" sz="1400" b="0" i="0" u="none" strike="noStrike" dirty="0">
                <a:latin typeface="Bookman Old Style" panose="02050604050505020204" pitchFamily="18" charset="0"/>
              </a:rPr>
              <a:t>a software error that cannot be ignored (if an .exe file could not be found to initiate the execution of a program OR an attempt to divide by zero.</a:t>
            </a:r>
            <a:endParaRPr lang="en-US" sz="1400" dirty="0">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244D815C-8BF3-4ECF-A945-A2A7C2983AF9}" type="slidenum">
              <a:rPr lang="en-US" noProof="0" smtClean="0"/>
              <a:pPr lvl="0">
                <a:spcAft>
                  <a:spcPts val="600"/>
                </a:spcAft>
              </a:pPr>
              <a:t>14</a:t>
            </a:fld>
            <a:endParaRPr lang="en-US" noProof="0"/>
          </a:p>
        </p:txBody>
      </p:sp>
      <p:pic>
        <p:nvPicPr>
          <p:cNvPr id="25" name="Picture 24" descr="Diagram&#10;&#10;Description automatically generated">
            <a:extLst>
              <a:ext uri="{FF2B5EF4-FFF2-40B4-BE49-F238E27FC236}">
                <a16:creationId xmlns:a16="http://schemas.microsoft.com/office/drawing/2014/main" id="{B314ADF5-8E83-E563-155E-74EE88732816}"/>
              </a:ext>
            </a:extLst>
          </p:cNvPr>
          <p:cNvPicPr>
            <a:picLocks noChangeAspect="1"/>
          </p:cNvPicPr>
          <p:nvPr/>
        </p:nvPicPr>
        <p:blipFill>
          <a:blip r:embed="rId2"/>
          <a:stretch>
            <a:fillRect/>
          </a:stretch>
        </p:blipFill>
        <p:spPr>
          <a:xfrm>
            <a:off x="178251" y="2377440"/>
            <a:ext cx="4514850" cy="3352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74753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2DBA-A236-DC40-8725-ECEACF9B9833}"/>
              </a:ext>
            </a:extLst>
          </p:cNvPr>
          <p:cNvSpPr>
            <a:spLocks noGrp="1"/>
          </p:cNvSpPr>
          <p:nvPr>
            <p:ph type="ctrTitle"/>
          </p:nvPr>
        </p:nvSpPr>
        <p:spPr>
          <a:xfrm>
            <a:off x="1132114" y="310242"/>
            <a:ext cx="9144000" cy="914401"/>
          </a:xfrm>
        </p:spPr>
        <p:txBody>
          <a:bodyPr anchor="t"/>
          <a:lstStyle/>
          <a:p>
            <a:r>
              <a:rPr lang="en-US" dirty="0"/>
              <a:t>Interrupt- types</a:t>
            </a:r>
          </a:p>
        </p:txBody>
      </p:sp>
      <p:sp>
        <p:nvSpPr>
          <p:cNvPr id="6" name="TextBox 5">
            <a:extLst>
              <a:ext uri="{FF2B5EF4-FFF2-40B4-BE49-F238E27FC236}">
                <a16:creationId xmlns:a16="http://schemas.microsoft.com/office/drawing/2014/main" id="{A88E4793-D67D-D0F2-F55E-416199B4E193}"/>
              </a:ext>
            </a:extLst>
          </p:cNvPr>
          <p:cNvSpPr txBox="1"/>
          <p:nvPr/>
        </p:nvSpPr>
        <p:spPr>
          <a:xfrm>
            <a:off x="195941" y="1398814"/>
            <a:ext cx="6645729" cy="5031249"/>
          </a:xfrm>
          <a:prstGeom prst="rect">
            <a:avLst/>
          </a:prstGeom>
          <a:noFill/>
        </p:spPr>
        <p:txBody>
          <a:bodyPr wrap="square">
            <a:spAutoFit/>
          </a:bodyPr>
          <a:lstStyle/>
          <a:p>
            <a:pPr>
              <a:lnSpc>
                <a:spcPct val="150000"/>
              </a:lnSpc>
            </a:pPr>
            <a:r>
              <a:rPr lang="en-US" b="1" dirty="0">
                <a:solidFill>
                  <a:srgbClr val="00B050"/>
                </a:solidFill>
                <a:latin typeface="Bookman Old Style" panose="02050604050505020204" pitchFamily="18" charset="0"/>
              </a:rPr>
              <a:t>Hardware interrupt: i</a:t>
            </a:r>
            <a:r>
              <a:rPr lang="en-US" dirty="0">
                <a:latin typeface="Bookman Old Style" panose="02050604050505020204" pitchFamily="18" charset="0"/>
              </a:rPr>
              <a:t>s a signal sent by a hardware device or a specific condition in the computer's hardware. </a:t>
            </a:r>
            <a:br>
              <a:rPr lang="en-US" dirty="0">
                <a:latin typeface="Bookman Old Style" panose="02050604050505020204" pitchFamily="18" charset="0"/>
              </a:rPr>
            </a:br>
            <a:r>
              <a:rPr lang="en-US" dirty="0">
                <a:latin typeface="Bookman Old Style" panose="02050604050505020204" pitchFamily="18" charset="0"/>
              </a:rPr>
              <a:t>Example</a:t>
            </a:r>
          </a:p>
          <a:p>
            <a:pPr marL="285750" indent="-285750">
              <a:lnSpc>
                <a:spcPct val="150000"/>
              </a:lnSpc>
              <a:buFont typeface="Arial" panose="020B0604020202020204" pitchFamily="34" charset="0"/>
              <a:buChar char="•"/>
            </a:pPr>
            <a:r>
              <a:rPr lang="en-US" dirty="0">
                <a:latin typeface="Bookman Old Style" panose="02050604050505020204" pitchFamily="18" charset="0"/>
              </a:rPr>
              <a:t>When a peripheral device (e.g., a keyboard, mouse, disk drive) needs attention, it can send an interrupt request to the CPU to indicate that data is ready to be transferred.</a:t>
            </a:r>
          </a:p>
          <a:p>
            <a:pPr marL="285750" indent="-285750">
              <a:lnSpc>
                <a:spcPct val="150000"/>
              </a:lnSpc>
              <a:buFont typeface="Arial" panose="020B0604020202020204" pitchFamily="34" charset="0"/>
              <a:buChar char="•"/>
            </a:pPr>
            <a:r>
              <a:rPr lang="en-US" dirty="0">
                <a:latin typeface="Bookman Old Style" panose="02050604050505020204" pitchFamily="18" charset="0"/>
              </a:rPr>
              <a:t>A system timer generates regular interrupts such as scheduling tasks, keeping track of time, and triggering time-sensitive events.</a:t>
            </a:r>
          </a:p>
          <a:p>
            <a:pPr marL="285750" indent="-285750">
              <a:lnSpc>
                <a:spcPct val="150000"/>
              </a:lnSpc>
              <a:buFont typeface="Arial" panose="020B0604020202020204" pitchFamily="34" charset="0"/>
              <a:buChar char="•"/>
            </a:pPr>
            <a:r>
              <a:rPr lang="en-US" dirty="0">
                <a:latin typeface="Bookman Old Style" panose="02050604050505020204" pitchFamily="18" charset="0"/>
              </a:rPr>
              <a:t>Detecting an error or a critical condition (e.g., overheating, power failure).</a:t>
            </a:r>
          </a:p>
        </p:txBody>
      </p:sp>
      <p:pic>
        <p:nvPicPr>
          <p:cNvPr id="8" name="Picture 7" descr="A diagram of software inputs&#10;&#10;Description automatically generated">
            <a:extLst>
              <a:ext uri="{FF2B5EF4-FFF2-40B4-BE49-F238E27FC236}">
                <a16:creationId xmlns:a16="http://schemas.microsoft.com/office/drawing/2014/main" id="{56B9E654-B0CD-C60C-BD11-6861E797B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8064" y="1398814"/>
            <a:ext cx="4956157" cy="3717472"/>
          </a:xfrm>
          <a:prstGeom prst="rect">
            <a:avLst/>
          </a:prstGeom>
        </p:spPr>
      </p:pic>
    </p:spTree>
    <p:extLst>
      <p:ext uri="{BB962C8B-B14F-4D97-AF65-F5344CB8AC3E}">
        <p14:creationId xmlns:p14="http://schemas.microsoft.com/office/powerpoint/2010/main" val="260888004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2DBA-A236-DC40-8725-ECEACF9B9833}"/>
              </a:ext>
            </a:extLst>
          </p:cNvPr>
          <p:cNvSpPr>
            <a:spLocks noGrp="1"/>
          </p:cNvSpPr>
          <p:nvPr>
            <p:ph type="ctrTitle"/>
          </p:nvPr>
        </p:nvSpPr>
        <p:spPr>
          <a:xfrm>
            <a:off x="1132114" y="168728"/>
            <a:ext cx="9144000" cy="914401"/>
          </a:xfrm>
        </p:spPr>
        <p:txBody>
          <a:bodyPr anchor="t"/>
          <a:lstStyle/>
          <a:p>
            <a:r>
              <a:rPr lang="en-US" dirty="0"/>
              <a:t>Interrupt- types</a:t>
            </a:r>
          </a:p>
        </p:txBody>
      </p:sp>
      <p:sp>
        <p:nvSpPr>
          <p:cNvPr id="6" name="TextBox 5">
            <a:extLst>
              <a:ext uri="{FF2B5EF4-FFF2-40B4-BE49-F238E27FC236}">
                <a16:creationId xmlns:a16="http://schemas.microsoft.com/office/drawing/2014/main" id="{A88E4793-D67D-D0F2-F55E-416199B4E193}"/>
              </a:ext>
            </a:extLst>
          </p:cNvPr>
          <p:cNvSpPr txBox="1"/>
          <p:nvPr/>
        </p:nvSpPr>
        <p:spPr>
          <a:xfrm>
            <a:off x="92527" y="947057"/>
            <a:ext cx="7984673" cy="5446747"/>
          </a:xfrm>
          <a:prstGeom prst="rect">
            <a:avLst/>
          </a:prstGeom>
          <a:noFill/>
        </p:spPr>
        <p:txBody>
          <a:bodyPr wrap="square">
            <a:spAutoFit/>
          </a:bodyPr>
          <a:lstStyle/>
          <a:p>
            <a:pPr>
              <a:lnSpc>
                <a:spcPct val="150000"/>
              </a:lnSpc>
            </a:pPr>
            <a:r>
              <a:rPr lang="en-US" b="1" dirty="0">
                <a:solidFill>
                  <a:srgbClr val="00B050"/>
                </a:solidFill>
                <a:latin typeface="Bookman Old Style" panose="02050604050505020204" pitchFamily="18" charset="0"/>
              </a:rPr>
              <a:t>Software interrupt </a:t>
            </a:r>
            <a:r>
              <a:rPr lang="en-US" dirty="0">
                <a:latin typeface="Bookman Old Style" panose="02050604050505020204" pitchFamily="18" charset="0"/>
              </a:rPr>
              <a:t>also known as a trap or exception, is a mechanism used by a program to request a service from the operating system or to signal an event that needs attention. </a:t>
            </a:r>
          </a:p>
          <a:p>
            <a:pPr>
              <a:lnSpc>
                <a:spcPct val="150000"/>
              </a:lnSpc>
            </a:pPr>
            <a:r>
              <a:rPr lang="en-US" dirty="0">
                <a:latin typeface="Bookman Old Style" panose="02050604050505020204" pitchFamily="18" charset="0"/>
              </a:rPr>
              <a:t>Example </a:t>
            </a:r>
          </a:p>
          <a:p>
            <a:pPr marL="285750" indent="-285750">
              <a:lnSpc>
                <a:spcPct val="150000"/>
              </a:lnSpc>
              <a:buFont typeface="Arial" panose="020B0604020202020204" pitchFamily="34" charset="0"/>
              <a:buChar char="•"/>
            </a:pPr>
            <a:r>
              <a:rPr lang="en-US" dirty="0">
                <a:latin typeface="Bookman Old Style" panose="02050604050505020204" pitchFamily="18" charset="0"/>
              </a:rPr>
              <a:t>When a program needs to perform operations that require higher privileges or access to resources managed by the operating system (such as file I/O, network communication, etc.)</a:t>
            </a:r>
          </a:p>
          <a:p>
            <a:pPr marL="285750" indent="-285750">
              <a:lnSpc>
                <a:spcPct val="150000"/>
              </a:lnSpc>
              <a:buFont typeface="Arial" panose="020B0604020202020204" pitchFamily="34" charset="0"/>
              <a:buChar char="•"/>
            </a:pPr>
            <a:r>
              <a:rPr lang="en-US" dirty="0">
                <a:latin typeface="Bookman Old Style" panose="02050604050505020204" pitchFamily="18" charset="0"/>
              </a:rPr>
              <a:t>If an error condition occurs during program execution, the program might trigger a software interrupt to handle the error such as like displaying an error message or terminating the program.</a:t>
            </a:r>
          </a:p>
          <a:p>
            <a:pPr marL="285750" indent="-285750">
              <a:lnSpc>
                <a:spcPct val="150000"/>
              </a:lnSpc>
              <a:buFont typeface="Arial" panose="020B0604020202020204" pitchFamily="34" charset="0"/>
              <a:buChar char="•"/>
            </a:pPr>
            <a:r>
              <a:rPr lang="en-US" dirty="0">
                <a:latin typeface="Bookman Old Style" panose="02050604050505020204" pitchFamily="18" charset="0"/>
              </a:rPr>
              <a:t>A program might generate a software interrupt to indicate a specific event, such as a division by zero or an illegal instruction. </a:t>
            </a:r>
          </a:p>
        </p:txBody>
      </p:sp>
      <p:pic>
        <p:nvPicPr>
          <p:cNvPr id="3" name="Picture 2" descr="A diagram of software inputs&#10;&#10;Description automatically generated">
            <a:extLst>
              <a:ext uri="{FF2B5EF4-FFF2-40B4-BE49-F238E27FC236}">
                <a16:creationId xmlns:a16="http://schemas.microsoft.com/office/drawing/2014/main" id="{4CE21FDC-4875-95B4-DCB6-356D17223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886" y="1714500"/>
            <a:ext cx="4217719" cy="3401785"/>
          </a:xfrm>
          <a:prstGeom prst="rect">
            <a:avLst/>
          </a:prstGeom>
        </p:spPr>
      </p:pic>
    </p:spTree>
    <p:extLst>
      <p:ext uri="{BB962C8B-B14F-4D97-AF65-F5344CB8AC3E}">
        <p14:creationId xmlns:p14="http://schemas.microsoft.com/office/powerpoint/2010/main" val="2387215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238084E-9C0F-497C-9436-2CD6C9BC6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A9314D7-79E5-4587-B59D-FA5DDE9F3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990600" y="250824"/>
            <a:ext cx="10312400" cy="625476"/>
          </a:xfrm>
        </p:spPr>
        <p:txBody>
          <a:bodyPr vert="horz" lIns="91440" tIns="45720" rIns="91440" bIns="45720" rtlCol="0" anchor="ctr">
            <a:normAutofit/>
          </a:bodyPr>
          <a:lstStyle/>
          <a:p>
            <a:pPr algn="r">
              <a:lnSpc>
                <a:spcPct val="90000"/>
              </a:lnSpc>
            </a:pPr>
            <a:r>
              <a:rPr lang="en-US" sz="2800" spc="-40">
                <a:solidFill>
                  <a:srgbClr val="FFFFFF"/>
                </a:solidFill>
              </a:rPr>
              <a:t>Interrupt Priority</a:t>
            </a:r>
          </a:p>
        </p:txBody>
      </p:sp>
      <p:pic>
        <p:nvPicPr>
          <p:cNvPr id="7" name="Picture 6" descr="A picture containing text&#10;&#10;Description automatically generated">
            <a:extLst>
              <a:ext uri="{FF2B5EF4-FFF2-40B4-BE49-F238E27FC236}">
                <a16:creationId xmlns:a16="http://schemas.microsoft.com/office/drawing/2014/main" id="{C4B964FD-EC09-9521-3431-CB18A9EF231A}"/>
              </a:ext>
            </a:extLst>
          </p:cNvPr>
          <p:cNvPicPr>
            <a:picLocks noChangeAspect="1"/>
          </p:cNvPicPr>
          <p:nvPr/>
        </p:nvPicPr>
        <p:blipFill>
          <a:blip r:embed="rId2"/>
          <a:stretch>
            <a:fillRect/>
          </a:stretch>
        </p:blipFill>
        <p:spPr>
          <a:xfrm>
            <a:off x="319193" y="2008161"/>
            <a:ext cx="5136727" cy="34904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Content Placeholder 5">
            <a:extLst>
              <a:ext uri="{FF2B5EF4-FFF2-40B4-BE49-F238E27FC236}">
                <a16:creationId xmlns:a16="http://schemas.microsoft.com/office/drawing/2014/main" id="{BC865F32-12EE-F3D2-832A-29D6DF2E386D}"/>
              </a:ext>
            </a:extLst>
          </p:cNvPr>
          <p:cNvSpPr>
            <a:spLocks noGrp="1"/>
          </p:cNvSpPr>
          <p:nvPr>
            <p:ph sz="quarter" idx="14"/>
          </p:nvPr>
        </p:nvSpPr>
        <p:spPr>
          <a:xfrm>
            <a:off x="5709920" y="1681480"/>
            <a:ext cx="5699760" cy="4800599"/>
          </a:xfrm>
        </p:spPr>
        <p:txBody>
          <a:bodyPr vert="horz" lIns="91440" tIns="45720" rIns="91440" bIns="45720" rtlCol="0">
            <a:normAutofit/>
          </a:bodyPr>
          <a:lstStyle/>
          <a:p>
            <a:pPr marL="0" indent="0">
              <a:lnSpc>
                <a:spcPct val="150000"/>
              </a:lnSpc>
              <a:buNone/>
            </a:pPr>
            <a:r>
              <a:rPr lang="en-US" b="0" i="0" u="none" strike="noStrike" dirty="0"/>
              <a:t>Once the interrupt signal is received, the processor either carries on with what it was doing or stops to service the device/program that generated the interrupt. </a:t>
            </a:r>
          </a:p>
          <a:p>
            <a:pPr marL="0" indent="0">
              <a:lnSpc>
                <a:spcPct val="150000"/>
              </a:lnSpc>
              <a:buNone/>
            </a:pPr>
            <a:r>
              <a:rPr lang="en-US" b="0" i="0" u="none" strike="noStrike" dirty="0"/>
              <a:t>The computer needs to identify the interrupt type and also establish the level of </a:t>
            </a:r>
            <a:r>
              <a:rPr lang="en-US" b="1" i="0" u="none" strike="noStrike" dirty="0"/>
              <a:t>interrupt priority</a:t>
            </a:r>
            <a:r>
              <a:rPr lang="en-US" b="0" i="0" u="none" strike="noStrike" dirty="0"/>
              <a:t>.</a:t>
            </a:r>
            <a:endParaRPr lang="en-US" dirty="0"/>
          </a:p>
        </p:txBody>
      </p:sp>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lvl="0">
              <a:spcAft>
                <a:spcPts val="600"/>
              </a:spcAft>
            </a:pPr>
            <a:r>
              <a:rPr lang="en-US" noProof="0" dirty="0"/>
              <a:t>20XX</a:t>
            </a:r>
            <a:endParaRPr lang="en-US" noProof="0"/>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06B786C7-B8F9-4072-AAAA-17258464D730}" type="slidenum">
              <a:rPr lang="en-US" noProof="0" smtClean="0"/>
              <a:pPr lvl="0">
                <a:spcAft>
                  <a:spcPts val="600"/>
                </a:spcAft>
              </a:pPr>
              <a:t>17</a:t>
            </a:fld>
            <a:endParaRPr lang="en-US" noProof="0"/>
          </a:p>
        </p:txBody>
      </p:sp>
    </p:spTree>
    <p:extLst>
      <p:ext uri="{BB962C8B-B14F-4D97-AF65-F5344CB8AC3E}">
        <p14:creationId xmlns:p14="http://schemas.microsoft.com/office/powerpoint/2010/main" val="434641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15D6-1535-17EF-2D23-677714A4DB32}"/>
              </a:ext>
            </a:extLst>
          </p:cNvPr>
          <p:cNvSpPr>
            <a:spLocks noGrp="1"/>
          </p:cNvSpPr>
          <p:nvPr>
            <p:ph type="title"/>
          </p:nvPr>
        </p:nvSpPr>
        <p:spPr>
          <a:xfrm>
            <a:off x="892629" y="228600"/>
            <a:ext cx="10241280" cy="658368"/>
          </a:xfrm>
        </p:spPr>
        <p:txBody>
          <a:bodyPr>
            <a:normAutofit/>
          </a:bodyPr>
          <a:lstStyle/>
          <a:p>
            <a:r>
              <a:rPr lang="en-US" sz="2800" dirty="0"/>
              <a:t>What is an interrupt handler?</a:t>
            </a:r>
          </a:p>
        </p:txBody>
      </p:sp>
      <p:sp>
        <p:nvSpPr>
          <p:cNvPr id="3" name="Content Placeholder 2">
            <a:extLst>
              <a:ext uri="{FF2B5EF4-FFF2-40B4-BE49-F238E27FC236}">
                <a16:creationId xmlns:a16="http://schemas.microsoft.com/office/drawing/2014/main" id="{8338AB50-307E-4653-6B31-B73494950649}"/>
              </a:ext>
            </a:extLst>
          </p:cNvPr>
          <p:cNvSpPr>
            <a:spLocks noGrp="1"/>
          </p:cNvSpPr>
          <p:nvPr>
            <p:ph idx="1"/>
          </p:nvPr>
        </p:nvSpPr>
        <p:spPr>
          <a:xfrm>
            <a:off x="282541" y="1115786"/>
            <a:ext cx="6161801" cy="4781659"/>
          </a:xfrm>
        </p:spPr>
        <p:txBody>
          <a:bodyPr>
            <a:normAutofit lnSpcReduction="10000"/>
          </a:bodyPr>
          <a:lstStyle/>
          <a:p>
            <a:pPr marL="0" indent="0">
              <a:lnSpc>
                <a:spcPct val="150000"/>
              </a:lnSpc>
              <a:buNone/>
            </a:pPr>
            <a:r>
              <a:rPr lang="en-US" sz="1800" dirty="0">
                <a:latin typeface="Bookman Old Style" panose="02050604050505020204" pitchFamily="18" charset="0"/>
              </a:rPr>
              <a:t>Interrupt handlers, also commonly known as Interrupt service routine (ISR), is a block of code that is associated with a specific interrupt condition</a:t>
            </a:r>
          </a:p>
          <a:p>
            <a:pPr marL="0" indent="0">
              <a:lnSpc>
                <a:spcPct val="150000"/>
              </a:lnSpc>
              <a:buNone/>
            </a:pPr>
            <a:r>
              <a:rPr lang="en-US" sz="1800" dirty="0">
                <a:latin typeface="Bookman Old Style" panose="02050604050505020204" pitchFamily="18" charset="0"/>
              </a:rPr>
              <a:t>Interrupt handlers are responsible for handling interrupts promptly and effectively. </a:t>
            </a:r>
          </a:p>
          <a:p>
            <a:pPr marL="0" indent="0">
              <a:lnSpc>
                <a:spcPct val="150000"/>
              </a:lnSpc>
              <a:buNone/>
            </a:pPr>
            <a:r>
              <a:rPr lang="en-US" sz="1800" dirty="0">
                <a:latin typeface="Bookman Old Style" panose="02050604050505020204" pitchFamily="18" charset="0"/>
              </a:rPr>
              <a:t>Their primary role is to service interrupts and perform necessary actions associated with specific events. </a:t>
            </a:r>
          </a:p>
          <a:p>
            <a:pPr marL="0" indent="0">
              <a:lnSpc>
                <a:spcPct val="150000"/>
              </a:lnSpc>
              <a:buNone/>
            </a:pPr>
            <a:r>
              <a:rPr lang="en-US" sz="1800" dirty="0">
                <a:latin typeface="Bookman Old Style" panose="02050604050505020204" pitchFamily="18" charset="0"/>
              </a:rPr>
              <a:t>Interrupt handlers ensure that time-critical tasks, such as responding to user input or processing data from hardware devices, are addressed in a timely manner.</a:t>
            </a:r>
          </a:p>
        </p:txBody>
      </p:sp>
      <p:pic>
        <p:nvPicPr>
          <p:cNvPr id="5" name="Picture 4">
            <a:extLst>
              <a:ext uri="{FF2B5EF4-FFF2-40B4-BE49-F238E27FC236}">
                <a16:creationId xmlns:a16="http://schemas.microsoft.com/office/drawing/2014/main" id="{3927A17A-6CF7-46D5-7225-8B96B127C16E}"/>
              </a:ext>
            </a:extLst>
          </p:cNvPr>
          <p:cNvPicPr>
            <a:picLocks noChangeAspect="1"/>
          </p:cNvPicPr>
          <p:nvPr/>
        </p:nvPicPr>
        <p:blipFill>
          <a:blip r:embed="rId2"/>
          <a:stretch>
            <a:fillRect/>
          </a:stretch>
        </p:blipFill>
        <p:spPr>
          <a:xfrm>
            <a:off x="6444342" y="1899557"/>
            <a:ext cx="5418131" cy="25363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54306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1">
            <a:extLst>
              <a:ext uri="{FF2B5EF4-FFF2-40B4-BE49-F238E27FC236}">
                <a16:creationId xmlns:a16="http://schemas.microsoft.com/office/drawing/2014/main" id="{7238084E-9C0F-497C-9436-2CD6C9BC6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3">
            <a:extLst>
              <a:ext uri="{FF2B5EF4-FFF2-40B4-BE49-F238E27FC236}">
                <a16:creationId xmlns:a16="http://schemas.microsoft.com/office/drawing/2014/main" id="{0A9314D7-79E5-4587-B59D-FA5DDE9F3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990600" y="250824"/>
            <a:ext cx="10312400" cy="625476"/>
          </a:xfrm>
        </p:spPr>
        <p:txBody>
          <a:bodyPr vert="horz" lIns="91440" tIns="45720" rIns="91440" bIns="45720" rtlCol="0" anchor="ctr">
            <a:normAutofit/>
          </a:bodyPr>
          <a:lstStyle/>
          <a:p>
            <a:pPr algn="r">
              <a:lnSpc>
                <a:spcPct val="90000"/>
              </a:lnSpc>
            </a:pPr>
            <a:r>
              <a:rPr lang="en-US" sz="2800" spc="-40">
                <a:solidFill>
                  <a:srgbClr val="FFFFFF"/>
                </a:solidFill>
              </a:rPr>
              <a:t>Interrupt Service Routine (ISR)</a:t>
            </a:r>
          </a:p>
        </p:txBody>
      </p:sp>
      <p:pic>
        <p:nvPicPr>
          <p:cNvPr id="2" name="Picture 1" descr="Diagram&#10;&#10;Description automatically generated">
            <a:extLst>
              <a:ext uri="{FF2B5EF4-FFF2-40B4-BE49-F238E27FC236}">
                <a16:creationId xmlns:a16="http://schemas.microsoft.com/office/drawing/2014/main" id="{5E5197A6-C9D4-CD83-533C-0B8FE834423D}"/>
              </a:ext>
            </a:extLst>
          </p:cNvPr>
          <p:cNvPicPr>
            <a:picLocks noChangeAspect="1"/>
          </p:cNvPicPr>
          <p:nvPr/>
        </p:nvPicPr>
        <p:blipFill>
          <a:blip r:embed="rId2"/>
          <a:stretch>
            <a:fillRect/>
          </a:stretch>
        </p:blipFill>
        <p:spPr>
          <a:xfrm>
            <a:off x="410633" y="1600221"/>
            <a:ext cx="5390727" cy="4582117"/>
          </a:xfrm>
          <a:prstGeom prst="rect">
            <a:avLst/>
          </a:prstGeom>
        </p:spPr>
      </p:pic>
      <p:sp>
        <p:nvSpPr>
          <p:cNvPr id="6" name="Content Placeholder 5">
            <a:extLst>
              <a:ext uri="{FF2B5EF4-FFF2-40B4-BE49-F238E27FC236}">
                <a16:creationId xmlns:a16="http://schemas.microsoft.com/office/drawing/2014/main" id="{BC865F32-12EE-F3D2-832A-29D6DF2E386D}"/>
              </a:ext>
            </a:extLst>
          </p:cNvPr>
          <p:cNvSpPr>
            <a:spLocks noGrp="1"/>
          </p:cNvSpPr>
          <p:nvPr>
            <p:ph sz="quarter" idx="14"/>
          </p:nvPr>
        </p:nvSpPr>
        <p:spPr>
          <a:xfrm>
            <a:off x="6096000" y="1681481"/>
            <a:ext cx="5824756" cy="5038724"/>
          </a:xfrm>
        </p:spPr>
        <p:txBody>
          <a:bodyPr vert="horz" lIns="91440" tIns="45720" rIns="91440" bIns="45720" rtlCol="0">
            <a:normAutofit fontScale="92500" lnSpcReduction="20000"/>
          </a:bodyPr>
          <a:lstStyle/>
          <a:p>
            <a:pPr marL="0" indent="0">
              <a:lnSpc>
                <a:spcPct val="160000"/>
              </a:lnSpc>
              <a:buNone/>
            </a:pPr>
            <a:r>
              <a:rPr lang="en-US" sz="1500" dirty="0">
                <a:latin typeface="Bookman Old Style" panose="02050604050505020204" pitchFamily="18" charset="0"/>
              </a:rPr>
              <a:t>An ISR (also called an interrupt handler) is generated by an interrupt request from a hardware device. The request is sent  to the CPU, interrupting the active process. When the ISR is complete, the process is resumed. </a:t>
            </a:r>
          </a:p>
          <a:p>
            <a:pPr marL="0" indent="0">
              <a:lnSpc>
                <a:spcPct val="160000"/>
              </a:lnSpc>
              <a:buNone/>
            </a:pPr>
            <a:endParaRPr lang="en-US" sz="1500" dirty="0">
              <a:latin typeface="Bookman Old Style" panose="02050604050505020204" pitchFamily="18" charset="0"/>
            </a:endParaRPr>
          </a:p>
          <a:p>
            <a:pPr marL="0" indent="0">
              <a:lnSpc>
                <a:spcPct val="160000"/>
              </a:lnSpc>
              <a:buNone/>
            </a:pPr>
            <a:r>
              <a:rPr lang="en-US" sz="1500" dirty="0">
                <a:latin typeface="Bookman Old Style" panose="02050604050505020204" pitchFamily="18" charset="0"/>
              </a:rPr>
              <a:t>How it works?</a:t>
            </a:r>
          </a:p>
          <a:p>
            <a:pPr marL="0" indent="0">
              <a:lnSpc>
                <a:spcPct val="160000"/>
              </a:lnSpc>
              <a:buNone/>
            </a:pPr>
            <a:r>
              <a:rPr lang="en-US" sz="1500" dirty="0">
                <a:latin typeface="Bookman Old Style" panose="02050604050505020204" pitchFamily="18" charset="0"/>
              </a:rPr>
              <a:t>When a device raises an interrupt at let’s say process “I”, the processor first completes the execution of instruction “I”. </a:t>
            </a:r>
          </a:p>
          <a:p>
            <a:pPr marL="0" indent="0">
              <a:lnSpc>
                <a:spcPct val="160000"/>
              </a:lnSpc>
              <a:buNone/>
            </a:pPr>
            <a:r>
              <a:rPr lang="en-US" sz="1500" dirty="0">
                <a:latin typeface="Bookman Old Style" panose="02050604050505020204" pitchFamily="18" charset="0"/>
              </a:rPr>
              <a:t>Then it loads the Program Counter (PC) with the address of the first instruction of the ISR. </a:t>
            </a:r>
          </a:p>
          <a:p>
            <a:pPr marL="0" indent="0">
              <a:lnSpc>
                <a:spcPct val="160000"/>
              </a:lnSpc>
              <a:buNone/>
            </a:pPr>
            <a:r>
              <a:rPr lang="en-US" sz="1500" dirty="0">
                <a:latin typeface="Bookman Old Style" panose="02050604050505020204" pitchFamily="18" charset="0"/>
              </a:rPr>
              <a:t>Before loading the Program Counter with the address, the address of the interrupted instruction is moved to a temporary location. </a:t>
            </a:r>
          </a:p>
          <a:p>
            <a:pPr marL="0" indent="0">
              <a:lnSpc>
                <a:spcPct val="160000"/>
              </a:lnSpc>
              <a:buNone/>
            </a:pPr>
            <a:r>
              <a:rPr lang="en-US" sz="1500" dirty="0">
                <a:latin typeface="Bookman Old Style" panose="02050604050505020204" pitchFamily="18" charset="0"/>
              </a:rPr>
              <a:t>Therefore, after handling the interrupt the processor can continue with process “I”+1. </a:t>
            </a:r>
          </a:p>
        </p:txBody>
      </p:sp>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lvl="0">
              <a:spcAft>
                <a:spcPts val="600"/>
              </a:spcAft>
            </a:pPr>
            <a:r>
              <a:rPr lang="en-US" noProof="0"/>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06B786C7-B8F9-4072-AAAA-17258464D730}" type="slidenum">
              <a:rPr lang="en-US" noProof="0" smtClean="0"/>
              <a:pPr lvl="0">
                <a:spcAft>
                  <a:spcPts val="600"/>
                </a:spcAft>
              </a:pPr>
              <a:t>19</a:t>
            </a:fld>
            <a:endParaRPr lang="en-US" noProof="0"/>
          </a:p>
        </p:txBody>
      </p:sp>
    </p:spTree>
    <p:extLst>
      <p:ext uri="{BB962C8B-B14F-4D97-AF65-F5344CB8AC3E}">
        <p14:creationId xmlns:p14="http://schemas.microsoft.com/office/powerpoint/2010/main" val="106808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6B9F8E7-EAA1-4B1C-BC13-EEB5C78C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8A7734B-518B-46E3-AF41-1134F2FF7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649045" y="365124"/>
            <a:ext cx="9523655" cy="1501327"/>
          </a:xfrm>
        </p:spPr>
        <p:txBody>
          <a:bodyPr vert="horz" lIns="91440" tIns="45720" rIns="91440" bIns="45720" rtlCol="0" anchor="b">
            <a:normAutofit/>
          </a:bodyPr>
          <a:lstStyle/>
          <a:p>
            <a:r>
              <a:rPr lang="en-US" spc="-40">
                <a:solidFill>
                  <a:srgbClr val="FFFFFF"/>
                </a:solidFill>
              </a:rPr>
              <a:t>Objectives</a:t>
            </a:r>
          </a:p>
        </p:txBody>
      </p:sp>
      <p:pic>
        <p:nvPicPr>
          <p:cNvPr id="8" name="Picture Placeholder 7" descr="Shape, icon&#10;&#10;Description automatically generated with medium confidence">
            <a:extLst>
              <a:ext uri="{FF2B5EF4-FFF2-40B4-BE49-F238E27FC236}">
                <a16:creationId xmlns:a16="http://schemas.microsoft.com/office/drawing/2014/main" id="{F07ABF79-5454-6D62-BACF-F0E1448B4FD6}"/>
              </a:ext>
            </a:extLst>
          </p:cNvPr>
          <p:cNvPicPr>
            <a:picLocks noGrp="1" noChangeAspect="1"/>
          </p:cNvPicPr>
          <p:nvPr>
            <p:ph type="pic" sz="quarter" idx="14"/>
          </p:nvPr>
        </p:nvPicPr>
        <p:blipFill rotWithShape="1">
          <a:blip r:embed="rId3"/>
          <a:srcRect t="4887" r="-2" b="4885"/>
          <a:stretch/>
        </p:blipFill>
        <p:spPr>
          <a:xfrm>
            <a:off x="1" y="2286000"/>
            <a:ext cx="5067300" cy="4572000"/>
          </a:xfrm>
          <a:prstGeom prst="rect">
            <a:avLst/>
          </a:prstGeo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5067301" y="2651124"/>
            <a:ext cx="6697979" cy="3532421"/>
          </a:xfrm>
        </p:spPr>
        <p:txBody>
          <a:bodyPr vert="horz" lIns="91440" tIns="45720" rIns="91440" bIns="45720" rtlCol="0">
            <a:normAutofit/>
          </a:bodyPr>
          <a:lstStyle/>
          <a:p>
            <a:pPr marL="0" indent="0">
              <a:buNone/>
            </a:pPr>
            <a:r>
              <a:rPr lang="en-US" dirty="0"/>
              <a:t>Students should be able to</a:t>
            </a:r>
          </a:p>
          <a:p>
            <a:pPr marL="0" indent="-228600"/>
            <a:r>
              <a:rPr lang="en-US" dirty="0"/>
              <a:t>Describe USB port usage</a:t>
            </a:r>
          </a:p>
          <a:p>
            <a:pPr marL="0" indent="-228600"/>
            <a:r>
              <a:rPr lang="en-US" dirty="0"/>
              <a:t>State what is an interrupt</a:t>
            </a:r>
          </a:p>
          <a:p>
            <a:pPr marL="0" indent="-228600"/>
            <a:r>
              <a:rPr lang="en-US" dirty="0"/>
              <a:t>Describe the process out the CPU servicing an interrupt</a:t>
            </a:r>
          </a:p>
          <a:p>
            <a:pPr marL="0" indent="-228600"/>
            <a:r>
              <a:rPr lang="en-US" dirty="0"/>
              <a:t>Describe the operation of the HDMI cable</a:t>
            </a:r>
          </a:p>
          <a:p>
            <a:pPr marL="0" indent="-228600"/>
            <a:r>
              <a:rPr lang="en-US" dirty="0"/>
              <a:t>Describe the operation of the VGA cable</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lvl="0">
              <a:spcAft>
                <a:spcPts val="600"/>
              </a:spcAft>
            </a:pPr>
            <a:r>
              <a:rPr lang="en-US" noProof="0" dirty="0"/>
              <a:t>20XX</a:t>
            </a:r>
            <a:endParaRPr lang="en-US" noProof="0"/>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244D815C-8BF3-4ECF-A945-A2A7C2983AF9}" type="slidenum">
              <a:rPr lang="en-US" noProof="0" smtClean="0"/>
              <a:pPr lvl="0">
                <a:spcAft>
                  <a:spcPts val="600"/>
                </a:spcAft>
              </a:pPr>
              <a:t>2</a:t>
            </a:fld>
            <a:endParaRPr lang="en-US" noProof="0"/>
          </a:p>
        </p:txBody>
      </p:sp>
    </p:spTree>
    <p:extLst>
      <p:ext uri="{BB962C8B-B14F-4D97-AF65-F5344CB8AC3E}">
        <p14:creationId xmlns:p14="http://schemas.microsoft.com/office/powerpoint/2010/main" val="2106347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8A69-0F6C-58EC-B228-66F8BEF97097}"/>
              </a:ext>
            </a:extLst>
          </p:cNvPr>
          <p:cNvSpPr>
            <a:spLocks noGrp="1"/>
          </p:cNvSpPr>
          <p:nvPr>
            <p:ph type="title"/>
          </p:nvPr>
        </p:nvSpPr>
        <p:spPr>
          <a:xfrm>
            <a:off x="870857" y="430857"/>
            <a:ext cx="10241280" cy="450886"/>
          </a:xfrm>
        </p:spPr>
        <p:txBody>
          <a:bodyPr anchor="t">
            <a:noAutofit/>
          </a:bodyPr>
          <a:lstStyle/>
          <a:p>
            <a:r>
              <a:rPr lang="en-US" sz="2000" dirty="0"/>
              <a:t>How the processor handle an interrupt</a:t>
            </a:r>
          </a:p>
        </p:txBody>
      </p:sp>
      <p:sp>
        <p:nvSpPr>
          <p:cNvPr id="3" name="Content Placeholder 2">
            <a:extLst>
              <a:ext uri="{FF2B5EF4-FFF2-40B4-BE49-F238E27FC236}">
                <a16:creationId xmlns:a16="http://schemas.microsoft.com/office/drawing/2014/main" id="{1072FBE8-BC1F-E442-9B52-6507B066602F}"/>
              </a:ext>
            </a:extLst>
          </p:cNvPr>
          <p:cNvSpPr>
            <a:spLocks noGrp="1"/>
          </p:cNvSpPr>
          <p:nvPr>
            <p:ph idx="1"/>
          </p:nvPr>
        </p:nvSpPr>
        <p:spPr>
          <a:xfrm>
            <a:off x="76200" y="723900"/>
            <a:ext cx="6542313" cy="5823861"/>
          </a:xfrm>
        </p:spPr>
        <p:txBody>
          <a:bodyPr>
            <a:normAutofit fontScale="25000" lnSpcReduction="20000"/>
          </a:bodyPr>
          <a:lstStyle/>
          <a:p>
            <a:pPr marL="0" indent="0">
              <a:buNone/>
            </a:pPr>
            <a:r>
              <a:rPr lang="en-US" sz="7400" dirty="0">
                <a:latin typeface="Bookman Old Style" panose="02050604050505020204" pitchFamily="18" charset="0"/>
              </a:rPr>
              <a:t>When an interrupt occurs </a:t>
            </a:r>
          </a:p>
          <a:p>
            <a:pPr>
              <a:lnSpc>
                <a:spcPct val="170000"/>
              </a:lnSpc>
            </a:pPr>
            <a:r>
              <a:rPr lang="en-US" sz="6400" dirty="0">
                <a:latin typeface="Bookman Old Style" panose="02050604050505020204" pitchFamily="18" charset="0"/>
              </a:rPr>
              <a:t>the processor first saves the current state of the interrupted program, including register values and the program counter. </a:t>
            </a:r>
          </a:p>
          <a:p>
            <a:pPr>
              <a:lnSpc>
                <a:spcPct val="170000"/>
              </a:lnSpc>
            </a:pPr>
            <a:r>
              <a:rPr lang="en-US" sz="6400" dirty="0">
                <a:latin typeface="Bookman Old Style" panose="02050604050505020204" pitchFamily="18" charset="0"/>
              </a:rPr>
              <a:t>It then identifies the specific interrupt request (IRQ) associated with the event and acknowledges the interrupt. </a:t>
            </a:r>
          </a:p>
          <a:p>
            <a:pPr>
              <a:lnSpc>
                <a:spcPct val="170000"/>
              </a:lnSpc>
            </a:pPr>
            <a:r>
              <a:rPr lang="en-US" sz="6400" dirty="0">
                <a:latin typeface="Bookman Old Style" panose="02050604050505020204" pitchFamily="18" charset="0"/>
              </a:rPr>
              <a:t>The processor uses the interrupt number or IRQ line to locate the corresponding interrupt handler in the interrupt vector table (IVT).</a:t>
            </a:r>
          </a:p>
          <a:p>
            <a:pPr>
              <a:lnSpc>
                <a:spcPct val="170000"/>
              </a:lnSpc>
            </a:pPr>
            <a:r>
              <a:rPr lang="en-US" sz="6400" dirty="0">
                <a:latin typeface="Bookman Old Style" panose="02050604050505020204" pitchFamily="18" charset="0"/>
              </a:rPr>
              <a:t>The control is transferred to the interrupt handler's memory address, where the necessary code is executed to handle the interrupt. </a:t>
            </a:r>
          </a:p>
          <a:p>
            <a:pPr>
              <a:lnSpc>
                <a:spcPct val="170000"/>
              </a:lnSpc>
            </a:pPr>
            <a:r>
              <a:rPr lang="en-US" sz="6400" dirty="0">
                <a:latin typeface="Bookman Old Style" panose="02050604050505020204" pitchFamily="18" charset="0"/>
              </a:rPr>
              <a:t>The interrupt handler performs actions specific to the interrupt, such as interacting with hardware devices or processing data.</a:t>
            </a:r>
            <a:br>
              <a:rPr lang="en-US" sz="5000" dirty="0">
                <a:latin typeface="Bookman Old Style" panose="02050604050505020204" pitchFamily="18" charset="0"/>
              </a:rPr>
            </a:br>
            <a:br>
              <a:rPr lang="en-US" sz="5000" dirty="0">
                <a:latin typeface="Bookman Old Style" panose="02050604050505020204" pitchFamily="18" charset="0"/>
              </a:rPr>
            </a:br>
            <a:endParaRPr lang="en-US" sz="5000" dirty="0">
              <a:latin typeface="Bookman Old Style" panose="02050604050505020204" pitchFamily="18" charset="0"/>
            </a:endParaRPr>
          </a:p>
        </p:txBody>
      </p:sp>
      <p:pic>
        <p:nvPicPr>
          <p:cNvPr id="6" name="Picture 5">
            <a:extLst>
              <a:ext uri="{FF2B5EF4-FFF2-40B4-BE49-F238E27FC236}">
                <a16:creationId xmlns:a16="http://schemas.microsoft.com/office/drawing/2014/main" id="{89A17D36-9F3D-D326-4853-38FBEC8B931E}"/>
              </a:ext>
            </a:extLst>
          </p:cNvPr>
          <p:cNvPicPr>
            <a:picLocks noChangeAspect="1"/>
          </p:cNvPicPr>
          <p:nvPr/>
        </p:nvPicPr>
        <p:blipFill>
          <a:blip r:embed="rId2"/>
          <a:stretch>
            <a:fillRect/>
          </a:stretch>
        </p:blipFill>
        <p:spPr>
          <a:xfrm>
            <a:off x="6809013" y="2334986"/>
            <a:ext cx="4769327" cy="1450526"/>
          </a:xfrm>
          <a:prstGeom prst="rect">
            <a:avLst/>
          </a:prstGeom>
        </p:spPr>
      </p:pic>
    </p:spTree>
    <p:extLst>
      <p:ext uri="{BB962C8B-B14F-4D97-AF65-F5344CB8AC3E}">
        <p14:creationId xmlns:p14="http://schemas.microsoft.com/office/powerpoint/2010/main" val="2617556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8A69-0F6C-58EC-B228-66F8BEF97097}"/>
              </a:ext>
            </a:extLst>
          </p:cNvPr>
          <p:cNvSpPr>
            <a:spLocks noGrp="1"/>
          </p:cNvSpPr>
          <p:nvPr>
            <p:ph type="title"/>
          </p:nvPr>
        </p:nvSpPr>
        <p:spPr>
          <a:xfrm>
            <a:off x="870857" y="430857"/>
            <a:ext cx="10241280" cy="450886"/>
          </a:xfrm>
        </p:spPr>
        <p:txBody>
          <a:bodyPr anchor="t">
            <a:noAutofit/>
          </a:bodyPr>
          <a:lstStyle/>
          <a:p>
            <a:r>
              <a:rPr lang="en-US" sz="2000" dirty="0"/>
              <a:t>How the processor handle an interrupt</a:t>
            </a:r>
          </a:p>
        </p:txBody>
      </p:sp>
      <p:sp>
        <p:nvSpPr>
          <p:cNvPr id="3" name="Content Placeholder 2">
            <a:extLst>
              <a:ext uri="{FF2B5EF4-FFF2-40B4-BE49-F238E27FC236}">
                <a16:creationId xmlns:a16="http://schemas.microsoft.com/office/drawing/2014/main" id="{1072FBE8-BC1F-E442-9B52-6507B066602F}"/>
              </a:ext>
            </a:extLst>
          </p:cNvPr>
          <p:cNvSpPr>
            <a:spLocks noGrp="1"/>
          </p:cNvSpPr>
          <p:nvPr>
            <p:ph idx="1"/>
          </p:nvPr>
        </p:nvSpPr>
        <p:spPr>
          <a:xfrm>
            <a:off x="76200" y="723900"/>
            <a:ext cx="6542313" cy="5823861"/>
          </a:xfrm>
        </p:spPr>
        <p:txBody>
          <a:bodyPr>
            <a:normAutofit fontScale="32500" lnSpcReduction="20000"/>
          </a:bodyPr>
          <a:lstStyle/>
          <a:p>
            <a:pPr marL="0" indent="0">
              <a:lnSpc>
                <a:spcPct val="170000"/>
              </a:lnSpc>
              <a:buNone/>
            </a:pPr>
            <a:r>
              <a:rPr lang="en-US" sz="6400" dirty="0">
                <a:latin typeface="Bookman Old Style" panose="02050604050505020204" pitchFamily="18" charset="0"/>
              </a:rPr>
              <a:t>Once the interrupt is handled, the saved state is restored, and the interrupted program resumes execution from where it left off. </a:t>
            </a:r>
          </a:p>
          <a:p>
            <a:pPr marL="0" indent="0">
              <a:lnSpc>
                <a:spcPct val="170000"/>
              </a:lnSpc>
              <a:buNone/>
            </a:pPr>
            <a:r>
              <a:rPr lang="en-US" sz="6400" dirty="0">
                <a:latin typeface="Bookman Old Style" panose="02050604050505020204" pitchFamily="18" charset="0"/>
              </a:rPr>
              <a:t>This workflow ensures that interrupt events are promptly addressed while preserving the integrity of the interrupted program. </a:t>
            </a:r>
          </a:p>
          <a:p>
            <a:pPr marL="0" indent="0">
              <a:lnSpc>
                <a:spcPct val="170000"/>
              </a:lnSpc>
              <a:buNone/>
            </a:pPr>
            <a:r>
              <a:rPr lang="en-US" sz="6400" dirty="0">
                <a:latin typeface="Bookman Old Style" panose="02050604050505020204" pitchFamily="18" charset="0"/>
              </a:rPr>
              <a:t>By saving and restoring the program state, interrupt handling ensures that the interrupted program can easily resume execution after the interrupt is serviced.</a:t>
            </a:r>
            <a:br>
              <a:rPr lang="en-US" sz="5000" dirty="0">
                <a:latin typeface="Bookman Old Style" panose="02050604050505020204" pitchFamily="18" charset="0"/>
              </a:rPr>
            </a:br>
            <a:endParaRPr lang="en-US" sz="5000" dirty="0">
              <a:latin typeface="Bookman Old Style" panose="02050604050505020204" pitchFamily="18" charset="0"/>
            </a:endParaRPr>
          </a:p>
        </p:txBody>
      </p:sp>
      <p:pic>
        <p:nvPicPr>
          <p:cNvPr id="6" name="Picture 5">
            <a:extLst>
              <a:ext uri="{FF2B5EF4-FFF2-40B4-BE49-F238E27FC236}">
                <a16:creationId xmlns:a16="http://schemas.microsoft.com/office/drawing/2014/main" id="{89A17D36-9F3D-D326-4853-38FBEC8B931E}"/>
              </a:ext>
            </a:extLst>
          </p:cNvPr>
          <p:cNvPicPr>
            <a:picLocks noChangeAspect="1"/>
          </p:cNvPicPr>
          <p:nvPr/>
        </p:nvPicPr>
        <p:blipFill>
          <a:blip r:embed="rId2"/>
          <a:stretch>
            <a:fillRect/>
          </a:stretch>
        </p:blipFill>
        <p:spPr>
          <a:xfrm>
            <a:off x="6809013" y="2334986"/>
            <a:ext cx="4769327" cy="1450526"/>
          </a:xfrm>
          <a:prstGeom prst="rect">
            <a:avLst/>
          </a:prstGeom>
        </p:spPr>
      </p:pic>
    </p:spTree>
    <p:extLst>
      <p:ext uri="{BB962C8B-B14F-4D97-AF65-F5344CB8AC3E}">
        <p14:creationId xmlns:p14="http://schemas.microsoft.com/office/powerpoint/2010/main" val="921278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E2893C0A-AB3B-421A-8E3A-2E6AB9DDB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17380F2-7498-405F-B652-B2624F9BC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AB4C3"/>
              </a:solidFill>
            </a:endParaRPr>
          </a:p>
        </p:txBody>
      </p:sp>
      <p:sp>
        <p:nvSpPr>
          <p:cNvPr id="3" name="Title 2">
            <a:extLst>
              <a:ext uri="{FF2B5EF4-FFF2-40B4-BE49-F238E27FC236}">
                <a16:creationId xmlns:a16="http://schemas.microsoft.com/office/drawing/2014/main" id="{8AC7AC30-1251-40E1-9808-1FB902C4C199}"/>
              </a:ext>
            </a:extLst>
          </p:cNvPr>
          <p:cNvSpPr>
            <a:spLocks noGrp="1"/>
          </p:cNvSpPr>
          <p:nvPr>
            <p:ph type="ctrTitle"/>
          </p:nvPr>
        </p:nvSpPr>
        <p:spPr>
          <a:xfrm>
            <a:off x="649045" y="753035"/>
            <a:ext cx="6650915" cy="3780865"/>
          </a:xfrm>
        </p:spPr>
        <p:txBody>
          <a:bodyPr vert="horz" lIns="91440" tIns="45720" rIns="91440" bIns="45720" rtlCol="0" anchor="t">
            <a:normAutofit/>
          </a:bodyPr>
          <a:lstStyle/>
          <a:p>
            <a:pPr algn="ctr"/>
            <a:r>
              <a:rPr lang="en-US" sz="5400" dirty="0">
                <a:solidFill>
                  <a:srgbClr val="FFFFFF"/>
                </a:solidFill>
              </a:rPr>
              <a:t>The use of Interrupt in the fetch execute cycle.</a:t>
            </a:r>
          </a:p>
        </p:txBody>
      </p:sp>
      <p:pic>
        <p:nvPicPr>
          <p:cNvPr id="14" name="Picture Placeholder 13" descr="A picture containing sky, outdoor, mountain, tent">
            <a:extLst>
              <a:ext uri="{FF2B5EF4-FFF2-40B4-BE49-F238E27FC236}">
                <a16:creationId xmlns:a16="http://schemas.microsoft.com/office/drawing/2014/main" id="{284A1AA7-2E90-4B15-88DA-97825B64484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8471643" y="2448372"/>
            <a:ext cx="3344437" cy="1881245"/>
          </a:xfrm>
          <a:prstGeom prst="rect">
            <a:avLst/>
          </a:prstGeom>
        </p:spPr>
      </p:pic>
      <p:sp>
        <p:nvSpPr>
          <p:cNvPr id="26" name="Date Placeholder 25">
            <a:extLst>
              <a:ext uri="{FF2B5EF4-FFF2-40B4-BE49-F238E27FC236}">
                <a16:creationId xmlns:a16="http://schemas.microsoft.com/office/drawing/2014/main" id="{A98E8EB0-8988-42CF-80D1-7A2AB7D1F8AF}"/>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lvl="0">
              <a:spcAft>
                <a:spcPts val="600"/>
              </a:spcAft>
            </a:pPr>
            <a:r>
              <a:rPr lang="en-US" noProof="0">
                <a:solidFill>
                  <a:schemeClr val="tx1"/>
                </a:solidFill>
              </a:rPr>
              <a:t>20XX</a:t>
            </a:r>
          </a:p>
        </p:txBody>
      </p:sp>
      <p:sp>
        <p:nvSpPr>
          <p:cNvPr id="28" name="Slide Number Placeholder 27">
            <a:extLst>
              <a:ext uri="{FF2B5EF4-FFF2-40B4-BE49-F238E27FC236}">
                <a16:creationId xmlns:a16="http://schemas.microsoft.com/office/drawing/2014/main" id="{F3FAC0BD-E5E7-4E36-B85D-0C1D0408A115}"/>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CD6D940D-6D44-4DF9-9322-B4B11F7EDCD0}" type="slidenum">
              <a:rPr lang="en-US" noProof="0">
                <a:solidFill>
                  <a:schemeClr val="tx1"/>
                </a:solidFill>
              </a:rPr>
              <a:pPr lvl="0">
                <a:spcAft>
                  <a:spcPts val="600"/>
                </a:spcAft>
              </a:pPr>
              <a:t>22</a:t>
            </a:fld>
            <a:endParaRPr lang="en-US" noProof="0">
              <a:solidFill>
                <a:schemeClr val="tx1"/>
              </a:solidFill>
            </a:endParaRPr>
          </a:p>
        </p:txBody>
      </p:sp>
    </p:spTree>
    <p:extLst>
      <p:ext uri="{BB962C8B-B14F-4D97-AF65-F5344CB8AC3E}">
        <p14:creationId xmlns:p14="http://schemas.microsoft.com/office/powerpoint/2010/main" val="3386475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5"/>
            <a:ext cx="5800867" cy="663586"/>
          </a:xfrm>
        </p:spPr>
        <p:txBody>
          <a:bodyPr>
            <a:normAutofit fontScale="90000"/>
          </a:bodyPr>
          <a:lstStyle/>
          <a:p>
            <a:r>
              <a:rPr lang="en-US" dirty="0"/>
              <a:t>F-E cycle--- Interrupt</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92804" y="1196206"/>
            <a:ext cx="5800866" cy="4751588"/>
          </a:xfrm>
        </p:spPr>
        <p:txBody>
          <a:bodyPr>
            <a:normAutofit/>
          </a:bodyPr>
          <a:lstStyle/>
          <a:p>
            <a:pPr algn="l">
              <a:lnSpc>
                <a:spcPct val="150000"/>
              </a:lnSpc>
            </a:pPr>
            <a:r>
              <a:rPr lang="en-US" sz="1800" dirty="0">
                <a:latin typeface="OfficinaSansStd-Book"/>
              </a:rPr>
              <a:t>S</a:t>
            </a:r>
            <a:r>
              <a:rPr lang="en-US" sz="1800" b="0" i="0" u="none" strike="noStrike" baseline="0" dirty="0">
                <a:latin typeface="OfficinaSansStd-Book"/>
              </a:rPr>
              <a:t>pecial register called the interrupt register is used in the fetch-execute cycle. </a:t>
            </a:r>
          </a:p>
          <a:p>
            <a:pPr algn="l">
              <a:lnSpc>
                <a:spcPct val="150000"/>
              </a:lnSpc>
            </a:pPr>
            <a:r>
              <a:rPr lang="en-US" sz="1800" b="0" i="0" u="none" strike="noStrike" baseline="0" dirty="0">
                <a:latin typeface="OfficinaSansStd-Book"/>
              </a:rPr>
              <a:t>While the CPU is in the middle of carrying out this cycle, an interrupt could occur, which will cause one of the bits in the interrupt register to change its status. </a:t>
            </a:r>
          </a:p>
          <a:p>
            <a:pPr algn="l">
              <a:lnSpc>
                <a:spcPct val="150000"/>
              </a:lnSpc>
            </a:pPr>
            <a:r>
              <a:rPr lang="en-US" sz="1800" b="0" i="0" u="none" strike="noStrike" baseline="0" dirty="0">
                <a:latin typeface="OfficinaSansStd-Book"/>
              </a:rPr>
              <a:t>Example, the initial status might be 0000 0000 and a fault might occur while writing data to the hard drive; this would cause the register to change to 0000 1000. </a:t>
            </a:r>
            <a:endParaRPr lang="en-US" dirty="0"/>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a:lstStyle/>
          <a:p>
            <a:pPr lvl="0"/>
            <a:r>
              <a:rPr lang="en-US" noProof="0" dirty="0"/>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23</a:t>
            </a:fld>
            <a:endParaRPr lang="en-US" noProof="0" dirty="0"/>
          </a:p>
        </p:txBody>
      </p:sp>
    </p:spTree>
    <p:extLst>
      <p:ext uri="{BB962C8B-B14F-4D97-AF65-F5344CB8AC3E}">
        <p14:creationId xmlns:p14="http://schemas.microsoft.com/office/powerpoint/2010/main" val="4039808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701" y="333786"/>
            <a:ext cx="8636000" cy="663586"/>
          </a:xfrm>
        </p:spPr>
        <p:txBody>
          <a:bodyPr>
            <a:normAutofit fontScale="90000"/>
          </a:bodyPr>
          <a:lstStyle/>
          <a:p>
            <a:r>
              <a:rPr lang="en-US" dirty="0"/>
              <a:t>Sequence of the Interrupt</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365760" y="1196205"/>
            <a:ext cx="8636000" cy="5525269"/>
          </a:xfrm>
        </p:spPr>
        <p:txBody>
          <a:bodyPr>
            <a:normAutofit/>
          </a:bodyPr>
          <a:lstStyle/>
          <a:p>
            <a:pPr algn="l"/>
            <a:r>
              <a:rPr lang="en-US" sz="1800" b="0" i="0" u="none" strike="noStrike" baseline="0" dirty="0">
                <a:latin typeface="OfficinaSansStd-Book"/>
              </a:rPr>
              <a:t>The following sequence now takes place.</a:t>
            </a:r>
          </a:p>
          <a:p>
            <a:pPr marL="285750" indent="-285750" algn="l">
              <a:lnSpc>
                <a:spcPct val="150000"/>
              </a:lnSpc>
              <a:buFont typeface="Arial" panose="020B0604020202020204" pitchFamily="34" charset="0"/>
              <a:buChar char="•"/>
            </a:pPr>
            <a:r>
              <a:rPr lang="en-US" sz="1600" b="0" i="0" u="none" strike="noStrike" baseline="0" dirty="0">
                <a:solidFill>
                  <a:srgbClr val="000000"/>
                </a:solidFill>
                <a:latin typeface="Bookman Old Style" panose="02050604050505020204" pitchFamily="18" charset="0"/>
              </a:rPr>
              <a:t>At the next fetch-execute cycle, the interrupt register is checked bit by bit.</a:t>
            </a:r>
          </a:p>
          <a:p>
            <a:pPr marL="285750" indent="-285750" algn="l">
              <a:lnSpc>
                <a:spcPct val="150000"/>
              </a:lnSpc>
              <a:buFont typeface="Arial" panose="020B0604020202020204" pitchFamily="34" charset="0"/>
              <a:buChar char="•"/>
            </a:pPr>
            <a:r>
              <a:rPr lang="en-US" sz="1600" b="0" i="0" u="none" strike="noStrike" baseline="0" dirty="0">
                <a:solidFill>
                  <a:srgbClr val="000000"/>
                </a:solidFill>
                <a:latin typeface="Bookman Old Style" panose="02050604050505020204" pitchFamily="18" charset="0"/>
              </a:rPr>
              <a:t>The contents 0000 1000 would indicate an interrupt occurred during a previous cycle and it still needs servicing. </a:t>
            </a:r>
          </a:p>
          <a:p>
            <a:pPr marL="285750" indent="-285750" algn="l">
              <a:lnSpc>
                <a:spcPct val="150000"/>
              </a:lnSpc>
              <a:buFont typeface="Arial" panose="020B0604020202020204" pitchFamily="34" charset="0"/>
              <a:buChar char="•"/>
            </a:pPr>
            <a:r>
              <a:rPr lang="en-US" sz="1600" b="0" i="0" u="none" strike="noStrike" baseline="0" dirty="0">
                <a:solidFill>
                  <a:srgbClr val="000000"/>
                </a:solidFill>
                <a:latin typeface="Bookman Old Style" panose="02050604050505020204" pitchFamily="18" charset="0"/>
              </a:rPr>
              <a:t>The CPU would now service this interrupt or ignore it for now, depending on its priority.</a:t>
            </a:r>
          </a:p>
          <a:p>
            <a:pPr marL="285750" indent="-285750" algn="l">
              <a:lnSpc>
                <a:spcPct val="150000"/>
              </a:lnSpc>
              <a:buFont typeface="Arial" panose="020B0604020202020204" pitchFamily="34" charset="0"/>
              <a:buChar char="•"/>
            </a:pPr>
            <a:r>
              <a:rPr lang="en-US" sz="1600" b="0" i="0" u="none" strike="noStrike" baseline="0" dirty="0">
                <a:solidFill>
                  <a:srgbClr val="000000"/>
                </a:solidFill>
                <a:latin typeface="Bookman Old Style" panose="02050604050505020204" pitchFamily="18" charset="0"/>
              </a:rPr>
              <a:t>Once the interrupt is serviced by the CPU, it stops its current task and stores</a:t>
            </a:r>
            <a:r>
              <a:rPr lang="en-US" sz="1600" dirty="0">
                <a:solidFill>
                  <a:srgbClr val="000000"/>
                </a:solidFill>
                <a:latin typeface="Bookman Old Style" panose="02050604050505020204" pitchFamily="18" charset="0"/>
              </a:rPr>
              <a:t> </a:t>
            </a:r>
            <a:r>
              <a:rPr lang="en-US" sz="1600" b="0" i="0" u="none" strike="noStrike" baseline="0" dirty="0">
                <a:solidFill>
                  <a:srgbClr val="000000"/>
                </a:solidFill>
                <a:latin typeface="Bookman Old Style" panose="02050604050505020204" pitchFamily="18" charset="0"/>
              </a:rPr>
              <a:t>the contents of its registers </a:t>
            </a:r>
          </a:p>
          <a:p>
            <a:pPr marL="285750" indent="-285750" algn="l">
              <a:lnSpc>
                <a:spcPct val="150000"/>
              </a:lnSpc>
              <a:buFont typeface="Arial" panose="020B0604020202020204" pitchFamily="34" charset="0"/>
              <a:buChar char="•"/>
            </a:pPr>
            <a:r>
              <a:rPr lang="en-US" sz="1600" b="0" i="0" u="none" strike="noStrike" baseline="0" dirty="0">
                <a:solidFill>
                  <a:srgbClr val="000000"/>
                </a:solidFill>
                <a:latin typeface="Bookman Old Style" panose="02050604050505020204" pitchFamily="18" charset="0"/>
              </a:rPr>
              <a:t>Control is now transferred to the interrupt handler (or interrupt service routine, ISR).</a:t>
            </a:r>
          </a:p>
          <a:p>
            <a:pPr marL="285750" indent="-285750" algn="l">
              <a:lnSpc>
                <a:spcPct val="150000"/>
              </a:lnSpc>
              <a:buFont typeface="Arial" panose="020B0604020202020204" pitchFamily="34" charset="0"/>
              <a:buChar char="•"/>
            </a:pPr>
            <a:r>
              <a:rPr lang="en-US" sz="1600" b="0" i="0" u="none" strike="noStrike" baseline="0" dirty="0">
                <a:solidFill>
                  <a:srgbClr val="000000"/>
                </a:solidFill>
                <a:latin typeface="Bookman Old Style" panose="02050604050505020204" pitchFamily="18" charset="0"/>
              </a:rPr>
              <a:t>Once the interrupt is fully serviced, the register is reset and the contents of </a:t>
            </a:r>
            <a:r>
              <a:rPr lang="en-US" sz="1800" b="0" i="0" u="none" strike="noStrike" baseline="0" dirty="0">
                <a:solidFill>
                  <a:srgbClr val="000000"/>
                </a:solidFill>
                <a:latin typeface="OfficinaSansStd-Book"/>
              </a:rPr>
              <a:t>registers are restored.</a:t>
            </a:r>
            <a:endParaRPr lang="en-US" dirty="0"/>
          </a:p>
        </p:txBody>
      </p:sp>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24</a:t>
            </a:fld>
            <a:endParaRPr lang="en-US" noProof="0" dirty="0"/>
          </a:p>
        </p:txBody>
      </p:sp>
    </p:spTree>
    <p:extLst>
      <p:ext uri="{BB962C8B-B14F-4D97-AF65-F5344CB8AC3E}">
        <p14:creationId xmlns:p14="http://schemas.microsoft.com/office/powerpoint/2010/main" val="4124387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FAF9D845-1D7D-4A88-86ED-B45A77144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34F2A62-CB96-44B7-9829-3BEA927D5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67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AB4C3"/>
              </a:solidFill>
            </a:endParaRPr>
          </a:p>
        </p:txBody>
      </p:sp>
      <p:sp>
        <p:nvSpPr>
          <p:cNvPr id="2" name="Title 1">
            <a:extLst>
              <a:ext uri="{FF2B5EF4-FFF2-40B4-BE49-F238E27FC236}">
                <a16:creationId xmlns:a16="http://schemas.microsoft.com/office/drawing/2014/main" id="{E7F37F76-A67C-0527-D9AF-EE45EFDBB276}"/>
              </a:ext>
            </a:extLst>
          </p:cNvPr>
          <p:cNvSpPr>
            <a:spLocks noGrp="1"/>
          </p:cNvSpPr>
          <p:nvPr>
            <p:ph type="title"/>
          </p:nvPr>
        </p:nvSpPr>
        <p:spPr>
          <a:xfrm>
            <a:off x="506805" y="1001954"/>
            <a:ext cx="4014395" cy="4210125"/>
          </a:xfrm>
        </p:spPr>
        <p:txBody>
          <a:bodyPr vert="horz" lIns="91440" tIns="45720" rIns="91440" bIns="45720" rtlCol="0" anchor="t">
            <a:normAutofit fontScale="90000"/>
          </a:bodyPr>
          <a:lstStyle/>
          <a:p>
            <a:pPr>
              <a:lnSpc>
                <a:spcPct val="200000"/>
              </a:lnSpc>
            </a:pPr>
            <a:r>
              <a:rPr lang="en-US" sz="3600" spc="-40" dirty="0">
                <a:solidFill>
                  <a:srgbClr val="FFFFFF"/>
                </a:solidFill>
                <a:latin typeface="Bookman Old Style" panose="02050604050505020204" pitchFamily="18" charset="0"/>
              </a:rPr>
              <a:t>Flowchart to show the F -E cycle with an interrupt</a:t>
            </a:r>
          </a:p>
        </p:txBody>
      </p:sp>
      <p:pic>
        <p:nvPicPr>
          <p:cNvPr id="8" name="Picture 7">
            <a:extLst>
              <a:ext uri="{FF2B5EF4-FFF2-40B4-BE49-F238E27FC236}">
                <a16:creationId xmlns:a16="http://schemas.microsoft.com/office/drawing/2014/main" id="{62898B5A-BE5A-A463-93E5-16CC70E759A5}"/>
              </a:ext>
            </a:extLst>
          </p:cNvPr>
          <p:cNvPicPr>
            <a:picLocks noChangeAspect="1"/>
          </p:cNvPicPr>
          <p:nvPr/>
        </p:nvPicPr>
        <p:blipFill>
          <a:blip r:embed="rId2"/>
          <a:stretch>
            <a:fillRect/>
          </a:stretch>
        </p:blipFill>
        <p:spPr>
          <a:xfrm>
            <a:off x="5586805" y="426720"/>
            <a:ext cx="5791298" cy="62847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Date Placeholder 4">
            <a:extLst>
              <a:ext uri="{FF2B5EF4-FFF2-40B4-BE49-F238E27FC236}">
                <a16:creationId xmlns:a16="http://schemas.microsoft.com/office/drawing/2014/main" id="{309EE60B-A894-0B78-24DE-01D7F3E7CE7F}"/>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a:spcAft>
                <a:spcPts val="600"/>
              </a:spcAft>
              <a:defRPr/>
            </a:pPr>
            <a:r>
              <a:rPr lang="en-US"/>
              <a:t>20XX</a:t>
            </a:r>
          </a:p>
        </p:txBody>
      </p:sp>
      <p:sp>
        <p:nvSpPr>
          <p:cNvPr id="6" name="Slide Number Placeholder 5">
            <a:extLst>
              <a:ext uri="{FF2B5EF4-FFF2-40B4-BE49-F238E27FC236}">
                <a16:creationId xmlns:a16="http://schemas.microsoft.com/office/drawing/2014/main" id="{5D2E08A0-EA8E-72E8-08E3-145B31127CA8}"/>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6B786C7-B8F9-4072-AAAA-17258464D730}" type="slidenum">
              <a:rPr kumimoji="0" lang="en-US" b="0" i="0" u="none" strike="noStrike" cap="none" spc="0" normalizeH="0" baseline="0" noProof="0">
                <a:ln>
                  <a:noFill/>
                </a:ln>
                <a:effectLst/>
                <a:uLnTx/>
                <a:uFillTx/>
              </a:rPr>
              <a:pPr marR="0" lvl="0" indent="0" fontAlgn="auto">
                <a:spcBef>
                  <a:spcPts val="0"/>
                </a:spcBef>
                <a:spcAft>
                  <a:spcPts val="600"/>
                </a:spcAft>
                <a:buClrTx/>
                <a:buSzTx/>
                <a:buFontTx/>
                <a:buNone/>
                <a:tabLst/>
                <a:defRPr/>
              </a:pPr>
              <a:t>25</a:t>
            </a:fld>
            <a:endParaRPr kumimoji="0" lang="en-US" b="0" i="0" u="none" strike="noStrike" cap="none" spc="0" normalizeH="0" baseline="0" noProof="0">
              <a:ln>
                <a:noFill/>
              </a:ln>
              <a:effectLst/>
              <a:uLnTx/>
              <a:uFillTx/>
            </a:endParaRPr>
          </a:p>
        </p:txBody>
      </p:sp>
    </p:spTree>
    <p:extLst>
      <p:ext uri="{BB962C8B-B14F-4D97-AF65-F5344CB8AC3E}">
        <p14:creationId xmlns:p14="http://schemas.microsoft.com/office/powerpoint/2010/main" val="4107780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8A69-0F6C-58EC-B228-66F8BEF97097}"/>
              </a:ext>
            </a:extLst>
          </p:cNvPr>
          <p:cNvSpPr>
            <a:spLocks noGrp="1"/>
          </p:cNvSpPr>
          <p:nvPr>
            <p:ph type="title"/>
          </p:nvPr>
        </p:nvSpPr>
        <p:spPr>
          <a:xfrm>
            <a:off x="579120" y="229470"/>
            <a:ext cx="10431780" cy="853657"/>
          </a:xfrm>
        </p:spPr>
        <p:txBody>
          <a:bodyPr anchor="t">
            <a:noAutofit/>
          </a:bodyPr>
          <a:lstStyle/>
          <a:p>
            <a:r>
              <a:rPr lang="en-US" sz="2400" spc="0" dirty="0"/>
              <a:t>How interrupt are handled by different processor</a:t>
            </a:r>
          </a:p>
        </p:txBody>
      </p:sp>
      <p:sp>
        <p:nvSpPr>
          <p:cNvPr id="3" name="Content Placeholder 2">
            <a:extLst>
              <a:ext uri="{FF2B5EF4-FFF2-40B4-BE49-F238E27FC236}">
                <a16:creationId xmlns:a16="http://schemas.microsoft.com/office/drawing/2014/main" id="{1072FBE8-BC1F-E442-9B52-6507B066602F}"/>
              </a:ext>
            </a:extLst>
          </p:cNvPr>
          <p:cNvSpPr>
            <a:spLocks noGrp="1"/>
          </p:cNvSpPr>
          <p:nvPr>
            <p:ph idx="1"/>
          </p:nvPr>
        </p:nvSpPr>
        <p:spPr>
          <a:xfrm>
            <a:off x="579120" y="1083127"/>
            <a:ext cx="7110927" cy="4996544"/>
          </a:xfrm>
        </p:spPr>
        <p:txBody>
          <a:bodyPr>
            <a:normAutofit fontScale="55000" lnSpcReduction="20000"/>
          </a:bodyPr>
          <a:lstStyle/>
          <a:p>
            <a:pPr>
              <a:lnSpc>
                <a:spcPct val="170000"/>
              </a:lnSpc>
            </a:pPr>
            <a:r>
              <a:rPr lang="en-US" dirty="0">
                <a:latin typeface="Bookman Old Style" panose="02050604050505020204" pitchFamily="18" charset="0"/>
              </a:rPr>
              <a:t>RISC processors due to their simplified instruction set and architecture, often handle interrupts in a straightforward and efficient manner. </a:t>
            </a:r>
          </a:p>
          <a:p>
            <a:pPr>
              <a:lnSpc>
                <a:spcPct val="170000"/>
              </a:lnSpc>
            </a:pPr>
            <a:r>
              <a:rPr lang="en-US" dirty="0">
                <a:latin typeface="Bookman Old Style" panose="02050604050505020204" pitchFamily="18" charset="0"/>
              </a:rPr>
              <a:t>Support multiple interrupt levels or priority levels. This allows the processor to prioritize interrupts based on their urgency or importance.</a:t>
            </a:r>
          </a:p>
          <a:p>
            <a:pPr>
              <a:lnSpc>
                <a:spcPct val="170000"/>
              </a:lnSpc>
            </a:pPr>
            <a:r>
              <a:rPr lang="en-US" dirty="0">
                <a:latin typeface="Bookman Old Style" panose="02050604050505020204" pitchFamily="18" charset="0"/>
              </a:rPr>
              <a:t>When an interrupt occurs, the processor checks the priority of the interrupt against the current priority level, and if necessary, switches to a higher-priority task.</a:t>
            </a:r>
          </a:p>
          <a:p>
            <a:pPr>
              <a:lnSpc>
                <a:spcPct val="170000"/>
              </a:lnSpc>
            </a:pPr>
            <a:r>
              <a:rPr lang="en-US" dirty="0">
                <a:latin typeface="Bookman Old Style" panose="02050604050505020204" pitchFamily="18" charset="0"/>
              </a:rPr>
              <a:t>It uses a simple interrupt vector table (IVT) to store the addresses of the Interrupt Service Routines (ISRs). </a:t>
            </a:r>
          </a:p>
          <a:p>
            <a:pPr>
              <a:lnSpc>
                <a:spcPct val="170000"/>
              </a:lnSpc>
            </a:pPr>
            <a:r>
              <a:rPr lang="en-US" dirty="0">
                <a:latin typeface="Bookman Old Style" panose="02050604050505020204" pitchFamily="18" charset="0"/>
              </a:rPr>
              <a:t>It uses the interrupt number to index the IVT and retrieve the address of the corresponding ISR.</a:t>
            </a:r>
          </a:p>
          <a:p>
            <a:pPr>
              <a:lnSpc>
                <a:spcPct val="170000"/>
              </a:lnSpc>
            </a:pPr>
            <a:r>
              <a:rPr lang="en-US" dirty="0">
                <a:latin typeface="Bookman Old Style" panose="02050604050505020204" pitchFamily="18" charset="0"/>
              </a:rPr>
              <a:t>To prevent nested interrupts, RISC processors often disable further interrupts while processing the current one.</a:t>
            </a:r>
          </a:p>
          <a:p>
            <a:pPr marL="0" indent="0">
              <a:buNone/>
            </a:pPr>
            <a:endParaRPr lang="en-US" dirty="0">
              <a:latin typeface="Bookman Old Style" panose="02050604050505020204" pitchFamily="18" charset="0"/>
            </a:endParaRPr>
          </a:p>
        </p:txBody>
      </p:sp>
      <p:pic>
        <p:nvPicPr>
          <p:cNvPr id="5" name="Picture 4" descr="A screen shot of a computer program&#10;&#10;Description automatically generated">
            <a:extLst>
              <a:ext uri="{FF2B5EF4-FFF2-40B4-BE49-F238E27FC236}">
                <a16:creationId xmlns:a16="http://schemas.microsoft.com/office/drawing/2014/main" id="{6F54A1E3-D0DF-9214-BEBF-4CB158A5F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8201" y="1699043"/>
            <a:ext cx="4204761" cy="24109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55786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8A69-0F6C-58EC-B228-66F8BEF97097}"/>
              </a:ext>
            </a:extLst>
          </p:cNvPr>
          <p:cNvSpPr>
            <a:spLocks noGrp="1"/>
          </p:cNvSpPr>
          <p:nvPr>
            <p:ph type="title"/>
          </p:nvPr>
        </p:nvSpPr>
        <p:spPr>
          <a:xfrm>
            <a:off x="579120" y="229470"/>
            <a:ext cx="10431780" cy="853657"/>
          </a:xfrm>
        </p:spPr>
        <p:txBody>
          <a:bodyPr anchor="t">
            <a:noAutofit/>
          </a:bodyPr>
          <a:lstStyle/>
          <a:p>
            <a:r>
              <a:rPr lang="en-US" sz="2400" spc="0" dirty="0"/>
              <a:t>How interrupt are handled by different processor</a:t>
            </a:r>
          </a:p>
        </p:txBody>
      </p:sp>
      <p:sp>
        <p:nvSpPr>
          <p:cNvPr id="3" name="Content Placeholder 2">
            <a:extLst>
              <a:ext uri="{FF2B5EF4-FFF2-40B4-BE49-F238E27FC236}">
                <a16:creationId xmlns:a16="http://schemas.microsoft.com/office/drawing/2014/main" id="{1072FBE8-BC1F-E442-9B52-6507B066602F}"/>
              </a:ext>
            </a:extLst>
          </p:cNvPr>
          <p:cNvSpPr>
            <a:spLocks noGrp="1"/>
          </p:cNvSpPr>
          <p:nvPr>
            <p:ph idx="1"/>
          </p:nvPr>
        </p:nvSpPr>
        <p:spPr>
          <a:xfrm>
            <a:off x="215632" y="821869"/>
            <a:ext cx="6963259" cy="5720919"/>
          </a:xfrm>
        </p:spPr>
        <p:txBody>
          <a:bodyPr>
            <a:normAutofit fontScale="62500" lnSpcReduction="20000"/>
          </a:bodyPr>
          <a:lstStyle/>
          <a:p>
            <a:pPr>
              <a:lnSpc>
                <a:spcPct val="170000"/>
              </a:lnSpc>
            </a:pPr>
            <a:r>
              <a:rPr lang="en-US" dirty="0">
                <a:latin typeface="Bookman Old Style" panose="02050604050505020204" pitchFamily="18" charset="0"/>
              </a:rPr>
              <a:t>CISC processors general handle interrupt similar to RISC processor. </a:t>
            </a:r>
          </a:p>
          <a:p>
            <a:pPr>
              <a:lnSpc>
                <a:spcPct val="170000"/>
              </a:lnSpc>
            </a:pPr>
            <a:r>
              <a:rPr lang="en-US" dirty="0">
                <a:latin typeface="Bookman Old Style" panose="02050604050505020204" pitchFamily="18" charset="0"/>
              </a:rPr>
              <a:t>CISC may have more complex interrupt handling mechanisms to accommodate the variety of instructions and the potential need for more extensive state saving and restoration.</a:t>
            </a:r>
          </a:p>
          <a:p>
            <a:pPr>
              <a:lnSpc>
                <a:spcPct val="170000"/>
              </a:lnSpc>
            </a:pPr>
            <a:r>
              <a:rPr lang="en-US" dirty="0">
                <a:latin typeface="Bookman Old Style" panose="02050604050505020204" pitchFamily="18" charset="0"/>
              </a:rPr>
              <a:t>Handling interrupts may involve more microcode or specialized hardware.</a:t>
            </a:r>
          </a:p>
          <a:p>
            <a:pPr>
              <a:lnSpc>
                <a:spcPct val="170000"/>
              </a:lnSpc>
            </a:pPr>
            <a:r>
              <a:rPr lang="en-US" dirty="0">
                <a:latin typeface="Bookman Old Style" panose="02050604050505020204" pitchFamily="18" charset="0"/>
              </a:rPr>
              <a:t>What is a microcode</a:t>
            </a:r>
          </a:p>
          <a:p>
            <a:pPr>
              <a:lnSpc>
                <a:spcPct val="170000"/>
              </a:lnSpc>
            </a:pPr>
            <a:r>
              <a:rPr lang="en-US" dirty="0">
                <a:latin typeface="Bookman Old Style" panose="02050604050505020204" pitchFamily="18" charset="0"/>
              </a:rPr>
              <a:t>Microcode is a low-level </a:t>
            </a:r>
            <a:r>
              <a:rPr lang="en-US" b="1" dirty="0">
                <a:solidFill>
                  <a:srgbClr val="92D050"/>
                </a:solidFill>
                <a:latin typeface="Bookman Old Style" panose="02050604050505020204" pitchFamily="18" charset="0"/>
              </a:rPr>
              <a:t>hardware abstraction layer </a:t>
            </a:r>
            <a:r>
              <a:rPr lang="en-US" dirty="0">
                <a:latin typeface="Bookman Old Style" panose="02050604050505020204" pitchFamily="18" charset="0"/>
              </a:rPr>
              <a:t>that exists within the processor. It provides a way to implement complex instructions by breaking them down into a series of simpler, more fundamental operations. This allows the processor to execute a wide range of instructions using a relatively simple set of hardware elements.</a:t>
            </a:r>
          </a:p>
        </p:txBody>
      </p:sp>
      <p:pic>
        <p:nvPicPr>
          <p:cNvPr id="6" name="Picture 5" descr="A diagram of a program&#10;&#10;Description automatically generated">
            <a:extLst>
              <a:ext uri="{FF2B5EF4-FFF2-40B4-BE49-F238E27FC236}">
                <a16:creationId xmlns:a16="http://schemas.microsoft.com/office/drawing/2014/main" id="{06DAA597-E3EC-976B-57BA-1EFF3D1AD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4957" y="1800402"/>
            <a:ext cx="4517432" cy="3116043"/>
          </a:xfrm>
          <a:prstGeom prst="rect">
            <a:avLst/>
          </a:prstGeom>
        </p:spPr>
      </p:pic>
    </p:spTree>
    <p:extLst>
      <p:ext uri="{BB962C8B-B14F-4D97-AF65-F5344CB8AC3E}">
        <p14:creationId xmlns:p14="http://schemas.microsoft.com/office/powerpoint/2010/main" val="470765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a:lstStyle/>
          <a:p>
            <a:r>
              <a:rPr lang="en-US" dirty="0"/>
              <a:t>Presenter name</a:t>
            </a:r>
          </a:p>
          <a:p>
            <a:endParaRPr lang="en-US" dirty="0"/>
          </a:p>
          <a:p>
            <a:r>
              <a:rPr lang="en-US" dirty="0"/>
              <a:t>Email address</a:t>
            </a:r>
          </a:p>
          <a:p>
            <a:endParaRPr lang="en-US" dirty="0"/>
          </a:p>
          <a:p>
            <a:r>
              <a:rPr lang="en-US" dirty="0"/>
              <a:t>Website</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9144000" cy="4532313"/>
          </a:xfrm>
        </p:spPr>
      </p:pic>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28</a:t>
            </a:fld>
            <a:endParaRPr lang="en-US" noProof="0" dirty="0"/>
          </a:p>
        </p:txBody>
      </p:sp>
    </p:spTree>
    <p:extLst>
      <p:ext uri="{BB962C8B-B14F-4D97-AF65-F5344CB8AC3E}">
        <p14:creationId xmlns:p14="http://schemas.microsoft.com/office/powerpoint/2010/main" val="76761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521A-934B-A9BE-127A-879DF5B9AD4C}"/>
              </a:ext>
            </a:extLst>
          </p:cNvPr>
          <p:cNvSpPr>
            <a:spLocks noGrp="1"/>
          </p:cNvSpPr>
          <p:nvPr>
            <p:ph type="ctrTitle"/>
          </p:nvPr>
        </p:nvSpPr>
        <p:spPr>
          <a:xfrm>
            <a:off x="649044" y="753034"/>
            <a:ext cx="6815446" cy="2675966"/>
          </a:xfrm>
        </p:spPr>
        <p:txBody>
          <a:bodyPr/>
          <a:lstStyle/>
          <a:p>
            <a:pPr algn="ctr"/>
            <a:r>
              <a:rPr lang="en-US" dirty="0"/>
              <a:t>Computer Ports</a:t>
            </a:r>
          </a:p>
        </p:txBody>
      </p:sp>
      <p:sp>
        <p:nvSpPr>
          <p:cNvPr id="3" name="Subtitle 2">
            <a:extLst>
              <a:ext uri="{FF2B5EF4-FFF2-40B4-BE49-F238E27FC236}">
                <a16:creationId xmlns:a16="http://schemas.microsoft.com/office/drawing/2014/main" id="{2C4C92D4-12DC-84EB-D9D7-9D3484AD4F42}"/>
              </a:ext>
            </a:extLst>
          </p:cNvPr>
          <p:cNvSpPr>
            <a:spLocks noGrp="1"/>
          </p:cNvSpPr>
          <p:nvPr>
            <p:ph type="subTitle" idx="1"/>
          </p:nvPr>
        </p:nvSpPr>
        <p:spPr>
          <a:xfrm>
            <a:off x="649044" y="4039790"/>
            <a:ext cx="7068248" cy="1619330"/>
          </a:xfrm>
        </p:spPr>
        <p:txBody>
          <a:bodyPr anchor="t">
            <a:normAutofit/>
          </a:bodyPr>
          <a:lstStyle/>
          <a:p>
            <a:pPr algn="l"/>
            <a:r>
              <a:rPr lang="en-US" sz="1800" b="0" i="0" u="none" strike="noStrike" baseline="0" dirty="0">
                <a:latin typeface="Bookman Old Style" panose="02050604050505020204" pitchFamily="18" charset="0"/>
              </a:rPr>
              <a:t>Input and output devices are connected to a computer via </a:t>
            </a:r>
            <a:r>
              <a:rPr lang="en-US" sz="1800" b="1" i="0" u="none" strike="noStrike" baseline="0" dirty="0">
                <a:latin typeface="Bookman Old Style" panose="02050604050505020204" pitchFamily="18" charset="0"/>
              </a:rPr>
              <a:t>ports</a:t>
            </a:r>
            <a:r>
              <a:rPr lang="en-US" sz="1800" b="0" i="0" u="none" strike="noStrike" baseline="0" dirty="0">
                <a:latin typeface="Bookman Old Style" panose="02050604050505020204" pitchFamily="18" charset="0"/>
              </a:rPr>
              <a:t>. </a:t>
            </a:r>
          </a:p>
          <a:p>
            <a:pPr algn="l"/>
            <a:r>
              <a:rPr lang="en-US" sz="1800" b="0" i="0" u="none" strike="noStrike" baseline="0" dirty="0">
                <a:latin typeface="Bookman Old Style" panose="02050604050505020204" pitchFamily="18" charset="0"/>
              </a:rPr>
              <a:t>The interaction of the ports with connected input and output is controlled by the control unit.</a:t>
            </a:r>
            <a:endParaRPr lang="en-US" dirty="0">
              <a:latin typeface="Bookman Old Style" panose="02050604050505020204" pitchFamily="18" charset="0"/>
            </a:endParaRPr>
          </a:p>
        </p:txBody>
      </p:sp>
      <p:pic>
        <p:nvPicPr>
          <p:cNvPr id="6" name="Picture Placeholder 5" descr="A close up of a keyboard&#10;&#10;Description automatically generated with medium confidence">
            <a:extLst>
              <a:ext uri="{FF2B5EF4-FFF2-40B4-BE49-F238E27FC236}">
                <a16:creationId xmlns:a16="http://schemas.microsoft.com/office/drawing/2014/main" id="{33D881F7-9395-B366-CF84-60600A884E32}"/>
              </a:ext>
            </a:extLst>
          </p:cNvPr>
          <p:cNvPicPr>
            <a:picLocks noGrp="1" noChangeAspect="1"/>
          </p:cNvPicPr>
          <p:nvPr>
            <p:ph type="pic" sz="quarter" idx="13"/>
          </p:nvPr>
        </p:nvPicPr>
        <p:blipFill>
          <a:blip r:embed="rId2"/>
          <a:srcRect l="30154" r="30154"/>
          <a:stretch>
            <a:fillRect/>
          </a:stretch>
        </p:blipFill>
        <p:spPr>
          <a:xfrm>
            <a:off x="8107681" y="-9831"/>
            <a:ext cx="4088836" cy="6867831"/>
          </a:xfrm>
        </p:spPr>
      </p:pic>
    </p:spTree>
    <p:extLst>
      <p:ext uri="{BB962C8B-B14F-4D97-AF65-F5344CB8AC3E}">
        <p14:creationId xmlns:p14="http://schemas.microsoft.com/office/powerpoint/2010/main" val="245638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E1C1-0601-7BEC-7694-5296354C3BAD}"/>
              </a:ext>
            </a:extLst>
          </p:cNvPr>
          <p:cNvSpPr>
            <a:spLocks noGrp="1"/>
          </p:cNvSpPr>
          <p:nvPr>
            <p:ph type="title"/>
          </p:nvPr>
        </p:nvSpPr>
        <p:spPr/>
        <p:txBody>
          <a:bodyPr anchor="ctr"/>
          <a:lstStyle/>
          <a:p>
            <a:pPr algn="ctr"/>
            <a:r>
              <a:rPr lang="en-US" dirty="0"/>
              <a:t>USB Port</a:t>
            </a:r>
          </a:p>
        </p:txBody>
      </p:sp>
      <p:sp>
        <p:nvSpPr>
          <p:cNvPr id="4" name="Content Placeholder 3">
            <a:extLst>
              <a:ext uri="{FF2B5EF4-FFF2-40B4-BE49-F238E27FC236}">
                <a16:creationId xmlns:a16="http://schemas.microsoft.com/office/drawing/2014/main" id="{B0CC4F58-2236-39C6-C3FB-4E2D8EFF4AC4}"/>
              </a:ext>
            </a:extLst>
          </p:cNvPr>
          <p:cNvSpPr>
            <a:spLocks noGrp="1"/>
          </p:cNvSpPr>
          <p:nvPr>
            <p:ph sz="quarter" idx="14"/>
          </p:nvPr>
        </p:nvSpPr>
        <p:spPr>
          <a:xfrm>
            <a:off x="3261361" y="404338"/>
            <a:ext cx="5171440" cy="5588792"/>
          </a:xfrm>
        </p:spPr>
        <p:txBody>
          <a:bodyPr>
            <a:normAutofit/>
          </a:bodyPr>
          <a:lstStyle/>
          <a:p>
            <a:pPr marL="0" indent="0" algn="l">
              <a:lnSpc>
                <a:spcPct val="150000"/>
              </a:lnSpc>
              <a:buNone/>
            </a:pPr>
            <a:r>
              <a:rPr lang="en-US" sz="1800" b="0" i="0" u="none" strike="noStrike" baseline="0" dirty="0">
                <a:solidFill>
                  <a:srgbClr val="000000"/>
                </a:solidFill>
                <a:latin typeface="Bookman Old Style" panose="02050604050505020204" pitchFamily="18" charset="0"/>
              </a:rPr>
              <a:t>The </a:t>
            </a:r>
            <a:r>
              <a:rPr lang="en-US" sz="1800" b="1" i="0" u="none" strike="noStrike" baseline="0" dirty="0">
                <a:solidFill>
                  <a:srgbClr val="007DB7"/>
                </a:solidFill>
                <a:latin typeface="Bookman Old Style" panose="02050604050505020204" pitchFamily="18" charset="0"/>
              </a:rPr>
              <a:t>Universal Serial Bus (USB) </a:t>
            </a:r>
            <a:r>
              <a:rPr lang="en-US" sz="1800" b="0" i="0" u="none" strike="noStrike" baseline="0" dirty="0">
                <a:solidFill>
                  <a:srgbClr val="000000"/>
                </a:solidFill>
                <a:latin typeface="Bookman Old Style" panose="02050604050505020204" pitchFamily="18" charset="0"/>
              </a:rPr>
              <a:t>is an </a:t>
            </a:r>
            <a:r>
              <a:rPr lang="en-US" sz="1800" b="1" i="0" u="none" strike="noStrike" baseline="0" dirty="0">
                <a:solidFill>
                  <a:srgbClr val="007DB7"/>
                </a:solidFill>
                <a:latin typeface="Bookman Old Style" panose="02050604050505020204" pitchFamily="18" charset="0"/>
              </a:rPr>
              <a:t>asynchronous serial data transmission </a:t>
            </a:r>
            <a:r>
              <a:rPr lang="en-US" sz="1800" b="0" i="0" u="none" strike="noStrike" baseline="0" dirty="0">
                <a:solidFill>
                  <a:srgbClr val="000000"/>
                </a:solidFill>
                <a:latin typeface="Bookman Old Style" panose="02050604050505020204" pitchFamily="18" charset="0"/>
              </a:rPr>
              <a:t>method. It has quickly become the standard method for transferring data between a computer and a number of devices.</a:t>
            </a:r>
          </a:p>
          <a:p>
            <a:pPr marL="0" indent="0" algn="l">
              <a:lnSpc>
                <a:spcPct val="150000"/>
              </a:lnSpc>
              <a:buNone/>
            </a:pPr>
            <a:endParaRPr lang="en-US" sz="1800" b="0" i="0" u="none" strike="noStrike" baseline="0" dirty="0">
              <a:solidFill>
                <a:srgbClr val="000000"/>
              </a:solidFill>
              <a:latin typeface="Bookman Old Style" panose="02050604050505020204" pitchFamily="18" charset="0"/>
            </a:endParaRPr>
          </a:p>
          <a:p>
            <a:pPr marL="0" indent="0" algn="l">
              <a:lnSpc>
                <a:spcPct val="150000"/>
              </a:lnSpc>
              <a:buNone/>
            </a:pPr>
            <a:r>
              <a:rPr lang="en-US" sz="1800" b="0" i="0" u="none" strike="noStrike" baseline="0" dirty="0">
                <a:solidFill>
                  <a:srgbClr val="000000"/>
                </a:solidFill>
                <a:latin typeface="Bookman Old Style" panose="02050604050505020204" pitchFamily="18" charset="0"/>
              </a:rPr>
              <a:t>The USB cable consists of a four-wired shielded cable, with two wires for power and the earth, and two wires used for data transmission. </a:t>
            </a:r>
            <a:endParaRPr lang="en-US" dirty="0">
              <a:latin typeface="Bookman Old Style" panose="02050604050505020204" pitchFamily="18" charset="0"/>
            </a:endParaRPr>
          </a:p>
        </p:txBody>
      </p:sp>
      <p:sp>
        <p:nvSpPr>
          <p:cNvPr id="6" name="Slide Number Placeholder 5">
            <a:extLst>
              <a:ext uri="{FF2B5EF4-FFF2-40B4-BE49-F238E27FC236}">
                <a16:creationId xmlns:a16="http://schemas.microsoft.com/office/drawing/2014/main" id="{51D5CB7B-C899-4545-0F0A-59165C951F1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10" name="Picture 9">
            <a:extLst>
              <a:ext uri="{FF2B5EF4-FFF2-40B4-BE49-F238E27FC236}">
                <a16:creationId xmlns:a16="http://schemas.microsoft.com/office/drawing/2014/main" id="{94C18DEB-B2D1-C858-A30E-30AAC7A16B8C}"/>
              </a:ext>
            </a:extLst>
          </p:cNvPr>
          <p:cNvPicPr>
            <a:picLocks noChangeAspect="1"/>
          </p:cNvPicPr>
          <p:nvPr/>
        </p:nvPicPr>
        <p:blipFill>
          <a:blip r:embed="rId2"/>
          <a:stretch>
            <a:fillRect/>
          </a:stretch>
        </p:blipFill>
        <p:spPr>
          <a:xfrm>
            <a:off x="6229660" y="4491169"/>
            <a:ext cx="4915301" cy="1862641"/>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D14629D7-10D4-3FE8-6E78-77F1FF012C41}"/>
              </a:ext>
            </a:extLst>
          </p:cNvPr>
          <p:cNvPicPr>
            <a:picLocks noChangeAspect="1"/>
          </p:cNvPicPr>
          <p:nvPr/>
        </p:nvPicPr>
        <p:blipFill>
          <a:blip r:embed="rId3"/>
          <a:stretch>
            <a:fillRect/>
          </a:stretch>
        </p:blipFill>
        <p:spPr>
          <a:xfrm>
            <a:off x="8432801" y="515828"/>
            <a:ext cx="3305361" cy="18510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6047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238084E-9C0F-497C-9436-2CD6C9BC6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A9314D7-79E5-4587-B59D-FA5DDE9F3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7CE1C1-0601-7BEC-7694-5296354C3BAD}"/>
              </a:ext>
            </a:extLst>
          </p:cNvPr>
          <p:cNvSpPr>
            <a:spLocks noGrp="1"/>
          </p:cNvSpPr>
          <p:nvPr>
            <p:ph type="title"/>
          </p:nvPr>
        </p:nvSpPr>
        <p:spPr>
          <a:xfrm>
            <a:off x="990600" y="250824"/>
            <a:ext cx="10312400" cy="625476"/>
          </a:xfrm>
        </p:spPr>
        <p:txBody>
          <a:bodyPr vert="horz" lIns="91440" tIns="45720" rIns="91440" bIns="45720" rtlCol="0" anchor="ctr">
            <a:normAutofit/>
          </a:bodyPr>
          <a:lstStyle/>
          <a:p>
            <a:pPr algn="r">
              <a:lnSpc>
                <a:spcPct val="90000"/>
              </a:lnSpc>
            </a:pPr>
            <a:r>
              <a:rPr lang="en-US" sz="2800" spc="-40">
                <a:solidFill>
                  <a:srgbClr val="FFFFFF"/>
                </a:solidFill>
              </a:rPr>
              <a:t>USB Port</a:t>
            </a:r>
          </a:p>
        </p:txBody>
      </p:sp>
      <p:pic>
        <p:nvPicPr>
          <p:cNvPr id="3" name="Picture 2" descr="A picture containing icon&#10;&#10;Description automatically generated">
            <a:extLst>
              <a:ext uri="{FF2B5EF4-FFF2-40B4-BE49-F238E27FC236}">
                <a16:creationId xmlns:a16="http://schemas.microsoft.com/office/drawing/2014/main" id="{7B895B8B-8F7B-88AB-4915-9EAE2D70EB56}"/>
              </a:ext>
            </a:extLst>
          </p:cNvPr>
          <p:cNvPicPr>
            <a:picLocks noChangeAspect="1"/>
          </p:cNvPicPr>
          <p:nvPr/>
        </p:nvPicPr>
        <p:blipFill>
          <a:blip r:embed="rId2"/>
          <a:stretch>
            <a:fillRect/>
          </a:stretch>
        </p:blipFill>
        <p:spPr>
          <a:xfrm>
            <a:off x="410633" y="2381876"/>
            <a:ext cx="5390727" cy="3018807"/>
          </a:xfrm>
          <a:prstGeom prst="rect">
            <a:avLst/>
          </a:prstGeom>
        </p:spPr>
      </p:pic>
      <p:sp>
        <p:nvSpPr>
          <p:cNvPr id="4" name="Content Placeholder 3">
            <a:extLst>
              <a:ext uri="{FF2B5EF4-FFF2-40B4-BE49-F238E27FC236}">
                <a16:creationId xmlns:a16="http://schemas.microsoft.com/office/drawing/2014/main" id="{B0CC4F58-2236-39C6-C3FB-4E2D8EFF4AC4}"/>
              </a:ext>
            </a:extLst>
          </p:cNvPr>
          <p:cNvSpPr>
            <a:spLocks noGrp="1"/>
          </p:cNvSpPr>
          <p:nvPr>
            <p:ph sz="quarter" idx="14"/>
          </p:nvPr>
        </p:nvSpPr>
        <p:spPr>
          <a:xfrm>
            <a:off x="6018953" y="1401292"/>
            <a:ext cx="5762414" cy="4952518"/>
          </a:xfrm>
        </p:spPr>
        <p:txBody>
          <a:bodyPr vert="horz" lIns="91440" tIns="45720" rIns="91440" bIns="45720" rtlCol="0">
            <a:normAutofit lnSpcReduction="10000"/>
          </a:bodyPr>
          <a:lstStyle/>
          <a:p>
            <a:pPr marL="0" indent="0">
              <a:lnSpc>
                <a:spcPct val="150000"/>
              </a:lnSpc>
              <a:buNone/>
            </a:pPr>
            <a:r>
              <a:rPr lang="en-US" sz="1700" b="0" i="0" u="none" strike="noStrike" dirty="0">
                <a:latin typeface="Bookman Old Style" panose="02050604050505020204" pitchFamily="18" charset="0"/>
              </a:rPr>
              <a:t>When a device is plugged into a computer using one of the USB ports</a:t>
            </a:r>
          </a:p>
          <a:p>
            <a:pPr>
              <a:lnSpc>
                <a:spcPct val="150000"/>
              </a:lnSpc>
            </a:pPr>
            <a:r>
              <a:rPr lang="en-US" sz="1700" b="0" i="0" u="none" strike="noStrike" dirty="0">
                <a:latin typeface="Bookman Old Style" panose="02050604050505020204" pitchFamily="18" charset="0"/>
              </a:rPr>
              <a:t>the computer automatically detects that a device is present (this is due to a small change in the voltage level on the data signal wires in the cable)</a:t>
            </a:r>
          </a:p>
          <a:p>
            <a:pPr>
              <a:lnSpc>
                <a:spcPct val="150000"/>
              </a:lnSpc>
            </a:pPr>
            <a:r>
              <a:rPr lang="en-US" sz="1700" b="0" i="0" u="none" strike="noStrike" dirty="0">
                <a:latin typeface="Bookman Old Style" panose="02050604050505020204" pitchFamily="18" charset="0"/>
              </a:rPr>
              <a:t>the device is automatically </a:t>
            </a:r>
            <a:r>
              <a:rPr lang="en-US" sz="1700" b="0" i="0" u="none" strike="noStrike" dirty="0" err="1">
                <a:latin typeface="Bookman Old Style" panose="02050604050505020204" pitchFamily="18" charset="0"/>
              </a:rPr>
              <a:t>recognised</a:t>
            </a:r>
            <a:r>
              <a:rPr lang="en-US" sz="1700" b="0" i="0" u="none" strike="noStrike" dirty="0">
                <a:latin typeface="Bookman Old Style" panose="02050604050505020204" pitchFamily="18" charset="0"/>
              </a:rPr>
              <a:t>, and the appropriate device driver is loaded up so that computer and device can communicate effectively</a:t>
            </a:r>
          </a:p>
          <a:p>
            <a:pPr>
              <a:lnSpc>
                <a:spcPct val="150000"/>
              </a:lnSpc>
            </a:pPr>
            <a:r>
              <a:rPr lang="en-US" sz="1700" b="0" i="0" u="none" strike="noStrike" dirty="0">
                <a:latin typeface="Bookman Old Style" panose="02050604050505020204" pitchFamily="18" charset="0"/>
              </a:rPr>
              <a:t>if a new device is detected, the computer will look for the device driver which matches the device. If this is not available, the user is prompted to download the appropriate software</a:t>
            </a:r>
            <a:endParaRPr lang="en-US" sz="1700" dirty="0">
              <a:latin typeface="Bookman Old Style" panose="02050604050505020204" pitchFamily="18" charset="0"/>
            </a:endParaRPr>
          </a:p>
        </p:txBody>
      </p:sp>
      <p:sp>
        <p:nvSpPr>
          <p:cNvPr id="6" name="Slide Number Placeholder 5">
            <a:extLst>
              <a:ext uri="{FF2B5EF4-FFF2-40B4-BE49-F238E27FC236}">
                <a16:creationId xmlns:a16="http://schemas.microsoft.com/office/drawing/2014/main" id="{51D5CB7B-C899-4545-0F0A-59165C951F1F}"/>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6B786C7-B8F9-4072-AAAA-17258464D730}" type="slidenum">
              <a:rPr kumimoji="0" lang="en-US" b="0" i="0" u="none" strike="noStrike" cap="none" spc="0" normalizeH="0" baseline="0" noProof="0" smtClean="0">
                <a:ln>
                  <a:noFill/>
                </a:ln>
                <a:effectLst/>
                <a:uLnTx/>
                <a:uFillTx/>
              </a:rPr>
              <a:pPr marR="0" lvl="0" indent="0" fontAlgn="auto">
                <a:spcBef>
                  <a:spcPts val="0"/>
                </a:spcBef>
                <a:spcAft>
                  <a:spcPts val="600"/>
                </a:spcAft>
                <a:buClrTx/>
                <a:buSzTx/>
                <a:buFontTx/>
                <a:buNone/>
                <a:tabLst/>
                <a:defRPr/>
              </a:pPr>
              <a:t>5</a:t>
            </a:fld>
            <a:endParaRPr kumimoji="0" lang="en-US" b="0" i="0" u="none" strike="noStrike" cap="none" spc="0" normalizeH="0" baseline="0" noProof="0">
              <a:ln>
                <a:noFill/>
              </a:ln>
              <a:effectLst/>
              <a:uLnTx/>
              <a:uFillTx/>
            </a:endParaRPr>
          </a:p>
        </p:txBody>
      </p:sp>
    </p:spTree>
    <p:extLst>
      <p:ext uri="{BB962C8B-B14F-4D97-AF65-F5344CB8AC3E}">
        <p14:creationId xmlns:p14="http://schemas.microsoft.com/office/powerpoint/2010/main" val="2464680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F42B-4F04-6720-C649-D6421F4D7288}"/>
              </a:ext>
            </a:extLst>
          </p:cNvPr>
          <p:cNvSpPr>
            <a:spLocks noGrp="1"/>
          </p:cNvSpPr>
          <p:nvPr>
            <p:ph type="title"/>
          </p:nvPr>
        </p:nvSpPr>
        <p:spPr/>
        <p:txBody>
          <a:bodyPr>
            <a:normAutofit fontScale="90000"/>
          </a:bodyPr>
          <a:lstStyle/>
          <a:p>
            <a:pPr algn="ctr"/>
            <a:r>
              <a:rPr lang="en-US" dirty="0"/>
              <a:t>Universal Serial Bus</a:t>
            </a:r>
          </a:p>
        </p:txBody>
      </p:sp>
      <p:sp>
        <p:nvSpPr>
          <p:cNvPr id="3" name="Text Placeholder 2">
            <a:extLst>
              <a:ext uri="{FF2B5EF4-FFF2-40B4-BE49-F238E27FC236}">
                <a16:creationId xmlns:a16="http://schemas.microsoft.com/office/drawing/2014/main" id="{C0F41702-63C9-CCB3-BEE7-4BB7263C623E}"/>
              </a:ext>
            </a:extLst>
          </p:cNvPr>
          <p:cNvSpPr>
            <a:spLocks noGrp="1"/>
          </p:cNvSpPr>
          <p:nvPr>
            <p:ph type="body" sz="quarter" idx="14"/>
          </p:nvPr>
        </p:nvSpPr>
        <p:spPr>
          <a:xfrm>
            <a:off x="873963" y="1587967"/>
            <a:ext cx="4756714" cy="597604"/>
          </a:xfrm>
        </p:spPr>
        <p:txBody>
          <a:bodyPr/>
          <a:lstStyle/>
          <a:p>
            <a:pPr algn="ctr"/>
            <a:r>
              <a:rPr lang="en-US" dirty="0"/>
              <a:t>Advantages</a:t>
            </a:r>
          </a:p>
        </p:txBody>
      </p:sp>
      <p:sp>
        <p:nvSpPr>
          <p:cNvPr id="4" name="Text Placeholder 3">
            <a:extLst>
              <a:ext uri="{FF2B5EF4-FFF2-40B4-BE49-F238E27FC236}">
                <a16:creationId xmlns:a16="http://schemas.microsoft.com/office/drawing/2014/main" id="{9B427346-846E-9F36-679F-F733137F3F59}"/>
              </a:ext>
            </a:extLst>
          </p:cNvPr>
          <p:cNvSpPr>
            <a:spLocks noGrp="1"/>
          </p:cNvSpPr>
          <p:nvPr>
            <p:ph type="body" sz="quarter" idx="17"/>
          </p:nvPr>
        </p:nvSpPr>
        <p:spPr>
          <a:xfrm>
            <a:off x="355600" y="2350452"/>
            <a:ext cx="5405120" cy="4188460"/>
          </a:xfrm>
        </p:spPr>
        <p:txBody>
          <a:bodyPr>
            <a:normAutofit fontScale="85000" lnSpcReduction="10000"/>
          </a:bodyPr>
          <a:lstStyle/>
          <a:p>
            <a:pPr algn="l">
              <a:lnSpc>
                <a:spcPct val="170000"/>
              </a:lnSpc>
            </a:pPr>
            <a:r>
              <a:rPr lang="en-US" sz="1800" b="0" i="0" u="none" strike="noStrike" baseline="0" dirty="0">
                <a:solidFill>
                  <a:srgbClr val="000000"/>
                </a:solidFill>
                <a:latin typeface="Bookman Old Style" panose="02050604050505020204" pitchFamily="18" charset="0"/>
              </a:rPr>
              <a:t>devices plugged into the computer are automatically detected and device drivers are automatically loaded.</a:t>
            </a:r>
          </a:p>
          <a:p>
            <a:pPr algn="l">
              <a:lnSpc>
                <a:spcPct val="170000"/>
              </a:lnSpc>
            </a:pPr>
            <a:r>
              <a:rPr lang="en-US" sz="1800" b="0" i="0" u="none" strike="noStrike" baseline="0" dirty="0">
                <a:solidFill>
                  <a:srgbClr val="000000"/>
                </a:solidFill>
                <a:latin typeface="Bookman Old Style" panose="02050604050505020204" pitchFamily="18" charset="0"/>
              </a:rPr>
              <a:t>the connectors can only fit one way, which prevents incorrect connections being made </a:t>
            </a:r>
          </a:p>
          <a:p>
            <a:pPr algn="l">
              <a:lnSpc>
                <a:spcPct val="170000"/>
              </a:lnSpc>
            </a:pPr>
            <a:r>
              <a:rPr lang="en-US" sz="1800" b="0" i="0" u="none" strike="noStrike" baseline="0" dirty="0">
                <a:solidFill>
                  <a:srgbClr val="000000"/>
                </a:solidFill>
                <a:latin typeface="Bookman Old Style" panose="02050604050505020204" pitchFamily="18" charset="0"/>
              </a:rPr>
              <a:t>this has become the industry standard, which means that considerable support is available to users</a:t>
            </a:r>
          </a:p>
          <a:p>
            <a:pPr algn="l">
              <a:lnSpc>
                <a:spcPct val="170000"/>
              </a:lnSpc>
            </a:pPr>
            <a:r>
              <a:rPr lang="en-US" sz="1800" b="0" i="0" u="none" strike="noStrike" baseline="0" dirty="0">
                <a:solidFill>
                  <a:srgbClr val="000000"/>
                </a:solidFill>
                <a:latin typeface="Bookman Old Style" panose="02050604050505020204" pitchFamily="18" charset="0"/>
              </a:rPr>
              <a:t>several different data transmission rates are supported</a:t>
            </a:r>
          </a:p>
          <a:p>
            <a:pPr algn="l">
              <a:lnSpc>
                <a:spcPct val="170000"/>
              </a:lnSpc>
            </a:pPr>
            <a:r>
              <a:rPr lang="en-US" sz="1800" b="0" i="0" u="none" strike="noStrike" baseline="0" dirty="0">
                <a:solidFill>
                  <a:srgbClr val="000000"/>
                </a:solidFill>
                <a:latin typeface="Bookman Old Style" panose="02050604050505020204" pitchFamily="18" charset="0"/>
              </a:rPr>
              <a:t>newer USB standards are backward compatible with older USB standards</a:t>
            </a:r>
            <a:endParaRPr lang="en-US" dirty="0">
              <a:latin typeface="Bookman Old Style" panose="02050604050505020204" pitchFamily="18" charset="0"/>
            </a:endParaRPr>
          </a:p>
        </p:txBody>
      </p:sp>
      <p:sp>
        <p:nvSpPr>
          <p:cNvPr id="5" name="Text Placeholder 4">
            <a:extLst>
              <a:ext uri="{FF2B5EF4-FFF2-40B4-BE49-F238E27FC236}">
                <a16:creationId xmlns:a16="http://schemas.microsoft.com/office/drawing/2014/main" id="{FDBB062D-0942-0289-9467-44BAD611D1FB}"/>
              </a:ext>
            </a:extLst>
          </p:cNvPr>
          <p:cNvSpPr>
            <a:spLocks noGrp="1"/>
          </p:cNvSpPr>
          <p:nvPr>
            <p:ph type="body" sz="quarter" idx="16"/>
          </p:nvPr>
        </p:nvSpPr>
        <p:spPr/>
        <p:txBody>
          <a:bodyPr/>
          <a:lstStyle/>
          <a:p>
            <a:pPr algn="ctr"/>
            <a:r>
              <a:rPr lang="en-US" dirty="0"/>
              <a:t>Disadvantages</a:t>
            </a:r>
          </a:p>
        </p:txBody>
      </p:sp>
      <p:sp>
        <p:nvSpPr>
          <p:cNvPr id="6" name="Text Placeholder 5">
            <a:extLst>
              <a:ext uri="{FF2B5EF4-FFF2-40B4-BE49-F238E27FC236}">
                <a16:creationId xmlns:a16="http://schemas.microsoft.com/office/drawing/2014/main" id="{1C68CC7B-4AE9-A8D7-693C-D722A622EA16}"/>
              </a:ext>
            </a:extLst>
          </p:cNvPr>
          <p:cNvSpPr>
            <a:spLocks noGrp="1"/>
          </p:cNvSpPr>
          <p:nvPr>
            <p:ph type="body" sz="quarter" idx="18"/>
          </p:nvPr>
        </p:nvSpPr>
        <p:spPr>
          <a:xfrm>
            <a:off x="6257466" y="2374900"/>
            <a:ext cx="5243653" cy="3670300"/>
          </a:xfrm>
        </p:spPr>
        <p:txBody>
          <a:bodyPr/>
          <a:lstStyle/>
          <a:p>
            <a:pPr algn="l">
              <a:lnSpc>
                <a:spcPct val="150000"/>
              </a:lnSpc>
            </a:pPr>
            <a:r>
              <a:rPr lang="en-US" sz="1800" b="0" i="0" u="none" strike="noStrike" baseline="0" dirty="0">
                <a:solidFill>
                  <a:srgbClr val="000000"/>
                </a:solidFill>
                <a:latin typeface="Bookman Old Style" panose="02050604050505020204" pitchFamily="18" charset="0"/>
              </a:rPr>
              <a:t>the present transmission rate is limited to less than 500 megabits per second</a:t>
            </a:r>
          </a:p>
          <a:p>
            <a:pPr algn="l">
              <a:lnSpc>
                <a:spcPct val="150000"/>
              </a:lnSpc>
            </a:pPr>
            <a:r>
              <a:rPr lang="en-US" sz="1800" b="0" i="0" u="none" strike="noStrike" baseline="0" dirty="0">
                <a:solidFill>
                  <a:srgbClr val="000000"/>
                </a:solidFill>
                <a:latin typeface="Bookman Old Style" panose="02050604050505020204" pitchFamily="18" charset="0"/>
              </a:rPr>
              <a:t>the maximum cable length is presently about five metres</a:t>
            </a:r>
          </a:p>
          <a:p>
            <a:pPr algn="l">
              <a:lnSpc>
                <a:spcPct val="150000"/>
              </a:lnSpc>
            </a:pPr>
            <a:r>
              <a:rPr lang="en-US" sz="1800" b="0" i="0" u="none" strike="noStrike" baseline="0" dirty="0">
                <a:solidFill>
                  <a:srgbClr val="000000"/>
                </a:solidFill>
                <a:latin typeface="Bookman Old Style" panose="02050604050505020204" pitchFamily="18" charset="0"/>
              </a:rPr>
              <a:t>the older USB standard (such as 1.1) may not be supported in the near future</a:t>
            </a:r>
            <a:endParaRPr lang="en-US" dirty="0">
              <a:latin typeface="Bookman Old Style" panose="02050604050505020204" pitchFamily="18" charset="0"/>
            </a:endParaRPr>
          </a:p>
        </p:txBody>
      </p:sp>
      <p:sp>
        <p:nvSpPr>
          <p:cNvPr id="9" name="Slide Number Placeholder 8">
            <a:extLst>
              <a:ext uri="{FF2B5EF4-FFF2-40B4-BE49-F238E27FC236}">
                <a16:creationId xmlns:a16="http://schemas.microsoft.com/office/drawing/2014/main" id="{169182B8-1071-7A4E-90BB-23F6D8757DA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437692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238084E-9C0F-497C-9436-2CD6C9BC6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9314D7-79E5-4587-B59D-FA5DDE9F3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7CE1C1-0601-7BEC-7694-5296354C3BAD}"/>
              </a:ext>
            </a:extLst>
          </p:cNvPr>
          <p:cNvSpPr>
            <a:spLocks noGrp="1"/>
          </p:cNvSpPr>
          <p:nvPr>
            <p:ph type="title"/>
          </p:nvPr>
        </p:nvSpPr>
        <p:spPr>
          <a:xfrm>
            <a:off x="990600" y="250824"/>
            <a:ext cx="10312400" cy="625476"/>
          </a:xfrm>
        </p:spPr>
        <p:txBody>
          <a:bodyPr vert="horz" lIns="91440" tIns="45720" rIns="91440" bIns="45720" rtlCol="0" anchor="ctr">
            <a:normAutofit/>
          </a:bodyPr>
          <a:lstStyle/>
          <a:p>
            <a:pPr algn="r">
              <a:lnSpc>
                <a:spcPct val="90000"/>
              </a:lnSpc>
            </a:pPr>
            <a:r>
              <a:rPr lang="en-US" sz="2800" spc="-40">
                <a:solidFill>
                  <a:srgbClr val="FFFFFF"/>
                </a:solidFill>
              </a:rPr>
              <a:t>HDMI</a:t>
            </a:r>
          </a:p>
        </p:txBody>
      </p:sp>
      <p:pic>
        <p:nvPicPr>
          <p:cNvPr id="7" name="Picture 6" descr="A picture containing cable, connector, adapter&#10;&#10;Description automatically generated">
            <a:extLst>
              <a:ext uri="{FF2B5EF4-FFF2-40B4-BE49-F238E27FC236}">
                <a16:creationId xmlns:a16="http://schemas.microsoft.com/office/drawing/2014/main" id="{4E65CE43-2683-58AE-04F6-88FE2AABB420}"/>
              </a:ext>
            </a:extLst>
          </p:cNvPr>
          <p:cNvPicPr>
            <a:picLocks noChangeAspect="1"/>
          </p:cNvPicPr>
          <p:nvPr/>
        </p:nvPicPr>
        <p:blipFill>
          <a:blip r:embed="rId2"/>
          <a:stretch>
            <a:fillRect/>
          </a:stretch>
        </p:blipFill>
        <p:spPr>
          <a:xfrm>
            <a:off x="410633" y="2011264"/>
            <a:ext cx="5390727" cy="3760032"/>
          </a:xfrm>
          <a:prstGeom prst="rect">
            <a:avLst/>
          </a:prstGeom>
        </p:spPr>
      </p:pic>
      <p:sp>
        <p:nvSpPr>
          <p:cNvPr id="4" name="Content Placeholder 3">
            <a:extLst>
              <a:ext uri="{FF2B5EF4-FFF2-40B4-BE49-F238E27FC236}">
                <a16:creationId xmlns:a16="http://schemas.microsoft.com/office/drawing/2014/main" id="{B0CC4F58-2236-39C6-C3FB-4E2D8EFF4AC4}"/>
              </a:ext>
            </a:extLst>
          </p:cNvPr>
          <p:cNvSpPr>
            <a:spLocks noGrp="1"/>
          </p:cNvSpPr>
          <p:nvPr>
            <p:ph sz="quarter" idx="14"/>
          </p:nvPr>
        </p:nvSpPr>
        <p:spPr>
          <a:xfrm>
            <a:off x="6136640" y="1681481"/>
            <a:ext cx="5273040" cy="4495482"/>
          </a:xfrm>
        </p:spPr>
        <p:txBody>
          <a:bodyPr vert="horz" lIns="91440" tIns="45720" rIns="91440" bIns="45720" rtlCol="0">
            <a:normAutofit/>
          </a:bodyPr>
          <a:lstStyle/>
          <a:p>
            <a:pPr marL="0" indent="0">
              <a:buNone/>
            </a:pPr>
            <a:r>
              <a:rPr lang="en-US" sz="1800" b="1" i="0" u="none" strike="noStrike" dirty="0">
                <a:latin typeface="Bookman Old Style" panose="02050604050505020204" pitchFamily="18" charset="0"/>
              </a:rPr>
              <a:t>High-definition multimedia interface (HDMI) </a:t>
            </a:r>
            <a:r>
              <a:rPr lang="en-US" sz="1800" b="0" i="0" u="none" strike="noStrike" dirty="0">
                <a:latin typeface="Bookman Old Style" panose="02050604050505020204" pitchFamily="18" charset="0"/>
              </a:rPr>
              <a:t>ports allow output (both audio and visual) from a computer to an HDMI-enabled device. </a:t>
            </a:r>
          </a:p>
          <a:p>
            <a:pPr marL="0" indent="0">
              <a:buNone/>
            </a:pPr>
            <a:r>
              <a:rPr lang="en-US" sz="1800" b="0" i="0" u="none" strike="noStrike" dirty="0">
                <a:latin typeface="Bookman Old Style" panose="02050604050505020204" pitchFamily="18" charset="0"/>
              </a:rPr>
              <a:t>They support high-definition</a:t>
            </a:r>
            <a:r>
              <a:rPr lang="en-US" sz="1800" dirty="0">
                <a:latin typeface="Bookman Old Style" panose="02050604050505020204" pitchFamily="18" charset="0"/>
              </a:rPr>
              <a:t> </a:t>
            </a:r>
            <a:r>
              <a:rPr lang="en-US" sz="1800" b="0" i="0" u="none" strike="noStrike" dirty="0">
                <a:latin typeface="Bookman Old Style" panose="02050604050505020204" pitchFamily="18" charset="0"/>
              </a:rPr>
              <a:t>signals (enhanced or standard). </a:t>
            </a:r>
          </a:p>
          <a:p>
            <a:pPr marL="0" indent="0">
              <a:buNone/>
            </a:pPr>
            <a:endParaRPr lang="en-US" sz="1800" b="0" i="0" u="none" strike="noStrike" dirty="0">
              <a:latin typeface="Bookman Old Style" panose="02050604050505020204" pitchFamily="18" charset="0"/>
            </a:endParaRPr>
          </a:p>
          <a:p>
            <a:pPr marL="0" indent="0">
              <a:buNone/>
            </a:pPr>
            <a:r>
              <a:rPr lang="en-US" sz="1800" b="0" i="0" u="none" strike="noStrike" dirty="0">
                <a:latin typeface="Bookman Old Style" panose="02050604050505020204" pitchFamily="18" charset="0"/>
              </a:rPr>
              <a:t>HDMI was introduced as a digital replacement for the older </a:t>
            </a:r>
            <a:r>
              <a:rPr lang="en-US" sz="1800" b="1" i="0" u="none" strike="noStrike" dirty="0">
                <a:latin typeface="Bookman Old Style" panose="02050604050505020204" pitchFamily="18" charset="0"/>
              </a:rPr>
              <a:t>Video Graphics Array (VGA) </a:t>
            </a:r>
            <a:r>
              <a:rPr lang="en-US" sz="1800" b="0" i="0" u="none" strike="noStrike" dirty="0">
                <a:latin typeface="Bookman Old Style" panose="02050604050505020204" pitchFamily="18" charset="0"/>
              </a:rPr>
              <a:t>analogue system.</a:t>
            </a:r>
          </a:p>
        </p:txBody>
      </p:sp>
      <p:sp>
        <p:nvSpPr>
          <p:cNvPr id="6" name="Slide Number Placeholder 5">
            <a:extLst>
              <a:ext uri="{FF2B5EF4-FFF2-40B4-BE49-F238E27FC236}">
                <a16:creationId xmlns:a16="http://schemas.microsoft.com/office/drawing/2014/main" id="{51D5CB7B-C899-4545-0F0A-59165C951F1F}"/>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6B786C7-B8F9-4072-AAAA-17258464D730}" type="slidenum">
              <a:rPr kumimoji="0" lang="en-US" b="0" i="0" u="none" strike="noStrike" cap="none" spc="0" normalizeH="0" baseline="0" noProof="0" smtClean="0">
                <a:ln>
                  <a:noFill/>
                </a:ln>
                <a:effectLst/>
                <a:uLnTx/>
                <a:uFillTx/>
              </a:rPr>
              <a:pPr marR="0" lvl="0" indent="0" fontAlgn="auto">
                <a:spcBef>
                  <a:spcPts val="0"/>
                </a:spcBef>
                <a:spcAft>
                  <a:spcPts val="600"/>
                </a:spcAft>
                <a:buClrTx/>
                <a:buSzTx/>
                <a:buFontTx/>
                <a:buNone/>
                <a:tabLst/>
                <a:defRPr/>
              </a:pPr>
              <a:t>7</a:t>
            </a:fld>
            <a:endParaRPr kumimoji="0" lang="en-US" b="0" i="0" u="none" strike="noStrike" cap="none" spc="0" normalizeH="0" baseline="0" noProof="0">
              <a:ln>
                <a:noFill/>
              </a:ln>
              <a:effectLst/>
              <a:uLnTx/>
              <a:uFillTx/>
            </a:endParaRPr>
          </a:p>
        </p:txBody>
      </p:sp>
    </p:spTree>
    <p:extLst>
      <p:ext uri="{BB962C8B-B14F-4D97-AF65-F5344CB8AC3E}">
        <p14:creationId xmlns:p14="http://schemas.microsoft.com/office/powerpoint/2010/main" val="211559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E1C1-0601-7BEC-7694-5296354C3BAD}"/>
              </a:ext>
            </a:extLst>
          </p:cNvPr>
          <p:cNvSpPr>
            <a:spLocks noGrp="1"/>
          </p:cNvSpPr>
          <p:nvPr>
            <p:ph type="title"/>
          </p:nvPr>
        </p:nvSpPr>
        <p:spPr/>
        <p:txBody>
          <a:bodyPr anchor="ctr"/>
          <a:lstStyle/>
          <a:p>
            <a:pPr algn="ctr"/>
            <a:r>
              <a:rPr lang="en-US" dirty="0"/>
              <a:t>HDMI</a:t>
            </a:r>
          </a:p>
        </p:txBody>
      </p:sp>
      <p:sp>
        <p:nvSpPr>
          <p:cNvPr id="4" name="Content Placeholder 3">
            <a:extLst>
              <a:ext uri="{FF2B5EF4-FFF2-40B4-BE49-F238E27FC236}">
                <a16:creationId xmlns:a16="http://schemas.microsoft.com/office/drawing/2014/main" id="{B0CC4F58-2236-39C6-C3FB-4E2D8EFF4AC4}"/>
              </a:ext>
            </a:extLst>
          </p:cNvPr>
          <p:cNvSpPr>
            <a:spLocks noGrp="1"/>
          </p:cNvSpPr>
          <p:nvPr>
            <p:ph sz="quarter" idx="14"/>
          </p:nvPr>
        </p:nvSpPr>
        <p:spPr>
          <a:xfrm>
            <a:off x="7376160" y="487681"/>
            <a:ext cx="4488180" cy="5148738"/>
          </a:xfrm>
        </p:spPr>
        <p:txBody>
          <a:bodyPr>
            <a:normAutofit/>
          </a:bodyPr>
          <a:lstStyle/>
          <a:p>
            <a:pPr marL="0" indent="0" algn="l">
              <a:lnSpc>
                <a:spcPct val="150000"/>
              </a:lnSpc>
              <a:buNone/>
            </a:pPr>
            <a:r>
              <a:rPr lang="en-US" sz="1600" b="0" i="0" u="none" strike="noStrike" baseline="0" dirty="0">
                <a:solidFill>
                  <a:srgbClr val="000000"/>
                </a:solidFill>
                <a:latin typeface="Bookman Old Style" panose="02050604050505020204" pitchFamily="18" charset="0"/>
              </a:rPr>
              <a:t>Modern HD (high definition) televisions have the following features, which are making VGA a redundant technology:</a:t>
            </a:r>
          </a:p>
          <a:p>
            <a:pPr algn="l">
              <a:lnSpc>
                <a:spcPct val="150000"/>
              </a:lnSpc>
            </a:pPr>
            <a:r>
              <a:rPr lang="en-US" sz="1600" b="0" i="0" u="none" strike="noStrike" baseline="0" dirty="0">
                <a:solidFill>
                  <a:srgbClr val="000000"/>
                </a:solidFill>
                <a:latin typeface="Bookman Old Style" panose="02050604050505020204" pitchFamily="18" charset="0"/>
              </a:rPr>
              <a:t>They use a widescreen format (16:9 aspect ratio).</a:t>
            </a:r>
          </a:p>
          <a:p>
            <a:pPr algn="l">
              <a:lnSpc>
                <a:spcPct val="150000"/>
              </a:lnSpc>
            </a:pPr>
            <a:r>
              <a:rPr lang="en-US" sz="1600" b="0" i="0" u="none" strike="noStrike" baseline="0" dirty="0">
                <a:solidFill>
                  <a:srgbClr val="000000"/>
                </a:solidFill>
                <a:latin typeface="Bookman Old Style" panose="02050604050505020204" pitchFamily="18" charset="0"/>
              </a:rPr>
              <a:t>The screens use a greater number of pixels (typically 1920 × 1080).</a:t>
            </a:r>
          </a:p>
          <a:p>
            <a:pPr algn="l">
              <a:lnSpc>
                <a:spcPct val="150000"/>
              </a:lnSpc>
            </a:pPr>
            <a:r>
              <a:rPr lang="en-US" sz="1600" b="0" i="0" u="none" strike="noStrike" baseline="0" dirty="0">
                <a:solidFill>
                  <a:srgbClr val="000000"/>
                </a:solidFill>
                <a:latin typeface="Bookman Old Style" panose="02050604050505020204" pitchFamily="18" charset="0"/>
              </a:rPr>
              <a:t>The screens have a faster refresh rate (such as 120 Hz or 120 frames a second).</a:t>
            </a:r>
          </a:p>
          <a:p>
            <a:pPr algn="l">
              <a:lnSpc>
                <a:spcPct val="150000"/>
              </a:lnSpc>
            </a:pPr>
            <a:r>
              <a:rPr lang="en-US" sz="1600" b="0" i="0" u="none" strike="noStrike" baseline="0" dirty="0">
                <a:solidFill>
                  <a:srgbClr val="000000"/>
                </a:solidFill>
                <a:latin typeface="Bookman Old Style" panose="02050604050505020204" pitchFamily="18" charset="0"/>
              </a:rPr>
              <a:t>The range of colours is extremely large (some companies claim up to four million different colour variations).</a:t>
            </a:r>
            <a:endParaRPr lang="en-US" sz="2000" dirty="0">
              <a:latin typeface="Bookman Old Style" panose="02050604050505020204" pitchFamily="18" charset="0"/>
            </a:endParaRPr>
          </a:p>
        </p:txBody>
      </p:sp>
      <p:sp>
        <p:nvSpPr>
          <p:cNvPr id="5" name="Date Placeholder 4">
            <a:extLst>
              <a:ext uri="{FF2B5EF4-FFF2-40B4-BE49-F238E27FC236}">
                <a16:creationId xmlns:a16="http://schemas.microsoft.com/office/drawing/2014/main" id="{E5D319AE-E277-9CAA-37E5-BDC96DC22089}"/>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1D5CB7B-C899-4545-0F0A-59165C951F1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11" name="Picture 10" descr="A picture containing electronics&#10;&#10;Description automatically generated">
            <a:extLst>
              <a:ext uri="{FF2B5EF4-FFF2-40B4-BE49-F238E27FC236}">
                <a16:creationId xmlns:a16="http://schemas.microsoft.com/office/drawing/2014/main" id="{FBB6C3E1-72A9-F63B-9375-F4C90B0D96C1}"/>
              </a:ext>
            </a:extLst>
          </p:cNvPr>
          <p:cNvPicPr>
            <a:picLocks noChangeAspect="1"/>
          </p:cNvPicPr>
          <p:nvPr/>
        </p:nvPicPr>
        <p:blipFill>
          <a:blip r:embed="rId2"/>
          <a:stretch>
            <a:fillRect/>
          </a:stretch>
        </p:blipFill>
        <p:spPr>
          <a:xfrm>
            <a:off x="3428006" y="2392601"/>
            <a:ext cx="3504162" cy="2158682"/>
          </a:xfrm>
          <a:prstGeom prst="rect">
            <a:avLst/>
          </a:prstGeom>
        </p:spPr>
      </p:pic>
    </p:spTree>
    <p:extLst>
      <p:ext uri="{BB962C8B-B14F-4D97-AF65-F5344CB8AC3E}">
        <p14:creationId xmlns:p14="http://schemas.microsoft.com/office/powerpoint/2010/main" val="1023725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E1C1-0601-7BEC-7694-5296354C3BAD}"/>
              </a:ext>
            </a:extLst>
          </p:cNvPr>
          <p:cNvSpPr>
            <a:spLocks noGrp="1"/>
          </p:cNvSpPr>
          <p:nvPr>
            <p:ph type="title"/>
          </p:nvPr>
        </p:nvSpPr>
        <p:spPr/>
        <p:txBody>
          <a:bodyPr anchor="ctr"/>
          <a:lstStyle/>
          <a:p>
            <a:pPr algn="ctr"/>
            <a:r>
              <a:rPr lang="en-US" dirty="0"/>
              <a:t>HDMI</a:t>
            </a:r>
          </a:p>
        </p:txBody>
      </p:sp>
      <p:sp>
        <p:nvSpPr>
          <p:cNvPr id="4" name="Content Placeholder 3">
            <a:extLst>
              <a:ext uri="{FF2B5EF4-FFF2-40B4-BE49-F238E27FC236}">
                <a16:creationId xmlns:a16="http://schemas.microsoft.com/office/drawing/2014/main" id="{B0CC4F58-2236-39C6-C3FB-4E2D8EFF4AC4}"/>
              </a:ext>
            </a:extLst>
          </p:cNvPr>
          <p:cNvSpPr>
            <a:spLocks noGrp="1"/>
          </p:cNvSpPr>
          <p:nvPr>
            <p:ph sz="quarter" idx="14"/>
          </p:nvPr>
        </p:nvSpPr>
        <p:spPr>
          <a:xfrm>
            <a:off x="3261361" y="404337"/>
            <a:ext cx="7691120" cy="6049326"/>
          </a:xfrm>
        </p:spPr>
        <p:txBody>
          <a:bodyPr>
            <a:normAutofit/>
          </a:bodyPr>
          <a:lstStyle/>
          <a:p>
            <a:pPr marL="0" indent="0" algn="l">
              <a:lnSpc>
                <a:spcPct val="150000"/>
              </a:lnSpc>
              <a:buNone/>
            </a:pPr>
            <a:r>
              <a:rPr lang="en-US" sz="1800" b="0" i="0" u="none" strike="noStrike" baseline="0" dirty="0">
                <a:solidFill>
                  <a:srgbClr val="000000"/>
                </a:solidFill>
                <a:latin typeface="Bookman Old Style" panose="02050604050505020204" pitchFamily="18" charset="0"/>
              </a:rPr>
              <a:t>Modern HD televisions require more data, which has to be received at a much faster rate than with older televisions (around 10 gigabits per second). </a:t>
            </a:r>
          </a:p>
          <a:p>
            <a:pPr marL="0" indent="0" algn="l">
              <a:lnSpc>
                <a:spcPct val="150000"/>
              </a:lnSpc>
              <a:buNone/>
            </a:pPr>
            <a:r>
              <a:rPr lang="en-US" sz="1800" b="0" i="0" u="none" strike="noStrike" baseline="0" dirty="0">
                <a:solidFill>
                  <a:srgbClr val="000000"/>
                </a:solidFill>
                <a:latin typeface="Bookman Old Style" panose="02050604050505020204" pitchFamily="18" charset="0"/>
              </a:rPr>
              <a:t>HDMI increases the bandwidth, making it possible to supply the necessary data for high quality sound and visual effects.</a:t>
            </a:r>
          </a:p>
          <a:p>
            <a:pPr marL="0" indent="0" algn="l">
              <a:lnSpc>
                <a:spcPct val="150000"/>
              </a:lnSpc>
              <a:buNone/>
            </a:pPr>
            <a:r>
              <a:rPr lang="en-US" sz="1800" b="0" i="0" u="none" strike="noStrike" baseline="0" dirty="0">
                <a:solidFill>
                  <a:srgbClr val="000000"/>
                </a:solidFill>
                <a:latin typeface="Bookman Old Style" panose="02050604050505020204" pitchFamily="18" charset="0"/>
              </a:rPr>
              <a:t>HDMI can also afford some protection against piracy since it uses </a:t>
            </a:r>
            <a:r>
              <a:rPr lang="en-US" sz="1800" b="1" i="0" u="none" strike="noStrike" baseline="0" dirty="0">
                <a:solidFill>
                  <a:srgbClr val="007DB7"/>
                </a:solidFill>
                <a:latin typeface="Bookman Old Style" panose="02050604050505020204" pitchFamily="18" charset="0"/>
              </a:rPr>
              <a:t>high-bandwidth digital copy protection (HDCP)</a:t>
            </a:r>
            <a:r>
              <a:rPr lang="en-US" sz="1800" b="0" i="0" u="none" strike="noStrike" baseline="0" dirty="0">
                <a:solidFill>
                  <a:srgbClr val="000000"/>
                </a:solidFill>
                <a:latin typeface="Bookman Old Style" panose="02050604050505020204" pitchFamily="18" charset="0"/>
              </a:rPr>
              <a:t>.</a:t>
            </a:r>
          </a:p>
          <a:p>
            <a:pPr marL="0" indent="0" algn="l">
              <a:lnSpc>
                <a:spcPct val="150000"/>
              </a:lnSpc>
              <a:buNone/>
            </a:pPr>
            <a:r>
              <a:rPr lang="en-US" sz="1800" b="0" i="0" u="none" strike="noStrike" baseline="0" dirty="0">
                <a:solidFill>
                  <a:srgbClr val="000000"/>
                </a:solidFill>
                <a:latin typeface="Bookman Old Style" panose="02050604050505020204" pitchFamily="18" charset="0"/>
              </a:rPr>
              <a:t>HDCP uses a type of authentication protocol. The connected device will check the authentication key of the device it is sending data to (such as an HD television). </a:t>
            </a:r>
          </a:p>
          <a:p>
            <a:pPr marL="0" indent="0" algn="l">
              <a:lnSpc>
                <a:spcPct val="150000"/>
              </a:lnSpc>
              <a:buNone/>
            </a:pPr>
            <a:r>
              <a:rPr lang="en-US" sz="1800" b="0" i="0" u="none" strike="noStrike" baseline="0" dirty="0">
                <a:solidFill>
                  <a:srgbClr val="000000"/>
                </a:solidFill>
                <a:latin typeface="Bookman Old Style" panose="02050604050505020204" pitchFamily="18" charset="0"/>
              </a:rPr>
              <a:t>If the key can be authenticated, then handshaking takes place and the </a:t>
            </a:r>
            <a:r>
              <a:rPr lang="en-US" sz="1800" dirty="0">
                <a:solidFill>
                  <a:srgbClr val="000000"/>
                </a:solidFill>
                <a:latin typeface="Bookman Old Style" panose="02050604050505020204" pitchFamily="18" charset="0"/>
              </a:rPr>
              <a:t>device </a:t>
            </a:r>
            <a:r>
              <a:rPr lang="en-US" sz="1800" b="0" i="0" u="none" strike="noStrike" baseline="0" dirty="0">
                <a:solidFill>
                  <a:srgbClr val="000000"/>
                </a:solidFill>
                <a:latin typeface="Bookman Old Style" panose="02050604050505020204" pitchFamily="18" charset="0"/>
              </a:rPr>
              <a:t>can start to transmit data to the connected device</a:t>
            </a:r>
            <a:endParaRPr lang="en-US" dirty="0">
              <a:latin typeface="Bookman Old Style" panose="02050604050505020204" pitchFamily="18" charset="0"/>
            </a:endParaRPr>
          </a:p>
        </p:txBody>
      </p:sp>
      <p:sp>
        <p:nvSpPr>
          <p:cNvPr id="5" name="Date Placeholder 4">
            <a:extLst>
              <a:ext uri="{FF2B5EF4-FFF2-40B4-BE49-F238E27FC236}">
                <a16:creationId xmlns:a16="http://schemas.microsoft.com/office/drawing/2014/main" id="{E5D319AE-E277-9CAA-37E5-BDC96DC22089}"/>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1D5CB7B-C899-4545-0F0A-59165C951F1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719055831"/>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5CCB28C-7D26-4A36-9CFC-D739C28F3D1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256</TotalTime>
  <Words>2083</Words>
  <Application>Microsoft Office PowerPoint</Application>
  <PresentationFormat>Widescreen</PresentationFormat>
  <Paragraphs>169</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Avenir Next LT Pro</vt:lpstr>
      <vt:lpstr>Bookman Old Style</vt:lpstr>
      <vt:lpstr>Calibri</vt:lpstr>
      <vt:lpstr>OfficinaSansStd-Book</vt:lpstr>
      <vt:lpstr>ColorBlockVTI</vt:lpstr>
      <vt:lpstr>Computer Ports</vt:lpstr>
      <vt:lpstr>Objectives</vt:lpstr>
      <vt:lpstr>Computer Ports</vt:lpstr>
      <vt:lpstr>USB Port</vt:lpstr>
      <vt:lpstr>USB Port</vt:lpstr>
      <vt:lpstr>Universal Serial Bus</vt:lpstr>
      <vt:lpstr>HDMI</vt:lpstr>
      <vt:lpstr>HDMI</vt:lpstr>
      <vt:lpstr>HDMI</vt:lpstr>
      <vt:lpstr>Video Graphics Array --VGA</vt:lpstr>
      <vt:lpstr>Video Graphics Array --VGA</vt:lpstr>
      <vt:lpstr>Comparison  -- HDMI and VGA</vt:lpstr>
      <vt:lpstr>Interrupt</vt:lpstr>
      <vt:lpstr>What is an Interrupt Signal?</vt:lpstr>
      <vt:lpstr>Interrupt- types</vt:lpstr>
      <vt:lpstr>Interrupt- types</vt:lpstr>
      <vt:lpstr>Interrupt Priority</vt:lpstr>
      <vt:lpstr>What is an interrupt handler?</vt:lpstr>
      <vt:lpstr>Interrupt Service Routine (ISR)</vt:lpstr>
      <vt:lpstr>How the processor handle an interrupt</vt:lpstr>
      <vt:lpstr>How the processor handle an interrupt</vt:lpstr>
      <vt:lpstr>The use of Interrupt in the fetch execute cycle.</vt:lpstr>
      <vt:lpstr>F-E cycle--- Interrupt</vt:lpstr>
      <vt:lpstr>Sequence of the Interrupt</vt:lpstr>
      <vt:lpstr>Flowchart to show the F -E cycle with an interrupt</vt:lpstr>
      <vt:lpstr>How interrupt are handled by different processor</vt:lpstr>
      <vt:lpstr>How interrupt are handled by different processor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Interrupt</dc:title>
  <dc:creator>ansterling@gmail.com</dc:creator>
  <cp:lastModifiedBy>Janet ReidSterling</cp:lastModifiedBy>
  <cp:revision>10</cp:revision>
  <dcterms:created xsi:type="dcterms:W3CDTF">2022-11-16T08:59:13Z</dcterms:created>
  <dcterms:modified xsi:type="dcterms:W3CDTF">2023-10-18T07:14:19Z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