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1"/>
  </p:notesMasterIdLst>
  <p:handoutMasterIdLst>
    <p:handoutMasterId r:id="rId32"/>
  </p:handoutMasterIdLst>
  <p:sldIdLst>
    <p:sldId id="256" r:id="rId5"/>
    <p:sldId id="264" r:id="rId6"/>
    <p:sldId id="272" r:id="rId7"/>
    <p:sldId id="265" r:id="rId8"/>
    <p:sldId id="273" r:id="rId9"/>
    <p:sldId id="260" r:id="rId10"/>
    <p:sldId id="274" r:id="rId11"/>
    <p:sldId id="266" r:id="rId12"/>
    <p:sldId id="281" r:id="rId13"/>
    <p:sldId id="275" r:id="rId14"/>
    <p:sldId id="277" r:id="rId15"/>
    <p:sldId id="286" r:id="rId16"/>
    <p:sldId id="287" r:id="rId17"/>
    <p:sldId id="267" r:id="rId18"/>
    <p:sldId id="279" r:id="rId19"/>
    <p:sldId id="278" r:id="rId20"/>
    <p:sldId id="276" r:id="rId21"/>
    <p:sldId id="283" r:id="rId22"/>
    <p:sldId id="284" r:id="rId23"/>
    <p:sldId id="285" r:id="rId24"/>
    <p:sldId id="280" r:id="rId25"/>
    <p:sldId id="268" r:id="rId26"/>
    <p:sldId id="269" r:id="rId27"/>
    <p:sldId id="270" r:id="rId28"/>
    <p:sldId id="27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3" autoAdjust="0"/>
  </p:normalViewPr>
  <p:slideViewPr>
    <p:cSldViewPr snapToGrid="0">
      <p:cViewPr varScale="1">
        <p:scale>
          <a:sx n="60" d="100"/>
          <a:sy n="60" d="100"/>
        </p:scale>
        <p:origin x="96" y="91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2/26/2024</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16</a:t>
            </a:fld>
            <a:endParaRPr lang="en-US" dirty="0"/>
          </a:p>
        </p:txBody>
      </p:sp>
    </p:spTree>
    <p:extLst>
      <p:ext uri="{BB962C8B-B14F-4D97-AF65-F5344CB8AC3E}">
        <p14:creationId xmlns:p14="http://schemas.microsoft.com/office/powerpoint/2010/main" val="966810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17</a:t>
            </a:fld>
            <a:endParaRPr lang="en-US" dirty="0"/>
          </a:p>
        </p:txBody>
      </p:sp>
    </p:spTree>
    <p:extLst>
      <p:ext uri="{BB962C8B-B14F-4D97-AF65-F5344CB8AC3E}">
        <p14:creationId xmlns:p14="http://schemas.microsoft.com/office/powerpoint/2010/main" val="2509440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18</a:t>
            </a:fld>
            <a:endParaRPr lang="en-US" dirty="0"/>
          </a:p>
        </p:txBody>
      </p:sp>
    </p:spTree>
    <p:extLst>
      <p:ext uri="{BB962C8B-B14F-4D97-AF65-F5344CB8AC3E}">
        <p14:creationId xmlns:p14="http://schemas.microsoft.com/office/powerpoint/2010/main" val="1847078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19</a:t>
            </a:fld>
            <a:endParaRPr lang="en-US" dirty="0"/>
          </a:p>
        </p:txBody>
      </p:sp>
    </p:spTree>
    <p:extLst>
      <p:ext uri="{BB962C8B-B14F-4D97-AF65-F5344CB8AC3E}">
        <p14:creationId xmlns:p14="http://schemas.microsoft.com/office/powerpoint/2010/main" val="67523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20</a:t>
            </a:fld>
            <a:endParaRPr lang="en-US" dirty="0"/>
          </a:p>
        </p:txBody>
      </p:sp>
    </p:spTree>
    <p:extLst>
      <p:ext uri="{BB962C8B-B14F-4D97-AF65-F5344CB8AC3E}">
        <p14:creationId xmlns:p14="http://schemas.microsoft.com/office/powerpoint/2010/main" val="620254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21</a:t>
            </a:fld>
            <a:endParaRPr lang="en-US" dirty="0"/>
          </a:p>
        </p:txBody>
      </p:sp>
    </p:spTree>
    <p:extLst>
      <p:ext uri="{BB962C8B-B14F-4D97-AF65-F5344CB8AC3E}">
        <p14:creationId xmlns:p14="http://schemas.microsoft.com/office/powerpoint/2010/main" val="243342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22</a:t>
            </a:fld>
            <a:endParaRPr lang="en-US" dirty="0"/>
          </a:p>
        </p:txBody>
      </p:sp>
    </p:spTree>
    <p:extLst>
      <p:ext uri="{BB962C8B-B14F-4D97-AF65-F5344CB8AC3E}">
        <p14:creationId xmlns:p14="http://schemas.microsoft.com/office/powerpoint/2010/main" val="4097090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23</a:t>
            </a:fld>
            <a:endParaRPr lang="en-US" dirty="0"/>
          </a:p>
        </p:txBody>
      </p:sp>
    </p:spTree>
    <p:extLst>
      <p:ext uri="{BB962C8B-B14F-4D97-AF65-F5344CB8AC3E}">
        <p14:creationId xmlns:p14="http://schemas.microsoft.com/office/powerpoint/2010/main" val="1000676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24</a:t>
            </a:fld>
            <a:endParaRPr lang="en-US" dirty="0"/>
          </a:p>
        </p:txBody>
      </p:sp>
    </p:spTree>
    <p:extLst>
      <p:ext uri="{BB962C8B-B14F-4D97-AF65-F5344CB8AC3E}">
        <p14:creationId xmlns:p14="http://schemas.microsoft.com/office/powerpoint/2010/main" val="4032506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a:t>
            </a:fld>
            <a:endParaRPr lang="en-US" dirty="0"/>
          </a:p>
        </p:txBody>
      </p:sp>
    </p:spTree>
    <p:extLst>
      <p:ext uri="{BB962C8B-B14F-4D97-AF65-F5344CB8AC3E}">
        <p14:creationId xmlns:p14="http://schemas.microsoft.com/office/powerpoint/2010/main" val="64323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3</a:t>
            </a:fld>
            <a:endParaRPr lang="en-US" dirty="0"/>
          </a:p>
        </p:txBody>
      </p:sp>
    </p:spTree>
    <p:extLst>
      <p:ext uri="{BB962C8B-B14F-4D97-AF65-F5344CB8AC3E}">
        <p14:creationId xmlns:p14="http://schemas.microsoft.com/office/powerpoint/2010/main" val="196001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4</a:t>
            </a:fld>
            <a:endParaRPr lang="en-US" dirty="0"/>
          </a:p>
        </p:txBody>
      </p:sp>
    </p:spTree>
    <p:extLst>
      <p:ext uri="{BB962C8B-B14F-4D97-AF65-F5344CB8AC3E}">
        <p14:creationId xmlns:p14="http://schemas.microsoft.com/office/powerpoint/2010/main" val="345307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5</a:t>
            </a:fld>
            <a:endParaRPr lang="en-US" dirty="0"/>
          </a:p>
        </p:txBody>
      </p:sp>
    </p:spTree>
    <p:extLst>
      <p:ext uri="{BB962C8B-B14F-4D97-AF65-F5344CB8AC3E}">
        <p14:creationId xmlns:p14="http://schemas.microsoft.com/office/powerpoint/2010/main" val="1997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6</a:t>
            </a:fld>
            <a:endParaRPr lang="en-US" dirty="0"/>
          </a:p>
        </p:txBody>
      </p:sp>
    </p:spTree>
    <p:extLst>
      <p:ext uri="{BB962C8B-B14F-4D97-AF65-F5344CB8AC3E}">
        <p14:creationId xmlns:p14="http://schemas.microsoft.com/office/powerpoint/2010/main" val="392917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7</a:t>
            </a:fld>
            <a:endParaRPr lang="en-US" dirty="0"/>
          </a:p>
        </p:txBody>
      </p:sp>
    </p:spTree>
    <p:extLst>
      <p:ext uri="{BB962C8B-B14F-4D97-AF65-F5344CB8AC3E}">
        <p14:creationId xmlns:p14="http://schemas.microsoft.com/office/powerpoint/2010/main" val="861763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14</a:t>
            </a:fld>
            <a:endParaRPr lang="en-US" dirty="0"/>
          </a:p>
        </p:txBody>
      </p:sp>
    </p:spTree>
    <p:extLst>
      <p:ext uri="{BB962C8B-B14F-4D97-AF65-F5344CB8AC3E}">
        <p14:creationId xmlns:p14="http://schemas.microsoft.com/office/powerpoint/2010/main" val="985547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15</a:t>
            </a:fld>
            <a:endParaRPr lang="en-US" dirty="0"/>
          </a:p>
        </p:txBody>
      </p:sp>
    </p:spTree>
    <p:extLst>
      <p:ext uri="{BB962C8B-B14F-4D97-AF65-F5344CB8AC3E}">
        <p14:creationId xmlns:p14="http://schemas.microsoft.com/office/powerpoint/2010/main" val="843994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564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49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2/26/2024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70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5.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5.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5.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5.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5.jp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5.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5.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2.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tri Dish">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Picture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a:normAutofit/>
          </a:bodyPr>
          <a:lstStyle/>
          <a:p>
            <a:r>
              <a:rPr lang="en-US" dirty="0">
                <a:solidFill>
                  <a:schemeClr val="tx1">
                    <a:lumMod val="65000"/>
                    <a:lumOff val="35000"/>
                  </a:schemeClr>
                </a:solidFill>
              </a:rPr>
              <a:t>The Processor </a:t>
            </a:r>
            <a:br>
              <a:rPr lang="en-US" dirty="0">
                <a:solidFill>
                  <a:schemeClr val="tx1">
                    <a:lumMod val="65000"/>
                    <a:lumOff val="35000"/>
                  </a:schemeClr>
                </a:solidFill>
              </a:rPr>
            </a:br>
            <a:r>
              <a:rPr lang="en-US" dirty="0">
                <a:solidFill>
                  <a:schemeClr val="tx1">
                    <a:lumMod val="65000"/>
                    <a:lumOff val="35000"/>
                  </a:schemeClr>
                </a:solidFill>
              </a:rPr>
              <a:t>(CPU)</a:t>
            </a:r>
            <a:br>
              <a:rPr lang="en-US" dirty="0">
                <a:solidFill>
                  <a:schemeClr val="tx1">
                    <a:lumMod val="65000"/>
                    <a:lumOff val="35000"/>
                  </a:schemeClr>
                </a:solidFill>
              </a:rPr>
            </a:br>
            <a:endParaRPr lang="en-US" dirty="0">
              <a:solidFill>
                <a:schemeClr val="tx1">
                  <a:lumMod val="65000"/>
                  <a:lumOff val="35000"/>
                </a:schemeClr>
              </a:solidFill>
            </a:endParaRP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6854-6E46-78AF-2DB4-0B4E7890A810}"/>
              </a:ext>
            </a:extLst>
          </p:cNvPr>
          <p:cNvSpPr>
            <a:spLocks noGrp="1"/>
          </p:cNvSpPr>
          <p:nvPr>
            <p:ph type="title"/>
          </p:nvPr>
        </p:nvSpPr>
        <p:spPr>
          <a:xfrm>
            <a:off x="913774" y="191797"/>
            <a:ext cx="10364451" cy="621003"/>
          </a:xfrm>
        </p:spPr>
        <p:txBody>
          <a:bodyPr anchor="t"/>
          <a:lstStyle/>
          <a:p>
            <a:r>
              <a:rPr lang="en-US" dirty="0"/>
              <a:t>Control Unit</a:t>
            </a:r>
          </a:p>
        </p:txBody>
      </p:sp>
      <p:sp>
        <p:nvSpPr>
          <p:cNvPr id="4" name="TextBox 3">
            <a:extLst>
              <a:ext uri="{FF2B5EF4-FFF2-40B4-BE49-F238E27FC236}">
                <a16:creationId xmlns:a16="http://schemas.microsoft.com/office/drawing/2014/main" id="{D858B3C9-2AB3-98EB-54CF-DD2A2A2B6635}"/>
              </a:ext>
            </a:extLst>
          </p:cNvPr>
          <p:cNvSpPr txBox="1"/>
          <p:nvPr/>
        </p:nvSpPr>
        <p:spPr>
          <a:xfrm>
            <a:off x="482599" y="808253"/>
            <a:ext cx="8796868" cy="5940088"/>
          </a:xfrm>
          <a:prstGeom prst="rect">
            <a:avLst/>
          </a:prstGeom>
          <a:noFill/>
        </p:spPr>
        <p:txBody>
          <a:bodyPr wrap="square">
            <a:spAutoFit/>
          </a:bodyPr>
          <a:lstStyle/>
          <a:p>
            <a:pPr>
              <a:lnSpc>
                <a:spcPct val="200000"/>
              </a:lnSpc>
              <a:spcAft>
                <a:spcPts val="800"/>
              </a:spcAft>
            </a:pPr>
            <a:r>
              <a:rPr lang="en-US" sz="1800" b="1" dirty="0">
                <a:solidFill>
                  <a:schemeClr val="accent6">
                    <a:lumMod val="75000"/>
                  </a:schemeClr>
                </a:solidFill>
                <a:effectLst/>
                <a:latin typeface="Bookman Old Style" panose="02050604050505020204" pitchFamily="18" charset="0"/>
                <a:ea typeface="Calibri" panose="020F0502020204030204" pitchFamily="34" charset="0"/>
                <a:cs typeface="Arial" panose="020B0604020202020204" pitchFamily="34" charset="0"/>
              </a:rPr>
              <a:t>The control unit</a:t>
            </a:r>
            <a:r>
              <a:rPr lang="en-US" b="1" dirty="0">
                <a:solidFill>
                  <a:schemeClr val="accent6">
                    <a:lumMod val="75000"/>
                  </a:schemeClr>
                </a:solidFill>
                <a:latin typeface="Bookman Old Style" panose="02050604050505020204" pitchFamily="18" charset="0"/>
                <a:ea typeface="Calibri" panose="020F0502020204030204" pitchFamily="34" charset="0"/>
                <a:cs typeface="Times New Roman" panose="02020603050405020304" pitchFamily="18" charset="0"/>
              </a:rPr>
              <a:t> </a:t>
            </a:r>
            <a:r>
              <a:rPr lang="en-US" sz="1800" b="1" dirty="0">
                <a:effectLst/>
                <a:latin typeface="Bookman Old Style" panose="02050604050505020204" pitchFamily="18" charset="0"/>
                <a:ea typeface="Calibri" panose="020F0502020204030204" pitchFamily="34" charset="0"/>
                <a:cs typeface="Arial" panose="020B0604020202020204" pitchFamily="34" charset="0"/>
              </a:rPr>
              <a:t>controls the flow of data within the system</a:t>
            </a:r>
            <a:r>
              <a:rPr lang="en-US" sz="1800" dirty="0">
                <a:effectLst/>
                <a:latin typeface="Bookman Old Style" panose="02050604050505020204" pitchFamily="18" charset="0"/>
                <a:ea typeface="Calibri" panose="020F0502020204030204" pitchFamily="34" charset="0"/>
                <a:cs typeface="Arial" panose="020B0604020202020204" pitchFamily="34" charset="0"/>
              </a:rPr>
              <a:t>. It checks that signals have been delivered successfully and makes sure that data goes to the correct place at the correct time.</a:t>
            </a:r>
          </a:p>
          <a:p>
            <a:pPr>
              <a:lnSpc>
                <a:spcPct val="200000"/>
              </a:lnSpc>
              <a:spcAft>
                <a:spcPts val="800"/>
              </a:spcAft>
            </a:pPr>
            <a:r>
              <a:rPr lang="en-US" dirty="0">
                <a:latin typeface="Bookman Old Style" panose="02050604050505020204" pitchFamily="18" charset="0"/>
                <a:ea typeface="Times New Roman" panose="02020603050405020304" pitchFamily="18" charset="0"/>
              </a:rPr>
              <a:t>The CU reads an instruction from memory (the address of the location where the instruction can be found is stored in the program counter (PC)). </a:t>
            </a:r>
          </a:p>
          <a:p>
            <a:pPr>
              <a:lnSpc>
                <a:spcPct val="200000"/>
              </a:lnSpc>
              <a:spcAft>
                <a:spcPts val="800"/>
              </a:spcAft>
            </a:pPr>
            <a:r>
              <a:rPr lang="en-US" dirty="0">
                <a:latin typeface="Bookman Old Style" panose="02050604050505020204" pitchFamily="18" charset="0"/>
                <a:ea typeface="Times New Roman" panose="02020603050405020304" pitchFamily="18" charset="0"/>
              </a:rPr>
              <a:t>This instruction is then interpreted. During that process, signals are generated along the control bus to tell the other components in the computer what to do. </a:t>
            </a:r>
          </a:p>
          <a:p>
            <a:pPr>
              <a:lnSpc>
                <a:spcPct val="200000"/>
              </a:lnSpc>
              <a:spcAft>
                <a:spcPts val="800"/>
              </a:spcAft>
            </a:pPr>
            <a:r>
              <a:rPr lang="en-US" dirty="0">
                <a:latin typeface="Bookman Old Style" panose="02050604050505020204" pitchFamily="18" charset="0"/>
                <a:ea typeface="Times New Roman" panose="02020603050405020304" pitchFamily="18" charset="0"/>
              </a:rPr>
              <a:t>The CU ensures </a:t>
            </a:r>
            <a:r>
              <a:rPr lang="en-US" dirty="0" err="1">
                <a:latin typeface="Bookman Old Style" panose="02050604050505020204" pitchFamily="18" charset="0"/>
                <a:ea typeface="Times New Roman" panose="02020603050405020304" pitchFamily="18" charset="0"/>
              </a:rPr>
              <a:t>synchronisation</a:t>
            </a:r>
            <a:r>
              <a:rPr lang="en-US" dirty="0">
                <a:latin typeface="Bookman Old Style" panose="02050604050505020204" pitchFamily="18" charset="0"/>
                <a:ea typeface="Times New Roman" panose="02020603050405020304" pitchFamily="18" charset="0"/>
              </a:rPr>
              <a:t> of data flow and program instructions throughout the computer</a:t>
            </a:r>
            <a:endParaRPr lang="en-US" sz="1800" dirty="0">
              <a:effectLst/>
              <a:latin typeface="Bookman Old Style" panose="02050604050505020204" pitchFamily="18" charset="0"/>
              <a:ea typeface="Times New Roman" panose="02020603050405020304" pitchFamily="18" charset="0"/>
            </a:endParaRPr>
          </a:p>
        </p:txBody>
      </p:sp>
    </p:spTree>
    <p:extLst>
      <p:ext uri="{BB962C8B-B14F-4D97-AF65-F5344CB8AC3E}">
        <p14:creationId xmlns:p14="http://schemas.microsoft.com/office/powerpoint/2010/main" val="2095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6854-6E46-78AF-2DB4-0B4E7890A810}"/>
              </a:ext>
            </a:extLst>
          </p:cNvPr>
          <p:cNvSpPr>
            <a:spLocks noGrp="1"/>
          </p:cNvSpPr>
          <p:nvPr>
            <p:ph type="title"/>
          </p:nvPr>
        </p:nvSpPr>
        <p:spPr>
          <a:xfrm>
            <a:off x="913774" y="191797"/>
            <a:ext cx="10364451" cy="621003"/>
          </a:xfrm>
        </p:spPr>
        <p:txBody>
          <a:bodyPr anchor="t"/>
          <a:lstStyle/>
          <a:p>
            <a:r>
              <a:rPr lang="en-US" dirty="0"/>
              <a:t>Arithmetic and logic Unit</a:t>
            </a:r>
          </a:p>
        </p:txBody>
      </p:sp>
      <p:sp>
        <p:nvSpPr>
          <p:cNvPr id="4" name="TextBox 3">
            <a:extLst>
              <a:ext uri="{FF2B5EF4-FFF2-40B4-BE49-F238E27FC236}">
                <a16:creationId xmlns:a16="http://schemas.microsoft.com/office/drawing/2014/main" id="{D858B3C9-2AB3-98EB-54CF-DD2A2A2B6635}"/>
              </a:ext>
            </a:extLst>
          </p:cNvPr>
          <p:cNvSpPr txBox="1"/>
          <p:nvPr/>
        </p:nvSpPr>
        <p:spPr>
          <a:xfrm>
            <a:off x="499532" y="1028386"/>
            <a:ext cx="7509933" cy="4647426"/>
          </a:xfrm>
          <a:prstGeom prst="rect">
            <a:avLst/>
          </a:prstGeom>
          <a:noFill/>
        </p:spPr>
        <p:txBody>
          <a:bodyPr wrap="square">
            <a:spAutoFit/>
          </a:bodyPr>
          <a:lstStyle/>
          <a:p>
            <a:pPr>
              <a:lnSpc>
                <a:spcPct val="200000"/>
              </a:lnSpc>
            </a:pPr>
            <a:r>
              <a:rPr lang="en-US" sz="1800" b="1" kern="0" dirty="0">
                <a:solidFill>
                  <a:schemeClr val="accent6">
                    <a:lumMod val="75000"/>
                  </a:schemeClr>
                </a:solidFill>
                <a:effectLst/>
                <a:latin typeface="Bookman Old Style" panose="02050604050505020204" pitchFamily="18" charset="0"/>
                <a:ea typeface="Calibri" panose="020F0502020204030204" pitchFamily="34" charset="0"/>
                <a:cs typeface="Arial" panose="020B0604020202020204" pitchFamily="34" charset="0"/>
              </a:rPr>
              <a:t>Arithmetic and logic unit</a:t>
            </a:r>
            <a:r>
              <a:rPr lang="en-US" sz="1800" b="1" dirty="0">
                <a:solidFill>
                  <a:schemeClr val="accent6">
                    <a:lumMod val="75000"/>
                  </a:schemeClr>
                </a:solidFill>
                <a:effectLst/>
                <a:latin typeface="Bookman Old Style" panose="02050604050505020204" pitchFamily="18" charset="0"/>
                <a:ea typeface="Calibri" panose="020F0502020204030204" pitchFamily="34" charset="0"/>
                <a:cs typeface="Arial" panose="020B0604020202020204" pitchFamily="34" charset="0"/>
              </a:rPr>
              <a:t> </a:t>
            </a:r>
            <a:r>
              <a:rPr lang="en-US" sz="1800" dirty="0">
                <a:effectLst/>
                <a:latin typeface="Bookman Old Style" panose="02050604050505020204" pitchFamily="18" charset="0"/>
                <a:ea typeface="Calibri" panose="020F0502020204030204" pitchFamily="34" charset="0"/>
                <a:cs typeface="Arial" panose="020B0604020202020204" pitchFamily="34" charset="0"/>
              </a:rPr>
              <a:t>is where the CPU </a:t>
            </a:r>
            <a:r>
              <a:rPr lang="en-US" sz="1800" b="1" dirty="0">
                <a:effectLst/>
                <a:latin typeface="Bookman Old Style" panose="02050604050505020204" pitchFamily="18" charset="0"/>
                <a:ea typeface="Calibri" panose="020F0502020204030204" pitchFamily="34" charset="0"/>
                <a:cs typeface="Arial" panose="020B0604020202020204" pitchFamily="34" charset="0"/>
              </a:rPr>
              <a:t>performs the arithmetic, comparison and logic operations</a:t>
            </a:r>
            <a:r>
              <a:rPr lang="en-US" sz="1800" dirty="0">
                <a:effectLst/>
                <a:latin typeface="Bookman Old Style" panose="02050604050505020204" pitchFamily="18" charset="0"/>
                <a:ea typeface="Calibri" panose="020F0502020204030204" pitchFamily="34" charset="0"/>
                <a:cs typeface="Arial" panose="020B0604020202020204" pitchFamily="34" charset="0"/>
              </a:rPr>
              <a:t>. </a:t>
            </a:r>
          </a:p>
          <a:p>
            <a:pPr>
              <a:lnSpc>
                <a:spcPct val="200000"/>
              </a:lnSpc>
            </a:pPr>
            <a:r>
              <a:rPr lang="en-US" sz="1600" dirty="0">
                <a:latin typeface="Bookman Old Style" panose="02050604050505020204" pitchFamily="18" charset="0"/>
                <a:ea typeface="Calibri" panose="020F0502020204030204" pitchFamily="34" charset="0"/>
                <a:cs typeface="Times New Roman" panose="02020603050405020304" pitchFamily="18" charset="0"/>
              </a:rPr>
              <a:t>The ALU allows the required arithmetic or logic operations to be carried out while a program is being run. It is possible for a computer to have more than one ALU – one will perform fixed point operations and the other floating-point operations Multiplication and division are carried out by a sequence of addition, subtraction and left/right shifting operations (for example, shifting 0 0 1 1 0 1 1 1 two places to the left gives 1 1 0 1 1 1 0 0, which is equivalent to multiplying by a factor of 4).</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813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6854-6E46-78AF-2DB4-0B4E7890A810}"/>
              </a:ext>
            </a:extLst>
          </p:cNvPr>
          <p:cNvSpPr>
            <a:spLocks noGrp="1"/>
          </p:cNvSpPr>
          <p:nvPr>
            <p:ph type="title"/>
          </p:nvPr>
        </p:nvSpPr>
        <p:spPr>
          <a:xfrm>
            <a:off x="913774" y="191797"/>
            <a:ext cx="10364451" cy="621003"/>
          </a:xfrm>
        </p:spPr>
        <p:txBody>
          <a:bodyPr anchor="t"/>
          <a:lstStyle/>
          <a:p>
            <a:r>
              <a:rPr lang="en-US" dirty="0"/>
              <a:t>Immediate access store</a:t>
            </a:r>
          </a:p>
        </p:txBody>
      </p:sp>
      <p:sp>
        <p:nvSpPr>
          <p:cNvPr id="4" name="TextBox 3">
            <a:extLst>
              <a:ext uri="{FF2B5EF4-FFF2-40B4-BE49-F238E27FC236}">
                <a16:creationId xmlns:a16="http://schemas.microsoft.com/office/drawing/2014/main" id="{D858B3C9-2AB3-98EB-54CF-DD2A2A2B6635}"/>
              </a:ext>
            </a:extLst>
          </p:cNvPr>
          <p:cNvSpPr txBox="1"/>
          <p:nvPr/>
        </p:nvSpPr>
        <p:spPr>
          <a:xfrm>
            <a:off x="499532" y="1028386"/>
            <a:ext cx="7509933" cy="4636397"/>
          </a:xfrm>
          <a:prstGeom prst="rect">
            <a:avLst/>
          </a:prstGeom>
          <a:noFill/>
        </p:spPr>
        <p:txBody>
          <a:bodyPr wrap="square">
            <a:spAutoFit/>
          </a:bodyPr>
          <a:lstStyle/>
          <a:p>
            <a:pPr>
              <a:lnSpc>
                <a:spcPct val="200000"/>
              </a:lnSpc>
            </a:pPr>
            <a:r>
              <a:rPr lang="en-US" sz="1800" b="1" kern="0" dirty="0">
                <a:solidFill>
                  <a:schemeClr val="accent6">
                    <a:lumMod val="75000"/>
                  </a:schemeClr>
                </a:solidFill>
                <a:effectLst/>
                <a:latin typeface="Bookman Old Style" panose="02050604050505020204" pitchFamily="18" charset="0"/>
                <a:ea typeface="Calibri" panose="020F0502020204030204" pitchFamily="34" charset="0"/>
                <a:cs typeface="Arial" panose="020B0604020202020204" pitchFamily="34" charset="0"/>
              </a:rPr>
              <a:t>Immediate Access store </a:t>
            </a:r>
            <a:r>
              <a:rPr lang="en-US" sz="1800" dirty="0">
                <a:effectLst/>
                <a:latin typeface="Bookman Old Style" panose="02050604050505020204" pitchFamily="18" charset="0"/>
                <a:ea typeface="Calibri" panose="020F0502020204030204" pitchFamily="34" charset="0"/>
                <a:cs typeface="Arial" panose="020B0604020202020204" pitchFamily="34" charset="0"/>
              </a:rPr>
              <a:t>architecture was developed by Von Neumann. It </a:t>
            </a:r>
            <a:r>
              <a:rPr lang="en-US" dirty="0">
                <a:latin typeface="Bookman Old Style" panose="02050604050505020204" pitchFamily="18" charset="0"/>
                <a:ea typeface="Calibri" panose="020F0502020204030204" pitchFamily="34" charset="0"/>
                <a:cs typeface="Arial" panose="020B0604020202020204" pitchFamily="34" charset="0"/>
              </a:rPr>
              <a:t>refers to the main memory (RAM) because both data and program instructions can be access from this storage.</a:t>
            </a:r>
            <a:endParaRPr lang="en-US" sz="1800" dirty="0">
              <a:effectLst/>
              <a:latin typeface="Bookman Old Style" panose="02050604050505020204" pitchFamily="18" charset="0"/>
              <a:ea typeface="Calibri" panose="020F0502020204030204" pitchFamily="34" charset="0"/>
              <a:cs typeface="Arial" panose="020B0604020202020204" pitchFamily="34" charset="0"/>
            </a:endParaRPr>
          </a:p>
          <a:p>
            <a:pPr>
              <a:lnSpc>
                <a:spcPct val="200000"/>
              </a:lnSpc>
            </a:pPr>
            <a:r>
              <a:rPr lang="en-US" sz="1600" dirty="0">
                <a:latin typeface="Bookman Old Style" panose="02050604050505020204" pitchFamily="18" charset="0"/>
                <a:ea typeface="Calibri" panose="020F0502020204030204" pitchFamily="34" charset="0"/>
                <a:cs typeface="Times New Roman" panose="02020603050405020304" pitchFamily="18" charset="0"/>
              </a:rPr>
              <a:t>The memory in the IAS is organized as a single, large, random-access memory (RAM). </a:t>
            </a:r>
          </a:p>
          <a:p>
            <a:pPr>
              <a:lnSpc>
                <a:spcPct val="200000"/>
              </a:lnSpc>
            </a:pPr>
            <a:r>
              <a:rPr lang="en-US" sz="1600" dirty="0">
                <a:latin typeface="Bookman Old Style" panose="02050604050505020204" pitchFamily="18" charset="0"/>
                <a:ea typeface="Calibri" panose="020F0502020204030204" pitchFamily="34" charset="0"/>
                <a:cs typeface="Times New Roman" panose="02020603050405020304" pitchFamily="18" charset="0"/>
              </a:rPr>
              <a:t>The memory is divided into fixed sized word, with each word typically representing a unit of data or instruction.</a:t>
            </a:r>
          </a:p>
          <a:p>
            <a:pPr>
              <a:lnSpc>
                <a:spcPct val="200000"/>
              </a:lnSpc>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The size </a:t>
            </a:r>
            <a:r>
              <a:rPr lang="en-US" sz="1600" dirty="0">
                <a:latin typeface="Bookman Old Style" panose="02050604050505020204" pitchFamily="18" charset="0"/>
                <a:ea typeface="Calibri" panose="020F0502020204030204" pitchFamily="34" charset="0"/>
                <a:cs typeface="Times New Roman" panose="02020603050405020304" pitchFamily="18" charset="0"/>
              </a:rPr>
              <a:t>of a word is usually determined by the number of bits that CPU can process at once.</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833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6854-6E46-78AF-2DB4-0B4E7890A810}"/>
              </a:ext>
            </a:extLst>
          </p:cNvPr>
          <p:cNvSpPr>
            <a:spLocks noGrp="1"/>
          </p:cNvSpPr>
          <p:nvPr>
            <p:ph type="title"/>
          </p:nvPr>
        </p:nvSpPr>
        <p:spPr>
          <a:xfrm>
            <a:off x="913774" y="379221"/>
            <a:ext cx="10364451" cy="621003"/>
          </a:xfrm>
        </p:spPr>
        <p:txBody>
          <a:bodyPr anchor="t"/>
          <a:lstStyle/>
          <a:p>
            <a:r>
              <a:rPr lang="en-US" dirty="0"/>
              <a:t>Activity</a:t>
            </a:r>
          </a:p>
        </p:txBody>
      </p:sp>
      <p:sp>
        <p:nvSpPr>
          <p:cNvPr id="4" name="TextBox 3">
            <a:extLst>
              <a:ext uri="{FF2B5EF4-FFF2-40B4-BE49-F238E27FC236}">
                <a16:creationId xmlns:a16="http://schemas.microsoft.com/office/drawing/2014/main" id="{D858B3C9-2AB3-98EB-54CF-DD2A2A2B6635}"/>
              </a:ext>
            </a:extLst>
          </p:cNvPr>
          <p:cNvSpPr txBox="1"/>
          <p:nvPr/>
        </p:nvSpPr>
        <p:spPr>
          <a:xfrm>
            <a:off x="1391214" y="1897350"/>
            <a:ext cx="8593352" cy="722185"/>
          </a:xfrm>
          <a:prstGeom prst="rect">
            <a:avLst/>
          </a:prstGeom>
          <a:noFill/>
        </p:spPr>
        <p:txBody>
          <a:bodyPr wrap="square">
            <a:spAutoFit/>
          </a:bodyPr>
          <a:lstStyle/>
          <a:p>
            <a:pPr>
              <a:lnSpc>
                <a:spcPct val="200000"/>
              </a:lnSpc>
            </a:pPr>
            <a:r>
              <a:rPr lang="en-US" sz="2400" dirty="0">
                <a:effectLst/>
                <a:latin typeface="Bookman Old Style" panose="02050604050505020204" pitchFamily="18" charset="0"/>
                <a:ea typeface="Calibri" panose="020F0502020204030204" pitchFamily="34" charset="0"/>
                <a:cs typeface="Times New Roman" panose="02020603050405020304" pitchFamily="18" charset="0"/>
              </a:rPr>
              <a:t>What is the difference between Registers and IAS?</a:t>
            </a:r>
          </a:p>
        </p:txBody>
      </p:sp>
    </p:spTree>
    <p:extLst>
      <p:ext uri="{BB962C8B-B14F-4D97-AF65-F5344CB8AC3E}">
        <p14:creationId xmlns:p14="http://schemas.microsoft.com/office/powerpoint/2010/main" val="3770273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481142" y="467113"/>
            <a:ext cx="4063749" cy="952726"/>
          </a:xfrm>
        </p:spPr>
        <p:txBody>
          <a:bodyPr vert="horz" lIns="91440" tIns="45720" rIns="91440" bIns="45720" rtlCol="0" anchor="t">
            <a:normAutofit/>
          </a:bodyPr>
          <a:lstStyle/>
          <a:p>
            <a:r>
              <a:rPr lang="en-US" sz="4800" dirty="0"/>
              <a:t>REGISTERS</a:t>
            </a:r>
          </a:p>
        </p:txBody>
      </p:sp>
      <p:sp>
        <p:nvSpPr>
          <p:cNvPr id="4" name="TextBox 3">
            <a:extLst>
              <a:ext uri="{FF2B5EF4-FFF2-40B4-BE49-F238E27FC236}">
                <a16:creationId xmlns:a16="http://schemas.microsoft.com/office/drawing/2014/main" id="{0CC29913-319F-4362-D4EE-369A70B0CC7A}"/>
              </a:ext>
            </a:extLst>
          </p:cNvPr>
          <p:cNvSpPr txBox="1"/>
          <p:nvPr/>
        </p:nvSpPr>
        <p:spPr>
          <a:xfrm>
            <a:off x="243840" y="130627"/>
            <a:ext cx="6680364" cy="5570756"/>
          </a:xfrm>
          <a:prstGeom prst="rect">
            <a:avLst/>
          </a:prstGeom>
          <a:noFill/>
        </p:spPr>
        <p:txBody>
          <a:bodyPr wrap="square">
            <a:spAutoFit/>
          </a:bodyPr>
          <a:lstStyle/>
          <a:p>
            <a:pPr>
              <a:lnSpc>
                <a:spcPct val="200000"/>
              </a:lnSpc>
            </a:pPr>
            <a:r>
              <a:rPr lang="en-US" b="1" dirty="0">
                <a:solidFill>
                  <a:schemeClr val="accent6">
                    <a:lumMod val="75000"/>
                  </a:schemeClr>
                </a:solidFill>
                <a:latin typeface="Bookman Old Style" panose="02050604050505020204" pitchFamily="18" charset="0"/>
                <a:ea typeface="Calibri" panose="020F0502020204030204" pitchFamily="34" charset="0"/>
                <a:cs typeface="Arial Bold" panose="020B0704020202020204" pitchFamily="34" charset="0"/>
              </a:rPr>
              <a:t>Register:</a:t>
            </a:r>
            <a:endParaRPr lang="en-US" dirty="0">
              <a:latin typeface="Bookman Old Style" panose="02050604050505020204" pitchFamily="18" charset="0"/>
              <a:ea typeface="Calibri" panose="020F0502020204030204" pitchFamily="34" charset="0"/>
              <a:cs typeface="Arial" panose="020B0604020202020204" pitchFamily="34" charset="0"/>
            </a:endParaRPr>
          </a:p>
          <a:p>
            <a:pPr>
              <a:lnSpc>
                <a:spcPct val="200000"/>
              </a:lnSpc>
            </a:pPr>
            <a:r>
              <a:rPr lang="en-US" sz="1600" dirty="0">
                <a:latin typeface="Bookman Old Style" panose="02050604050505020204" pitchFamily="18" charset="0"/>
                <a:ea typeface="Calibri" panose="020F0502020204030204" pitchFamily="34" charset="0"/>
                <a:cs typeface="Times New Roman" panose="02020603050405020304" pitchFamily="18" charset="0"/>
              </a:rPr>
              <a:t>One of the most fundamental components of the Von Neumann system is the register. </a:t>
            </a:r>
          </a:p>
          <a:p>
            <a:pPr>
              <a:lnSpc>
                <a:spcPct val="200000"/>
              </a:lnSpc>
            </a:pPr>
            <a:r>
              <a:rPr lang="en-US" sz="1600" dirty="0">
                <a:latin typeface="Bookman Old Style" panose="02050604050505020204" pitchFamily="18" charset="0"/>
                <a:ea typeface="Calibri" panose="020F0502020204030204" pitchFamily="34" charset="0"/>
                <a:cs typeface="Times New Roman" panose="02020603050405020304" pitchFamily="18" charset="0"/>
              </a:rPr>
              <a:t>It </a:t>
            </a:r>
            <a:r>
              <a:rPr lang="en-US" sz="1600" dirty="0">
                <a:latin typeface="Bookman Old Style" panose="02050604050505020204" pitchFamily="18" charset="0"/>
                <a:ea typeface="Calibri" panose="020F0502020204030204" pitchFamily="34" charset="0"/>
                <a:cs typeface="Arial" panose="020B0604020202020204" pitchFamily="34" charset="0"/>
              </a:rPr>
              <a:t>is where the CPU </a:t>
            </a:r>
            <a:r>
              <a:rPr lang="en-US" sz="1600" b="1" dirty="0">
                <a:latin typeface="Bookman Old Style" panose="02050604050505020204" pitchFamily="18" charset="0"/>
                <a:ea typeface="Calibri" panose="020F0502020204030204" pitchFamily="34" charset="0"/>
                <a:cs typeface="Arial" panose="020B0604020202020204" pitchFamily="34" charset="0"/>
              </a:rPr>
              <a:t>holds all the data</a:t>
            </a:r>
            <a:r>
              <a:rPr lang="en-US" sz="1600" dirty="0">
                <a:latin typeface="Bookman Old Style" panose="02050604050505020204" pitchFamily="18" charset="0"/>
                <a:ea typeface="Calibri" panose="020F0502020204030204" pitchFamily="34" charset="0"/>
                <a:cs typeface="Arial" panose="020B0604020202020204" pitchFamily="34" charset="0"/>
              </a:rPr>
              <a:t> and programs that it is currently using. </a:t>
            </a:r>
          </a:p>
          <a:p>
            <a:pPr>
              <a:lnSpc>
                <a:spcPct val="200000"/>
              </a:lnSpc>
            </a:pPr>
            <a:r>
              <a:rPr lang="en-US" sz="1600" dirty="0">
                <a:latin typeface="Bookman Old Style" panose="02050604050505020204" pitchFamily="18" charset="0"/>
                <a:ea typeface="Calibri" panose="020F0502020204030204" pitchFamily="34" charset="0"/>
                <a:cs typeface="Times New Roman" panose="02020603050405020304" pitchFamily="18" charset="0"/>
              </a:rPr>
              <a:t>Registers can be general purpose or special purpose. </a:t>
            </a:r>
          </a:p>
          <a:p>
            <a:pPr>
              <a:lnSpc>
                <a:spcPct val="200000"/>
              </a:lnSpc>
            </a:pPr>
            <a:r>
              <a:rPr lang="en-US" sz="1600" dirty="0">
                <a:latin typeface="Bookman Old Style" panose="02050604050505020204" pitchFamily="18" charset="0"/>
                <a:ea typeface="Calibri" panose="020F0502020204030204" pitchFamily="34" charset="0"/>
                <a:cs typeface="Times New Roman" panose="02020603050405020304" pitchFamily="18" charset="0"/>
              </a:rPr>
              <a:t>General purpose registers hold data that is frequently used by the CPU or can be used by the programmer when addressing the CPU directly.  Example accumulator. </a:t>
            </a:r>
          </a:p>
          <a:p>
            <a:pPr>
              <a:lnSpc>
                <a:spcPct val="200000"/>
              </a:lnSpc>
            </a:pPr>
            <a:r>
              <a:rPr lang="en-US" sz="1600" dirty="0">
                <a:latin typeface="Bookman Old Style" panose="02050604050505020204" pitchFamily="18" charset="0"/>
                <a:ea typeface="Calibri" panose="020F0502020204030204" pitchFamily="34" charset="0"/>
                <a:cs typeface="Times New Roman" panose="02020603050405020304" pitchFamily="18" charset="0"/>
              </a:rPr>
              <a:t>Special purpose registers have a specific function within the CPU and hold the program state.</a:t>
            </a:r>
          </a:p>
        </p:txBody>
      </p:sp>
      <p:pic>
        <p:nvPicPr>
          <p:cNvPr id="6" name="Picture 5" descr="Diagram&#10;&#10;Description automatically generated">
            <a:extLst>
              <a:ext uri="{FF2B5EF4-FFF2-40B4-BE49-F238E27FC236}">
                <a16:creationId xmlns:a16="http://schemas.microsoft.com/office/drawing/2014/main" id="{1E6248AF-0663-CABF-2B75-26B0BAB41FFA}"/>
              </a:ext>
            </a:extLst>
          </p:cNvPr>
          <p:cNvPicPr>
            <a:picLocks noChangeAspect="1"/>
          </p:cNvPicPr>
          <p:nvPr/>
        </p:nvPicPr>
        <p:blipFill rotWithShape="1">
          <a:blip r:embed="rId5"/>
          <a:srcRect b="6270"/>
          <a:stretch/>
        </p:blipFill>
        <p:spPr>
          <a:xfrm>
            <a:off x="7302245" y="1756325"/>
            <a:ext cx="4601883" cy="2581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4044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481142" y="467113"/>
            <a:ext cx="4063749" cy="952726"/>
          </a:xfrm>
        </p:spPr>
        <p:txBody>
          <a:bodyPr vert="horz" lIns="91440" tIns="45720" rIns="91440" bIns="45720" rtlCol="0" anchor="t">
            <a:normAutofit/>
          </a:bodyPr>
          <a:lstStyle/>
          <a:p>
            <a:r>
              <a:rPr lang="en-US" sz="4800" dirty="0"/>
              <a:t>REGISTERS</a:t>
            </a:r>
          </a:p>
        </p:txBody>
      </p:sp>
      <p:sp>
        <p:nvSpPr>
          <p:cNvPr id="4" name="TextBox 3">
            <a:extLst>
              <a:ext uri="{FF2B5EF4-FFF2-40B4-BE49-F238E27FC236}">
                <a16:creationId xmlns:a16="http://schemas.microsoft.com/office/drawing/2014/main" id="{0CC29913-319F-4362-D4EE-369A70B0CC7A}"/>
              </a:ext>
            </a:extLst>
          </p:cNvPr>
          <p:cNvSpPr txBox="1"/>
          <p:nvPr/>
        </p:nvSpPr>
        <p:spPr>
          <a:xfrm>
            <a:off x="243840" y="130627"/>
            <a:ext cx="6680364" cy="2616101"/>
          </a:xfrm>
          <a:prstGeom prst="rect">
            <a:avLst/>
          </a:prstGeom>
          <a:noFill/>
        </p:spPr>
        <p:txBody>
          <a:bodyPr wrap="square">
            <a:spAutoFit/>
          </a:bodyPr>
          <a:lstStyle/>
          <a:p>
            <a:pPr>
              <a:lnSpc>
                <a:spcPct val="200000"/>
              </a:lnSpc>
            </a:pPr>
            <a:r>
              <a:rPr lang="en-US" b="1" dirty="0">
                <a:solidFill>
                  <a:schemeClr val="accent6">
                    <a:lumMod val="75000"/>
                  </a:schemeClr>
                </a:solidFill>
                <a:latin typeface="Bookman Old Style" panose="02050604050505020204" pitchFamily="18" charset="0"/>
                <a:ea typeface="Calibri" panose="020F0502020204030204" pitchFamily="34" charset="0"/>
                <a:cs typeface="Arial Bold" panose="020B0704020202020204" pitchFamily="34" charset="0"/>
              </a:rPr>
              <a:t>General Register: Accumulator</a:t>
            </a:r>
            <a:endParaRPr lang="en-US" dirty="0">
              <a:latin typeface="Bookman Old Style" panose="02050604050505020204" pitchFamily="18" charset="0"/>
              <a:ea typeface="Calibri" panose="020F0502020204030204" pitchFamily="34" charset="0"/>
              <a:cs typeface="Arial" panose="020B0604020202020204" pitchFamily="34" charset="0"/>
            </a:endParaRPr>
          </a:p>
          <a:p>
            <a:pPr>
              <a:lnSpc>
                <a:spcPct val="200000"/>
              </a:lnSpc>
            </a:pPr>
            <a:r>
              <a:rPr lang="en-US" sz="1600" dirty="0">
                <a:latin typeface="Bookman Old Style" panose="02050604050505020204" pitchFamily="18" charset="0"/>
                <a:ea typeface="Calibri" panose="020F0502020204030204" pitchFamily="34" charset="0"/>
                <a:cs typeface="Times New Roman" panose="02020603050405020304" pitchFamily="18" charset="0"/>
              </a:rPr>
              <a:t>General purpose registers hold data that is frequently used by the CPU </a:t>
            </a:r>
          </a:p>
          <a:p>
            <a:pPr>
              <a:lnSpc>
                <a:spcPct val="200000"/>
              </a:lnSpc>
            </a:pPr>
            <a:r>
              <a:rPr lang="en-US" sz="1600" dirty="0">
                <a:latin typeface="Bookman Old Style" panose="02050604050505020204" pitchFamily="18" charset="0"/>
                <a:ea typeface="Calibri" panose="020F0502020204030204" pitchFamily="34" charset="0"/>
                <a:cs typeface="Times New Roman" panose="02020603050405020304" pitchFamily="18" charset="0"/>
              </a:rPr>
              <a:t>It </a:t>
            </a:r>
            <a:r>
              <a:rPr lang="en-US" sz="1600" dirty="0">
                <a:latin typeface="Bookman Old Style" panose="02050604050505020204" pitchFamily="18" charset="0"/>
                <a:ea typeface="Calibri" panose="020F0502020204030204" pitchFamily="34" charset="0"/>
                <a:cs typeface="Arial" panose="020B0604020202020204" pitchFamily="34" charset="0"/>
              </a:rPr>
              <a:t>is used for storing data for ALU to process and the</a:t>
            </a:r>
            <a:r>
              <a:rPr lang="en-US" sz="1600" b="1" dirty="0">
                <a:latin typeface="Bookman Old Style" panose="02050604050505020204" pitchFamily="18" charset="0"/>
                <a:ea typeface="Calibri" panose="020F0502020204030204" pitchFamily="34" charset="0"/>
                <a:cs typeface="Arial Bold" panose="020B0704020202020204" pitchFamily="34" charset="0"/>
              </a:rPr>
              <a:t> </a:t>
            </a:r>
            <a:r>
              <a:rPr lang="en-US" sz="1600" dirty="0">
                <a:latin typeface="Bookman Old Style" panose="02050604050505020204" pitchFamily="18" charset="0"/>
                <a:ea typeface="Calibri" panose="020F0502020204030204" pitchFamily="34" charset="0"/>
                <a:cs typeface="Arial" panose="020B0604020202020204" pitchFamily="34" charset="0"/>
              </a:rPr>
              <a:t>results of those that are produced by the ALU.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1E6248AF-0663-CABF-2B75-26B0BAB41FFA}"/>
              </a:ext>
            </a:extLst>
          </p:cNvPr>
          <p:cNvPicPr>
            <a:picLocks noChangeAspect="1"/>
          </p:cNvPicPr>
          <p:nvPr/>
        </p:nvPicPr>
        <p:blipFill rotWithShape="1">
          <a:blip r:embed="rId5"/>
          <a:srcRect b="6270"/>
          <a:stretch/>
        </p:blipFill>
        <p:spPr>
          <a:xfrm>
            <a:off x="7302245" y="1756325"/>
            <a:ext cx="4601883" cy="2581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155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481142" y="467113"/>
            <a:ext cx="4063749" cy="952726"/>
          </a:xfrm>
        </p:spPr>
        <p:txBody>
          <a:bodyPr vert="horz" lIns="91440" tIns="45720" rIns="91440" bIns="45720" rtlCol="0" anchor="t">
            <a:normAutofit/>
          </a:bodyPr>
          <a:lstStyle/>
          <a:p>
            <a:r>
              <a:rPr lang="en-US" sz="4800" dirty="0"/>
              <a:t>REGISTERS</a:t>
            </a:r>
          </a:p>
        </p:txBody>
      </p:sp>
      <p:sp>
        <p:nvSpPr>
          <p:cNvPr id="4" name="TextBox 3">
            <a:extLst>
              <a:ext uri="{FF2B5EF4-FFF2-40B4-BE49-F238E27FC236}">
                <a16:creationId xmlns:a16="http://schemas.microsoft.com/office/drawing/2014/main" id="{0CC29913-319F-4362-D4EE-369A70B0CC7A}"/>
              </a:ext>
            </a:extLst>
          </p:cNvPr>
          <p:cNvSpPr txBox="1"/>
          <p:nvPr/>
        </p:nvSpPr>
        <p:spPr>
          <a:xfrm>
            <a:off x="243840" y="130627"/>
            <a:ext cx="6680364" cy="6170022"/>
          </a:xfrm>
          <a:prstGeom prst="rect">
            <a:avLst/>
          </a:prstGeom>
          <a:noFill/>
        </p:spPr>
        <p:txBody>
          <a:bodyPr wrap="square">
            <a:spAutoFit/>
          </a:bodyPr>
          <a:lstStyle/>
          <a:p>
            <a:pPr marL="5080" algn="just" hangingPunct="0">
              <a:lnSpc>
                <a:spcPct val="150000"/>
              </a:lnSpc>
              <a:spcAft>
                <a:spcPts val="800"/>
              </a:spcAft>
            </a:pPr>
            <a:r>
              <a:rPr lang="en-US" dirty="0">
                <a:effectLst/>
                <a:latin typeface="Bookman Old Style" panose="02050604050505020204" pitchFamily="18" charset="0"/>
                <a:ea typeface="Batang" panose="02030600000101010101" pitchFamily="18" charset="-127"/>
                <a:cs typeface="Batang" panose="02030600000101010101" pitchFamily="18" charset="-127"/>
              </a:rPr>
              <a:t>There main special registers are:</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139700" lvl="0" indent="-342900" hangingPunct="0">
              <a:lnSpc>
                <a:spcPct val="150000"/>
              </a:lnSpc>
              <a:spcAft>
                <a:spcPts val="800"/>
              </a:spcAft>
              <a:buFont typeface="+mj-lt"/>
              <a:buAutoNum type="alphaLcParenR"/>
              <a:tabLst>
                <a:tab pos="220980" algn="l"/>
              </a:tabLst>
            </a:pPr>
            <a:r>
              <a:rPr lang="en-US" b="1" u="sng" dirty="0">
                <a:effectLst/>
                <a:latin typeface="Bookman Old Style" panose="02050604050505020204" pitchFamily="18" charset="0"/>
                <a:ea typeface="Calibri" panose="020F0502020204030204" pitchFamily="34" charset="0"/>
                <a:cs typeface="Arial Bold" panose="020B0704020202020204" pitchFamily="34" charset="0"/>
              </a:rPr>
              <a:t>Program Counter</a:t>
            </a:r>
            <a:r>
              <a:rPr lang="en-US" b="1" dirty="0">
                <a:effectLst/>
                <a:latin typeface="Bookman Old Style" panose="02050604050505020204" pitchFamily="18" charset="0"/>
                <a:ea typeface="Calibri" panose="020F0502020204030204" pitchFamily="34" charset="0"/>
                <a:cs typeface="Arial Bold" panose="020B0704020202020204" pitchFamily="34" charset="0"/>
              </a:rPr>
              <a:t> (PC) </a:t>
            </a:r>
            <a:r>
              <a:rPr lang="en-US" dirty="0">
                <a:effectLst/>
                <a:latin typeface="Bookman Old Style" panose="02050604050505020204" pitchFamily="18" charset="0"/>
                <a:ea typeface="Calibri" panose="020F0502020204030204" pitchFamily="34" charset="0"/>
                <a:cs typeface="Arial" panose="020B0604020202020204" pitchFamily="34" charset="0"/>
              </a:rPr>
              <a:t>- an incrementing counter that keeps track of the</a:t>
            </a:r>
            <a:r>
              <a:rPr lang="en-US" b="1" dirty="0">
                <a:effectLst/>
                <a:latin typeface="Bookman Old Style" panose="02050604050505020204" pitchFamily="18" charset="0"/>
                <a:ea typeface="Calibri" panose="020F0502020204030204" pitchFamily="34" charset="0"/>
                <a:cs typeface="Arial Bold" panose="020B0704020202020204" pitchFamily="34" charset="0"/>
              </a:rPr>
              <a:t> next memory address </a:t>
            </a:r>
            <a:r>
              <a:rPr lang="en-US" dirty="0">
                <a:effectLst/>
                <a:latin typeface="Bookman Old Style" panose="02050604050505020204" pitchFamily="18" charset="0"/>
                <a:ea typeface="Calibri" panose="020F0502020204030204" pitchFamily="34" charset="0"/>
                <a:cs typeface="Arial" panose="020B0604020202020204" pitchFamily="34" charset="0"/>
              </a:rPr>
              <a:t>of the instruction that is to be executed once the execution of the</a:t>
            </a:r>
            <a:r>
              <a:rPr lang="en-US" b="1" dirty="0">
                <a:effectLst/>
                <a:latin typeface="Bookman Old Style" panose="02050604050505020204" pitchFamily="18" charset="0"/>
                <a:ea typeface="Calibri" panose="020F0502020204030204" pitchFamily="34" charset="0"/>
                <a:cs typeface="Arial Bold" panose="020B0704020202020204" pitchFamily="34" charset="0"/>
              </a:rPr>
              <a:t> </a:t>
            </a:r>
            <a:r>
              <a:rPr lang="en-US" dirty="0">
                <a:effectLst/>
                <a:latin typeface="Bookman Old Style" panose="02050604050505020204" pitchFamily="18" charset="0"/>
                <a:ea typeface="Calibri" panose="020F0502020204030204" pitchFamily="34" charset="0"/>
                <a:cs typeface="Arial" panose="020B0604020202020204" pitchFamily="34" charset="0"/>
              </a:rPr>
              <a:t>current instruction is completed. </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254000" lvl="0" indent="-342900" algn="just" hangingPunct="0">
              <a:lnSpc>
                <a:spcPct val="150000"/>
              </a:lnSpc>
              <a:spcAft>
                <a:spcPts val="800"/>
              </a:spcAft>
              <a:buFont typeface="+mj-lt"/>
              <a:buAutoNum type="alphaLcParenR"/>
              <a:tabLst>
                <a:tab pos="220980" algn="l"/>
              </a:tabLst>
            </a:pPr>
            <a:r>
              <a:rPr lang="en-US" b="1" u="sng" dirty="0">
                <a:effectLst/>
                <a:latin typeface="Bookman Old Style" panose="02050604050505020204" pitchFamily="18" charset="0"/>
                <a:ea typeface="Calibri" panose="020F0502020204030204" pitchFamily="34" charset="0"/>
                <a:cs typeface="Arial Bold" panose="020B0704020202020204" pitchFamily="34" charset="0"/>
              </a:rPr>
              <a:t>Memory Address Register</a:t>
            </a:r>
            <a:r>
              <a:rPr lang="en-US" b="1" dirty="0">
                <a:effectLst/>
                <a:latin typeface="Bookman Old Style" panose="02050604050505020204" pitchFamily="18" charset="0"/>
                <a:ea typeface="Calibri" panose="020F0502020204030204" pitchFamily="34" charset="0"/>
                <a:cs typeface="Arial Bold" panose="020B0704020202020204" pitchFamily="34" charset="0"/>
              </a:rPr>
              <a:t> (MAR) </a:t>
            </a:r>
            <a:r>
              <a:rPr lang="en-US" dirty="0">
                <a:effectLst/>
                <a:latin typeface="Bookman Old Style" panose="02050604050505020204" pitchFamily="18" charset="0"/>
                <a:ea typeface="Calibri" panose="020F0502020204030204" pitchFamily="34" charset="0"/>
                <a:cs typeface="Arial" panose="020B0604020202020204" pitchFamily="34" charset="0"/>
              </a:rPr>
              <a:t>- the address in main memory that is currently</a:t>
            </a:r>
            <a:r>
              <a:rPr lang="en-US" b="1" dirty="0">
                <a:effectLst/>
                <a:latin typeface="Bookman Old Style" panose="02050604050505020204" pitchFamily="18" charset="0"/>
                <a:ea typeface="Calibri" panose="020F0502020204030204" pitchFamily="34" charset="0"/>
                <a:cs typeface="Arial Bold" panose="020B0704020202020204" pitchFamily="34" charset="0"/>
              </a:rPr>
              <a:t> </a:t>
            </a:r>
            <a:r>
              <a:rPr lang="en-US" dirty="0">
                <a:effectLst/>
                <a:latin typeface="Bookman Old Style" panose="02050604050505020204" pitchFamily="18" charset="0"/>
                <a:ea typeface="Calibri" panose="020F0502020204030204" pitchFamily="34" charset="0"/>
                <a:cs typeface="Arial" panose="020B0604020202020204" pitchFamily="34" charset="0"/>
              </a:rPr>
              <a:t>being read or written. Use to access data and instructions from memory during the execution phase of instructions</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marR="38100" lvl="0" indent="-342900" hangingPunct="0">
              <a:lnSpc>
                <a:spcPct val="150000"/>
              </a:lnSpc>
              <a:spcAft>
                <a:spcPts val="800"/>
              </a:spcAft>
              <a:buFont typeface="+mj-lt"/>
              <a:buAutoNum type="alphaLcParenR" startAt="3"/>
              <a:tabLst>
                <a:tab pos="220980" algn="l"/>
              </a:tabLst>
            </a:pPr>
            <a:r>
              <a:rPr lang="en-US" b="1" u="sng" dirty="0">
                <a:effectLst/>
                <a:latin typeface="Bookman Old Style" panose="02050604050505020204" pitchFamily="18" charset="0"/>
                <a:ea typeface="Calibri" panose="020F0502020204030204" pitchFamily="34" charset="0"/>
                <a:cs typeface="Arial Bold" panose="020B0704020202020204" pitchFamily="34" charset="0"/>
              </a:rPr>
              <a:t>Memory Buffer/Data Register</a:t>
            </a:r>
            <a:r>
              <a:rPr lang="en-US" b="1" dirty="0">
                <a:effectLst/>
                <a:latin typeface="Bookman Old Style" panose="02050604050505020204" pitchFamily="18" charset="0"/>
                <a:ea typeface="Calibri" panose="020F0502020204030204" pitchFamily="34" charset="0"/>
                <a:cs typeface="Arial Bold" panose="020B0704020202020204" pitchFamily="34" charset="0"/>
              </a:rPr>
              <a:t> (MBR/MBR) </a:t>
            </a:r>
            <a:r>
              <a:rPr lang="en-US" dirty="0">
                <a:effectLst/>
                <a:latin typeface="Bookman Old Style" panose="02050604050505020204" pitchFamily="18" charset="0"/>
                <a:ea typeface="Calibri" panose="020F0502020204030204" pitchFamily="34" charset="0"/>
                <a:cs typeface="Arial" panose="020B0604020202020204" pitchFamily="34" charset="0"/>
              </a:rPr>
              <a:t>- a two-way register that holds data</a:t>
            </a:r>
            <a:r>
              <a:rPr lang="en-US" b="1" dirty="0">
                <a:effectLst/>
                <a:latin typeface="Bookman Old Style" panose="02050604050505020204" pitchFamily="18" charset="0"/>
                <a:ea typeface="Calibri" panose="020F0502020204030204" pitchFamily="34" charset="0"/>
                <a:cs typeface="Arial Bold" panose="020B0704020202020204" pitchFamily="34" charset="0"/>
              </a:rPr>
              <a:t> </a:t>
            </a:r>
            <a:r>
              <a:rPr lang="en-US" i="1" u="sng" dirty="0">
                <a:effectLst/>
                <a:latin typeface="Bookman Old Style" panose="02050604050505020204" pitchFamily="18" charset="0"/>
                <a:ea typeface="Calibri" panose="020F0502020204030204" pitchFamily="34" charset="0"/>
                <a:cs typeface="Arial" panose="020B0604020202020204" pitchFamily="34" charset="0"/>
              </a:rPr>
              <a:t>fetched </a:t>
            </a:r>
            <a:r>
              <a:rPr lang="en-US" dirty="0">
                <a:effectLst/>
                <a:latin typeface="Bookman Old Style" panose="02050604050505020204" pitchFamily="18" charset="0"/>
                <a:ea typeface="Calibri" panose="020F0502020204030204" pitchFamily="34" charset="0"/>
                <a:cs typeface="Arial" panose="020B0604020202020204" pitchFamily="34" charset="0"/>
              </a:rPr>
              <a:t>from memory (and ready for the CPU to process) or data waiting to be stored in memory. this holds the data you have read from RAM or want to write to RAM.</a:t>
            </a:r>
            <a:endParaRPr lang="en-US" dirty="0">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1E6248AF-0663-CABF-2B75-26B0BAB41FFA}"/>
              </a:ext>
            </a:extLst>
          </p:cNvPr>
          <p:cNvPicPr>
            <a:picLocks noChangeAspect="1"/>
          </p:cNvPicPr>
          <p:nvPr/>
        </p:nvPicPr>
        <p:blipFill rotWithShape="1">
          <a:blip r:embed="rId5"/>
          <a:srcRect b="6270"/>
          <a:stretch/>
        </p:blipFill>
        <p:spPr>
          <a:xfrm>
            <a:off x="7302245" y="1756325"/>
            <a:ext cx="4601883" cy="2581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03751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481142" y="467113"/>
            <a:ext cx="4063749" cy="952726"/>
          </a:xfrm>
        </p:spPr>
        <p:txBody>
          <a:bodyPr vert="horz" lIns="91440" tIns="45720" rIns="91440" bIns="45720" rtlCol="0" anchor="t">
            <a:normAutofit/>
          </a:bodyPr>
          <a:lstStyle/>
          <a:p>
            <a:r>
              <a:rPr lang="en-US" sz="4800" dirty="0"/>
              <a:t>REGISTERS-CIR</a:t>
            </a:r>
          </a:p>
        </p:txBody>
      </p:sp>
      <p:sp>
        <p:nvSpPr>
          <p:cNvPr id="4" name="TextBox 3">
            <a:extLst>
              <a:ext uri="{FF2B5EF4-FFF2-40B4-BE49-F238E27FC236}">
                <a16:creationId xmlns:a16="http://schemas.microsoft.com/office/drawing/2014/main" id="{0CC29913-319F-4362-D4EE-369A70B0CC7A}"/>
              </a:ext>
            </a:extLst>
          </p:cNvPr>
          <p:cNvSpPr txBox="1"/>
          <p:nvPr/>
        </p:nvSpPr>
        <p:spPr>
          <a:xfrm>
            <a:off x="153669" y="1085667"/>
            <a:ext cx="6680364" cy="2481961"/>
          </a:xfrm>
          <a:prstGeom prst="rect">
            <a:avLst/>
          </a:prstGeom>
          <a:noFill/>
        </p:spPr>
        <p:txBody>
          <a:bodyPr wrap="square">
            <a:spAutoFit/>
          </a:bodyPr>
          <a:lstStyle/>
          <a:p>
            <a:pPr marL="342900" marR="165100" lvl="0" indent="-342900" algn="just" hangingPunct="0">
              <a:lnSpc>
                <a:spcPct val="200000"/>
              </a:lnSpc>
              <a:spcAft>
                <a:spcPts val="800"/>
              </a:spcAft>
              <a:buFont typeface="+mj-lt"/>
              <a:buAutoNum type="alphaLcParenR" startAt="3"/>
              <a:tabLst>
                <a:tab pos="220980" algn="l"/>
              </a:tabLst>
            </a:pPr>
            <a:r>
              <a:rPr lang="en-US" sz="1600" b="1" u="sng" dirty="0">
                <a:effectLst/>
                <a:latin typeface="Bookman Old Style" panose="02050604050505020204" pitchFamily="18" charset="0"/>
                <a:ea typeface="Calibri" panose="020F0502020204030204" pitchFamily="34" charset="0"/>
                <a:cs typeface="Arial Bold" panose="020B0704020202020204" pitchFamily="34" charset="0"/>
              </a:rPr>
              <a:t>Current Instruction register</a:t>
            </a:r>
            <a:r>
              <a:rPr lang="en-US" sz="1600" b="1" dirty="0">
                <a:effectLst/>
                <a:latin typeface="Bookman Old Style" panose="02050604050505020204" pitchFamily="18" charset="0"/>
                <a:ea typeface="Calibri" panose="020F0502020204030204" pitchFamily="34" charset="0"/>
                <a:cs typeface="Arial Bold" panose="020B0704020202020204" pitchFamily="34" charset="0"/>
              </a:rPr>
              <a:t> (CIR) </a:t>
            </a:r>
            <a:r>
              <a:rPr lang="en-US" sz="1600" dirty="0">
                <a:effectLst/>
                <a:latin typeface="Bookman Old Style" panose="02050604050505020204" pitchFamily="18" charset="0"/>
                <a:ea typeface="Calibri" panose="020F0502020204030204" pitchFamily="34" charset="0"/>
                <a:cs typeface="Arial" panose="020B0604020202020204" pitchFamily="34" charset="0"/>
              </a:rPr>
              <a:t>- this holds the current instruction being executed. a temporary holding ground for the instruction</a:t>
            </a:r>
            <a:r>
              <a:rPr lang="en-US" sz="1600" b="1" dirty="0">
                <a:effectLst/>
                <a:latin typeface="Bookman Old Style" panose="02050604050505020204" pitchFamily="18" charset="0"/>
                <a:ea typeface="Calibri" panose="020F0502020204030204" pitchFamily="34" charset="0"/>
                <a:cs typeface="Arial Bold" panose="020B0704020202020204" pitchFamily="34" charset="0"/>
              </a:rPr>
              <a:t> </a:t>
            </a:r>
            <a:r>
              <a:rPr lang="en-US" sz="1600" dirty="0">
                <a:effectLst/>
                <a:latin typeface="Bookman Old Style" panose="02050604050505020204" pitchFamily="18" charset="0"/>
                <a:ea typeface="Calibri" panose="020F0502020204030204" pitchFamily="34" charset="0"/>
                <a:cs typeface="Arial" panose="020B0604020202020204" pitchFamily="34" charset="0"/>
              </a:rPr>
              <a:t>that has just been fetched from memory. (after being fetched from memory</a:t>
            </a:r>
            <a:r>
              <a:rPr lang="en-US" sz="1600" dirty="0">
                <a:latin typeface="Bookman Old Style" panose="02050604050505020204" pitchFamily="18" charset="0"/>
                <a:ea typeface="Calibri" panose="020F0502020204030204" pitchFamily="34" charset="0"/>
                <a:cs typeface="Arial" panose="020B0604020202020204" pitchFamily="34" charset="0"/>
              </a:rPr>
              <a:t>). stores the current instruction being decoded and executed</a:t>
            </a:r>
          </a:p>
        </p:txBody>
      </p:sp>
      <p:pic>
        <p:nvPicPr>
          <p:cNvPr id="6" name="Picture 5" descr="Diagram&#10;&#10;Description automatically generated">
            <a:extLst>
              <a:ext uri="{FF2B5EF4-FFF2-40B4-BE49-F238E27FC236}">
                <a16:creationId xmlns:a16="http://schemas.microsoft.com/office/drawing/2014/main" id="{1E6248AF-0663-CABF-2B75-26B0BAB41FFA}"/>
              </a:ext>
            </a:extLst>
          </p:cNvPr>
          <p:cNvPicPr>
            <a:picLocks noChangeAspect="1"/>
          </p:cNvPicPr>
          <p:nvPr/>
        </p:nvPicPr>
        <p:blipFill rotWithShape="1">
          <a:blip r:embed="rId5"/>
          <a:srcRect b="6270"/>
          <a:stretch/>
        </p:blipFill>
        <p:spPr>
          <a:xfrm>
            <a:off x="7302245" y="1756325"/>
            <a:ext cx="4601883" cy="2581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11130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481142" y="467113"/>
            <a:ext cx="4063749" cy="952726"/>
          </a:xfrm>
        </p:spPr>
        <p:txBody>
          <a:bodyPr vert="horz" lIns="91440" tIns="45720" rIns="91440" bIns="45720" rtlCol="0" anchor="t">
            <a:normAutofit/>
          </a:bodyPr>
          <a:lstStyle/>
          <a:p>
            <a:r>
              <a:rPr lang="en-US" sz="4800" dirty="0"/>
              <a:t>REGISTERS-IX</a:t>
            </a:r>
          </a:p>
        </p:txBody>
      </p:sp>
      <p:sp>
        <p:nvSpPr>
          <p:cNvPr id="4" name="TextBox 3">
            <a:extLst>
              <a:ext uri="{FF2B5EF4-FFF2-40B4-BE49-F238E27FC236}">
                <a16:creationId xmlns:a16="http://schemas.microsoft.com/office/drawing/2014/main" id="{0CC29913-319F-4362-D4EE-369A70B0CC7A}"/>
              </a:ext>
            </a:extLst>
          </p:cNvPr>
          <p:cNvSpPr txBox="1"/>
          <p:nvPr/>
        </p:nvSpPr>
        <p:spPr>
          <a:xfrm>
            <a:off x="36179" y="305872"/>
            <a:ext cx="6860704" cy="6421501"/>
          </a:xfrm>
          <a:prstGeom prst="rect">
            <a:avLst/>
          </a:prstGeom>
          <a:noFill/>
        </p:spPr>
        <p:txBody>
          <a:bodyPr wrap="square">
            <a:spAutoFit/>
          </a:bodyPr>
          <a:lstStyle/>
          <a:p>
            <a:pPr marL="342900" marR="165100" lvl="0" indent="-342900" hangingPunct="0">
              <a:lnSpc>
                <a:spcPct val="200000"/>
              </a:lnSpc>
              <a:spcAft>
                <a:spcPts val="800"/>
              </a:spcAft>
              <a:buFont typeface="+mj-lt"/>
              <a:buAutoNum type="alphaLcParenR" startAt="4"/>
              <a:tabLst>
                <a:tab pos="220980" algn="l"/>
              </a:tabLst>
            </a:pPr>
            <a:r>
              <a:rPr lang="en-US" sz="1600" dirty="0">
                <a:effectLst/>
                <a:latin typeface="Bookman Old Style" panose="02050604050505020204" pitchFamily="18" charset="0"/>
                <a:ea typeface="Calibri" panose="020F0502020204030204" pitchFamily="34" charset="0"/>
                <a:cs typeface="Arial" panose="020B0604020202020204" pitchFamily="34" charset="0"/>
              </a:rPr>
              <a:t>Index Register (IX)- it is a storage location in the CPU that holds a value that</a:t>
            </a:r>
            <a:r>
              <a:rPr lang="en-US" sz="1600" dirty="0">
                <a:latin typeface="Bookman Old Style" panose="02050604050505020204" pitchFamily="18" charset="0"/>
                <a:ea typeface="Calibri" panose="020F0502020204030204" pitchFamily="34" charset="0"/>
                <a:cs typeface="Arial" panose="020B0604020202020204" pitchFamily="34" charset="0"/>
              </a:rPr>
              <a:t> is used as an offset or base address for memory operations. Both are used to determine the exact location of data in the memory</a:t>
            </a:r>
            <a:br>
              <a:rPr lang="en-US" sz="1600" dirty="0">
                <a:latin typeface="Bookman Old Style" panose="02050604050505020204" pitchFamily="18" charset="0"/>
                <a:ea typeface="Calibri" panose="020F0502020204030204" pitchFamily="34" charset="0"/>
                <a:cs typeface="Arial" panose="020B0604020202020204" pitchFamily="34" charset="0"/>
              </a:rPr>
            </a:br>
            <a:r>
              <a:rPr lang="en-US" sz="1600" b="1" dirty="0">
                <a:solidFill>
                  <a:srgbClr val="FF0000"/>
                </a:solidFill>
                <a:latin typeface="Bookman Old Style" panose="02050604050505020204" pitchFamily="18" charset="0"/>
                <a:ea typeface="Calibri" panose="020F0502020204030204" pitchFamily="34" charset="0"/>
                <a:cs typeface="Arial" panose="020B0604020202020204" pitchFamily="34" charset="0"/>
              </a:rPr>
              <a:t>Base address: </a:t>
            </a:r>
            <a:r>
              <a:rPr lang="en-US" sz="1600" dirty="0">
                <a:latin typeface="Bookman Old Style" panose="02050604050505020204" pitchFamily="18" charset="0"/>
                <a:ea typeface="Calibri" panose="020F0502020204030204" pitchFamily="34" charset="0"/>
                <a:cs typeface="Arial" panose="020B0604020202020204" pitchFamily="34" charset="0"/>
              </a:rPr>
              <a:t>is the starting address of a block of memory. Example if you an array of integers in memory the base address would be address of the first element </a:t>
            </a:r>
            <a:br>
              <a:rPr lang="en-US" sz="1600" dirty="0">
                <a:latin typeface="Bookman Old Style" panose="02050604050505020204" pitchFamily="18" charset="0"/>
                <a:ea typeface="Calibri" panose="020F0502020204030204" pitchFamily="34" charset="0"/>
                <a:cs typeface="Arial" panose="020B0604020202020204" pitchFamily="34" charset="0"/>
              </a:rPr>
            </a:br>
            <a:r>
              <a:rPr lang="en-US" sz="1600" b="1" dirty="0">
                <a:solidFill>
                  <a:srgbClr val="FF0000"/>
                </a:solidFill>
                <a:latin typeface="Bookman Old Style" panose="02050604050505020204" pitchFamily="18" charset="0"/>
                <a:ea typeface="Calibri" panose="020F0502020204030204" pitchFamily="34" charset="0"/>
                <a:cs typeface="Arial" panose="020B0604020202020204" pitchFamily="34" charset="0"/>
              </a:rPr>
              <a:t>Offset address: </a:t>
            </a:r>
            <a:r>
              <a:rPr lang="en-US" sz="1600" dirty="0">
                <a:latin typeface="Bookman Old Style" panose="02050604050505020204" pitchFamily="18" charset="0"/>
                <a:ea typeface="Calibri" panose="020F0502020204030204" pitchFamily="34" charset="0"/>
                <a:cs typeface="Arial" panose="020B0604020202020204" pitchFamily="34" charset="0"/>
              </a:rPr>
              <a:t>the offset is the value that represents the distance (in bytes or words) from the base address to the specific item of interest in the block of memory.</a:t>
            </a:r>
            <a:br>
              <a:rPr lang="en-US" sz="1600" dirty="0">
                <a:latin typeface="Bookman Old Style" panose="02050604050505020204" pitchFamily="18" charset="0"/>
                <a:ea typeface="Calibri" panose="020F0502020204030204" pitchFamily="34" charset="0"/>
                <a:cs typeface="Arial" panose="020B0604020202020204" pitchFamily="34" charset="0"/>
              </a:rPr>
            </a:br>
            <a:r>
              <a:rPr lang="en-US" sz="1600" dirty="0">
                <a:latin typeface="Bookman Old Style" panose="02050604050505020204" pitchFamily="18" charset="0"/>
                <a:ea typeface="Calibri" panose="020F0502020204030204" pitchFamily="34" charset="0"/>
                <a:cs typeface="Arial" panose="020B0604020202020204" pitchFamily="34" charset="0"/>
              </a:rPr>
              <a:t>Example if you want to access the 5</a:t>
            </a:r>
            <a:r>
              <a:rPr lang="en-US" sz="1600" baseline="30000" dirty="0">
                <a:latin typeface="Bookman Old Style" panose="02050604050505020204" pitchFamily="18" charset="0"/>
                <a:ea typeface="Calibri" panose="020F0502020204030204" pitchFamily="34" charset="0"/>
                <a:cs typeface="Arial" panose="020B0604020202020204" pitchFamily="34" charset="0"/>
              </a:rPr>
              <a:t>th</a:t>
            </a:r>
            <a:r>
              <a:rPr lang="en-US" sz="1600" dirty="0">
                <a:latin typeface="Bookman Old Style" panose="02050604050505020204" pitchFamily="18" charset="0"/>
                <a:ea typeface="Calibri" panose="020F0502020204030204" pitchFamily="34" charset="0"/>
                <a:cs typeface="Arial" panose="020B0604020202020204" pitchFamily="34" charset="0"/>
              </a:rPr>
              <a:t> element in an array the offset would be the number of bytes or words from the base address</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1E6248AF-0663-CABF-2B75-26B0BAB41FFA}"/>
              </a:ext>
            </a:extLst>
          </p:cNvPr>
          <p:cNvPicPr>
            <a:picLocks noChangeAspect="1"/>
          </p:cNvPicPr>
          <p:nvPr/>
        </p:nvPicPr>
        <p:blipFill rotWithShape="1">
          <a:blip r:embed="rId5"/>
          <a:srcRect b="6270"/>
          <a:stretch/>
        </p:blipFill>
        <p:spPr>
          <a:xfrm>
            <a:off x="7302245" y="1756325"/>
            <a:ext cx="4601883" cy="2581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556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481142" y="467113"/>
            <a:ext cx="4063749" cy="952726"/>
          </a:xfrm>
        </p:spPr>
        <p:txBody>
          <a:bodyPr vert="horz" lIns="91440" tIns="45720" rIns="91440" bIns="45720" rtlCol="0" anchor="t">
            <a:normAutofit/>
          </a:bodyPr>
          <a:lstStyle/>
          <a:p>
            <a:r>
              <a:rPr lang="en-US" sz="4800" dirty="0"/>
              <a:t>REGISTERS-IX</a:t>
            </a:r>
          </a:p>
        </p:txBody>
      </p:sp>
      <p:sp>
        <p:nvSpPr>
          <p:cNvPr id="4" name="TextBox 3">
            <a:extLst>
              <a:ext uri="{FF2B5EF4-FFF2-40B4-BE49-F238E27FC236}">
                <a16:creationId xmlns:a16="http://schemas.microsoft.com/office/drawing/2014/main" id="{0CC29913-319F-4362-D4EE-369A70B0CC7A}"/>
              </a:ext>
            </a:extLst>
          </p:cNvPr>
          <p:cNvSpPr txBox="1"/>
          <p:nvPr/>
        </p:nvSpPr>
        <p:spPr>
          <a:xfrm>
            <a:off x="72354" y="882355"/>
            <a:ext cx="6860704" cy="5354543"/>
          </a:xfrm>
          <a:prstGeom prst="rect">
            <a:avLst/>
          </a:prstGeom>
          <a:noFill/>
        </p:spPr>
        <p:txBody>
          <a:bodyPr wrap="square">
            <a:spAutoFit/>
          </a:bodyPr>
          <a:lstStyle/>
          <a:p>
            <a:pPr marR="165100" lvl="0" hangingPunct="0">
              <a:lnSpc>
                <a:spcPct val="200000"/>
              </a:lnSpc>
              <a:spcAft>
                <a:spcPts val="800"/>
              </a:spcAft>
              <a:tabLst>
                <a:tab pos="220980" algn="l"/>
              </a:tabLs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Example</a:t>
            </a:r>
          </a:p>
          <a:p>
            <a:pPr marR="165100" lvl="0" hangingPunct="0">
              <a:lnSpc>
                <a:spcPct val="200000"/>
              </a:lnSpc>
              <a:spcAft>
                <a:spcPts val="800"/>
              </a:spcAft>
              <a:tabLst>
                <a:tab pos="22098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If the base address of an array is 1000 and you want to access the 5</a:t>
            </a:r>
            <a:r>
              <a:rPr lang="en-US" sz="1600" baseline="30000" dirty="0">
                <a:latin typeface="Bookman Old Style" panose="02050604050505020204" pitchFamily="18" charset="0"/>
                <a:ea typeface="Calibri" panose="020F0502020204030204" pitchFamily="34" charset="0"/>
                <a:cs typeface="Times New Roman" panose="02020603050405020304" pitchFamily="18" charset="0"/>
              </a:rPr>
              <a:t>th</a:t>
            </a:r>
            <a:r>
              <a:rPr lang="en-US" sz="1600" dirty="0">
                <a:latin typeface="Bookman Old Style" panose="02050604050505020204" pitchFamily="18" charset="0"/>
                <a:ea typeface="Calibri" panose="020F0502020204030204" pitchFamily="34" charset="0"/>
                <a:cs typeface="Times New Roman" panose="02020603050405020304" pitchFamily="18" charset="0"/>
              </a:rPr>
              <a:t> element (assuming each element is 4 bytes), the offset would be 4 * 5 =20.</a:t>
            </a:r>
          </a:p>
          <a:p>
            <a:pPr marR="165100" lvl="0" hangingPunct="0">
              <a:lnSpc>
                <a:spcPct val="200000"/>
              </a:lnSpc>
              <a:spcAft>
                <a:spcPts val="800"/>
              </a:spcAft>
              <a:tabLst>
                <a:tab pos="220980" algn="l"/>
              </a:tabLs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Adding this to the base address would give</a:t>
            </a:r>
            <a:r>
              <a:rPr lang="en-US" sz="1600" dirty="0">
                <a:latin typeface="Bookman Old Style" panose="02050604050505020204" pitchFamily="18" charset="0"/>
                <a:ea typeface="Calibri" panose="020F0502020204030204" pitchFamily="34" charset="0"/>
                <a:cs typeface="Times New Roman" panose="02020603050405020304" pitchFamily="18" charset="0"/>
              </a:rPr>
              <a:t> 1000 + 20 = 1020, which is where the 5</a:t>
            </a:r>
            <a:r>
              <a:rPr lang="en-US" sz="1600" baseline="30000" dirty="0">
                <a:latin typeface="Bookman Old Style" panose="02050604050505020204" pitchFamily="18" charset="0"/>
                <a:ea typeface="Calibri" panose="020F0502020204030204" pitchFamily="34" charset="0"/>
                <a:cs typeface="Times New Roman" panose="02020603050405020304" pitchFamily="18" charset="0"/>
              </a:rPr>
              <a:t>th</a:t>
            </a:r>
            <a:r>
              <a:rPr lang="en-US" sz="1600" dirty="0">
                <a:latin typeface="Bookman Old Style" panose="02050604050505020204" pitchFamily="18" charset="0"/>
                <a:ea typeface="Calibri" panose="020F0502020204030204" pitchFamily="34" charset="0"/>
                <a:cs typeface="Times New Roman" panose="02020603050405020304" pitchFamily="18" charset="0"/>
              </a:rPr>
              <a:t> element is located.</a:t>
            </a:r>
          </a:p>
          <a:p>
            <a:pPr marR="165100" lvl="0" hangingPunct="0">
              <a:lnSpc>
                <a:spcPct val="200000"/>
              </a:lnSpc>
              <a:spcAft>
                <a:spcPts val="800"/>
              </a:spcAft>
              <a:tabLst>
                <a:tab pos="220980" algn="l"/>
              </a:tabLst>
            </a:pP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p>
            <a:pPr marR="165100" lvl="0" hangingPunct="0">
              <a:lnSpc>
                <a:spcPct val="200000"/>
              </a:lnSpc>
              <a:spcAft>
                <a:spcPts val="800"/>
              </a:spcAft>
              <a:tabLst>
                <a:tab pos="22098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This allows programs to work with data structure like arrays without needing to know the physical memory addresses. They would use base address and offset to navigate the memory space</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1E6248AF-0663-CABF-2B75-26B0BAB41FFA}"/>
              </a:ext>
            </a:extLst>
          </p:cNvPr>
          <p:cNvPicPr>
            <a:picLocks noChangeAspect="1"/>
          </p:cNvPicPr>
          <p:nvPr/>
        </p:nvPicPr>
        <p:blipFill rotWithShape="1">
          <a:blip r:embed="rId5"/>
          <a:srcRect b="6270"/>
          <a:stretch/>
        </p:blipFill>
        <p:spPr>
          <a:xfrm>
            <a:off x="7302245" y="1756325"/>
            <a:ext cx="4601883" cy="2581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840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5" name="Picture 114">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659826" y="513362"/>
            <a:ext cx="3681167" cy="1142184"/>
          </a:xfrm>
        </p:spPr>
        <p:txBody>
          <a:bodyPr>
            <a:normAutofit/>
          </a:bodyPr>
          <a:lstStyle/>
          <a:p>
            <a:pPr algn="l"/>
            <a:r>
              <a:rPr lang="en-US" b="1" dirty="0">
                <a:solidFill>
                  <a:schemeClr val="accent2">
                    <a:lumMod val="75000"/>
                  </a:schemeClr>
                </a:solidFill>
              </a:rPr>
              <a:t>Objectives</a:t>
            </a:r>
          </a:p>
        </p:txBody>
      </p:sp>
      <p:sp>
        <p:nvSpPr>
          <p:cNvPr id="5" name="Content Placeholder 4">
            <a:extLst>
              <a:ext uri="{FF2B5EF4-FFF2-40B4-BE49-F238E27FC236}">
                <a16:creationId xmlns:a16="http://schemas.microsoft.com/office/drawing/2014/main" id="{56C162CA-05DE-4186-B1ED-1F9BD72C3F5C}"/>
              </a:ext>
            </a:extLst>
          </p:cNvPr>
          <p:cNvSpPr>
            <a:spLocks noGrp="1"/>
          </p:cNvSpPr>
          <p:nvPr>
            <p:ph idx="1"/>
          </p:nvPr>
        </p:nvSpPr>
        <p:spPr>
          <a:xfrm>
            <a:off x="526235" y="1914706"/>
            <a:ext cx="6378234" cy="3696823"/>
          </a:xfrm>
        </p:spPr>
        <p:txBody>
          <a:bodyPr anchor="t">
            <a:normAutofit/>
          </a:bodyPr>
          <a:lstStyle/>
          <a:p>
            <a:pPr marL="0" indent="0">
              <a:buNone/>
            </a:pPr>
            <a:r>
              <a:rPr lang="en-US" cap="none" dirty="0">
                <a:latin typeface="Bookman Old Style" panose="02050604050505020204" pitchFamily="18" charset="0"/>
              </a:rPr>
              <a:t>Students will be able to</a:t>
            </a:r>
          </a:p>
          <a:p>
            <a:r>
              <a:rPr lang="en-US" cap="none" dirty="0">
                <a:latin typeface="Bookman Old Style" panose="02050604050505020204" pitchFamily="18" charset="0"/>
              </a:rPr>
              <a:t>Define the term processor</a:t>
            </a:r>
          </a:p>
          <a:p>
            <a:r>
              <a:rPr lang="en-US" cap="none" dirty="0">
                <a:latin typeface="Bookman Old Style" panose="02050604050505020204" pitchFamily="18" charset="0"/>
              </a:rPr>
              <a:t>State the role of the CPU in processing data.</a:t>
            </a:r>
          </a:p>
          <a:p>
            <a:r>
              <a:rPr lang="en-US" cap="none" dirty="0">
                <a:latin typeface="Bookman Old Style" panose="02050604050505020204" pitchFamily="18" charset="0"/>
              </a:rPr>
              <a:t>Describe the Von Neumann Architecture in data processing</a:t>
            </a:r>
          </a:p>
          <a:p>
            <a:r>
              <a:rPr lang="en-US" cap="none" dirty="0">
                <a:latin typeface="Bookman Old Style" panose="02050604050505020204" pitchFamily="18" charset="0"/>
              </a:rPr>
              <a:t>Describe the role of each of the component of the processor</a:t>
            </a:r>
          </a:p>
          <a:p>
            <a:r>
              <a:rPr lang="en-US" cap="none" dirty="0">
                <a:latin typeface="Bookman Old Style" panose="02050604050505020204" pitchFamily="18" charset="0"/>
              </a:rPr>
              <a:t>Describe the fetch-decode-execute cycle </a:t>
            </a:r>
          </a:p>
          <a:p>
            <a:endParaRPr lang="en-US" cap="none" dirty="0">
              <a:latin typeface="Bookman Old Style" panose="02050604050505020204" pitchFamily="18" charset="0"/>
            </a:endParaRPr>
          </a:p>
          <a:p>
            <a:pPr marL="0" indent="0">
              <a:buNone/>
            </a:pPr>
            <a:endParaRPr lang="en-US" cap="none" dirty="0">
              <a:latin typeface="Bookman Old Style" panose="02050604050505020204" pitchFamily="18" charset="0"/>
            </a:endParaRPr>
          </a:p>
        </p:txBody>
      </p:sp>
      <p:pic>
        <p:nvPicPr>
          <p:cNvPr id="7" name="Picture 6">
            <a:extLst>
              <a:ext uri="{FF2B5EF4-FFF2-40B4-BE49-F238E27FC236}">
                <a16:creationId xmlns:a16="http://schemas.microsoft.com/office/drawing/2014/main" id="{ABCF6531-690B-4B74-AA1D-957F91590F70}"/>
              </a:ext>
            </a:extLst>
          </p:cNvPr>
          <p:cNvPicPr>
            <a:picLocks noChangeAspect="1"/>
          </p:cNvPicPr>
          <p:nvPr/>
        </p:nvPicPr>
        <p:blipFill>
          <a:blip r:embed="rId4"/>
          <a:stretch>
            <a:fillRect/>
          </a:stretch>
        </p:blipFill>
        <p:spPr>
          <a:xfrm>
            <a:off x="7116283" y="1052750"/>
            <a:ext cx="4415891" cy="4415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26403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481142" y="467113"/>
            <a:ext cx="4063749" cy="952726"/>
          </a:xfrm>
        </p:spPr>
        <p:txBody>
          <a:bodyPr vert="horz" lIns="91440" tIns="45720" rIns="91440" bIns="45720" rtlCol="0" anchor="t">
            <a:normAutofit/>
          </a:bodyPr>
          <a:lstStyle/>
          <a:p>
            <a:r>
              <a:rPr lang="en-US" sz="4800" dirty="0"/>
              <a:t>REGISTERS-IX</a:t>
            </a:r>
          </a:p>
        </p:txBody>
      </p:sp>
      <p:sp>
        <p:nvSpPr>
          <p:cNvPr id="4" name="TextBox 3">
            <a:extLst>
              <a:ext uri="{FF2B5EF4-FFF2-40B4-BE49-F238E27FC236}">
                <a16:creationId xmlns:a16="http://schemas.microsoft.com/office/drawing/2014/main" id="{0CC29913-319F-4362-D4EE-369A70B0CC7A}"/>
              </a:ext>
            </a:extLst>
          </p:cNvPr>
          <p:cNvSpPr txBox="1"/>
          <p:nvPr/>
        </p:nvSpPr>
        <p:spPr>
          <a:xfrm>
            <a:off x="72354" y="882355"/>
            <a:ext cx="6860704" cy="5067285"/>
          </a:xfrm>
          <a:prstGeom prst="rect">
            <a:avLst/>
          </a:prstGeom>
          <a:noFill/>
        </p:spPr>
        <p:txBody>
          <a:bodyPr wrap="square">
            <a:spAutoFit/>
          </a:bodyPr>
          <a:lstStyle/>
          <a:p>
            <a:pPr marR="165100" lvl="0" hangingPunct="0">
              <a:lnSpc>
                <a:spcPct val="200000"/>
              </a:lnSpc>
              <a:spcAft>
                <a:spcPts val="800"/>
              </a:spcAft>
              <a:tabLst>
                <a:tab pos="220980" algn="l"/>
              </a:tabLs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Extra knowledge</a:t>
            </a:r>
          </a:p>
          <a:p>
            <a:pPr marR="165100" lvl="0" hangingPunct="0">
              <a:lnSpc>
                <a:spcPct val="200000"/>
              </a:lnSpc>
              <a:spcAft>
                <a:spcPts val="800"/>
              </a:spcAft>
              <a:tabLst>
                <a:tab pos="22098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Types of index registers</a:t>
            </a:r>
          </a:p>
          <a:p>
            <a:pPr marL="285750" marR="165100" lvl="0" indent="-285750" hangingPunct="0">
              <a:lnSpc>
                <a:spcPct val="200000"/>
              </a:lnSpc>
              <a:spcAft>
                <a:spcPts val="800"/>
              </a:spcAft>
              <a:buFont typeface="Arial" panose="020B0604020202020204" pitchFamily="34" charset="0"/>
              <a:buChar char="•"/>
              <a:tabLst>
                <a:tab pos="220980" algn="l"/>
              </a:tabLst>
            </a:pPr>
            <a:r>
              <a:rPr lang="en-US" sz="16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Index register (IX) </a:t>
            </a: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this term is used in older architecture like the PDP-11</a:t>
            </a:r>
          </a:p>
          <a:p>
            <a:pPr marL="285750" marR="165100" lvl="0" indent="-285750" hangingPunct="0">
              <a:lnSpc>
                <a:spcPct val="200000"/>
              </a:lnSpc>
              <a:spcAft>
                <a:spcPts val="800"/>
              </a:spcAft>
              <a:buFont typeface="Arial" panose="020B0604020202020204" pitchFamily="34" charset="0"/>
              <a:buChar char="•"/>
              <a:tabLst>
                <a:tab pos="220980" algn="l"/>
              </a:tabLst>
            </a:pPr>
            <a:r>
              <a:rPr lang="en-US" sz="1600" b="1" dirty="0">
                <a:solidFill>
                  <a:srgbClr val="FF0000"/>
                </a:solidFill>
                <a:latin typeface="Bookman Old Style" panose="02050604050505020204" pitchFamily="18" charset="0"/>
                <a:ea typeface="Calibri" panose="020F0502020204030204" pitchFamily="34" charset="0"/>
                <a:cs typeface="Times New Roman" panose="02020603050405020304" pitchFamily="18" charset="0"/>
              </a:rPr>
              <a:t>Index Register (X) </a:t>
            </a:r>
            <a:r>
              <a:rPr lang="en-US" sz="1600" dirty="0">
                <a:latin typeface="Bookman Old Style" panose="02050604050505020204" pitchFamily="18" charset="0"/>
                <a:ea typeface="Calibri" panose="020F0502020204030204" pitchFamily="34" charset="0"/>
                <a:cs typeface="Times New Roman" panose="02020603050405020304" pitchFamily="18" charset="0"/>
              </a:rPr>
              <a:t>used in IBM system 360 and later architectures</a:t>
            </a:r>
          </a:p>
          <a:p>
            <a:pPr marL="285750" marR="165100" lvl="0" indent="-285750" hangingPunct="0">
              <a:lnSpc>
                <a:spcPct val="200000"/>
              </a:lnSpc>
              <a:spcAft>
                <a:spcPts val="800"/>
              </a:spcAft>
              <a:buFont typeface="Arial" panose="020B0604020202020204" pitchFamily="34" charset="0"/>
              <a:buChar char="•"/>
              <a:tabLst>
                <a:tab pos="220980" algn="l"/>
              </a:tabLst>
            </a:pPr>
            <a:r>
              <a:rPr lang="en-US" sz="1600" b="1" dirty="0">
                <a:solidFill>
                  <a:srgbClr val="FF0000"/>
                </a:solidFill>
                <a:latin typeface="Bookman Old Style" panose="02050604050505020204" pitchFamily="18" charset="0"/>
                <a:ea typeface="Calibri" panose="020F0502020204030204" pitchFamily="34" charset="0"/>
                <a:cs typeface="Times New Roman" panose="02020603050405020304" pitchFamily="18" charset="0"/>
              </a:rPr>
              <a:t>Index Register(IR) </a:t>
            </a: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Found in ARM architecture</a:t>
            </a:r>
          </a:p>
          <a:p>
            <a:pPr marL="285750" marR="165100" lvl="0" indent="-285750" hangingPunct="0">
              <a:lnSpc>
                <a:spcPct val="200000"/>
              </a:lnSpc>
              <a:spcAft>
                <a:spcPts val="800"/>
              </a:spcAft>
              <a:buFont typeface="Arial" panose="020B0604020202020204" pitchFamily="34" charset="0"/>
              <a:buChar char="•"/>
              <a:tabLst>
                <a:tab pos="220980" algn="l"/>
              </a:tabLst>
            </a:pPr>
            <a:r>
              <a:rPr lang="en-US" sz="1600" b="1" dirty="0">
                <a:solidFill>
                  <a:srgbClr val="FF0000"/>
                </a:solidFill>
                <a:latin typeface="Bookman Old Style" panose="02050604050505020204" pitchFamily="18" charset="0"/>
                <a:ea typeface="Calibri" panose="020F0502020204030204" pitchFamily="34" charset="0"/>
                <a:cs typeface="Times New Roman" panose="02020603050405020304" pitchFamily="18" charset="0"/>
              </a:rPr>
              <a:t>Base Index Register (BX) </a:t>
            </a:r>
            <a:r>
              <a:rPr lang="en-US" sz="1600" dirty="0">
                <a:latin typeface="Bookman Old Style" panose="02050604050505020204" pitchFamily="18" charset="0"/>
                <a:ea typeface="Calibri" panose="020F0502020204030204" pitchFamily="34" charset="0"/>
                <a:cs typeface="Times New Roman" panose="02020603050405020304" pitchFamily="18" charset="0"/>
              </a:rPr>
              <a:t>Used in x86 architecture</a:t>
            </a:r>
          </a:p>
          <a:p>
            <a:pPr marL="285750" marR="165100" lvl="0" indent="-285750" hangingPunct="0">
              <a:lnSpc>
                <a:spcPct val="200000"/>
              </a:lnSpc>
              <a:spcAft>
                <a:spcPts val="800"/>
              </a:spcAft>
              <a:buFont typeface="Arial" panose="020B0604020202020204" pitchFamily="34" charset="0"/>
              <a:buChar char="•"/>
              <a:tabLst>
                <a:tab pos="220980" algn="l"/>
              </a:tabLst>
            </a:pPr>
            <a:r>
              <a:rPr lang="en-US" sz="1600" b="1" dirty="0">
                <a:solidFill>
                  <a:srgbClr val="FF0000"/>
                </a:solidFill>
                <a:latin typeface="Bookman Old Style" panose="02050604050505020204" pitchFamily="18" charset="0"/>
                <a:ea typeface="Calibri" panose="020F0502020204030204" pitchFamily="34" charset="0"/>
                <a:cs typeface="Times New Roman" panose="02020603050405020304" pitchFamily="18" charset="0"/>
              </a:rPr>
              <a:t>Index register (</a:t>
            </a:r>
            <a:r>
              <a:rPr lang="en-US" sz="1600" b="1" dirty="0" err="1">
                <a:solidFill>
                  <a:srgbClr val="FF0000"/>
                </a:solidFill>
                <a:latin typeface="Bookman Old Style" panose="02050604050505020204" pitchFamily="18" charset="0"/>
                <a:ea typeface="Calibri" panose="020F0502020204030204" pitchFamily="34" charset="0"/>
                <a:cs typeface="Times New Roman" panose="02020603050405020304" pitchFamily="18" charset="0"/>
              </a:rPr>
              <a:t>Xn</a:t>
            </a:r>
            <a:r>
              <a:rPr lang="en-US" sz="1600" b="1" dirty="0">
                <a:solidFill>
                  <a:srgbClr val="FF0000"/>
                </a:solidFill>
                <a:latin typeface="Bookman Old Style" panose="02050604050505020204" pitchFamily="18" charset="0"/>
                <a:ea typeface="Calibri" panose="020F0502020204030204" pitchFamily="34" charset="0"/>
                <a:cs typeface="Times New Roman" panose="02020603050405020304" pitchFamily="18" charset="0"/>
              </a:rPr>
              <a:t>) </a:t>
            </a: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used in modern RISC architect</a:t>
            </a:r>
            <a:r>
              <a:rPr lang="en-US" sz="1600" dirty="0">
                <a:latin typeface="Bookman Old Style" panose="02050604050505020204" pitchFamily="18" charset="0"/>
                <a:ea typeface="Calibri" panose="020F0502020204030204" pitchFamily="34" charset="0"/>
                <a:cs typeface="Times New Roman" panose="02020603050405020304" pitchFamily="18" charset="0"/>
              </a:rPr>
              <a:t>ure</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1E6248AF-0663-CABF-2B75-26B0BAB41FFA}"/>
              </a:ext>
            </a:extLst>
          </p:cNvPr>
          <p:cNvPicPr>
            <a:picLocks noChangeAspect="1"/>
          </p:cNvPicPr>
          <p:nvPr/>
        </p:nvPicPr>
        <p:blipFill rotWithShape="1">
          <a:blip r:embed="rId5"/>
          <a:srcRect b="6270"/>
          <a:stretch/>
        </p:blipFill>
        <p:spPr>
          <a:xfrm>
            <a:off x="7302245" y="1756325"/>
            <a:ext cx="4601883" cy="2581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275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87924" y="314713"/>
            <a:ext cx="4063749" cy="952726"/>
          </a:xfrm>
        </p:spPr>
        <p:txBody>
          <a:bodyPr vert="horz" lIns="91440" tIns="45720" rIns="91440" bIns="45720" rtlCol="0" anchor="t">
            <a:normAutofit fontScale="90000"/>
          </a:bodyPr>
          <a:lstStyle/>
          <a:p>
            <a:r>
              <a:rPr lang="en-US" sz="4800" dirty="0"/>
              <a:t>Status register</a:t>
            </a:r>
          </a:p>
        </p:txBody>
      </p:sp>
      <p:sp>
        <p:nvSpPr>
          <p:cNvPr id="4" name="TextBox 3">
            <a:extLst>
              <a:ext uri="{FF2B5EF4-FFF2-40B4-BE49-F238E27FC236}">
                <a16:creationId xmlns:a16="http://schemas.microsoft.com/office/drawing/2014/main" id="{0CC29913-319F-4362-D4EE-369A70B0CC7A}"/>
              </a:ext>
            </a:extLst>
          </p:cNvPr>
          <p:cNvSpPr txBox="1"/>
          <p:nvPr/>
        </p:nvSpPr>
        <p:spPr>
          <a:xfrm>
            <a:off x="153669" y="1085667"/>
            <a:ext cx="6680364" cy="5632311"/>
          </a:xfrm>
          <a:prstGeom prst="rect">
            <a:avLst/>
          </a:prstGeom>
          <a:noFill/>
        </p:spPr>
        <p:txBody>
          <a:bodyPr wrap="square">
            <a:spAutoFit/>
          </a:bodyPr>
          <a:lstStyle/>
          <a:p>
            <a:pPr marR="165100" lvl="0" algn="just" hangingPunct="0">
              <a:lnSpc>
                <a:spcPct val="200000"/>
              </a:lnSpc>
              <a:spcAft>
                <a:spcPts val="800"/>
              </a:spcAft>
              <a:tabLst>
                <a:tab pos="220980" algn="l"/>
              </a:tabLst>
            </a:pPr>
            <a:r>
              <a:rPr lang="en-US" sz="1600" dirty="0">
                <a:latin typeface="Bookman Old Style" panose="02050604050505020204" pitchFamily="18" charset="0"/>
                <a:ea typeface="Calibri" panose="020F0502020204030204" pitchFamily="34" charset="0"/>
                <a:cs typeface="Arial Bold" panose="020B0704020202020204" pitchFamily="34" charset="0"/>
              </a:rPr>
              <a:t>A status register is used when an instruction requires some form of arithmetic or logic processing. </a:t>
            </a:r>
          </a:p>
          <a:p>
            <a:pPr marR="165100" lvl="0" algn="just" hangingPunct="0">
              <a:lnSpc>
                <a:spcPct val="200000"/>
              </a:lnSpc>
              <a:spcAft>
                <a:spcPts val="800"/>
              </a:spcAft>
              <a:tabLst>
                <a:tab pos="220980" algn="l"/>
              </a:tabLst>
            </a:pPr>
            <a:r>
              <a:rPr lang="en-US" sz="1600" dirty="0">
                <a:latin typeface="Bookman Old Style" panose="02050604050505020204" pitchFamily="18" charset="0"/>
                <a:ea typeface="Calibri" panose="020F0502020204030204" pitchFamily="34" charset="0"/>
                <a:cs typeface="Arial Bold" panose="020B0704020202020204" pitchFamily="34" charset="0"/>
              </a:rPr>
              <a:t>Each bit is known as a flag. </a:t>
            </a:r>
          </a:p>
          <a:p>
            <a:pPr marR="165100" lvl="0" algn="just" hangingPunct="0">
              <a:lnSpc>
                <a:spcPct val="200000"/>
              </a:lnSpc>
              <a:spcAft>
                <a:spcPts val="800"/>
              </a:spcAft>
              <a:tabLst>
                <a:tab pos="220980" algn="l"/>
              </a:tabLst>
            </a:pPr>
            <a:r>
              <a:rPr lang="en-US" sz="1600" dirty="0">
                <a:latin typeface="Bookman Old Style" panose="02050604050505020204" pitchFamily="18" charset="0"/>
                <a:ea typeface="Calibri" panose="020F0502020204030204" pitchFamily="34" charset="0"/>
                <a:cs typeface="Arial Bold" panose="020B0704020202020204" pitchFamily="34" charset="0"/>
              </a:rPr>
              <a:t>Most systems have the following four flags.</a:t>
            </a:r>
          </a:p>
          <a:p>
            <a:pPr marL="285750" marR="165100" lvl="0" indent="-285750" algn="just" hangingPunct="0">
              <a:lnSpc>
                <a:spcPct val="150000"/>
              </a:lnSpc>
              <a:spcAft>
                <a:spcPts val="800"/>
              </a:spcAft>
              <a:buFont typeface="Arial" panose="020B0604020202020204" pitchFamily="34" charset="0"/>
              <a:buChar char="•"/>
              <a:tabLst>
                <a:tab pos="22098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Carry flag (C) is set to 1 if there is a CARRY following an addition operation.</a:t>
            </a:r>
          </a:p>
          <a:p>
            <a:pPr marL="285750" marR="165100" lvl="0" indent="-285750" algn="just" hangingPunct="0">
              <a:lnSpc>
                <a:spcPct val="150000"/>
              </a:lnSpc>
              <a:spcAft>
                <a:spcPts val="800"/>
              </a:spcAft>
              <a:buFont typeface="Arial" panose="020B0604020202020204" pitchFamily="34" charset="0"/>
              <a:buChar char="•"/>
              <a:tabLst>
                <a:tab pos="22098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Negative flag (N) is set to 1 if the result of a calculation yields a NEGATIVE value.</a:t>
            </a:r>
          </a:p>
          <a:p>
            <a:pPr marL="285750" marR="165100" lvl="0" indent="-285750" algn="just" hangingPunct="0">
              <a:lnSpc>
                <a:spcPct val="150000"/>
              </a:lnSpc>
              <a:spcAft>
                <a:spcPts val="800"/>
              </a:spcAft>
              <a:buFont typeface="Arial" panose="020B0604020202020204" pitchFamily="34" charset="0"/>
              <a:buChar char="•"/>
              <a:tabLst>
                <a:tab pos="22098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Overflow flag (V) is set to 1 if an arithmetic operation results in an OVERFLOW being produced.</a:t>
            </a:r>
          </a:p>
          <a:p>
            <a:pPr marL="285750" marR="165100" lvl="0" indent="-285750" algn="just" hangingPunct="0">
              <a:lnSpc>
                <a:spcPct val="150000"/>
              </a:lnSpc>
              <a:spcAft>
                <a:spcPts val="800"/>
              </a:spcAft>
              <a:buFont typeface="Arial" panose="020B0604020202020204" pitchFamily="34" charset="0"/>
              <a:buChar char="•"/>
              <a:tabLst>
                <a:tab pos="220980" algn="l"/>
              </a:tabLst>
            </a:pPr>
            <a:r>
              <a:rPr lang="en-US" sz="1600" dirty="0">
                <a:latin typeface="Bookman Old Style" panose="02050604050505020204" pitchFamily="18" charset="0"/>
                <a:ea typeface="Calibri" panose="020F0502020204030204" pitchFamily="34" charset="0"/>
                <a:cs typeface="Times New Roman" panose="02020603050405020304" pitchFamily="18" charset="0"/>
              </a:rPr>
              <a:t>Zero flag (Z) is set to 1 if the result of an arithmetic or logic operation is ZERO.</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7568342" y="1528353"/>
            <a:ext cx="3479884" cy="1013131"/>
          </a:xfrm>
          <a:prstGeom prst="rect">
            <a:avLst/>
          </a:prstGeom>
        </p:spPr>
      </p:pic>
      <p:sp>
        <p:nvSpPr>
          <p:cNvPr id="5" name="Rectangle 4"/>
          <p:cNvSpPr/>
          <p:nvPr/>
        </p:nvSpPr>
        <p:spPr>
          <a:xfrm>
            <a:off x="7465472" y="898107"/>
            <a:ext cx="3685624" cy="369332"/>
          </a:xfrm>
          <a:prstGeom prst="rect">
            <a:avLst/>
          </a:prstGeom>
        </p:spPr>
        <p:txBody>
          <a:bodyPr wrap="none">
            <a:spAutoFit/>
          </a:bodyPr>
          <a:lstStyle/>
          <a:p>
            <a:r>
              <a:rPr lang="en-US" dirty="0">
                <a:latin typeface="OfficinaSansStd-Book"/>
              </a:rPr>
              <a:t>Consider this arithmetic operation:</a:t>
            </a:r>
            <a:endParaRPr lang="en-US" dirty="0"/>
          </a:p>
        </p:txBody>
      </p:sp>
      <p:sp>
        <p:nvSpPr>
          <p:cNvPr id="7" name="Rectangle 6"/>
          <p:cNvSpPr/>
          <p:nvPr/>
        </p:nvSpPr>
        <p:spPr>
          <a:xfrm>
            <a:off x="7187646" y="2605520"/>
            <a:ext cx="4470400" cy="954107"/>
          </a:xfrm>
          <a:prstGeom prst="rect">
            <a:avLst/>
          </a:prstGeom>
        </p:spPr>
        <p:txBody>
          <a:bodyPr wrap="square">
            <a:spAutoFit/>
          </a:bodyPr>
          <a:lstStyle/>
          <a:p>
            <a:r>
              <a:rPr lang="en-US" sz="1400" dirty="0">
                <a:latin typeface="Bookman Old Style" panose="02050604050505020204" pitchFamily="18" charset="0"/>
              </a:rPr>
              <a:t>Since we have two positive numbers being added, the answer should not be negative. </a:t>
            </a:r>
          </a:p>
          <a:p>
            <a:r>
              <a:rPr lang="en-US" sz="1400" dirty="0">
                <a:latin typeface="Bookman Old Style" panose="02050604050505020204" pitchFamily="18" charset="0"/>
              </a:rPr>
              <a:t>The flags indicate two errors: a negative result, and an overflow occurred.</a:t>
            </a:r>
          </a:p>
        </p:txBody>
      </p:sp>
    </p:spTree>
    <p:extLst>
      <p:ext uri="{BB962C8B-B14F-4D97-AF65-F5344CB8AC3E}">
        <p14:creationId xmlns:p14="http://schemas.microsoft.com/office/powerpoint/2010/main" val="3012812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530655" y="782073"/>
            <a:ext cx="4063749" cy="680967"/>
          </a:xfrm>
        </p:spPr>
        <p:txBody>
          <a:bodyPr vert="horz" lIns="91440" tIns="45720" rIns="91440" bIns="45720" rtlCol="0" anchor="t">
            <a:normAutofit fontScale="90000"/>
          </a:bodyPr>
          <a:lstStyle/>
          <a:p>
            <a:r>
              <a:rPr lang="en-US" sz="4800" dirty="0"/>
              <a:t>BUSES</a:t>
            </a:r>
          </a:p>
        </p:txBody>
      </p:sp>
      <p:sp>
        <p:nvSpPr>
          <p:cNvPr id="4" name="TextBox 3">
            <a:extLst>
              <a:ext uri="{FF2B5EF4-FFF2-40B4-BE49-F238E27FC236}">
                <a16:creationId xmlns:a16="http://schemas.microsoft.com/office/drawing/2014/main" id="{0CC29913-319F-4362-D4EE-369A70B0CC7A}"/>
              </a:ext>
            </a:extLst>
          </p:cNvPr>
          <p:cNvSpPr txBox="1"/>
          <p:nvPr/>
        </p:nvSpPr>
        <p:spPr>
          <a:xfrm>
            <a:off x="243840" y="303347"/>
            <a:ext cx="6680364" cy="6044988"/>
          </a:xfrm>
          <a:prstGeom prst="rect">
            <a:avLst/>
          </a:prstGeom>
          <a:noFill/>
        </p:spPr>
        <p:txBody>
          <a:bodyPr wrap="square">
            <a:spAutoFit/>
          </a:bodyPr>
          <a:lstStyle/>
          <a:p>
            <a:pPr algn="just" hangingPunct="0">
              <a:lnSpc>
                <a:spcPct val="150000"/>
              </a:lnSpc>
              <a:spcAft>
                <a:spcPts val="800"/>
              </a:spcAft>
            </a:pPr>
            <a:r>
              <a:rPr lang="en-US" sz="1600" b="1" dirty="0">
                <a:effectLst/>
                <a:latin typeface="Bookman Old Style" panose="02050604050505020204" pitchFamily="18" charset="0"/>
                <a:ea typeface="Calibri" panose="020F0502020204030204" pitchFamily="34" charset="0"/>
                <a:cs typeface="Arial Bold" panose="020B0704020202020204" pitchFamily="34" charset="0"/>
              </a:rPr>
              <a:t>Buses: </a:t>
            </a:r>
            <a:r>
              <a:rPr lang="en-US" sz="1600" dirty="0">
                <a:effectLst/>
                <a:latin typeface="Bookman Old Style" panose="02050604050505020204" pitchFamily="18" charset="0"/>
                <a:ea typeface="Calibri" panose="020F0502020204030204" pitchFamily="34" charset="0"/>
                <a:cs typeface="Arial" panose="020B0604020202020204" pitchFamily="34" charset="0"/>
              </a:rPr>
              <a:t>''The set of wires used to carry signals to and from CPU and different</a:t>
            </a:r>
            <a:r>
              <a:rPr lang="en-US" sz="1600" b="1" dirty="0">
                <a:effectLst/>
                <a:latin typeface="Bookman Old Style" panose="02050604050505020204" pitchFamily="18" charset="0"/>
                <a:ea typeface="Calibri" panose="020F0502020204030204" pitchFamily="34" charset="0"/>
                <a:cs typeface="Arial Bold" panose="020B0704020202020204" pitchFamily="34" charset="0"/>
              </a:rPr>
              <a:t> </a:t>
            </a:r>
            <a:r>
              <a:rPr lang="en-US" sz="1600" dirty="0">
                <a:effectLst/>
                <a:latin typeface="Bookman Old Style" panose="02050604050505020204" pitchFamily="18" charset="0"/>
                <a:ea typeface="Calibri" panose="020F0502020204030204" pitchFamily="34" charset="0"/>
                <a:cs typeface="Arial" panose="020B0604020202020204" pitchFamily="34" charset="0"/>
              </a:rPr>
              <a:t>components of computer''</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p>
            <a:pPr marL="5080" algn="just" hangingPunct="0">
              <a:lnSpc>
                <a:spcPct val="150000"/>
              </a:lnSpc>
              <a:spcAft>
                <a:spcPts val="800"/>
              </a:spcAft>
            </a:pPr>
            <a:r>
              <a:rPr lang="en-US" sz="1600" dirty="0">
                <a:effectLst/>
                <a:latin typeface="Bookman Old Style" panose="02050604050505020204" pitchFamily="18" charset="0"/>
                <a:ea typeface="Calibri" panose="020F0502020204030204" pitchFamily="34" charset="0"/>
                <a:cs typeface="Arial" panose="020B0604020202020204" pitchFamily="34" charset="0"/>
              </a:rPr>
              <a:t>There are three types of buses according to three types of signals, these are:</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hangingPunct="0">
              <a:lnSpc>
                <a:spcPct val="150000"/>
              </a:lnSpc>
              <a:spcAft>
                <a:spcPts val="800"/>
              </a:spcAft>
              <a:buFont typeface="+mj-lt"/>
              <a:buAutoNum type="alphaLcParenR"/>
              <a:tabLst>
                <a:tab pos="262255" algn="l"/>
              </a:tabLst>
            </a:pPr>
            <a:r>
              <a:rPr lang="en-US" sz="1600" b="1" u="sng" dirty="0">
                <a:effectLst/>
                <a:latin typeface="Bookman Old Style" panose="02050604050505020204" pitchFamily="18" charset="0"/>
                <a:ea typeface="Calibri" panose="020F0502020204030204" pitchFamily="34" charset="0"/>
                <a:cs typeface="Arial Bold" panose="020B0704020202020204" pitchFamily="34" charset="0"/>
              </a:rPr>
              <a:t>Data Bus:</a:t>
            </a:r>
            <a:r>
              <a:rPr lang="en-US" sz="1600" b="1" dirty="0">
                <a:effectLst/>
                <a:latin typeface="Bookman Old Style" panose="02050604050505020204" pitchFamily="18" charset="0"/>
                <a:ea typeface="Calibri" panose="020F0502020204030204" pitchFamily="34" charset="0"/>
                <a:cs typeface="Arial Bold" panose="020B0704020202020204" pitchFamily="34" charset="0"/>
              </a:rPr>
              <a:t> </a:t>
            </a:r>
            <a:r>
              <a:rPr lang="en-US" sz="1600" dirty="0">
                <a:effectLst/>
                <a:latin typeface="Bookman Old Style" panose="02050604050505020204" pitchFamily="18" charset="0"/>
                <a:ea typeface="Calibri" panose="020F0502020204030204" pitchFamily="34" charset="0"/>
                <a:cs typeface="Arial" panose="020B0604020202020204" pitchFamily="34" charset="0"/>
              </a:rPr>
              <a:t>''The buses which are used to transmit data between CPU, memory and</a:t>
            </a:r>
            <a:r>
              <a:rPr lang="en-US" sz="1600" b="1" dirty="0">
                <a:effectLst/>
                <a:latin typeface="Bookman Old Style" panose="02050604050505020204" pitchFamily="18" charset="0"/>
                <a:ea typeface="Calibri" panose="020F0502020204030204" pitchFamily="34" charset="0"/>
                <a:cs typeface="Arial Bold" panose="020B0704020202020204" pitchFamily="34" charset="0"/>
              </a:rPr>
              <a:t> </a:t>
            </a:r>
            <a:r>
              <a:rPr lang="en-US" sz="1600" dirty="0">
                <a:effectLst/>
                <a:latin typeface="Bookman Old Style" panose="02050604050505020204" pitchFamily="18" charset="0"/>
                <a:ea typeface="Calibri" panose="020F0502020204030204" pitchFamily="34" charset="0"/>
                <a:cs typeface="Arial" panose="020B0604020202020204" pitchFamily="34" charset="0"/>
              </a:rPr>
              <a:t>input output devices. Its </a:t>
            </a:r>
            <a:r>
              <a:rPr lang="en-US" sz="1600" b="1" dirty="0">
                <a:solidFill>
                  <a:schemeClr val="accent6">
                    <a:lumMod val="75000"/>
                  </a:schemeClr>
                </a:solidFill>
                <a:effectLst/>
                <a:latin typeface="Bookman Old Style" panose="02050604050505020204" pitchFamily="18" charset="0"/>
                <a:ea typeface="Calibri" panose="020F0502020204030204" pitchFamily="34" charset="0"/>
                <a:cs typeface="Arial" panose="020B0604020202020204" pitchFamily="34" charset="0"/>
              </a:rPr>
              <a:t>bi-directional.</a:t>
            </a:r>
            <a:endParaRPr lang="en-US" sz="1600" b="1" dirty="0">
              <a:solidFill>
                <a:schemeClr val="accent6">
                  <a:lumMod val="75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hangingPunct="0">
              <a:lnSpc>
                <a:spcPct val="150000"/>
              </a:lnSpc>
              <a:spcAft>
                <a:spcPts val="800"/>
              </a:spcAft>
              <a:buFont typeface="+mj-lt"/>
              <a:buAutoNum type="alphaLcParenR"/>
              <a:tabLst>
                <a:tab pos="220980" algn="l"/>
              </a:tabLst>
            </a:pPr>
            <a:r>
              <a:rPr lang="en-US" sz="1600" b="1" u="sng" dirty="0">
                <a:effectLst/>
                <a:latin typeface="Bookman Old Style" panose="02050604050505020204" pitchFamily="18" charset="0"/>
                <a:ea typeface="Calibri" panose="020F0502020204030204" pitchFamily="34" charset="0"/>
                <a:cs typeface="Arial Bold" panose="020B0704020202020204" pitchFamily="34" charset="0"/>
              </a:rPr>
              <a:t>Address Bus:</a:t>
            </a:r>
            <a:r>
              <a:rPr lang="en-US" sz="1600" b="1" dirty="0">
                <a:effectLst/>
                <a:latin typeface="Bookman Old Style" panose="02050604050505020204" pitchFamily="18" charset="0"/>
                <a:ea typeface="Calibri" panose="020F0502020204030204" pitchFamily="34" charset="0"/>
                <a:cs typeface="Arial Bold" panose="020B0704020202020204" pitchFamily="34" charset="0"/>
              </a:rPr>
              <a:t> </a:t>
            </a:r>
            <a:r>
              <a:rPr lang="en-US" sz="1600" dirty="0">
                <a:effectLst/>
                <a:latin typeface="Bookman Old Style" panose="02050604050505020204" pitchFamily="18" charset="0"/>
                <a:ea typeface="Calibri" panose="020F0502020204030204" pitchFamily="34" charset="0"/>
                <a:cs typeface="Arial" panose="020B0604020202020204" pitchFamily="34" charset="0"/>
              </a:rPr>
              <a:t>‘‘The buses which connect the CPU with main memory and are</a:t>
            </a:r>
            <a:r>
              <a:rPr lang="en-US" sz="1600" b="1" dirty="0">
                <a:effectLst/>
                <a:latin typeface="Bookman Old Style" panose="02050604050505020204" pitchFamily="18" charset="0"/>
                <a:ea typeface="Calibri" panose="020F0502020204030204" pitchFamily="34" charset="0"/>
                <a:cs typeface="Arial Bold" panose="020B0704020202020204" pitchFamily="34" charset="0"/>
              </a:rPr>
              <a:t> </a:t>
            </a:r>
            <a:r>
              <a:rPr lang="en-US" sz="1600" dirty="0">
                <a:effectLst/>
                <a:latin typeface="Bookman Old Style" panose="02050604050505020204" pitchFamily="18" charset="0"/>
                <a:ea typeface="Calibri" panose="020F0502020204030204" pitchFamily="34" charset="0"/>
                <a:cs typeface="Arial" panose="020B0604020202020204" pitchFamily="34" charset="0"/>
              </a:rPr>
              <a:t>used to identify particular locations (address) in main memory where data is stored.'' its </a:t>
            </a:r>
            <a:r>
              <a:rPr lang="en-US" sz="1600" b="1" dirty="0" err="1">
                <a:solidFill>
                  <a:schemeClr val="accent6">
                    <a:lumMod val="75000"/>
                  </a:schemeClr>
                </a:solidFill>
                <a:effectLst/>
                <a:latin typeface="Bookman Old Style" panose="02050604050505020204" pitchFamily="18" charset="0"/>
                <a:ea typeface="Calibri" panose="020F0502020204030204" pitchFamily="34" charset="0"/>
                <a:cs typeface="Arial" panose="020B0604020202020204" pitchFamily="34" charset="0"/>
              </a:rPr>
              <a:t>uni</a:t>
            </a:r>
            <a:r>
              <a:rPr lang="en-US" sz="1600" b="1" dirty="0">
                <a:solidFill>
                  <a:schemeClr val="accent6">
                    <a:lumMod val="75000"/>
                  </a:schemeClr>
                </a:solidFill>
                <a:effectLst/>
                <a:latin typeface="Bookman Old Style" panose="02050604050505020204" pitchFamily="18" charset="0"/>
                <a:ea typeface="Calibri" panose="020F0502020204030204" pitchFamily="34" charset="0"/>
                <a:cs typeface="Arial" panose="020B0604020202020204" pitchFamily="34" charset="0"/>
              </a:rPr>
              <a:t>-directional.</a:t>
            </a:r>
            <a:endParaRPr lang="en-US" sz="1600" b="1" dirty="0">
              <a:solidFill>
                <a:schemeClr val="accent6">
                  <a:lumMod val="75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hangingPunct="0">
              <a:lnSpc>
                <a:spcPct val="150000"/>
              </a:lnSpc>
              <a:spcAft>
                <a:spcPts val="800"/>
              </a:spcAft>
              <a:buFont typeface="+mj-lt"/>
              <a:buAutoNum type="alphaLcParenR"/>
              <a:tabLst>
                <a:tab pos="220980" algn="l"/>
              </a:tabLst>
            </a:pPr>
            <a:r>
              <a:rPr lang="en-US" sz="1600" b="1" u="sng" dirty="0">
                <a:effectLst/>
                <a:latin typeface="Bookman Old Style" panose="02050604050505020204" pitchFamily="18" charset="0"/>
                <a:ea typeface="Calibri" panose="020F0502020204030204" pitchFamily="34" charset="0"/>
                <a:cs typeface="Arial Bold" panose="020B0704020202020204" pitchFamily="34" charset="0"/>
              </a:rPr>
              <a:t>Control Bus:</a:t>
            </a:r>
            <a:r>
              <a:rPr lang="en-US" sz="1600" b="1" dirty="0">
                <a:effectLst/>
                <a:latin typeface="Bookman Old Style" panose="02050604050505020204" pitchFamily="18" charset="0"/>
                <a:ea typeface="Calibri" panose="020F0502020204030204" pitchFamily="34" charset="0"/>
                <a:cs typeface="Arial Bold" panose="020B0704020202020204" pitchFamily="34" charset="0"/>
              </a:rPr>
              <a:t> </a:t>
            </a:r>
            <a:r>
              <a:rPr lang="en-US" sz="1600" dirty="0">
                <a:effectLst/>
                <a:latin typeface="Bookman Old Style" panose="02050604050505020204" pitchFamily="18" charset="0"/>
                <a:ea typeface="Calibri" panose="020F0502020204030204" pitchFamily="34" charset="0"/>
                <a:cs typeface="Arial" panose="020B0604020202020204" pitchFamily="34" charset="0"/>
              </a:rPr>
              <a:t>The wires which are used to transmit the control signals (instructions) generated by Control Unit to the relevant component of the computer. It can be </a:t>
            </a:r>
            <a:r>
              <a:rPr lang="en-US" sz="1600" b="1" dirty="0" err="1">
                <a:solidFill>
                  <a:schemeClr val="accent6">
                    <a:lumMod val="75000"/>
                  </a:schemeClr>
                </a:solidFill>
                <a:effectLst/>
                <a:latin typeface="Bookman Old Style" panose="02050604050505020204" pitchFamily="18" charset="0"/>
                <a:ea typeface="Calibri" panose="020F0502020204030204" pitchFamily="34" charset="0"/>
                <a:cs typeface="Arial" panose="020B0604020202020204" pitchFamily="34" charset="0"/>
              </a:rPr>
              <a:t>uni</a:t>
            </a:r>
            <a:r>
              <a:rPr lang="en-US" sz="1600" b="1" dirty="0">
                <a:solidFill>
                  <a:schemeClr val="accent6">
                    <a:lumMod val="75000"/>
                  </a:schemeClr>
                </a:solidFill>
                <a:effectLst/>
                <a:latin typeface="Bookman Old Style" panose="02050604050505020204" pitchFamily="18" charset="0"/>
                <a:ea typeface="Calibri" panose="020F0502020204030204" pitchFamily="34" charset="0"/>
                <a:cs typeface="Arial" panose="020B0604020202020204" pitchFamily="34" charset="0"/>
              </a:rPr>
              <a:t>-directional or bi-directional</a:t>
            </a:r>
            <a:r>
              <a:rPr lang="en-US" sz="1600" dirty="0">
                <a:effectLst/>
                <a:latin typeface="Bookman Old Style" panose="02050604050505020204" pitchFamily="18" charset="0"/>
                <a:ea typeface="Calibri" panose="020F0502020204030204" pitchFamily="34" charset="0"/>
                <a:cs typeface="Arial" panose="020B0604020202020204" pitchFamily="34" charset="0"/>
              </a:rPr>
              <a:t> due to internal connections</a:t>
            </a:r>
            <a:r>
              <a:rPr lang="en-US" sz="1800" dirty="0">
                <a:effectLst/>
                <a:latin typeface="Bookman Old Style" panose="020506040505050202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685C059A-AE6B-E459-EBF1-A233CAF89294}"/>
              </a:ext>
            </a:extLst>
          </p:cNvPr>
          <p:cNvPicPr>
            <a:picLocks noChangeAspect="1"/>
          </p:cNvPicPr>
          <p:nvPr/>
        </p:nvPicPr>
        <p:blipFill rotWithShape="1">
          <a:blip r:embed="rId5"/>
          <a:srcRect l="2389" t="9023" r="2602" b="11106"/>
          <a:stretch/>
        </p:blipFill>
        <p:spPr>
          <a:xfrm>
            <a:off x="7238922" y="2039600"/>
            <a:ext cx="4709238" cy="32059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65904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26" name="Rectangle 25">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
            <a:extLst>
              <a:ext uri="{FF2B5EF4-FFF2-40B4-BE49-F238E27FC236}">
                <a16:creationId xmlns:a16="http://schemas.microsoft.com/office/drawing/2014/main" id="{F5B52056-26AD-4841-8A16-C1D9E3C099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descr="Formula">
            <a:extLst>
              <a:ext uri="{FF2B5EF4-FFF2-40B4-BE49-F238E27FC236}">
                <a16:creationId xmlns:a16="http://schemas.microsoft.com/office/drawing/2014/main" id="{29B78601-F415-4A48-AB86-2F6B81FA9136}"/>
              </a:ext>
            </a:extLst>
          </p:cNvPr>
          <p:cNvPicPr>
            <a:picLocks noGrp="1" noChangeAspect="1"/>
          </p:cNvPicPr>
          <p:nvPr>
            <p:ph sz="quarter" idx="13"/>
          </p:nvPr>
        </p:nvPicPr>
        <p:blipFill rotWithShape="1">
          <a:blip r:embed="rId5" cstate="email">
            <a:extLst>
              <a:ext uri="{28A0092B-C50C-407E-A947-70E740481C1C}">
                <a14:useLocalDpi xmlns:a14="http://schemas.microsoft.com/office/drawing/2010/main"/>
              </a:ext>
            </a:extLst>
          </a:blip>
          <a:srcRect b="-2"/>
          <a:stretch/>
        </p:blipFill>
        <p:spPr>
          <a:xfrm>
            <a:off x="20" y="10"/>
            <a:ext cx="4024741" cy="6857990"/>
          </a:xfrm>
          <a:prstGeom prst="rect">
            <a:avLst/>
          </a:prstGeom>
        </p:spPr>
      </p:pic>
      <p:sp>
        <p:nvSpPr>
          <p:cNvPr id="30" name="Rectangle 29">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B2B72-EB44-4428-96AA-8636E4A4ADFD}"/>
              </a:ext>
            </a:extLst>
          </p:cNvPr>
          <p:cNvSpPr>
            <a:spLocks noGrp="1"/>
          </p:cNvSpPr>
          <p:nvPr>
            <p:ph type="title"/>
          </p:nvPr>
        </p:nvSpPr>
        <p:spPr>
          <a:xfrm>
            <a:off x="4563373" y="-2"/>
            <a:ext cx="6672886" cy="965202"/>
          </a:xfrm>
        </p:spPr>
        <p:txBody>
          <a:bodyPr vert="horz" lIns="91440" tIns="45720" rIns="91440" bIns="45720" rtlCol="0" anchor="ctr">
            <a:normAutofit/>
          </a:bodyPr>
          <a:lstStyle/>
          <a:p>
            <a:pPr marL="5080">
              <a:lnSpc>
                <a:spcPct val="150000"/>
              </a:lnSpc>
              <a:spcAft>
                <a:spcPts val="800"/>
              </a:spcAft>
            </a:pPr>
            <a:r>
              <a:rPr lang="en-US" sz="1800" b="1" dirty="0">
                <a:solidFill>
                  <a:schemeClr val="accent6">
                    <a:lumMod val="75000"/>
                  </a:schemeClr>
                </a:solidFill>
                <a:effectLst/>
                <a:latin typeface="Bookman Old Style" panose="02050604050505020204" pitchFamily="18" charset="0"/>
                <a:ea typeface="Calibri" panose="020F0502020204030204" pitchFamily="34" charset="0"/>
                <a:cs typeface="Arial Bold" panose="020B0704020202020204" pitchFamily="34" charset="0"/>
              </a:rPr>
              <a:t>Fetch-Execute Cycle</a:t>
            </a:r>
            <a:endPar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7112E7E-D6A3-5B69-BAD9-1DEC1A111458}"/>
              </a:ext>
            </a:extLst>
          </p:cNvPr>
          <p:cNvSpPr>
            <a:spLocks noGrp="1"/>
          </p:cNvSpPr>
          <p:nvPr>
            <p:ph sz="quarter" idx="14"/>
          </p:nvPr>
        </p:nvSpPr>
        <p:spPr>
          <a:xfrm>
            <a:off x="4563373" y="965200"/>
            <a:ext cx="7347382" cy="5171440"/>
          </a:xfrm>
        </p:spPr>
        <p:txBody>
          <a:bodyPr>
            <a:normAutofit fontScale="85000" lnSpcReduction="10000"/>
          </a:bodyPr>
          <a:lstStyle/>
          <a:p>
            <a:pPr marL="0" indent="0" hangingPunct="0">
              <a:lnSpc>
                <a:spcPct val="150000"/>
              </a:lnSpc>
              <a:spcAft>
                <a:spcPts val="800"/>
              </a:spcAft>
              <a:buNone/>
            </a:pPr>
            <a:r>
              <a:rPr lang="en-US" sz="1900" cap="none" dirty="0">
                <a:latin typeface="Bookman Old Style" panose="02050604050505020204" pitchFamily="18" charset="0"/>
                <a:cs typeface="Arial" panose="020B0604020202020204" pitchFamily="34" charset="0"/>
              </a:rPr>
              <a:t>The instruction cycle (also known as the fetch–decode–execute cycle, or simply the fetch-execute cycle) is the cycle that the central processing unit (CPU) follows from boot-up until the computer has shut down in order to process instructions. </a:t>
            </a:r>
          </a:p>
          <a:p>
            <a:pPr marL="0" indent="0" hangingPunct="0">
              <a:lnSpc>
                <a:spcPct val="150000"/>
              </a:lnSpc>
              <a:spcAft>
                <a:spcPts val="800"/>
              </a:spcAft>
              <a:buNone/>
            </a:pPr>
            <a:r>
              <a:rPr lang="en-US" sz="1900" cap="none" dirty="0">
                <a:latin typeface="Bookman Old Style" panose="02050604050505020204" pitchFamily="18" charset="0"/>
                <a:cs typeface="Arial" panose="020B0604020202020204" pitchFamily="34" charset="0"/>
              </a:rPr>
              <a:t>It is composed of three main stages:</a:t>
            </a:r>
          </a:p>
          <a:p>
            <a:pPr>
              <a:buFont typeface="+mj-lt"/>
              <a:buAutoNum type="arabicPeriod"/>
            </a:pPr>
            <a:r>
              <a:rPr lang="en-US" sz="1900" cap="none" dirty="0">
                <a:latin typeface="Bookman Old Style" panose="02050604050505020204" pitchFamily="18" charset="0"/>
                <a:cs typeface="Arial" panose="020B0604020202020204" pitchFamily="34" charset="0"/>
              </a:rPr>
              <a:t>Fetch – gets the next program command from the computer’s memory</a:t>
            </a:r>
          </a:p>
          <a:p>
            <a:pPr>
              <a:buFont typeface="+mj-lt"/>
              <a:buAutoNum type="arabicPeriod"/>
            </a:pPr>
            <a:r>
              <a:rPr lang="en-US" sz="1900" cap="none" dirty="0">
                <a:latin typeface="Bookman Old Style" panose="02050604050505020204" pitchFamily="18" charset="0"/>
                <a:cs typeface="Arial" panose="020B0604020202020204" pitchFamily="34" charset="0"/>
              </a:rPr>
              <a:t>Decode – deciphers what the program is telling the computer to do</a:t>
            </a:r>
          </a:p>
          <a:p>
            <a:pPr>
              <a:buFont typeface="+mj-lt"/>
              <a:buAutoNum type="arabicPeriod"/>
            </a:pPr>
            <a:r>
              <a:rPr lang="en-US" sz="1900" cap="none" dirty="0">
                <a:latin typeface="Bookman Old Style" panose="02050604050505020204" pitchFamily="18" charset="0"/>
                <a:cs typeface="Arial" panose="020B0604020202020204" pitchFamily="34" charset="0"/>
              </a:rPr>
              <a:t>Execute – carries out the requested action</a:t>
            </a:r>
          </a:p>
          <a:p>
            <a:pPr>
              <a:buFont typeface="+mj-lt"/>
              <a:buAutoNum type="arabicPeriod"/>
            </a:pPr>
            <a:r>
              <a:rPr lang="en-US" sz="1900" cap="none" dirty="0">
                <a:latin typeface="Bookman Old Style" panose="02050604050505020204" pitchFamily="18" charset="0"/>
                <a:cs typeface="Arial" panose="020B0604020202020204" pitchFamily="34" charset="0"/>
              </a:rPr>
              <a:t>Store – saves the results to a Register or Memory</a:t>
            </a:r>
          </a:p>
          <a:p>
            <a:pPr marL="0" indent="0" hangingPunct="0">
              <a:lnSpc>
                <a:spcPct val="150000"/>
              </a:lnSpc>
              <a:spcAft>
                <a:spcPts val="800"/>
              </a:spcAft>
              <a:buNone/>
            </a:pPr>
            <a:r>
              <a:rPr lang="en-US" sz="1800" cap="none" dirty="0">
                <a:effectLst/>
                <a:latin typeface="Bookman Old Style" panose="02050604050505020204" pitchFamily="18" charset="0"/>
                <a:ea typeface="Calibri" panose="020F0502020204030204" pitchFamily="34" charset="0"/>
                <a:cs typeface="Arial" panose="020B0604020202020204" pitchFamily="34" charset="0"/>
              </a:rPr>
              <a:t>The basic steps involved in executing an instruction within the processor is called the instruction cycle/ fetch-execution cycle</a:t>
            </a:r>
            <a:endParaRPr lang="en-US" sz="1800" cap="none" dirty="0">
              <a:effectLst/>
              <a:latin typeface="Bookman Old Style" panose="02050604050505020204" pitchFamily="18" charset="0"/>
              <a:ea typeface="Calibri" panose="020F0502020204030204" pitchFamily="34" charset="0"/>
              <a:cs typeface="Times New Roman" panose="02020603050405020304" pitchFamily="18" charset="0"/>
            </a:endParaRPr>
          </a:p>
          <a:p>
            <a:pPr marL="0" indent="0">
              <a:lnSpc>
                <a:spcPct val="150000"/>
              </a:lnSpc>
              <a:buNone/>
            </a:pPr>
            <a:endParaRPr lang="en-US" sz="1800" cap="none" dirty="0">
              <a:effectLst/>
              <a:latin typeface="Bookman Old Style" panose="02050604050505020204" pitchFamily="18"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550360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26" name="Rectangle 25">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
            <a:extLst>
              <a:ext uri="{FF2B5EF4-FFF2-40B4-BE49-F238E27FC236}">
                <a16:creationId xmlns:a16="http://schemas.microsoft.com/office/drawing/2014/main" id="{F5B52056-26AD-4841-8A16-C1D9E3C099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descr="Formula">
            <a:extLst>
              <a:ext uri="{FF2B5EF4-FFF2-40B4-BE49-F238E27FC236}">
                <a16:creationId xmlns:a16="http://schemas.microsoft.com/office/drawing/2014/main" id="{29B78601-F415-4A48-AB86-2F6B81FA9136}"/>
              </a:ext>
            </a:extLst>
          </p:cNvPr>
          <p:cNvPicPr>
            <a:picLocks noGrp="1" noChangeAspect="1"/>
          </p:cNvPicPr>
          <p:nvPr>
            <p:ph sz="quarter" idx="13"/>
          </p:nvPr>
        </p:nvPicPr>
        <p:blipFill rotWithShape="1">
          <a:blip r:embed="rId5" cstate="email">
            <a:extLst>
              <a:ext uri="{28A0092B-C50C-407E-A947-70E740481C1C}">
                <a14:useLocalDpi xmlns:a14="http://schemas.microsoft.com/office/drawing/2010/main"/>
              </a:ext>
            </a:extLst>
          </a:blip>
          <a:srcRect b="-2"/>
          <a:stretch/>
        </p:blipFill>
        <p:spPr>
          <a:xfrm>
            <a:off x="20" y="10"/>
            <a:ext cx="4024741" cy="6857990"/>
          </a:xfrm>
          <a:prstGeom prst="rect">
            <a:avLst/>
          </a:prstGeom>
        </p:spPr>
      </p:pic>
      <p:sp>
        <p:nvSpPr>
          <p:cNvPr id="30" name="Rectangle 29">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B2B72-EB44-4428-96AA-8636E4A4ADFD}"/>
              </a:ext>
            </a:extLst>
          </p:cNvPr>
          <p:cNvSpPr>
            <a:spLocks noGrp="1"/>
          </p:cNvSpPr>
          <p:nvPr>
            <p:ph type="title"/>
          </p:nvPr>
        </p:nvSpPr>
        <p:spPr>
          <a:xfrm>
            <a:off x="4563373" y="-2"/>
            <a:ext cx="6672886" cy="965202"/>
          </a:xfrm>
        </p:spPr>
        <p:txBody>
          <a:bodyPr vert="horz" lIns="91440" tIns="45720" rIns="91440" bIns="45720" rtlCol="0" anchor="ctr">
            <a:normAutofit/>
          </a:bodyPr>
          <a:lstStyle/>
          <a:p>
            <a:pPr marL="5080">
              <a:lnSpc>
                <a:spcPct val="150000"/>
              </a:lnSpc>
              <a:spcAft>
                <a:spcPts val="800"/>
              </a:spcAft>
            </a:pPr>
            <a:r>
              <a:rPr lang="en-US" sz="1800" b="1" dirty="0">
                <a:solidFill>
                  <a:schemeClr val="accent6">
                    <a:lumMod val="75000"/>
                  </a:schemeClr>
                </a:solidFill>
                <a:effectLst/>
                <a:latin typeface="Bookman Old Style" panose="02050604050505020204" pitchFamily="18" charset="0"/>
                <a:ea typeface="Calibri" panose="020F0502020204030204" pitchFamily="34" charset="0"/>
                <a:cs typeface="Arial Bold" panose="020B0704020202020204" pitchFamily="34" charset="0"/>
              </a:rPr>
              <a:t>Fetch-Execute Cycle</a:t>
            </a:r>
            <a:endParaRPr lang="en-US" sz="18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7112E7E-D6A3-5B69-BAD9-1DEC1A111458}"/>
              </a:ext>
            </a:extLst>
          </p:cNvPr>
          <p:cNvSpPr>
            <a:spLocks noGrp="1"/>
          </p:cNvSpPr>
          <p:nvPr>
            <p:ph sz="quarter" idx="14"/>
          </p:nvPr>
        </p:nvSpPr>
        <p:spPr>
          <a:xfrm>
            <a:off x="4563373" y="701040"/>
            <a:ext cx="7347382" cy="5974080"/>
          </a:xfrm>
        </p:spPr>
        <p:txBody>
          <a:bodyPr>
            <a:normAutofit fontScale="85000" lnSpcReduction="10000"/>
          </a:bodyPr>
          <a:lstStyle/>
          <a:p>
            <a:pPr>
              <a:lnSpc>
                <a:spcPct val="150000"/>
              </a:lnSpc>
              <a:spcAft>
                <a:spcPts val="800"/>
              </a:spcAft>
            </a:pPr>
            <a:r>
              <a:rPr lang="en-US" sz="1800" b="1" cap="none" dirty="0">
                <a:effectLst/>
                <a:latin typeface="Bookman Old Style" panose="02050604050505020204" pitchFamily="18" charset="0"/>
                <a:ea typeface="Calibri" panose="020F0502020204030204" pitchFamily="34" charset="0"/>
                <a:cs typeface="Times New Roman" panose="02020603050405020304" pitchFamily="18" charset="0"/>
              </a:rPr>
              <a:t>Step 1-fetching the instructions</a:t>
            </a:r>
            <a:r>
              <a:rPr lang="en-US" sz="1800" b="1" cap="none" dirty="0">
                <a:latin typeface="Bookman Old Style" panose="02050604050505020204" pitchFamily="18" charset="0"/>
                <a:ea typeface="Calibri" panose="020F0502020204030204" pitchFamily="34" charset="0"/>
                <a:cs typeface="Times New Roman" panose="02020603050405020304" pitchFamily="18" charset="0"/>
              </a:rPr>
              <a:t>  </a:t>
            </a:r>
            <a:br>
              <a:rPr lang="en-US" sz="1800" b="1" cap="none" dirty="0">
                <a:latin typeface="Bookman Old Style" panose="02050604050505020204" pitchFamily="18" charset="0"/>
                <a:ea typeface="Calibri" panose="020F0502020204030204" pitchFamily="34" charset="0"/>
                <a:cs typeface="Times New Roman" panose="02020603050405020304" pitchFamily="18" charset="0"/>
              </a:rPr>
            </a:br>
            <a:r>
              <a:rPr lang="en-US" sz="1800" cap="none" dirty="0">
                <a:effectLst/>
                <a:latin typeface="Bookman Old Style" panose="02050604050505020204" pitchFamily="18" charset="0"/>
                <a:ea typeface="Calibri" panose="020F0502020204030204" pitchFamily="34" charset="0"/>
                <a:cs typeface="Times New Roman" panose="02020603050405020304" pitchFamily="18" charset="0"/>
              </a:rPr>
              <a:t>To fetch the instructions the CPU make use of the CU and the address bus. Data from this address is then moved from main memory into the registers in the CPU by travelling along the data bus.  Registers are then used to stored and move the data to a special register that will decode the instruction.</a:t>
            </a:r>
          </a:p>
          <a:p>
            <a:pPr>
              <a:lnSpc>
                <a:spcPct val="150000"/>
              </a:lnSpc>
              <a:spcAft>
                <a:spcPts val="800"/>
              </a:spcAft>
            </a:pPr>
            <a:r>
              <a:rPr lang="en-US" sz="1800" b="1" cap="none" dirty="0">
                <a:effectLst/>
                <a:latin typeface="Bookman Old Style" panose="02050604050505020204" pitchFamily="18" charset="0"/>
                <a:ea typeface="Calibri" panose="020F0502020204030204" pitchFamily="34" charset="0"/>
                <a:cs typeface="Arial Bold" panose="020B0704020202020204" pitchFamily="34" charset="0"/>
              </a:rPr>
              <a:t>Step 2 decode </a:t>
            </a:r>
            <a:r>
              <a:rPr lang="en-US" sz="1800" b="1" cap="none" dirty="0">
                <a:effectLst/>
                <a:latin typeface="Bookman Old Style" panose="02050604050505020204" pitchFamily="18" charset="0"/>
                <a:ea typeface="Calibri" panose="020F0502020204030204" pitchFamily="34" charset="0"/>
                <a:cs typeface="Arial" panose="020B0604020202020204" pitchFamily="34" charset="0"/>
              </a:rPr>
              <a:t>the instruction </a:t>
            </a:r>
            <a:br>
              <a:rPr lang="en-US" sz="1800" b="1" cap="none" dirty="0">
                <a:latin typeface="Bookman Old Style" panose="02050604050505020204" pitchFamily="18" charset="0"/>
                <a:ea typeface="Calibri" panose="020F0502020204030204" pitchFamily="34" charset="0"/>
                <a:cs typeface="Times New Roman" panose="02020603050405020304" pitchFamily="18" charset="0"/>
              </a:rPr>
            </a:br>
            <a:r>
              <a:rPr lang="en-US" sz="1800" cap="none" dirty="0">
                <a:effectLst/>
                <a:latin typeface="Bookman Old Style" panose="02050604050505020204" pitchFamily="18" charset="0"/>
                <a:ea typeface="Calibri" panose="020F0502020204030204" pitchFamily="34" charset="0"/>
                <a:cs typeface="Times New Roman" panose="02020603050405020304" pitchFamily="18" charset="0"/>
              </a:rPr>
              <a:t>The ALU now needs to understand the instruction that was just fetched (from ram). To do this the instructions needs to be decoded.  The moving of data and the decoding of instructions is controlled by the control unit.</a:t>
            </a:r>
          </a:p>
          <a:p>
            <a:pPr algn="just" hangingPunct="0">
              <a:lnSpc>
                <a:spcPct val="150000"/>
              </a:lnSpc>
              <a:spcAft>
                <a:spcPts val="800"/>
              </a:spcAft>
            </a:pPr>
            <a:r>
              <a:rPr lang="en-US" sz="1800" b="1" cap="none" dirty="0">
                <a:effectLst/>
                <a:latin typeface="Bookman Old Style" panose="02050604050505020204" pitchFamily="18" charset="0"/>
                <a:ea typeface="Calibri" panose="020F0502020204030204" pitchFamily="34" charset="0"/>
                <a:cs typeface="Arial Bold" panose="020B0704020202020204" pitchFamily="34" charset="0"/>
              </a:rPr>
              <a:t>Step 3. Execute </a:t>
            </a:r>
            <a:r>
              <a:rPr lang="en-US" sz="1800" cap="none" dirty="0">
                <a:effectLst/>
                <a:latin typeface="Bookman Old Style" panose="02050604050505020204" pitchFamily="18" charset="0"/>
                <a:ea typeface="Calibri" panose="020F0502020204030204" pitchFamily="34" charset="0"/>
                <a:cs typeface="Arial" panose="020B0604020202020204" pitchFamily="34" charset="0"/>
              </a:rPr>
              <a:t>the instructions </a:t>
            </a:r>
            <a:r>
              <a:rPr lang="en-US" sz="1800" cap="none" dirty="0">
                <a:latin typeface="Bookman Old Style" panose="02050604050505020204" pitchFamily="18" charset="0"/>
                <a:ea typeface="Calibri" panose="020F0502020204030204" pitchFamily="34" charset="0"/>
                <a:cs typeface="Arial" panose="020B0604020202020204" pitchFamily="34" charset="0"/>
              </a:rPr>
              <a:t>by the A</a:t>
            </a:r>
            <a:r>
              <a:rPr lang="en-US" sz="1800" cap="none" dirty="0">
                <a:effectLst/>
                <a:latin typeface="Bookman Old Style" panose="02050604050505020204" pitchFamily="18" charset="0"/>
                <a:ea typeface="Calibri" panose="020F0502020204030204" pitchFamily="34" charset="0"/>
                <a:cs typeface="Times New Roman" panose="02020603050405020304" pitchFamily="18" charset="0"/>
              </a:rPr>
              <a:t>LU. This is where all the processing of the data that is needed for the instruction takes place. The CPU basically carries out the instructions.  Once the CPU has executed the instruction the cycle can begin again for the next instruction.</a:t>
            </a:r>
          </a:p>
          <a:p>
            <a:pPr marL="0" indent="0">
              <a:lnSpc>
                <a:spcPct val="150000"/>
              </a:lnSpc>
              <a:buNone/>
            </a:pPr>
            <a:endParaRPr lang="en-US" sz="1800" cap="none" dirty="0">
              <a:effectLst/>
              <a:latin typeface="Bookman Old Style" panose="02050604050505020204" pitchFamily="18"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73615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BBD5B2-BF21-2ABF-5A60-05BD7DA69E9E}"/>
              </a:ext>
            </a:extLst>
          </p:cNvPr>
          <p:cNvGraphicFramePr>
            <a:graphicFrameLocks noGrp="1"/>
          </p:cNvGraphicFramePr>
          <p:nvPr>
            <p:extLst>
              <p:ext uri="{D42A27DB-BD31-4B8C-83A1-F6EECF244321}">
                <p14:modId xmlns:p14="http://schemas.microsoft.com/office/powerpoint/2010/main" val="427639519"/>
              </p:ext>
            </p:extLst>
          </p:nvPr>
        </p:nvGraphicFramePr>
        <p:xfrm>
          <a:off x="863600" y="386080"/>
          <a:ext cx="10779760" cy="6261244"/>
        </p:xfrm>
        <a:graphic>
          <a:graphicData uri="http://schemas.openxmlformats.org/drawingml/2006/table">
            <a:tbl>
              <a:tblPr firstRow="1" firstCol="1" bandRow="1">
                <a:tableStyleId>{5C22544A-7EE6-4342-B048-85BDC9FD1C3A}</a:tableStyleId>
              </a:tblPr>
              <a:tblGrid>
                <a:gridCol w="851772">
                  <a:extLst>
                    <a:ext uri="{9D8B030D-6E8A-4147-A177-3AD203B41FA5}">
                      <a16:colId xmlns:a16="http://schemas.microsoft.com/office/drawing/2014/main" val="1288933518"/>
                    </a:ext>
                  </a:extLst>
                </a:gridCol>
                <a:gridCol w="4900406">
                  <a:extLst>
                    <a:ext uri="{9D8B030D-6E8A-4147-A177-3AD203B41FA5}">
                      <a16:colId xmlns:a16="http://schemas.microsoft.com/office/drawing/2014/main" val="3035041118"/>
                    </a:ext>
                  </a:extLst>
                </a:gridCol>
                <a:gridCol w="5027582">
                  <a:extLst>
                    <a:ext uri="{9D8B030D-6E8A-4147-A177-3AD203B41FA5}">
                      <a16:colId xmlns:a16="http://schemas.microsoft.com/office/drawing/2014/main" val="1037985299"/>
                    </a:ext>
                  </a:extLst>
                </a:gridCol>
              </a:tblGrid>
              <a:tr h="384725">
                <a:tc>
                  <a:txBody>
                    <a:bodyPr/>
                    <a:lstStyle/>
                    <a:p>
                      <a:pPr algn="ctr">
                        <a:lnSpc>
                          <a:spcPct val="107000"/>
                        </a:lnSpc>
                        <a:spcAft>
                          <a:spcPts val="800"/>
                        </a:spcAft>
                      </a:pPr>
                      <a:r>
                        <a:rPr lang="en-US" sz="1600" dirty="0">
                          <a:effectLst/>
                          <a:latin typeface="Bookman Old Style" panose="02050604050505020204" pitchFamily="18" charset="0"/>
                        </a:rPr>
                        <a:t>Stage</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Bookman Old Style" panose="02050604050505020204" pitchFamily="18" charset="0"/>
                        </a:rPr>
                        <a:t>Description of Stage</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Bookman Old Style" panose="02050604050505020204" pitchFamily="18" charset="0"/>
                        </a:rPr>
                        <a:t>Simplified Description</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8986342"/>
                  </a:ext>
                </a:extLst>
              </a:tr>
              <a:tr h="1071006">
                <a:tc>
                  <a:txBody>
                    <a:bodyPr/>
                    <a:lstStyle/>
                    <a:p>
                      <a:pPr algn="ctr">
                        <a:lnSpc>
                          <a:spcPct val="107000"/>
                        </a:lnSpc>
                        <a:spcAft>
                          <a:spcPts val="800"/>
                        </a:spcAft>
                      </a:pPr>
                      <a:r>
                        <a:rPr lang="en-US" sz="1600" dirty="0">
                          <a:effectLst/>
                          <a:latin typeface="Bookman Old Style" panose="02050604050505020204" pitchFamily="18" charset="0"/>
                        </a:rPr>
                        <a:t>1</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The </a:t>
                      </a:r>
                      <a:r>
                        <a:rPr lang="en-US" sz="1400" u="none" strike="noStrike" dirty="0">
                          <a:effectLst/>
                          <a:latin typeface="Bookman Old Style" panose="02050604050505020204" pitchFamily="18" charset="0"/>
                        </a:rPr>
                        <a:t>PC</a:t>
                      </a:r>
                      <a:r>
                        <a:rPr lang="en-US" sz="1400" dirty="0">
                          <a:effectLst/>
                          <a:latin typeface="Bookman Old Style" panose="02050604050505020204" pitchFamily="18" charset="0"/>
                        </a:rPr>
                        <a:t> contains the address of the memory location that has the next instruction which has to be fetched</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PC has address of next instruction</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2572335"/>
                  </a:ext>
                </a:extLst>
              </a:tr>
              <a:tr h="566984">
                <a:tc>
                  <a:txBody>
                    <a:bodyPr/>
                    <a:lstStyle/>
                    <a:p>
                      <a:pPr algn="ctr">
                        <a:lnSpc>
                          <a:spcPct val="107000"/>
                        </a:lnSpc>
                        <a:spcAft>
                          <a:spcPts val="800"/>
                        </a:spcAft>
                      </a:pPr>
                      <a:r>
                        <a:rPr lang="en-US" sz="1600" dirty="0">
                          <a:effectLst/>
                          <a:latin typeface="Bookman Old Style" panose="02050604050505020204" pitchFamily="18" charset="0"/>
                        </a:rPr>
                        <a:t>2</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This address is then copied from the PC to the </a:t>
                      </a:r>
                      <a:r>
                        <a:rPr lang="en-US" sz="1400" u="none" strike="noStrike" dirty="0">
                          <a:effectLst/>
                          <a:latin typeface="Bookman Old Style" panose="02050604050505020204" pitchFamily="18" charset="0"/>
                        </a:rPr>
                        <a:t>MAR</a:t>
                      </a:r>
                      <a:r>
                        <a:rPr lang="en-US" sz="1400" dirty="0">
                          <a:effectLst/>
                          <a:latin typeface="Bookman Old Style" panose="02050604050505020204" pitchFamily="18" charset="0"/>
                        </a:rPr>
                        <a:t> via the </a:t>
                      </a:r>
                      <a:r>
                        <a:rPr lang="en-US" sz="1400" u="none" strike="noStrike" dirty="0">
                          <a:effectLst/>
                          <a:latin typeface="Bookman Old Style" panose="02050604050505020204" pitchFamily="18" charset="0"/>
                        </a:rPr>
                        <a:t>address bus</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PC copied to the MAR</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298881"/>
                  </a:ext>
                </a:extLst>
              </a:tr>
              <a:tr h="1071006">
                <a:tc>
                  <a:txBody>
                    <a:bodyPr/>
                    <a:lstStyle/>
                    <a:p>
                      <a:pPr algn="ctr">
                        <a:lnSpc>
                          <a:spcPct val="107000"/>
                        </a:lnSpc>
                        <a:spcAft>
                          <a:spcPts val="800"/>
                        </a:spcAft>
                      </a:pPr>
                      <a:r>
                        <a:rPr lang="en-US" sz="1600" dirty="0">
                          <a:effectLst/>
                          <a:latin typeface="Bookman Old Style" panose="02050604050505020204" pitchFamily="18" charset="0"/>
                        </a:rPr>
                        <a:t>3</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The contents (instruction) at the memory location (address) contained in MAR are then copied into the </a:t>
                      </a:r>
                      <a:r>
                        <a:rPr lang="en-US" sz="1400" u="none" strike="noStrike" dirty="0">
                          <a:effectLst/>
                          <a:latin typeface="Bookman Old Style" panose="02050604050505020204" pitchFamily="18" charset="0"/>
                        </a:rPr>
                        <a:t>MDR</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Lookup MAR and get contents. Copy contents into the MDR</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515082"/>
                  </a:ext>
                </a:extLst>
              </a:tr>
              <a:tr h="566984">
                <a:tc>
                  <a:txBody>
                    <a:bodyPr/>
                    <a:lstStyle/>
                    <a:p>
                      <a:pPr algn="ctr">
                        <a:lnSpc>
                          <a:spcPct val="107000"/>
                        </a:lnSpc>
                        <a:spcAft>
                          <a:spcPts val="800"/>
                        </a:spcAft>
                      </a:pPr>
                      <a:r>
                        <a:rPr lang="en-US" sz="1600" dirty="0">
                          <a:effectLst/>
                          <a:latin typeface="Bookman Old Style" panose="02050604050505020204" pitchFamily="18" charset="0"/>
                        </a:rPr>
                        <a:t>4</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The contents (instruction) in the MDR is then copied and placed into the </a:t>
                      </a:r>
                      <a:r>
                        <a:rPr lang="en-US" sz="1400" u="none" strike="noStrike" dirty="0">
                          <a:effectLst/>
                          <a:latin typeface="Bookman Old Style" panose="02050604050505020204" pitchFamily="18" charset="0"/>
                        </a:rPr>
                        <a:t>CIR</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Copy MDR contents into the CIR</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8345845"/>
                  </a:ext>
                </a:extLst>
              </a:tr>
              <a:tr h="1071006">
                <a:tc>
                  <a:txBody>
                    <a:bodyPr/>
                    <a:lstStyle/>
                    <a:p>
                      <a:pPr algn="ctr">
                        <a:lnSpc>
                          <a:spcPct val="107000"/>
                        </a:lnSpc>
                        <a:spcAft>
                          <a:spcPts val="800"/>
                        </a:spcAft>
                      </a:pPr>
                      <a:r>
                        <a:rPr lang="en-US" sz="1600" dirty="0">
                          <a:effectLst/>
                          <a:latin typeface="Bookman Old Style" panose="02050604050505020204" pitchFamily="18" charset="0"/>
                        </a:rPr>
                        <a:t>5</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The value in the PC is then incremented by 1 so that it now points to the next instruction which has to be fetched</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PC is then incremented by 1</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9794989"/>
                  </a:ext>
                </a:extLst>
              </a:tr>
              <a:tr h="1071006">
                <a:tc>
                  <a:txBody>
                    <a:bodyPr/>
                    <a:lstStyle/>
                    <a:p>
                      <a:pPr algn="ctr">
                        <a:lnSpc>
                          <a:spcPct val="107000"/>
                        </a:lnSpc>
                        <a:spcAft>
                          <a:spcPts val="800"/>
                        </a:spcAft>
                      </a:pPr>
                      <a:r>
                        <a:rPr lang="en-US" sz="1600" dirty="0">
                          <a:effectLst/>
                          <a:latin typeface="Bookman Old Style" panose="02050604050505020204" pitchFamily="18" charset="0"/>
                        </a:rPr>
                        <a:t>6</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The instruction is finally decoded and then executed by sending out signals (via </a:t>
                      </a:r>
                      <a:r>
                        <a:rPr lang="en-US" sz="1400" u="none" strike="noStrike" dirty="0">
                          <a:effectLst/>
                          <a:latin typeface="Bookman Old Style" panose="02050604050505020204" pitchFamily="18" charset="0"/>
                        </a:rPr>
                        <a:t>control bus</a:t>
                      </a:r>
                      <a:r>
                        <a:rPr lang="en-US" sz="1400" dirty="0">
                          <a:effectLst/>
                          <a:latin typeface="Bookman Old Style" panose="02050604050505020204" pitchFamily="18" charset="0"/>
                        </a:rPr>
                        <a:t>) to the various components of the computer</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dirty="0">
                          <a:effectLst/>
                          <a:latin typeface="Bookman Old Style" panose="02050604050505020204" pitchFamily="18" charset="0"/>
                        </a:rPr>
                        <a:t>The instruction is decoded and then executed</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3458868"/>
                  </a:ext>
                </a:extLst>
              </a:tr>
              <a:tr h="384725">
                <a:tc>
                  <a:txBody>
                    <a:bodyPr/>
                    <a:lstStyle/>
                    <a:p>
                      <a:pPr algn="ctr">
                        <a:lnSpc>
                          <a:spcPct val="107000"/>
                        </a:lnSpc>
                        <a:spcAft>
                          <a:spcPts val="800"/>
                        </a:spcAft>
                      </a:pPr>
                      <a:r>
                        <a:rPr lang="en-US" sz="1600" dirty="0">
                          <a:effectLst/>
                          <a:latin typeface="Bookman Old Style" panose="02050604050505020204" pitchFamily="18" charset="0"/>
                        </a:rPr>
                        <a:t>7</a:t>
                      </a:r>
                      <a:endParaRPr lang="en-US" sz="16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US" sz="1400" dirty="0">
                          <a:effectLst/>
                          <a:latin typeface="Bookman Old Style" panose="02050604050505020204" pitchFamily="18" charset="0"/>
                        </a:rPr>
                        <a:t>Repeat</a:t>
                      </a: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54629553"/>
                  </a:ext>
                </a:extLst>
              </a:tr>
            </a:tbl>
          </a:graphicData>
        </a:graphic>
      </p:graphicFrame>
    </p:spTree>
    <p:extLst>
      <p:ext uri="{BB962C8B-B14F-4D97-AF65-F5344CB8AC3E}">
        <p14:creationId xmlns:p14="http://schemas.microsoft.com/office/powerpoint/2010/main" val="535826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5C50-2AEF-A9E0-3FE4-EC43C3477D0B}"/>
              </a:ext>
            </a:extLst>
          </p:cNvPr>
          <p:cNvSpPr>
            <a:spLocks noGrp="1"/>
          </p:cNvSpPr>
          <p:nvPr>
            <p:ph type="title"/>
          </p:nvPr>
        </p:nvSpPr>
        <p:spPr/>
        <p:txBody>
          <a:bodyPr/>
          <a:lstStyle/>
          <a:p>
            <a:r>
              <a:rPr lang="en-US" sz="3600" b="1" i="0" u="none" strike="noStrike" baseline="0" dirty="0">
                <a:solidFill>
                  <a:srgbClr val="007DB7"/>
                </a:solidFill>
                <a:latin typeface="OfficinaSansStd-Bold"/>
              </a:rPr>
              <a:t>Register Transfer Notation (RTN)</a:t>
            </a:r>
            <a:endParaRPr lang="en-US" dirty="0"/>
          </a:p>
        </p:txBody>
      </p:sp>
      <p:sp>
        <p:nvSpPr>
          <p:cNvPr id="4" name="TextBox 3">
            <a:extLst>
              <a:ext uri="{FF2B5EF4-FFF2-40B4-BE49-F238E27FC236}">
                <a16:creationId xmlns:a16="http://schemas.microsoft.com/office/drawing/2014/main" id="{19663F42-895F-E7FF-AE73-07D42F93A4CA}"/>
              </a:ext>
            </a:extLst>
          </p:cNvPr>
          <p:cNvSpPr txBox="1"/>
          <p:nvPr/>
        </p:nvSpPr>
        <p:spPr>
          <a:xfrm>
            <a:off x="772160" y="2002134"/>
            <a:ext cx="9662160" cy="1710981"/>
          </a:xfrm>
          <a:prstGeom prst="rect">
            <a:avLst/>
          </a:prstGeom>
          <a:noFill/>
        </p:spPr>
        <p:txBody>
          <a:bodyPr wrap="square">
            <a:spAutoFit/>
          </a:bodyPr>
          <a:lstStyle/>
          <a:p>
            <a:pPr algn="l">
              <a:lnSpc>
                <a:spcPct val="150000"/>
              </a:lnSpc>
            </a:pPr>
            <a:r>
              <a:rPr lang="en-US" sz="1800" b="0" i="0" u="none" strike="noStrike" baseline="0" dirty="0">
                <a:solidFill>
                  <a:srgbClr val="000000"/>
                </a:solidFill>
                <a:latin typeface="OfficinaSansStd-Book"/>
              </a:rPr>
              <a:t>When registers are involved, it is possible to describe what is happening by using </a:t>
            </a:r>
            <a:r>
              <a:rPr lang="en-US" sz="1800" b="1" i="0" u="none" strike="noStrike" baseline="0" dirty="0">
                <a:solidFill>
                  <a:srgbClr val="007DB7"/>
                </a:solidFill>
                <a:latin typeface="OfficinaSansStd-Bold"/>
              </a:rPr>
              <a:t>Register Transfer Notation (RTN)</a:t>
            </a:r>
            <a:r>
              <a:rPr lang="en-US" sz="1800" b="0" i="0" u="none" strike="noStrike" baseline="0" dirty="0">
                <a:solidFill>
                  <a:srgbClr val="000000"/>
                </a:solidFill>
                <a:latin typeface="OfficinaSansStd-Book"/>
              </a:rPr>
              <a:t>. </a:t>
            </a:r>
          </a:p>
          <a:p>
            <a:pPr algn="l">
              <a:lnSpc>
                <a:spcPct val="150000"/>
              </a:lnSpc>
            </a:pPr>
            <a:endParaRPr lang="en-US" sz="1800" b="0" i="0" u="none" strike="noStrike" baseline="0" dirty="0">
              <a:solidFill>
                <a:srgbClr val="000000"/>
              </a:solidFill>
              <a:latin typeface="OfficinaSansStd-Book"/>
            </a:endParaRPr>
          </a:p>
          <a:p>
            <a:pPr algn="l">
              <a:lnSpc>
                <a:spcPct val="150000"/>
              </a:lnSpc>
            </a:pPr>
            <a:r>
              <a:rPr lang="en-US" sz="1800" b="0" i="0" u="none" strike="noStrike" baseline="0" dirty="0">
                <a:solidFill>
                  <a:srgbClr val="000000"/>
                </a:solidFill>
                <a:latin typeface="OfficinaSansStd-Book"/>
              </a:rPr>
              <a:t>In its simplest form:</a:t>
            </a:r>
            <a:endParaRPr lang="en-US" dirty="0"/>
          </a:p>
        </p:txBody>
      </p:sp>
      <p:pic>
        <p:nvPicPr>
          <p:cNvPr id="6" name="Picture 5">
            <a:extLst>
              <a:ext uri="{FF2B5EF4-FFF2-40B4-BE49-F238E27FC236}">
                <a16:creationId xmlns:a16="http://schemas.microsoft.com/office/drawing/2014/main" id="{33D4D413-E2B7-7C5D-2ED6-3837E7C6D2F8}"/>
              </a:ext>
            </a:extLst>
          </p:cNvPr>
          <p:cNvPicPr>
            <a:picLocks noChangeAspect="1"/>
          </p:cNvPicPr>
          <p:nvPr/>
        </p:nvPicPr>
        <p:blipFill rotWithShape="1">
          <a:blip r:embed="rId2"/>
          <a:srcRect t="9538"/>
          <a:stretch/>
        </p:blipFill>
        <p:spPr>
          <a:xfrm>
            <a:off x="3318316" y="2800010"/>
            <a:ext cx="6811204" cy="18432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B236871C-BBB0-C693-4413-3CA8C1EEB25A}"/>
              </a:ext>
            </a:extLst>
          </p:cNvPr>
          <p:cNvSpPr txBox="1"/>
          <p:nvPr/>
        </p:nvSpPr>
        <p:spPr>
          <a:xfrm>
            <a:off x="1239520" y="4945856"/>
            <a:ext cx="9814560" cy="879984"/>
          </a:xfrm>
          <a:prstGeom prst="rect">
            <a:avLst/>
          </a:prstGeom>
          <a:noFill/>
        </p:spPr>
        <p:txBody>
          <a:bodyPr wrap="square">
            <a:spAutoFit/>
          </a:bodyPr>
          <a:lstStyle/>
          <a:p>
            <a:pPr algn="l">
              <a:lnSpc>
                <a:spcPct val="150000"/>
              </a:lnSpc>
            </a:pPr>
            <a:r>
              <a:rPr lang="en-US" sz="1800" b="0" i="0" u="none" strike="noStrike" baseline="0" dirty="0">
                <a:latin typeface="OfficinaSansStd-Book"/>
              </a:rPr>
              <a:t>Double brackets are used in the third line because it is not MAR contents being copied into MDR but it is the data stored at the address shown in MAR that is being copied to MDR.</a:t>
            </a:r>
            <a:endParaRPr lang="en-US" dirty="0"/>
          </a:p>
        </p:txBody>
      </p:sp>
    </p:spTree>
    <p:extLst>
      <p:ext uri="{BB962C8B-B14F-4D97-AF65-F5344CB8AC3E}">
        <p14:creationId xmlns:p14="http://schemas.microsoft.com/office/powerpoint/2010/main" val="420450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E630259-2E99-42C6-925A-ED71BD9ED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CD7ECD05-B4E0-4A46-AE36-17B3B1B20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065" y="0"/>
            <a:ext cx="4059935" cy="6858000"/>
          </a:xfrm>
          <a:prstGeom prst="rect">
            <a:avLst/>
          </a:prstGeom>
          <a:ln>
            <a:noFill/>
          </a:ln>
          <a:effectLst>
            <a:outerShdw blurRad="50800" dist="12700" dir="10800000" algn="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a:extLst>
              <a:ext uri="{FF2B5EF4-FFF2-40B4-BE49-F238E27FC236}">
                <a16:creationId xmlns:a16="http://schemas.microsoft.com/office/drawing/2014/main" id="{210643E1-7ABA-4C1E-A734-A26C5D7041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email">
            <a:extLst>
              <a:ext uri="{28A0092B-C50C-407E-A947-70E740481C1C}">
                <a14:useLocalDpi xmlns:a14="http://schemas.microsoft.com/office/drawing/2010/main"/>
              </a:ext>
            </a:extLst>
          </a:blip>
          <a:srcRect/>
          <a:stretch/>
        </p:blipFill>
        <p:spPr>
          <a:xfrm>
            <a:off x="8132064" y="0"/>
            <a:ext cx="4059936" cy="6858000"/>
          </a:xfrm>
          <a:prstGeom prst="rect">
            <a:avLst/>
          </a:prstGeom>
        </p:spPr>
      </p:pic>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982069" y="0"/>
            <a:ext cx="6005872" cy="2054393"/>
          </a:xfrm>
          <a:noFill/>
        </p:spPr>
        <p:txBody>
          <a:bodyPr>
            <a:normAutofit/>
          </a:bodyPr>
          <a:lstStyle/>
          <a:p>
            <a:pPr marL="0" marR="0"/>
            <a:r>
              <a:rPr lang="en-US" sz="4000" b="1" dirty="0">
                <a:effectLst/>
                <a:latin typeface="Times New Roman" panose="02020603050405020304" pitchFamily="18" charset="0"/>
                <a:ea typeface="Times New Roman" panose="02020603050405020304" pitchFamily="18" charset="0"/>
              </a:rPr>
              <a:t>What is the CPU/Processor?</a:t>
            </a:r>
          </a:p>
        </p:txBody>
      </p:sp>
      <p:sp>
        <p:nvSpPr>
          <p:cNvPr id="4" name="Content Placeholder 3">
            <a:extLst>
              <a:ext uri="{FF2B5EF4-FFF2-40B4-BE49-F238E27FC236}">
                <a16:creationId xmlns:a16="http://schemas.microsoft.com/office/drawing/2014/main" id="{6C18002E-8F06-42CB-825E-DAF12E31D183}"/>
              </a:ext>
            </a:extLst>
          </p:cNvPr>
          <p:cNvSpPr>
            <a:spLocks noGrp="1"/>
          </p:cNvSpPr>
          <p:nvPr>
            <p:ph idx="1"/>
          </p:nvPr>
        </p:nvSpPr>
        <p:spPr>
          <a:xfrm>
            <a:off x="385012" y="1924332"/>
            <a:ext cx="7305574" cy="4191988"/>
          </a:xfrm>
        </p:spPr>
        <p:txBody>
          <a:bodyPr anchor="t">
            <a:normAutofit/>
          </a:bodyPr>
          <a:lstStyle/>
          <a:p>
            <a:pPr marL="0" marR="0" indent="0">
              <a:lnSpc>
                <a:spcPct val="150000"/>
              </a:lnSpc>
              <a:buNone/>
            </a:pPr>
            <a:r>
              <a:rPr lang="en-US" sz="1800" cap="none" dirty="0">
                <a:effectLst/>
                <a:latin typeface="Bookman Old Style" panose="02050604050505020204" pitchFamily="18" charset="0"/>
                <a:ea typeface="Times New Roman" panose="02020603050405020304" pitchFamily="18" charset="0"/>
              </a:rPr>
              <a:t>The CPU is the brain of the computer system. This is where the processing of all the data takes place. The CPU is commonly called the processor.</a:t>
            </a:r>
          </a:p>
          <a:p>
            <a:pPr marL="0" marR="0" indent="0">
              <a:lnSpc>
                <a:spcPct val="150000"/>
              </a:lnSpc>
              <a:buNone/>
            </a:pPr>
            <a:r>
              <a:rPr lang="en-US" sz="1800" cap="none" dirty="0">
                <a:effectLst/>
                <a:latin typeface="Bookman Old Style" panose="02050604050505020204" pitchFamily="18" charset="0"/>
                <a:ea typeface="Times New Roman" panose="02020603050405020304" pitchFamily="18" charset="0"/>
              </a:rPr>
              <a:t>It is made up of billions of transistors (circuits) which are like small on and off switches. Electronics engineers integrates all these circuitries into one single silicon chip (the processor).  </a:t>
            </a:r>
          </a:p>
        </p:txBody>
      </p:sp>
      <p:pic>
        <p:nvPicPr>
          <p:cNvPr id="7" name="Picture 6">
            <a:extLst>
              <a:ext uri="{FF2B5EF4-FFF2-40B4-BE49-F238E27FC236}">
                <a16:creationId xmlns:a16="http://schemas.microsoft.com/office/drawing/2014/main" id="{791E1B86-999B-4713-AE91-AC2925A8EA14}"/>
              </a:ext>
            </a:extLst>
          </p:cNvPr>
          <p:cNvPicPr>
            <a:picLocks noChangeAspect="1"/>
          </p:cNvPicPr>
          <p:nvPr/>
        </p:nvPicPr>
        <p:blipFill rotWithShape="1">
          <a:blip r:embed="rId4"/>
          <a:srcRect l="3589" t="9466"/>
          <a:stretch/>
        </p:blipFill>
        <p:spPr>
          <a:xfrm>
            <a:off x="8639557" y="510524"/>
            <a:ext cx="3324990" cy="2312084"/>
          </a:xfrm>
          <a:prstGeom prst="rect">
            <a:avLst/>
          </a:prstGeom>
          <a:ln>
            <a:noFill/>
          </a:ln>
          <a:effectLst>
            <a:softEdge rad="112500"/>
          </a:effectLst>
        </p:spPr>
      </p:pic>
      <p:pic>
        <p:nvPicPr>
          <p:cNvPr id="9" name="Picture 8">
            <a:extLst>
              <a:ext uri="{FF2B5EF4-FFF2-40B4-BE49-F238E27FC236}">
                <a16:creationId xmlns:a16="http://schemas.microsoft.com/office/drawing/2014/main" id="{C4EA6359-1A0D-431E-A949-4CD62FD35064}"/>
              </a:ext>
            </a:extLst>
          </p:cNvPr>
          <p:cNvPicPr>
            <a:picLocks noChangeAspect="1"/>
          </p:cNvPicPr>
          <p:nvPr/>
        </p:nvPicPr>
        <p:blipFill rotWithShape="1">
          <a:blip r:embed="rId5"/>
          <a:srcRect l="6527" t="9653" r="4779" b="13082"/>
          <a:stretch/>
        </p:blipFill>
        <p:spPr>
          <a:xfrm>
            <a:off x="9016932" y="3186898"/>
            <a:ext cx="2376169" cy="2069983"/>
          </a:xfrm>
          <a:prstGeom prst="rect">
            <a:avLst/>
          </a:prstGeom>
          <a:ln>
            <a:noFill/>
          </a:ln>
          <a:effectLst>
            <a:softEdge rad="112500"/>
          </a:effectLst>
        </p:spPr>
      </p:pic>
    </p:spTree>
    <p:extLst>
      <p:ext uri="{BB962C8B-B14F-4D97-AF65-F5344CB8AC3E}">
        <p14:creationId xmlns:p14="http://schemas.microsoft.com/office/powerpoint/2010/main" val="242338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26" name="Rectangle 25">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
            <a:extLst>
              <a:ext uri="{FF2B5EF4-FFF2-40B4-BE49-F238E27FC236}">
                <a16:creationId xmlns:a16="http://schemas.microsoft.com/office/drawing/2014/main" id="{F5B52056-26AD-4841-8A16-C1D9E3C099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descr="Formula">
            <a:extLst>
              <a:ext uri="{FF2B5EF4-FFF2-40B4-BE49-F238E27FC236}">
                <a16:creationId xmlns:a16="http://schemas.microsoft.com/office/drawing/2014/main" id="{29B78601-F415-4A48-AB86-2F6B81FA9136}"/>
              </a:ext>
            </a:extLst>
          </p:cNvPr>
          <p:cNvPicPr>
            <a:picLocks noGrp="1" noChangeAspect="1"/>
          </p:cNvPicPr>
          <p:nvPr>
            <p:ph sz="quarter" idx="13"/>
          </p:nvPr>
        </p:nvPicPr>
        <p:blipFill rotWithShape="1">
          <a:blip r:embed="rId5" cstate="email">
            <a:extLst>
              <a:ext uri="{28A0092B-C50C-407E-A947-70E740481C1C}">
                <a14:useLocalDpi xmlns:a14="http://schemas.microsoft.com/office/drawing/2010/main"/>
              </a:ext>
            </a:extLst>
          </a:blip>
          <a:srcRect b="-2"/>
          <a:stretch/>
        </p:blipFill>
        <p:spPr>
          <a:xfrm>
            <a:off x="20" y="10"/>
            <a:ext cx="4024741" cy="6857990"/>
          </a:xfrm>
          <a:prstGeom prst="rect">
            <a:avLst/>
          </a:prstGeom>
        </p:spPr>
      </p:pic>
      <p:sp>
        <p:nvSpPr>
          <p:cNvPr id="30" name="Rectangle 29">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B2B72-EB44-4428-96AA-8636E4A4ADFD}"/>
              </a:ext>
            </a:extLst>
          </p:cNvPr>
          <p:cNvSpPr>
            <a:spLocks noGrp="1"/>
          </p:cNvSpPr>
          <p:nvPr>
            <p:ph type="title"/>
          </p:nvPr>
        </p:nvSpPr>
        <p:spPr>
          <a:xfrm>
            <a:off x="4258572" y="305331"/>
            <a:ext cx="6857503" cy="965202"/>
          </a:xfrm>
        </p:spPr>
        <p:txBody>
          <a:bodyPr vert="horz" lIns="91440" tIns="45720" rIns="91440" bIns="45720" rtlCol="0" anchor="ctr">
            <a:normAutofit/>
          </a:bodyPr>
          <a:lstStyle/>
          <a:p>
            <a:r>
              <a:rPr lang="en-US" sz="3200" dirty="0">
                <a:solidFill>
                  <a:schemeClr val="tx1">
                    <a:lumMod val="65000"/>
                    <a:lumOff val="35000"/>
                  </a:schemeClr>
                </a:solidFill>
              </a:rPr>
              <a:t>The Von Neumann architecture</a:t>
            </a:r>
          </a:p>
        </p:txBody>
      </p:sp>
      <p:sp>
        <p:nvSpPr>
          <p:cNvPr id="4" name="Content Placeholder 3">
            <a:extLst>
              <a:ext uri="{FF2B5EF4-FFF2-40B4-BE49-F238E27FC236}">
                <a16:creationId xmlns:a16="http://schemas.microsoft.com/office/drawing/2014/main" id="{E7112E7E-D6A3-5B69-BAD9-1DEC1A111458}"/>
              </a:ext>
            </a:extLst>
          </p:cNvPr>
          <p:cNvSpPr>
            <a:spLocks noGrp="1"/>
          </p:cNvSpPr>
          <p:nvPr>
            <p:ph sz="quarter" idx="14"/>
          </p:nvPr>
        </p:nvSpPr>
        <p:spPr>
          <a:xfrm>
            <a:off x="4443608" y="1270533"/>
            <a:ext cx="7395466" cy="5282136"/>
          </a:xfrm>
        </p:spPr>
        <p:txBody>
          <a:bodyPr>
            <a:normAutofit/>
          </a:bodyPr>
          <a:lstStyle/>
          <a:p>
            <a:pPr marL="0" indent="0">
              <a:buNone/>
            </a:pPr>
            <a:r>
              <a:rPr lang="en-US" cap="none" dirty="0">
                <a:latin typeface="Bookman Old Style" panose="02050604050505020204" pitchFamily="18" charset="0"/>
              </a:rPr>
              <a:t>Early computers were fed data while the machines were running. </a:t>
            </a:r>
          </a:p>
          <a:p>
            <a:pPr marL="0" indent="0">
              <a:lnSpc>
                <a:spcPct val="150000"/>
              </a:lnSpc>
              <a:buNone/>
            </a:pPr>
            <a:r>
              <a:rPr lang="en-US" cap="none" dirty="0">
                <a:latin typeface="Bookman Old Style" panose="02050604050505020204" pitchFamily="18" charset="0"/>
              </a:rPr>
              <a:t>It was not possible to store programs or data; that meant they could not operate without human intervention.</a:t>
            </a:r>
          </a:p>
          <a:p>
            <a:pPr marL="0" indent="0">
              <a:lnSpc>
                <a:spcPct val="150000"/>
              </a:lnSpc>
              <a:buNone/>
            </a:pPr>
            <a:r>
              <a:rPr lang="en-US" cap="none" dirty="0">
                <a:latin typeface="Bookman Old Style" panose="02050604050505020204" pitchFamily="18" charset="0"/>
              </a:rPr>
              <a:t>In the mid-1940s, John Von Neumann developed the concept of the stored Program computer.</a:t>
            </a:r>
          </a:p>
          <a:p>
            <a:pPr marL="0" indent="0">
              <a:lnSpc>
                <a:spcPct val="150000"/>
              </a:lnSpc>
              <a:buNone/>
            </a:pPr>
            <a:r>
              <a:rPr lang="en-US" cap="none" dirty="0">
                <a:latin typeface="Bookman Old Style" panose="02050604050505020204" pitchFamily="18" charset="0"/>
              </a:rPr>
              <a:t>This architecture describes the structure of a computer's central processing unit (CPU), which includes the arithmetic logic unit (ALU), control unit, memory, input/output devices, and registers. </a:t>
            </a:r>
          </a:p>
          <a:p>
            <a:pPr marL="0" indent="0">
              <a:buNone/>
            </a:pPr>
            <a:endParaRPr lang="en-US" dirty="0"/>
          </a:p>
        </p:txBody>
      </p:sp>
    </p:spTree>
    <p:extLst>
      <p:ext uri="{BB962C8B-B14F-4D97-AF65-F5344CB8AC3E}">
        <p14:creationId xmlns:p14="http://schemas.microsoft.com/office/powerpoint/2010/main" val="306903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26" name="Rectangle 25">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
            <a:extLst>
              <a:ext uri="{FF2B5EF4-FFF2-40B4-BE49-F238E27FC236}">
                <a16:creationId xmlns:a16="http://schemas.microsoft.com/office/drawing/2014/main" id="{F5B52056-26AD-4841-8A16-C1D9E3C099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descr="Formula">
            <a:extLst>
              <a:ext uri="{FF2B5EF4-FFF2-40B4-BE49-F238E27FC236}">
                <a16:creationId xmlns:a16="http://schemas.microsoft.com/office/drawing/2014/main" id="{29B78601-F415-4A48-AB86-2F6B81FA9136}"/>
              </a:ext>
            </a:extLst>
          </p:cNvPr>
          <p:cNvPicPr>
            <a:picLocks noGrp="1" noChangeAspect="1"/>
          </p:cNvPicPr>
          <p:nvPr>
            <p:ph sz="quarter" idx="13"/>
          </p:nvPr>
        </p:nvPicPr>
        <p:blipFill rotWithShape="1">
          <a:blip r:embed="rId5" cstate="email">
            <a:extLst>
              <a:ext uri="{28A0092B-C50C-407E-A947-70E740481C1C}">
                <a14:useLocalDpi xmlns:a14="http://schemas.microsoft.com/office/drawing/2010/main"/>
              </a:ext>
            </a:extLst>
          </a:blip>
          <a:srcRect b="-2"/>
          <a:stretch/>
        </p:blipFill>
        <p:spPr>
          <a:xfrm>
            <a:off x="20" y="10"/>
            <a:ext cx="4024741" cy="6857990"/>
          </a:xfrm>
          <a:prstGeom prst="rect">
            <a:avLst/>
          </a:prstGeom>
        </p:spPr>
      </p:pic>
      <p:sp>
        <p:nvSpPr>
          <p:cNvPr id="30" name="Rectangle 29">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B2B72-EB44-4428-96AA-8636E4A4ADFD}"/>
              </a:ext>
            </a:extLst>
          </p:cNvPr>
          <p:cNvSpPr>
            <a:spLocks noGrp="1"/>
          </p:cNvSpPr>
          <p:nvPr>
            <p:ph type="title"/>
          </p:nvPr>
        </p:nvSpPr>
        <p:spPr>
          <a:xfrm>
            <a:off x="4563373" y="314958"/>
            <a:ext cx="6672886" cy="965202"/>
          </a:xfrm>
        </p:spPr>
        <p:txBody>
          <a:bodyPr vert="horz" lIns="91440" tIns="45720" rIns="91440" bIns="45720" rtlCol="0" anchor="ctr">
            <a:normAutofit/>
          </a:bodyPr>
          <a:lstStyle/>
          <a:p>
            <a:r>
              <a:rPr lang="en-US" sz="3200" dirty="0">
                <a:solidFill>
                  <a:schemeClr val="tx1">
                    <a:lumMod val="65000"/>
                    <a:lumOff val="35000"/>
                  </a:schemeClr>
                </a:solidFill>
              </a:rPr>
              <a:t>The Von Neumann architecture</a:t>
            </a:r>
          </a:p>
        </p:txBody>
      </p:sp>
      <p:sp>
        <p:nvSpPr>
          <p:cNvPr id="4" name="Content Placeholder 3">
            <a:extLst>
              <a:ext uri="{FF2B5EF4-FFF2-40B4-BE49-F238E27FC236}">
                <a16:creationId xmlns:a16="http://schemas.microsoft.com/office/drawing/2014/main" id="{E7112E7E-D6A3-5B69-BAD9-1DEC1A111458}"/>
              </a:ext>
            </a:extLst>
          </p:cNvPr>
          <p:cNvSpPr>
            <a:spLocks noGrp="1"/>
          </p:cNvSpPr>
          <p:nvPr>
            <p:ph sz="quarter" idx="14"/>
          </p:nvPr>
        </p:nvSpPr>
        <p:spPr>
          <a:xfrm>
            <a:off x="4563373" y="1376680"/>
            <a:ext cx="7290639" cy="5166362"/>
          </a:xfrm>
        </p:spPr>
        <p:txBody>
          <a:bodyPr>
            <a:normAutofit/>
          </a:bodyPr>
          <a:lstStyle/>
          <a:p>
            <a:pPr marL="0" indent="0">
              <a:lnSpc>
                <a:spcPct val="160000"/>
              </a:lnSpc>
              <a:buNone/>
            </a:pPr>
            <a:r>
              <a:rPr lang="en-US" sz="1900" cap="none">
                <a:latin typeface="Bookman Old Style" panose="02050604050505020204" pitchFamily="18" charset="0"/>
              </a:rPr>
              <a:t>The </a:t>
            </a:r>
            <a:r>
              <a:rPr lang="en-US" sz="1900" cap="none" dirty="0">
                <a:latin typeface="Bookman Old Style" panose="02050604050505020204" pitchFamily="18" charset="0"/>
              </a:rPr>
              <a:t>main features of the </a:t>
            </a:r>
            <a:r>
              <a:rPr lang="en-US" sz="1900" b="1" cap="none" dirty="0">
                <a:latin typeface="Bookman Old Style" panose="02050604050505020204" pitchFamily="18" charset="0"/>
              </a:rPr>
              <a:t>Von Neumann Architecture </a:t>
            </a:r>
          </a:p>
          <a:p>
            <a:pPr>
              <a:lnSpc>
                <a:spcPct val="160000"/>
              </a:lnSpc>
            </a:pPr>
            <a:r>
              <a:rPr lang="en-US" sz="1900" cap="none" dirty="0">
                <a:latin typeface="Bookman Old Style" panose="02050604050505020204" pitchFamily="18" charset="0"/>
                <a:cs typeface="Arial" panose="020B0604020202020204" pitchFamily="34" charset="0"/>
              </a:rPr>
              <a:t>a central processing unit (CPU or processor) which contains the CU, ALU, Registers</a:t>
            </a:r>
          </a:p>
          <a:p>
            <a:pPr>
              <a:lnSpc>
                <a:spcPct val="160000"/>
              </a:lnSpc>
            </a:pPr>
            <a:r>
              <a:rPr lang="en-US" sz="1900" cap="none" dirty="0">
                <a:latin typeface="Bookman Old Style" panose="02050604050505020204" pitchFamily="18" charset="0"/>
                <a:cs typeface="Arial" panose="020B0604020202020204" pitchFamily="34" charset="0"/>
              </a:rPr>
              <a:t>Single memory (primary/main) where both data and instructions are stored</a:t>
            </a:r>
          </a:p>
          <a:p>
            <a:pPr>
              <a:lnSpc>
                <a:spcPct val="160000"/>
              </a:lnSpc>
            </a:pPr>
            <a:r>
              <a:rPr lang="en-US" sz="1900" cap="none" dirty="0">
                <a:latin typeface="Bookman Old Style" panose="02050604050505020204" pitchFamily="18" charset="0"/>
                <a:cs typeface="Arial" panose="020B0604020202020204" pitchFamily="34" charset="0"/>
              </a:rPr>
              <a:t>Input/output devices that provides buffering operations between the CPU and the computer devices</a:t>
            </a:r>
          </a:p>
          <a:p>
            <a:pPr>
              <a:lnSpc>
                <a:spcPct val="160000"/>
              </a:lnSpc>
            </a:pPr>
            <a:r>
              <a:rPr lang="en-US" sz="1900" cap="none" dirty="0">
                <a:latin typeface="Bookman Old Style" panose="02050604050505020204" pitchFamily="18" charset="0"/>
                <a:cs typeface="Arial" panose="020B0604020202020204" pitchFamily="34" charset="0"/>
              </a:rPr>
              <a:t>Bus system which allows infrastructure connection between the components of the computer system</a:t>
            </a:r>
            <a:r>
              <a:rPr lang="en-US" sz="1800" cap="none" dirty="0">
                <a:latin typeface="Bookman Old Style" panose="02050604050505020204" pitchFamily="18" charset="0"/>
                <a:cs typeface="Arial" panose="020B0604020202020204" pitchFamily="34" charset="0"/>
              </a:rPr>
              <a:t>.</a:t>
            </a:r>
            <a:endParaRPr lang="en-US" dirty="0"/>
          </a:p>
        </p:txBody>
      </p:sp>
    </p:spTree>
    <p:extLst>
      <p:ext uri="{BB962C8B-B14F-4D97-AF65-F5344CB8AC3E}">
        <p14:creationId xmlns:p14="http://schemas.microsoft.com/office/powerpoint/2010/main" val="28998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571312" y="713514"/>
            <a:ext cx="4063749" cy="3553685"/>
          </a:xfrm>
        </p:spPr>
        <p:txBody>
          <a:bodyPr vert="horz" lIns="91440" tIns="45720" rIns="91440" bIns="45720" rtlCol="0" anchor="ctr">
            <a:normAutofit/>
          </a:bodyPr>
          <a:lstStyle/>
          <a:p>
            <a:r>
              <a:rPr lang="en-US" sz="4800" dirty="0"/>
              <a:t>Von Neumann Architecture</a:t>
            </a:r>
          </a:p>
        </p:txBody>
      </p:sp>
      <p:pic>
        <p:nvPicPr>
          <p:cNvPr id="8" name="Picture 7" descr="Diagram&#10;&#10;Description automatically generated">
            <a:extLst>
              <a:ext uri="{FF2B5EF4-FFF2-40B4-BE49-F238E27FC236}">
                <a16:creationId xmlns:a16="http://schemas.microsoft.com/office/drawing/2014/main" id="{4992C4FD-AD4E-94B5-2464-CF2BFF7B5C82}"/>
              </a:ext>
            </a:extLst>
          </p:cNvPr>
          <p:cNvPicPr>
            <a:picLocks noChangeAspect="1"/>
          </p:cNvPicPr>
          <p:nvPr/>
        </p:nvPicPr>
        <p:blipFill>
          <a:blip r:embed="rId5"/>
          <a:stretch>
            <a:fillRect/>
          </a:stretch>
        </p:blipFill>
        <p:spPr>
          <a:xfrm>
            <a:off x="371191" y="1087120"/>
            <a:ext cx="6338338" cy="4533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461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571312" y="713514"/>
            <a:ext cx="4063749" cy="3553685"/>
          </a:xfrm>
        </p:spPr>
        <p:txBody>
          <a:bodyPr vert="horz" lIns="91440" tIns="45720" rIns="91440" bIns="45720" rtlCol="0" anchor="ctr">
            <a:normAutofit/>
          </a:bodyPr>
          <a:lstStyle/>
          <a:p>
            <a:r>
              <a:rPr lang="en-US" sz="4800" dirty="0"/>
              <a:t>Parts of the CPU (processor)</a:t>
            </a:r>
          </a:p>
        </p:txBody>
      </p:sp>
      <p:pic>
        <p:nvPicPr>
          <p:cNvPr id="4" name="Picture 3" descr="Diagram&#10;&#10;Description automatically generated">
            <a:extLst>
              <a:ext uri="{FF2B5EF4-FFF2-40B4-BE49-F238E27FC236}">
                <a16:creationId xmlns:a16="http://schemas.microsoft.com/office/drawing/2014/main" id="{7D7B862F-4191-04E7-C85C-9DD843C3C95C}"/>
              </a:ext>
            </a:extLst>
          </p:cNvPr>
          <p:cNvPicPr>
            <a:picLocks noChangeAspect="1"/>
          </p:cNvPicPr>
          <p:nvPr/>
        </p:nvPicPr>
        <p:blipFill>
          <a:blip r:embed="rId5"/>
          <a:stretch>
            <a:fillRect/>
          </a:stretch>
        </p:blipFill>
        <p:spPr>
          <a:xfrm>
            <a:off x="374058" y="2253704"/>
            <a:ext cx="5925141" cy="23505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2895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6854-6E46-78AF-2DB4-0B4E7890A810}"/>
              </a:ext>
            </a:extLst>
          </p:cNvPr>
          <p:cNvSpPr>
            <a:spLocks noGrp="1"/>
          </p:cNvSpPr>
          <p:nvPr>
            <p:ph type="title"/>
          </p:nvPr>
        </p:nvSpPr>
        <p:spPr>
          <a:xfrm>
            <a:off x="1066174" y="191797"/>
            <a:ext cx="10364451" cy="621003"/>
          </a:xfrm>
        </p:spPr>
        <p:txBody>
          <a:bodyPr anchor="t"/>
          <a:lstStyle/>
          <a:p>
            <a:r>
              <a:rPr lang="en-US" dirty="0"/>
              <a:t>Components of the processor (CPU</a:t>
            </a:r>
          </a:p>
        </p:txBody>
      </p:sp>
      <p:sp>
        <p:nvSpPr>
          <p:cNvPr id="4" name="TextBox 3">
            <a:extLst>
              <a:ext uri="{FF2B5EF4-FFF2-40B4-BE49-F238E27FC236}">
                <a16:creationId xmlns:a16="http://schemas.microsoft.com/office/drawing/2014/main" id="{D858B3C9-2AB3-98EB-54CF-DD2A2A2B6635}"/>
              </a:ext>
            </a:extLst>
          </p:cNvPr>
          <p:cNvSpPr txBox="1"/>
          <p:nvPr/>
        </p:nvSpPr>
        <p:spPr>
          <a:xfrm>
            <a:off x="289560" y="812800"/>
            <a:ext cx="6802120" cy="3272691"/>
          </a:xfrm>
          <a:prstGeom prst="rect">
            <a:avLst/>
          </a:prstGeom>
          <a:noFill/>
        </p:spPr>
        <p:txBody>
          <a:bodyPr wrap="square">
            <a:spAutoFit/>
          </a:bodyPr>
          <a:lstStyle/>
          <a:p>
            <a:pPr marR="2540" algn="just" hangingPunct="0">
              <a:lnSpc>
                <a:spcPct val="200000"/>
              </a:lnSpc>
              <a:spcAft>
                <a:spcPts val="800"/>
              </a:spcAft>
            </a:pPr>
            <a:r>
              <a:rPr lang="en-US" dirty="0">
                <a:latin typeface="Bookman Old Style" panose="02050604050505020204" pitchFamily="18" charset="0"/>
                <a:ea typeface="Calibri" panose="020F0502020204030204" pitchFamily="34" charset="0"/>
                <a:cs typeface="Arial" panose="020B0604020202020204" pitchFamily="34" charset="0"/>
              </a:rPr>
              <a:t>The main components of the processor are </a:t>
            </a:r>
          </a:p>
          <a:p>
            <a:pPr marL="285750" marR="2540" indent="-285750" algn="just" hangingPunct="0">
              <a:lnSpc>
                <a:spcPct val="200000"/>
              </a:lnSpc>
              <a:spcAft>
                <a:spcPts val="800"/>
              </a:spcAft>
              <a:buFont typeface="Arial" panose="020B0604020202020204" pitchFamily="34" charset="0"/>
              <a:buChar char="•"/>
            </a:pPr>
            <a:r>
              <a:rPr lang="en-US" dirty="0">
                <a:latin typeface="Bookman Old Style" panose="02050604050505020204" pitchFamily="18" charset="0"/>
                <a:ea typeface="Calibri" panose="020F0502020204030204" pitchFamily="34" charset="0"/>
                <a:cs typeface="Arial" panose="020B0604020202020204" pitchFamily="34" charset="0"/>
              </a:rPr>
              <a:t>the arithmetic logic unit (ALU), </a:t>
            </a:r>
          </a:p>
          <a:p>
            <a:pPr marL="285750" marR="2540" indent="-285750" algn="just" hangingPunct="0">
              <a:lnSpc>
                <a:spcPct val="200000"/>
              </a:lnSpc>
              <a:spcAft>
                <a:spcPts val="800"/>
              </a:spcAft>
              <a:buFont typeface="Arial" panose="020B0604020202020204" pitchFamily="34" charset="0"/>
              <a:buChar char="•"/>
            </a:pPr>
            <a:r>
              <a:rPr lang="en-US" dirty="0">
                <a:latin typeface="Bookman Old Style" panose="02050604050505020204" pitchFamily="18" charset="0"/>
                <a:ea typeface="Calibri" panose="020F0502020204030204" pitchFamily="34" charset="0"/>
                <a:cs typeface="Arial" panose="020B0604020202020204" pitchFamily="34" charset="0"/>
              </a:rPr>
              <a:t>the control unit (CU), </a:t>
            </a:r>
          </a:p>
          <a:p>
            <a:pPr marL="285750" marR="2540" indent="-285750" algn="just" hangingPunct="0">
              <a:lnSpc>
                <a:spcPct val="200000"/>
              </a:lnSpc>
              <a:spcAft>
                <a:spcPts val="800"/>
              </a:spcAft>
              <a:buFont typeface="Arial" panose="020B0604020202020204" pitchFamily="34" charset="0"/>
              <a:buChar char="•"/>
            </a:pPr>
            <a:r>
              <a:rPr lang="en-US" dirty="0">
                <a:latin typeface="Bookman Old Style" panose="02050604050505020204" pitchFamily="18" charset="0"/>
                <a:ea typeface="Calibri" panose="020F0502020204030204" pitchFamily="34" charset="0"/>
                <a:cs typeface="Arial" panose="020B0604020202020204" pitchFamily="34" charset="0"/>
              </a:rPr>
              <a:t>the system clock </a:t>
            </a:r>
          </a:p>
          <a:p>
            <a:pPr marL="285750" marR="2540" indent="-285750" algn="just" hangingPunct="0">
              <a:lnSpc>
                <a:spcPct val="200000"/>
              </a:lnSpc>
              <a:spcAft>
                <a:spcPts val="800"/>
              </a:spcAft>
              <a:buFont typeface="Arial" panose="020B0604020202020204" pitchFamily="34" charset="0"/>
              <a:buChar char="•"/>
            </a:pPr>
            <a:r>
              <a:rPr lang="en-US" dirty="0">
                <a:latin typeface="Bookman Old Style" panose="02050604050505020204" pitchFamily="18" charset="0"/>
                <a:ea typeface="Calibri" panose="020F0502020204030204" pitchFamily="34" charset="0"/>
                <a:cs typeface="Arial" panose="020B0604020202020204" pitchFamily="34" charset="0"/>
              </a:rPr>
              <a:t>Immediate access store (IAS).</a:t>
            </a:r>
            <a:endParaRPr lang="en-US" sz="1800" dirty="0">
              <a:effectLst/>
              <a:latin typeface="Bookman Old Style" panose="02050604050505020204" pitchFamily="18" charset="0"/>
              <a:ea typeface="Calibri" panose="020F050202020403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5543022" y="1608665"/>
            <a:ext cx="6021443" cy="36914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039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6854-6E46-78AF-2DB4-0B4E7890A810}"/>
              </a:ext>
            </a:extLst>
          </p:cNvPr>
          <p:cNvSpPr>
            <a:spLocks noGrp="1"/>
          </p:cNvSpPr>
          <p:nvPr>
            <p:ph type="title"/>
          </p:nvPr>
        </p:nvSpPr>
        <p:spPr>
          <a:xfrm>
            <a:off x="1066174" y="191797"/>
            <a:ext cx="10364451" cy="621003"/>
          </a:xfrm>
        </p:spPr>
        <p:txBody>
          <a:bodyPr anchor="t"/>
          <a:lstStyle/>
          <a:p>
            <a:r>
              <a:rPr lang="en-US" dirty="0"/>
              <a:t>System Clock</a:t>
            </a:r>
          </a:p>
        </p:txBody>
      </p:sp>
      <p:sp>
        <p:nvSpPr>
          <p:cNvPr id="4" name="TextBox 3">
            <a:extLst>
              <a:ext uri="{FF2B5EF4-FFF2-40B4-BE49-F238E27FC236}">
                <a16:creationId xmlns:a16="http://schemas.microsoft.com/office/drawing/2014/main" id="{D858B3C9-2AB3-98EB-54CF-DD2A2A2B6635}"/>
              </a:ext>
            </a:extLst>
          </p:cNvPr>
          <p:cNvSpPr txBox="1"/>
          <p:nvPr/>
        </p:nvSpPr>
        <p:spPr>
          <a:xfrm>
            <a:off x="306494" y="1278564"/>
            <a:ext cx="6802120" cy="4647811"/>
          </a:xfrm>
          <a:prstGeom prst="rect">
            <a:avLst/>
          </a:prstGeom>
          <a:noFill/>
        </p:spPr>
        <p:txBody>
          <a:bodyPr wrap="square">
            <a:spAutoFit/>
          </a:bodyPr>
          <a:lstStyle/>
          <a:p>
            <a:pPr marR="2540" algn="just" hangingPunct="0">
              <a:lnSpc>
                <a:spcPct val="200000"/>
              </a:lnSpc>
              <a:spcAft>
                <a:spcPts val="800"/>
              </a:spcAft>
            </a:pPr>
            <a:r>
              <a:rPr lang="en-US" dirty="0">
                <a:latin typeface="Bookman Old Style" panose="02050604050505020204" pitchFamily="18" charset="0"/>
                <a:ea typeface="Calibri" panose="020F0502020204030204" pitchFamily="34" charset="0"/>
                <a:cs typeface="Arial" panose="020B0604020202020204" pitchFamily="34" charset="0"/>
              </a:rPr>
              <a:t>The system clock in a processor is a crucial component that governs the timing of all computer operations</a:t>
            </a:r>
          </a:p>
          <a:p>
            <a:pPr marR="2540" algn="just" hangingPunct="0">
              <a:lnSpc>
                <a:spcPct val="200000"/>
              </a:lnSpc>
              <a:spcAft>
                <a:spcPts val="800"/>
              </a:spcAft>
            </a:pPr>
            <a:r>
              <a:rPr lang="en-US" dirty="0">
                <a:latin typeface="Bookman Old Style" panose="02050604050505020204" pitchFamily="18" charset="0"/>
                <a:ea typeface="Calibri" panose="020F0502020204030204" pitchFamily="34" charset="0"/>
                <a:cs typeface="Arial" panose="020B0604020202020204" pitchFamily="34" charset="0"/>
              </a:rPr>
              <a:t>It is an electronic oscillator that generates a clock signal to synchronize the operations of the processor and other components in the computer.</a:t>
            </a:r>
          </a:p>
          <a:p>
            <a:pPr marR="2540" algn="just" hangingPunct="0">
              <a:lnSpc>
                <a:spcPct val="200000"/>
              </a:lnSpc>
              <a:spcAft>
                <a:spcPts val="800"/>
              </a:spcAft>
            </a:pPr>
            <a:r>
              <a:rPr lang="en-US" dirty="0">
                <a:latin typeface="Bookman Old Style" panose="02050604050505020204" pitchFamily="18" charset="0"/>
                <a:ea typeface="Calibri" panose="020F0502020204030204" pitchFamily="34" charset="0"/>
                <a:cs typeface="Arial" panose="020B0604020202020204" pitchFamily="34" charset="0"/>
              </a:rPr>
              <a:t>This clock signal is a repetitive sequence of high/low pulses or 'ticks' that set the pace for executing instructions and coordinating various components.</a:t>
            </a:r>
          </a:p>
        </p:txBody>
      </p:sp>
      <p:pic>
        <p:nvPicPr>
          <p:cNvPr id="3" name="Picture 2"/>
          <p:cNvPicPr>
            <a:picLocks noChangeAspect="1"/>
          </p:cNvPicPr>
          <p:nvPr/>
        </p:nvPicPr>
        <p:blipFill>
          <a:blip r:embed="rId2"/>
          <a:stretch>
            <a:fillRect/>
          </a:stretch>
        </p:blipFill>
        <p:spPr>
          <a:xfrm>
            <a:off x="7467600" y="1778000"/>
            <a:ext cx="4113798" cy="3454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891125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3.xml><?xml version="1.0" encoding="utf-8"?>
<ds:datastoreItem xmlns:ds="http://schemas.openxmlformats.org/officeDocument/2006/customXml" ds:itemID="{AABA7D41-7EBD-45D7-AFB8-22EF4BFA6BA2}">
  <ds:schemaRefs>
    <ds:schemaRef ds:uri="http://purl.org/dc/elements/1.1/"/>
    <ds:schemaRef ds:uri="http://schemas.microsoft.com/office/2006/documentManagement/types"/>
    <ds:schemaRef ds:uri="http://purl.org/dc/dcmitype/"/>
    <ds:schemaRef ds:uri="http://schemas.microsoft.com/office/2006/metadata/properties"/>
    <ds:schemaRef ds:uri="16c05727-aa75-4e4a-9b5f-8a80a1165891"/>
    <ds:schemaRef ds:uri="http://www.w3.org/XML/1998/namespace"/>
    <ds:schemaRef ds:uri="http://schemas.microsoft.com/office/infopath/2007/PartnerControls"/>
    <ds:schemaRef ds:uri="http://schemas.openxmlformats.org/package/2006/metadata/core-properties"/>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Laboratory design</Template>
  <TotalTime>478</TotalTime>
  <Words>2158</Words>
  <Application>Microsoft Office PowerPoint</Application>
  <PresentationFormat>Widescreen</PresentationFormat>
  <Paragraphs>158</Paragraphs>
  <Slides>26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Bookman Old Style</vt:lpstr>
      <vt:lpstr>Calibri</vt:lpstr>
      <vt:lpstr>OfficinaSansStd-Bold</vt:lpstr>
      <vt:lpstr>OfficinaSansStd-Book</vt:lpstr>
      <vt:lpstr>Times New Roman</vt:lpstr>
      <vt:lpstr>Tw Cen MT</vt:lpstr>
      <vt:lpstr>Droplet</vt:lpstr>
      <vt:lpstr>The Processor  (CPU) </vt:lpstr>
      <vt:lpstr>Objectives</vt:lpstr>
      <vt:lpstr>What is the CPU/Processor?</vt:lpstr>
      <vt:lpstr>The Von Neumann architecture</vt:lpstr>
      <vt:lpstr>The Von Neumann architecture</vt:lpstr>
      <vt:lpstr>Von Neumann Architecture</vt:lpstr>
      <vt:lpstr>Parts of the CPU (processor)</vt:lpstr>
      <vt:lpstr>Components of the processor (CPU</vt:lpstr>
      <vt:lpstr>System Clock</vt:lpstr>
      <vt:lpstr>Control Unit</vt:lpstr>
      <vt:lpstr>Arithmetic and logic Unit</vt:lpstr>
      <vt:lpstr>Immediate access store</vt:lpstr>
      <vt:lpstr>Activity</vt:lpstr>
      <vt:lpstr>REGISTERS</vt:lpstr>
      <vt:lpstr>REGISTERS</vt:lpstr>
      <vt:lpstr>REGISTERS</vt:lpstr>
      <vt:lpstr>REGISTERS-CIR</vt:lpstr>
      <vt:lpstr>REGISTERS-IX</vt:lpstr>
      <vt:lpstr>REGISTERS-IX</vt:lpstr>
      <vt:lpstr>REGISTERS-IX</vt:lpstr>
      <vt:lpstr>Status register</vt:lpstr>
      <vt:lpstr>BUSES</vt:lpstr>
      <vt:lpstr>Fetch-Execute Cycle</vt:lpstr>
      <vt:lpstr>Fetch-Execute Cycle</vt:lpstr>
      <vt:lpstr>PowerPoint Presentation</vt:lpstr>
      <vt:lpstr>Register Transfer Notation (RTN)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Processor  (CPU)</dc:title>
  <dc:creator>Janet ReidSterling</dc:creator>
  <cp:lastModifiedBy>Janet ReidSterling</cp:lastModifiedBy>
  <cp:revision>25</cp:revision>
  <dcterms:created xsi:type="dcterms:W3CDTF">2022-09-08T07:18:05Z</dcterms:created>
  <dcterms:modified xsi:type="dcterms:W3CDTF">2024-02-26T00:34:39Z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