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7" r:id="rId3"/>
    <p:sldId id="257" r:id="rId4"/>
    <p:sldId id="256" r:id="rId5"/>
    <p:sldId id="271" r:id="rId6"/>
    <p:sldId id="259" r:id="rId7"/>
    <p:sldId id="260" r:id="rId8"/>
    <p:sldId id="270" r:id="rId9"/>
    <p:sldId id="261" r:id="rId10"/>
    <p:sldId id="272"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October 18,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92939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October 18,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2073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October 18,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9599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October 18,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0615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October 18,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63642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October 18,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66436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October 18,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4447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October 18,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00054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October 18,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15205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October 18,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43851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October 18,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1820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Wednesday, October 18,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082366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92F64-F96E-1A2D-0508-C5151D4CD50A}"/>
              </a:ext>
            </a:extLst>
          </p:cNvPr>
          <p:cNvSpPr>
            <a:spLocks noGrp="1"/>
          </p:cNvSpPr>
          <p:nvPr>
            <p:ph type="title"/>
          </p:nvPr>
        </p:nvSpPr>
        <p:spPr>
          <a:xfrm>
            <a:off x="1181100" y="742915"/>
            <a:ext cx="10241280" cy="880872"/>
          </a:xfrm>
        </p:spPr>
        <p:txBody>
          <a:bodyPr anchor="t">
            <a:normAutofit fontScale="90000"/>
          </a:bodyPr>
          <a:lstStyle/>
          <a:p>
            <a:pPr algn="ctr"/>
            <a:r>
              <a:rPr lang="en-US" b="1" dirty="0">
                <a:effectLst/>
              </a:rPr>
              <a:t>Move one glass only…</a:t>
            </a:r>
            <a:br>
              <a:rPr lang="en-US" b="1" dirty="0">
                <a:effectLst/>
              </a:rPr>
            </a:br>
            <a:endParaRPr lang="en-US" dirty="0"/>
          </a:p>
        </p:txBody>
      </p:sp>
      <p:sp>
        <p:nvSpPr>
          <p:cNvPr id="3" name="Content Placeholder 2">
            <a:extLst>
              <a:ext uri="{FF2B5EF4-FFF2-40B4-BE49-F238E27FC236}">
                <a16:creationId xmlns:a16="http://schemas.microsoft.com/office/drawing/2014/main" id="{FA0242A4-A584-F050-305A-BFCCF883B976}"/>
              </a:ext>
            </a:extLst>
          </p:cNvPr>
          <p:cNvSpPr>
            <a:spLocks noGrp="1"/>
          </p:cNvSpPr>
          <p:nvPr>
            <p:ph idx="1"/>
          </p:nvPr>
        </p:nvSpPr>
        <p:spPr>
          <a:xfrm>
            <a:off x="975360" y="1829235"/>
            <a:ext cx="10241280" cy="3959352"/>
          </a:xfrm>
        </p:spPr>
        <p:txBody>
          <a:bodyPr/>
          <a:lstStyle/>
          <a:p>
            <a:pPr marL="0" indent="0">
              <a:buNone/>
            </a:pPr>
            <a:r>
              <a:rPr lang="en-US" dirty="0"/>
              <a:t>There are 6 glasses on a table , three glasses on the left that are full and three on the right that are empty. </a:t>
            </a:r>
          </a:p>
          <a:p>
            <a:pPr marL="0" indent="0">
              <a:buNone/>
            </a:pPr>
            <a:r>
              <a:rPr lang="en-US" dirty="0"/>
              <a:t>If you make one change you will have a row of alternate full and empty glasses.</a:t>
            </a:r>
          </a:p>
          <a:p>
            <a:pPr marL="0" indent="0">
              <a:buNone/>
            </a:pPr>
            <a:r>
              <a:rPr lang="en-US" dirty="0"/>
              <a:t> </a:t>
            </a:r>
          </a:p>
        </p:txBody>
      </p:sp>
      <p:pic>
        <p:nvPicPr>
          <p:cNvPr id="5" name="Picture 4">
            <a:extLst>
              <a:ext uri="{FF2B5EF4-FFF2-40B4-BE49-F238E27FC236}">
                <a16:creationId xmlns:a16="http://schemas.microsoft.com/office/drawing/2014/main" id="{B468D33C-8607-90DF-40AD-CE712602779A}"/>
              </a:ext>
            </a:extLst>
          </p:cNvPr>
          <p:cNvPicPr>
            <a:picLocks noChangeAspect="1"/>
          </p:cNvPicPr>
          <p:nvPr/>
        </p:nvPicPr>
        <p:blipFill>
          <a:blip r:embed="rId2"/>
          <a:stretch>
            <a:fillRect/>
          </a:stretch>
        </p:blipFill>
        <p:spPr>
          <a:xfrm>
            <a:off x="2251277" y="3514124"/>
            <a:ext cx="6789309" cy="24799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57556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8A69-0F6C-58EC-B228-66F8BEF97097}"/>
              </a:ext>
            </a:extLst>
          </p:cNvPr>
          <p:cNvSpPr>
            <a:spLocks noGrp="1"/>
          </p:cNvSpPr>
          <p:nvPr>
            <p:ph type="title"/>
          </p:nvPr>
        </p:nvSpPr>
        <p:spPr>
          <a:xfrm>
            <a:off x="579120" y="229470"/>
            <a:ext cx="10431780" cy="853657"/>
          </a:xfrm>
        </p:spPr>
        <p:txBody>
          <a:bodyPr anchor="t">
            <a:noAutofit/>
          </a:bodyPr>
          <a:lstStyle/>
          <a:p>
            <a:r>
              <a:rPr lang="en-US" sz="2400" spc="0" dirty="0"/>
              <a:t>How interrupt are handled by different processor</a:t>
            </a:r>
          </a:p>
        </p:txBody>
      </p:sp>
      <p:sp>
        <p:nvSpPr>
          <p:cNvPr id="3" name="Content Placeholder 2">
            <a:extLst>
              <a:ext uri="{FF2B5EF4-FFF2-40B4-BE49-F238E27FC236}">
                <a16:creationId xmlns:a16="http://schemas.microsoft.com/office/drawing/2014/main" id="{1072FBE8-BC1F-E442-9B52-6507B066602F}"/>
              </a:ext>
            </a:extLst>
          </p:cNvPr>
          <p:cNvSpPr>
            <a:spLocks noGrp="1"/>
          </p:cNvSpPr>
          <p:nvPr>
            <p:ph idx="1"/>
          </p:nvPr>
        </p:nvSpPr>
        <p:spPr>
          <a:xfrm>
            <a:off x="215632" y="821869"/>
            <a:ext cx="6963259" cy="5720919"/>
          </a:xfrm>
        </p:spPr>
        <p:txBody>
          <a:bodyPr>
            <a:normAutofit fontScale="77500" lnSpcReduction="20000"/>
          </a:bodyPr>
          <a:lstStyle/>
          <a:p>
            <a:pPr>
              <a:lnSpc>
                <a:spcPct val="170000"/>
              </a:lnSpc>
            </a:pPr>
            <a:r>
              <a:rPr lang="en-US" dirty="0">
                <a:latin typeface="Bookman Old Style" panose="02050604050505020204" pitchFamily="18" charset="0"/>
              </a:rPr>
              <a:t>CISC processors general handle interrupt similar to RISC processor. </a:t>
            </a:r>
          </a:p>
          <a:p>
            <a:pPr>
              <a:lnSpc>
                <a:spcPct val="170000"/>
              </a:lnSpc>
            </a:pPr>
            <a:r>
              <a:rPr lang="en-US" dirty="0">
                <a:latin typeface="Bookman Old Style" panose="02050604050505020204" pitchFamily="18" charset="0"/>
              </a:rPr>
              <a:t>CISC may have more complex interrupt handling mechanisms to accommodate the variety of instructions and the potential need for more extensive state saving and restoration.</a:t>
            </a:r>
          </a:p>
          <a:p>
            <a:pPr>
              <a:lnSpc>
                <a:spcPct val="170000"/>
              </a:lnSpc>
            </a:pPr>
            <a:r>
              <a:rPr lang="en-US" dirty="0">
                <a:latin typeface="Bookman Old Style" panose="02050604050505020204" pitchFamily="18" charset="0"/>
              </a:rPr>
              <a:t>Handling interrupts may involve more microcode or specialized hardware.</a:t>
            </a:r>
          </a:p>
          <a:p>
            <a:pPr>
              <a:lnSpc>
                <a:spcPct val="170000"/>
              </a:lnSpc>
            </a:pPr>
            <a:r>
              <a:rPr lang="en-US" dirty="0">
                <a:latin typeface="Bookman Old Style" panose="02050604050505020204" pitchFamily="18" charset="0"/>
              </a:rPr>
              <a:t>What is a microcode</a:t>
            </a:r>
          </a:p>
          <a:p>
            <a:pPr>
              <a:lnSpc>
                <a:spcPct val="170000"/>
              </a:lnSpc>
            </a:pPr>
            <a:r>
              <a:rPr lang="en-US" dirty="0">
                <a:latin typeface="Bookman Old Style" panose="02050604050505020204" pitchFamily="18" charset="0"/>
              </a:rPr>
              <a:t>Microcode is a low-level </a:t>
            </a:r>
            <a:r>
              <a:rPr lang="en-US" b="1" dirty="0">
                <a:solidFill>
                  <a:srgbClr val="92D050"/>
                </a:solidFill>
                <a:latin typeface="Bookman Old Style" panose="02050604050505020204" pitchFamily="18" charset="0"/>
              </a:rPr>
              <a:t>hardware abstraction layer </a:t>
            </a:r>
            <a:r>
              <a:rPr lang="en-US" dirty="0">
                <a:latin typeface="Bookman Old Style" panose="02050604050505020204" pitchFamily="18" charset="0"/>
              </a:rPr>
              <a:t>that exists within the processor. It provides a way to implement complex instructions by breaking them down into a series of simpler, more fundamental operations. This allows the processor to execute a wide range of instructions using a relatively simple set of hardware elements.</a:t>
            </a:r>
          </a:p>
        </p:txBody>
      </p:sp>
      <p:pic>
        <p:nvPicPr>
          <p:cNvPr id="6" name="Picture 5" descr="A diagram of a program&#10;&#10;Description automatically generated">
            <a:extLst>
              <a:ext uri="{FF2B5EF4-FFF2-40B4-BE49-F238E27FC236}">
                <a16:creationId xmlns:a16="http://schemas.microsoft.com/office/drawing/2014/main" id="{06DAA597-E3EC-976B-57BA-1EFF3D1AD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4957" y="1800402"/>
            <a:ext cx="4517432" cy="3116043"/>
          </a:xfrm>
          <a:prstGeom prst="rect">
            <a:avLst/>
          </a:prstGeom>
        </p:spPr>
      </p:pic>
    </p:spTree>
    <p:extLst>
      <p:ext uri="{BB962C8B-B14F-4D97-AF65-F5344CB8AC3E}">
        <p14:creationId xmlns:p14="http://schemas.microsoft.com/office/powerpoint/2010/main" val="2743591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71A71-E57D-AED4-6D64-6EB668BE2F9C}"/>
              </a:ext>
            </a:extLst>
          </p:cNvPr>
          <p:cNvSpPr>
            <a:spLocks noGrp="1"/>
          </p:cNvSpPr>
          <p:nvPr>
            <p:ph type="title"/>
          </p:nvPr>
        </p:nvSpPr>
        <p:spPr>
          <a:xfrm>
            <a:off x="925286" y="177001"/>
            <a:ext cx="10241280" cy="712797"/>
          </a:xfrm>
        </p:spPr>
        <p:txBody>
          <a:bodyPr>
            <a:normAutofit fontScale="90000"/>
          </a:bodyPr>
          <a:lstStyle/>
          <a:p>
            <a:pPr algn="ctr"/>
            <a:r>
              <a:rPr lang="en-US" dirty="0"/>
              <a:t>Types of interrupt handler (ISR)</a:t>
            </a:r>
          </a:p>
        </p:txBody>
      </p:sp>
      <p:sp>
        <p:nvSpPr>
          <p:cNvPr id="3" name="Content Placeholder 2">
            <a:extLst>
              <a:ext uri="{FF2B5EF4-FFF2-40B4-BE49-F238E27FC236}">
                <a16:creationId xmlns:a16="http://schemas.microsoft.com/office/drawing/2014/main" id="{E2DD974E-E0D1-03B2-D83C-5AFB25C8E323}"/>
              </a:ext>
            </a:extLst>
          </p:cNvPr>
          <p:cNvSpPr>
            <a:spLocks noGrp="1"/>
          </p:cNvSpPr>
          <p:nvPr>
            <p:ph idx="1"/>
          </p:nvPr>
        </p:nvSpPr>
        <p:spPr>
          <a:xfrm>
            <a:off x="203244" y="1078121"/>
            <a:ext cx="7712529" cy="5137622"/>
          </a:xfrm>
        </p:spPr>
        <p:txBody>
          <a:bodyPr>
            <a:normAutofit fontScale="70000" lnSpcReduction="20000"/>
          </a:bodyPr>
          <a:lstStyle/>
          <a:p>
            <a:pPr>
              <a:lnSpc>
                <a:spcPct val="160000"/>
              </a:lnSpc>
            </a:pPr>
            <a:r>
              <a:rPr lang="en-US" dirty="0">
                <a:latin typeface="Bookman Old Style" panose="02050604050505020204" pitchFamily="18" charset="0"/>
              </a:rPr>
              <a:t> </a:t>
            </a:r>
            <a:r>
              <a:rPr lang="en-US" sz="2300" dirty="0">
                <a:latin typeface="Bookman Old Style" panose="02050604050505020204" pitchFamily="18" charset="0"/>
              </a:rPr>
              <a:t>Device-specific interrupt handlers, handle interrupts generated by devices like keyboards, mice, disk drives, and USB devices and interact with the corresponding hardware to perform actions such as reading or writing data.</a:t>
            </a:r>
          </a:p>
          <a:p>
            <a:pPr>
              <a:lnSpc>
                <a:spcPct val="160000"/>
              </a:lnSpc>
            </a:pPr>
            <a:r>
              <a:rPr lang="en-US" sz="2300" dirty="0">
                <a:latin typeface="Bookman Old Style" panose="02050604050505020204" pitchFamily="18" charset="0"/>
              </a:rPr>
              <a:t>Timer interrupt handlers are responsible for handling interrupts triggered by hardware timers or system clocks. They manage time-related events and perform tasks such as task scheduling and preemptive multitasking.</a:t>
            </a:r>
          </a:p>
          <a:p>
            <a:pPr>
              <a:lnSpc>
                <a:spcPct val="160000"/>
              </a:lnSpc>
            </a:pPr>
            <a:r>
              <a:rPr lang="en-US" sz="2300" dirty="0">
                <a:latin typeface="Bookman Old Style" panose="02050604050505020204" pitchFamily="18" charset="0"/>
              </a:rPr>
              <a:t>Exception handlers with exceptional conditions or events that occur during program execution, such as divide-by-zero errors, page faults, or invalid memory accesses. </a:t>
            </a:r>
          </a:p>
          <a:p>
            <a:pPr>
              <a:lnSpc>
                <a:spcPct val="160000"/>
              </a:lnSpc>
            </a:pPr>
            <a:r>
              <a:rPr lang="en-US" sz="2300" dirty="0">
                <a:latin typeface="Bookman Old Style" panose="02050604050505020204" pitchFamily="18" charset="0"/>
              </a:rPr>
              <a:t> Software interrupt handlers are triggered by software-generated interrupts, which are typically initiated through software instructions or system calls</a:t>
            </a:r>
          </a:p>
        </p:txBody>
      </p:sp>
      <p:pic>
        <p:nvPicPr>
          <p:cNvPr id="5" name="Picture 4">
            <a:extLst>
              <a:ext uri="{FF2B5EF4-FFF2-40B4-BE49-F238E27FC236}">
                <a16:creationId xmlns:a16="http://schemas.microsoft.com/office/drawing/2014/main" id="{EA321DBA-EBA0-A74A-1D30-1C6E8DC79B85}"/>
              </a:ext>
            </a:extLst>
          </p:cNvPr>
          <p:cNvPicPr>
            <a:picLocks noChangeAspect="1"/>
          </p:cNvPicPr>
          <p:nvPr/>
        </p:nvPicPr>
        <p:blipFill>
          <a:blip r:embed="rId2"/>
          <a:stretch>
            <a:fillRect/>
          </a:stretch>
        </p:blipFill>
        <p:spPr>
          <a:xfrm>
            <a:off x="8078064" y="1398469"/>
            <a:ext cx="3633224" cy="40610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14124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A535A-C214-68EE-EBA3-8112CF66D4FF}"/>
              </a:ext>
            </a:extLst>
          </p:cNvPr>
          <p:cNvSpPr>
            <a:spLocks noGrp="1"/>
          </p:cNvSpPr>
          <p:nvPr>
            <p:ph type="title"/>
          </p:nvPr>
        </p:nvSpPr>
        <p:spPr>
          <a:xfrm>
            <a:off x="571500" y="359228"/>
            <a:ext cx="10241280" cy="745454"/>
          </a:xfrm>
        </p:spPr>
        <p:txBody>
          <a:bodyPr/>
          <a:lstStyle/>
          <a:p>
            <a:pPr algn="ctr"/>
            <a:r>
              <a:rPr lang="en-US" dirty="0"/>
              <a:t>objectives</a:t>
            </a:r>
          </a:p>
        </p:txBody>
      </p:sp>
      <p:sp>
        <p:nvSpPr>
          <p:cNvPr id="3" name="Content Placeholder 2">
            <a:extLst>
              <a:ext uri="{FF2B5EF4-FFF2-40B4-BE49-F238E27FC236}">
                <a16:creationId xmlns:a16="http://schemas.microsoft.com/office/drawing/2014/main" id="{43C2146F-87E2-1F7F-FE88-07DB7786C1E6}"/>
              </a:ext>
            </a:extLst>
          </p:cNvPr>
          <p:cNvSpPr>
            <a:spLocks noGrp="1"/>
          </p:cNvSpPr>
          <p:nvPr>
            <p:ph idx="1"/>
          </p:nvPr>
        </p:nvSpPr>
        <p:spPr>
          <a:xfrm>
            <a:off x="631371" y="1655065"/>
            <a:ext cx="5992586" cy="4310306"/>
          </a:xfrm>
        </p:spPr>
        <p:txBody>
          <a:bodyPr/>
          <a:lstStyle/>
          <a:p>
            <a:r>
              <a:rPr lang="en-US" dirty="0">
                <a:latin typeface="Bookman Old Style" panose="02050604050505020204" pitchFamily="18" charset="0"/>
              </a:rPr>
              <a:t>At the end of the lesson, students should be able to:</a:t>
            </a:r>
          </a:p>
          <a:p>
            <a:r>
              <a:rPr lang="en-US" dirty="0">
                <a:latin typeface="Bookman Old Style" panose="02050604050505020204" pitchFamily="18" charset="0"/>
              </a:rPr>
              <a:t>Sate what is an interrupt</a:t>
            </a:r>
          </a:p>
          <a:p>
            <a:r>
              <a:rPr lang="en-US" dirty="0">
                <a:latin typeface="Bookman Old Style" panose="02050604050505020204" pitchFamily="18" charset="0"/>
              </a:rPr>
              <a:t>Outline the process of how the processor handles interrupt</a:t>
            </a:r>
          </a:p>
        </p:txBody>
      </p:sp>
      <p:pic>
        <p:nvPicPr>
          <p:cNvPr id="5" name="Picture 4" descr="A dart hitting the center of a target&#10;&#10;Description automatically generated">
            <a:extLst>
              <a:ext uri="{FF2B5EF4-FFF2-40B4-BE49-F238E27FC236}">
                <a16:creationId xmlns:a16="http://schemas.microsoft.com/office/drawing/2014/main" id="{3FE81693-B5AE-6FE8-4DAB-4EF54878E7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1504" y="1865651"/>
            <a:ext cx="4059010" cy="4059010"/>
          </a:xfrm>
          <a:prstGeom prst="rect">
            <a:avLst/>
          </a:prstGeom>
        </p:spPr>
      </p:pic>
    </p:spTree>
    <p:extLst>
      <p:ext uri="{BB962C8B-B14F-4D97-AF65-F5344CB8AC3E}">
        <p14:creationId xmlns:p14="http://schemas.microsoft.com/office/powerpoint/2010/main" val="325882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04C3-681E-4C1F-F108-93D75221AECE}"/>
              </a:ext>
            </a:extLst>
          </p:cNvPr>
          <p:cNvSpPr>
            <a:spLocks noGrp="1"/>
          </p:cNvSpPr>
          <p:nvPr>
            <p:ph type="title"/>
          </p:nvPr>
        </p:nvSpPr>
        <p:spPr>
          <a:xfrm>
            <a:off x="778328" y="381000"/>
            <a:ext cx="10241280" cy="810768"/>
          </a:xfrm>
        </p:spPr>
        <p:txBody>
          <a:bodyPr/>
          <a:lstStyle/>
          <a:p>
            <a:r>
              <a:rPr lang="en-US" dirty="0"/>
              <a:t>What is an Interrupt?</a:t>
            </a:r>
          </a:p>
        </p:txBody>
      </p:sp>
      <p:sp>
        <p:nvSpPr>
          <p:cNvPr id="3" name="Vertical Text Placeholder 2">
            <a:extLst>
              <a:ext uri="{FF2B5EF4-FFF2-40B4-BE49-F238E27FC236}">
                <a16:creationId xmlns:a16="http://schemas.microsoft.com/office/drawing/2014/main" id="{8A6283BC-CC07-77E9-ACEB-7D75ECA52A50}"/>
              </a:ext>
            </a:extLst>
          </p:cNvPr>
          <p:cNvSpPr>
            <a:spLocks noGrp="1"/>
          </p:cNvSpPr>
          <p:nvPr>
            <p:ph type="body" orient="vert" idx="1"/>
          </p:nvPr>
        </p:nvSpPr>
        <p:spPr>
          <a:xfrm>
            <a:off x="487016" y="1449323"/>
            <a:ext cx="7296269" cy="4653303"/>
          </a:xfrm>
        </p:spPr>
        <p:txBody>
          <a:bodyPr vert="horz">
            <a:normAutofit fontScale="92500" lnSpcReduction="10000"/>
          </a:bodyPr>
          <a:lstStyle/>
          <a:p>
            <a:pPr marL="0" indent="0">
              <a:lnSpc>
                <a:spcPct val="200000"/>
              </a:lnSpc>
              <a:buNone/>
            </a:pPr>
            <a:r>
              <a:rPr lang="en-US" sz="18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Interrupts are a response by the processor to a process/event that needs immediate attention from the software. </a:t>
            </a:r>
          </a:p>
          <a:p>
            <a:pPr marL="0" indent="0">
              <a:lnSpc>
                <a:spcPct val="200000"/>
              </a:lnSpc>
              <a:buNone/>
            </a:pPr>
            <a:r>
              <a:rPr lang="en-US" sz="18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It alerts the processor and servers that a request for the CPU to stop the currently executing program/code, in order so that the event can be processed. </a:t>
            </a:r>
          </a:p>
          <a:p>
            <a:pPr marL="0" indent="0">
              <a:lnSpc>
                <a:spcPct val="200000"/>
              </a:lnSpc>
              <a:buNone/>
            </a:pPr>
            <a:r>
              <a:rPr lang="en-US" sz="18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If the response is accepted from the processor, the processor will respond by suspending its current activities (saving its state), and then executing a function called an interrupt handler to deal with the event.</a:t>
            </a:r>
            <a:endParaRPr lang="en-US" dirty="0">
              <a:latin typeface="Bookman Old Style" panose="02050604050505020204" pitchFamily="18" charset="0"/>
            </a:endParaRPr>
          </a:p>
        </p:txBody>
      </p:sp>
      <p:pic>
        <p:nvPicPr>
          <p:cNvPr id="7" name="Picture 6" descr="A red hand with a black line&#10;&#10;Description automatically generated">
            <a:extLst>
              <a:ext uri="{FF2B5EF4-FFF2-40B4-BE49-F238E27FC236}">
                <a16:creationId xmlns:a16="http://schemas.microsoft.com/office/drawing/2014/main" id="{B655B2D5-A51E-1EBD-9CC6-96FD32E839C9}"/>
              </a:ext>
            </a:extLst>
          </p:cNvPr>
          <p:cNvPicPr>
            <a:picLocks noChangeAspect="1"/>
          </p:cNvPicPr>
          <p:nvPr/>
        </p:nvPicPr>
        <p:blipFill rotWithShape="1">
          <a:blip r:embed="rId2">
            <a:extLst>
              <a:ext uri="{28A0092B-C50C-407E-A947-70E740481C1C}">
                <a14:useLocalDpi xmlns:a14="http://schemas.microsoft.com/office/drawing/2010/main" val="0"/>
              </a:ext>
            </a:extLst>
          </a:blip>
          <a:srcRect l="3571" t="2606" b="7406"/>
          <a:stretch/>
        </p:blipFill>
        <p:spPr>
          <a:xfrm>
            <a:off x="8672601" y="1987826"/>
            <a:ext cx="2671654" cy="2941983"/>
          </a:xfrm>
          <a:prstGeom prst="rect">
            <a:avLst/>
          </a:prstGeom>
        </p:spPr>
      </p:pic>
    </p:spTree>
    <p:extLst>
      <p:ext uri="{BB962C8B-B14F-4D97-AF65-F5344CB8AC3E}">
        <p14:creationId xmlns:p14="http://schemas.microsoft.com/office/powerpoint/2010/main" val="2386450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52DBA-A236-DC40-8725-ECEACF9B9833}"/>
              </a:ext>
            </a:extLst>
          </p:cNvPr>
          <p:cNvSpPr>
            <a:spLocks noGrp="1"/>
          </p:cNvSpPr>
          <p:nvPr>
            <p:ph type="ctrTitle"/>
          </p:nvPr>
        </p:nvSpPr>
        <p:spPr>
          <a:xfrm>
            <a:off x="1132114" y="310242"/>
            <a:ext cx="9144000" cy="914401"/>
          </a:xfrm>
        </p:spPr>
        <p:txBody>
          <a:bodyPr anchor="t"/>
          <a:lstStyle/>
          <a:p>
            <a:r>
              <a:rPr lang="en-US" dirty="0"/>
              <a:t>Interrupt- types</a:t>
            </a:r>
          </a:p>
        </p:txBody>
      </p:sp>
      <p:sp>
        <p:nvSpPr>
          <p:cNvPr id="6" name="TextBox 5">
            <a:extLst>
              <a:ext uri="{FF2B5EF4-FFF2-40B4-BE49-F238E27FC236}">
                <a16:creationId xmlns:a16="http://schemas.microsoft.com/office/drawing/2014/main" id="{A88E4793-D67D-D0F2-F55E-416199B4E193}"/>
              </a:ext>
            </a:extLst>
          </p:cNvPr>
          <p:cNvSpPr txBox="1"/>
          <p:nvPr/>
        </p:nvSpPr>
        <p:spPr>
          <a:xfrm>
            <a:off x="195941" y="1398814"/>
            <a:ext cx="6645729" cy="5031249"/>
          </a:xfrm>
          <a:prstGeom prst="rect">
            <a:avLst/>
          </a:prstGeom>
          <a:noFill/>
        </p:spPr>
        <p:txBody>
          <a:bodyPr wrap="square">
            <a:spAutoFit/>
          </a:bodyPr>
          <a:lstStyle/>
          <a:p>
            <a:pPr>
              <a:lnSpc>
                <a:spcPct val="150000"/>
              </a:lnSpc>
            </a:pPr>
            <a:r>
              <a:rPr lang="en-US" b="1" dirty="0">
                <a:solidFill>
                  <a:srgbClr val="00B050"/>
                </a:solidFill>
                <a:latin typeface="Bookman Old Style" panose="02050604050505020204" pitchFamily="18" charset="0"/>
              </a:rPr>
              <a:t>Hardware interrupt: i</a:t>
            </a:r>
            <a:r>
              <a:rPr lang="en-US" dirty="0">
                <a:latin typeface="Bookman Old Style" panose="02050604050505020204" pitchFamily="18" charset="0"/>
              </a:rPr>
              <a:t>s a signal sent by a hardware device or a specific condition in the computer's hardware. </a:t>
            </a:r>
            <a:br>
              <a:rPr lang="en-US" dirty="0">
                <a:latin typeface="Bookman Old Style" panose="02050604050505020204" pitchFamily="18" charset="0"/>
              </a:rPr>
            </a:br>
            <a:r>
              <a:rPr lang="en-US" dirty="0">
                <a:latin typeface="Bookman Old Style" panose="02050604050505020204" pitchFamily="18" charset="0"/>
              </a:rPr>
              <a:t>Example</a:t>
            </a:r>
          </a:p>
          <a:p>
            <a:pPr marL="285750" indent="-285750">
              <a:lnSpc>
                <a:spcPct val="150000"/>
              </a:lnSpc>
              <a:buFont typeface="Arial" panose="020B0604020202020204" pitchFamily="34" charset="0"/>
              <a:buChar char="•"/>
            </a:pPr>
            <a:r>
              <a:rPr lang="en-US" dirty="0">
                <a:latin typeface="Bookman Old Style" panose="02050604050505020204" pitchFamily="18" charset="0"/>
              </a:rPr>
              <a:t>When a peripheral device (e.g., a keyboard, mouse, disk drive) needs attention, it can send an interrupt request to the CPU to indicate that data is ready to be transferred.</a:t>
            </a:r>
          </a:p>
          <a:p>
            <a:pPr marL="285750" indent="-285750">
              <a:lnSpc>
                <a:spcPct val="150000"/>
              </a:lnSpc>
              <a:buFont typeface="Arial" panose="020B0604020202020204" pitchFamily="34" charset="0"/>
              <a:buChar char="•"/>
            </a:pPr>
            <a:r>
              <a:rPr lang="en-US" dirty="0">
                <a:latin typeface="Bookman Old Style" panose="02050604050505020204" pitchFamily="18" charset="0"/>
              </a:rPr>
              <a:t>A system timer generates regular interrupts such as scheduling tasks, keeping track of time, and triggering time-sensitive events.</a:t>
            </a:r>
          </a:p>
          <a:p>
            <a:pPr marL="285750" indent="-285750">
              <a:lnSpc>
                <a:spcPct val="150000"/>
              </a:lnSpc>
              <a:buFont typeface="Arial" panose="020B0604020202020204" pitchFamily="34" charset="0"/>
              <a:buChar char="•"/>
            </a:pPr>
            <a:r>
              <a:rPr lang="en-US" dirty="0">
                <a:latin typeface="Bookman Old Style" panose="02050604050505020204" pitchFamily="18" charset="0"/>
              </a:rPr>
              <a:t>Detecting an error or a critical condition (e.g., overheating, power failure).</a:t>
            </a:r>
          </a:p>
        </p:txBody>
      </p:sp>
      <p:pic>
        <p:nvPicPr>
          <p:cNvPr id="8" name="Picture 7" descr="A diagram of software inputs&#10;&#10;Description automatically generated">
            <a:extLst>
              <a:ext uri="{FF2B5EF4-FFF2-40B4-BE49-F238E27FC236}">
                <a16:creationId xmlns:a16="http://schemas.microsoft.com/office/drawing/2014/main" id="{56B9E654-B0CD-C60C-BD11-6861E797B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8064" y="1398814"/>
            <a:ext cx="4956157" cy="3717472"/>
          </a:xfrm>
          <a:prstGeom prst="rect">
            <a:avLst/>
          </a:prstGeom>
        </p:spPr>
      </p:pic>
    </p:spTree>
    <p:extLst>
      <p:ext uri="{BB962C8B-B14F-4D97-AF65-F5344CB8AC3E}">
        <p14:creationId xmlns:p14="http://schemas.microsoft.com/office/powerpoint/2010/main" val="1599145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52DBA-A236-DC40-8725-ECEACF9B9833}"/>
              </a:ext>
            </a:extLst>
          </p:cNvPr>
          <p:cNvSpPr>
            <a:spLocks noGrp="1"/>
          </p:cNvSpPr>
          <p:nvPr>
            <p:ph type="ctrTitle"/>
          </p:nvPr>
        </p:nvSpPr>
        <p:spPr>
          <a:xfrm>
            <a:off x="1132114" y="168728"/>
            <a:ext cx="9144000" cy="914401"/>
          </a:xfrm>
        </p:spPr>
        <p:txBody>
          <a:bodyPr anchor="t"/>
          <a:lstStyle/>
          <a:p>
            <a:r>
              <a:rPr lang="en-US" dirty="0"/>
              <a:t>Interrupt- types</a:t>
            </a:r>
          </a:p>
        </p:txBody>
      </p:sp>
      <p:sp>
        <p:nvSpPr>
          <p:cNvPr id="6" name="TextBox 5">
            <a:extLst>
              <a:ext uri="{FF2B5EF4-FFF2-40B4-BE49-F238E27FC236}">
                <a16:creationId xmlns:a16="http://schemas.microsoft.com/office/drawing/2014/main" id="{A88E4793-D67D-D0F2-F55E-416199B4E193}"/>
              </a:ext>
            </a:extLst>
          </p:cNvPr>
          <p:cNvSpPr txBox="1"/>
          <p:nvPr/>
        </p:nvSpPr>
        <p:spPr>
          <a:xfrm>
            <a:off x="92527" y="947057"/>
            <a:ext cx="7984673" cy="5446747"/>
          </a:xfrm>
          <a:prstGeom prst="rect">
            <a:avLst/>
          </a:prstGeom>
          <a:noFill/>
        </p:spPr>
        <p:txBody>
          <a:bodyPr wrap="square">
            <a:spAutoFit/>
          </a:bodyPr>
          <a:lstStyle/>
          <a:p>
            <a:pPr>
              <a:lnSpc>
                <a:spcPct val="150000"/>
              </a:lnSpc>
            </a:pPr>
            <a:r>
              <a:rPr lang="en-US" b="1" dirty="0">
                <a:solidFill>
                  <a:srgbClr val="00B050"/>
                </a:solidFill>
                <a:latin typeface="Bookman Old Style" panose="02050604050505020204" pitchFamily="18" charset="0"/>
              </a:rPr>
              <a:t>Software interrupt </a:t>
            </a:r>
            <a:r>
              <a:rPr lang="en-US" dirty="0">
                <a:latin typeface="Bookman Old Style" panose="02050604050505020204" pitchFamily="18" charset="0"/>
              </a:rPr>
              <a:t>also known as a trap or exception, is a mechanism used by a program to request a service from the operating system or to signal an event that needs attention. </a:t>
            </a:r>
          </a:p>
          <a:p>
            <a:pPr>
              <a:lnSpc>
                <a:spcPct val="150000"/>
              </a:lnSpc>
            </a:pPr>
            <a:r>
              <a:rPr lang="en-US" dirty="0">
                <a:latin typeface="Bookman Old Style" panose="02050604050505020204" pitchFamily="18" charset="0"/>
              </a:rPr>
              <a:t>Example </a:t>
            </a:r>
          </a:p>
          <a:p>
            <a:pPr marL="285750" indent="-285750">
              <a:lnSpc>
                <a:spcPct val="150000"/>
              </a:lnSpc>
              <a:buFont typeface="Arial" panose="020B0604020202020204" pitchFamily="34" charset="0"/>
              <a:buChar char="•"/>
            </a:pPr>
            <a:r>
              <a:rPr lang="en-US" dirty="0">
                <a:latin typeface="Bookman Old Style" panose="02050604050505020204" pitchFamily="18" charset="0"/>
              </a:rPr>
              <a:t>When a program needs to perform operations that require higher privileges or access to resources managed by the operating system (such as file I/O, network communication, etc.)</a:t>
            </a:r>
          </a:p>
          <a:p>
            <a:pPr marL="285750" indent="-285750">
              <a:lnSpc>
                <a:spcPct val="150000"/>
              </a:lnSpc>
              <a:buFont typeface="Arial" panose="020B0604020202020204" pitchFamily="34" charset="0"/>
              <a:buChar char="•"/>
            </a:pPr>
            <a:r>
              <a:rPr lang="en-US" dirty="0">
                <a:latin typeface="Bookman Old Style" panose="02050604050505020204" pitchFamily="18" charset="0"/>
              </a:rPr>
              <a:t>If an error condition occurs during program execution, the program might trigger a software interrupt to handle the error such as like displaying an error message or terminating the program.</a:t>
            </a:r>
          </a:p>
          <a:p>
            <a:pPr marL="285750" indent="-285750">
              <a:lnSpc>
                <a:spcPct val="150000"/>
              </a:lnSpc>
              <a:buFont typeface="Arial" panose="020B0604020202020204" pitchFamily="34" charset="0"/>
              <a:buChar char="•"/>
            </a:pPr>
            <a:r>
              <a:rPr lang="en-US" dirty="0">
                <a:latin typeface="Bookman Old Style" panose="02050604050505020204" pitchFamily="18" charset="0"/>
              </a:rPr>
              <a:t>A program might generate a software interrupt to indicate a specific event, such as a division by zero or an illegal instruction. </a:t>
            </a:r>
          </a:p>
        </p:txBody>
      </p:sp>
      <p:pic>
        <p:nvPicPr>
          <p:cNvPr id="3" name="Picture 2" descr="A diagram of software inputs&#10;&#10;Description automatically generated">
            <a:extLst>
              <a:ext uri="{FF2B5EF4-FFF2-40B4-BE49-F238E27FC236}">
                <a16:creationId xmlns:a16="http://schemas.microsoft.com/office/drawing/2014/main" id="{4CE21FDC-4875-95B4-DCB6-356D17223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886" y="1714500"/>
            <a:ext cx="4217719" cy="3401785"/>
          </a:xfrm>
          <a:prstGeom prst="rect">
            <a:avLst/>
          </a:prstGeom>
        </p:spPr>
      </p:pic>
    </p:spTree>
    <p:extLst>
      <p:ext uri="{BB962C8B-B14F-4D97-AF65-F5344CB8AC3E}">
        <p14:creationId xmlns:p14="http://schemas.microsoft.com/office/powerpoint/2010/main" val="349973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15D6-1535-17EF-2D23-677714A4DB32}"/>
              </a:ext>
            </a:extLst>
          </p:cNvPr>
          <p:cNvSpPr>
            <a:spLocks noGrp="1"/>
          </p:cNvSpPr>
          <p:nvPr>
            <p:ph type="title"/>
          </p:nvPr>
        </p:nvSpPr>
        <p:spPr>
          <a:xfrm>
            <a:off x="892629" y="228600"/>
            <a:ext cx="10241280" cy="658368"/>
          </a:xfrm>
        </p:spPr>
        <p:txBody>
          <a:bodyPr>
            <a:normAutofit/>
          </a:bodyPr>
          <a:lstStyle/>
          <a:p>
            <a:r>
              <a:rPr lang="en-US" sz="2800" dirty="0"/>
              <a:t>What is an interrupt handler?</a:t>
            </a:r>
          </a:p>
        </p:txBody>
      </p:sp>
      <p:sp>
        <p:nvSpPr>
          <p:cNvPr id="3" name="Content Placeholder 2">
            <a:extLst>
              <a:ext uri="{FF2B5EF4-FFF2-40B4-BE49-F238E27FC236}">
                <a16:creationId xmlns:a16="http://schemas.microsoft.com/office/drawing/2014/main" id="{8338AB50-307E-4653-6B31-B73494950649}"/>
              </a:ext>
            </a:extLst>
          </p:cNvPr>
          <p:cNvSpPr>
            <a:spLocks noGrp="1"/>
          </p:cNvSpPr>
          <p:nvPr>
            <p:ph idx="1"/>
          </p:nvPr>
        </p:nvSpPr>
        <p:spPr>
          <a:xfrm>
            <a:off x="282541" y="1115786"/>
            <a:ext cx="6161801" cy="4781659"/>
          </a:xfrm>
        </p:spPr>
        <p:txBody>
          <a:bodyPr>
            <a:normAutofit lnSpcReduction="10000"/>
          </a:bodyPr>
          <a:lstStyle/>
          <a:p>
            <a:pPr marL="0" indent="0">
              <a:lnSpc>
                <a:spcPct val="150000"/>
              </a:lnSpc>
              <a:buNone/>
            </a:pPr>
            <a:r>
              <a:rPr lang="en-US" sz="1800" dirty="0">
                <a:latin typeface="Bookman Old Style" panose="02050604050505020204" pitchFamily="18" charset="0"/>
              </a:rPr>
              <a:t>Interrupt handlers, also commonly known as Interrupt service routine (ISR), is a block of code that is associated with a specific interrupt condition</a:t>
            </a:r>
          </a:p>
          <a:p>
            <a:pPr marL="0" indent="0">
              <a:lnSpc>
                <a:spcPct val="150000"/>
              </a:lnSpc>
              <a:buNone/>
            </a:pPr>
            <a:r>
              <a:rPr lang="en-US" sz="1800" dirty="0">
                <a:latin typeface="Bookman Old Style" panose="02050604050505020204" pitchFamily="18" charset="0"/>
              </a:rPr>
              <a:t>Interrupt handlers are responsible for handling interrupts promptly and effectively. </a:t>
            </a:r>
          </a:p>
          <a:p>
            <a:pPr marL="0" indent="0">
              <a:lnSpc>
                <a:spcPct val="150000"/>
              </a:lnSpc>
              <a:buNone/>
            </a:pPr>
            <a:r>
              <a:rPr lang="en-US" sz="1800" dirty="0">
                <a:latin typeface="Bookman Old Style" panose="02050604050505020204" pitchFamily="18" charset="0"/>
              </a:rPr>
              <a:t>Their primary role is to service interrupts and perform necessary actions associated with specific events. </a:t>
            </a:r>
          </a:p>
          <a:p>
            <a:pPr marL="0" indent="0">
              <a:lnSpc>
                <a:spcPct val="150000"/>
              </a:lnSpc>
              <a:buNone/>
            </a:pPr>
            <a:r>
              <a:rPr lang="en-US" sz="1800" dirty="0">
                <a:latin typeface="Bookman Old Style" panose="02050604050505020204" pitchFamily="18" charset="0"/>
              </a:rPr>
              <a:t>Interrupt handlers ensure that time-critical tasks, such as responding to user input or processing data from hardware devices, are addressed in a timely manner.</a:t>
            </a:r>
          </a:p>
        </p:txBody>
      </p:sp>
      <p:pic>
        <p:nvPicPr>
          <p:cNvPr id="5" name="Picture 4">
            <a:extLst>
              <a:ext uri="{FF2B5EF4-FFF2-40B4-BE49-F238E27FC236}">
                <a16:creationId xmlns:a16="http://schemas.microsoft.com/office/drawing/2014/main" id="{3927A17A-6CF7-46D5-7225-8B96B127C16E}"/>
              </a:ext>
            </a:extLst>
          </p:cNvPr>
          <p:cNvPicPr>
            <a:picLocks noChangeAspect="1"/>
          </p:cNvPicPr>
          <p:nvPr/>
        </p:nvPicPr>
        <p:blipFill>
          <a:blip r:embed="rId2"/>
          <a:stretch>
            <a:fillRect/>
          </a:stretch>
        </p:blipFill>
        <p:spPr>
          <a:xfrm>
            <a:off x="6444342" y="1899557"/>
            <a:ext cx="5418131" cy="25363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36986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8A69-0F6C-58EC-B228-66F8BEF97097}"/>
              </a:ext>
            </a:extLst>
          </p:cNvPr>
          <p:cNvSpPr>
            <a:spLocks noGrp="1"/>
          </p:cNvSpPr>
          <p:nvPr>
            <p:ph type="title"/>
          </p:nvPr>
        </p:nvSpPr>
        <p:spPr>
          <a:xfrm>
            <a:off x="870857" y="310239"/>
            <a:ext cx="10241280" cy="450886"/>
          </a:xfrm>
        </p:spPr>
        <p:txBody>
          <a:bodyPr anchor="t">
            <a:noAutofit/>
          </a:bodyPr>
          <a:lstStyle/>
          <a:p>
            <a:r>
              <a:rPr lang="en-US" sz="2000" dirty="0"/>
              <a:t>How the processor handle an interrupt</a:t>
            </a:r>
          </a:p>
        </p:txBody>
      </p:sp>
      <p:sp>
        <p:nvSpPr>
          <p:cNvPr id="3" name="Content Placeholder 2">
            <a:extLst>
              <a:ext uri="{FF2B5EF4-FFF2-40B4-BE49-F238E27FC236}">
                <a16:creationId xmlns:a16="http://schemas.microsoft.com/office/drawing/2014/main" id="{1072FBE8-BC1F-E442-9B52-6507B066602F}"/>
              </a:ext>
            </a:extLst>
          </p:cNvPr>
          <p:cNvSpPr>
            <a:spLocks noGrp="1"/>
          </p:cNvSpPr>
          <p:nvPr>
            <p:ph idx="1"/>
          </p:nvPr>
        </p:nvSpPr>
        <p:spPr>
          <a:xfrm>
            <a:off x="76200" y="723900"/>
            <a:ext cx="6542313" cy="5823861"/>
          </a:xfrm>
        </p:spPr>
        <p:txBody>
          <a:bodyPr>
            <a:normAutofit fontScale="25000" lnSpcReduction="20000"/>
          </a:bodyPr>
          <a:lstStyle/>
          <a:p>
            <a:pPr marL="0" indent="0">
              <a:buNone/>
            </a:pPr>
            <a:r>
              <a:rPr lang="en-US" sz="7400" dirty="0">
                <a:latin typeface="Bookman Old Style" panose="02050604050505020204" pitchFamily="18" charset="0"/>
              </a:rPr>
              <a:t>When an interrupt occurs </a:t>
            </a:r>
          </a:p>
          <a:p>
            <a:pPr>
              <a:lnSpc>
                <a:spcPct val="170000"/>
              </a:lnSpc>
            </a:pPr>
            <a:r>
              <a:rPr lang="en-US" sz="6400" dirty="0">
                <a:latin typeface="Bookman Old Style" panose="02050604050505020204" pitchFamily="18" charset="0"/>
              </a:rPr>
              <a:t>the processor first saves the current state of the interrupted program, including register values and the program counter. </a:t>
            </a:r>
          </a:p>
          <a:p>
            <a:pPr>
              <a:lnSpc>
                <a:spcPct val="170000"/>
              </a:lnSpc>
            </a:pPr>
            <a:r>
              <a:rPr lang="en-US" sz="6400" dirty="0">
                <a:latin typeface="Bookman Old Style" panose="02050604050505020204" pitchFamily="18" charset="0"/>
              </a:rPr>
              <a:t>It then identifies the specific interrupt request (IRQ) associated with the event and acknowledges the interrupt. </a:t>
            </a:r>
          </a:p>
          <a:p>
            <a:pPr>
              <a:lnSpc>
                <a:spcPct val="170000"/>
              </a:lnSpc>
            </a:pPr>
            <a:r>
              <a:rPr lang="en-US" sz="6400" dirty="0">
                <a:latin typeface="Bookman Old Style" panose="02050604050505020204" pitchFamily="18" charset="0"/>
              </a:rPr>
              <a:t>The processor uses the interrupt number or IRQ line to locate the corresponding interrupt handler in the interrupt vector table (IVT).</a:t>
            </a:r>
          </a:p>
          <a:p>
            <a:pPr>
              <a:lnSpc>
                <a:spcPct val="170000"/>
              </a:lnSpc>
            </a:pPr>
            <a:r>
              <a:rPr lang="en-US" sz="6400" dirty="0">
                <a:latin typeface="Bookman Old Style" panose="02050604050505020204" pitchFamily="18" charset="0"/>
              </a:rPr>
              <a:t>The control is transferred to the interrupt handler's memory address, where the necessary code is executed to handle the interrupt. </a:t>
            </a:r>
          </a:p>
          <a:p>
            <a:pPr>
              <a:lnSpc>
                <a:spcPct val="170000"/>
              </a:lnSpc>
            </a:pPr>
            <a:r>
              <a:rPr lang="en-US" sz="6400" dirty="0">
                <a:latin typeface="Bookman Old Style" panose="02050604050505020204" pitchFamily="18" charset="0"/>
              </a:rPr>
              <a:t>The interrupt handler performs actions specific to the interrupt, such as interacting with hardware devices or processing data.</a:t>
            </a:r>
            <a:br>
              <a:rPr lang="en-US" sz="5000" dirty="0">
                <a:latin typeface="Bookman Old Style" panose="02050604050505020204" pitchFamily="18" charset="0"/>
              </a:rPr>
            </a:br>
            <a:br>
              <a:rPr lang="en-US" sz="5000" dirty="0">
                <a:latin typeface="Bookman Old Style" panose="02050604050505020204" pitchFamily="18" charset="0"/>
              </a:rPr>
            </a:br>
            <a:endParaRPr lang="en-US" sz="5000" dirty="0">
              <a:latin typeface="Bookman Old Style" panose="02050604050505020204" pitchFamily="18" charset="0"/>
            </a:endParaRPr>
          </a:p>
        </p:txBody>
      </p:sp>
      <p:pic>
        <p:nvPicPr>
          <p:cNvPr id="6" name="Picture 5">
            <a:extLst>
              <a:ext uri="{FF2B5EF4-FFF2-40B4-BE49-F238E27FC236}">
                <a16:creationId xmlns:a16="http://schemas.microsoft.com/office/drawing/2014/main" id="{89A17D36-9F3D-D326-4853-38FBEC8B931E}"/>
              </a:ext>
            </a:extLst>
          </p:cNvPr>
          <p:cNvPicPr>
            <a:picLocks noChangeAspect="1"/>
          </p:cNvPicPr>
          <p:nvPr/>
        </p:nvPicPr>
        <p:blipFill>
          <a:blip r:embed="rId2"/>
          <a:stretch>
            <a:fillRect/>
          </a:stretch>
        </p:blipFill>
        <p:spPr>
          <a:xfrm>
            <a:off x="6809013" y="2334986"/>
            <a:ext cx="4769327" cy="1450526"/>
          </a:xfrm>
          <a:prstGeom prst="rect">
            <a:avLst/>
          </a:prstGeom>
        </p:spPr>
      </p:pic>
    </p:spTree>
    <p:extLst>
      <p:ext uri="{BB962C8B-B14F-4D97-AF65-F5344CB8AC3E}">
        <p14:creationId xmlns:p14="http://schemas.microsoft.com/office/powerpoint/2010/main" val="2852599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8A69-0F6C-58EC-B228-66F8BEF97097}"/>
              </a:ext>
            </a:extLst>
          </p:cNvPr>
          <p:cNvSpPr>
            <a:spLocks noGrp="1"/>
          </p:cNvSpPr>
          <p:nvPr>
            <p:ph type="title"/>
          </p:nvPr>
        </p:nvSpPr>
        <p:spPr>
          <a:xfrm>
            <a:off x="870857" y="430857"/>
            <a:ext cx="10241280" cy="450886"/>
          </a:xfrm>
        </p:spPr>
        <p:txBody>
          <a:bodyPr anchor="t">
            <a:noAutofit/>
          </a:bodyPr>
          <a:lstStyle/>
          <a:p>
            <a:r>
              <a:rPr lang="en-US" sz="2000" dirty="0"/>
              <a:t>How the processor handle an interrupt</a:t>
            </a:r>
          </a:p>
        </p:txBody>
      </p:sp>
      <p:sp>
        <p:nvSpPr>
          <p:cNvPr id="3" name="Content Placeholder 2">
            <a:extLst>
              <a:ext uri="{FF2B5EF4-FFF2-40B4-BE49-F238E27FC236}">
                <a16:creationId xmlns:a16="http://schemas.microsoft.com/office/drawing/2014/main" id="{1072FBE8-BC1F-E442-9B52-6507B066602F}"/>
              </a:ext>
            </a:extLst>
          </p:cNvPr>
          <p:cNvSpPr>
            <a:spLocks noGrp="1"/>
          </p:cNvSpPr>
          <p:nvPr>
            <p:ph idx="1"/>
          </p:nvPr>
        </p:nvSpPr>
        <p:spPr>
          <a:xfrm>
            <a:off x="76200" y="723900"/>
            <a:ext cx="6542313" cy="5823861"/>
          </a:xfrm>
        </p:spPr>
        <p:txBody>
          <a:bodyPr>
            <a:normAutofit fontScale="32500" lnSpcReduction="20000"/>
          </a:bodyPr>
          <a:lstStyle/>
          <a:p>
            <a:pPr marL="0" indent="0">
              <a:lnSpc>
                <a:spcPct val="170000"/>
              </a:lnSpc>
              <a:buNone/>
            </a:pPr>
            <a:r>
              <a:rPr lang="en-US" sz="6400" dirty="0">
                <a:latin typeface="Bookman Old Style" panose="02050604050505020204" pitchFamily="18" charset="0"/>
              </a:rPr>
              <a:t>Once the interrupt is handled, the saved state is restored, and the interrupted program resumes execution from where it left off. </a:t>
            </a:r>
          </a:p>
          <a:p>
            <a:pPr marL="0" indent="0">
              <a:lnSpc>
                <a:spcPct val="170000"/>
              </a:lnSpc>
              <a:buNone/>
            </a:pPr>
            <a:r>
              <a:rPr lang="en-US" sz="6400" dirty="0">
                <a:latin typeface="Bookman Old Style" panose="02050604050505020204" pitchFamily="18" charset="0"/>
              </a:rPr>
              <a:t>This workflow ensures that interrupt events are promptly addressed while preserving the integrity of the interrupted program. </a:t>
            </a:r>
          </a:p>
          <a:p>
            <a:pPr marL="0" indent="0">
              <a:lnSpc>
                <a:spcPct val="170000"/>
              </a:lnSpc>
              <a:buNone/>
            </a:pPr>
            <a:r>
              <a:rPr lang="en-US" sz="6400" dirty="0">
                <a:latin typeface="Bookman Old Style" panose="02050604050505020204" pitchFamily="18" charset="0"/>
              </a:rPr>
              <a:t>By saving and restoring the program state, interrupt handling ensures that the interrupted program can easily resume execution after the interrupt is serviced.</a:t>
            </a:r>
            <a:br>
              <a:rPr lang="en-US" sz="5000" dirty="0">
                <a:latin typeface="Bookman Old Style" panose="02050604050505020204" pitchFamily="18" charset="0"/>
              </a:rPr>
            </a:br>
            <a:endParaRPr lang="en-US" sz="5000" dirty="0">
              <a:latin typeface="Bookman Old Style" panose="02050604050505020204" pitchFamily="18" charset="0"/>
            </a:endParaRPr>
          </a:p>
        </p:txBody>
      </p:sp>
      <p:pic>
        <p:nvPicPr>
          <p:cNvPr id="6" name="Picture 5">
            <a:extLst>
              <a:ext uri="{FF2B5EF4-FFF2-40B4-BE49-F238E27FC236}">
                <a16:creationId xmlns:a16="http://schemas.microsoft.com/office/drawing/2014/main" id="{89A17D36-9F3D-D326-4853-38FBEC8B931E}"/>
              </a:ext>
            </a:extLst>
          </p:cNvPr>
          <p:cNvPicPr>
            <a:picLocks noChangeAspect="1"/>
          </p:cNvPicPr>
          <p:nvPr/>
        </p:nvPicPr>
        <p:blipFill>
          <a:blip r:embed="rId2"/>
          <a:stretch>
            <a:fillRect/>
          </a:stretch>
        </p:blipFill>
        <p:spPr>
          <a:xfrm>
            <a:off x="6809013" y="2334986"/>
            <a:ext cx="4769327" cy="1450526"/>
          </a:xfrm>
          <a:prstGeom prst="rect">
            <a:avLst/>
          </a:prstGeom>
        </p:spPr>
      </p:pic>
    </p:spTree>
    <p:extLst>
      <p:ext uri="{BB962C8B-B14F-4D97-AF65-F5344CB8AC3E}">
        <p14:creationId xmlns:p14="http://schemas.microsoft.com/office/powerpoint/2010/main" val="2384000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8A69-0F6C-58EC-B228-66F8BEF97097}"/>
              </a:ext>
            </a:extLst>
          </p:cNvPr>
          <p:cNvSpPr>
            <a:spLocks noGrp="1"/>
          </p:cNvSpPr>
          <p:nvPr>
            <p:ph type="title"/>
          </p:nvPr>
        </p:nvSpPr>
        <p:spPr>
          <a:xfrm>
            <a:off x="579120" y="229470"/>
            <a:ext cx="10431780" cy="853657"/>
          </a:xfrm>
        </p:spPr>
        <p:txBody>
          <a:bodyPr anchor="t">
            <a:noAutofit/>
          </a:bodyPr>
          <a:lstStyle/>
          <a:p>
            <a:r>
              <a:rPr lang="en-US" sz="2400" spc="0" dirty="0"/>
              <a:t>How interrupt are handled by different processor</a:t>
            </a:r>
          </a:p>
        </p:txBody>
      </p:sp>
      <p:sp>
        <p:nvSpPr>
          <p:cNvPr id="3" name="Content Placeholder 2">
            <a:extLst>
              <a:ext uri="{FF2B5EF4-FFF2-40B4-BE49-F238E27FC236}">
                <a16:creationId xmlns:a16="http://schemas.microsoft.com/office/drawing/2014/main" id="{1072FBE8-BC1F-E442-9B52-6507B066602F}"/>
              </a:ext>
            </a:extLst>
          </p:cNvPr>
          <p:cNvSpPr>
            <a:spLocks noGrp="1"/>
          </p:cNvSpPr>
          <p:nvPr>
            <p:ph idx="1"/>
          </p:nvPr>
        </p:nvSpPr>
        <p:spPr>
          <a:xfrm>
            <a:off x="579120" y="1083127"/>
            <a:ext cx="7110927" cy="4996544"/>
          </a:xfrm>
        </p:spPr>
        <p:txBody>
          <a:bodyPr>
            <a:normAutofit fontScale="70000" lnSpcReduction="20000"/>
          </a:bodyPr>
          <a:lstStyle/>
          <a:p>
            <a:pPr>
              <a:lnSpc>
                <a:spcPct val="170000"/>
              </a:lnSpc>
            </a:pPr>
            <a:r>
              <a:rPr lang="en-US" dirty="0">
                <a:latin typeface="Bookman Old Style" panose="02050604050505020204" pitchFamily="18" charset="0"/>
              </a:rPr>
              <a:t>RISC processors due to their simplified instruction set and architecture, often handle interrupts in a straightforward and efficient manner. </a:t>
            </a:r>
          </a:p>
          <a:p>
            <a:pPr>
              <a:lnSpc>
                <a:spcPct val="170000"/>
              </a:lnSpc>
            </a:pPr>
            <a:r>
              <a:rPr lang="en-US" dirty="0">
                <a:latin typeface="Bookman Old Style" panose="02050604050505020204" pitchFamily="18" charset="0"/>
              </a:rPr>
              <a:t>Support multiple interrupt levels or priority levels. This allows the processor to prioritize interrupts based on their urgency or importance.</a:t>
            </a:r>
          </a:p>
          <a:p>
            <a:pPr>
              <a:lnSpc>
                <a:spcPct val="170000"/>
              </a:lnSpc>
            </a:pPr>
            <a:r>
              <a:rPr lang="en-US" dirty="0">
                <a:latin typeface="Bookman Old Style" panose="02050604050505020204" pitchFamily="18" charset="0"/>
              </a:rPr>
              <a:t>When an interrupt occurs, the processor checks the priority of the interrupt against the current priority level, and if necessary, switches to a higher-priority task.</a:t>
            </a:r>
          </a:p>
          <a:p>
            <a:pPr>
              <a:lnSpc>
                <a:spcPct val="170000"/>
              </a:lnSpc>
            </a:pPr>
            <a:r>
              <a:rPr lang="en-US" dirty="0">
                <a:latin typeface="Bookman Old Style" panose="02050604050505020204" pitchFamily="18" charset="0"/>
              </a:rPr>
              <a:t>It uses a simple interrupt vector table (IVT) to store the addresses of the Interrupt Service Routines (ISRs). </a:t>
            </a:r>
          </a:p>
          <a:p>
            <a:pPr>
              <a:lnSpc>
                <a:spcPct val="170000"/>
              </a:lnSpc>
            </a:pPr>
            <a:r>
              <a:rPr lang="en-US" dirty="0">
                <a:latin typeface="Bookman Old Style" panose="02050604050505020204" pitchFamily="18" charset="0"/>
              </a:rPr>
              <a:t>It uses the interrupt number to index the IVT and retrieve the address of the corresponding ISR.</a:t>
            </a:r>
          </a:p>
          <a:p>
            <a:pPr>
              <a:lnSpc>
                <a:spcPct val="170000"/>
              </a:lnSpc>
            </a:pPr>
            <a:r>
              <a:rPr lang="en-US" dirty="0">
                <a:latin typeface="Bookman Old Style" panose="02050604050505020204" pitchFamily="18" charset="0"/>
              </a:rPr>
              <a:t>To prevent nested interrupts, RISC processors often disable further interrupts while processing the current one.</a:t>
            </a:r>
          </a:p>
          <a:p>
            <a:pPr marL="0" indent="0">
              <a:buNone/>
            </a:pPr>
            <a:endParaRPr lang="en-US" dirty="0">
              <a:latin typeface="Bookman Old Style" panose="02050604050505020204" pitchFamily="18" charset="0"/>
            </a:endParaRPr>
          </a:p>
        </p:txBody>
      </p:sp>
      <p:pic>
        <p:nvPicPr>
          <p:cNvPr id="5" name="Picture 4" descr="A screen shot of a computer program&#10;&#10;Description automatically generated">
            <a:extLst>
              <a:ext uri="{FF2B5EF4-FFF2-40B4-BE49-F238E27FC236}">
                <a16:creationId xmlns:a16="http://schemas.microsoft.com/office/drawing/2014/main" id="{6F54A1E3-D0DF-9214-BEBF-4CB158A5F2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8201" y="1699043"/>
            <a:ext cx="4204761" cy="24109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28274232"/>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Gradient rise</Template>
  <TotalTime>420</TotalTime>
  <Words>1043</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vt:lpstr>
      <vt:lpstr>Avenir Next LT Pro Light</vt:lpstr>
      <vt:lpstr>Bookman Old Style</vt:lpstr>
      <vt:lpstr>GradientRiseVTI</vt:lpstr>
      <vt:lpstr>Move one glass only… </vt:lpstr>
      <vt:lpstr>objectives</vt:lpstr>
      <vt:lpstr>What is an Interrupt?</vt:lpstr>
      <vt:lpstr>Interrupt- types</vt:lpstr>
      <vt:lpstr>Interrupt- types</vt:lpstr>
      <vt:lpstr>What is an interrupt handler?</vt:lpstr>
      <vt:lpstr>How the processor handle an interrupt</vt:lpstr>
      <vt:lpstr>How the processor handle an interrupt</vt:lpstr>
      <vt:lpstr>How interrupt are handled by different processor</vt:lpstr>
      <vt:lpstr>How interrupt are handled by different processor</vt:lpstr>
      <vt:lpstr>Types of interrupt handler (ISR)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system</dc:title>
  <dc:creator>Janet ReidSterling</dc:creator>
  <cp:lastModifiedBy>Janet ReidSterling</cp:lastModifiedBy>
  <cp:revision>16</cp:revision>
  <dcterms:created xsi:type="dcterms:W3CDTF">2023-10-14T07:45:44Z</dcterms:created>
  <dcterms:modified xsi:type="dcterms:W3CDTF">2023-10-18T07:19:21Z</dcterms:modified>
</cp:coreProperties>
</file>