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6" r:id="rId4"/>
    <p:sldId id="278" r:id="rId5"/>
    <p:sldId id="280" r:id="rId6"/>
    <p:sldId id="281" r:id="rId7"/>
    <p:sldId id="282" r:id="rId8"/>
    <p:sldId id="285" r:id="rId9"/>
    <p:sldId id="286" r:id="rId10"/>
    <p:sldId id="283" r:id="rId11"/>
    <p:sldId id="284" r:id="rId12"/>
    <p:sldId id="288" r:id="rId13"/>
    <p:sldId id="289"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0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11/3/2023</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11/3/2023</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11/3/2023</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11/3/2023</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11/3/2023</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11/3/2023</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11/3/2023</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11/3/2023</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11/3/2023</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11/3/2023</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11/3/2023</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11/3/2023</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63FF7C-BCE4-419D-9C3F-41EC23EA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860C7B-C231-4C73-B846-9641A2720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9C57FD-571E-410B-8D8A-7AD81CA3410E}"/>
              </a:ext>
            </a:extLst>
          </p:cNvPr>
          <p:cNvSpPr>
            <a:spLocks noGrp="1"/>
          </p:cNvSpPr>
          <p:nvPr>
            <p:ph type="ctrTitle"/>
          </p:nvPr>
        </p:nvSpPr>
        <p:spPr>
          <a:xfrm>
            <a:off x="643559" y="1109728"/>
            <a:ext cx="4770783" cy="1390652"/>
          </a:xfrm>
        </p:spPr>
        <p:txBody>
          <a:bodyPr anchor="t">
            <a:normAutofit/>
          </a:bodyPr>
          <a:lstStyle/>
          <a:p>
            <a:pPr algn="ctr"/>
            <a:r>
              <a:rPr lang="en-US" dirty="0">
                <a:solidFill>
                  <a:srgbClr val="FFFFFF"/>
                </a:solidFill>
              </a:rPr>
              <a:t>Revision </a:t>
            </a:r>
          </a:p>
        </p:txBody>
      </p:sp>
      <p:pic>
        <p:nvPicPr>
          <p:cNvPr id="5" name="Picture 4" descr="A person holding a stop sign&#10;&#10;Description automatically generated with low confidence">
            <a:extLst>
              <a:ext uri="{FF2B5EF4-FFF2-40B4-BE49-F238E27FC236}">
                <a16:creationId xmlns:a16="http://schemas.microsoft.com/office/drawing/2014/main" id="{1502784C-179A-47BA-AD0F-236AF595A3D1}"/>
              </a:ext>
            </a:extLst>
          </p:cNvPr>
          <p:cNvPicPr>
            <a:picLocks noChangeAspect="1"/>
          </p:cNvPicPr>
          <p:nvPr/>
        </p:nvPicPr>
        <p:blipFill rotWithShape="1">
          <a:blip r:embed="rId2">
            <a:extLst>
              <a:ext uri="{28A0092B-C50C-407E-A947-70E740481C1C}">
                <a14:useLocalDpi xmlns:a14="http://schemas.microsoft.com/office/drawing/2010/main" val="0"/>
              </a:ext>
            </a:extLst>
          </a:blip>
          <a:srcRect l="10555"/>
          <a:stretch/>
        </p:blipFill>
        <p:spPr>
          <a:xfrm>
            <a:off x="6057901" y="10"/>
            <a:ext cx="6134099" cy="6857989"/>
          </a:xfrm>
          <a:custGeom>
            <a:avLst/>
            <a:gdLst/>
            <a:ahLst/>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p:spPr>
      </p:pic>
      <p:sp>
        <p:nvSpPr>
          <p:cNvPr id="14" name="Freeform: Shape 13">
            <a:extLst>
              <a:ext uri="{FF2B5EF4-FFF2-40B4-BE49-F238E27FC236}">
                <a16:creationId xmlns:a16="http://schemas.microsoft.com/office/drawing/2014/main" id="{90A57368-014F-41F3-B5AF-E1701430F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57620"/>
            <a:ext cx="11576868" cy="2500379"/>
          </a:xfrm>
          <a:custGeom>
            <a:avLst/>
            <a:gdLst>
              <a:gd name="connsiteX0" fmla="*/ 0 w 11576868"/>
              <a:gd name="connsiteY0" fmla="*/ 0 h 2500379"/>
              <a:gd name="connsiteX1" fmla="*/ 949598 w 11576868"/>
              <a:gd name="connsiteY1" fmla="*/ 0 h 2500379"/>
              <a:gd name="connsiteX2" fmla="*/ 2713710 w 11576868"/>
              <a:gd name="connsiteY2" fmla="*/ 0 h 2500379"/>
              <a:gd name="connsiteX3" fmla="*/ 3638550 w 11576868"/>
              <a:gd name="connsiteY3" fmla="*/ 0 h 2500379"/>
              <a:gd name="connsiteX4" fmla="*/ 4302399 w 11576868"/>
              <a:gd name="connsiteY4" fmla="*/ 0 h 2500379"/>
              <a:gd name="connsiteX5" fmla="*/ 8772860 w 11576868"/>
              <a:gd name="connsiteY5" fmla="*/ 0 h 2500379"/>
              <a:gd name="connsiteX6" fmla="*/ 8772860 w 11576868"/>
              <a:gd name="connsiteY6" fmla="*/ 1898 h 2500379"/>
              <a:gd name="connsiteX7" fmla="*/ 8847928 w 11576868"/>
              <a:gd name="connsiteY7" fmla="*/ 0 h 2500379"/>
              <a:gd name="connsiteX8" fmla="*/ 11574871 w 11576868"/>
              <a:gd name="connsiteY8" fmla="*/ 2460835 h 2500379"/>
              <a:gd name="connsiteX9" fmla="*/ 11576868 w 11576868"/>
              <a:gd name="connsiteY9" fmla="*/ 2500379 h 2500379"/>
              <a:gd name="connsiteX10" fmla="*/ 0 w 11576868"/>
              <a:gd name="connsiteY10" fmla="*/ 2500379 h 250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76868" h="2500379">
                <a:moveTo>
                  <a:pt x="0" y="0"/>
                </a:moveTo>
                <a:lnTo>
                  <a:pt x="949598" y="0"/>
                </a:lnTo>
                <a:lnTo>
                  <a:pt x="2713710" y="0"/>
                </a:lnTo>
                <a:lnTo>
                  <a:pt x="3638550" y="0"/>
                </a:lnTo>
                <a:lnTo>
                  <a:pt x="4302399" y="0"/>
                </a:lnTo>
                <a:lnTo>
                  <a:pt x="8772860" y="0"/>
                </a:lnTo>
                <a:lnTo>
                  <a:pt x="8772860" y="1898"/>
                </a:lnTo>
                <a:lnTo>
                  <a:pt x="8847928" y="0"/>
                </a:lnTo>
                <a:cubicBezTo>
                  <a:pt x="10267176" y="0"/>
                  <a:pt x="11434500" y="1078620"/>
                  <a:pt x="11574871" y="2460835"/>
                </a:cubicBezTo>
                <a:lnTo>
                  <a:pt x="11576868" y="2500379"/>
                </a:lnTo>
                <a:lnTo>
                  <a:pt x="0" y="2500379"/>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3ED0ADD-6FD5-406D-B243-6476A42437B7}"/>
              </a:ext>
            </a:extLst>
          </p:cNvPr>
          <p:cNvSpPr>
            <a:spLocks noGrp="1"/>
          </p:cNvSpPr>
          <p:nvPr>
            <p:ph type="subTitle" idx="1"/>
          </p:nvPr>
        </p:nvSpPr>
        <p:spPr>
          <a:xfrm>
            <a:off x="510356" y="5023583"/>
            <a:ext cx="7776393" cy="1168452"/>
          </a:xfrm>
        </p:spPr>
        <p:txBody>
          <a:bodyPr>
            <a:noAutofit/>
          </a:bodyPr>
          <a:lstStyle/>
          <a:p>
            <a:pPr algn="ctr"/>
            <a:r>
              <a:rPr lang="en-US" sz="2800" dirty="0">
                <a:solidFill>
                  <a:srgbClr val="FFFFFF"/>
                </a:solidFill>
                <a:latin typeface="Times New Roman" panose="02020603050405020304" pitchFamily="18" charset="0"/>
                <a:cs typeface="Times New Roman" panose="02020603050405020304" pitchFamily="18" charset="0"/>
              </a:rPr>
              <a:t>Intellectual property</a:t>
            </a:r>
          </a:p>
          <a:p>
            <a:pPr algn="ctr"/>
            <a:r>
              <a:rPr lang="en-US" sz="2800" dirty="0">
                <a:solidFill>
                  <a:srgbClr val="FFFFFF"/>
                </a:solidFill>
                <a:latin typeface="Times New Roman" panose="02020603050405020304" pitchFamily="18" charset="0"/>
                <a:cs typeface="Times New Roman" panose="02020603050405020304" pitchFamily="18" charset="0"/>
              </a:rPr>
              <a:t>Method of protection</a:t>
            </a:r>
          </a:p>
        </p:txBody>
      </p:sp>
    </p:spTree>
    <p:extLst>
      <p:ext uri="{BB962C8B-B14F-4D97-AF65-F5344CB8AC3E}">
        <p14:creationId xmlns:p14="http://schemas.microsoft.com/office/powerpoint/2010/main" val="322424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5054-0B82-42C5-953E-F6F50B07A552}"/>
              </a:ext>
            </a:extLst>
          </p:cNvPr>
          <p:cNvSpPr>
            <a:spLocks noGrp="1"/>
          </p:cNvSpPr>
          <p:nvPr>
            <p:ph type="title"/>
          </p:nvPr>
        </p:nvSpPr>
        <p:spPr>
          <a:xfrm>
            <a:off x="1909276" y="252896"/>
            <a:ext cx="10202248" cy="1325890"/>
          </a:xfrm>
        </p:spPr>
        <p:txBody>
          <a:bodyPr/>
          <a:lstStyle/>
          <a:p>
            <a:r>
              <a:rPr lang="en-US" i="1" dirty="0">
                <a:latin typeface="Times New Roman" panose="02020603050405020304" pitchFamily="18" charset="0"/>
                <a:ea typeface="MS Mincho" panose="02020609040205080304" pitchFamily="49" charset="-128"/>
                <a:cs typeface="Times New Roman" panose="02020603050405020304" pitchFamily="18" charset="0"/>
              </a:rPr>
              <a:t>D</a:t>
            </a:r>
            <a:r>
              <a:rPr lang="en-US" sz="4400" i="1" dirty="0">
                <a:effectLst/>
                <a:latin typeface="Times New Roman" panose="02020603050405020304" pitchFamily="18" charset="0"/>
                <a:ea typeface="MS Mincho" panose="02020609040205080304" pitchFamily="49" charset="-128"/>
                <a:cs typeface="Times New Roman" panose="02020603050405020304" pitchFamily="18" charset="0"/>
              </a:rPr>
              <a:t>igital Rights Management </a:t>
            </a:r>
            <a:r>
              <a:rPr lang="en-US" sz="4400" dirty="0">
                <a:effectLst/>
                <a:latin typeface="Times New Roman" panose="02020603050405020304" pitchFamily="18" charset="0"/>
                <a:ea typeface="MS Mincho" panose="02020609040205080304" pitchFamily="49" charset="-128"/>
                <a:cs typeface="Times New Roman" panose="02020603050405020304" pitchFamily="18" charset="0"/>
              </a:rPr>
              <a:t>(DRM)</a:t>
            </a:r>
            <a:endParaRPr lang="en-US" dirty="0"/>
          </a:p>
        </p:txBody>
      </p:sp>
      <p:pic>
        <p:nvPicPr>
          <p:cNvPr id="5" name="Picture 4" descr="Diagram&#10;&#10;Description automatically generated">
            <a:extLst>
              <a:ext uri="{FF2B5EF4-FFF2-40B4-BE49-F238E27FC236}">
                <a16:creationId xmlns:a16="http://schemas.microsoft.com/office/drawing/2014/main" id="{0B5D30C0-2FDC-4C87-963A-827F4F04DC12}"/>
              </a:ext>
            </a:extLst>
          </p:cNvPr>
          <p:cNvPicPr>
            <a:picLocks noChangeAspect="1"/>
          </p:cNvPicPr>
          <p:nvPr/>
        </p:nvPicPr>
        <p:blipFill rotWithShape="1">
          <a:blip r:embed="rId2">
            <a:extLst>
              <a:ext uri="{28A0092B-C50C-407E-A947-70E740481C1C}">
                <a14:useLocalDpi xmlns:a14="http://schemas.microsoft.com/office/drawing/2010/main" val="0"/>
              </a:ext>
            </a:extLst>
          </a:blip>
          <a:srcRect l="42269" b="74345"/>
          <a:stretch/>
        </p:blipFill>
        <p:spPr>
          <a:xfrm>
            <a:off x="486876" y="1461293"/>
            <a:ext cx="4911536" cy="1967707"/>
          </a:xfrm>
          <a:prstGeom prst="rect">
            <a:avLst/>
          </a:prstGeom>
        </p:spPr>
      </p:pic>
      <p:pic>
        <p:nvPicPr>
          <p:cNvPr id="7" name="Picture 6" descr="Diagram&#10;&#10;Description automatically generated">
            <a:extLst>
              <a:ext uri="{FF2B5EF4-FFF2-40B4-BE49-F238E27FC236}">
                <a16:creationId xmlns:a16="http://schemas.microsoft.com/office/drawing/2014/main" id="{800E807D-1B36-4E00-90F1-A9F63494C706}"/>
              </a:ext>
            </a:extLst>
          </p:cNvPr>
          <p:cNvPicPr>
            <a:picLocks noChangeAspect="1"/>
          </p:cNvPicPr>
          <p:nvPr/>
        </p:nvPicPr>
        <p:blipFill rotWithShape="1">
          <a:blip r:embed="rId2">
            <a:extLst>
              <a:ext uri="{28A0092B-C50C-407E-A947-70E740481C1C}">
                <a14:useLocalDpi xmlns:a14="http://schemas.microsoft.com/office/drawing/2010/main" val="0"/>
              </a:ext>
            </a:extLst>
          </a:blip>
          <a:srcRect l="42569" t="27400" r="4543" b="49381"/>
          <a:stretch/>
        </p:blipFill>
        <p:spPr>
          <a:xfrm>
            <a:off x="6017555" y="1578786"/>
            <a:ext cx="4376125" cy="1731981"/>
          </a:xfrm>
          <a:prstGeom prst="rect">
            <a:avLst/>
          </a:prstGeom>
        </p:spPr>
      </p:pic>
      <p:pic>
        <p:nvPicPr>
          <p:cNvPr id="8" name="Picture 7" descr="Diagram&#10;&#10;Description automatically generated">
            <a:extLst>
              <a:ext uri="{FF2B5EF4-FFF2-40B4-BE49-F238E27FC236}">
                <a16:creationId xmlns:a16="http://schemas.microsoft.com/office/drawing/2014/main" id="{9F66468D-C7C2-44FB-ACB3-954DB565ADFC}"/>
              </a:ext>
            </a:extLst>
          </p:cNvPr>
          <p:cNvPicPr>
            <a:picLocks noChangeAspect="1"/>
          </p:cNvPicPr>
          <p:nvPr/>
        </p:nvPicPr>
        <p:blipFill rotWithShape="1">
          <a:blip r:embed="rId2">
            <a:extLst>
              <a:ext uri="{28A0092B-C50C-407E-A947-70E740481C1C}">
                <a14:useLocalDpi xmlns:a14="http://schemas.microsoft.com/office/drawing/2010/main" val="0"/>
              </a:ext>
            </a:extLst>
          </a:blip>
          <a:srcRect l="43713" t="51754" r="4895" b="26340"/>
          <a:stretch/>
        </p:blipFill>
        <p:spPr>
          <a:xfrm>
            <a:off x="277772" y="4460240"/>
            <a:ext cx="5120640" cy="1967707"/>
          </a:xfrm>
          <a:prstGeom prst="rect">
            <a:avLst/>
          </a:prstGeom>
        </p:spPr>
      </p:pic>
      <p:pic>
        <p:nvPicPr>
          <p:cNvPr id="9" name="Picture 8" descr="Diagram&#10;&#10;Description automatically generated">
            <a:extLst>
              <a:ext uri="{FF2B5EF4-FFF2-40B4-BE49-F238E27FC236}">
                <a16:creationId xmlns:a16="http://schemas.microsoft.com/office/drawing/2014/main" id="{A8E8FD8C-19EC-468A-A36D-BEB65D18E655}"/>
              </a:ext>
            </a:extLst>
          </p:cNvPr>
          <p:cNvPicPr>
            <a:picLocks noChangeAspect="1"/>
          </p:cNvPicPr>
          <p:nvPr/>
        </p:nvPicPr>
        <p:blipFill rotWithShape="1">
          <a:blip r:embed="rId2">
            <a:extLst>
              <a:ext uri="{28A0092B-C50C-407E-A947-70E740481C1C}">
                <a14:useLocalDpi xmlns:a14="http://schemas.microsoft.com/office/drawing/2010/main" val="0"/>
              </a:ext>
            </a:extLst>
          </a:blip>
          <a:srcRect l="43818" t="75377" r="4450" b="2160"/>
          <a:stretch/>
        </p:blipFill>
        <p:spPr>
          <a:xfrm>
            <a:off x="6278880" y="4349100"/>
            <a:ext cx="4752146" cy="1860228"/>
          </a:xfrm>
          <a:prstGeom prst="rect">
            <a:avLst/>
          </a:prstGeom>
        </p:spPr>
      </p:pic>
    </p:spTree>
    <p:extLst>
      <p:ext uri="{BB962C8B-B14F-4D97-AF65-F5344CB8AC3E}">
        <p14:creationId xmlns:p14="http://schemas.microsoft.com/office/powerpoint/2010/main" val="283450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52C27-9F71-4064-9BA9-C405E92D0CDC}"/>
              </a:ext>
            </a:extLst>
          </p:cNvPr>
          <p:cNvSpPr>
            <a:spLocks noGrp="1"/>
          </p:cNvSpPr>
          <p:nvPr>
            <p:ph type="title"/>
          </p:nvPr>
        </p:nvSpPr>
        <p:spPr>
          <a:xfrm>
            <a:off x="5811299" y="146826"/>
            <a:ext cx="5618922" cy="1542507"/>
          </a:xfrm>
        </p:spPr>
        <p:txBody>
          <a:bodyPr vert="horz" lIns="91440" tIns="45720" rIns="91440" bIns="45720" rtlCol="0" anchor="ctr">
            <a:normAutofit/>
          </a:bodyPr>
          <a:lstStyle/>
          <a:p>
            <a:pPr algn="ctr">
              <a:lnSpc>
                <a:spcPct val="100000"/>
              </a:lnSpc>
            </a:pPr>
            <a:r>
              <a:rPr lang="en-US" dirty="0">
                <a:solidFill>
                  <a:srgbClr val="FFFFFF"/>
                </a:solidFill>
              </a:rPr>
              <a:t>Licensing </a:t>
            </a:r>
          </a:p>
        </p:txBody>
      </p:sp>
      <p:pic>
        <p:nvPicPr>
          <p:cNvPr id="8" name="Picture 7" descr="Text&#10;&#10;Description automatically generated">
            <a:extLst>
              <a:ext uri="{FF2B5EF4-FFF2-40B4-BE49-F238E27FC236}">
                <a16:creationId xmlns:a16="http://schemas.microsoft.com/office/drawing/2014/main" id="{9E41494D-B020-455C-B43A-DC8316F9B907}"/>
              </a:ext>
            </a:extLst>
          </p:cNvPr>
          <p:cNvPicPr>
            <a:picLocks noChangeAspect="1"/>
          </p:cNvPicPr>
          <p:nvPr/>
        </p:nvPicPr>
        <p:blipFill rotWithShape="1">
          <a:blip r:embed="rId2">
            <a:extLst>
              <a:ext uri="{28A0092B-C50C-407E-A947-70E740481C1C}">
                <a14:useLocalDpi xmlns:a14="http://schemas.microsoft.com/office/drawing/2010/main" val="0"/>
              </a:ext>
            </a:extLst>
          </a:blip>
          <a:srcRect l="27754" r="23135"/>
          <a:stretch/>
        </p:blipFill>
        <p:spPr>
          <a:xfrm>
            <a:off x="20" y="5379"/>
            <a:ext cx="5181578" cy="6858000"/>
          </a:xfrm>
          <a:prstGeom prst="rect">
            <a:avLst/>
          </a:prstGeom>
        </p:spPr>
      </p:pic>
      <p:sp>
        <p:nvSpPr>
          <p:cNvPr id="4" name="TextBox 3">
            <a:extLst>
              <a:ext uri="{FF2B5EF4-FFF2-40B4-BE49-F238E27FC236}">
                <a16:creationId xmlns:a16="http://schemas.microsoft.com/office/drawing/2014/main" id="{0AA974D1-506F-49A5-B8EB-7B63EB48DA41}"/>
              </a:ext>
            </a:extLst>
          </p:cNvPr>
          <p:cNvSpPr txBox="1"/>
          <p:nvPr/>
        </p:nvSpPr>
        <p:spPr>
          <a:xfrm>
            <a:off x="5659120" y="1609725"/>
            <a:ext cx="6228080" cy="4562476"/>
          </a:xfrm>
          <a:prstGeom prst="rect">
            <a:avLst/>
          </a:prstGeom>
        </p:spPr>
        <p:txBody>
          <a:bodyPr vert="horz" lIns="91440" tIns="45720" rIns="91440" bIns="45720" rtlCol="0">
            <a:normAutofit/>
          </a:bodyPr>
          <a:lstStyle/>
          <a:p>
            <a:pPr>
              <a:lnSpc>
                <a:spcPct val="150000"/>
              </a:lnSpc>
              <a:spcAft>
                <a:spcPts val="600"/>
              </a:spcAft>
              <a:buClr>
                <a:schemeClr val="accent5"/>
              </a:buClr>
            </a:pPr>
            <a:r>
              <a:rPr lang="en-US" sz="2000" dirty="0">
                <a:solidFill>
                  <a:srgbClr val="FFFFFF"/>
                </a:solidFill>
                <a:latin typeface="Times New Roman" panose="02020603050405020304" pitchFamily="18" charset="0"/>
                <a:cs typeface="Times New Roman" panose="02020603050405020304" pitchFamily="18" charset="0"/>
              </a:rPr>
              <a:t>An intellectual property license will authorize you as the intellectual property holder (licensor), to allow another parties (licensees) the right to use your creation for a certain fee. </a:t>
            </a:r>
          </a:p>
          <a:p>
            <a:pPr>
              <a:lnSpc>
                <a:spcPct val="150000"/>
              </a:lnSpc>
              <a:spcAft>
                <a:spcPts val="600"/>
              </a:spcAft>
              <a:buClr>
                <a:schemeClr val="accent5"/>
              </a:buClr>
            </a:pPr>
            <a:r>
              <a:rPr lang="en-US" sz="2000" dirty="0">
                <a:solidFill>
                  <a:srgbClr val="FFFFFF"/>
                </a:solidFill>
                <a:latin typeface="Times New Roman" panose="02020603050405020304" pitchFamily="18" charset="0"/>
                <a:cs typeface="Times New Roman" panose="02020603050405020304" pitchFamily="18" charset="0"/>
              </a:rPr>
              <a:t>A user need permission/license to exercise exclusive rights of the copyright owner unless the law provides otherwise</a:t>
            </a:r>
          </a:p>
          <a:p>
            <a:pPr>
              <a:lnSpc>
                <a:spcPct val="150000"/>
              </a:lnSpc>
              <a:spcAft>
                <a:spcPts val="600"/>
              </a:spcAft>
              <a:buClr>
                <a:schemeClr val="accent5"/>
              </a:buClr>
            </a:pPr>
            <a:r>
              <a:rPr lang="en-US" sz="2000" dirty="0">
                <a:solidFill>
                  <a:srgbClr val="FFFFFF"/>
                </a:solidFill>
                <a:latin typeface="Times New Roman" panose="02020603050405020304" pitchFamily="18" charset="0"/>
                <a:cs typeface="Times New Roman" panose="02020603050405020304" pitchFamily="18" charset="0"/>
              </a:rPr>
              <a:t>Pression should be obtained</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19" name="Freeform: Shape 18">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6906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46AC-820B-4278-9018-62A0AF1CCCF1}"/>
              </a:ext>
            </a:extLst>
          </p:cNvPr>
          <p:cNvSpPr>
            <a:spLocks noGrp="1"/>
          </p:cNvSpPr>
          <p:nvPr>
            <p:ph type="title"/>
          </p:nvPr>
        </p:nvSpPr>
        <p:spPr/>
        <p:txBody>
          <a:bodyPr/>
          <a:lstStyle/>
          <a:p>
            <a:pPr algn="ctr"/>
            <a:r>
              <a:rPr lang="en-US" dirty="0"/>
              <a:t>Types of </a:t>
            </a:r>
            <a:r>
              <a:rPr lang="en-US" dirty="0">
                <a:latin typeface="Times New Roman" panose="02020603050405020304" pitchFamily="18" charset="0"/>
                <a:cs typeface="Times New Roman" panose="02020603050405020304" pitchFamily="18" charset="0"/>
              </a:rPr>
              <a:t>License</a:t>
            </a:r>
            <a:endParaRPr lang="en-US" dirty="0"/>
          </a:p>
        </p:txBody>
      </p:sp>
      <p:pic>
        <p:nvPicPr>
          <p:cNvPr id="4" name="Picture 3">
            <a:extLst>
              <a:ext uri="{FF2B5EF4-FFF2-40B4-BE49-F238E27FC236}">
                <a16:creationId xmlns:a16="http://schemas.microsoft.com/office/drawing/2014/main" id="{C657A1F1-41F3-43CF-BFB4-3FDE71417A88}"/>
              </a:ext>
            </a:extLst>
          </p:cNvPr>
          <p:cNvPicPr>
            <a:picLocks noChangeAspect="1"/>
          </p:cNvPicPr>
          <p:nvPr/>
        </p:nvPicPr>
        <p:blipFill>
          <a:blip r:embed="rId2"/>
          <a:stretch>
            <a:fillRect/>
          </a:stretch>
        </p:blipFill>
        <p:spPr>
          <a:xfrm>
            <a:off x="704851" y="2423103"/>
            <a:ext cx="4305480" cy="3002121"/>
          </a:xfrm>
          <a:prstGeom prst="rect">
            <a:avLst/>
          </a:prstGeom>
        </p:spPr>
      </p:pic>
      <p:pic>
        <p:nvPicPr>
          <p:cNvPr id="6" name="Picture 5">
            <a:extLst>
              <a:ext uri="{FF2B5EF4-FFF2-40B4-BE49-F238E27FC236}">
                <a16:creationId xmlns:a16="http://schemas.microsoft.com/office/drawing/2014/main" id="{BCD6A623-7D6F-42EA-A5B8-37F098C02D7F}"/>
              </a:ext>
            </a:extLst>
          </p:cNvPr>
          <p:cNvPicPr>
            <a:picLocks noChangeAspect="1"/>
          </p:cNvPicPr>
          <p:nvPr/>
        </p:nvPicPr>
        <p:blipFill>
          <a:blip r:embed="rId3"/>
          <a:stretch>
            <a:fillRect/>
          </a:stretch>
        </p:blipFill>
        <p:spPr>
          <a:xfrm>
            <a:off x="5804836" y="2081078"/>
            <a:ext cx="5516489" cy="3344146"/>
          </a:xfrm>
          <a:prstGeom prst="rect">
            <a:avLst/>
          </a:prstGeom>
        </p:spPr>
      </p:pic>
    </p:spTree>
    <p:extLst>
      <p:ext uri="{BB962C8B-B14F-4D97-AF65-F5344CB8AC3E}">
        <p14:creationId xmlns:p14="http://schemas.microsoft.com/office/powerpoint/2010/main" val="330788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352DF-48D9-4ABE-ABF4-D697EA2720B8}"/>
              </a:ext>
            </a:extLst>
          </p:cNvPr>
          <p:cNvSpPr>
            <a:spLocks noGrp="1"/>
          </p:cNvSpPr>
          <p:nvPr>
            <p:ph type="title"/>
          </p:nvPr>
        </p:nvSpPr>
        <p:spPr>
          <a:xfrm>
            <a:off x="5963699" y="468265"/>
            <a:ext cx="5618922" cy="1542507"/>
          </a:xfrm>
        </p:spPr>
        <p:txBody>
          <a:bodyPr vert="horz" lIns="91440" tIns="45720" rIns="91440" bIns="45720" rtlCol="0" anchor="ctr">
            <a:normAutofit/>
          </a:bodyPr>
          <a:lstStyle/>
          <a:p>
            <a:pPr>
              <a:lnSpc>
                <a:spcPct val="100000"/>
              </a:lnSpc>
            </a:pPr>
            <a:r>
              <a:rPr lang="en-US" dirty="0">
                <a:solidFill>
                  <a:srgbClr val="FFFFFF"/>
                </a:solidFill>
              </a:rPr>
              <a:t>Creative Common</a:t>
            </a:r>
            <a:br>
              <a:rPr lang="en-US" dirty="0">
                <a:solidFill>
                  <a:srgbClr val="FFFFFF"/>
                </a:solidFill>
              </a:rPr>
            </a:br>
            <a:endParaRPr lang="en-US" dirty="0">
              <a:solidFill>
                <a:srgbClr val="FFFFFF"/>
              </a:solidFill>
            </a:endParaRPr>
          </a:p>
        </p:txBody>
      </p:sp>
      <p:pic>
        <p:nvPicPr>
          <p:cNvPr id="6" name="Picture 5" descr="Icon&#10;&#10;Description automatically generated">
            <a:extLst>
              <a:ext uri="{FF2B5EF4-FFF2-40B4-BE49-F238E27FC236}">
                <a16:creationId xmlns:a16="http://schemas.microsoft.com/office/drawing/2014/main" id="{381A5F6B-9DBB-4E89-B511-22911D6AB760}"/>
              </a:ext>
            </a:extLst>
          </p:cNvPr>
          <p:cNvPicPr>
            <a:picLocks noChangeAspect="1"/>
          </p:cNvPicPr>
          <p:nvPr/>
        </p:nvPicPr>
        <p:blipFill rotWithShape="1">
          <a:blip r:embed="rId2">
            <a:extLst>
              <a:ext uri="{28A0092B-C50C-407E-A947-70E740481C1C}">
                <a14:useLocalDpi xmlns:a14="http://schemas.microsoft.com/office/drawing/2010/main" val="0"/>
              </a:ext>
            </a:extLst>
          </a:blip>
          <a:srcRect l="11941" r="12504"/>
          <a:stretch/>
        </p:blipFill>
        <p:spPr>
          <a:xfrm>
            <a:off x="20" y="5379"/>
            <a:ext cx="5181578" cy="6858000"/>
          </a:xfrm>
          <a:prstGeom prst="rect">
            <a:avLst/>
          </a:prstGeom>
        </p:spPr>
      </p:pic>
      <p:sp>
        <p:nvSpPr>
          <p:cNvPr id="4" name="TextBox 3">
            <a:extLst>
              <a:ext uri="{FF2B5EF4-FFF2-40B4-BE49-F238E27FC236}">
                <a16:creationId xmlns:a16="http://schemas.microsoft.com/office/drawing/2014/main" id="{A9ED95CF-CC22-454D-A023-C265AC87829B}"/>
              </a:ext>
            </a:extLst>
          </p:cNvPr>
          <p:cNvSpPr txBox="1"/>
          <p:nvPr/>
        </p:nvSpPr>
        <p:spPr>
          <a:xfrm>
            <a:off x="5638800" y="1574800"/>
            <a:ext cx="6268720" cy="4947919"/>
          </a:xfrm>
          <a:prstGeom prst="rect">
            <a:avLst/>
          </a:prstGeom>
          <a:scene3d>
            <a:camera prst="orthographicFront"/>
            <a:lightRig rig="threePt" dir="t"/>
          </a:scene3d>
        </p:spPr>
        <p:txBody>
          <a:bodyPr vert="horz" lIns="91440" tIns="45720" rIns="91440" bIns="45720" rtlCol="0">
            <a:normAutofit/>
          </a:bodyPr>
          <a:lstStyle/>
          <a:p>
            <a:pPr>
              <a:lnSpc>
                <a:spcPct val="150000"/>
              </a:lnSpc>
              <a:spcAft>
                <a:spcPts val="600"/>
              </a:spcAft>
              <a:buClr>
                <a:schemeClr val="accent5"/>
              </a:buClr>
            </a:pPr>
            <a:r>
              <a:rPr lang="en-US" sz="2000" b="0" dirty="0">
                <a:solidFill>
                  <a:srgbClr val="FFFFFF"/>
                </a:solidFill>
                <a:effectLst/>
                <a:latin typeface="Times New Roman" panose="02020603050405020304" pitchFamily="18" charset="0"/>
                <a:cs typeface="Times New Roman" panose="02020603050405020304" pitchFamily="18" charset="0"/>
              </a:rPr>
              <a:t>Creative Commons (CC) is a framework that allows the user rights to use and access a wide range of content. </a:t>
            </a:r>
          </a:p>
          <a:p>
            <a:pPr>
              <a:lnSpc>
                <a:spcPct val="150000"/>
              </a:lnSpc>
              <a:spcAft>
                <a:spcPts val="600"/>
              </a:spcAft>
              <a:buClr>
                <a:schemeClr val="accent5"/>
              </a:buClr>
            </a:pPr>
            <a:r>
              <a:rPr lang="en-US" sz="2000" b="0" dirty="0">
                <a:solidFill>
                  <a:srgbClr val="FFFFFF"/>
                </a:solidFill>
                <a:effectLst/>
                <a:latin typeface="Times New Roman" panose="02020603050405020304" pitchFamily="18" charset="0"/>
                <a:cs typeface="Times New Roman" panose="02020603050405020304" pitchFamily="18" charset="0"/>
              </a:rPr>
              <a:t>It lets creators communicate the terms through which they want their work to be used</a:t>
            </a:r>
            <a:r>
              <a:rPr lang="en-US" sz="2000" dirty="0">
                <a:solidFill>
                  <a:srgbClr val="FFFFFF"/>
                </a:solidFill>
                <a:latin typeface="Times New Roman" panose="02020603050405020304" pitchFamily="18" charset="0"/>
                <a:cs typeface="Times New Roman" panose="02020603050405020304" pitchFamily="18" charset="0"/>
              </a:rPr>
              <a:t>.</a:t>
            </a:r>
          </a:p>
          <a:p>
            <a:pPr>
              <a:lnSpc>
                <a:spcPct val="150000"/>
              </a:lnSpc>
              <a:spcAft>
                <a:spcPts val="600"/>
              </a:spcAft>
              <a:buClr>
                <a:schemeClr val="accent5"/>
              </a:buClr>
            </a:pPr>
            <a:r>
              <a:rPr lang="en-US" sz="2000" b="0" dirty="0">
                <a:solidFill>
                  <a:srgbClr val="FFFFFF"/>
                </a:solidFill>
                <a:effectLst/>
                <a:latin typeface="Times New Roman" panose="02020603050405020304" pitchFamily="18" charset="0"/>
                <a:cs typeface="Times New Roman" panose="02020603050405020304" pitchFamily="18" charset="0"/>
              </a:rPr>
              <a:t>If a work is under the creative common license, it does  not mean it is free to use for any purpose. </a:t>
            </a:r>
          </a:p>
          <a:p>
            <a:pPr>
              <a:lnSpc>
                <a:spcPct val="150000"/>
              </a:lnSpc>
              <a:spcAft>
                <a:spcPts val="600"/>
              </a:spcAft>
              <a:buClr>
                <a:schemeClr val="accent5"/>
              </a:buClr>
            </a:pPr>
            <a:r>
              <a:rPr lang="en-US" sz="2000" b="0" dirty="0">
                <a:solidFill>
                  <a:srgbClr val="FFFFFF"/>
                </a:solidFill>
                <a:effectLst/>
                <a:latin typeface="Times New Roman" panose="02020603050405020304" pitchFamily="18" charset="0"/>
                <a:cs typeface="Times New Roman" panose="02020603050405020304" pitchFamily="18" charset="0"/>
              </a:rPr>
              <a:t>When using CC images, it’s important you comply with the specific terms of each license, to avoid infringing copyright and any legal issues that may ensue. </a:t>
            </a: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17" name="Freeform: Shape 16">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1541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FBA4298C-3B35-4490-B20E-FE53B8561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747F40-F9BD-47EC-AE13-27CA7BBEF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20509-1767-436F-B946-F58C2308ADC2}"/>
              </a:ext>
            </a:extLst>
          </p:cNvPr>
          <p:cNvSpPr>
            <a:spLocks noGrp="1"/>
          </p:cNvSpPr>
          <p:nvPr>
            <p:ph type="title"/>
          </p:nvPr>
        </p:nvSpPr>
        <p:spPr>
          <a:xfrm>
            <a:off x="914401" y="621846"/>
            <a:ext cx="9914859" cy="1036833"/>
          </a:xfrm>
        </p:spPr>
        <p:txBody>
          <a:bodyPr vert="horz" lIns="91440" tIns="45720" rIns="91440" bIns="45720" rtlCol="0" anchor="ctr">
            <a:normAutofit/>
          </a:bodyPr>
          <a:lstStyle/>
          <a:p>
            <a:pPr>
              <a:lnSpc>
                <a:spcPct val="100000"/>
              </a:lnSpc>
            </a:pPr>
            <a:r>
              <a:rPr lang="en-US">
                <a:solidFill>
                  <a:srgbClr val="FFFFFF"/>
                </a:solidFill>
              </a:rPr>
              <a:t>Copyright Infringement </a:t>
            </a:r>
          </a:p>
        </p:txBody>
      </p:sp>
      <p:sp>
        <p:nvSpPr>
          <p:cNvPr id="18" name="Freeform: Shape 17">
            <a:extLst>
              <a:ext uri="{FF2B5EF4-FFF2-40B4-BE49-F238E27FC236}">
                <a16:creationId xmlns:a16="http://schemas.microsoft.com/office/drawing/2014/main" id="{A115D65E-0C93-4C40-B736-E34E0BBE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6424" y="2132695"/>
            <a:ext cx="8231814" cy="4725305"/>
          </a:xfrm>
          <a:custGeom>
            <a:avLst/>
            <a:gdLst>
              <a:gd name="connsiteX0" fmla="*/ 5778056 w 8231814"/>
              <a:gd name="connsiteY0" fmla="*/ 0 h 4725305"/>
              <a:gd name="connsiteX1" fmla="*/ 8219146 w 8231814"/>
              <a:gd name="connsiteY1" fmla="*/ 2202876 h 4725305"/>
              <a:gd name="connsiteX2" fmla="*/ 8230954 w 8231814"/>
              <a:gd name="connsiteY2" fmla="*/ 2436722 h 4725305"/>
              <a:gd name="connsiteX3" fmla="*/ 8231814 w 8231814"/>
              <a:gd name="connsiteY3" fmla="*/ 2436722 h 4725305"/>
              <a:gd name="connsiteX4" fmla="*/ 8231814 w 8231814"/>
              <a:gd name="connsiteY4" fmla="*/ 2453759 h 4725305"/>
              <a:gd name="connsiteX5" fmla="*/ 8231814 w 8231814"/>
              <a:gd name="connsiteY5" fmla="*/ 4725305 h 4725305"/>
              <a:gd name="connsiteX6" fmla="*/ 0 w 8231814"/>
              <a:gd name="connsiteY6" fmla="*/ 4725305 h 4725305"/>
              <a:gd name="connsiteX7" fmla="*/ 0 w 8231814"/>
              <a:gd name="connsiteY7" fmla="*/ 2797 h 4725305"/>
              <a:gd name="connsiteX8" fmla="*/ 5667466 w 8231814"/>
              <a:gd name="connsiteY8" fmla="*/ 2797 h 472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814" h="4725305">
                <a:moveTo>
                  <a:pt x="5778056" y="0"/>
                </a:moveTo>
                <a:cubicBezTo>
                  <a:pt x="7048530" y="0"/>
                  <a:pt x="8093488" y="965554"/>
                  <a:pt x="8219146" y="2202876"/>
                </a:cubicBezTo>
                <a:lnTo>
                  <a:pt x="8230954" y="2436722"/>
                </a:lnTo>
                <a:lnTo>
                  <a:pt x="8231814" y="2436722"/>
                </a:lnTo>
                <a:lnTo>
                  <a:pt x="8231814" y="2453759"/>
                </a:lnTo>
                <a:lnTo>
                  <a:pt x="8231814" y="4725305"/>
                </a:lnTo>
                <a:lnTo>
                  <a:pt x="0" y="4725305"/>
                </a:lnTo>
                <a:lnTo>
                  <a:pt x="0" y="2797"/>
                </a:lnTo>
                <a:lnTo>
                  <a:pt x="5667466" y="2797"/>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ext, keyboard, electronics&#10;&#10;Description automatically generated">
            <a:extLst>
              <a:ext uri="{FF2B5EF4-FFF2-40B4-BE49-F238E27FC236}">
                <a16:creationId xmlns:a16="http://schemas.microsoft.com/office/drawing/2014/main" id="{491A7A30-98EA-4335-A477-029DD0B10092}"/>
              </a:ext>
            </a:extLst>
          </p:cNvPr>
          <p:cNvPicPr>
            <a:picLocks noChangeAspect="1"/>
          </p:cNvPicPr>
          <p:nvPr/>
        </p:nvPicPr>
        <p:blipFill rotWithShape="1">
          <a:blip r:embed="rId2">
            <a:extLst>
              <a:ext uri="{28A0092B-C50C-407E-A947-70E740481C1C}">
                <a14:useLocalDpi xmlns:a14="http://schemas.microsoft.com/office/drawing/2010/main" val="0"/>
              </a:ext>
            </a:extLst>
          </a:blip>
          <a:srcRect l="34367" r="5728"/>
          <a:stretch/>
        </p:blipFill>
        <p:spPr>
          <a:xfrm>
            <a:off x="20" y="2138900"/>
            <a:ext cx="4267180" cy="4719099"/>
          </a:xfrm>
          <a:prstGeom prst="rect">
            <a:avLst/>
          </a:prstGeom>
        </p:spPr>
      </p:pic>
      <p:sp>
        <p:nvSpPr>
          <p:cNvPr id="5" name="TextBox 4">
            <a:extLst>
              <a:ext uri="{FF2B5EF4-FFF2-40B4-BE49-F238E27FC236}">
                <a16:creationId xmlns:a16="http://schemas.microsoft.com/office/drawing/2014/main" id="{7CE21521-0171-42AB-B477-B3B84E8AAFB8}"/>
              </a:ext>
            </a:extLst>
          </p:cNvPr>
          <p:cNvSpPr txBox="1"/>
          <p:nvPr/>
        </p:nvSpPr>
        <p:spPr>
          <a:xfrm>
            <a:off x="4948060" y="2280525"/>
            <a:ext cx="6689678" cy="3850786"/>
          </a:xfrm>
          <a:prstGeom prst="rect">
            <a:avLst/>
          </a:prstGeom>
          <a:scene3d>
            <a:camera prst="orthographicFront"/>
            <a:lightRig rig="threePt" dir="t"/>
          </a:scene3d>
        </p:spPr>
        <p:txBody>
          <a:bodyPr vert="horz" lIns="91440" tIns="45720" rIns="91440" bIns="45720" rtlCol="0" anchor="t">
            <a:normAutofit lnSpcReduction="10000"/>
          </a:bodyPr>
          <a:lstStyle/>
          <a:p>
            <a:pPr marL="342900" indent="-342900">
              <a:lnSpc>
                <a:spcPct val="110000"/>
              </a:lnSpc>
              <a:spcAft>
                <a:spcPts val="600"/>
              </a:spcAft>
              <a:buClr>
                <a:schemeClr val="accent5"/>
              </a:buClr>
              <a:buFont typeface="Arial" panose="020B0604020202020204" pitchFamily="34" charset="0"/>
              <a:buChar char="•"/>
            </a:pPr>
            <a:r>
              <a:rPr lang="en-US" sz="2200" dirty="0">
                <a:solidFill>
                  <a:srgbClr val="FFFFFF"/>
                </a:solidFill>
                <a:latin typeface="Times New Roman" panose="02020603050405020304" pitchFamily="18" charset="0"/>
                <a:cs typeface="Times New Roman" panose="02020603050405020304" pitchFamily="18" charset="0"/>
              </a:rPr>
              <a:t>Breaking the law</a:t>
            </a:r>
          </a:p>
          <a:p>
            <a:pPr marL="342900" indent="-342900">
              <a:lnSpc>
                <a:spcPct val="110000"/>
              </a:lnSpc>
              <a:spcAft>
                <a:spcPts val="600"/>
              </a:spcAft>
              <a:buClr>
                <a:schemeClr val="accent5"/>
              </a:buClr>
              <a:buFont typeface="Arial" panose="020B0604020202020204" pitchFamily="34" charset="0"/>
              <a:buChar char="•"/>
            </a:pPr>
            <a:r>
              <a:rPr lang="en-US" sz="2200" dirty="0">
                <a:solidFill>
                  <a:srgbClr val="FFFFFF"/>
                </a:solidFill>
                <a:latin typeface="Times New Roman" panose="02020603050405020304" pitchFamily="18" charset="0"/>
                <a:cs typeface="Times New Roman" panose="02020603050405020304" pitchFamily="18" charset="0"/>
              </a:rPr>
              <a:t>is against the law. </a:t>
            </a:r>
          </a:p>
          <a:p>
            <a:pPr marL="342900" indent="-342900">
              <a:lnSpc>
                <a:spcPct val="110000"/>
              </a:lnSpc>
              <a:spcAft>
                <a:spcPts val="600"/>
              </a:spcAft>
              <a:buClr>
                <a:schemeClr val="accent5"/>
              </a:buClr>
              <a:buFont typeface="Arial" panose="020B0604020202020204" pitchFamily="34" charset="0"/>
              <a:buChar char="•"/>
            </a:pPr>
            <a:r>
              <a:rPr lang="en-US" sz="2200" dirty="0">
                <a:solidFill>
                  <a:srgbClr val="FFFFFF"/>
                </a:solidFill>
                <a:latin typeface="Times New Roman" panose="02020603050405020304" pitchFamily="18" charset="0"/>
                <a:cs typeface="Times New Roman" panose="02020603050405020304" pitchFamily="18" charset="0"/>
              </a:rPr>
              <a:t>The copyright holder has the right to sue</a:t>
            </a:r>
          </a:p>
          <a:p>
            <a:pPr marL="342900" indent="-342900">
              <a:lnSpc>
                <a:spcPct val="110000"/>
              </a:lnSpc>
              <a:spcAft>
                <a:spcPts val="600"/>
              </a:spcAft>
              <a:buClr>
                <a:schemeClr val="accent5"/>
              </a:buClr>
              <a:buFont typeface="Arial" panose="020B0604020202020204" pitchFamily="34" charset="0"/>
              <a:buChar char="•"/>
            </a:pPr>
            <a:r>
              <a:rPr lang="en-US" sz="2200" dirty="0">
                <a:solidFill>
                  <a:srgbClr val="FFFFFF"/>
                </a:solidFill>
                <a:latin typeface="Times New Roman" panose="02020603050405020304" pitchFamily="18" charset="0"/>
                <a:cs typeface="Times New Roman" panose="02020603050405020304" pitchFamily="18" charset="0"/>
              </a:rPr>
              <a:t>Breaking the law is unethical</a:t>
            </a:r>
          </a:p>
          <a:p>
            <a:pPr marL="342900" indent="-342900">
              <a:lnSpc>
                <a:spcPct val="110000"/>
              </a:lnSpc>
              <a:spcAft>
                <a:spcPts val="600"/>
              </a:spcAft>
              <a:buClr>
                <a:schemeClr val="accent5"/>
              </a:buClr>
              <a:buFont typeface="Arial" panose="020B0604020202020204" pitchFamily="34" charset="0"/>
              <a:buChar char="•"/>
            </a:pPr>
            <a:endParaRPr lang="en-US" sz="2200" dirty="0">
              <a:solidFill>
                <a:srgbClr val="FFFFFF"/>
              </a:solidFill>
              <a:latin typeface="Times New Roman" panose="02020603050405020304" pitchFamily="18" charset="0"/>
              <a:cs typeface="Times New Roman" panose="02020603050405020304" pitchFamily="18" charset="0"/>
            </a:endParaRPr>
          </a:p>
          <a:p>
            <a:pPr>
              <a:lnSpc>
                <a:spcPct val="110000"/>
              </a:lnSpc>
              <a:spcAft>
                <a:spcPts val="600"/>
              </a:spcAft>
              <a:buClr>
                <a:schemeClr val="accent5"/>
              </a:buClr>
            </a:pPr>
            <a:r>
              <a:rPr lang="en-US" sz="2200" dirty="0">
                <a:solidFill>
                  <a:srgbClr val="FFFFFF"/>
                </a:solidFill>
                <a:latin typeface="Times New Roman" panose="02020603050405020304" pitchFamily="18" charset="0"/>
                <a:cs typeface="Times New Roman" panose="02020603050405020304" pitchFamily="18" charset="0"/>
              </a:rPr>
              <a:t>Do your part</a:t>
            </a:r>
          </a:p>
          <a:p>
            <a:pPr marL="400050" indent="-342900">
              <a:lnSpc>
                <a:spcPct val="110000"/>
              </a:lnSpc>
              <a:spcAft>
                <a:spcPts val="600"/>
              </a:spcAft>
              <a:buClr>
                <a:schemeClr val="accent5"/>
              </a:buClr>
              <a:buFont typeface="Arial" panose="020B0604020202020204" pitchFamily="34" charset="0"/>
              <a:buChar char="•"/>
            </a:pPr>
            <a:r>
              <a:rPr lang="en-US" sz="2200" dirty="0">
                <a:solidFill>
                  <a:srgbClr val="FFFFFF"/>
                </a:solidFill>
                <a:latin typeface="Times New Roman" panose="02020603050405020304" pitchFamily="18" charset="0"/>
                <a:cs typeface="Times New Roman" panose="02020603050405020304" pitchFamily="18" charset="0"/>
              </a:rPr>
              <a:t>Show responsibility </a:t>
            </a:r>
          </a:p>
          <a:p>
            <a:pPr marL="400050" indent="-342900">
              <a:lnSpc>
                <a:spcPct val="110000"/>
              </a:lnSpc>
              <a:spcAft>
                <a:spcPts val="600"/>
              </a:spcAft>
              <a:buClr>
                <a:schemeClr val="accent5"/>
              </a:buClr>
              <a:buFont typeface="Arial" panose="020B0604020202020204" pitchFamily="34" charset="0"/>
              <a:buChar char="•"/>
            </a:pPr>
            <a:r>
              <a:rPr lang="en-US" sz="2200" dirty="0">
                <a:solidFill>
                  <a:srgbClr val="FFFFFF"/>
                </a:solidFill>
                <a:latin typeface="Times New Roman" panose="02020603050405020304" pitchFamily="18" charset="0"/>
                <a:cs typeface="Times New Roman" panose="02020603050405020304" pitchFamily="18" charset="0"/>
              </a:rPr>
              <a:t>Know the facts</a:t>
            </a:r>
          </a:p>
          <a:p>
            <a:pPr marL="400050" indent="-342900">
              <a:lnSpc>
                <a:spcPct val="110000"/>
              </a:lnSpc>
              <a:spcAft>
                <a:spcPts val="600"/>
              </a:spcAft>
              <a:buClr>
                <a:schemeClr val="accent5"/>
              </a:buClr>
              <a:buFont typeface="Arial" panose="020B0604020202020204" pitchFamily="34" charset="0"/>
              <a:buChar char="•"/>
            </a:pPr>
            <a:r>
              <a:rPr lang="en-US" sz="2200" dirty="0">
                <a:solidFill>
                  <a:srgbClr val="FFFFFF"/>
                </a:solidFill>
                <a:latin typeface="Times New Roman" panose="02020603050405020304" pitchFamily="18" charset="0"/>
                <a:cs typeface="Times New Roman" panose="02020603050405020304" pitchFamily="18" charset="0"/>
              </a:rPr>
              <a:t>Ask for permission</a:t>
            </a:r>
          </a:p>
          <a:p>
            <a:pPr indent="-228600">
              <a:lnSpc>
                <a:spcPct val="110000"/>
              </a:lnSpc>
              <a:spcAft>
                <a:spcPts val="600"/>
              </a:spcAft>
              <a:buClr>
                <a:schemeClr val="accent5"/>
              </a:buClr>
              <a:buFont typeface="Arial" panose="020B0604020202020204" pitchFamily="34" charset="0"/>
              <a:buChar char="•"/>
            </a:pPr>
            <a:endParaRPr lang="en-US" dirty="0">
              <a:solidFill>
                <a:srgbClr val="FFFFFF"/>
              </a:solidFill>
            </a:endParaRPr>
          </a:p>
        </p:txBody>
      </p:sp>
      <p:sp>
        <p:nvSpPr>
          <p:cNvPr id="20" name="Freeform: Shape 19">
            <a:extLst>
              <a:ext uri="{FF2B5EF4-FFF2-40B4-BE49-F238E27FC236}">
                <a16:creationId xmlns:a16="http://schemas.microsoft.com/office/drawing/2014/main" id="{A2EF89B5-146A-40CD-9E37-AE6B8156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127662"/>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8677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6440999" y="184684"/>
            <a:ext cx="5618922" cy="1542507"/>
          </a:xfrm>
        </p:spPr>
        <p:txBody>
          <a:bodyPr>
            <a:normAutofit/>
          </a:bodyPr>
          <a:lstStyle/>
          <a:p>
            <a:r>
              <a:rPr lang="en-US" dirty="0">
                <a:solidFill>
                  <a:srgbClr val="FFFFFF"/>
                </a:solidFill>
              </a:rPr>
              <a:t>Data Privacy</a:t>
            </a:r>
          </a:p>
        </p:txBody>
      </p:sp>
      <p:pic>
        <p:nvPicPr>
          <p:cNvPr id="3" name="Picture 2" descr="A picture containing text, electronics&#10;&#10;Description automatically generated">
            <a:extLst>
              <a:ext uri="{FF2B5EF4-FFF2-40B4-BE49-F238E27FC236}">
                <a16:creationId xmlns:a16="http://schemas.microsoft.com/office/drawing/2014/main" id="{C2B545A1-8E95-4B91-9880-31CE24F4930C}"/>
              </a:ext>
            </a:extLst>
          </p:cNvPr>
          <p:cNvPicPr>
            <a:picLocks noChangeAspect="1"/>
          </p:cNvPicPr>
          <p:nvPr/>
        </p:nvPicPr>
        <p:blipFill rotWithShape="1">
          <a:blip r:embed="rId2">
            <a:extLst>
              <a:ext uri="{28A0092B-C50C-407E-A947-70E740481C1C}">
                <a14:useLocalDpi xmlns:a14="http://schemas.microsoft.com/office/drawing/2010/main" val="0"/>
              </a:ext>
            </a:extLst>
          </a:blip>
          <a:srcRect l="34304" r="23385"/>
          <a:stretch/>
        </p:blipFill>
        <p:spPr>
          <a:xfrm>
            <a:off x="20" y="5379"/>
            <a:ext cx="5181578" cy="6858000"/>
          </a:xfrm>
          <a:prstGeom prst="rect">
            <a:avLst/>
          </a:prstGeom>
        </p:spPr>
      </p:pic>
      <p:sp>
        <p:nvSpPr>
          <p:cNvPr id="14" name="Content Placeholder 13"/>
          <p:cNvSpPr>
            <a:spLocks noGrp="1"/>
          </p:cNvSpPr>
          <p:nvPr>
            <p:ph idx="1"/>
          </p:nvPr>
        </p:nvSpPr>
        <p:spPr>
          <a:xfrm>
            <a:off x="5608320" y="1727191"/>
            <a:ext cx="5974080" cy="2946409"/>
          </a:xfrm>
        </p:spPr>
        <p:txBody>
          <a:bodyPr>
            <a:normAutofit/>
          </a:bodyPr>
          <a:lstStyle/>
          <a:p>
            <a:pPr marL="0" lvl="0" indent="0">
              <a:lnSpc>
                <a:spcPct val="150000"/>
              </a:lnSpc>
              <a:buNone/>
            </a:pPr>
            <a:r>
              <a:rPr lang="en-US" dirty="0">
                <a:solidFill>
                  <a:srgbClr val="FFFFFF"/>
                </a:solidFill>
                <a:effectLst/>
                <a:latin typeface="Bookman Old Style" panose="02050604050505020204" pitchFamily="18" charset="0"/>
                <a:ea typeface="Times New Roman" panose="02020603050405020304" pitchFamily="18" charset="0"/>
                <a:cs typeface="Times New Roman" panose="02020603050405020304" pitchFamily="18" charset="0"/>
              </a:rPr>
              <a:t>Data privacy, also called information privacy, is the aspect of information technology that deals with the ability an organization or individual to determine what data in a computer system can be shared with third parties.</a:t>
            </a:r>
          </a:p>
          <a:p>
            <a:pPr marL="0" lvl="0" indent="0">
              <a:buNone/>
            </a:pPr>
            <a:endParaRPr lang="en-US" dirty="0">
              <a:solidFill>
                <a:srgbClr val="FFFFFF"/>
              </a:solidFill>
            </a:endParaRPr>
          </a:p>
        </p:txBody>
      </p:sp>
      <p:sp>
        <p:nvSpPr>
          <p:cNvPr id="23" name="Freeform: Shape 22">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3241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a:xfrm>
            <a:off x="771906" y="123943"/>
            <a:ext cx="9914859" cy="1329004"/>
          </a:xfrm>
        </p:spPr>
        <p:txBody>
          <a:bodyPr/>
          <a:lstStyle/>
          <a:p>
            <a:pPr algn="ctr"/>
            <a:r>
              <a:rPr lang="en-US" dirty="0"/>
              <a:t>Data Privacy Rules/Laws</a:t>
            </a:r>
          </a:p>
        </p:txBody>
      </p:sp>
      <p:sp>
        <p:nvSpPr>
          <p:cNvPr id="4" name="TextBox 3">
            <a:extLst>
              <a:ext uri="{FF2B5EF4-FFF2-40B4-BE49-F238E27FC236}">
                <a16:creationId xmlns:a16="http://schemas.microsoft.com/office/drawing/2014/main" id="{D31F5737-A1DD-4005-8075-315F24F083C7}"/>
              </a:ext>
            </a:extLst>
          </p:cNvPr>
          <p:cNvSpPr txBox="1"/>
          <p:nvPr/>
        </p:nvSpPr>
        <p:spPr>
          <a:xfrm>
            <a:off x="266700" y="1452947"/>
            <a:ext cx="6648449" cy="5038725"/>
          </a:xfrm>
          <a:prstGeom prst="rect">
            <a:avLst/>
          </a:prstGeom>
          <a:solidFill>
            <a:schemeClr val="accent2">
              <a:lumMod val="20000"/>
              <a:lumOff val="80000"/>
            </a:schemeClr>
          </a:solidFill>
          <a:scene3d>
            <a:camera prst="orthographicFront"/>
            <a:lightRig rig="threePt" dir="t"/>
          </a:scene3d>
          <a:sp3d>
            <a:bevelT w="101600" prst="riblet"/>
          </a:sp3d>
        </p:spPr>
        <p:txBody>
          <a:bodyPr wrap="square">
            <a:spAutoFit/>
          </a:bodyPr>
          <a:lstStyle/>
          <a:p>
            <a:pPr marL="270510">
              <a:lnSpc>
                <a:spcPct val="150000"/>
              </a:lnSpc>
              <a:spcAft>
                <a:spcPts val="12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 protection Act this sets out regulation for storing and access to personal data</a:t>
            </a:r>
          </a:p>
          <a:p>
            <a:pPr marL="270510">
              <a:lnSpc>
                <a:spcPct val="150000"/>
              </a:lnSpc>
              <a:spcAft>
                <a:spcPts val="12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Personal data shall be: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processed lawfully, fairly and in a transparent manner in relation to individuals </a:t>
            </a:r>
          </a:p>
          <a:p>
            <a:pPr marL="742950" lvl="1" indent="-285750">
              <a:lnSpc>
                <a:spcPct val="150000"/>
              </a:lnSpc>
              <a:buFont typeface="Courier New" panose="02070309020205020404" pitchFamily="49" charset="0"/>
              <a:buChar char="o"/>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collected for specified, explicit and legitimate purposes </a:t>
            </a:r>
          </a:p>
          <a:p>
            <a:pPr marL="742950" lvl="1" indent="-285750">
              <a:lnSpc>
                <a:spcPct val="150000"/>
              </a:lnSpc>
              <a:buFont typeface="Courier New" panose="02070309020205020404" pitchFamily="49" charset="0"/>
              <a:buChar char="o"/>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adequate, relevant and limited to what is necessary</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Accurate and, where necessary, kept up to date</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Should not be kept longer then it needed. </a:t>
            </a:r>
          </a:p>
          <a:p>
            <a:pPr marL="742950" lvl="1" indent="-285750">
              <a:lnSpc>
                <a:spcPct val="150000"/>
              </a:lnSpc>
              <a:buFont typeface="Courier New" panose="02070309020205020404" pitchFamily="49" charset="0"/>
              <a:buChar char="o"/>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Processed in a manner that ensures appropriate security of the personal data,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descr="A close-up of a calculator&#10;&#10;Description automatically generated with low confidence">
            <a:extLst>
              <a:ext uri="{FF2B5EF4-FFF2-40B4-BE49-F238E27FC236}">
                <a16:creationId xmlns:a16="http://schemas.microsoft.com/office/drawing/2014/main" id="{B246E838-21DB-4221-AFAC-7DCE77D28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75" y="1948247"/>
            <a:ext cx="4825925" cy="3614353"/>
          </a:xfrm>
          <a:prstGeom prst="rect">
            <a:avLst/>
          </a:prstGeom>
        </p:spPr>
      </p:pic>
    </p:spTree>
    <p:extLst>
      <p:ext uri="{BB962C8B-B14F-4D97-AF65-F5344CB8AC3E}">
        <p14:creationId xmlns:p14="http://schemas.microsoft.com/office/powerpoint/2010/main" val="117709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Rectangle 17">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14400" y="510988"/>
            <a:ext cx="9344578" cy="1156448"/>
          </a:xfrm>
        </p:spPr>
        <p:txBody>
          <a:bodyPr vert="horz" lIns="91440" tIns="45720" rIns="91440" bIns="45720" rtlCol="0" anchor="ctr">
            <a:normAutofit/>
          </a:bodyPr>
          <a:lstStyle/>
          <a:p>
            <a:pPr>
              <a:lnSpc>
                <a:spcPct val="100000"/>
              </a:lnSpc>
            </a:pPr>
            <a:r>
              <a:rPr lang="en-US">
                <a:solidFill>
                  <a:srgbClr val="FFFFFF"/>
                </a:solidFill>
              </a:rPr>
              <a:t>Intellectual Property</a:t>
            </a:r>
          </a:p>
        </p:txBody>
      </p:sp>
      <p:sp>
        <p:nvSpPr>
          <p:cNvPr id="11" name="TextBox 10">
            <a:extLst>
              <a:ext uri="{FF2B5EF4-FFF2-40B4-BE49-F238E27FC236}">
                <a16:creationId xmlns:a16="http://schemas.microsoft.com/office/drawing/2014/main" id="{C9758274-6E7A-44A0-8923-A4D7DCBAF5ED}"/>
              </a:ext>
            </a:extLst>
          </p:cNvPr>
          <p:cNvSpPr txBox="1"/>
          <p:nvPr/>
        </p:nvSpPr>
        <p:spPr>
          <a:xfrm>
            <a:off x="5334000" y="3328026"/>
            <a:ext cx="5974080" cy="2910214"/>
          </a:xfrm>
          <a:prstGeom prst="rect">
            <a:avLst/>
          </a:prstGeom>
        </p:spPr>
        <p:txBody>
          <a:bodyPr vert="horz" lIns="91440" tIns="45720" rIns="91440" bIns="45720" rtlCol="0">
            <a:normAutofit/>
          </a:bodyPr>
          <a:lstStyle/>
          <a:p>
            <a:pPr>
              <a:lnSpc>
                <a:spcPct val="120000"/>
              </a:lnSpc>
              <a:spcAft>
                <a:spcPts val="1200"/>
              </a:spcAft>
              <a:buClr>
                <a:schemeClr val="accent5"/>
              </a:buClr>
            </a:pPr>
            <a:r>
              <a:rPr lang="en-US" sz="2400" i="1">
                <a:solidFill>
                  <a:schemeClr val="tx2"/>
                </a:solidFill>
                <a:effectLst/>
                <a:latin typeface="Times New Roman" panose="02020603050405020304" pitchFamily="18" charset="0"/>
                <a:cs typeface="Times New Roman" panose="02020603050405020304" pitchFamily="18" charset="0"/>
              </a:rPr>
              <a:t>Intellectual property </a:t>
            </a:r>
            <a:r>
              <a:rPr lang="en-US" sz="2400">
                <a:solidFill>
                  <a:schemeClr val="tx2"/>
                </a:solidFill>
                <a:effectLst/>
                <a:latin typeface="Times New Roman" panose="02020603050405020304" pitchFamily="18" charset="0"/>
                <a:cs typeface="Times New Roman" panose="02020603050405020304" pitchFamily="18" charset="0"/>
              </a:rPr>
              <a:t>(IP) refers to unique and original works such as ideas, inventions, art, writings, processes, company and product names, and logos. (</a:t>
            </a:r>
            <a:r>
              <a:rPr lang="en-US" sz="2400" b="1">
                <a:solidFill>
                  <a:schemeClr val="tx2"/>
                </a:solidFill>
                <a:effectLst/>
                <a:latin typeface="Times New Roman" panose="02020603050405020304" pitchFamily="18" charset="0"/>
                <a:cs typeface="Times New Roman" panose="02020603050405020304" pitchFamily="18" charset="0"/>
              </a:rPr>
              <a:t>creation of the mind</a:t>
            </a:r>
            <a:r>
              <a:rPr lang="en-US" sz="2400">
                <a:solidFill>
                  <a:schemeClr val="tx2"/>
                </a:solidFill>
                <a:effectLst/>
                <a:latin typeface="Times New Roman" panose="02020603050405020304" pitchFamily="18" charset="0"/>
                <a:cs typeface="Times New Roman" panose="02020603050405020304" pitchFamily="18" charset="0"/>
              </a:rPr>
              <a:t>)</a:t>
            </a:r>
          </a:p>
          <a:p>
            <a:pPr indent="-228600">
              <a:lnSpc>
                <a:spcPct val="120000"/>
              </a:lnSpc>
              <a:buClr>
                <a:schemeClr val="accent5"/>
              </a:buClr>
              <a:buFont typeface="Arial" panose="020B0604020202020204" pitchFamily="34" charset="0"/>
              <a:buChar char="•"/>
            </a:pPr>
            <a:endParaRPr lang="en-US" dirty="0">
              <a:solidFill>
                <a:schemeClr val="tx2"/>
              </a:solidFill>
            </a:endParaRPr>
          </a:p>
        </p:txBody>
      </p:sp>
      <p:pic>
        <p:nvPicPr>
          <p:cNvPr id="4" name="Picture 3" descr="A picture containing text, sky, outdoor, sign&#10;&#10;Description automatically generated">
            <a:extLst>
              <a:ext uri="{FF2B5EF4-FFF2-40B4-BE49-F238E27FC236}">
                <a16:creationId xmlns:a16="http://schemas.microsoft.com/office/drawing/2014/main" id="{3A9F4B4B-82F2-47B5-8B8D-EFF122808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52" y="2243470"/>
            <a:ext cx="4572000" cy="3051810"/>
          </a:xfrm>
          <a:prstGeom prst="rect">
            <a:avLst/>
          </a:prstGeom>
        </p:spPr>
      </p:pic>
    </p:spTree>
    <p:extLst>
      <p:ext uri="{BB962C8B-B14F-4D97-AF65-F5344CB8AC3E}">
        <p14:creationId xmlns:p14="http://schemas.microsoft.com/office/powerpoint/2010/main" val="99728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D80B4B-4948-4E18-8438-D0F6DA6B1A6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a:lstStyle>
          <a:p>
            <a:pPr algn="ctr"/>
            <a:r>
              <a:rPr lang="en-US" dirty="0"/>
              <a:t>Types </a:t>
            </a:r>
          </a:p>
        </p:txBody>
      </p:sp>
      <p:pic>
        <p:nvPicPr>
          <p:cNvPr id="10" name="Picture 9" descr="Diagram, shape, arrow&#10;&#10;Description automatically generated">
            <a:extLst>
              <a:ext uri="{FF2B5EF4-FFF2-40B4-BE49-F238E27FC236}">
                <a16:creationId xmlns:a16="http://schemas.microsoft.com/office/drawing/2014/main" id="{8D3E3FE0-1659-46A1-B60B-D0CE21B2AFC7}"/>
              </a:ext>
            </a:extLst>
          </p:cNvPr>
          <p:cNvPicPr>
            <a:picLocks noChangeAspect="1"/>
          </p:cNvPicPr>
          <p:nvPr/>
        </p:nvPicPr>
        <p:blipFill rotWithShape="1">
          <a:blip r:embed="rId2">
            <a:extLst>
              <a:ext uri="{28A0092B-C50C-407E-A947-70E740481C1C}">
                <a14:useLocalDpi xmlns:a14="http://schemas.microsoft.com/office/drawing/2010/main" val="0"/>
              </a:ext>
            </a:extLst>
          </a:blip>
          <a:srcRect b="17542"/>
          <a:stretch/>
        </p:blipFill>
        <p:spPr>
          <a:xfrm>
            <a:off x="1818004" y="1457008"/>
            <a:ext cx="7458075" cy="3460432"/>
          </a:xfrm>
          <a:prstGeom prst="rect">
            <a:avLst/>
          </a:prstGeom>
        </p:spPr>
      </p:pic>
      <p:sp>
        <p:nvSpPr>
          <p:cNvPr id="11" name="Title 1">
            <a:extLst>
              <a:ext uri="{FF2B5EF4-FFF2-40B4-BE49-F238E27FC236}">
                <a16:creationId xmlns:a16="http://schemas.microsoft.com/office/drawing/2014/main" id="{F8E6F2D0-1891-4EAC-BEF6-9ACF30FBC5E1}"/>
              </a:ext>
            </a:extLst>
          </p:cNvPr>
          <p:cNvSpPr>
            <a:spLocks noGrp="1"/>
          </p:cNvSpPr>
          <p:nvPr>
            <p:ph type="title"/>
          </p:nvPr>
        </p:nvSpPr>
        <p:spPr>
          <a:xfrm>
            <a:off x="2544319" y="4265929"/>
            <a:ext cx="2500164" cy="1383033"/>
          </a:xfrm>
        </p:spPr>
        <p:txBody>
          <a:bodyPr>
            <a:normAutofit/>
          </a:bodyPr>
          <a:lstStyle/>
          <a:p>
            <a:r>
              <a:rPr lang="en-US" sz="1600" i="1" dirty="0">
                <a:latin typeface="Times New Roman" panose="02020603050405020304" pitchFamily="18" charset="0"/>
                <a:ea typeface="MS Mincho" panose="02020609040205080304" pitchFamily="49" charset="-128"/>
                <a:cs typeface="Times New Roman" panose="02020603050405020304" pitchFamily="18" charset="0"/>
              </a:rPr>
              <a:t>Physical matter that is the product of and idea or concept for commercial purposes</a:t>
            </a:r>
            <a:endParaRPr lang="en-US" sz="1600" dirty="0"/>
          </a:p>
        </p:txBody>
      </p:sp>
      <p:sp>
        <p:nvSpPr>
          <p:cNvPr id="12" name="Title 1">
            <a:extLst>
              <a:ext uri="{FF2B5EF4-FFF2-40B4-BE49-F238E27FC236}">
                <a16:creationId xmlns:a16="http://schemas.microsoft.com/office/drawing/2014/main" id="{4681AA8C-4862-4303-963B-C4CA5F4FADB9}"/>
              </a:ext>
            </a:extLst>
          </p:cNvPr>
          <p:cNvSpPr txBox="1">
            <a:spLocks/>
          </p:cNvSpPr>
          <p:nvPr/>
        </p:nvSpPr>
        <p:spPr>
          <a:xfrm>
            <a:off x="5770798" y="4265929"/>
            <a:ext cx="2733844" cy="1577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a:lstStyle>
          <a:p>
            <a:r>
              <a:rPr lang="en-US" sz="1600" i="1" dirty="0">
                <a:latin typeface="Times New Roman" panose="02020603050405020304" pitchFamily="18" charset="0"/>
                <a:ea typeface="MS Mincho" panose="02020609040205080304" pitchFamily="49" charset="-128"/>
                <a:cs typeface="Times New Roman" panose="02020603050405020304" pitchFamily="18" charset="0"/>
              </a:rPr>
              <a:t>A form of intellectual property law that protects original works or authorship such as music, movies, computer software </a:t>
            </a:r>
            <a:r>
              <a:rPr lang="en-US" sz="1600" i="1" dirty="0" err="1">
                <a:latin typeface="Times New Roman" panose="02020603050405020304" pitchFamily="18" charset="0"/>
                <a:ea typeface="MS Mincho" panose="02020609040205080304" pitchFamily="49" charset="-128"/>
                <a:cs typeface="Times New Roman" panose="02020603050405020304" pitchFamily="18" charset="0"/>
              </a:rPr>
              <a:t>ect</a:t>
            </a:r>
            <a:r>
              <a:rPr lang="en-US" sz="1600" i="1" dirty="0">
                <a:latin typeface="Times New Roman" panose="02020603050405020304" pitchFamily="18" charset="0"/>
                <a:ea typeface="MS Mincho" panose="02020609040205080304" pitchFamily="49" charset="-128"/>
                <a:cs typeface="Times New Roman" panose="02020603050405020304" pitchFamily="18" charset="0"/>
              </a:rPr>
              <a:t>.</a:t>
            </a:r>
            <a:endParaRPr lang="en-US" sz="1600" dirty="0"/>
          </a:p>
        </p:txBody>
      </p:sp>
    </p:spTree>
    <p:extLst>
      <p:ext uri="{BB962C8B-B14F-4D97-AF65-F5344CB8AC3E}">
        <p14:creationId xmlns:p14="http://schemas.microsoft.com/office/powerpoint/2010/main" val="17482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2C27-9F71-4064-9BA9-C405E92D0CD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Industrial Property Rights</a:t>
            </a:r>
          </a:p>
        </p:txBody>
      </p:sp>
      <p:pic>
        <p:nvPicPr>
          <p:cNvPr id="7" name="Picture 6">
            <a:extLst>
              <a:ext uri="{FF2B5EF4-FFF2-40B4-BE49-F238E27FC236}">
                <a16:creationId xmlns:a16="http://schemas.microsoft.com/office/drawing/2014/main" id="{C69236C6-EA10-438B-98A9-BF9F86514952}"/>
              </a:ext>
            </a:extLst>
          </p:cNvPr>
          <p:cNvPicPr>
            <a:picLocks noChangeAspect="1"/>
          </p:cNvPicPr>
          <p:nvPr/>
        </p:nvPicPr>
        <p:blipFill>
          <a:blip r:embed="rId2"/>
          <a:stretch>
            <a:fillRect/>
          </a:stretch>
        </p:blipFill>
        <p:spPr>
          <a:xfrm>
            <a:off x="1566486" y="1830883"/>
            <a:ext cx="8886825" cy="4314825"/>
          </a:xfrm>
          <a:prstGeom prst="rect">
            <a:avLst/>
          </a:prstGeom>
        </p:spPr>
      </p:pic>
    </p:spTree>
    <p:extLst>
      <p:ext uri="{BB962C8B-B14F-4D97-AF65-F5344CB8AC3E}">
        <p14:creationId xmlns:p14="http://schemas.microsoft.com/office/powerpoint/2010/main" val="364663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5054-0B82-42C5-953E-F6F50B07A552}"/>
              </a:ext>
            </a:extLst>
          </p:cNvPr>
          <p:cNvSpPr>
            <a:spLocks noGrp="1"/>
          </p:cNvSpPr>
          <p:nvPr>
            <p:ph type="title"/>
          </p:nvPr>
        </p:nvSpPr>
        <p:spPr>
          <a:xfrm>
            <a:off x="1590675" y="498475"/>
            <a:ext cx="2990850" cy="1325563"/>
          </a:xfrm>
        </p:spPr>
        <p:txBody>
          <a:bodyPr/>
          <a:lstStyle/>
          <a:p>
            <a:r>
              <a:rPr lang="en-US" sz="4400" i="1"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Patent</a:t>
            </a:r>
          </a:p>
        </p:txBody>
      </p:sp>
      <p:sp>
        <p:nvSpPr>
          <p:cNvPr id="4" name="TextBox 3">
            <a:extLst>
              <a:ext uri="{FF2B5EF4-FFF2-40B4-BE49-F238E27FC236}">
                <a16:creationId xmlns:a16="http://schemas.microsoft.com/office/drawing/2014/main" id="{7FEB0963-284B-49CC-AABA-1239C9A8DBED}"/>
              </a:ext>
            </a:extLst>
          </p:cNvPr>
          <p:cNvSpPr txBox="1"/>
          <p:nvPr/>
        </p:nvSpPr>
        <p:spPr>
          <a:xfrm>
            <a:off x="5448302" y="327025"/>
            <a:ext cx="5848350" cy="2777940"/>
          </a:xfrm>
          <a:prstGeom prst="rect">
            <a:avLst/>
          </a:prstGeom>
          <a:solidFill>
            <a:schemeClr val="accent2">
              <a:lumMod val="20000"/>
              <a:lumOff val="80000"/>
            </a:schemeClr>
          </a:solidFill>
          <a:scene3d>
            <a:camera prst="orthographicFront"/>
            <a:lightRig rig="threePt" dir="t"/>
          </a:scene3d>
          <a:sp3d>
            <a:bevelT w="101600" prst="riblet"/>
          </a:sp3d>
        </p:spPr>
        <p:txBody>
          <a:bodyPr wrap="square">
            <a:spAutoFit/>
          </a:bodyPr>
          <a:lstStyle/>
          <a:p>
            <a:pPr>
              <a:lnSpc>
                <a:spcPct val="200000"/>
              </a:lnSpc>
              <a:spcAft>
                <a:spcPts val="1200"/>
              </a:spcAft>
            </a:pPr>
            <a:r>
              <a:rPr lang="en-US" dirty="0">
                <a:latin typeface="Times New Roman" panose="02020603050405020304" pitchFamily="18" charset="0"/>
                <a:cs typeface="Times New Roman" panose="02020603050405020304" pitchFamily="18" charset="0"/>
              </a:rPr>
              <a:t>Patents protect the owner's invention from being made, sold, or used by anyone else for a certain amount of time. Patents give inventors the right to sell their product or to make a profit from it by transferring that right to another person or business.</a:t>
            </a:r>
            <a:endParaRPr lang="en-US" sz="18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5" name="Title 1">
            <a:extLst>
              <a:ext uri="{FF2B5EF4-FFF2-40B4-BE49-F238E27FC236}">
                <a16:creationId xmlns:a16="http://schemas.microsoft.com/office/drawing/2014/main" id="{32E58DC0-5B19-4D4C-9FE6-36890899D1E4}"/>
              </a:ext>
            </a:extLst>
          </p:cNvPr>
          <p:cNvSpPr txBox="1">
            <a:spLocks/>
          </p:cNvSpPr>
          <p:nvPr/>
        </p:nvSpPr>
        <p:spPr>
          <a:xfrm>
            <a:off x="7924800" y="4062505"/>
            <a:ext cx="2990850" cy="13255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i="1" dirty="0">
                <a:latin typeface="Times New Roman" panose="02020603050405020304" pitchFamily="18" charset="0"/>
                <a:ea typeface="MS Mincho" panose="02020609040205080304" pitchFamily="49" charset="-128"/>
                <a:cs typeface="Times New Roman" panose="02020603050405020304" pitchFamily="18" charset="0"/>
              </a:rPr>
              <a:t>Trademarks</a:t>
            </a:r>
            <a:endParaRPr lang="en-US" dirty="0"/>
          </a:p>
        </p:txBody>
      </p:sp>
      <p:sp>
        <p:nvSpPr>
          <p:cNvPr id="6" name="TextBox 5">
            <a:extLst>
              <a:ext uri="{FF2B5EF4-FFF2-40B4-BE49-F238E27FC236}">
                <a16:creationId xmlns:a16="http://schemas.microsoft.com/office/drawing/2014/main" id="{76D16C8C-7FCA-4E38-9DA7-D78A853ED823}"/>
              </a:ext>
            </a:extLst>
          </p:cNvPr>
          <p:cNvSpPr txBox="1"/>
          <p:nvPr/>
        </p:nvSpPr>
        <p:spPr>
          <a:xfrm>
            <a:off x="457200" y="3580295"/>
            <a:ext cx="6543675" cy="2950680"/>
          </a:xfrm>
          <a:prstGeom prst="rect">
            <a:avLst/>
          </a:prstGeom>
          <a:solidFill>
            <a:schemeClr val="accent3">
              <a:lumMod val="20000"/>
              <a:lumOff val="80000"/>
            </a:schemeClr>
          </a:solidFill>
          <a:scene3d>
            <a:camera prst="orthographicFront"/>
            <a:lightRig rig="threePt" dir="t"/>
          </a:scene3d>
          <a:sp3d>
            <a:bevelT prst="angle"/>
          </a:sp3d>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Trademarks help to protect the names, marks, and slogans of products and companies. Trademarks make it easy for customers to distinguish competitors from one another, help to avoid any confusion, and deter misleading advertising. Trademarks are automatically assumed. As soon as a business starts using a mark or brand name, you can follow up that symbol with TM without having to file it with the government</a:t>
            </a:r>
            <a:r>
              <a:rPr lang="en-US" dirty="0"/>
              <a:t>.</a:t>
            </a:r>
          </a:p>
        </p:txBody>
      </p:sp>
    </p:spTree>
    <p:extLst>
      <p:ext uri="{BB962C8B-B14F-4D97-AF65-F5344CB8AC3E}">
        <p14:creationId xmlns:p14="http://schemas.microsoft.com/office/powerpoint/2010/main" val="291582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34BC-6A94-4302-8993-299438AF4030}"/>
              </a:ext>
            </a:extLst>
          </p:cNvPr>
          <p:cNvSpPr>
            <a:spLocks noGrp="1"/>
          </p:cNvSpPr>
          <p:nvPr>
            <p:ph type="title"/>
          </p:nvPr>
        </p:nvSpPr>
        <p:spPr/>
        <p:txBody>
          <a:bodyPr/>
          <a:lstStyle/>
          <a:p>
            <a:r>
              <a:rPr lang="en-US" dirty="0"/>
              <a:t>Geographical Indication (GI)</a:t>
            </a:r>
          </a:p>
        </p:txBody>
      </p:sp>
      <p:pic>
        <p:nvPicPr>
          <p:cNvPr id="4" name="Picture 3" descr="Text&#10;&#10;Description automatically generated">
            <a:extLst>
              <a:ext uri="{FF2B5EF4-FFF2-40B4-BE49-F238E27FC236}">
                <a16:creationId xmlns:a16="http://schemas.microsoft.com/office/drawing/2014/main" id="{43428A8A-DC1F-4CBA-9AD5-BE94C10F20B1}"/>
              </a:ext>
            </a:extLst>
          </p:cNvPr>
          <p:cNvPicPr>
            <a:picLocks noChangeAspect="1"/>
          </p:cNvPicPr>
          <p:nvPr/>
        </p:nvPicPr>
        <p:blipFill rotWithShape="1">
          <a:blip r:embed="rId2">
            <a:extLst>
              <a:ext uri="{28A0092B-C50C-407E-A947-70E740481C1C}">
                <a14:useLocalDpi xmlns:a14="http://schemas.microsoft.com/office/drawing/2010/main" val="0"/>
              </a:ext>
            </a:extLst>
          </a:blip>
          <a:srcRect t="28600"/>
          <a:stretch/>
        </p:blipFill>
        <p:spPr>
          <a:xfrm>
            <a:off x="1111975" y="1941917"/>
            <a:ext cx="7838985" cy="4197793"/>
          </a:xfrm>
          <a:prstGeom prst="rect">
            <a:avLst/>
          </a:prstGeom>
        </p:spPr>
      </p:pic>
    </p:spTree>
    <p:extLst>
      <p:ext uri="{BB962C8B-B14F-4D97-AF65-F5344CB8AC3E}">
        <p14:creationId xmlns:p14="http://schemas.microsoft.com/office/powerpoint/2010/main" val="117626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34BC-6A94-4302-8993-299438AF4030}"/>
              </a:ext>
            </a:extLst>
          </p:cNvPr>
          <p:cNvSpPr>
            <a:spLocks noGrp="1"/>
          </p:cNvSpPr>
          <p:nvPr>
            <p:ph type="title"/>
          </p:nvPr>
        </p:nvSpPr>
        <p:spPr/>
        <p:txBody>
          <a:bodyPr/>
          <a:lstStyle/>
          <a:p>
            <a:pPr algn="ctr"/>
            <a:r>
              <a:rPr lang="en-US" dirty="0"/>
              <a:t>Industrial Designs</a:t>
            </a:r>
          </a:p>
        </p:txBody>
      </p:sp>
      <p:pic>
        <p:nvPicPr>
          <p:cNvPr id="5" name="Picture 4" descr="Text&#10;&#10;Description automatically generated">
            <a:extLst>
              <a:ext uri="{FF2B5EF4-FFF2-40B4-BE49-F238E27FC236}">
                <a16:creationId xmlns:a16="http://schemas.microsoft.com/office/drawing/2014/main" id="{080A6371-17DC-49DC-B83D-11383F59E35C}"/>
              </a:ext>
            </a:extLst>
          </p:cNvPr>
          <p:cNvPicPr>
            <a:picLocks noChangeAspect="1"/>
          </p:cNvPicPr>
          <p:nvPr/>
        </p:nvPicPr>
        <p:blipFill rotWithShape="1">
          <a:blip r:embed="rId2">
            <a:extLst>
              <a:ext uri="{28A0092B-C50C-407E-A947-70E740481C1C}">
                <a14:useLocalDpi xmlns:a14="http://schemas.microsoft.com/office/drawing/2010/main" val="0"/>
              </a:ext>
            </a:extLst>
          </a:blip>
          <a:srcRect t="23920"/>
          <a:stretch/>
        </p:blipFill>
        <p:spPr>
          <a:xfrm>
            <a:off x="2193076" y="2135337"/>
            <a:ext cx="7805848" cy="4541688"/>
          </a:xfrm>
          <a:prstGeom prst="rect">
            <a:avLst/>
          </a:prstGeom>
        </p:spPr>
      </p:pic>
    </p:spTree>
    <p:extLst>
      <p:ext uri="{BB962C8B-B14F-4D97-AF65-F5344CB8AC3E}">
        <p14:creationId xmlns:p14="http://schemas.microsoft.com/office/powerpoint/2010/main" val="1915666115"/>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Mod overlay</Template>
  <TotalTime>481</TotalTime>
  <Words>542</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Nova Light</vt:lpstr>
      <vt:lpstr>Bookman Old Style</vt:lpstr>
      <vt:lpstr>Courier New</vt:lpstr>
      <vt:lpstr>Elephant</vt:lpstr>
      <vt:lpstr>Times New Roman</vt:lpstr>
      <vt:lpstr>ModOverlayVTI</vt:lpstr>
      <vt:lpstr>Revision </vt:lpstr>
      <vt:lpstr>Data Privacy</vt:lpstr>
      <vt:lpstr>Data Privacy Rules/Laws</vt:lpstr>
      <vt:lpstr>Intellectual Property</vt:lpstr>
      <vt:lpstr>Physical matter that is the product of and idea or concept for commercial purposes</vt:lpstr>
      <vt:lpstr>Industrial Property Rights</vt:lpstr>
      <vt:lpstr>Patent</vt:lpstr>
      <vt:lpstr>Geographical Indication (GI)</vt:lpstr>
      <vt:lpstr>Industrial Designs</vt:lpstr>
      <vt:lpstr>Digital Rights Management (DRM)</vt:lpstr>
      <vt:lpstr>Licensing </vt:lpstr>
      <vt:lpstr>Types of License</vt:lpstr>
      <vt:lpstr>Creative Common </vt:lpstr>
      <vt:lpstr>Copyright Infringement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3</dc:title>
  <dc:creator>Janet Sterling</dc:creator>
  <cp:lastModifiedBy>Janet ReidSterling</cp:lastModifiedBy>
  <cp:revision>45</cp:revision>
  <dcterms:created xsi:type="dcterms:W3CDTF">2021-03-15T03:37:59Z</dcterms:created>
  <dcterms:modified xsi:type="dcterms:W3CDTF">2023-11-03T03:04:30Z</dcterms:modified>
</cp:coreProperties>
</file>