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6" r:id="rId3"/>
    <p:sldId id="282" r:id="rId4"/>
    <p:sldId id="307" r:id="rId5"/>
    <p:sldId id="308" r:id="rId6"/>
    <p:sldId id="309" r:id="rId7"/>
    <p:sldId id="300" r:id="rId8"/>
    <p:sldId id="281" r:id="rId9"/>
    <p:sldId id="313" r:id="rId10"/>
    <p:sldId id="314" r:id="rId11"/>
    <p:sldId id="303" r:id="rId12"/>
    <p:sldId id="310" r:id="rId13"/>
    <p:sldId id="283" r:id="rId14"/>
    <p:sldId id="295" r:id="rId15"/>
    <p:sldId id="286" r:id="rId16"/>
    <p:sldId id="311" r:id="rId17"/>
    <p:sldId id="312" r:id="rId18"/>
    <p:sldId id="284" r:id="rId19"/>
    <p:sldId id="297"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14A50-775E-491A-A565-18C482194BCB}"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5EFC1DDA-5794-4AD7-A080-6D69E6A0B960}">
      <dgm:prSet phldrT="[Text]"/>
      <dgm:spPr>
        <a:solidFill>
          <a:schemeClr val="accent5">
            <a:lumMod val="75000"/>
          </a:schemeClr>
        </a:solidFill>
      </dgm:spPr>
      <dgm:t>
        <a:bodyPr/>
        <a:lstStyle/>
        <a:p>
          <a:r>
            <a:rPr lang="en-US" dirty="0"/>
            <a:t>Operating System</a:t>
          </a:r>
        </a:p>
      </dgm:t>
    </dgm:pt>
    <dgm:pt modelId="{57126378-1C13-422E-87B6-333F899FF897}" type="parTrans" cxnId="{BB0FA65E-3F1E-4ADB-AB39-CA911323BABA}">
      <dgm:prSet/>
      <dgm:spPr/>
      <dgm:t>
        <a:bodyPr/>
        <a:lstStyle/>
        <a:p>
          <a:endParaRPr lang="en-US"/>
        </a:p>
      </dgm:t>
    </dgm:pt>
    <dgm:pt modelId="{99525F5E-4160-4EE3-80A1-C109E2138A0A}" type="sibTrans" cxnId="{BB0FA65E-3F1E-4ADB-AB39-CA911323BABA}">
      <dgm:prSet/>
      <dgm:spPr/>
      <dgm:t>
        <a:bodyPr/>
        <a:lstStyle/>
        <a:p>
          <a:endParaRPr lang="en-US"/>
        </a:p>
      </dgm:t>
    </dgm:pt>
    <dgm:pt modelId="{EAABCEA4-BDCB-4F29-911D-475ED89C77D5}">
      <dgm:prSet phldrT="[Text]" custT="1"/>
      <dgm:spPr>
        <a:solidFill>
          <a:srgbClr val="002060"/>
        </a:solidFill>
      </dgm:spPr>
      <dgm:t>
        <a:bodyPr/>
        <a:lstStyle/>
        <a:p>
          <a:r>
            <a:rPr lang="en-US" sz="1600" dirty="0"/>
            <a:t>Memory Management</a:t>
          </a:r>
        </a:p>
      </dgm:t>
    </dgm:pt>
    <dgm:pt modelId="{9F3B4F89-62B7-4525-BB30-B3630EDB4DCF}" type="parTrans" cxnId="{3537FA0E-8AAF-4BD2-A1E2-51EE084160D8}">
      <dgm:prSet/>
      <dgm:spPr>
        <a:solidFill>
          <a:srgbClr val="FFC000"/>
        </a:solidFill>
      </dgm:spPr>
      <dgm:t>
        <a:bodyPr/>
        <a:lstStyle/>
        <a:p>
          <a:endParaRPr lang="en-US"/>
        </a:p>
      </dgm:t>
    </dgm:pt>
    <dgm:pt modelId="{D56FC3BE-4E1B-4916-9A94-5F1D40CB25DE}" type="sibTrans" cxnId="{3537FA0E-8AAF-4BD2-A1E2-51EE084160D8}">
      <dgm:prSet/>
      <dgm:spPr/>
      <dgm:t>
        <a:bodyPr/>
        <a:lstStyle/>
        <a:p>
          <a:endParaRPr lang="en-US"/>
        </a:p>
      </dgm:t>
    </dgm:pt>
    <dgm:pt modelId="{A0E0B58B-9002-40A0-93C7-ABA5E3ADA1E9}">
      <dgm:prSet phldrT="[Text]" custT="1"/>
      <dgm:spPr>
        <a:solidFill>
          <a:srgbClr val="FF000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Security Management</a:t>
          </a:r>
        </a:p>
      </dgm:t>
    </dgm:pt>
    <dgm:pt modelId="{ED3B638E-99BC-4F9C-8F45-462EFAB3436C}" type="parTrans" cxnId="{A0905BE5-E0FC-4C8D-933F-2154D08555E4}">
      <dgm:prSet/>
      <dgm:spPr>
        <a:solidFill>
          <a:srgbClr val="FFC000"/>
        </a:solidFill>
      </dgm:spPr>
      <dgm:t>
        <a:bodyPr/>
        <a:lstStyle/>
        <a:p>
          <a:endParaRPr lang="en-US"/>
        </a:p>
      </dgm:t>
    </dgm:pt>
    <dgm:pt modelId="{2A990CBE-1B22-4409-B817-5CF323E85FFC}" type="sibTrans" cxnId="{A0905BE5-E0FC-4C8D-933F-2154D08555E4}">
      <dgm:prSet/>
      <dgm:spPr/>
      <dgm:t>
        <a:bodyPr/>
        <a:lstStyle/>
        <a:p>
          <a:endParaRPr lang="en-US"/>
        </a:p>
      </dgm:t>
    </dgm:pt>
    <dgm:pt modelId="{C61F4025-F60D-473C-B9D1-E678983E2C74}">
      <dgm:prSet phldrT="[Text]" custT="1"/>
      <dgm:spPr>
        <a:solidFill>
          <a:srgbClr val="00B0F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Process management</a:t>
          </a:r>
        </a:p>
      </dgm:t>
    </dgm:pt>
    <dgm:pt modelId="{EFCC1BB7-2C70-4828-AA9C-F047B88FB8EA}" type="parTrans" cxnId="{0E1C3984-7BAA-47B5-A935-06E61F519721}">
      <dgm:prSet/>
      <dgm:spPr>
        <a:solidFill>
          <a:srgbClr val="FFC000"/>
        </a:solidFill>
      </dgm:spPr>
      <dgm:t>
        <a:bodyPr/>
        <a:lstStyle/>
        <a:p>
          <a:endParaRPr lang="en-US"/>
        </a:p>
      </dgm:t>
    </dgm:pt>
    <dgm:pt modelId="{C56EB7CD-A158-49D8-BC44-EC0DA0DC21F3}" type="sibTrans" cxnId="{0E1C3984-7BAA-47B5-A935-06E61F519721}">
      <dgm:prSet/>
      <dgm:spPr/>
      <dgm:t>
        <a:bodyPr/>
        <a:lstStyle/>
        <a:p>
          <a:endParaRPr lang="en-US"/>
        </a:p>
      </dgm:t>
    </dgm:pt>
    <dgm:pt modelId="{2AEC8F51-0C84-45EB-A324-E8D741D51D28}">
      <dgm:prSet phldrT="[Text]" custT="1"/>
      <dgm:spPr>
        <a:solidFill>
          <a:srgbClr val="00B05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Hardware Management</a:t>
          </a:r>
        </a:p>
      </dgm:t>
    </dgm:pt>
    <dgm:pt modelId="{6D7EA38B-72E2-4B43-96E1-FFE4638DF857}" type="parTrans" cxnId="{68BD7164-55B1-4105-BDA7-D7B3DE77497B}">
      <dgm:prSet/>
      <dgm:spPr>
        <a:solidFill>
          <a:srgbClr val="FFC000"/>
        </a:solidFill>
      </dgm:spPr>
      <dgm:t>
        <a:bodyPr/>
        <a:lstStyle/>
        <a:p>
          <a:endParaRPr lang="en-US"/>
        </a:p>
      </dgm:t>
    </dgm:pt>
    <dgm:pt modelId="{AD0EA4D6-E3A2-49F0-B621-D0E07C08449E}" type="sibTrans" cxnId="{68BD7164-55B1-4105-BDA7-D7B3DE77497B}">
      <dgm:prSet/>
      <dgm:spPr/>
      <dgm:t>
        <a:bodyPr/>
        <a:lstStyle/>
        <a:p>
          <a:endParaRPr lang="en-US"/>
        </a:p>
      </dgm:t>
    </dgm:pt>
    <dgm:pt modelId="{F9CF893B-1CAF-4F37-A6D7-2B8C44C3ED6B}">
      <dgm:prSet phldrT="[Text]" custT="1"/>
      <dgm:spPr>
        <a:solidFill>
          <a:srgbClr val="00B050"/>
        </a:solidFill>
      </dgm:spPr>
      <dgm: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File Management</a:t>
          </a:r>
        </a:p>
      </dgm:t>
    </dgm:pt>
    <dgm:pt modelId="{28312A65-04EF-4F58-88A3-9B374CF52C1C}" type="parTrans" cxnId="{D61BBF5F-937C-438D-9938-6F5F55B24587}">
      <dgm:prSet/>
      <dgm:spPr>
        <a:solidFill>
          <a:srgbClr val="FFC000"/>
        </a:solidFill>
      </dgm:spPr>
      <dgm:t>
        <a:bodyPr/>
        <a:lstStyle/>
        <a:p>
          <a:endParaRPr lang="en-US"/>
        </a:p>
      </dgm:t>
    </dgm:pt>
    <dgm:pt modelId="{A65925D9-98B6-4263-B6BC-24899B60CF98}" type="sibTrans" cxnId="{D61BBF5F-937C-438D-9938-6F5F55B24587}">
      <dgm:prSet/>
      <dgm:spPr/>
      <dgm:t>
        <a:bodyPr/>
        <a:lstStyle/>
        <a:p>
          <a:endParaRPr lang="en-US"/>
        </a:p>
      </dgm:t>
    </dgm:pt>
    <dgm:pt modelId="{05FA0C5F-A6B2-44B1-AE6C-1E54674AF9FA}" type="pres">
      <dgm:prSet presAssocID="{AAD14A50-775E-491A-A565-18C482194BCB}" presName="Name0" presStyleCnt="0">
        <dgm:presLayoutVars>
          <dgm:chMax val="1"/>
          <dgm:dir/>
          <dgm:animLvl val="ctr"/>
          <dgm:resizeHandles val="exact"/>
        </dgm:presLayoutVars>
      </dgm:prSet>
      <dgm:spPr/>
    </dgm:pt>
    <dgm:pt modelId="{1B7FAB58-DCFF-4B3C-92EF-3F2F21557BF9}" type="pres">
      <dgm:prSet presAssocID="{5EFC1DDA-5794-4AD7-A080-6D69E6A0B960}" presName="centerShape" presStyleLbl="node0" presStyleIdx="0" presStyleCnt="1" custScaleX="135999" custLinFactNeighborX="0" custLinFactNeighborY="0"/>
      <dgm:spPr/>
    </dgm:pt>
    <dgm:pt modelId="{666377A9-8B9E-416A-8CC8-442CBDD99E67}" type="pres">
      <dgm:prSet presAssocID="{9F3B4F89-62B7-4525-BB30-B3630EDB4DCF}" presName="parTrans" presStyleLbl="sibTrans2D1" presStyleIdx="0" presStyleCnt="5" custScaleX="141431" custScaleY="80013"/>
      <dgm:spPr/>
    </dgm:pt>
    <dgm:pt modelId="{283F6FDA-10E6-4F3C-A6BC-7C864436E9B9}" type="pres">
      <dgm:prSet presAssocID="{9F3B4F89-62B7-4525-BB30-B3630EDB4DCF}" presName="connectorText" presStyleLbl="sibTrans2D1" presStyleIdx="0" presStyleCnt="5"/>
      <dgm:spPr/>
    </dgm:pt>
    <dgm:pt modelId="{E956C659-0C23-459C-8818-BBD2A79128D4}" type="pres">
      <dgm:prSet presAssocID="{EAABCEA4-BDCB-4F29-911D-475ED89C77D5}" presName="node" presStyleLbl="node1" presStyleIdx="0" presStyleCnt="5" custScaleX="205904" custScaleY="45830" custRadScaleRad="117009" custRadScaleInc="30915">
        <dgm:presLayoutVars>
          <dgm:bulletEnabled val="1"/>
        </dgm:presLayoutVars>
      </dgm:prSet>
      <dgm:spPr>
        <a:prstGeom prst="roundRect">
          <a:avLst/>
        </a:prstGeom>
      </dgm:spPr>
    </dgm:pt>
    <dgm:pt modelId="{612E23FE-0D07-46CD-BC27-551FCBA0171E}" type="pres">
      <dgm:prSet presAssocID="{ED3B638E-99BC-4F9C-8F45-462EFAB3436C}" presName="parTrans" presStyleLbl="sibTrans2D1" presStyleIdx="1" presStyleCnt="5" custScaleX="106054"/>
      <dgm:spPr/>
    </dgm:pt>
    <dgm:pt modelId="{008234DB-B9B4-4554-BCA8-8308DCA0EA0C}" type="pres">
      <dgm:prSet presAssocID="{ED3B638E-99BC-4F9C-8F45-462EFAB3436C}" presName="connectorText" presStyleLbl="sibTrans2D1" presStyleIdx="1" presStyleCnt="5"/>
      <dgm:spPr/>
    </dgm:pt>
    <dgm:pt modelId="{AE26A6F8-E7C4-4BBC-AF9D-4D5828C2F010}" type="pres">
      <dgm:prSet presAssocID="{A0E0B58B-9002-40A0-93C7-ABA5E3ADA1E9}" presName="node" presStyleLbl="node1" presStyleIdx="1" presStyleCnt="5" custScaleX="184713" custScaleY="64065" custRadScaleRad="206813" custRadScaleInc="-3071">
        <dgm:presLayoutVars>
          <dgm:bulletEnabled val="1"/>
        </dgm:presLayoutVars>
      </dgm:prSet>
      <dgm:spPr>
        <a:prstGeom prst="roundRect">
          <a:avLst/>
        </a:prstGeom>
      </dgm:spPr>
    </dgm:pt>
    <dgm:pt modelId="{5DA64B1E-86A8-4481-86A7-E598AFC074E3}" type="pres">
      <dgm:prSet presAssocID="{EFCC1BB7-2C70-4828-AA9C-F047B88FB8EA}" presName="parTrans" presStyleLbl="sibTrans2D1" presStyleIdx="2" presStyleCnt="5" custScaleX="160196" custScaleY="76186"/>
      <dgm:spPr/>
    </dgm:pt>
    <dgm:pt modelId="{A884C896-F956-46DA-AC68-6AEE468521BE}" type="pres">
      <dgm:prSet presAssocID="{EFCC1BB7-2C70-4828-AA9C-F047B88FB8EA}" presName="connectorText" presStyleLbl="sibTrans2D1" presStyleIdx="2" presStyleCnt="5"/>
      <dgm:spPr/>
    </dgm:pt>
    <dgm:pt modelId="{F50198B8-4183-4D4B-8C4C-4D41BAEE94B9}" type="pres">
      <dgm:prSet presAssocID="{C61F4025-F60D-473C-B9D1-E678983E2C74}" presName="node" presStyleLbl="node1" presStyleIdx="2" presStyleCnt="5" custScaleX="237142" custScaleY="47178" custRadScaleRad="156098" custRadScaleInc="-53596">
        <dgm:presLayoutVars>
          <dgm:bulletEnabled val="1"/>
        </dgm:presLayoutVars>
      </dgm:prSet>
      <dgm:spPr>
        <a:prstGeom prst="roundRect">
          <a:avLst/>
        </a:prstGeom>
      </dgm:spPr>
    </dgm:pt>
    <dgm:pt modelId="{5F5F6921-1482-4DE1-896D-4A2087C39342}" type="pres">
      <dgm:prSet presAssocID="{6D7EA38B-72E2-4B43-96E1-FFE4638DF857}" presName="parTrans" presStyleLbl="sibTrans2D1" presStyleIdx="3" presStyleCnt="5" custScaleX="143137" custScaleY="86264"/>
      <dgm:spPr/>
    </dgm:pt>
    <dgm:pt modelId="{DAE35FD5-353C-4B90-A1A2-C58EB0B207DA}" type="pres">
      <dgm:prSet presAssocID="{6D7EA38B-72E2-4B43-96E1-FFE4638DF857}" presName="connectorText" presStyleLbl="sibTrans2D1" presStyleIdx="3" presStyleCnt="5"/>
      <dgm:spPr/>
    </dgm:pt>
    <dgm:pt modelId="{AF4FC901-A3E2-4825-8D0C-B8A614DBAF4F}" type="pres">
      <dgm:prSet presAssocID="{2AEC8F51-0C84-45EB-A324-E8D741D51D28}" presName="node" presStyleLbl="node1" presStyleIdx="3" presStyleCnt="5" custScaleX="226153" custScaleY="64644" custRadScaleRad="194575" custRadScaleInc="8488">
        <dgm:presLayoutVars>
          <dgm:bulletEnabled val="1"/>
        </dgm:presLayoutVars>
      </dgm:prSet>
      <dgm:spPr>
        <a:prstGeom prst="roundRect">
          <a:avLst/>
        </a:prstGeom>
      </dgm:spPr>
    </dgm:pt>
    <dgm:pt modelId="{A728852F-C20F-4B25-ABF6-14FB57CFE83F}" type="pres">
      <dgm:prSet presAssocID="{28312A65-04EF-4F58-88A3-9B374CF52C1C}" presName="parTrans" presStyleLbl="sibTrans2D1" presStyleIdx="4" presStyleCnt="5" custLinFactNeighborX="18202" custLinFactNeighborY="0"/>
      <dgm:spPr/>
    </dgm:pt>
    <dgm:pt modelId="{10C97CAD-9CB7-415B-9D97-B2B81319C435}" type="pres">
      <dgm:prSet presAssocID="{28312A65-04EF-4F58-88A3-9B374CF52C1C}" presName="connectorText" presStyleLbl="sibTrans2D1" presStyleIdx="4" presStyleCnt="5"/>
      <dgm:spPr/>
    </dgm:pt>
    <dgm:pt modelId="{5168D647-8375-4128-BBEA-01D7CE861121}" type="pres">
      <dgm:prSet presAssocID="{F9CF893B-1CAF-4F37-A6D7-2B8C44C3ED6B}" presName="node" presStyleLbl="node1" presStyleIdx="4" presStyleCnt="5" custScaleX="194552" custScaleY="45886" custRadScaleRad="190985" custRadScaleInc="-662">
        <dgm:presLayoutVars>
          <dgm:bulletEnabled val="1"/>
        </dgm:presLayoutVars>
      </dgm:prSet>
      <dgm:spPr>
        <a:prstGeom prst="roundRect">
          <a:avLst/>
        </a:prstGeom>
      </dgm:spPr>
    </dgm:pt>
  </dgm:ptLst>
  <dgm:cxnLst>
    <dgm:cxn modelId="{3537FA0E-8AAF-4BD2-A1E2-51EE084160D8}" srcId="{5EFC1DDA-5794-4AD7-A080-6D69E6A0B960}" destId="{EAABCEA4-BDCB-4F29-911D-475ED89C77D5}" srcOrd="0" destOrd="0" parTransId="{9F3B4F89-62B7-4525-BB30-B3630EDB4DCF}" sibTransId="{D56FC3BE-4E1B-4916-9A94-5F1D40CB25DE}"/>
    <dgm:cxn modelId="{5D585014-C15C-4632-8E41-3C00DFB539BA}" type="presOf" srcId="{9F3B4F89-62B7-4525-BB30-B3630EDB4DCF}" destId="{283F6FDA-10E6-4F3C-A6BC-7C864436E9B9}" srcOrd="1" destOrd="0" presId="urn:microsoft.com/office/officeart/2005/8/layout/radial5"/>
    <dgm:cxn modelId="{81ECBA22-FD8C-4F9C-8E1A-CB772D84E197}" type="presOf" srcId="{28312A65-04EF-4F58-88A3-9B374CF52C1C}" destId="{A728852F-C20F-4B25-ABF6-14FB57CFE83F}" srcOrd="0" destOrd="0" presId="urn:microsoft.com/office/officeart/2005/8/layout/radial5"/>
    <dgm:cxn modelId="{3208EE3D-C9F5-45B2-A141-34427346F76E}" type="presOf" srcId="{A0E0B58B-9002-40A0-93C7-ABA5E3ADA1E9}" destId="{AE26A6F8-E7C4-4BBC-AF9D-4D5828C2F010}" srcOrd="0" destOrd="0" presId="urn:microsoft.com/office/officeart/2005/8/layout/radial5"/>
    <dgm:cxn modelId="{BB0FA65E-3F1E-4ADB-AB39-CA911323BABA}" srcId="{AAD14A50-775E-491A-A565-18C482194BCB}" destId="{5EFC1DDA-5794-4AD7-A080-6D69E6A0B960}" srcOrd="0" destOrd="0" parTransId="{57126378-1C13-422E-87B6-333F899FF897}" sibTransId="{99525F5E-4160-4EE3-80A1-C109E2138A0A}"/>
    <dgm:cxn modelId="{D61BBF5F-937C-438D-9938-6F5F55B24587}" srcId="{5EFC1DDA-5794-4AD7-A080-6D69E6A0B960}" destId="{F9CF893B-1CAF-4F37-A6D7-2B8C44C3ED6B}" srcOrd="4" destOrd="0" parTransId="{28312A65-04EF-4F58-88A3-9B374CF52C1C}" sibTransId="{A65925D9-98B6-4263-B6BC-24899B60CF98}"/>
    <dgm:cxn modelId="{68BD7164-55B1-4105-BDA7-D7B3DE77497B}" srcId="{5EFC1DDA-5794-4AD7-A080-6D69E6A0B960}" destId="{2AEC8F51-0C84-45EB-A324-E8D741D51D28}" srcOrd="3" destOrd="0" parTransId="{6D7EA38B-72E2-4B43-96E1-FFE4638DF857}" sibTransId="{AD0EA4D6-E3A2-49F0-B621-D0E07C08449E}"/>
    <dgm:cxn modelId="{CD49424D-C88E-4BD8-8A69-24DBDE6704E1}" type="presOf" srcId="{AAD14A50-775E-491A-A565-18C482194BCB}" destId="{05FA0C5F-A6B2-44B1-AE6C-1E54674AF9FA}" srcOrd="0" destOrd="0" presId="urn:microsoft.com/office/officeart/2005/8/layout/radial5"/>
    <dgm:cxn modelId="{7EF8B850-AD2E-4814-9C7D-E723CB7BA655}" type="presOf" srcId="{5EFC1DDA-5794-4AD7-A080-6D69E6A0B960}" destId="{1B7FAB58-DCFF-4B3C-92EF-3F2F21557BF9}" srcOrd="0" destOrd="0" presId="urn:microsoft.com/office/officeart/2005/8/layout/radial5"/>
    <dgm:cxn modelId="{52723D58-23C4-43F9-AB24-1D14266A907E}" type="presOf" srcId="{EAABCEA4-BDCB-4F29-911D-475ED89C77D5}" destId="{E956C659-0C23-459C-8818-BBD2A79128D4}" srcOrd="0" destOrd="0" presId="urn:microsoft.com/office/officeart/2005/8/layout/radial5"/>
    <dgm:cxn modelId="{3D6B177A-E1B7-45A7-A113-7AA71763F78B}" type="presOf" srcId="{2AEC8F51-0C84-45EB-A324-E8D741D51D28}" destId="{AF4FC901-A3E2-4825-8D0C-B8A614DBAF4F}" srcOrd="0" destOrd="0" presId="urn:microsoft.com/office/officeart/2005/8/layout/radial5"/>
    <dgm:cxn modelId="{F3BFEC7F-CC0B-44B9-8EC6-68348241D475}" type="presOf" srcId="{F9CF893B-1CAF-4F37-A6D7-2B8C44C3ED6B}" destId="{5168D647-8375-4128-BBEA-01D7CE861121}" srcOrd="0" destOrd="0" presId="urn:microsoft.com/office/officeart/2005/8/layout/radial5"/>
    <dgm:cxn modelId="{67DF3781-FDDE-46E0-9818-80AEEA87DB6B}" type="presOf" srcId="{6D7EA38B-72E2-4B43-96E1-FFE4638DF857}" destId="{DAE35FD5-353C-4B90-A1A2-C58EB0B207DA}" srcOrd="1" destOrd="0" presId="urn:microsoft.com/office/officeart/2005/8/layout/radial5"/>
    <dgm:cxn modelId="{0E1C3984-7BAA-47B5-A935-06E61F519721}" srcId="{5EFC1DDA-5794-4AD7-A080-6D69E6A0B960}" destId="{C61F4025-F60D-473C-B9D1-E678983E2C74}" srcOrd="2" destOrd="0" parTransId="{EFCC1BB7-2C70-4828-AA9C-F047B88FB8EA}" sibTransId="{C56EB7CD-A158-49D8-BC44-EC0DA0DC21F3}"/>
    <dgm:cxn modelId="{6715AF8F-88B8-4570-A95F-8255E9376460}" type="presOf" srcId="{9F3B4F89-62B7-4525-BB30-B3630EDB4DCF}" destId="{666377A9-8B9E-416A-8CC8-442CBDD99E67}" srcOrd="0" destOrd="0" presId="urn:microsoft.com/office/officeart/2005/8/layout/radial5"/>
    <dgm:cxn modelId="{155E85A4-A415-4AD7-89C5-D4673E5DBE47}" type="presOf" srcId="{EFCC1BB7-2C70-4828-AA9C-F047B88FB8EA}" destId="{A884C896-F956-46DA-AC68-6AEE468521BE}" srcOrd="1" destOrd="0" presId="urn:microsoft.com/office/officeart/2005/8/layout/radial5"/>
    <dgm:cxn modelId="{8ADA80B1-2679-479D-BD1E-A2683E891C4E}" type="presOf" srcId="{ED3B638E-99BC-4F9C-8F45-462EFAB3436C}" destId="{612E23FE-0D07-46CD-BC27-551FCBA0171E}" srcOrd="0" destOrd="0" presId="urn:microsoft.com/office/officeart/2005/8/layout/radial5"/>
    <dgm:cxn modelId="{27B9D6CC-8BDC-45B4-BDF6-236C52B72761}" type="presOf" srcId="{C61F4025-F60D-473C-B9D1-E678983E2C74}" destId="{F50198B8-4183-4D4B-8C4C-4D41BAEE94B9}" srcOrd="0" destOrd="0" presId="urn:microsoft.com/office/officeart/2005/8/layout/radial5"/>
    <dgm:cxn modelId="{96EEEFDD-2B53-4757-9F19-E458D277E1CA}" type="presOf" srcId="{6D7EA38B-72E2-4B43-96E1-FFE4638DF857}" destId="{5F5F6921-1482-4DE1-896D-4A2087C39342}" srcOrd="0" destOrd="0" presId="urn:microsoft.com/office/officeart/2005/8/layout/radial5"/>
    <dgm:cxn modelId="{A0905BE5-E0FC-4C8D-933F-2154D08555E4}" srcId="{5EFC1DDA-5794-4AD7-A080-6D69E6A0B960}" destId="{A0E0B58B-9002-40A0-93C7-ABA5E3ADA1E9}" srcOrd="1" destOrd="0" parTransId="{ED3B638E-99BC-4F9C-8F45-462EFAB3436C}" sibTransId="{2A990CBE-1B22-4409-B817-5CF323E85FFC}"/>
    <dgm:cxn modelId="{E3D585E8-9172-47AC-ABBE-39269EDC6848}" type="presOf" srcId="{EFCC1BB7-2C70-4828-AA9C-F047B88FB8EA}" destId="{5DA64B1E-86A8-4481-86A7-E598AFC074E3}" srcOrd="0" destOrd="0" presId="urn:microsoft.com/office/officeart/2005/8/layout/radial5"/>
    <dgm:cxn modelId="{5A81A1EA-827C-409B-917C-239C1548AF75}" type="presOf" srcId="{ED3B638E-99BC-4F9C-8F45-462EFAB3436C}" destId="{008234DB-B9B4-4554-BCA8-8308DCA0EA0C}" srcOrd="1" destOrd="0" presId="urn:microsoft.com/office/officeart/2005/8/layout/radial5"/>
    <dgm:cxn modelId="{09CE8AF5-579A-4CA8-820C-42AE25554FC0}" type="presOf" srcId="{28312A65-04EF-4F58-88A3-9B374CF52C1C}" destId="{10C97CAD-9CB7-415B-9D97-B2B81319C435}" srcOrd="1" destOrd="0" presId="urn:microsoft.com/office/officeart/2005/8/layout/radial5"/>
    <dgm:cxn modelId="{BC3BD535-F9BF-46C9-BDE2-46FC41A4425D}" type="presParOf" srcId="{05FA0C5F-A6B2-44B1-AE6C-1E54674AF9FA}" destId="{1B7FAB58-DCFF-4B3C-92EF-3F2F21557BF9}" srcOrd="0" destOrd="0" presId="urn:microsoft.com/office/officeart/2005/8/layout/radial5"/>
    <dgm:cxn modelId="{66EBED1F-5167-4352-9648-A54E776A58CD}" type="presParOf" srcId="{05FA0C5F-A6B2-44B1-AE6C-1E54674AF9FA}" destId="{666377A9-8B9E-416A-8CC8-442CBDD99E67}" srcOrd="1" destOrd="0" presId="urn:microsoft.com/office/officeart/2005/8/layout/radial5"/>
    <dgm:cxn modelId="{8DFD3AAF-3209-4546-A76D-2D309331C129}" type="presParOf" srcId="{666377A9-8B9E-416A-8CC8-442CBDD99E67}" destId="{283F6FDA-10E6-4F3C-A6BC-7C864436E9B9}" srcOrd="0" destOrd="0" presId="urn:microsoft.com/office/officeart/2005/8/layout/radial5"/>
    <dgm:cxn modelId="{F780127C-9F96-4D62-8897-D29D594EB289}" type="presParOf" srcId="{05FA0C5F-A6B2-44B1-AE6C-1E54674AF9FA}" destId="{E956C659-0C23-459C-8818-BBD2A79128D4}" srcOrd="2" destOrd="0" presId="urn:microsoft.com/office/officeart/2005/8/layout/radial5"/>
    <dgm:cxn modelId="{49D6A00F-74F5-4524-AF86-4BD9C045F31D}" type="presParOf" srcId="{05FA0C5F-A6B2-44B1-AE6C-1E54674AF9FA}" destId="{612E23FE-0D07-46CD-BC27-551FCBA0171E}" srcOrd="3" destOrd="0" presId="urn:microsoft.com/office/officeart/2005/8/layout/radial5"/>
    <dgm:cxn modelId="{B42CF69C-5A7D-4B7F-8217-1A3A78B9D9D6}" type="presParOf" srcId="{612E23FE-0D07-46CD-BC27-551FCBA0171E}" destId="{008234DB-B9B4-4554-BCA8-8308DCA0EA0C}" srcOrd="0" destOrd="0" presId="urn:microsoft.com/office/officeart/2005/8/layout/radial5"/>
    <dgm:cxn modelId="{4EF743FB-D3BD-4CB1-AAC3-748EBFCCFB6D}" type="presParOf" srcId="{05FA0C5F-A6B2-44B1-AE6C-1E54674AF9FA}" destId="{AE26A6F8-E7C4-4BBC-AF9D-4D5828C2F010}" srcOrd="4" destOrd="0" presId="urn:microsoft.com/office/officeart/2005/8/layout/radial5"/>
    <dgm:cxn modelId="{0D0A332E-AD0B-40F9-9824-E25EF0FFBB2D}" type="presParOf" srcId="{05FA0C5F-A6B2-44B1-AE6C-1E54674AF9FA}" destId="{5DA64B1E-86A8-4481-86A7-E598AFC074E3}" srcOrd="5" destOrd="0" presId="urn:microsoft.com/office/officeart/2005/8/layout/radial5"/>
    <dgm:cxn modelId="{7031D3DF-9360-44C9-94B5-F26FA66883B6}" type="presParOf" srcId="{5DA64B1E-86A8-4481-86A7-E598AFC074E3}" destId="{A884C896-F956-46DA-AC68-6AEE468521BE}" srcOrd="0" destOrd="0" presId="urn:microsoft.com/office/officeart/2005/8/layout/radial5"/>
    <dgm:cxn modelId="{11AFF2F9-59F3-42F8-B682-7C03E6E87A02}" type="presParOf" srcId="{05FA0C5F-A6B2-44B1-AE6C-1E54674AF9FA}" destId="{F50198B8-4183-4D4B-8C4C-4D41BAEE94B9}" srcOrd="6" destOrd="0" presId="urn:microsoft.com/office/officeart/2005/8/layout/radial5"/>
    <dgm:cxn modelId="{1F8CD47C-16DC-4572-A1D1-89AE844CFB04}" type="presParOf" srcId="{05FA0C5F-A6B2-44B1-AE6C-1E54674AF9FA}" destId="{5F5F6921-1482-4DE1-896D-4A2087C39342}" srcOrd="7" destOrd="0" presId="urn:microsoft.com/office/officeart/2005/8/layout/radial5"/>
    <dgm:cxn modelId="{49A3D908-0EAC-447E-B379-0C6A060BA30B}" type="presParOf" srcId="{5F5F6921-1482-4DE1-896D-4A2087C39342}" destId="{DAE35FD5-353C-4B90-A1A2-C58EB0B207DA}" srcOrd="0" destOrd="0" presId="urn:microsoft.com/office/officeart/2005/8/layout/radial5"/>
    <dgm:cxn modelId="{92FA1902-3889-4C50-85B4-2D84854DFD6E}" type="presParOf" srcId="{05FA0C5F-A6B2-44B1-AE6C-1E54674AF9FA}" destId="{AF4FC901-A3E2-4825-8D0C-B8A614DBAF4F}" srcOrd="8" destOrd="0" presId="urn:microsoft.com/office/officeart/2005/8/layout/radial5"/>
    <dgm:cxn modelId="{E34195EC-B80B-445D-95EE-1F7F0B29FBDD}" type="presParOf" srcId="{05FA0C5F-A6B2-44B1-AE6C-1E54674AF9FA}" destId="{A728852F-C20F-4B25-ABF6-14FB57CFE83F}" srcOrd="9" destOrd="0" presId="urn:microsoft.com/office/officeart/2005/8/layout/radial5"/>
    <dgm:cxn modelId="{46C26EB7-2653-452E-A3E9-AC002CF20835}" type="presParOf" srcId="{A728852F-C20F-4B25-ABF6-14FB57CFE83F}" destId="{10C97CAD-9CB7-415B-9D97-B2B81319C435}" srcOrd="0" destOrd="0" presId="urn:microsoft.com/office/officeart/2005/8/layout/radial5"/>
    <dgm:cxn modelId="{CFD6474F-5039-4278-A49B-20BB16B32267}" type="presParOf" srcId="{05FA0C5F-A6B2-44B1-AE6C-1E54674AF9FA}" destId="{5168D647-8375-4128-BBEA-01D7CE861121}"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FAB58-DCFF-4B3C-92EF-3F2F21557BF9}">
      <dsp:nvSpPr>
        <dsp:cNvPr id="0" name=""/>
        <dsp:cNvSpPr/>
      </dsp:nvSpPr>
      <dsp:spPr>
        <a:xfrm>
          <a:off x="3635593" y="1713883"/>
          <a:ext cx="1413912" cy="1039649"/>
        </a:xfrm>
        <a:prstGeom prst="ellipse">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Operating System</a:t>
          </a:r>
        </a:p>
      </dsp:txBody>
      <dsp:txXfrm>
        <a:off x="3842656" y="1866136"/>
        <a:ext cx="999786" cy="735143"/>
      </dsp:txXfrm>
    </dsp:sp>
    <dsp:sp modelId="{666377A9-8B9E-416A-8CC8-442CBDD99E67}">
      <dsp:nvSpPr>
        <dsp:cNvPr id="0" name=""/>
        <dsp:cNvSpPr/>
      </dsp:nvSpPr>
      <dsp:spPr>
        <a:xfrm rot="16867764">
          <a:off x="4115515" y="999846"/>
          <a:ext cx="875065" cy="327700"/>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55182" y="1113617"/>
        <a:ext cx="776755" cy="196620"/>
      </dsp:txXfrm>
    </dsp:sp>
    <dsp:sp modelId="{E956C659-0C23-459C-8818-BBD2A79128D4}">
      <dsp:nvSpPr>
        <dsp:cNvPr id="0" name=""/>
        <dsp:cNvSpPr/>
      </dsp:nvSpPr>
      <dsp:spPr>
        <a:xfrm>
          <a:off x="3483202" y="21995"/>
          <a:ext cx="2480288" cy="55206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Memory Management</a:t>
          </a:r>
        </a:p>
      </dsp:txBody>
      <dsp:txXfrm>
        <a:off x="3510151" y="48944"/>
        <a:ext cx="2426390" cy="498163"/>
      </dsp:txXfrm>
    </dsp:sp>
    <dsp:sp modelId="{612E23FE-0D07-46CD-BC27-551FCBA0171E}">
      <dsp:nvSpPr>
        <dsp:cNvPr id="0" name=""/>
        <dsp:cNvSpPr/>
      </dsp:nvSpPr>
      <dsp:spPr>
        <a:xfrm rot="20412248">
          <a:off x="5306130" y="1492459"/>
          <a:ext cx="1053716" cy="409558"/>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309760" y="1595177"/>
        <a:ext cx="930849" cy="245734"/>
      </dsp:txXfrm>
    </dsp:sp>
    <dsp:sp modelId="{AE26A6F8-E7C4-4BBC-AF9D-4D5828C2F010}">
      <dsp:nvSpPr>
        <dsp:cNvPr id="0" name=""/>
        <dsp:cNvSpPr/>
      </dsp:nvSpPr>
      <dsp:spPr>
        <a:xfrm>
          <a:off x="6400814" y="706557"/>
          <a:ext cx="2225025" cy="77171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Security Management</a:t>
          </a:r>
        </a:p>
      </dsp:txBody>
      <dsp:txXfrm>
        <a:off x="6438486" y="744229"/>
        <a:ext cx="2149681" cy="696373"/>
      </dsp:txXfrm>
    </dsp:sp>
    <dsp:sp modelId="{5DA64B1E-86A8-4481-86A7-E598AFC074E3}">
      <dsp:nvSpPr>
        <dsp:cNvPr id="0" name=""/>
        <dsp:cNvSpPr/>
      </dsp:nvSpPr>
      <dsp:spPr>
        <a:xfrm rot="2082326">
          <a:off x="4817787" y="2855540"/>
          <a:ext cx="1295771" cy="312026"/>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26114" y="2891297"/>
        <a:ext cx="1202163" cy="187216"/>
      </dsp:txXfrm>
    </dsp:sp>
    <dsp:sp modelId="{F50198B8-4183-4D4B-8C4C-4D41BAEE94B9}">
      <dsp:nvSpPr>
        <dsp:cNvPr id="0" name=""/>
        <dsp:cNvSpPr/>
      </dsp:nvSpPr>
      <dsp:spPr>
        <a:xfrm>
          <a:off x="5077860" y="3448009"/>
          <a:ext cx="2856577" cy="568299"/>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Process management</a:t>
          </a:r>
        </a:p>
      </dsp:txBody>
      <dsp:txXfrm>
        <a:off x="5105602" y="3475751"/>
        <a:ext cx="2801093" cy="512815"/>
      </dsp:txXfrm>
    </dsp:sp>
    <dsp:sp modelId="{5F5F6921-1482-4DE1-896D-4A2087C39342}">
      <dsp:nvSpPr>
        <dsp:cNvPr id="0" name=""/>
        <dsp:cNvSpPr/>
      </dsp:nvSpPr>
      <dsp:spPr>
        <a:xfrm rot="8498660">
          <a:off x="2773442" y="2868875"/>
          <a:ext cx="1086436" cy="353301"/>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7994" y="2906649"/>
        <a:ext cx="980446" cy="211981"/>
      </dsp:txXfrm>
    </dsp:sp>
    <dsp:sp modelId="{AF4FC901-A3E2-4825-8D0C-B8A614DBAF4F}">
      <dsp:nvSpPr>
        <dsp:cNvPr id="0" name=""/>
        <dsp:cNvSpPr/>
      </dsp:nvSpPr>
      <dsp:spPr>
        <a:xfrm>
          <a:off x="913451" y="3480041"/>
          <a:ext cx="2724205" cy="778691"/>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Hardware Management</a:t>
          </a:r>
        </a:p>
      </dsp:txBody>
      <dsp:txXfrm>
        <a:off x="951464" y="3518054"/>
        <a:ext cx="2648179" cy="702665"/>
      </dsp:txXfrm>
    </dsp:sp>
    <dsp:sp modelId="{A728852F-C20F-4B25-ABF6-14FB57CFE83F}">
      <dsp:nvSpPr>
        <dsp:cNvPr id="0" name=""/>
        <dsp:cNvSpPr/>
      </dsp:nvSpPr>
      <dsp:spPr>
        <a:xfrm rot="11865701">
          <a:off x="2553425" y="1553531"/>
          <a:ext cx="959262" cy="409558"/>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673364" y="1654184"/>
        <a:ext cx="836395" cy="245734"/>
      </dsp:txXfrm>
    </dsp:sp>
    <dsp:sp modelId="{5168D647-8375-4128-BBEA-01D7CE861121}">
      <dsp:nvSpPr>
        <dsp:cNvPr id="0" name=""/>
        <dsp:cNvSpPr/>
      </dsp:nvSpPr>
      <dsp:spPr>
        <a:xfrm>
          <a:off x="104238" y="975044"/>
          <a:ext cx="2343544" cy="552735"/>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File Management</a:t>
          </a:r>
        </a:p>
      </dsp:txBody>
      <dsp:txXfrm>
        <a:off x="131220" y="1002026"/>
        <a:ext cx="2289580" cy="49877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89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5242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420854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68496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34EC4-3434-4DFD-8361-0EECC2BD761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3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34EC4-3434-4DFD-8361-0EECC2BD761F}"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86757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34EC4-3434-4DFD-8361-0EECC2BD761F}"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92496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34EC4-3434-4DFD-8361-0EECC2BD761F}"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13763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434EC4-3434-4DFD-8361-0EECC2BD761F}" type="datetimeFigureOut">
              <a:rPr lang="en-US" smtClean="0"/>
              <a:t>8/28/2024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12049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434EC4-3434-4DFD-8361-0EECC2BD761F}" type="datetimeFigureOut">
              <a:rPr lang="en-US" smtClean="0"/>
              <a:t>8/28/2024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A2908-EC83-4D0C-BB09-4C04958EE57D}" type="slidenum">
              <a:rPr lang="en-US" smtClean="0"/>
              <a:t>‹#›</a:t>
            </a:fld>
            <a:endParaRPr lang="en-US"/>
          </a:p>
        </p:txBody>
      </p:sp>
    </p:spTree>
    <p:extLst>
      <p:ext uri="{BB962C8B-B14F-4D97-AF65-F5344CB8AC3E}">
        <p14:creationId xmlns:p14="http://schemas.microsoft.com/office/powerpoint/2010/main" val="184535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34EC4-3434-4DFD-8361-0EECC2BD761F}"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63204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434EC4-3434-4DFD-8361-0EECC2BD761F}" type="datetimeFigureOut">
              <a:rPr lang="en-US" smtClean="0"/>
              <a:t>8/28/2024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A2908-EC83-4D0C-BB09-4C04958EE5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471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AA6-00F0-427C-9CEF-41694A3C40FF}"/>
              </a:ext>
            </a:extLst>
          </p:cNvPr>
          <p:cNvSpPr>
            <a:spLocks noGrp="1"/>
          </p:cNvSpPr>
          <p:nvPr>
            <p:ph type="ctrTitle"/>
          </p:nvPr>
        </p:nvSpPr>
        <p:spPr/>
        <p:txBody>
          <a:bodyPr anchor="ctr">
            <a:normAutofit/>
          </a:bodyPr>
          <a:lstStyle/>
          <a:p>
            <a:pPr algn="ctr"/>
            <a:r>
              <a:rPr lang="en-US" sz="7200" dirty="0">
                <a:latin typeface="Times New Roman" panose="02020603050405020304" pitchFamily="18" charset="0"/>
                <a:cs typeface="Times New Roman" panose="02020603050405020304" pitchFamily="18" charset="0"/>
              </a:rPr>
              <a:t>Operating System</a:t>
            </a:r>
          </a:p>
        </p:txBody>
      </p:sp>
      <p:sp>
        <p:nvSpPr>
          <p:cNvPr id="3" name="Subtitle 2">
            <a:extLst>
              <a:ext uri="{FF2B5EF4-FFF2-40B4-BE49-F238E27FC236}">
                <a16:creationId xmlns:a16="http://schemas.microsoft.com/office/drawing/2014/main" id="{AC762B8B-662E-4270-8C34-D528080D4CCF}"/>
              </a:ext>
            </a:extLst>
          </p:cNvPr>
          <p:cNvSpPr>
            <a:spLocks noGrp="1"/>
          </p:cNvSpPr>
          <p:nvPr>
            <p:ph type="subTitle" idx="1"/>
          </p:nvPr>
        </p:nvSpPr>
        <p:spPr>
          <a:xfrm>
            <a:off x="2214476" y="4325112"/>
            <a:ext cx="10058400" cy="1143000"/>
          </a:xfrm>
        </p:spPr>
        <p:txBody>
          <a:bodyPr>
            <a:normAutofit/>
          </a:bodyPr>
          <a:lstStyle/>
          <a:p>
            <a:r>
              <a:rPr lang="en-US" sz="4400" dirty="0">
                <a:latin typeface="Times New Roman" panose="02020603050405020304" pitchFamily="18" charset="0"/>
                <a:cs typeface="Times New Roman" panose="02020603050405020304" pitchFamily="18" charset="0"/>
              </a:rPr>
              <a:t>Operating system</a:t>
            </a:r>
          </a:p>
        </p:txBody>
      </p:sp>
    </p:spTree>
    <p:extLst>
      <p:ext uri="{BB962C8B-B14F-4D97-AF65-F5344CB8AC3E}">
        <p14:creationId xmlns:p14="http://schemas.microsoft.com/office/powerpoint/2010/main" val="240112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B9A5-2643-442A-A28A-EBE59302E0C4}"/>
              </a:ext>
            </a:extLst>
          </p:cNvPr>
          <p:cNvSpPr>
            <a:spLocks noGrp="1"/>
          </p:cNvSpPr>
          <p:nvPr>
            <p:ph type="title"/>
          </p:nvPr>
        </p:nvSpPr>
        <p:spPr>
          <a:xfrm>
            <a:off x="1097280" y="286604"/>
            <a:ext cx="10228446" cy="1109060"/>
          </a:xfrm>
        </p:spPr>
        <p:txBody>
          <a:bodyPr anchor="t">
            <a:normAutofit/>
          </a:bodyPr>
          <a:lstStyle/>
          <a:p>
            <a:r>
              <a:rPr lang="en-US" sz="3200" dirty="0">
                <a:latin typeface="Bookman Old Style" panose="02050604050505020204" pitchFamily="18" charset="0"/>
              </a:rPr>
              <a:t>Why the operating system needs to use scheduling algorithm</a:t>
            </a:r>
          </a:p>
        </p:txBody>
      </p:sp>
      <p:sp>
        <p:nvSpPr>
          <p:cNvPr id="4" name="TextBox 3">
            <a:extLst>
              <a:ext uri="{FF2B5EF4-FFF2-40B4-BE49-F238E27FC236}">
                <a16:creationId xmlns:a16="http://schemas.microsoft.com/office/drawing/2014/main" id="{AAA8BC77-F90B-41C8-94C4-E9FD2B4533B8}"/>
              </a:ext>
            </a:extLst>
          </p:cNvPr>
          <p:cNvSpPr txBox="1"/>
          <p:nvPr/>
        </p:nvSpPr>
        <p:spPr>
          <a:xfrm>
            <a:off x="240632" y="1828801"/>
            <a:ext cx="11758863" cy="4543488"/>
          </a:xfrm>
          <a:prstGeom prst="rect">
            <a:avLst/>
          </a:prstGeom>
          <a:noFill/>
        </p:spPr>
        <p:txBody>
          <a:bodyPr wrap="square">
            <a:spAutoFit/>
          </a:bodyPr>
          <a:lstStyle/>
          <a:p>
            <a:pPr>
              <a:lnSpc>
                <a:spcPct val="150000"/>
              </a:lnSpc>
            </a:pPr>
            <a:r>
              <a:rPr lang="en-US" sz="2800" dirty="0">
                <a:latin typeface="Bookman Old Style" panose="02050604050505020204" pitchFamily="18" charset="0"/>
              </a:rPr>
              <a:t>To allow multitasking to take place</a:t>
            </a:r>
          </a:p>
          <a:p>
            <a:pPr>
              <a:lnSpc>
                <a:spcPct val="150000"/>
              </a:lnSpc>
            </a:pPr>
            <a:r>
              <a:rPr lang="en-US" sz="2800" dirty="0">
                <a:latin typeface="Bookman Old Style" panose="02050604050505020204" pitchFamily="18" charset="0"/>
              </a:rPr>
              <a:t>To ensure fair usage of the processor, peripheral, and memory</a:t>
            </a:r>
          </a:p>
          <a:p>
            <a:pPr>
              <a:lnSpc>
                <a:spcPct val="150000"/>
              </a:lnSpc>
            </a:pPr>
            <a:r>
              <a:rPr lang="en-US" sz="2800" dirty="0">
                <a:latin typeface="Bookman Old Style" panose="02050604050505020204" pitchFamily="18" charset="0"/>
              </a:rPr>
              <a:t>To ensure high priority tasks are executed sooner</a:t>
            </a:r>
          </a:p>
          <a:p>
            <a:pPr>
              <a:lnSpc>
                <a:spcPct val="150000"/>
              </a:lnSpc>
            </a:pPr>
            <a:r>
              <a:rPr lang="en-US" sz="2800" dirty="0">
                <a:latin typeface="Bookman Old Style" panose="02050604050505020204" pitchFamily="18" charset="0"/>
              </a:rPr>
              <a:t>To ensure all processes have the opportunity to finish</a:t>
            </a:r>
          </a:p>
          <a:p>
            <a:pPr>
              <a:lnSpc>
                <a:spcPct val="150000"/>
              </a:lnSpc>
            </a:pPr>
            <a:r>
              <a:rPr lang="en-US" sz="2800" dirty="0">
                <a:latin typeface="Bookman Old Style" panose="02050604050505020204" pitchFamily="18" charset="0"/>
              </a:rPr>
              <a:t>To keep CPU busy all the time</a:t>
            </a:r>
          </a:p>
          <a:p>
            <a:pPr>
              <a:lnSpc>
                <a:spcPct val="150000"/>
              </a:lnSpc>
            </a:pPr>
            <a:r>
              <a:rPr lang="en-US" sz="2800" dirty="0">
                <a:latin typeface="Bookman Old Style" panose="02050604050505020204" pitchFamily="18" charset="0"/>
              </a:rPr>
              <a:t>To service largest amount of job in a given amount of time</a:t>
            </a:r>
          </a:p>
          <a:p>
            <a:pPr>
              <a:lnSpc>
                <a:spcPct val="150000"/>
              </a:lnSpc>
            </a:pPr>
            <a:r>
              <a:rPr lang="en-US" sz="2800" dirty="0">
                <a:latin typeface="Bookman Old Style" panose="02050604050505020204" pitchFamily="18" charset="0"/>
              </a:rPr>
              <a:t>To minimize the time user must wait for their result </a:t>
            </a:r>
          </a:p>
        </p:txBody>
      </p:sp>
    </p:spTree>
    <p:extLst>
      <p:ext uri="{BB962C8B-B14F-4D97-AF65-F5344CB8AC3E}">
        <p14:creationId xmlns:p14="http://schemas.microsoft.com/office/powerpoint/2010/main" val="162799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FE2770AE-AD3E-4FFA-9715-E5003EEE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18">
            <a:extLst>
              <a:ext uri="{FF2B5EF4-FFF2-40B4-BE49-F238E27FC236}">
                <a16:creationId xmlns:a16="http://schemas.microsoft.com/office/drawing/2014/main" id="{DDEBB60B-8456-4747-88E0-6E24098E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0">
            <a:extLst>
              <a:ext uri="{FF2B5EF4-FFF2-40B4-BE49-F238E27FC236}">
                <a16:creationId xmlns:a16="http://schemas.microsoft.com/office/drawing/2014/main" id="{BD421C39-F208-4386-B9CA-9B6215815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F751280E-46F5-4BEA-90EE-7FFC18A1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rawing of a cartoon character&#10;&#10;Description automatically generated">
            <a:extLst>
              <a:ext uri="{FF2B5EF4-FFF2-40B4-BE49-F238E27FC236}">
                <a16:creationId xmlns:a16="http://schemas.microsoft.com/office/drawing/2014/main" id="{84B8D68C-A4A7-4BCC-937D-E3F3D28C258E}"/>
              </a:ext>
            </a:extLst>
          </p:cNvPr>
          <p:cNvPicPr>
            <a:picLocks noChangeAspect="1"/>
          </p:cNvPicPr>
          <p:nvPr/>
        </p:nvPicPr>
        <p:blipFill rotWithShape="1">
          <a:blip r:embed="rId2">
            <a:duotone>
              <a:prstClr val="black"/>
              <a:schemeClr val="accent2">
                <a:tint val="45000"/>
                <a:satMod val="400000"/>
              </a:schemeClr>
            </a:duotone>
            <a:alphaModFix amt="65000"/>
            <a:extLst>
              <a:ext uri="{28A0092B-C50C-407E-A947-70E740481C1C}">
                <a14:useLocalDpi xmlns:a14="http://schemas.microsoft.com/office/drawing/2010/main" val="0"/>
              </a:ext>
            </a:extLst>
          </a:blip>
          <a:srcRect t="2660" b="13071"/>
          <a:stretch/>
        </p:blipFill>
        <p:spPr>
          <a:xfrm>
            <a:off x="20" y="10"/>
            <a:ext cx="12191980" cy="6857990"/>
          </a:xfrm>
          <a:prstGeom prst="rect">
            <a:avLst/>
          </a:prstGeom>
        </p:spPr>
      </p:pic>
      <p:sp>
        <p:nvSpPr>
          <p:cNvPr id="32" name="Rectangle 24">
            <a:extLst>
              <a:ext uri="{FF2B5EF4-FFF2-40B4-BE49-F238E27FC236}">
                <a16:creationId xmlns:a16="http://schemas.microsoft.com/office/drawing/2014/main" id="{1FA30303-00E8-4184-9E3D-2121EC349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87FA79-C7D6-4ED8-8EDC-AF7F1EEE4242}"/>
              </a:ext>
            </a:extLst>
          </p:cNvPr>
          <p:cNvSpPr>
            <a:spLocks noGrp="1"/>
          </p:cNvSpPr>
          <p:nvPr>
            <p:ph type="title"/>
          </p:nvPr>
        </p:nvSpPr>
        <p:spPr>
          <a:xfrm>
            <a:off x="5138942" y="91441"/>
            <a:ext cx="6339840" cy="640079"/>
          </a:xfrm>
        </p:spPr>
        <p:txBody>
          <a:bodyPr vert="horz" lIns="91440" tIns="45720" rIns="91440" bIns="45720" rtlCol="0" anchor="t">
            <a:noAutofit/>
          </a:bodyPr>
          <a:lstStyle/>
          <a:p>
            <a:pPr algn="ctr"/>
            <a:r>
              <a:rPr lang="en-US" sz="2800" b="1" dirty="0">
                <a:solidFill>
                  <a:srgbClr val="FFFFFF"/>
                </a:solidFill>
              </a:rPr>
              <a:t>Process Control Blocks (PCB)</a:t>
            </a:r>
          </a:p>
        </p:txBody>
      </p:sp>
      <p:sp>
        <p:nvSpPr>
          <p:cNvPr id="27" name="Rectangle 26">
            <a:extLst>
              <a:ext uri="{FF2B5EF4-FFF2-40B4-BE49-F238E27FC236}">
                <a16:creationId xmlns:a16="http://schemas.microsoft.com/office/drawing/2014/main" id="{89543FBE-72CE-46AB-A736-695A0B03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8335146-2E68-46DA-86A4-802269BCC480}"/>
              </a:ext>
            </a:extLst>
          </p:cNvPr>
          <p:cNvSpPr txBox="1"/>
          <p:nvPr/>
        </p:nvSpPr>
        <p:spPr>
          <a:xfrm>
            <a:off x="4764970" y="731520"/>
            <a:ext cx="7305040" cy="5720080"/>
          </a:xfrm>
          <a:prstGeom prst="rect">
            <a:avLst/>
          </a:prstGeom>
        </p:spPr>
        <p:txBody>
          <a:bodyPr vert="horz" lIns="0" tIns="45720" rIns="0" bIns="45720" rtlCol="0">
            <a:normAutofit fontScale="92500" lnSpcReduction="10000"/>
          </a:bodyPr>
          <a:lstStyle/>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A process control block (PCB) is a data structure which </a:t>
            </a:r>
            <a:r>
              <a:rPr lang="en-US" sz="18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contains all of the data needed for a process to run</a:t>
            </a: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this can be created in memory when data needs to be received during execution time.</a:t>
            </a:r>
          </a:p>
          <a:p>
            <a:pPr marL="0" marR="0">
              <a:lnSpc>
                <a:spcPct val="150000"/>
              </a:lnSpc>
              <a:spcBef>
                <a:spcPts val="0"/>
              </a:spcBef>
              <a:spcAft>
                <a:spcPts val="800"/>
              </a:spcAft>
            </a:pPr>
            <a:endParaRPr lang="en-US" dirty="0">
              <a:latin typeface="Bookman Old Style" panose="020506040505050202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These are stored in what is called a Process Control Block (PCB). </a:t>
            </a:r>
          </a:p>
          <a:p>
            <a:pPr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PCB will store:</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current process state (ready, running or blocked)</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process privileges (such as which resources it is allowed to access)</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register values (PC, MAR, MDR and ACC)</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process priority and any scheduling information</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amount of CPU time the process will need to complete</a:t>
            </a:r>
          </a:p>
          <a:p>
            <a:pPr marL="285750" marR="0" indent="-285750">
              <a:lnSpc>
                <a:spcPct val="150000"/>
              </a:lnSpc>
              <a:spcBef>
                <a:spcPts val="0"/>
              </a:spcBef>
              <a:spcAft>
                <a:spcPts val="800"/>
              </a:spcAft>
              <a:buFont typeface="Wingdings" panose="05000000000000000000" pitchFamily="2" charset="2"/>
              <a:buChar char="ü"/>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a process ID which allows it to be uniquely identified.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3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397B-01C6-D116-C9C2-9A3EE5718F8B}"/>
              </a:ext>
            </a:extLst>
          </p:cNvPr>
          <p:cNvSpPr>
            <a:spLocks noGrp="1"/>
          </p:cNvSpPr>
          <p:nvPr>
            <p:ph type="title"/>
          </p:nvPr>
        </p:nvSpPr>
        <p:spPr>
          <a:xfrm>
            <a:off x="892628" y="195942"/>
            <a:ext cx="10058400" cy="735874"/>
          </a:xfrm>
        </p:spPr>
        <p:txBody>
          <a:bodyPr/>
          <a:lstStyle/>
          <a:p>
            <a:pPr algn="ctr"/>
            <a:r>
              <a:rPr kumimoji="0" lang="en-US" sz="3600" b="1" i="0" u="none" strike="noStrike" kern="1200" cap="none" spc="-5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The State of a Process in the Operating System</a:t>
            </a:r>
            <a:endParaRPr lang="en-US" dirty="0"/>
          </a:p>
        </p:txBody>
      </p:sp>
      <p:sp>
        <p:nvSpPr>
          <p:cNvPr id="4" name="TextBox 3">
            <a:extLst>
              <a:ext uri="{FF2B5EF4-FFF2-40B4-BE49-F238E27FC236}">
                <a16:creationId xmlns:a16="http://schemas.microsoft.com/office/drawing/2014/main" id="{8321AAB5-1BFF-F2E8-BB18-56A648BEFABF}"/>
              </a:ext>
            </a:extLst>
          </p:cNvPr>
          <p:cNvSpPr txBox="1"/>
          <p:nvPr/>
        </p:nvSpPr>
        <p:spPr>
          <a:xfrm>
            <a:off x="299356" y="983039"/>
            <a:ext cx="11342915" cy="5909310"/>
          </a:xfrm>
          <a:prstGeom prst="rect">
            <a:avLst/>
          </a:prstGeom>
          <a:noFill/>
        </p:spPr>
        <p:txBody>
          <a:bodyPr wrap="square">
            <a:spAutoFit/>
          </a:bodyPr>
          <a:lstStyle/>
          <a:p>
            <a:pPr>
              <a:lnSpc>
                <a:spcPct val="200000"/>
              </a:lnSpc>
            </a:pPr>
            <a:r>
              <a:rPr lang="en-US" dirty="0">
                <a:latin typeface="Bookman Old Style" panose="02050604050505020204" pitchFamily="18" charset="0"/>
              </a:rPr>
              <a:t>A </a:t>
            </a:r>
            <a:r>
              <a:rPr lang="en-US">
                <a:latin typeface="Bookman Old Style" panose="02050604050505020204" pitchFamily="18" charset="0"/>
              </a:rPr>
              <a:t>program is </a:t>
            </a:r>
            <a:r>
              <a:rPr lang="en-US" dirty="0">
                <a:latin typeface="Bookman Old Style" panose="02050604050505020204" pitchFamily="18" charset="0"/>
              </a:rPr>
              <a:t>a written code and it is static whereas a process can be defined as ‘a program </a:t>
            </a:r>
            <a:r>
              <a:rPr lang="en-US">
                <a:latin typeface="Bookman Old Style" panose="02050604050505020204" pitchFamily="18" charset="0"/>
              </a:rPr>
              <a:t>that is being </a:t>
            </a:r>
            <a:r>
              <a:rPr lang="en-US" dirty="0">
                <a:latin typeface="Bookman Old Style" panose="02050604050505020204" pitchFamily="18" charset="0"/>
              </a:rPr>
              <a:t>executed’. (It referred to as dynamic.</a:t>
            </a:r>
          </a:p>
          <a:p>
            <a:pPr>
              <a:lnSpc>
                <a:spcPct val="200000"/>
              </a:lnSpc>
            </a:pPr>
            <a:r>
              <a:rPr lang="en-US" dirty="0">
                <a:latin typeface="Bookman Old Style" panose="02050604050505020204" pitchFamily="18" charset="0"/>
              </a:rPr>
              <a:t>The state of a process in an operating system can be described as what the process is currently doing or which phase it is in</a:t>
            </a:r>
          </a:p>
          <a:p>
            <a:pPr>
              <a:lnSpc>
                <a:spcPct val="200000"/>
              </a:lnSpc>
            </a:pPr>
            <a:r>
              <a:rPr lang="en-US" dirty="0">
                <a:latin typeface="Bookman Old Style" panose="02050604050505020204" pitchFamily="18" charset="0"/>
              </a:rPr>
              <a:t>As a process executes, it changes state. The state of a process is defined in part by the current activity of that process. </a:t>
            </a:r>
          </a:p>
          <a:p>
            <a:pPr>
              <a:lnSpc>
                <a:spcPct val="200000"/>
              </a:lnSpc>
            </a:pPr>
            <a:r>
              <a:rPr lang="en-US" dirty="0">
                <a:latin typeface="Bookman Old Style" panose="02050604050505020204" pitchFamily="18" charset="0"/>
              </a:rPr>
              <a:t>A process can be in three states.</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Running: </a:t>
            </a:r>
            <a:r>
              <a:rPr lang="en-US" dirty="0">
                <a:latin typeface="Bookman Old Style" panose="02050604050505020204" pitchFamily="18" charset="0"/>
              </a:rPr>
              <a:t>This is where the process is currently being executed by the processor</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Ready: </a:t>
            </a:r>
            <a:r>
              <a:rPr lang="en-US" dirty="0">
                <a:latin typeface="Bookman Old Style" panose="02050604050505020204" pitchFamily="18" charset="0"/>
              </a:rPr>
              <a:t>This is where the process is loaded into memory, ready to be executed.</a:t>
            </a:r>
          </a:p>
          <a:p>
            <a:pPr marL="285750" indent="-285750">
              <a:lnSpc>
                <a:spcPct val="200000"/>
              </a:lnSpc>
              <a:buFont typeface="Arial" panose="020B0604020202020204" pitchFamily="34" charset="0"/>
              <a:buChar char="•"/>
            </a:pPr>
            <a:r>
              <a:rPr lang="en-US" b="1" dirty="0">
                <a:latin typeface="Bookman Old Style" panose="02050604050505020204" pitchFamily="18" charset="0"/>
              </a:rPr>
              <a:t>Blocked: </a:t>
            </a:r>
            <a:r>
              <a:rPr lang="en-US" dirty="0">
                <a:latin typeface="Bookman Old Style" panose="02050604050505020204" pitchFamily="18" charset="0"/>
              </a:rPr>
              <a:t>This is where the process is waiting for an event to occur before it is processed.</a:t>
            </a:r>
          </a:p>
          <a:p>
            <a:r>
              <a:rPr lang="en-US" dirty="0">
                <a:latin typeface="Bookman Old Style" panose="02050604050505020204" pitchFamily="18" charset="0"/>
              </a:rPr>
              <a:t> </a:t>
            </a:r>
          </a:p>
        </p:txBody>
      </p:sp>
    </p:spTree>
    <p:extLst>
      <p:ext uri="{BB962C8B-B14F-4D97-AF65-F5344CB8AC3E}">
        <p14:creationId xmlns:p14="http://schemas.microsoft.com/office/powerpoint/2010/main" val="53085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409700" y="67700"/>
            <a:ext cx="8888013" cy="781405"/>
          </a:xfrm>
        </p:spPr>
        <p:txBody>
          <a:bodyPr>
            <a:no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The transitions between the states </a:t>
            </a:r>
            <a:endParaRPr lang="en-US" sz="3600" b="1" dirty="0"/>
          </a:p>
        </p:txBody>
      </p:sp>
      <p:sp>
        <p:nvSpPr>
          <p:cNvPr id="3" name="Content Placeholder 2">
            <a:extLst>
              <a:ext uri="{FF2B5EF4-FFF2-40B4-BE49-F238E27FC236}">
                <a16:creationId xmlns:a16="http://schemas.microsoft.com/office/drawing/2014/main" id="{B82E32D2-3380-4945-818F-DFE8D7F6573A}"/>
              </a:ext>
            </a:extLst>
          </p:cNvPr>
          <p:cNvSpPr>
            <a:spLocks noGrp="1"/>
          </p:cNvSpPr>
          <p:nvPr>
            <p:ph sz="half" idx="1"/>
          </p:nvPr>
        </p:nvSpPr>
        <p:spPr>
          <a:xfrm>
            <a:off x="129628" y="1360733"/>
            <a:ext cx="7229115" cy="5018656"/>
          </a:xfrm>
        </p:spPr>
        <p:txBody>
          <a:bodyPr>
            <a:noAutofit/>
          </a:bodyPr>
          <a:lstStyle/>
          <a:p>
            <a:pPr marL="0" marR="0">
              <a:lnSpc>
                <a:spcPct val="100000"/>
              </a:lnSpc>
            </a:pPr>
            <a:r>
              <a:rPr lang="en-US" sz="1800" dirty="0">
                <a:effectLst/>
                <a:latin typeface="Bookman Old Style" panose="02050604050505020204" pitchFamily="18" charset="0"/>
                <a:ea typeface="Times New Roman" panose="02020603050405020304" pitchFamily="18" charset="0"/>
              </a:rPr>
              <a:t>When a </a:t>
            </a:r>
            <a:r>
              <a:rPr lang="en-US" sz="1800" b="1" dirty="0">
                <a:solidFill>
                  <a:srgbClr val="00B050"/>
                </a:solidFill>
                <a:effectLst/>
                <a:latin typeface="Bookman Old Style" panose="02050604050505020204" pitchFamily="18" charset="0"/>
                <a:ea typeface="Times New Roman" panose="02020603050405020304" pitchFamily="18" charset="0"/>
              </a:rPr>
              <a:t>new </a:t>
            </a:r>
            <a:r>
              <a:rPr lang="en-US" sz="1800" dirty="0">
                <a:effectLst/>
                <a:latin typeface="Bookman Old Style" panose="02050604050505020204" pitchFamily="18" charset="0"/>
                <a:ea typeface="Times New Roman" panose="02020603050405020304" pitchFamily="18" charset="0"/>
              </a:rPr>
              <a:t>process arrives in memory a </a:t>
            </a:r>
            <a:r>
              <a:rPr lang="en-US" sz="1800" b="1" dirty="0">
                <a:solidFill>
                  <a:srgbClr val="00B050"/>
                </a:solidFill>
                <a:effectLst/>
                <a:latin typeface="Bookman Old Style" panose="02050604050505020204" pitchFamily="18" charset="0"/>
                <a:ea typeface="Times New Roman" panose="02020603050405020304" pitchFamily="18" charset="0"/>
              </a:rPr>
              <a:t>PCB</a:t>
            </a:r>
            <a:r>
              <a:rPr lang="en-US" sz="1800" dirty="0">
                <a:effectLst/>
                <a:latin typeface="Bookman Old Style" panose="02050604050505020204" pitchFamily="18" charset="0"/>
                <a:ea typeface="Times New Roman" panose="02020603050405020304" pitchFamily="18" charset="0"/>
              </a:rPr>
              <a:t> is created, it then changes to the </a:t>
            </a:r>
            <a:r>
              <a:rPr lang="en-US" sz="1800" b="1" dirty="0">
                <a:solidFill>
                  <a:srgbClr val="FF0000"/>
                </a:solidFill>
                <a:effectLst/>
                <a:latin typeface="Bookman Old Style" panose="02050604050505020204" pitchFamily="18" charset="0"/>
                <a:ea typeface="Times New Roman" panose="020206030504050203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indent="0">
              <a:lnSpc>
                <a:spcPct val="100000"/>
              </a:lnSpc>
              <a:buNone/>
            </a:pPr>
            <a:r>
              <a:rPr lang="en-US" sz="1800" dirty="0">
                <a:latin typeface="Bookman Old Style" panose="02050604050505020204" pitchFamily="18" charset="0"/>
                <a:ea typeface="Times New Roman" panose="02020603050405020304" pitchFamily="18" charset="0"/>
              </a:rPr>
              <a:t>W</a:t>
            </a:r>
            <a:r>
              <a:rPr lang="en-US" sz="1800" dirty="0">
                <a:effectLst/>
                <a:latin typeface="Bookman Old Style" panose="02050604050505020204" pitchFamily="18" charset="0"/>
                <a:ea typeface="Times New Roman" panose="02020603050405020304" pitchFamily="18" charset="0"/>
              </a:rPr>
              <a:t>hen </a:t>
            </a:r>
            <a:r>
              <a:rPr lang="en-US" sz="1800" dirty="0">
                <a:latin typeface="Bookman Old Style" panose="02050604050505020204" pitchFamily="18" charset="0"/>
                <a:ea typeface="Times New Roman" panose="02020603050405020304" pitchFamily="18" charset="0"/>
              </a:rPr>
              <a:t>a</a:t>
            </a:r>
            <a:r>
              <a:rPr lang="en-US" sz="1800" dirty="0">
                <a:effectLst/>
                <a:latin typeface="Bookman Old Style" panose="02050604050505020204" pitchFamily="18" charset="0"/>
                <a:ea typeface="Times New Roman" panose="02020603050405020304" pitchFamily="18" charset="0"/>
              </a:rPr>
              <a:t> process in the </a:t>
            </a:r>
            <a:r>
              <a:rPr lang="en-US" sz="1800" b="1" dirty="0">
                <a:solidFill>
                  <a:srgbClr val="FF0000"/>
                </a:solidFill>
                <a:latin typeface="Bookman Old Style" panose="02050604050505020204" pitchFamily="18" charset="0"/>
              </a:rPr>
              <a:t>ready state </a:t>
            </a:r>
            <a:r>
              <a:rPr lang="en-US" sz="1800" dirty="0">
                <a:latin typeface="Bookman Old Style" panose="02050604050505020204" pitchFamily="18" charset="0"/>
                <a:ea typeface="Times New Roman" panose="02020603050405020304" pitchFamily="18" charset="0"/>
              </a:rPr>
              <a:t>is  access to the CPU by the dispatcher, it changes to the </a:t>
            </a:r>
            <a:r>
              <a:rPr lang="en-US" sz="1800" b="1" dirty="0">
                <a:solidFill>
                  <a:srgbClr val="FF0000"/>
                </a:solidFill>
                <a:latin typeface="Bookman Old Style" panose="02050604050505020204" pitchFamily="18" charset="0"/>
              </a:rPr>
              <a:t>running given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If a process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is halted by an </a:t>
            </a:r>
            <a:r>
              <a:rPr lang="en-US" sz="1800" b="1" dirty="0">
                <a:solidFill>
                  <a:srgbClr val="00B050"/>
                </a:solidFill>
                <a:latin typeface="Bookman Old Style" panose="02050604050505020204" pitchFamily="18" charset="0"/>
              </a:rPr>
              <a:t>interrupt</a:t>
            </a:r>
            <a:r>
              <a:rPr lang="en-US" sz="1800" dirty="0">
                <a:effectLst/>
                <a:latin typeface="Bookman Old Style" panose="02050604050505020204" pitchFamily="18" charset="0"/>
                <a:ea typeface="Times New Roman" panose="02020603050405020304" pitchFamily="18" charset="0"/>
              </a:rPr>
              <a:t>; it returns to the </a:t>
            </a:r>
            <a:r>
              <a:rPr lang="en-US" sz="1800" b="1" dirty="0">
                <a:solidFill>
                  <a:srgbClr val="FF0000"/>
                </a:solidFill>
                <a:latin typeface="Bookman Old Style" panose="020506040505050202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The process now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cannot progress until some event has occurred then it will change to the </a:t>
            </a:r>
            <a:r>
              <a:rPr lang="en-US" sz="1800" b="1" dirty="0">
                <a:solidFill>
                  <a:srgbClr val="FF0000"/>
                </a:solidFill>
                <a:latin typeface="Bookman Old Style" panose="02050604050505020204" pitchFamily="18" charset="0"/>
              </a:rPr>
              <a:t>waiting state </a:t>
            </a:r>
            <a:r>
              <a:rPr lang="en-US" sz="1800" dirty="0">
                <a:effectLst/>
                <a:latin typeface="Bookman Old Style" panose="02050604050505020204" pitchFamily="18" charset="0"/>
                <a:ea typeface="Times New Roman" panose="02020603050405020304" pitchFamily="18" charset="0"/>
              </a:rPr>
              <a:t>(sometimes called the ‘</a:t>
            </a:r>
            <a:r>
              <a:rPr lang="en-US" sz="1800" b="1" dirty="0">
                <a:solidFill>
                  <a:srgbClr val="00B050"/>
                </a:solidFill>
                <a:latin typeface="Bookman Old Style" panose="02050604050505020204" pitchFamily="18" charset="0"/>
              </a:rPr>
              <a:t>suspended</a:t>
            </a:r>
            <a:r>
              <a:rPr lang="en-US" sz="1800" dirty="0">
                <a:effectLst/>
                <a:latin typeface="Bookman Old Style" panose="02050604050505020204" pitchFamily="18" charset="0"/>
                <a:ea typeface="Times New Roman" panose="02020603050405020304" pitchFamily="18" charset="0"/>
              </a:rPr>
              <a:t>’ or ‘</a:t>
            </a:r>
            <a:r>
              <a:rPr lang="en-US" sz="1800" b="1" dirty="0">
                <a:solidFill>
                  <a:srgbClr val="00B050"/>
                </a:solidFill>
                <a:latin typeface="Bookman Old Style" panose="02050604050505020204" pitchFamily="18" charset="0"/>
              </a:rPr>
              <a:t>blocked’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When a process in the </a:t>
            </a:r>
            <a:r>
              <a:rPr lang="en-US" sz="1800" b="1" dirty="0">
                <a:solidFill>
                  <a:srgbClr val="FF0000"/>
                </a:solidFill>
                <a:latin typeface="Bookman Old Style" panose="02050604050505020204" pitchFamily="18" charset="0"/>
              </a:rPr>
              <a:t>waiting state </a:t>
            </a:r>
            <a:r>
              <a:rPr lang="en-US" sz="1800" dirty="0">
                <a:effectLst/>
                <a:latin typeface="Bookman Old Style" panose="02050604050505020204" pitchFamily="18" charset="0"/>
                <a:ea typeface="Times New Roman" panose="02020603050405020304" pitchFamily="18" charset="0"/>
              </a:rPr>
              <a:t>is notified that an event is completed, it returns to the </a:t>
            </a:r>
            <a:r>
              <a:rPr lang="en-US" sz="1800" b="1" dirty="0">
                <a:solidFill>
                  <a:srgbClr val="FF0000"/>
                </a:solidFill>
                <a:latin typeface="Bookman Old Style" panose="02050604050505020204" pitchFamily="18" charset="0"/>
              </a:rPr>
              <a:t>ready state</a:t>
            </a:r>
            <a:r>
              <a:rPr lang="en-US" sz="1800" dirty="0">
                <a:effectLst/>
                <a:latin typeface="Bookman Old Style" panose="02050604050505020204" pitchFamily="18" charset="0"/>
                <a:ea typeface="Times New Roman" panose="02020603050405020304" pitchFamily="18" charset="0"/>
              </a:rPr>
              <a:t>.</a:t>
            </a:r>
          </a:p>
          <a:p>
            <a:pPr marL="0" marR="0">
              <a:lnSpc>
                <a:spcPct val="100000"/>
              </a:lnSpc>
            </a:pPr>
            <a:r>
              <a:rPr lang="en-US" sz="1800" dirty="0">
                <a:effectLst/>
                <a:latin typeface="Bookman Old Style" panose="02050604050505020204" pitchFamily="18" charset="0"/>
                <a:ea typeface="Times New Roman" panose="02020603050405020304" pitchFamily="18" charset="0"/>
              </a:rPr>
              <a:t>A process in the </a:t>
            </a:r>
            <a:r>
              <a:rPr lang="en-US" sz="1800" b="1" dirty="0">
                <a:solidFill>
                  <a:srgbClr val="FF0000"/>
                </a:solidFill>
                <a:latin typeface="Bookman Old Style" panose="02050604050505020204" pitchFamily="18" charset="0"/>
              </a:rPr>
              <a:t>running state </a:t>
            </a:r>
            <a:r>
              <a:rPr lang="en-US" sz="1800" dirty="0">
                <a:effectLst/>
                <a:latin typeface="Bookman Old Style" panose="02050604050505020204" pitchFamily="18" charset="0"/>
                <a:ea typeface="Times New Roman" panose="02020603050405020304" pitchFamily="18" charset="0"/>
              </a:rPr>
              <a:t>completes execution; it changes to the </a:t>
            </a:r>
            <a:r>
              <a:rPr lang="en-US" sz="1800" b="1" dirty="0">
                <a:solidFill>
                  <a:srgbClr val="00B050"/>
                </a:solidFill>
                <a:latin typeface="Bookman Old Style" panose="02050604050505020204" pitchFamily="18" charset="0"/>
              </a:rPr>
              <a:t>t</a:t>
            </a:r>
            <a:r>
              <a:rPr lang="en-US" sz="1800" b="1" dirty="0">
                <a:solidFill>
                  <a:srgbClr val="FF0000"/>
                </a:solidFill>
                <a:latin typeface="Bookman Old Style" panose="02050604050505020204" pitchFamily="18" charset="0"/>
              </a:rPr>
              <a:t>erminated</a:t>
            </a:r>
            <a:r>
              <a:rPr lang="en-US" sz="1800" dirty="0">
                <a:effectLst/>
                <a:latin typeface="Bookman Old Style" panose="02050604050505020204" pitchFamily="18" charset="0"/>
                <a:ea typeface="Times New Roman" panose="02020603050405020304" pitchFamily="18" charset="0"/>
              </a:rPr>
              <a:t> state.</a:t>
            </a:r>
            <a:endParaRPr lang="en-US" sz="1800" dirty="0"/>
          </a:p>
        </p:txBody>
      </p:sp>
      <p:pic>
        <p:nvPicPr>
          <p:cNvPr id="6" name="Picture 5">
            <a:extLst>
              <a:ext uri="{FF2B5EF4-FFF2-40B4-BE49-F238E27FC236}">
                <a16:creationId xmlns:a16="http://schemas.microsoft.com/office/drawing/2014/main" id="{DD5004F0-0D48-E846-F020-23CEF15E37E0}"/>
              </a:ext>
            </a:extLst>
          </p:cNvPr>
          <p:cNvPicPr>
            <a:picLocks noChangeAspect="1"/>
          </p:cNvPicPr>
          <p:nvPr/>
        </p:nvPicPr>
        <p:blipFill>
          <a:blip r:embed="rId2"/>
          <a:stretch>
            <a:fillRect/>
          </a:stretch>
        </p:blipFill>
        <p:spPr>
          <a:xfrm>
            <a:off x="7593450" y="2280558"/>
            <a:ext cx="4252753" cy="2955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142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838425" y="398465"/>
            <a:ext cx="7028823" cy="881695"/>
          </a:xfrm>
        </p:spPr>
        <p:txBody>
          <a:bodyPr vert="horz" lIns="91440" tIns="45720" rIns="91440" bIns="45720" rtlCol="0" anchor="t">
            <a:normAutofit fontScale="90000"/>
          </a:bodyPr>
          <a:lstStyle/>
          <a:p>
            <a:pPr algn="ctr"/>
            <a:r>
              <a:rPr lang="en-US" sz="6100" b="1" dirty="0">
                <a:solidFill>
                  <a:schemeClr val="tx1">
                    <a:lumMod val="85000"/>
                    <a:lumOff val="15000"/>
                  </a:schemeClr>
                </a:solidFill>
              </a:rPr>
              <a:t>CPU Scheduling</a:t>
            </a:r>
          </a:p>
        </p:txBody>
      </p:sp>
      <p:sp>
        <p:nvSpPr>
          <p:cNvPr id="5" name="TextBox 4">
            <a:extLst>
              <a:ext uri="{FF2B5EF4-FFF2-40B4-BE49-F238E27FC236}">
                <a16:creationId xmlns:a16="http://schemas.microsoft.com/office/drawing/2014/main" id="{5ABFD3FF-D3B9-4DEA-BC7D-3C528B757399}"/>
              </a:ext>
            </a:extLst>
          </p:cNvPr>
          <p:cNvSpPr txBox="1"/>
          <p:nvPr/>
        </p:nvSpPr>
        <p:spPr>
          <a:xfrm>
            <a:off x="317659" y="2127513"/>
            <a:ext cx="8875328" cy="3334631"/>
          </a:xfrm>
          <a:prstGeom prst="rect">
            <a:avLst/>
          </a:prstGeom>
          <a:noFill/>
        </p:spPr>
        <p:txBody>
          <a:bodyPr wrap="square">
            <a:spAutoFit/>
          </a:bodyPr>
          <a:lstStyle/>
          <a:p>
            <a:pPr>
              <a:lnSpc>
                <a:spcPct val="200000"/>
              </a:lnSpc>
            </a:pPr>
            <a:r>
              <a:rPr lang="en-US" dirty="0">
                <a:latin typeface="Bookman Old Style" panose="02050604050505020204" pitchFamily="18" charset="0"/>
              </a:rPr>
              <a:t>An operating system needs to use scheduling algorithm to manage the processes to be executed. </a:t>
            </a:r>
          </a:p>
          <a:p>
            <a:pPr>
              <a:lnSpc>
                <a:spcPct val="200000"/>
              </a:lnSpc>
            </a:pPr>
            <a:r>
              <a:rPr lang="en-US" dirty="0">
                <a:latin typeface="Bookman Old Style" panose="02050604050505020204" pitchFamily="18" charset="0"/>
              </a:rPr>
              <a:t>These algorithms allow multiprogramming /multitasking to take place. </a:t>
            </a:r>
          </a:p>
          <a:p>
            <a:pPr>
              <a:lnSpc>
                <a:spcPct val="200000"/>
              </a:lnSpc>
            </a:pPr>
            <a:r>
              <a:rPr lang="en-US" dirty="0">
                <a:latin typeface="Bookman Old Style" panose="02050604050505020204" pitchFamily="18" charset="0"/>
              </a:rPr>
              <a:t>They ensure fair usage of the processor, memory and peripheral devices.</a:t>
            </a:r>
          </a:p>
          <a:p>
            <a:pPr>
              <a:lnSpc>
                <a:spcPct val="200000"/>
              </a:lnSpc>
            </a:pPr>
            <a:r>
              <a:rPr lang="en-US" dirty="0">
                <a:latin typeface="Bookman Old Style" panose="02050604050505020204" pitchFamily="18" charset="0"/>
              </a:rPr>
              <a:t>They make sure that higher priority tasks are executed sooner and they that  all processes have the opportunity to finish.</a:t>
            </a:r>
          </a:p>
        </p:txBody>
      </p:sp>
      <p:pic>
        <p:nvPicPr>
          <p:cNvPr id="6" name="Picture 5">
            <a:extLst>
              <a:ext uri="{FF2B5EF4-FFF2-40B4-BE49-F238E27FC236}">
                <a16:creationId xmlns:a16="http://schemas.microsoft.com/office/drawing/2014/main" id="{6B52E11E-A5BC-4026-8890-E6C45F1BC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9442" y="2502570"/>
            <a:ext cx="2724899" cy="2685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497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12D0-8C10-475D-97F0-01F30613837B}"/>
              </a:ext>
            </a:extLst>
          </p:cNvPr>
          <p:cNvSpPr>
            <a:spLocks noGrp="1"/>
          </p:cNvSpPr>
          <p:nvPr>
            <p:ph type="title"/>
          </p:nvPr>
        </p:nvSpPr>
        <p:spPr>
          <a:xfrm>
            <a:off x="1847850" y="366711"/>
            <a:ext cx="9402274" cy="847725"/>
          </a:xfrm>
        </p:spPr>
        <p:txBody>
          <a:bodyPr anchor="t">
            <a:normAutofit/>
          </a:bodyPr>
          <a:lstStyle/>
          <a:p>
            <a:pPr marL="0" marR="0">
              <a:lnSpc>
                <a:spcPct val="150000"/>
              </a:lnSpc>
              <a:spcBef>
                <a:spcPts val="0"/>
              </a:spcBef>
              <a:spcAft>
                <a:spcPts val="0"/>
              </a:spcAft>
            </a:pPr>
            <a:r>
              <a:rPr lang="en-US" sz="3200" b="1" dirty="0">
                <a:effectLst/>
                <a:latin typeface="Bookman Old Style" panose="02050604050505020204" pitchFamily="18" charset="0"/>
                <a:ea typeface="Calibri" panose="020F0502020204030204" pitchFamily="34" charset="0"/>
                <a:cs typeface="BookmanOldStyle-Bold"/>
              </a:rPr>
              <a:t>Scheduling Algorithms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7B56A7-AEB2-462E-9889-7F356D5F1C5E}"/>
              </a:ext>
            </a:extLst>
          </p:cNvPr>
          <p:cNvSpPr>
            <a:spLocks noGrp="1"/>
          </p:cNvSpPr>
          <p:nvPr>
            <p:ph sz="half" idx="1"/>
          </p:nvPr>
        </p:nvSpPr>
        <p:spPr>
          <a:xfrm>
            <a:off x="544077" y="2295526"/>
            <a:ext cx="5951973" cy="3352799"/>
          </a:xfrm>
        </p:spPr>
        <p:txBody>
          <a:bodyPr>
            <a:normAutofit/>
          </a:bodyPr>
          <a:lstStyle/>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First Come First Serve (FCFS)</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Shortest Job First (SJF)</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Shortest Remaining Time First (SRTF)</a:t>
            </a:r>
          </a:p>
          <a:p>
            <a:pPr>
              <a:lnSpc>
                <a:spcPct val="150000"/>
              </a:lnSpc>
              <a:buClr>
                <a:srgbClr val="FF0000"/>
              </a:buClr>
              <a:buFont typeface="Wingdings" panose="05000000000000000000" pitchFamily="2" charset="2"/>
              <a:buChar char="Ø"/>
            </a:pPr>
            <a:r>
              <a:rPr lang="en-US" b="1" dirty="0">
                <a:latin typeface="Bookman Old Style" panose="02050604050505020204" pitchFamily="18" charset="0"/>
                <a:cs typeface="Times New Roman" panose="02020603050405020304" pitchFamily="18" charset="0"/>
              </a:rPr>
              <a:t>Round Robin</a:t>
            </a:r>
          </a:p>
          <a:p>
            <a:pPr marL="0" indent="0">
              <a:lnSpc>
                <a:spcPct val="150000"/>
              </a:lnSpc>
              <a:buNone/>
            </a:pPr>
            <a:endParaRPr lang="en-US" dirty="0"/>
          </a:p>
        </p:txBody>
      </p:sp>
    </p:spTree>
    <p:extLst>
      <p:ext uri="{BB962C8B-B14F-4D97-AF65-F5344CB8AC3E}">
        <p14:creationId xmlns:p14="http://schemas.microsoft.com/office/powerpoint/2010/main" val="4214698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ACA8-A9C3-7E4E-3FB7-84611FCF25E0}"/>
              </a:ext>
            </a:extLst>
          </p:cNvPr>
          <p:cNvSpPr>
            <a:spLocks noGrp="1"/>
          </p:cNvSpPr>
          <p:nvPr>
            <p:ph type="title"/>
          </p:nvPr>
        </p:nvSpPr>
        <p:spPr>
          <a:xfrm>
            <a:off x="879565" y="468086"/>
            <a:ext cx="10058400" cy="931817"/>
          </a:xfrm>
        </p:spPr>
        <p:txBody>
          <a:bodyPr/>
          <a:lstStyle/>
          <a:p>
            <a:pPr algn="ctr"/>
            <a:r>
              <a:rPr lang="en-US" dirty="0"/>
              <a:t>Types of Scheduling algorithm</a:t>
            </a:r>
          </a:p>
        </p:txBody>
      </p:sp>
      <p:sp>
        <p:nvSpPr>
          <p:cNvPr id="4" name="TextBox 3">
            <a:extLst>
              <a:ext uri="{FF2B5EF4-FFF2-40B4-BE49-F238E27FC236}">
                <a16:creationId xmlns:a16="http://schemas.microsoft.com/office/drawing/2014/main" id="{C06A3DD9-26DF-548C-7392-FA8E1EFB7BD9}"/>
              </a:ext>
            </a:extLst>
          </p:cNvPr>
          <p:cNvSpPr txBox="1"/>
          <p:nvPr/>
        </p:nvSpPr>
        <p:spPr>
          <a:xfrm>
            <a:off x="631371" y="1774371"/>
            <a:ext cx="8147957" cy="2348463"/>
          </a:xfrm>
          <a:prstGeom prst="rect">
            <a:avLst/>
          </a:prstGeom>
          <a:noFill/>
        </p:spPr>
        <p:txBody>
          <a:bodyPr wrap="square">
            <a:spAutoFit/>
          </a:bodyPr>
          <a:lstStyle/>
          <a:p>
            <a:pPr>
              <a:lnSpc>
                <a:spcPct val="150000"/>
              </a:lnSpc>
            </a:pPr>
            <a:r>
              <a:rPr lang="en-US" sz="2000" dirty="0">
                <a:latin typeface="Bookman Old Style" panose="02050604050505020204" pitchFamily="18" charset="0"/>
              </a:rPr>
              <a:t>There are four different scheduling routine algorithms:</a:t>
            </a:r>
          </a:p>
          <a:p>
            <a:pPr>
              <a:lnSpc>
                <a:spcPct val="150000"/>
              </a:lnSpc>
            </a:pPr>
            <a:r>
              <a:rPr lang="en-US" sz="2000" dirty="0">
                <a:latin typeface="Bookman Old Style" panose="02050604050505020204" pitchFamily="18" charset="0"/>
              </a:rPr>
              <a:t>1. First Come First Serve (FCFS)</a:t>
            </a:r>
          </a:p>
          <a:p>
            <a:pPr>
              <a:lnSpc>
                <a:spcPct val="150000"/>
              </a:lnSpc>
            </a:pPr>
            <a:r>
              <a:rPr lang="en-US" sz="2000" dirty="0">
                <a:latin typeface="Bookman Old Style" panose="02050604050505020204" pitchFamily="18" charset="0"/>
              </a:rPr>
              <a:t>2. Shortest Job First (SJF)</a:t>
            </a:r>
          </a:p>
          <a:p>
            <a:pPr>
              <a:lnSpc>
                <a:spcPct val="150000"/>
              </a:lnSpc>
            </a:pPr>
            <a:r>
              <a:rPr lang="en-US" sz="2000" dirty="0">
                <a:latin typeface="Bookman Old Style" panose="02050604050505020204" pitchFamily="18" charset="0"/>
              </a:rPr>
              <a:t>3. Shortest Remaining Time First (SRTF)</a:t>
            </a:r>
          </a:p>
          <a:p>
            <a:pPr>
              <a:lnSpc>
                <a:spcPct val="150000"/>
              </a:lnSpc>
            </a:pPr>
            <a:r>
              <a:rPr lang="en-US" sz="2000" dirty="0">
                <a:latin typeface="Bookman Old Style" panose="02050604050505020204" pitchFamily="18" charset="0"/>
              </a:rPr>
              <a:t>4. Round Robin</a:t>
            </a:r>
          </a:p>
        </p:txBody>
      </p:sp>
    </p:spTree>
    <p:extLst>
      <p:ext uri="{BB962C8B-B14F-4D97-AF65-F5344CB8AC3E}">
        <p14:creationId xmlns:p14="http://schemas.microsoft.com/office/powerpoint/2010/main" val="99375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8ECB-FD88-85F1-5E7B-7D5976367C41}"/>
              </a:ext>
            </a:extLst>
          </p:cNvPr>
          <p:cNvSpPr>
            <a:spLocks noGrp="1"/>
          </p:cNvSpPr>
          <p:nvPr>
            <p:ph type="title"/>
          </p:nvPr>
        </p:nvSpPr>
        <p:spPr>
          <a:xfrm>
            <a:off x="1066800" y="217714"/>
            <a:ext cx="10058400" cy="930729"/>
          </a:xfrm>
        </p:spPr>
        <p:txBody>
          <a:bodyPr anchor="ctr">
            <a:noAutofit/>
          </a:bodyPr>
          <a:lstStyle/>
          <a:p>
            <a:pPr algn="ctr">
              <a:lnSpc>
                <a:spcPct val="200000"/>
              </a:lnSpc>
            </a:pPr>
            <a:r>
              <a:rPr lang="en-US" sz="3600" b="1" dirty="0">
                <a:solidFill>
                  <a:srgbClr val="FF0000"/>
                </a:solidFill>
                <a:latin typeface="arial" panose="020B0604020202020204" pitchFamily="34" charset="0"/>
              </a:rPr>
              <a:t>First Come First Serve (FCFS)</a:t>
            </a:r>
            <a:br>
              <a:rPr lang="en-US" sz="3600" b="1" dirty="0">
                <a:solidFill>
                  <a:srgbClr val="FF0000"/>
                </a:solidFill>
                <a:latin typeface="arial" panose="020B0604020202020204" pitchFamily="34" charset="0"/>
              </a:rPr>
            </a:br>
            <a:endParaRPr lang="en-US" sz="3600" b="1" dirty="0">
              <a:solidFill>
                <a:srgbClr val="FF0000"/>
              </a:solidFill>
              <a:latin typeface="arial" panose="020B0604020202020204" pitchFamily="34" charset="0"/>
            </a:endParaRPr>
          </a:p>
        </p:txBody>
      </p:sp>
      <p:sp>
        <p:nvSpPr>
          <p:cNvPr id="4" name="TextBox 3">
            <a:extLst>
              <a:ext uri="{FF2B5EF4-FFF2-40B4-BE49-F238E27FC236}">
                <a16:creationId xmlns:a16="http://schemas.microsoft.com/office/drawing/2014/main" id="{C3CD6BD2-27C3-1CB3-2DF9-F4DD96D4C3D3}"/>
              </a:ext>
            </a:extLst>
          </p:cNvPr>
          <p:cNvSpPr txBox="1"/>
          <p:nvPr/>
        </p:nvSpPr>
        <p:spPr>
          <a:xfrm>
            <a:off x="190502" y="806632"/>
            <a:ext cx="8479970" cy="5446747"/>
          </a:xfrm>
          <a:prstGeom prst="rect">
            <a:avLst/>
          </a:prstGeom>
          <a:noFill/>
        </p:spPr>
        <p:txBody>
          <a:bodyPr wrap="square">
            <a:spAutoFit/>
          </a:bodyPr>
          <a:lstStyle/>
          <a:p>
            <a:pPr>
              <a:lnSpc>
                <a:spcPct val="150000"/>
              </a:lnSpc>
            </a:pPr>
            <a:r>
              <a:rPr lang="en-US" b="1" dirty="0">
                <a:latin typeface="Bookman Old Style" panose="02050604050505020204" pitchFamily="18" charset="0"/>
              </a:rPr>
              <a:t>First come, first served</a:t>
            </a:r>
            <a:r>
              <a:rPr lang="en-US" dirty="0">
                <a:latin typeface="Bookman Old Style" panose="02050604050505020204" pitchFamily="18" charset="0"/>
              </a:rPr>
              <a:t> scheduling, processes run from start to finish in the order in which the processor receives their request to run. </a:t>
            </a:r>
          </a:p>
          <a:p>
            <a:pPr>
              <a:lnSpc>
                <a:spcPct val="150000"/>
              </a:lnSpc>
            </a:pPr>
            <a:r>
              <a:rPr lang="en-US" dirty="0">
                <a:latin typeface="Bookman Old Style" panose="02050604050505020204" pitchFamily="18" charset="0"/>
              </a:rPr>
              <a:t>You could compare the first come, first served scheduling algorithm to a queue at a supermarket till — customers are served in the order in which they arrive at the till.</a:t>
            </a:r>
          </a:p>
          <a:p>
            <a:pPr>
              <a:lnSpc>
                <a:spcPct val="150000"/>
              </a:lnSpc>
            </a:pPr>
            <a:r>
              <a:rPr lang="en-US" dirty="0">
                <a:latin typeface="Bookman Old Style" panose="02050604050505020204" pitchFamily="18" charset="0"/>
              </a:rPr>
              <a:t>This is the simplest method to implement. Once a job starts, it will definitely complete. </a:t>
            </a:r>
          </a:p>
          <a:p>
            <a:pPr>
              <a:lnSpc>
                <a:spcPct val="150000"/>
              </a:lnSpc>
            </a:pPr>
            <a:r>
              <a:rPr lang="en-US" dirty="0">
                <a:latin typeface="Bookman Old Style" panose="02050604050505020204" pitchFamily="18" charset="0"/>
              </a:rPr>
              <a:t>With other scheduling algorithms,</a:t>
            </a:r>
            <a:r>
              <a:rPr lang="en-US" b="1" u="sng" dirty="0">
                <a:solidFill>
                  <a:srgbClr val="00B050"/>
                </a:solidFill>
                <a:latin typeface="Bookman Old Style" panose="02050604050505020204" pitchFamily="18" charset="0"/>
              </a:rPr>
              <a:t> starvation </a:t>
            </a:r>
            <a:r>
              <a:rPr lang="en-US" dirty="0">
                <a:latin typeface="Bookman Old Style" panose="02050604050505020204" pitchFamily="18" charset="0"/>
              </a:rPr>
              <a:t>may occur</a:t>
            </a:r>
          </a:p>
          <a:p>
            <a:pPr>
              <a:lnSpc>
                <a:spcPct val="150000"/>
              </a:lnSpc>
            </a:pPr>
            <a:r>
              <a:rPr lang="en-US" b="1" dirty="0">
                <a:latin typeface="Bookman Old Style" panose="02050604050505020204" pitchFamily="18" charset="0"/>
              </a:rPr>
              <a:t>starvation</a:t>
            </a:r>
            <a:r>
              <a:rPr lang="en-US" dirty="0">
                <a:latin typeface="Bookman Old Style" panose="02050604050505020204" pitchFamily="18" charset="0"/>
              </a:rPr>
              <a:t> is when a process cannot complete its execution because it is constantly denied processor time.</a:t>
            </a:r>
          </a:p>
          <a:p>
            <a:pPr>
              <a:lnSpc>
                <a:spcPct val="150000"/>
              </a:lnSpc>
            </a:pPr>
            <a:r>
              <a:rPr lang="en-US" dirty="0">
                <a:latin typeface="Bookman Old Style" panose="02050604050505020204" pitchFamily="18" charset="0"/>
              </a:rPr>
              <a:t>When the processes run in the order in which the processor receives their request, there can be a long wait before a process can run. This work well only in a system that has a few concurrent processes.</a:t>
            </a:r>
          </a:p>
        </p:txBody>
      </p:sp>
      <p:pic>
        <p:nvPicPr>
          <p:cNvPr id="6" name="Picture 5">
            <a:extLst>
              <a:ext uri="{FF2B5EF4-FFF2-40B4-BE49-F238E27FC236}">
                <a16:creationId xmlns:a16="http://schemas.microsoft.com/office/drawing/2014/main" id="{996DCFC2-B1CB-7BDA-B430-25098B680EB0}"/>
              </a:ext>
            </a:extLst>
          </p:cNvPr>
          <p:cNvPicPr>
            <a:picLocks noChangeAspect="1"/>
          </p:cNvPicPr>
          <p:nvPr/>
        </p:nvPicPr>
        <p:blipFill rotWithShape="1">
          <a:blip r:embed="rId2"/>
          <a:srcRect l="2522" t="29693" b="10330"/>
          <a:stretch/>
        </p:blipFill>
        <p:spPr>
          <a:xfrm>
            <a:off x="8960143" y="2226128"/>
            <a:ext cx="2894397" cy="729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480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162050" y="0"/>
            <a:ext cx="9402274" cy="1129643"/>
          </a:xfrm>
        </p:spPr>
        <p:txBody>
          <a:bodyPr anchor="t">
            <a:normAutofit fontScale="90000"/>
          </a:bodyPr>
          <a:lstStyle/>
          <a:p>
            <a:pPr algn="ctr">
              <a:lnSpc>
                <a:spcPct val="200000"/>
              </a:lnSpc>
            </a:pPr>
            <a:r>
              <a:rPr lang="en-GB" b="1" dirty="0">
                <a:solidFill>
                  <a:srgbClr val="FF0000"/>
                </a:solidFill>
                <a:latin typeface="arial" panose="020B0604020202020204" pitchFamily="34" charset="0"/>
              </a:rPr>
              <a:t>Shortest Job First</a:t>
            </a:r>
          </a:p>
        </p:txBody>
      </p:sp>
      <p:sp>
        <p:nvSpPr>
          <p:cNvPr id="3" name="Content Placeholder 2">
            <a:extLst>
              <a:ext uri="{FF2B5EF4-FFF2-40B4-BE49-F238E27FC236}">
                <a16:creationId xmlns:a16="http://schemas.microsoft.com/office/drawing/2014/main" id="{B82E32D2-3380-4945-818F-DFE8D7F6573A}"/>
              </a:ext>
            </a:extLst>
          </p:cNvPr>
          <p:cNvSpPr>
            <a:spLocks noGrp="1"/>
          </p:cNvSpPr>
          <p:nvPr>
            <p:ph sz="half" idx="1"/>
          </p:nvPr>
        </p:nvSpPr>
        <p:spPr>
          <a:xfrm>
            <a:off x="255812" y="1254578"/>
            <a:ext cx="9786259" cy="4765222"/>
          </a:xfrm>
        </p:spPr>
        <p:txBody>
          <a:bodyPr>
            <a:normAutofit/>
          </a:bodyPr>
          <a:lstStyle/>
          <a:p>
            <a:pPr marL="0" indent="0">
              <a:lnSpc>
                <a:spcPct val="170000"/>
              </a:lnSpc>
              <a:buNone/>
            </a:pPr>
            <a:r>
              <a:rPr lang="en-US" sz="1800" dirty="0">
                <a:latin typeface="Bookman Old Style" panose="02050604050505020204" pitchFamily="18" charset="0"/>
                <a:cs typeface="Times New Roman" panose="02020603050405020304" pitchFamily="18" charset="0"/>
              </a:rPr>
              <a:t>Processes are queued and the process that needs the shortest total time to complete goes first. </a:t>
            </a:r>
          </a:p>
          <a:p>
            <a:pPr marL="0" indent="0">
              <a:lnSpc>
                <a:spcPct val="170000"/>
              </a:lnSpc>
              <a:buNone/>
            </a:pPr>
            <a:r>
              <a:rPr lang="en-US" sz="1800" dirty="0">
                <a:latin typeface="Bookman Old Style" panose="02050604050505020204" pitchFamily="18" charset="0"/>
                <a:cs typeface="Times New Roman" panose="02020603050405020304" pitchFamily="18" charset="0"/>
              </a:rPr>
              <a:t>You could compare this a supermarket queue in which the person with the fewest items in their basket is allowed to pay for their goods first.</a:t>
            </a:r>
          </a:p>
          <a:p>
            <a:pPr marL="0" indent="0">
              <a:lnSpc>
                <a:spcPct val="170000"/>
              </a:lnSpc>
              <a:buNone/>
            </a:pPr>
            <a:r>
              <a:rPr lang="en-US" sz="1800" dirty="0">
                <a:latin typeface="Bookman Old Style" panose="02050604050505020204" pitchFamily="18" charset="0"/>
                <a:cs typeface="Times New Roman" panose="02020603050405020304" pitchFamily="18" charset="0"/>
              </a:rPr>
              <a:t>This reduces wait times because shorter processes are removed quickly, which means that the processor can allocate more time to longer jobs.</a:t>
            </a:r>
          </a:p>
          <a:p>
            <a:pPr marL="0" indent="0">
              <a:lnSpc>
                <a:spcPct val="170000"/>
              </a:lnSpc>
              <a:buNone/>
            </a:pPr>
            <a:r>
              <a:rPr lang="en-US" sz="1800" dirty="0">
                <a:latin typeface="Bookman Old Style" panose="02050604050505020204" pitchFamily="18" charset="0"/>
                <a:cs typeface="Times New Roman" panose="02020603050405020304" pitchFamily="18" charset="0"/>
              </a:rPr>
              <a:t> However, this type of scheduling is susceptible to starvation if shorter jobs keep being added; the scheduler will keep </a:t>
            </a:r>
            <a:r>
              <a:rPr lang="en-US" sz="1800" dirty="0" err="1">
                <a:latin typeface="Bookman Old Style" panose="02050604050505020204" pitchFamily="18" charset="0"/>
                <a:cs typeface="Times New Roman" panose="02020603050405020304" pitchFamily="18" charset="0"/>
              </a:rPr>
              <a:t>prioritising</a:t>
            </a:r>
            <a:r>
              <a:rPr lang="en-US" sz="1800" dirty="0">
                <a:latin typeface="Bookman Old Style" panose="02050604050505020204" pitchFamily="18" charset="0"/>
                <a:cs typeface="Times New Roman" panose="02020603050405020304" pitchFamily="18" charset="0"/>
              </a:rPr>
              <a:t> these jobs, which means that longer processes will not be serviced.</a:t>
            </a:r>
          </a:p>
        </p:txBody>
      </p:sp>
    </p:spTree>
    <p:extLst>
      <p:ext uri="{BB962C8B-B14F-4D97-AF65-F5344CB8AC3E}">
        <p14:creationId xmlns:p14="http://schemas.microsoft.com/office/powerpoint/2010/main" val="221611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517997" y="446593"/>
            <a:ext cx="9156006" cy="1074199"/>
          </a:xfrm>
        </p:spPr>
        <p:txBody>
          <a:bodyPr vert="horz" lIns="91440" tIns="45720" rIns="91440" bIns="45720" rtlCol="0" anchor="t">
            <a:normAutofit fontScale="90000"/>
          </a:bodyPr>
          <a:lstStyle/>
          <a:p>
            <a:pPr algn="ctr">
              <a:lnSpc>
                <a:spcPct val="200000"/>
              </a:lnSpc>
            </a:pPr>
            <a:r>
              <a:rPr lang="en-US" sz="4300" b="1" dirty="0">
                <a:solidFill>
                  <a:srgbClr val="FF0000"/>
                </a:solidFill>
                <a:latin typeface="arial" panose="020B0604020202020204" pitchFamily="34" charset="0"/>
              </a:rPr>
              <a:t>Shortest Time Remaining </a:t>
            </a:r>
          </a:p>
        </p:txBody>
      </p:sp>
      <p:sp>
        <p:nvSpPr>
          <p:cNvPr id="5" name="TextBox 4">
            <a:extLst>
              <a:ext uri="{FF2B5EF4-FFF2-40B4-BE49-F238E27FC236}">
                <a16:creationId xmlns:a16="http://schemas.microsoft.com/office/drawing/2014/main" id="{21408320-A137-49A3-8BBD-82DC0A06B09B}"/>
              </a:ext>
            </a:extLst>
          </p:cNvPr>
          <p:cNvSpPr txBox="1"/>
          <p:nvPr/>
        </p:nvSpPr>
        <p:spPr>
          <a:xfrm>
            <a:off x="235042" y="1616913"/>
            <a:ext cx="10329544" cy="4442626"/>
          </a:xfrm>
          <a:prstGeom prst="rect">
            <a:avLst/>
          </a:prstGeom>
          <a:noFill/>
        </p:spPr>
        <p:txBody>
          <a:bodyPr wrap="square">
            <a:spAutoFit/>
          </a:bodyPr>
          <a:lstStyle/>
          <a:p>
            <a:pPr>
              <a:lnSpc>
                <a:spcPct val="200000"/>
              </a:lnSpc>
            </a:pPr>
            <a:r>
              <a:rPr lang="en-US" dirty="0">
                <a:latin typeface="Bookman Old Style" panose="02050604050505020204" pitchFamily="18" charset="0"/>
              </a:rPr>
              <a:t>In shortest time remaining scheduling, the processes with the shortest time to completion go first, until a different task is added with a shorter time to completion, which then takes priority. </a:t>
            </a:r>
          </a:p>
          <a:p>
            <a:pPr>
              <a:lnSpc>
                <a:spcPct val="200000"/>
              </a:lnSpc>
            </a:pPr>
            <a:r>
              <a:rPr lang="en-US" dirty="0">
                <a:latin typeface="Bookman Old Style" panose="02050604050505020204" pitchFamily="18" charset="0"/>
              </a:rPr>
              <a:t>This is different to the shortest job first algorithm because a long job which is mostly complete might have a very short time remaining, and would therefore be </a:t>
            </a:r>
            <a:r>
              <a:rPr lang="en-US" dirty="0" err="1">
                <a:latin typeface="Bookman Old Style" panose="02050604050505020204" pitchFamily="18" charset="0"/>
              </a:rPr>
              <a:t>prioritised</a:t>
            </a:r>
            <a:r>
              <a:rPr lang="en-US" dirty="0">
                <a:latin typeface="Bookman Old Style" panose="02050604050505020204" pitchFamily="18" charset="0"/>
              </a:rPr>
              <a:t>.</a:t>
            </a:r>
          </a:p>
          <a:p>
            <a:pPr>
              <a:lnSpc>
                <a:spcPct val="200000"/>
              </a:lnSpc>
            </a:pPr>
            <a:r>
              <a:rPr lang="en-US" dirty="0">
                <a:latin typeface="Bookman Old Style" panose="02050604050505020204" pitchFamily="18" charset="0"/>
              </a:rPr>
              <a:t>Like shortest job first scheduling, this algorithm also has the effect of delaying longer processes from completing sooner if shorter processes are added in the meantime. The less a process has left to do, the higher priority it becomes.</a:t>
            </a:r>
          </a:p>
        </p:txBody>
      </p:sp>
    </p:spTree>
    <p:extLst>
      <p:ext uri="{BB962C8B-B14F-4D97-AF65-F5344CB8AC3E}">
        <p14:creationId xmlns:p14="http://schemas.microsoft.com/office/powerpoint/2010/main" val="415204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851B-5753-4543-9AA7-3EDA78E4863D}"/>
              </a:ext>
            </a:extLst>
          </p:cNvPr>
          <p:cNvSpPr>
            <a:spLocks noGrp="1"/>
          </p:cNvSpPr>
          <p:nvPr>
            <p:ph type="title"/>
          </p:nvPr>
        </p:nvSpPr>
        <p:spPr>
          <a:xfrm>
            <a:off x="929500" y="1788232"/>
            <a:ext cx="10058400" cy="1450757"/>
          </a:xfrm>
        </p:spPr>
        <p:txBody>
          <a:bodyPr/>
          <a:lstStyle/>
          <a:p>
            <a:pPr algn="ctr"/>
            <a:r>
              <a:rPr lang="en-US" dirty="0"/>
              <a:t>Revision Operating system</a:t>
            </a:r>
          </a:p>
        </p:txBody>
      </p:sp>
    </p:spTree>
    <p:extLst>
      <p:ext uri="{BB962C8B-B14F-4D97-AF65-F5344CB8AC3E}">
        <p14:creationId xmlns:p14="http://schemas.microsoft.com/office/powerpoint/2010/main" val="3996995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CBB-AEC5-42D6-B38E-513059204856}"/>
              </a:ext>
            </a:extLst>
          </p:cNvPr>
          <p:cNvSpPr>
            <a:spLocks noGrp="1"/>
          </p:cNvSpPr>
          <p:nvPr>
            <p:ph type="title"/>
          </p:nvPr>
        </p:nvSpPr>
        <p:spPr>
          <a:xfrm>
            <a:off x="1934935" y="255579"/>
            <a:ext cx="6637067" cy="763810"/>
          </a:xfrm>
        </p:spPr>
        <p:txBody>
          <a:bodyPr vert="horz" lIns="91440" tIns="45720" rIns="91440" bIns="45720" rtlCol="0" anchor="t">
            <a:normAutofit/>
          </a:bodyPr>
          <a:lstStyle/>
          <a:p>
            <a:pPr algn="ctr"/>
            <a:r>
              <a:rPr lang="en-US" sz="4000" b="1" dirty="0">
                <a:solidFill>
                  <a:srgbClr val="FFFFFF"/>
                </a:solidFill>
              </a:rPr>
              <a:t>Round Robin Scheduling</a:t>
            </a:r>
          </a:p>
        </p:txBody>
      </p:sp>
      <p:sp>
        <p:nvSpPr>
          <p:cNvPr id="4" name="Content Placeholder 3">
            <a:extLst>
              <a:ext uri="{FF2B5EF4-FFF2-40B4-BE49-F238E27FC236}">
                <a16:creationId xmlns:a16="http://schemas.microsoft.com/office/drawing/2014/main" id="{FDB60D79-8FB6-4071-9451-11258D82FD04}"/>
              </a:ext>
            </a:extLst>
          </p:cNvPr>
          <p:cNvSpPr>
            <a:spLocks noGrp="1"/>
          </p:cNvSpPr>
          <p:nvPr>
            <p:ph sz="half" idx="1"/>
          </p:nvPr>
        </p:nvSpPr>
        <p:spPr>
          <a:xfrm>
            <a:off x="146956" y="1105873"/>
            <a:ext cx="8022772" cy="5289484"/>
          </a:xfrm>
        </p:spPr>
        <p:txBody>
          <a:bodyPr vert="horz" lIns="0" tIns="45720" rIns="0" bIns="45720" rtlCol="0">
            <a:noAutofit/>
          </a:bodyPr>
          <a:lstStyle/>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In round robin scheduling, processor time is divided equally among all running tasks. </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Each time period is called a time slice</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Each process gets a time slice, and if the process has not finished when this time is up, it stops running and the computer switches to the next process. The process that has been suspended will only be able to resume running when it is next allocated processor time.</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Round robin scheduling ensures that every task is allocated processor time without a long wait. </a:t>
            </a:r>
          </a:p>
          <a:p>
            <a:pPr marL="0" indent="0">
              <a:lnSpc>
                <a:spcPct val="150000"/>
              </a:lnSpc>
              <a:buNone/>
            </a:pPr>
            <a:r>
              <a:rPr lang="en-US" sz="1800" dirty="0">
                <a:solidFill>
                  <a:srgbClr val="FFFFFF"/>
                </a:solidFill>
                <a:latin typeface="Times New Roman" panose="02020603050405020304" pitchFamily="18" charset="0"/>
                <a:cs typeface="Times New Roman" panose="02020603050405020304" pitchFamily="18" charset="0"/>
              </a:rPr>
              <a:t>It does not scale well, because as more processes run, the time slice for each process gets smaller, which means that more urgent tasks are less likely to be completed quickly.</a:t>
            </a:r>
            <a:endParaRPr lang="en-US" sz="1800" dirty="0">
              <a:solidFill>
                <a:srgbClr val="FFFFFF"/>
              </a:solidFill>
            </a:endParaRPr>
          </a:p>
        </p:txBody>
      </p:sp>
      <p:pic>
        <p:nvPicPr>
          <p:cNvPr id="5" name="Graphic 4">
            <a:extLst>
              <a:ext uri="{FF2B5EF4-FFF2-40B4-BE49-F238E27FC236}">
                <a16:creationId xmlns:a16="http://schemas.microsoft.com/office/drawing/2014/main" id="{EED75ACD-7390-5F12-57DC-FB4A8CD1C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0979" y="2732314"/>
            <a:ext cx="3522999" cy="1839686"/>
          </a:xfrm>
          <a:prstGeom prst="rect">
            <a:avLst/>
          </a:prstGeom>
        </p:spPr>
      </p:pic>
    </p:spTree>
    <p:extLst>
      <p:ext uri="{BB962C8B-B14F-4D97-AF65-F5344CB8AC3E}">
        <p14:creationId xmlns:p14="http://schemas.microsoft.com/office/powerpoint/2010/main" val="29273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D744-1532-4D65-A76A-414A288C5C9D}"/>
              </a:ext>
            </a:extLst>
          </p:cNvPr>
          <p:cNvSpPr>
            <a:spLocks noGrp="1"/>
          </p:cNvSpPr>
          <p:nvPr>
            <p:ph type="title"/>
          </p:nvPr>
        </p:nvSpPr>
        <p:spPr>
          <a:xfrm>
            <a:off x="1943100" y="564797"/>
            <a:ext cx="8305800" cy="838200"/>
          </a:xfrm>
        </p:spPr>
        <p:txBody>
          <a:bodyPr>
            <a:normAutofit/>
          </a:bodyPr>
          <a:lstStyle/>
          <a:p>
            <a:pPr algn="ctr"/>
            <a:r>
              <a:rPr lang="en-US" dirty="0"/>
              <a:t>Operating System Tasks</a:t>
            </a:r>
          </a:p>
        </p:txBody>
      </p:sp>
      <p:graphicFrame>
        <p:nvGraphicFramePr>
          <p:cNvPr id="3" name="Diagram 2">
            <a:extLst>
              <a:ext uri="{FF2B5EF4-FFF2-40B4-BE49-F238E27FC236}">
                <a16:creationId xmlns:a16="http://schemas.microsoft.com/office/drawing/2014/main" id="{CEDC98F8-1939-BE5A-FEF4-A6E67F48E7C9}"/>
              </a:ext>
            </a:extLst>
          </p:cNvPr>
          <p:cNvGraphicFramePr/>
          <p:nvPr/>
        </p:nvGraphicFramePr>
        <p:xfrm>
          <a:off x="2092960" y="1950720"/>
          <a:ext cx="8625840" cy="425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59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09AF-0FAD-045F-FF12-51FCB2B27328}"/>
              </a:ext>
            </a:extLst>
          </p:cNvPr>
          <p:cNvSpPr>
            <a:spLocks noGrp="1"/>
          </p:cNvSpPr>
          <p:nvPr>
            <p:ph type="title"/>
          </p:nvPr>
        </p:nvSpPr>
        <p:spPr>
          <a:xfrm>
            <a:off x="1168037" y="397329"/>
            <a:ext cx="10058400" cy="893717"/>
          </a:xfrm>
        </p:spPr>
        <p:txBody>
          <a:bodyPr/>
          <a:lstStyle/>
          <a:p>
            <a:r>
              <a:rPr lang="en-GB" dirty="0"/>
              <a:t>How the OS Manges Resources?</a:t>
            </a:r>
            <a:endParaRPr lang="en-US" dirty="0"/>
          </a:p>
        </p:txBody>
      </p:sp>
      <p:sp>
        <p:nvSpPr>
          <p:cNvPr id="4" name="TextBox 3">
            <a:extLst>
              <a:ext uri="{FF2B5EF4-FFF2-40B4-BE49-F238E27FC236}">
                <a16:creationId xmlns:a16="http://schemas.microsoft.com/office/drawing/2014/main" id="{411CFF14-156B-A800-C3E3-092E01AB0EEB}"/>
              </a:ext>
            </a:extLst>
          </p:cNvPr>
          <p:cNvSpPr txBox="1"/>
          <p:nvPr/>
        </p:nvSpPr>
        <p:spPr>
          <a:xfrm>
            <a:off x="457200" y="1859339"/>
            <a:ext cx="11321143" cy="3784754"/>
          </a:xfrm>
          <a:prstGeom prst="rect">
            <a:avLst/>
          </a:prstGeom>
          <a:noFill/>
        </p:spPr>
        <p:txBody>
          <a:bodyPr wrap="square">
            <a:spAutoFit/>
          </a:bodyPr>
          <a:lstStyle/>
          <a:p>
            <a:pPr>
              <a:lnSpc>
                <a:spcPct val="150000"/>
              </a:lnSpc>
            </a:pPr>
            <a:r>
              <a:rPr lang="en-US" dirty="0">
                <a:latin typeface="Bookman Old Style" panose="02050604050505020204" pitchFamily="18" charset="0"/>
              </a:rPr>
              <a:t>Each program running on a computer is known as a process. </a:t>
            </a:r>
          </a:p>
          <a:p>
            <a:pPr>
              <a:lnSpc>
                <a:spcPct val="150000"/>
              </a:lnSpc>
            </a:pPr>
            <a:r>
              <a:rPr lang="en-US" dirty="0">
                <a:latin typeface="Bookman Old Style" panose="02050604050505020204" pitchFamily="18" charset="0"/>
              </a:rPr>
              <a:t>The OS manages how software processes share the system’s resources.</a:t>
            </a:r>
          </a:p>
          <a:p>
            <a:pPr>
              <a:lnSpc>
                <a:spcPct val="150000"/>
              </a:lnSpc>
            </a:pPr>
            <a:endParaRPr lang="en-US" dirty="0">
              <a:latin typeface="Bookman Old Style" panose="02050604050505020204" pitchFamily="18" charset="0"/>
            </a:endParaRPr>
          </a:p>
          <a:p>
            <a:pPr>
              <a:lnSpc>
                <a:spcPct val="150000"/>
              </a:lnSpc>
            </a:pPr>
            <a:r>
              <a:rPr lang="en-US" dirty="0">
                <a:latin typeface="Bookman Old Style" panose="02050604050505020204" pitchFamily="18" charset="0"/>
              </a:rPr>
              <a:t>Example</a:t>
            </a:r>
          </a:p>
          <a:p>
            <a:pPr>
              <a:lnSpc>
                <a:spcPct val="150000"/>
              </a:lnSpc>
            </a:pPr>
            <a:r>
              <a:rPr lang="en-US" dirty="0">
                <a:latin typeface="Bookman Old Style" panose="02050604050505020204" pitchFamily="18" charset="0"/>
              </a:rPr>
              <a:t>Almost all software needs to save data to a storage device, such as a hard disk. </a:t>
            </a:r>
          </a:p>
          <a:p>
            <a:pPr>
              <a:lnSpc>
                <a:spcPct val="150000"/>
              </a:lnSpc>
            </a:pPr>
            <a:r>
              <a:rPr lang="en-US" dirty="0">
                <a:latin typeface="Bookman Old Style" panose="02050604050505020204" pitchFamily="18" charset="0"/>
              </a:rPr>
              <a:t>Imagine that there are three processes running at the same time, and all three processes save data regularly. </a:t>
            </a:r>
          </a:p>
          <a:p>
            <a:pPr>
              <a:lnSpc>
                <a:spcPct val="150000"/>
              </a:lnSpc>
            </a:pPr>
            <a:r>
              <a:rPr lang="en-US" dirty="0">
                <a:latin typeface="Bookman Old Style" panose="02050604050505020204" pitchFamily="18" charset="0"/>
              </a:rPr>
              <a:t>The processes might send requests to save data when the storage device is already in use. The operating system should manage these requests so that all three processes can save data. </a:t>
            </a:r>
          </a:p>
        </p:txBody>
      </p:sp>
    </p:spTree>
    <p:extLst>
      <p:ext uri="{BB962C8B-B14F-4D97-AF65-F5344CB8AC3E}">
        <p14:creationId xmlns:p14="http://schemas.microsoft.com/office/powerpoint/2010/main" val="63532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FD9D-9413-2360-B1FA-498AF7BDF9E9}"/>
              </a:ext>
            </a:extLst>
          </p:cNvPr>
          <p:cNvSpPr>
            <a:spLocks noGrp="1"/>
          </p:cNvSpPr>
          <p:nvPr>
            <p:ph type="title"/>
          </p:nvPr>
        </p:nvSpPr>
        <p:spPr>
          <a:xfrm>
            <a:off x="1244237" y="580519"/>
            <a:ext cx="10058400" cy="834626"/>
          </a:xfrm>
        </p:spPr>
        <p:txBody>
          <a:bodyPr anchor="t"/>
          <a:lstStyle/>
          <a:p>
            <a:r>
              <a:rPr lang="en-GB" dirty="0"/>
              <a:t>How the OS Manges Resources?</a:t>
            </a:r>
            <a:endParaRPr lang="en-US" dirty="0"/>
          </a:p>
        </p:txBody>
      </p:sp>
      <p:sp>
        <p:nvSpPr>
          <p:cNvPr id="4" name="TextBox 3">
            <a:extLst>
              <a:ext uri="{FF2B5EF4-FFF2-40B4-BE49-F238E27FC236}">
                <a16:creationId xmlns:a16="http://schemas.microsoft.com/office/drawing/2014/main" id="{A5B48C96-E2CF-DAC0-D083-2B93998AD378}"/>
              </a:ext>
            </a:extLst>
          </p:cNvPr>
          <p:cNvSpPr txBox="1"/>
          <p:nvPr/>
        </p:nvSpPr>
        <p:spPr>
          <a:xfrm>
            <a:off x="364671" y="1862546"/>
            <a:ext cx="11092543" cy="3693319"/>
          </a:xfrm>
          <a:prstGeom prst="rect">
            <a:avLst/>
          </a:prstGeom>
          <a:noFill/>
        </p:spPr>
        <p:txBody>
          <a:bodyPr wrap="square">
            <a:spAutoFit/>
          </a:bodyPr>
          <a:lstStyle/>
          <a:p>
            <a:pPr>
              <a:lnSpc>
                <a:spcPct val="200000"/>
              </a:lnSpc>
            </a:pPr>
            <a:r>
              <a:rPr lang="en-US" dirty="0">
                <a:latin typeface="Bookman Old Style" panose="02050604050505020204" pitchFamily="18" charset="0"/>
              </a:rPr>
              <a:t>The operating system share out processing time between all the processes. To do this, the OS runs a scheduler to swap between processes as required. The scheduler operates based on a scheduling algorithm, which determines:</a:t>
            </a:r>
          </a:p>
          <a:p>
            <a:pPr marL="285750" indent="-285750">
              <a:lnSpc>
                <a:spcPct val="200000"/>
              </a:lnSpc>
              <a:buFont typeface="Arial" panose="020B0604020202020204" pitchFamily="34" charset="0"/>
              <a:buChar char="•"/>
            </a:pPr>
            <a:r>
              <a:rPr lang="en-US" dirty="0">
                <a:latin typeface="Bookman Old Style" panose="02050604050505020204" pitchFamily="18" charset="0"/>
              </a:rPr>
              <a:t>How the processing time will be divided</a:t>
            </a:r>
          </a:p>
          <a:p>
            <a:pPr marL="285750" indent="-285750">
              <a:lnSpc>
                <a:spcPct val="200000"/>
              </a:lnSpc>
              <a:buFont typeface="Arial" panose="020B0604020202020204" pitchFamily="34" charset="0"/>
              <a:buChar char="•"/>
            </a:pPr>
            <a:r>
              <a:rPr lang="en-US" dirty="0">
                <a:latin typeface="Bookman Old Style" panose="02050604050505020204" pitchFamily="18" charset="0"/>
              </a:rPr>
              <a:t>The order the processes will be allocated processing time </a:t>
            </a:r>
          </a:p>
          <a:p>
            <a:pPr marL="285750" indent="-285750">
              <a:lnSpc>
                <a:spcPct val="200000"/>
              </a:lnSpc>
              <a:buFont typeface="Arial" panose="020B0604020202020204" pitchFamily="34" charset="0"/>
              <a:buChar char="•"/>
            </a:pPr>
            <a:r>
              <a:rPr lang="en-US" dirty="0">
                <a:latin typeface="Bookman Old Style" panose="02050604050505020204" pitchFamily="18" charset="0"/>
              </a:rPr>
              <a:t>How interrupts are handled</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295998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ACC0-26FB-8AFC-E765-BC71CC632361}"/>
              </a:ext>
            </a:extLst>
          </p:cNvPr>
          <p:cNvSpPr>
            <a:spLocks noGrp="1"/>
          </p:cNvSpPr>
          <p:nvPr>
            <p:ph type="title"/>
          </p:nvPr>
        </p:nvSpPr>
        <p:spPr>
          <a:xfrm>
            <a:off x="1156003" y="158852"/>
            <a:ext cx="10058400" cy="1450757"/>
          </a:xfrm>
        </p:spPr>
        <p:txBody>
          <a:bodyPr>
            <a:normAutofit/>
          </a:bodyPr>
          <a:lstStyle/>
          <a:p>
            <a:pPr algn="ctr"/>
            <a:r>
              <a:rPr lang="en-GB" sz="3600" dirty="0"/>
              <a:t>How the OS User Interface hides the  hardware complexities  from the user</a:t>
            </a:r>
            <a:endParaRPr lang="en-US" sz="3600" dirty="0"/>
          </a:p>
        </p:txBody>
      </p:sp>
      <p:sp>
        <p:nvSpPr>
          <p:cNvPr id="4" name="TextBox 3">
            <a:extLst>
              <a:ext uri="{FF2B5EF4-FFF2-40B4-BE49-F238E27FC236}">
                <a16:creationId xmlns:a16="http://schemas.microsoft.com/office/drawing/2014/main" id="{3D4F8EA8-D256-D642-30F4-FF241B8B5CFB}"/>
              </a:ext>
            </a:extLst>
          </p:cNvPr>
          <p:cNvSpPr txBox="1"/>
          <p:nvPr/>
        </p:nvSpPr>
        <p:spPr>
          <a:xfrm>
            <a:off x="511729" y="1812023"/>
            <a:ext cx="10528184" cy="4615751"/>
          </a:xfrm>
          <a:prstGeom prst="rect">
            <a:avLst/>
          </a:prstGeom>
          <a:noFill/>
        </p:spPr>
        <p:txBody>
          <a:bodyPr wrap="square">
            <a:spAutoFit/>
          </a:bodyPr>
          <a:lstStyle/>
          <a:p>
            <a:pPr>
              <a:lnSpc>
                <a:spcPct val="150000"/>
              </a:lnSpc>
            </a:pPr>
            <a:r>
              <a:rPr lang="en-US" dirty="0">
                <a:latin typeface="Bookman Old Style" panose="02050604050505020204" pitchFamily="18" charset="0"/>
              </a:rPr>
              <a:t>The OS hides the hardware’s complexity by providing a user friendly interface and controlling the system’s resources so the user has a better experience.</a:t>
            </a:r>
          </a:p>
          <a:p>
            <a:pPr marL="285750" indent="-285750">
              <a:lnSpc>
                <a:spcPct val="150000"/>
              </a:lnSpc>
              <a:buFont typeface="Arial" panose="020B0604020202020204" pitchFamily="34" charset="0"/>
              <a:buChar char="•"/>
            </a:pPr>
            <a:r>
              <a:rPr lang="en-US" dirty="0">
                <a:latin typeface="Bookman Old Style" panose="02050604050505020204" pitchFamily="18" charset="0"/>
              </a:rPr>
              <a:t>Using GUI interfaces rather than CLI</a:t>
            </a:r>
          </a:p>
          <a:p>
            <a:pPr marL="285750" indent="-285750">
              <a:lnSpc>
                <a:spcPct val="150000"/>
              </a:lnSpc>
              <a:buFont typeface="Arial" panose="020B0604020202020204" pitchFamily="34" charset="0"/>
              <a:buChar char="•"/>
            </a:pPr>
            <a:r>
              <a:rPr lang="en-US" dirty="0">
                <a:latin typeface="Bookman Old Style" panose="02050604050505020204" pitchFamily="18" charset="0"/>
              </a:rPr>
              <a:t>Using device drivers (which simplifies the complexity of hardware interfaces)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Simplifying the saving and retrieving of data from memory and storage devices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Carrying out background utilities, such as virus scanning which the user can ‘leave to its own devices’</a:t>
            </a:r>
          </a:p>
          <a:p>
            <a:pPr marL="285750" indent="-285750">
              <a:lnSpc>
                <a:spcPct val="150000"/>
              </a:lnSpc>
              <a:buFont typeface="Arial" panose="020B0604020202020204" pitchFamily="34" charset="0"/>
              <a:buChar char="•"/>
            </a:pPr>
            <a:r>
              <a:rPr lang="en-US" dirty="0">
                <a:latin typeface="Bookman Old Style" panose="02050604050505020204" pitchFamily="18" charset="0"/>
              </a:rPr>
              <a:t>The organization of  the storage media on the computer using the file allocation table</a:t>
            </a:r>
          </a:p>
          <a:p>
            <a:pPr marL="285750" indent="-285750">
              <a:lnSpc>
                <a:spcPct val="150000"/>
              </a:lnSpc>
              <a:buFont typeface="Arial" panose="020B0604020202020204" pitchFamily="34" charset="0"/>
              <a:buChar char="•"/>
            </a:pPr>
            <a:r>
              <a:rPr lang="en-US" dirty="0">
                <a:latin typeface="Bookman Old Style" panose="02050604050505020204" pitchFamily="18" charset="0"/>
              </a:rPr>
              <a:t>System files are hidden from us we do not have to know very advance computer coding knowledge for we to view them.</a:t>
            </a: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168517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D095-D33D-4C44-A174-F9B1D8B3CED6}"/>
              </a:ext>
            </a:extLst>
          </p:cNvPr>
          <p:cNvSpPr>
            <a:spLocks noGrp="1"/>
          </p:cNvSpPr>
          <p:nvPr>
            <p:ph type="title"/>
          </p:nvPr>
        </p:nvSpPr>
        <p:spPr>
          <a:xfrm>
            <a:off x="973455" y="256925"/>
            <a:ext cx="10058400" cy="1450757"/>
          </a:xfrm>
        </p:spPr>
        <p:txBody>
          <a:bodyPr anchor="t"/>
          <a:lstStyle/>
          <a:p>
            <a:pPr algn="ctr"/>
            <a:r>
              <a:rPr lang="en-US" b="1" dirty="0"/>
              <a:t>Different ways the OS hides details from the User</a:t>
            </a:r>
          </a:p>
        </p:txBody>
      </p:sp>
      <p:sp>
        <p:nvSpPr>
          <p:cNvPr id="4" name="TextBox 3">
            <a:extLst>
              <a:ext uri="{FF2B5EF4-FFF2-40B4-BE49-F238E27FC236}">
                <a16:creationId xmlns:a16="http://schemas.microsoft.com/office/drawing/2014/main" id="{2801CED6-A0D9-40A4-AF18-E211C7EF9855}"/>
              </a:ext>
            </a:extLst>
          </p:cNvPr>
          <p:cNvSpPr txBox="1"/>
          <p:nvPr/>
        </p:nvSpPr>
        <p:spPr>
          <a:xfrm>
            <a:off x="269508" y="1707682"/>
            <a:ext cx="10058400" cy="378475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dirty="0">
                <a:latin typeface="Bookman Old Style" panose="02050604050505020204" pitchFamily="18" charset="0"/>
              </a:rPr>
              <a:t>The organization of  the storage media on the computer. The logical organization as we see it need not reflect the actual organization "behind the scenes. </a:t>
            </a:r>
            <a:r>
              <a:rPr lang="en-US" dirty="0" err="1">
                <a:latin typeface="Bookman Old Style" panose="02050604050505020204" pitchFamily="18" charset="0"/>
              </a:rPr>
              <a:t>E.g</a:t>
            </a:r>
            <a:r>
              <a:rPr lang="en-US" dirty="0">
                <a:latin typeface="Bookman Old Style" panose="02050604050505020204" pitchFamily="18" charset="0"/>
              </a:rPr>
              <a:t> the hard disk. The different drives are given letter so its easy for the user to know the drives and use the hardware</a:t>
            </a:r>
          </a:p>
          <a:p>
            <a:pPr marL="285750" indent="-285750">
              <a:lnSpc>
                <a:spcPct val="150000"/>
              </a:lnSpc>
              <a:buFont typeface="Wingdings" panose="05000000000000000000" pitchFamily="2" charset="2"/>
              <a:buChar char="ü"/>
            </a:pPr>
            <a:endParaRPr lang="en-US" dirty="0">
              <a:latin typeface="Bookman Old Style" panose="02050604050505020204" pitchFamily="18" charset="0"/>
            </a:endParaRPr>
          </a:p>
          <a:p>
            <a:pPr marL="285750" indent="-285750">
              <a:lnSpc>
                <a:spcPct val="150000"/>
              </a:lnSpc>
              <a:buFont typeface="Wingdings" panose="05000000000000000000" pitchFamily="2" charset="2"/>
              <a:buChar char="ü"/>
            </a:pPr>
            <a:r>
              <a:rPr lang="en-US" dirty="0">
                <a:latin typeface="Bookman Old Style" panose="02050604050505020204" pitchFamily="18" charset="0"/>
              </a:rPr>
              <a:t>The use of the File Allocation Table, all the various pointers and addresses, the fragmented nature of files, and so on. </a:t>
            </a:r>
          </a:p>
          <a:p>
            <a:pPr marL="285750" indent="-285750">
              <a:lnSpc>
                <a:spcPct val="150000"/>
              </a:lnSpc>
              <a:buFont typeface="Wingdings" panose="05000000000000000000" pitchFamily="2" charset="2"/>
              <a:buChar char="ü"/>
            </a:pPr>
            <a:r>
              <a:rPr lang="en-US" dirty="0">
                <a:latin typeface="Bookman Old Style" panose="02050604050505020204" pitchFamily="18" charset="0"/>
              </a:rPr>
              <a:t>There are many System files themselves which are hidden from us, and we have to know very advance computer coding knowledge for we to view them. </a:t>
            </a:r>
          </a:p>
        </p:txBody>
      </p:sp>
    </p:spTree>
    <p:extLst>
      <p:ext uri="{BB962C8B-B14F-4D97-AF65-F5344CB8AC3E}">
        <p14:creationId xmlns:p14="http://schemas.microsoft.com/office/powerpoint/2010/main" val="373547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FE2770AE-AD3E-4FFA-9715-E5003EEE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18">
            <a:extLst>
              <a:ext uri="{FF2B5EF4-FFF2-40B4-BE49-F238E27FC236}">
                <a16:creationId xmlns:a16="http://schemas.microsoft.com/office/drawing/2014/main" id="{DDEBB60B-8456-4747-88E0-6E24098E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0">
            <a:extLst>
              <a:ext uri="{FF2B5EF4-FFF2-40B4-BE49-F238E27FC236}">
                <a16:creationId xmlns:a16="http://schemas.microsoft.com/office/drawing/2014/main" id="{BD421C39-F208-4386-B9CA-9B6215815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F751280E-46F5-4BEA-90EE-7FFC18A1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rawing of a cartoon character&#10;&#10;Description automatically generated">
            <a:extLst>
              <a:ext uri="{FF2B5EF4-FFF2-40B4-BE49-F238E27FC236}">
                <a16:creationId xmlns:a16="http://schemas.microsoft.com/office/drawing/2014/main" id="{84B8D68C-A4A7-4BCC-937D-E3F3D28C258E}"/>
              </a:ext>
            </a:extLst>
          </p:cNvPr>
          <p:cNvPicPr>
            <a:picLocks noChangeAspect="1"/>
          </p:cNvPicPr>
          <p:nvPr/>
        </p:nvPicPr>
        <p:blipFill rotWithShape="1">
          <a:blip r:embed="rId2">
            <a:duotone>
              <a:prstClr val="black"/>
              <a:schemeClr val="accent2">
                <a:tint val="45000"/>
                <a:satMod val="400000"/>
              </a:schemeClr>
            </a:duotone>
            <a:alphaModFix amt="65000"/>
            <a:extLst>
              <a:ext uri="{28A0092B-C50C-407E-A947-70E740481C1C}">
                <a14:useLocalDpi xmlns:a14="http://schemas.microsoft.com/office/drawing/2010/main" val="0"/>
              </a:ext>
            </a:extLst>
          </a:blip>
          <a:srcRect t="2660" b="13071"/>
          <a:stretch/>
        </p:blipFill>
        <p:spPr>
          <a:xfrm>
            <a:off x="81022" y="43553"/>
            <a:ext cx="12191980" cy="6857990"/>
          </a:xfrm>
          <a:prstGeom prst="rect">
            <a:avLst/>
          </a:prstGeom>
        </p:spPr>
      </p:pic>
      <p:sp>
        <p:nvSpPr>
          <p:cNvPr id="32" name="Rectangle 24">
            <a:extLst>
              <a:ext uri="{FF2B5EF4-FFF2-40B4-BE49-F238E27FC236}">
                <a16:creationId xmlns:a16="http://schemas.microsoft.com/office/drawing/2014/main" id="{1FA30303-00E8-4184-9E3D-2121EC349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87FA79-C7D6-4ED8-8EDC-AF7F1EEE4242}"/>
              </a:ext>
            </a:extLst>
          </p:cNvPr>
          <p:cNvSpPr>
            <a:spLocks noGrp="1"/>
          </p:cNvSpPr>
          <p:nvPr>
            <p:ph type="title"/>
          </p:nvPr>
        </p:nvSpPr>
        <p:spPr>
          <a:xfrm>
            <a:off x="5573027" y="192302"/>
            <a:ext cx="4716380" cy="776795"/>
          </a:xfrm>
        </p:spPr>
        <p:txBody>
          <a:bodyPr vert="horz" lIns="91440" tIns="45720" rIns="91440" bIns="45720" rtlCol="0" anchor="t">
            <a:noAutofit/>
          </a:bodyPr>
          <a:lstStyle/>
          <a:p>
            <a:pPr algn="ctr"/>
            <a:r>
              <a:rPr lang="en-US" sz="2800" b="1" dirty="0">
                <a:effectLst/>
                <a:latin typeface="Bookman Old Style" panose="02050604050505020204" pitchFamily="18" charset="0"/>
                <a:ea typeface="Times New Roman" panose="02020603050405020304" pitchFamily="18" charset="0"/>
                <a:cs typeface="Times New Roman" panose="02020603050405020304" pitchFamily="18" charset="0"/>
              </a:rPr>
              <a:t>Operating System -Process Management</a:t>
            </a:r>
            <a:endParaRPr lang="en-US" sz="4000" b="1" dirty="0">
              <a:solidFill>
                <a:srgbClr val="FFFFFF"/>
              </a:solidFill>
            </a:endParaRPr>
          </a:p>
        </p:txBody>
      </p:sp>
      <p:sp>
        <p:nvSpPr>
          <p:cNvPr id="27" name="Rectangle 26">
            <a:extLst>
              <a:ext uri="{FF2B5EF4-FFF2-40B4-BE49-F238E27FC236}">
                <a16:creationId xmlns:a16="http://schemas.microsoft.com/office/drawing/2014/main" id="{89543FBE-72CE-46AB-A736-695A0B03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8335146-2E68-46DA-86A4-802269BCC480}"/>
              </a:ext>
            </a:extLst>
          </p:cNvPr>
          <p:cNvSpPr txBox="1"/>
          <p:nvPr/>
        </p:nvSpPr>
        <p:spPr>
          <a:xfrm>
            <a:off x="4947721" y="1521861"/>
            <a:ext cx="6872641" cy="4938810"/>
          </a:xfrm>
          <a:prstGeom prst="rect">
            <a:avLst/>
          </a:prstGeom>
        </p:spPr>
        <p:txBody>
          <a:bodyPr vert="horz" lIns="0" tIns="45720" rIns="0" bIns="45720" rtlCol="0">
            <a:normAutofit/>
          </a:bodyPr>
          <a:lstStyle/>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Most personal computers are used to perform a variety of tasks using the same operating system. When a computer is running hundreds of processes are all loaded at the same time. </a:t>
            </a: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operating system needs to switch between tasks so that the user can run multiple applications concurrently.</a:t>
            </a:r>
          </a:p>
          <a:p>
            <a:pPr marL="0" marR="0">
              <a:lnSpc>
                <a:spcPct val="150000"/>
              </a:lnSpc>
              <a:spcBef>
                <a:spcPts val="0"/>
              </a:spcBef>
              <a:spcAft>
                <a:spcPts val="800"/>
              </a:spcAf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Most modern computers use a multitasking operating system where it can switch between tasks quickly to make it look like more than one task is running at a time.</a:t>
            </a:r>
          </a:p>
        </p:txBody>
      </p:sp>
    </p:spTree>
    <p:extLst>
      <p:ext uri="{BB962C8B-B14F-4D97-AF65-F5344CB8AC3E}">
        <p14:creationId xmlns:p14="http://schemas.microsoft.com/office/powerpoint/2010/main" val="30464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96A9-2E55-40DC-B38F-5666BFA8C371}"/>
              </a:ext>
            </a:extLst>
          </p:cNvPr>
          <p:cNvSpPr>
            <a:spLocks noGrp="1"/>
          </p:cNvSpPr>
          <p:nvPr>
            <p:ph type="title"/>
          </p:nvPr>
        </p:nvSpPr>
        <p:spPr/>
        <p:txBody>
          <a:bodyPr/>
          <a:lstStyle/>
          <a:p>
            <a:pPr algn="ctr"/>
            <a:r>
              <a:rPr lang="en-US" dirty="0"/>
              <a:t>Process scheduling</a:t>
            </a:r>
            <a:br>
              <a:rPr lang="en-US" dirty="0"/>
            </a:br>
            <a:endParaRPr lang="en-US" dirty="0"/>
          </a:p>
        </p:txBody>
      </p:sp>
      <p:sp>
        <p:nvSpPr>
          <p:cNvPr id="4" name="TextBox 3">
            <a:extLst>
              <a:ext uri="{FF2B5EF4-FFF2-40B4-BE49-F238E27FC236}">
                <a16:creationId xmlns:a16="http://schemas.microsoft.com/office/drawing/2014/main" id="{8BAF2705-3A02-45FE-97FA-E8FEB72F3B87}"/>
              </a:ext>
            </a:extLst>
          </p:cNvPr>
          <p:cNvSpPr txBox="1"/>
          <p:nvPr/>
        </p:nvSpPr>
        <p:spPr>
          <a:xfrm>
            <a:off x="394282" y="1011981"/>
            <a:ext cx="11358693" cy="557075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Types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High-level scheduler controls the selection of a program stored on disk to be moved into main memory.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Decides which processes are loaded from backing store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Into memory/ready queue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Low-level scheduler controls when the program installed in the memory has access to the CPU</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Decide which process should next get the use of CPU time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Based on position/priority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Invoked after interrupt/OS call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ookman Old Style" panose="02050604050505020204" pitchFamily="18" charset="0"/>
              </a:rPr>
              <a:t>        Purpose: ensure response time is acceptable and the system remains stable at all times.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981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609</TotalTime>
  <Words>1733</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Bookman Old Style</vt:lpstr>
      <vt:lpstr>Calibri</vt:lpstr>
      <vt:lpstr>Calibri Light</vt:lpstr>
      <vt:lpstr>Times New Roman</vt:lpstr>
      <vt:lpstr>Wingdings</vt:lpstr>
      <vt:lpstr>Retrospect</vt:lpstr>
      <vt:lpstr>Operating System</vt:lpstr>
      <vt:lpstr>Revision Operating system</vt:lpstr>
      <vt:lpstr>Operating System Tasks</vt:lpstr>
      <vt:lpstr>How the OS Manges Resources?</vt:lpstr>
      <vt:lpstr>How the OS Manges Resources?</vt:lpstr>
      <vt:lpstr>How the OS User Interface hides the  hardware complexities  from the user</vt:lpstr>
      <vt:lpstr>Different ways the OS hides details from the User</vt:lpstr>
      <vt:lpstr>Operating System -Process Management</vt:lpstr>
      <vt:lpstr>Process scheduling </vt:lpstr>
      <vt:lpstr>Why the operating system needs to use scheduling algorithm</vt:lpstr>
      <vt:lpstr>Process Control Blocks (PCB)</vt:lpstr>
      <vt:lpstr>The State of a Process in the Operating System</vt:lpstr>
      <vt:lpstr>The transitions between the states </vt:lpstr>
      <vt:lpstr>CPU Scheduling</vt:lpstr>
      <vt:lpstr>Scheduling Algorithms</vt:lpstr>
      <vt:lpstr>Types of Scheduling algorithm</vt:lpstr>
      <vt:lpstr>First Come First Serve (FCFS) </vt:lpstr>
      <vt:lpstr>Shortest Job First</vt:lpstr>
      <vt:lpstr>Shortest Time Remaining </vt:lpstr>
      <vt:lpstr>Round Robin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Janet Sterling</dc:creator>
  <cp:lastModifiedBy>Janet</cp:lastModifiedBy>
  <cp:revision>33</cp:revision>
  <dcterms:created xsi:type="dcterms:W3CDTF">2020-08-27T06:45:57Z</dcterms:created>
  <dcterms:modified xsi:type="dcterms:W3CDTF">2024-08-28T06:19:36Z</dcterms:modified>
</cp:coreProperties>
</file>