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25" r:id="rId5"/>
    <p:sldId id="326" r:id="rId6"/>
    <p:sldId id="357" r:id="rId7"/>
    <p:sldId id="358" r:id="rId8"/>
    <p:sldId id="359" r:id="rId9"/>
    <p:sldId id="360" r:id="rId10"/>
    <p:sldId id="327" r:id="rId11"/>
    <p:sldId id="354" r:id="rId12"/>
    <p:sldId id="329" r:id="rId13"/>
    <p:sldId id="355" r:id="rId14"/>
    <p:sldId id="351" r:id="rId15"/>
    <p:sldId id="328" r:id="rId16"/>
    <p:sldId id="330" r:id="rId17"/>
    <p:sldId id="356" r:id="rId18"/>
    <p:sldId id="362" r:id="rId19"/>
    <p:sldId id="361" r:id="rId20"/>
    <p:sldId id="430" r:id="rId21"/>
    <p:sldId id="331" r:id="rId22"/>
    <p:sldId id="432" r:id="rId23"/>
    <p:sldId id="433" r:id="rId24"/>
    <p:sldId id="434" r:id="rId25"/>
    <p:sldId id="33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205" autoAdjust="0"/>
  </p:normalViewPr>
  <p:slideViewPr>
    <p:cSldViewPr snapToGrid="0">
      <p:cViewPr varScale="1">
        <p:scale>
          <a:sx n="56" d="100"/>
          <a:sy n="56" d="100"/>
        </p:scale>
        <p:origin x="108" y="111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2B9B7E1-177B-4CB0-A164-DA56D568C6F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5611" b="15611"/>
          <a:stretch>
            <a:fillRect/>
          </a:stretch>
        </p:blipFill>
        <p:spPr>
          <a:xfrm>
            <a:off x="2324100" y="638182"/>
            <a:ext cx="7543800" cy="50292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16325"/>
            <a:ext cx="10893725" cy="1825349"/>
          </a:xfrm>
        </p:spPr>
        <p:txBody>
          <a:bodyPr/>
          <a:lstStyle/>
          <a:p>
            <a:r>
              <a:rPr lang="en-US" dirty="0"/>
              <a:t>Records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Year 12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48" y="529917"/>
            <a:ext cx="10609846" cy="981375"/>
          </a:xfrm>
        </p:spPr>
        <p:txBody>
          <a:bodyPr/>
          <a:lstStyle/>
          <a:p>
            <a:pPr algn="ctr"/>
            <a:r>
              <a:rPr lang="en-US" sz="3200" dirty="0"/>
              <a:t>Records-importance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542A64-2193-49FF-A6DF-1C25A1EC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150351"/>
            <a:ext cx="11322963" cy="523039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Bookman Old Style" panose="02050604050505020204" pitchFamily="18" charset="0"/>
              </a:rPr>
              <a:t>Records play a vital role in enhancing data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Bookman Old Style" panose="02050604050505020204" pitchFamily="18" charset="0"/>
              </a:rPr>
              <a:t>Organization-using one identifier facilitates efficient data management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Bookman Old Style" panose="02050604050505020204" pitchFamily="18" charset="0"/>
              </a:rPr>
              <a:t>Integrity- group related data helps to maintain integrity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Bookman Old Style" panose="02050604050505020204" pitchFamily="18" charset="0"/>
              </a:rPr>
              <a:t>Access – efficiency of retrieval and manipulation in programs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Bookman Old Style" panose="02050604050505020204" pitchFamily="18" charset="0"/>
              </a:rPr>
              <a:t>code readability –enhance code readability makes it easier for programmers to understand and maintain complex system.</a:t>
            </a:r>
          </a:p>
        </p:txBody>
      </p:sp>
      <p:pic>
        <p:nvPicPr>
          <p:cNvPr id="6" name="Picture 5" descr="A person with a brain&#10;&#10;Description automatically generated with medium confidence">
            <a:extLst>
              <a:ext uri="{FF2B5EF4-FFF2-40B4-BE49-F238E27FC236}">
                <a16:creationId xmlns:a16="http://schemas.microsoft.com/office/drawing/2014/main" id="{EC488DC0-F1EB-F94E-B7EC-8D7373EB4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100" y="5080355"/>
            <a:ext cx="1547516" cy="15475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762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9A65-9301-1500-FF88-262070CD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221" y="286968"/>
            <a:ext cx="6442423" cy="922970"/>
          </a:xfrm>
        </p:spPr>
        <p:txBody>
          <a:bodyPr/>
          <a:lstStyle/>
          <a:p>
            <a:pPr algn="ctr"/>
            <a:r>
              <a:rPr lang="en-US" sz="4400" dirty="0"/>
              <a:t>Records-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4BC2-1A2F-29C8-78BA-986E5A6F0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5" y="1277927"/>
            <a:ext cx="9059805" cy="4926024"/>
          </a:xfrm>
        </p:spPr>
        <p:txBody>
          <a:bodyPr/>
          <a:lstStyle/>
          <a:p>
            <a:r>
              <a:rPr lang="en-US" sz="2400" cap="none" dirty="0">
                <a:latin typeface="Bookman Old Style" panose="02050604050505020204" pitchFamily="18" charset="0"/>
              </a:rPr>
              <a:t>The record type is known as a user-defined type, because the </a:t>
            </a:r>
            <a:r>
              <a:rPr lang="en-US" sz="2400" b="1" cap="none" dirty="0">
                <a:solidFill>
                  <a:srgbClr val="00B0F0"/>
                </a:solidFill>
                <a:latin typeface="Bookman Old Style" panose="02050604050505020204" pitchFamily="18" charset="0"/>
              </a:rPr>
              <a:t>programmer can decide which variables (fields)</a:t>
            </a:r>
            <a:r>
              <a:rPr lang="en-US" sz="2400" cap="none" dirty="0">
                <a:latin typeface="Bookman Old Style" panose="02050604050505020204" pitchFamily="18" charset="0"/>
              </a:rPr>
              <a:t> to include as a record. </a:t>
            </a:r>
          </a:p>
          <a:p>
            <a:r>
              <a:rPr lang="en-US" sz="2400" cap="none" dirty="0">
                <a:latin typeface="Bookman Old Style" panose="02050604050505020204" pitchFamily="18" charset="0"/>
              </a:rPr>
              <a:t>Think of a data base with table that contains different field with different data types and the record that represents information about one instance of that 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7BC41-807B-25B4-DABB-D56E73D50B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0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structure</a:t>
            </a: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89" y="196848"/>
            <a:ext cx="9829800" cy="914400"/>
          </a:xfrm>
        </p:spPr>
        <p:txBody>
          <a:bodyPr/>
          <a:lstStyle/>
          <a:p>
            <a:r>
              <a:rPr lang="en-US" dirty="0"/>
              <a:t>Record declaration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BABE5E-E5A6-4BE6-BE29-E3A6FDAC4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353805"/>
            <a:ext cx="6415654" cy="261434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Bookman Old Style" panose="02050604050505020204" pitchFamily="18" charset="0"/>
              </a:rPr>
              <a:t>TYPE &lt;TypeIdentifier&gt;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Bookman Old Style" panose="02050604050505020204" pitchFamily="18" charset="0"/>
              </a:rPr>
              <a:t>DECLARE &lt;field identifier&gt; : &lt;data type&gt;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Bookman Old Style" panose="02050604050505020204" pitchFamily="18" charset="0"/>
              </a:rPr>
              <a:t>ENDTYPE.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92FCE-7DF5-4FFC-A1A7-0901985B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3652538"/>
            <a:ext cx="10887487" cy="26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89" y="196848"/>
            <a:ext cx="9829800" cy="914400"/>
          </a:xfrm>
        </p:spPr>
        <p:txBody>
          <a:bodyPr/>
          <a:lstStyle/>
          <a:p>
            <a:r>
              <a:rPr lang="en-US" dirty="0"/>
              <a:t>Record declaration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BABE5E-E5A6-4BE6-BE29-E3A6FDAC4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73" y="1145753"/>
            <a:ext cx="5376327" cy="50683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A variable can then be declared as follows: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E467D-66E8-4697-8211-B3683C5F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89" y="2035835"/>
            <a:ext cx="7032144" cy="11720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3C17AE-D27D-4FEB-9091-60F0128FC755}"/>
              </a:ext>
            </a:extLst>
          </p:cNvPr>
          <p:cNvSpPr txBox="1"/>
          <p:nvPr/>
        </p:nvSpPr>
        <p:spPr>
          <a:xfrm>
            <a:off x="877824" y="3429000"/>
            <a:ext cx="10280443" cy="224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"Declare a variable named newstudent of type TRecord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TRecord is a previously defined record type."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This variable can now store and manage data in a structured way, with fields defined by the TRecord type.</a:t>
            </a:r>
          </a:p>
        </p:txBody>
      </p:sp>
    </p:spTree>
    <p:extLst>
      <p:ext uri="{BB962C8B-B14F-4D97-AF65-F5344CB8AC3E}">
        <p14:creationId xmlns:p14="http://schemas.microsoft.com/office/powerpoint/2010/main" val="266982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89" y="196848"/>
            <a:ext cx="9829800" cy="914400"/>
          </a:xfrm>
        </p:spPr>
        <p:txBody>
          <a:bodyPr/>
          <a:lstStyle/>
          <a:p>
            <a:r>
              <a:rPr lang="en-US" dirty="0"/>
              <a:t>Record declaration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BABE5E-E5A6-4BE6-BE29-E3A6FDAC4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73" y="1145753"/>
            <a:ext cx="5376327" cy="50683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Adding information the: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E467D-66E8-4697-8211-B3683C5F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09" y="1378394"/>
            <a:ext cx="6222012" cy="10370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3C17AE-D27D-4FEB-9091-60F0128FC755}"/>
              </a:ext>
            </a:extLst>
          </p:cNvPr>
          <p:cNvSpPr txBox="1"/>
          <p:nvPr/>
        </p:nvSpPr>
        <p:spPr>
          <a:xfrm>
            <a:off x="719673" y="1809311"/>
            <a:ext cx="7389157" cy="4851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Bookman Old Style" panose="02050604050505020204" pitchFamily="18" charset="0"/>
              </a:rPr>
              <a:t>"TYPE TRecord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ookman Old Style" panose="02050604050505020204" pitchFamily="18" charset="0"/>
              </a:rPr>
              <a:t>    DECLARE name : STRING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ookman Old Style" panose="02050604050505020204" pitchFamily="18" charset="0"/>
              </a:rPr>
              <a:t>    DECLARE gender : CHAR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ookman Old Style" panose="02050604050505020204" pitchFamily="18" charset="0"/>
              </a:rPr>
              <a:t>    DECLARE DOB : DATE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ookman Old Style" panose="02050604050505020204" pitchFamily="18" charset="0"/>
              </a:rPr>
              <a:t>    DECLARE GPA : REAL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ookman Old Style" panose="02050604050505020204" pitchFamily="18" charset="0"/>
              </a:rPr>
              <a:t>ENDTYPE.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ookman Old Style" panose="02050604050505020204" pitchFamily="18" charset="0"/>
              </a:rPr>
              <a:t>DECLARE newstudent : TRecord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ookman Old Style" panose="02050604050505020204" pitchFamily="18" charset="0"/>
              </a:rPr>
              <a:t>// Input or assign values to the fields of newstudent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ookman Old Style" panose="02050604050505020204" pitchFamily="18" charset="0"/>
              </a:rPr>
              <a:t>nestudent.name ← "John Doe"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ookman Old Style" panose="02050604050505020204" pitchFamily="18" charset="0"/>
              </a:rPr>
              <a:t>newstudent.age</a:t>
            </a:r>
            <a:r>
              <a:rPr lang="en-US" sz="1600" dirty="0">
                <a:latin typeface="Bookman Old Style" panose="02050604050505020204" pitchFamily="18" charset="0"/>
              </a:rPr>
              <a:t> ← 18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ookman Old Style" panose="02050604050505020204" pitchFamily="18" charset="0"/>
              </a:rPr>
              <a:t>newstudent.studentID</a:t>
            </a:r>
            <a:r>
              <a:rPr lang="en-US" sz="1600" dirty="0">
                <a:latin typeface="Bookman Old Style" panose="02050604050505020204" pitchFamily="18" charset="0"/>
              </a:rPr>
              <a:t> ← "S123456"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ookman Old Style" panose="02050604050505020204" pitchFamily="18" charset="0"/>
              </a:rPr>
              <a:t>newstudent.GPA</a:t>
            </a:r>
            <a:r>
              <a:rPr lang="en-US" sz="1600" dirty="0">
                <a:latin typeface="Bookman Old Style" panose="02050604050505020204" pitchFamily="18" charset="0"/>
              </a:rPr>
              <a:t> ← 3.8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36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89" y="196848"/>
            <a:ext cx="9829800" cy="914400"/>
          </a:xfrm>
        </p:spPr>
        <p:txBody>
          <a:bodyPr/>
          <a:lstStyle/>
          <a:p>
            <a:r>
              <a:rPr lang="en-US" dirty="0"/>
              <a:t>Record declaration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5E450-0118-495F-A5ED-E3CDD9F5ED77}"/>
              </a:ext>
            </a:extLst>
          </p:cNvPr>
          <p:cNvSpPr txBox="1"/>
          <p:nvPr/>
        </p:nvSpPr>
        <p:spPr>
          <a:xfrm>
            <a:off x="877824" y="1217938"/>
            <a:ext cx="8811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Individual data item can then be accessed using a </a:t>
            </a:r>
            <a:r>
              <a:rPr lang="en-US" sz="2000" b="1" dirty="0">
                <a:solidFill>
                  <a:srgbClr val="00B0F0"/>
                </a:solidFill>
                <a:latin typeface="Bookman Old Style" panose="02050604050505020204" pitchFamily="18" charset="0"/>
              </a:rPr>
              <a:t>dot notation: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D12EC9-2606-4A87-8D57-AD58C9AA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2149642"/>
            <a:ext cx="8642385" cy="111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9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35573"/>
            <a:ext cx="10515600" cy="809308"/>
          </a:xfrm>
        </p:spPr>
        <p:txBody>
          <a:bodyPr/>
          <a:lstStyle/>
          <a:p>
            <a:r>
              <a:rPr lang="en-US" dirty="0"/>
              <a:t>Creating Records: Python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2D9DB8-6AAC-452C-8711-DA2E869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2C168-8A60-D974-E9BB-02C84BD1C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17" y="944881"/>
            <a:ext cx="11130700" cy="591311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In Python, you can create records using classes. Each attribute in the class represents a field in the record. </a:t>
            </a:r>
          </a:p>
          <a:p>
            <a:pPr marL="2286000" lvl="5" indent="0">
              <a:lnSpc>
                <a:spcPct val="150000"/>
              </a:lnSpc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class Person:</a:t>
            </a:r>
          </a:p>
          <a:p>
            <a:pPr marL="2286000" lvl="5" indent="0">
              <a:lnSpc>
                <a:spcPct val="150000"/>
              </a:lnSpc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def __init__(self, name, age, address):</a:t>
            </a:r>
          </a:p>
          <a:p>
            <a:pPr marL="2286000" lvl="5" indent="0">
              <a:lnSpc>
                <a:spcPct val="150000"/>
              </a:lnSpc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self.name = name</a:t>
            </a:r>
          </a:p>
          <a:p>
            <a:pPr marL="2286000" lvl="5" indent="0">
              <a:lnSpc>
                <a:spcPct val="150000"/>
              </a:lnSpc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self.age = age</a:t>
            </a:r>
          </a:p>
          <a:p>
            <a:pPr marL="2286000" lvl="5" indent="0">
              <a:lnSpc>
                <a:spcPct val="150000"/>
              </a:lnSpc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self.address = address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Bookman Old Style" panose="02050604050505020204" pitchFamily="18" charset="0"/>
              </a:rPr>
              <a:t>Above a Person record with three fields: name, age, and address.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Bookman Old Style" panose="02050604050505020204" pitchFamily="18" charset="0"/>
              </a:rPr>
              <a:t>To create an instance of this record:</a:t>
            </a:r>
          </a:p>
          <a:p>
            <a:pPr marL="3200400" lvl="7" indent="0">
              <a:lnSpc>
                <a:spcPct val="150000"/>
              </a:lnSpc>
              <a:buNone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# Creating a Person record instance</a:t>
            </a:r>
          </a:p>
          <a:p>
            <a:pPr marL="3200400" lvl="7" indent="0">
              <a:lnSpc>
                <a:spcPct val="150000"/>
              </a:lnSpc>
              <a:buNone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person1 = Person("Alice", 30, "123 Main St.")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8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1120979"/>
            <a:ext cx="9920378" cy="4898822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2000" cap="none" dirty="0">
                <a:latin typeface="Bookman Old Style" panose="02050604050505020204" pitchFamily="18" charset="0"/>
              </a:rPr>
              <a:t>Once a record type is defined, you can declare and initialize instances of that record.</a:t>
            </a:r>
            <a:br>
              <a:rPr lang="en-US" sz="2000" cap="none" dirty="0">
                <a:latin typeface="Bookman Old Style" panose="02050604050505020204" pitchFamily="18" charset="0"/>
              </a:rPr>
            </a:br>
            <a:br>
              <a:rPr lang="en-US" sz="2000" cap="none" dirty="0">
                <a:latin typeface="Bookman Old Style" panose="02050604050505020204" pitchFamily="18" charset="0"/>
              </a:rPr>
            </a:br>
            <a:r>
              <a:rPr lang="en-US" sz="2000" cap="none" dirty="0">
                <a:latin typeface="Bookman Old Style" panose="02050604050505020204" pitchFamily="18" charset="0"/>
              </a:rPr>
              <a:t>Its importance to initialize all the fields to meaningful values.</a:t>
            </a:r>
            <a:br>
              <a:rPr lang="en-US" sz="2000" cap="none" dirty="0">
                <a:latin typeface="Bookman Old Style" panose="02050604050505020204" pitchFamily="18" charset="0"/>
              </a:rPr>
            </a:br>
            <a:br>
              <a:rPr lang="en-US" sz="2000" cap="none" dirty="0">
                <a:latin typeface="Bookman Old Style" panose="02050604050505020204" pitchFamily="18" charset="0"/>
              </a:rPr>
            </a:br>
            <a:r>
              <a:rPr lang="en-US" sz="2000" cap="none" dirty="0">
                <a:latin typeface="Bookman Old Style" panose="02050604050505020204" pitchFamily="18" charset="0"/>
              </a:rPr>
              <a:t># Creating instances of the Person record</a:t>
            </a:r>
            <a:br>
              <a:rPr lang="en-US" sz="2000" cap="none" dirty="0">
                <a:latin typeface="Bookman Old Style" panose="02050604050505020204" pitchFamily="18" charset="0"/>
              </a:rPr>
            </a:br>
            <a:r>
              <a:rPr lang="en-US" sz="2000" cap="none" dirty="0">
                <a:latin typeface="Bookman Old Style" panose="02050604050505020204" pitchFamily="18" charset="0"/>
              </a:rPr>
              <a:t>person1 = Person("Alice", 30, "123 Main St.")</a:t>
            </a:r>
            <a:br>
              <a:rPr lang="en-US" sz="2000" cap="none" dirty="0">
                <a:latin typeface="Bookman Old Style" panose="02050604050505020204" pitchFamily="18" charset="0"/>
              </a:rPr>
            </a:br>
            <a:r>
              <a:rPr lang="en-US" sz="2000" cap="none" dirty="0">
                <a:latin typeface="Bookman Old Style" panose="02050604050505020204" pitchFamily="18" charset="0"/>
              </a:rPr>
              <a:t>person2 = Person("Bob", 25, "456 Elm St.")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7D9C04C-425B-8D00-23BB-5E9C39702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445" y="276046"/>
            <a:ext cx="9920378" cy="1621765"/>
          </a:xfrm>
        </p:spPr>
        <p:txBody>
          <a:bodyPr/>
          <a:lstStyle/>
          <a:p>
            <a:r>
              <a:rPr lang="en-US" sz="4800" dirty="0"/>
              <a:t>Creating Records: Python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35573"/>
            <a:ext cx="10515600" cy="809308"/>
          </a:xfrm>
        </p:spPr>
        <p:txBody>
          <a:bodyPr/>
          <a:lstStyle/>
          <a:p>
            <a:r>
              <a:rPr lang="en-US" sz="3200" dirty="0"/>
              <a:t>Accessing Fields in a Record: Python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2D9DB8-6AAC-452C-8711-DA2E869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2C168-8A60-D974-E9BB-02C84BD1C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944880"/>
            <a:ext cx="11948160" cy="577659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Once a record type is defined, you can declare and initialize instances of that record.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Accessing fields in a record is done my using the instances of the record followed by the .field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# Accessing fields in the Person record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print(person1.name)    # Output: "Alice"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print(person2.age)     # Output: 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5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415" y="599069"/>
            <a:ext cx="4256705" cy="54864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415" y="1478371"/>
            <a:ext cx="6277775" cy="42058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cap="none" dirty="0">
                <a:latin typeface="Bookman Old Style" panose="02050604050505020204" pitchFamily="18" charset="0"/>
              </a:rPr>
              <a:t>Students will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latin typeface="Bookman Old Style" panose="02050604050505020204" pitchFamily="18" charset="0"/>
              </a:rPr>
              <a:t>demonstrate an understanding of the purpose of a record structure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latin typeface="Bookman Old Style" panose="02050604050505020204" pitchFamily="18" charset="0"/>
              </a:rPr>
              <a:t>write pseudocode to define, read data from, and save data to a record structure.</a:t>
            </a:r>
            <a:endParaRPr lang="en-US" dirty="0"/>
          </a:p>
        </p:txBody>
      </p:sp>
      <p:pic>
        <p:nvPicPr>
          <p:cNvPr id="10" name="Picture Placeholder 9" descr="A dart hitting the center of a target&#10;&#10;Description automatically generated">
            <a:extLst>
              <a:ext uri="{FF2B5EF4-FFF2-40B4-BE49-F238E27FC236}">
                <a16:creationId xmlns:a16="http://schemas.microsoft.com/office/drawing/2014/main" id="{5CBDCACA-6F08-F7FF-D0F7-A7F2B7FF7C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6260" b="16260"/>
          <a:stretch>
            <a:fillRect/>
          </a:stretch>
        </p:blipFill>
        <p:spPr>
          <a:xfrm>
            <a:off x="7595487" y="1323096"/>
            <a:ext cx="3856733" cy="3520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35573"/>
            <a:ext cx="10515600" cy="809308"/>
          </a:xfrm>
        </p:spPr>
        <p:txBody>
          <a:bodyPr/>
          <a:lstStyle/>
          <a:p>
            <a:r>
              <a:rPr lang="en-US" dirty="0"/>
              <a:t>Modifying Record: Python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2D9DB8-6AAC-452C-8711-DA2E869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2C168-8A60-D974-E9BB-02C84BD1C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34" y="1081405"/>
            <a:ext cx="9947226" cy="57765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Modifying a record is done by assigning a new value to their fields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i="1" dirty="0">
                <a:latin typeface="Bookman Old Style" panose="02050604050505020204" pitchFamily="18" charset="0"/>
              </a:rPr>
              <a:t># Modifying a field in the Person record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person1.age = 31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print(person1.age)    # Output: 31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88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35573"/>
            <a:ext cx="10515600" cy="809308"/>
          </a:xfrm>
        </p:spPr>
        <p:txBody>
          <a:bodyPr/>
          <a:lstStyle/>
          <a:p>
            <a:r>
              <a:rPr lang="en-US" sz="3600" dirty="0"/>
              <a:t>Records using functions: Python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2D9DB8-6AAC-452C-8711-DA2E869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2C168-8A60-D974-E9BB-02C84BD1C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444" y="944880"/>
            <a:ext cx="10326143" cy="577659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def calculate_average_age(person1, person2):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    average_age = (person1.age + person2.age) /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    return Person("Average Person", average_age, "")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average_person = calculate_average_age(person1, person2)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print(average_person.name, average_person.age)  # Output: "Average Person" 27.5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14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9FAC-702B-4B60-A4BA-3AED44EDE2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@Jenny.com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993" y="451232"/>
            <a:ext cx="8432191" cy="589103"/>
          </a:xfrm>
        </p:spPr>
        <p:txBody>
          <a:bodyPr/>
          <a:lstStyle/>
          <a:p>
            <a:pPr algn="ctr"/>
            <a:r>
              <a:rPr lang="en-US" sz="4400" b="1" cap="none" dirty="0"/>
              <a:t>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809" y="1185960"/>
            <a:ext cx="8432191" cy="546500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spc="0" dirty="0">
                <a:latin typeface="Bookman Old Style" panose="02050604050505020204" pitchFamily="18" charset="0"/>
                <a:ea typeface="+mn-lt"/>
                <a:cs typeface="+mn-lt"/>
              </a:rPr>
              <a:t>There are different data structure that is used by the computer to store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spc="0" dirty="0">
                <a:latin typeface="Bookman Old Style" panose="02050604050505020204" pitchFamily="18" charset="0"/>
                <a:ea typeface="+mn-lt"/>
                <a:cs typeface="+mn-lt"/>
              </a:rPr>
              <a:t>These are divided in two 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spc="0" dirty="0">
                <a:latin typeface="Bookman Old Style" panose="02050604050505020204" pitchFamily="18" charset="0"/>
                <a:ea typeface="+mn-lt"/>
                <a:cs typeface="+mn-lt"/>
              </a:rPr>
              <a:t>Primitive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spc="0" dirty="0">
                <a:latin typeface="Bookman Old Style" panose="02050604050505020204" pitchFamily="18" charset="0"/>
                <a:ea typeface="+mn-lt"/>
                <a:cs typeface="+mn-lt"/>
              </a:rPr>
              <a:t>Non-primitive </a:t>
            </a:r>
          </a:p>
        </p:txBody>
      </p:sp>
      <p:pic>
        <p:nvPicPr>
          <p:cNvPr id="10" name="Picture Placeholder 9" descr="Cartoon character of a person&#10;&#10;Description automatically generated">
            <a:extLst>
              <a:ext uri="{FF2B5EF4-FFF2-40B4-BE49-F238E27FC236}">
                <a16:creationId xmlns:a16="http://schemas.microsoft.com/office/drawing/2014/main" id="{C518E053-F658-E265-A9EE-DB6C18CEE1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700" r="16700"/>
          <a:stretch>
            <a:fillRect/>
          </a:stretch>
        </p:blipFill>
        <p:spPr>
          <a:xfrm>
            <a:off x="494820" y="1040335"/>
            <a:ext cx="3559041" cy="3559041"/>
          </a:xfrm>
        </p:spPr>
      </p:pic>
    </p:spTree>
    <p:extLst>
      <p:ext uri="{BB962C8B-B14F-4D97-AF65-F5344CB8AC3E}">
        <p14:creationId xmlns:p14="http://schemas.microsoft.com/office/powerpoint/2010/main" val="265733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993" y="451232"/>
            <a:ext cx="8432191" cy="589103"/>
          </a:xfrm>
        </p:spPr>
        <p:txBody>
          <a:bodyPr/>
          <a:lstStyle/>
          <a:p>
            <a:pPr algn="ctr"/>
            <a:r>
              <a:rPr lang="en-US" sz="4400" b="1" cap="none" dirty="0"/>
              <a:t>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Placeholder 9" descr="Cartoon character of a person&#10;&#10;Description automatically generated">
            <a:extLst>
              <a:ext uri="{FF2B5EF4-FFF2-40B4-BE49-F238E27FC236}">
                <a16:creationId xmlns:a16="http://schemas.microsoft.com/office/drawing/2014/main" id="{C518E053-F658-E265-A9EE-DB6C18CEE1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700" r="16700"/>
          <a:stretch>
            <a:fillRect/>
          </a:stretch>
        </p:blipFill>
        <p:spPr>
          <a:xfrm>
            <a:off x="494820" y="1040335"/>
            <a:ext cx="3559041" cy="3559041"/>
          </a:xfr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2FB6753-47BA-4772-AE84-653F43920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751"/>
          <a:stretch/>
        </p:blipFill>
        <p:spPr>
          <a:xfrm>
            <a:off x="3889343" y="1414732"/>
            <a:ext cx="7863242" cy="49920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5024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D751B-57B1-4270-AD49-518091B77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C17E0-5F25-4ED1-836F-AE93EC3EF75C}"/>
              </a:ext>
            </a:extLst>
          </p:cNvPr>
          <p:cNvSpPr txBox="1"/>
          <p:nvPr/>
        </p:nvSpPr>
        <p:spPr>
          <a:xfrm>
            <a:off x="2894161" y="469382"/>
            <a:ext cx="75265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Primitive Data Structure 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C9DDD-5FE0-4B6C-83B6-0E4F39E139B3}"/>
              </a:ext>
            </a:extLst>
          </p:cNvPr>
          <p:cNvSpPr txBox="1"/>
          <p:nvPr/>
        </p:nvSpPr>
        <p:spPr>
          <a:xfrm>
            <a:off x="724619" y="1361419"/>
            <a:ext cx="7314489" cy="5195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Primitive Data Structure is also called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Built-in Data structures</a:t>
            </a:r>
            <a:r>
              <a:rPr lang="en-US" sz="2400" dirty="0">
                <a:latin typeface="Bookman Old Style" panose="02050604050505020204" pitchFamily="18" charset="0"/>
              </a:rPr>
              <a:t> b</a:t>
            </a:r>
            <a:r>
              <a:rPr lang="en-US" sz="2400" b="0" i="0" dirty="0">
                <a:effectLst/>
                <a:latin typeface="Bookman Old Style" panose="02050604050505020204" pitchFamily="18" charset="0"/>
              </a:rPr>
              <a:t>ecause they are </a:t>
            </a:r>
            <a:r>
              <a:rPr lang="en-US" sz="2400" b="1" i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built into a programming language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Bookman Old Style" panose="02050604050505020204" pitchFamily="18" charset="0"/>
              </a:rPr>
              <a:t>They are atomic and cannot be divided further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They are the basic data types that are available in most of the programming languages.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Bookman Old Style" panose="02050604050505020204" pitchFamily="18" charset="0"/>
              </a:rPr>
              <a:t>Examples of primitive data structure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Bookman Old Style" panose="02050604050505020204" pitchFamily="18" charset="0"/>
              </a:rPr>
              <a:t>Integer, Float, Boolean, Char </a:t>
            </a:r>
            <a:r>
              <a:rPr lang="en-US" sz="2400" b="0" i="0" dirty="0" err="1">
                <a:effectLst/>
                <a:latin typeface="Bookman Old Style" panose="02050604050505020204" pitchFamily="18" charset="0"/>
              </a:rPr>
              <a:t>etc</a:t>
            </a:r>
            <a:endParaRPr lang="en-US" sz="24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78612EB-9462-47D6-AEB2-EF90383D2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51"/>
          <a:stretch/>
        </p:blipFill>
        <p:spPr>
          <a:xfrm>
            <a:off x="8039108" y="2127890"/>
            <a:ext cx="3896725" cy="24738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0653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0EE96B-2099-457E-9D5C-8036840AD4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36CA6-8621-4B7B-B0B4-4EA203D42734}"/>
              </a:ext>
            </a:extLst>
          </p:cNvPr>
          <p:cNvSpPr txBox="1"/>
          <p:nvPr/>
        </p:nvSpPr>
        <p:spPr>
          <a:xfrm>
            <a:off x="1984077" y="269327"/>
            <a:ext cx="98858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j-ea"/>
                <a:cs typeface="+mj-cs"/>
              </a:rPr>
              <a:t>Non-Primitive Data Structures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2BABD-D7D5-4C74-8F3D-908A58921596}"/>
              </a:ext>
            </a:extLst>
          </p:cNvPr>
          <p:cNvSpPr txBox="1"/>
          <p:nvPr/>
        </p:nvSpPr>
        <p:spPr>
          <a:xfrm>
            <a:off x="877824" y="1249005"/>
            <a:ext cx="10232999" cy="5297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9F5">
                    <a:lumMod val="50000"/>
                  </a:srgb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Also known as Composite or User Defined Data Structure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They are complex Structures, that are used to store large groups of connected data.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They are not atomic and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9F5">
                    <a:lumMod val="50000"/>
                  </a:srgb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cannot be formed without using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primitive data structure.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These are created by combining primitive data types or other non-primitive data types.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Examples include arrays, records (structs), classes, and objects.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They allow for more complex structures and are defined by the user or provided by the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8376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993" y="451232"/>
            <a:ext cx="8432191" cy="589103"/>
          </a:xfrm>
        </p:spPr>
        <p:txBody>
          <a:bodyPr/>
          <a:lstStyle/>
          <a:p>
            <a:r>
              <a:rPr lang="en-US" sz="4400" b="1" cap="none" dirty="0"/>
              <a:t>Question???????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809" y="1185960"/>
            <a:ext cx="8432191" cy="546500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spc="0" dirty="0">
                <a:latin typeface="Bookman Old Style" panose="02050604050505020204" pitchFamily="18" charset="0"/>
                <a:ea typeface="+mn-lt"/>
                <a:cs typeface="+mn-lt"/>
              </a:rPr>
              <a:t>Imagine you are designing a database for a cutting-edge research project that involves analyzing data from multiple sources, each with different data types and structures.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spc="0" dirty="0">
                <a:latin typeface="Bookman Old Style" panose="02050604050505020204" pitchFamily="18" charset="0"/>
                <a:ea typeface="+mn-lt"/>
                <a:cs typeface="+mn-lt"/>
              </a:rPr>
              <a:t>How would you organize and manage this diverse set of information efficiently and coherently in a computer system?"</a:t>
            </a:r>
          </a:p>
        </p:txBody>
      </p:sp>
      <p:pic>
        <p:nvPicPr>
          <p:cNvPr id="10" name="Picture Placeholder 9" descr="Cartoon character of a person&#10;&#10;Description automatically generated">
            <a:extLst>
              <a:ext uri="{FF2B5EF4-FFF2-40B4-BE49-F238E27FC236}">
                <a16:creationId xmlns:a16="http://schemas.microsoft.com/office/drawing/2014/main" id="{C518E053-F658-E265-A9EE-DB6C18CEE1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700" r="16700"/>
          <a:stretch>
            <a:fillRect/>
          </a:stretch>
        </p:blipFill>
        <p:spPr>
          <a:xfrm>
            <a:off x="494820" y="1040335"/>
            <a:ext cx="3559041" cy="3559041"/>
          </a:xfr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993" y="451232"/>
            <a:ext cx="8432191" cy="589103"/>
          </a:xfrm>
        </p:spPr>
        <p:txBody>
          <a:bodyPr/>
          <a:lstStyle/>
          <a:p>
            <a:pPr algn="ctr"/>
            <a:r>
              <a:rPr lang="en-US" sz="3600" cap="none" dirty="0"/>
              <a:t>Question????????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809" y="1392994"/>
            <a:ext cx="8432191" cy="546500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spc="0" dirty="0">
                <a:latin typeface="Bookman Old Style" panose="02050604050505020204" pitchFamily="18" charset="0"/>
                <a:ea typeface="+mn-lt"/>
                <a:cs typeface="+mn-lt"/>
              </a:rPr>
              <a:t>"Consider the complexities involved – data ranging from text to numerical values, images, and more.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spc="0" dirty="0">
                <a:latin typeface="Bookman Old Style" panose="02050604050505020204" pitchFamily="18" charset="0"/>
                <a:ea typeface="+mn-lt"/>
                <a:cs typeface="+mn-lt"/>
              </a:rPr>
              <a:t>How can we ensure that this vast and diverse dataset is not only stored but can be easily accessed and manipulated for meaningful insights? </a:t>
            </a:r>
          </a:p>
        </p:txBody>
      </p:sp>
      <p:pic>
        <p:nvPicPr>
          <p:cNvPr id="10" name="Picture Placeholder 9" descr="Cartoon character of a person&#10;&#10;Description automatically generated">
            <a:extLst>
              <a:ext uri="{FF2B5EF4-FFF2-40B4-BE49-F238E27FC236}">
                <a16:creationId xmlns:a16="http://schemas.microsoft.com/office/drawing/2014/main" id="{C518E053-F658-E265-A9EE-DB6C18CEE1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700" r="16700"/>
          <a:stretch>
            <a:fillRect/>
          </a:stretch>
        </p:blipFill>
        <p:spPr>
          <a:xfrm>
            <a:off x="494820" y="1040335"/>
            <a:ext cx="3559041" cy="3559041"/>
          </a:xfrm>
        </p:spPr>
      </p:pic>
    </p:spTree>
    <p:extLst>
      <p:ext uri="{BB962C8B-B14F-4D97-AF65-F5344CB8AC3E}">
        <p14:creationId xmlns:p14="http://schemas.microsoft.com/office/powerpoint/2010/main" val="390362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48" y="529917"/>
            <a:ext cx="10609846" cy="981375"/>
          </a:xfrm>
        </p:spPr>
        <p:txBody>
          <a:bodyPr/>
          <a:lstStyle/>
          <a:p>
            <a:pPr algn="ctr"/>
            <a:r>
              <a:rPr lang="en-US" sz="3200" dirty="0"/>
              <a:t>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542A64-2193-49FF-A6DF-1C25A1EC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248" y="1397479"/>
            <a:ext cx="10609846" cy="436283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Bookman Old Style" panose="02050604050505020204" pitchFamily="18" charset="0"/>
              </a:rPr>
              <a:t>A record structure is like a container that holds different pieces of information about a single entity.“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Bookman Old Style" panose="02050604050505020204" pitchFamily="18" charset="0"/>
              </a:rPr>
              <a:t>A record structure helps us organize all pieces of information together.“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Bookman Old Style" panose="02050604050505020204" pitchFamily="18" charset="0"/>
              </a:rPr>
              <a:t>e.g. Think about a student in a school. What information would you need to store about them? Their </a:t>
            </a: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name</a:t>
            </a:r>
            <a:r>
              <a:rPr lang="en-US" b="1" dirty="0">
                <a:latin typeface="Bookman Old Style" panose="02050604050505020204" pitchFamily="18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 age</a:t>
            </a:r>
            <a:r>
              <a:rPr lang="en-US" b="1" dirty="0">
                <a:latin typeface="Bookman Old Style" panose="02050604050505020204" pitchFamily="18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grade</a:t>
            </a:r>
            <a:r>
              <a:rPr lang="en-US" dirty="0">
                <a:latin typeface="Bookman Old Style" panose="02050604050505020204" pitchFamily="18" charset="0"/>
              </a:rPr>
              <a:t>, and maybe even their favorite subject</a:t>
            </a:r>
          </a:p>
        </p:txBody>
      </p:sp>
      <p:pic>
        <p:nvPicPr>
          <p:cNvPr id="6" name="Picture 5" descr="A person with a brain&#10;&#10;Description automatically generated with medium confidence">
            <a:extLst>
              <a:ext uri="{FF2B5EF4-FFF2-40B4-BE49-F238E27FC236}">
                <a16:creationId xmlns:a16="http://schemas.microsoft.com/office/drawing/2014/main" id="{EC488DC0-F1EB-F94E-B7EC-8D7373EB4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100" y="5080355"/>
            <a:ext cx="1547516" cy="15475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{C0B54E0F-69ED-481B-86E1-4EA779F99424}tf67061901_win32</Template>
  <TotalTime>306</TotalTime>
  <Words>1017</Words>
  <Application>Microsoft Office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Daytona Condensed Light</vt:lpstr>
      <vt:lpstr>Posterama</vt:lpstr>
      <vt:lpstr>Office Theme</vt:lpstr>
      <vt:lpstr>Records</vt:lpstr>
      <vt:lpstr>Objectives</vt:lpstr>
      <vt:lpstr>DATA TYPE</vt:lpstr>
      <vt:lpstr>DATA TYPE</vt:lpstr>
      <vt:lpstr>PowerPoint Presentation</vt:lpstr>
      <vt:lpstr>PowerPoint Presentation</vt:lpstr>
      <vt:lpstr>Question???????</vt:lpstr>
      <vt:lpstr>Question????????</vt:lpstr>
      <vt:lpstr>Records</vt:lpstr>
      <vt:lpstr>Records-importance</vt:lpstr>
      <vt:lpstr>Records- Type</vt:lpstr>
      <vt:lpstr>Record structure</vt:lpstr>
      <vt:lpstr>Record declaration</vt:lpstr>
      <vt:lpstr>Record declaration</vt:lpstr>
      <vt:lpstr>Record declaration</vt:lpstr>
      <vt:lpstr>Record declaration</vt:lpstr>
      <vt:lpstr>Creating Records: Python </vt:lpstr>
      <vt:lpstr>Once a record type is defined, you can declare and initialize instances of that record.  Its importance to initialize all the fields to meaningful values.  # Creating instances of the Person record person1 = Person("Alice", 30, "123 Main St.") person2 = Person("Bob", 25, "456 Elm St.")</vt:lpstr>
      <vt:lpstr>Accessing Fields in a Record: Python </vt:lpstr>
      <vt:lpstr>Modifying Record: Python </vt:lpstr>
      <vt:lpstr>Records using functions: Python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</dc:title>
  <dc:creator>Janet ReidSterling</dc:creator>
  <cp:lastModifiedBy>Janet ReidSterling</cp:lastModifiedBy>
  <cp:revision>31</cp:revision>
  <dcterms:created xsi:type="dcterms:W3CDTF">2023-11-17T04:48:38Z</dcterms:created>
  <dcterms:modified xsi:type="dcterms:W3CDTF">2023-11-22T23:55:51Z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