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ink/ink1.xml" ContentType="application/inkml+xml"/>
  <Override PartName="/ppt/ink/ink2.xml" ContentType="application/inkml+xml"/>
  <Override PartName="/ppt/ink/ink3.xml" ContentType="application/inkml+xml"/>
  <Override PartName="/ppt/ink/ink4.xml" ContentType="application/inkml+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4" r:id="rId1"/>
  </p:sldMasterIdLst>
  <p:sldIdLst>
    <p:sldId id="256" r:id="rId2"/>
    <p:sldId id="257" r:id="rId3"/>
    <p:sldId id="306" r:id="rId4"/>
    <p:sldId id="328" r:id="rId5"/>
    <p:sldId id="329" r:id="rId6"/>
    <p:sldId id="310" r:id="rId7"/>
    <p:sldId id="312" r:id="rId8"/>
    <p:sldId id="330" r:id="rId9"/>
    <p:sldId id="300" r:id="rId10"/>
    <p:sldId id="335" r:id="rId11"/>
    <p:sldId id="336" r:id="rId12"/>
    <p:sldId id="319" r:id="rId13"/>
    <p:sldId id="323" r:id="rId14"/>
    <p:sldId id="317" r:id="rId15"/>
    <p:sldId id="311" r:id="rId16"/>
    <p:sldId id="308" r:id="rId17"/>
    <p:sldId id="314" r:id="rId18"/>
    <p:sldId id="322" r:id="rId19"/>
    <p:sldId id="315" r:id="rId20"/>
    <p:sldId id="337" r:id="rId21"/>
    <p:sldId id="338" r:id="rId22"/>
    <p:sldId id="324" r:id="rId23"/>
    <p:sldId id="33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1B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59" d="100"/>
          <a:sy n="59" d="100"/>
        </p:scale>
        <p:origin x="72" y="1050"/>
      </p:cViewPr>
      <p:guideLst>
        <p:guide orient="horz" pos="2160"/>
        <p:guide pos="3840"/>
      </p:guideLst>
    </p:cSldViewPr>
  </p:slideViewPr>
  <p:notesTextViewPr>
    <p:cViewPr>
      <p:scale>
        <a:sx n="1" d="1"/>
        <a:sy n="1" d="1"/>
      </p:scale>
      <p:origin x="0" y="0"/>
    </p:cViewPr>
  </p:notesTextViewPr>
  <p:sorterViewPr>
    <p:cViewPr>
      <p:scale>
        <a:sx n="100" d="100"/>
        <a:sy n="100" d="100"/>
      </p:scale>
      <p:origin x="0" y="-55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3T07:32:09.102"/>
    </inkml:context>
    <inkml:brush xml:id="br0">
      <inkml:brushProperty name="width" value="0.025" units="cm"/>
      <inkml:brushProperty name="height" value="0.025" units="cm"/>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3T07:32:24.691"/>
    </inkml:context>
    <inkml:brush xml:id="br0">
      <inkml:brushProperty name="width" value="0.025" units="cm"/>
      <inkml:brushProperty name="height" value="0.025" units="cm"/>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3T07:32:26.282"/>
    </inkml:context>
    <inkml:brush xml:id="br0">
      <inkml:brushProperty name="width" value="0.025" units="cm"/>
      <inkml:brushProperty name="height" value="0.025" units="cm"/>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3T07:32:27.137"/>
    </inkml:context>
    <inkml:brush xml:id="br0">
      <inkml:brushProperty name="width" value="0.025" units="cm"/>
      <inkml:brushProperty name="height" value="0.025" units="cm"/>
    </inkml:brush>
  </inkml:definitions>
  <inkml:trace contextRef="#ctx0" brushRef="#br0">0 1 24575,'0'0'-8191</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1788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352311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75584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6889087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72587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9B482E8-6E0E-1B4F-B1FD-C69DB9E858D9}" type="datetimeFigureOut">
              <a:rPr lang="en-US" smtClean="0"/>
              <a:pPr/>
              <a:t>11/10/2023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405619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9B482E8-6E0E-1B4F-B1FD-C69DB9E858D9}" type="datetimeFigureOut">
              <a:rPr lang="en-US" smtClean="0"/>
              <a:pPr/>
              <a:t>11/10/2023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687210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11/10/2023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948553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11/10/2023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858049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26433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665E195-C89C-4871-8AE9-903FDB8B6D9D}" type="datetimeFigureOut">
              <a:rPr lang="en-US" smtClean="0"/>
              <a:t>11/10/2023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1826542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11/10/2023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364249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DF3-2E7E-4175-ACE9-B214DCE40C6E}"/>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0058676-5057-4206-A9DE-0ED2BB7B3AF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416C7CE9-4F0B-435B-BDF8-F232E1202BE8}"/>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42122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401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B482E8-6E0E-1B4F-B1FD-C69DB9E858D9}" type="datetimeFigureOut">
              <a:rPr lang="en-US" smtClean="0"/>
              <a:pPr/>
              <a:t>11/10/2023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799463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B482E8-6E0E-1B4F-B1FD-C69DB9E858D9}" type="datetimeFigureOut">
              <a:rPr lang="en-US" smtClean="0"/>
              <a:pPr/>
              <a:t>11/10/2023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704879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11/10/2023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277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818C68F-D26B-8F47-958C-23B49CF8A634}" type="datetimeFigureOut">
              <a:rPr lang="en-US" smtClean="0"/>
              <a:pPr/>
              <a:t>11/10/2023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8183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851910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8815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2">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9B482E8-6E0E-1B4F-B1FD-C69DB9E858D9}" type="datetimeFigureOut">
              <a:rPr lang="en-US" smtClean="0"/>
              <a:pPr/>
              <a:t>11/10/2023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0111032"/>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3" r:id="rId19"/>
    <p:sldLayoutId id="2147483669" r:id="rId20"/>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gi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customXml" Target="../ink/ink4.xml"/><Relationship Id="rId2" Type="http://schemas.openxmlformats.org/officeDocument/2006/relationships/slideLayout" Target="../slideLayouts/slideLayout6.xml"/><Relationship Id="rId1" Type="http://schemas.openxmlformats.org/officeDocument/2006/relationships/themeOverride" Target="../theme/themeOverride2.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9.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hemeOverride" Target="../theme/themeOverride4.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0" y="662939"/>
            <a:ext cx="10572000" cy="1165861"/>
          </a:xfrm>
        </p:spPr>
        <p:txBody>
          <a:bodyPr anchor="t"/>
          <a:lstStyle/>
          <a:p>
            <a:pPr algn="ctr"/>
            <a:r>
              <a:rPr lang="en-US" dirty="0"/>
              <a:t>Database NORMALIZATION</a:t>
            </a:r>
            <a:endParaRPr lang="ru-RU" dirty="0"/>
          </a:p>
        </p:txBody>
      </p:sp>
      <p:pic>
        <p:nvPicPr>
          <p:cNvPr id="10" name="Picture 9" descr="A close up of a barrel&#10;&#10;Description automatically generated">
            <a:extLst>
              <a:ext uri="{FF2B5EF4-FFF2-40B4-BE49-F238E27FC236}">
                <a16:creationId xmlns:a16="http://schemas.microsoft.com/office/drawing/2014/main" id="{C6864E21-75BE-453F-B426-335E585EEF21}"/>
              </a:ext>
            </a:extLst>
          </p:cNvPr>
          <p:cNvPicPr>
            <a:picLocks noChangeAspect="1"/>
          </p:cNvPicPr>
          <p:nvPr/>
        </p:nvPicPr>
        <p:blipFill>
          <a:blip r:embed="rId2"/>
          <a:stretch>
            <a:fillRect/>
          </a:stretch>
        </p:blipFill>
        <p:spPr>
          <a:xfrm>
            <a:off x="1158395" y="1714500"/>
            <a:ext cx="8888889" cy="4736508"/>
          </a:xfrm>
          <a:prstGeom prst="rect">
            <a:avLst/>
          </a:prstGeom>
        </p:spPr>
      </p:pic>
    </p:spTree>
    <p:extLst>
      <p:ext uri="{BB962C8B-B14F-4D97-AF65-F5344CB8AC3E}">
        <p14:creationId xmlns:p14="http://schemas.microsoft.com/office/powerpoint/2010/main" val="103526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2C363-66D7-4F1B-971C-EF84FDC12225}"/>
              </a:ext>
            </a:extLst>
          </p:cNvPr>
          <p:cNvSpPr>
            <a:spLocks noGrp="1"/>
          </p:cNvSpPr>
          <p:nvPr>
            <p:ph type="title"/>
          </p:nvPr>
        </p:nvSpPr>
        <p:spPr>
          <a:xfrm>
            <a:off x="1733550" y="314214"/>
            <a:ext cx="7855576" cy="895462"/>
          </a:xfrm>
        </p:spPr>
        <p:txBody>
          <a:bodyPr>
            <a:normAutofit fontScale="90000"/>
          </a:bodyPr>
          <a:lstStyle/>
          <a:p>
            <a:r>
              <a:rPr lang="en-US" b="1" dirty="0"/>
              <a:t>Problem 3 - All data must be atomic (non-divisible) </a:t>
            </a:r>
            <a:endParaRPr lang="en-US" dirty="0"/>
          </a:p>
        </p:txBody>
      </p:sp>
      <p:graphicFrame>
        <p:nvGraphicFramePr>
          <p:cNvPr id="10" name="Table 9">
            <a:extLst>
              <a:ext uri="{FF2B5EF4-FFF2-40B4-BE49-F238E27FC236}">
                <a16:creationId xmlns:a16="http://schemas.microsoft.com/office/drawing/2014/main" id="{04B9AC3F-DDB0-47F4-BEB7-12BC5F472214}"/>
              </a:ext>
            </a:extLst>
          </p:cNvPr>
          <p:cNvGraphicFramePr>
            <a:graphicFrameLocks noGrp="1"/>
          </p:cNvGraphicFramePr>
          <p:nvPr/>
        </p:nvGraphicFramePr>
        <p:xfrm>
          <a:off x="7816544" y="1707000"/>
          <a:ext cx="3450170" cy="4053600"/>
        </p:xfrm>
        <a:graphic>
          <a:graphicData uri="http://schemas.openxmlformats.org/drawingml/2006/table">
            <a:tbl>
              <a:tblPr/>
              <a:tblGrid>
                <a:gridCol w="1725085">
                  <a:extLst>
                    <a:ext uri="{9D8B030D-6E8A-4147-A177-3AD203B41FA5}">
                      <a16:colId xmlns:a16="http://schemas.microsoft.com/office/drawing/2014/main" val="1595435882"/>
                    </a:ext>
                  </a:extLst>
                </a:gridCol>
                <a:gridCol w="1725085">
                  <a:extLst>
                    <a:ext uri="{9D8B030D-6E8A-4147-A177-3AD203B41FA5}">
                      <a16:colId xmlns:a16="http://schemas.microsoft.com/office/drawing/2014/main" val="3279799116"/>
                    </a:ext>
                  </a:extLst>
                </a:gridCol>
              </a:tblGrid>
              <a:tr h="348549">
                <a:tc>
                  <a:txBody>
                    <a:bodyPr/>
                    <a:lstStyle/>
                    <a:p>
                      <a:pPr rtl="0" fontAlgn="t">
                        <a:spcBef>
                          <a:spcPts val="0"/>
                        </a:spcBef>
                        <a:spcAft>
                          <a:spcPts val="0"/>
                        </a:spcAft>
                      </a:pPr>
                      <a:r>
                        <a:rPr lang="en-US" sz="1600" b="0" i="0" u="none" strike="noStrike" dirty="0">
                          <a:solidFill>
                            <a:srgbClr val="000000"/>
                          </a:solidFill>
                          <a:effectLst/>
                          <a:latin typeface="Bookman Old Style" panose="02050604050505020204" pitchFamily="18" charset="0"/>
                        </a:rPr>
                        <a:t>OrderID</a:t>
                      </a:r>
                      <a:endParaRPr lang="en-US" sz="1800" dirty="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A4C2F4"/>
                    </a:solidFill>
                  </a:tcPr>
                </a:tc>
                <a:tc>
                  <a:txBody>
                    <a:bodyPr/>
                    <a:lstStyle/>
                    <a:p>
                      <a:pPr rtl="0" fontAlgn="t">
                        <a:spcBef>
                          <a:spcPts val="0"/>
                        </a:spcBef>
                        <a:spcAft>
                          <a:spcPts val="0"/>
                        </a:spcAft>
                      </a:pPr>
                      <a:r>
                        <a:rPr lang="en-US" sz="1600" b="0" i="0" u="none" strike="noStrike" dirty="0">
                          <a:solidFill>
                            <a:srgbClr val="000000"/>
                          </a:solidFill>
                          <a:effectLst/>
                          <a:latin typeface="Bookman Old Style" panose="02050604050505020204" pitchFamily="18" charset="0"/>
                        </a:rPr>
                        <a:t>Item</a:t>
                      </a:r>
                      <a:endParaRPr lang="en-US" sz="1800" dirty="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A4C2F4"/>
                    </a:solidFill>
                  </a:tcPr>
                </a:tc>
                <a:extLst>
                  <a:ext uri="{0D108BD9-81ED-4DB2-BD59-A6C34878D82A}">
                    <a16:rowId xmlns:a16="http://schemas.microsoft.com/office/drawing/2014/main" val="2101579234"/>
                  </a:ext>
                </a:extLst>
              </a:tr>
              <a:tr h="348549">
                <a:tc>
                  <a:txBody>
                    <a:bodyPr/>
                    <a:lstStyle/>
                    <a:p>
                      <a:pPr rtl="0" fontAlgn="t">
                        <a:spcBef>
                          <a:spcPts val="0"/>
                        </a:spcBef>
                        <a:spcAft>
                          <a:spcPts val="0"/>
                        </a:spcAft>
                      </a:pPr>
                      <a:r>
                        <a:rPr lang="en-US" sz="1600" b="0" i="0" u="none" strike="noStrike" dirty="0">
                          <a:solidFill>
                            <a:srgbClr val="000000"/>
                          </a:solidFill>
                          <a:effectLst/>
                          <a:latin typeface="Bookman Old Style" panose="02050604050505020204" pitchFamily="18" charset="0"/>
                        </a:rPr>
                        <a:t>1</a:t>
                      </a:r>
                      <a:endParaRPr lang="en-US" sz="1800" dirty="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600" b="0" i="0" u="none" strike="noStrike" dirty="0">
                          <a:solidFill>
                            <a:srgbClr val="000000"/>
                          </a:solidFill>
                          <a:effectLst/>
                          <a:latin typeface="Bookman Old Style" panose="02050604050505020204" pitchFamily="18" charset="0"/>
                        </a:rPr>
                        <a:t>Burger</a:t>
                      </a:r>
                      <a:endParaRPr lang="en-US" sz="1800" dirty="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359828729"/>
                  </a:ext>
                </a:extLst>
              </a:tr>
              <a:tr h="348549">
                <a:tc>
                  <a:txBody>
                    <a:bodyPr/>
                    <a:lstStyle/>
                    <a:p>
                      <a:pPr rtl="0" fontAlgn="t">
                        <a:spcBef>
                          <a:spcPts val="0"/>
                        </a:spcBef>
                        <a:spcAft>
                          <a:spcPts val="0"/>
                        </a:spcAft>
                      </a:pPr>
                      <a:r>
                        <a:rPr lang="en-US" sz="1600" b="0" i="0" u="none" strike="noStrike" dirty="0">
                          <a:solidFill>
                            <a:srgbClr val="000000"/>
                          </a:solidFill>
                          <a:effectLst/>
                          <a:latin typeface="Bookman Old Style" panose="02050604050505020204" pitchFamily="18" charset="0"/>
                        </a:rPr>
                        <a:t>1</a:t>
                      </a:r>
                      <a:endParaRPr lang="en-US" sz="1800" dirty="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600" b="0" i="0" u="none" strike="noStrike" dirty="0">
                          <a:solidFill>
                            <a:srgbClr val="000000"/>
                          </a:solidFill>
                          <a:effectLst/>
                          <a:latin typeface="Bookman Old Style" panose="02050604050505020204" pitchFamily="18" charset="0"/>
                        </a:rPr>
                        <a:t>Fries</a:t>
                      </a:r>
                      <a:endParaRPr lang="en-US" sz="1800" dirty="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4110945945"/>
                  </a:ext>
                </a:extLst>
              </a:tr>
              <a:tr h="348549">
                <a:tc>
                  <a:txBody>
                    <a:bodyPr/>
                    <a:lstStyle/>
                    <a:p>
                      <a:pPr rtl="0" fontAlgn="t">
                        <a:spcBef>
                          <a:spcPts val="0"/>
                        </a:spcBef>
                        <a:spcAft>
                          <a:spcPts val="0"/>
                        </a:spcAft>
                      </a:pPr>
                      <a:r>
                        <a:rPr lang="en-US" sz="1600" b="0" i="0" u="none" strike="noStrike" dirty="0">
                          <a:solidFill>
                            <a:srgbClr val="000000"/>
                          </a:solidFill>
                          <a:effectLst/>
                          <a:latin typeface="Bookman Old Style" panose="02050604050505020204" pitchFamily="18" charset="0"/>
                        </a:rPr>
                        <a:t>1</a:t>
                      </a:r>
                      <a:endParaRPr lang="en-US" sz="1800" dirty="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600" b="0" i="0" u="none" strike="noStrike" dirty="0">
                          <a:solidFill>
                            <a:srgbClr val="000000"/>
                          </a:solidFill>
                          <a:effectLst/>
                          <a:latin typeface="Bookman Old Style" panose="02050604050505020204" pitchFamily="18" charset="0"/>
                        </a:rPr>
                        <a:t>Coke</a:t>
                      </a:r>
                      <a:endParaRPr lang="en-US" sz="1800" dirty="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3812389361"/>
                  </a:ext>
                </a:extLst>
              </a:tr>
              <a:tr h="348549">
                <a:tc>
                  <a:txBody>
                    <a:bodyPr/>
                    <a:lstStyle/>
                    <a:p>
                      <a:pPr rtl="0" fontAlgn="t">
                        <a:spcBef>
                          <a:spcPts val="0"/>
                        </a:spcBef>
                        <a:spcAft>
                          <a:spcPts val="0"/>
                        </a:spcAft>
                      </a:pPr>
                      <a:r>
                        <a:rPr lang="en-US" sz="1600" b="0" i="0" u="none" strike="noStrike">
                          <a:solidFill>
                            <a:srgbClr val="000000"/>
                          </a:solidFill>
                          <a:effectLst/>
                          <a:latin typeface="Bookman Old Style" panose="02050604050505020204" pitchFamily="18" charset="0"/>
                        </a:rPr>
                        <a:t>2</a:t>
                      </a:r>
                      <a:endParaRPr lang="en-US" sz="180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600" b="0" i="0" u="none" strike="noStrike" dirty="0">
                          <a:solidFill>
                            <a:srgbClr val="000000"/>
                          </a:solidFill>
                          <a:effectLst/>
                          <a:latin typeface="Bookman Old Style" panose="02050604050505020204" pitchFamily="18" charset="0"/>
                        </a:rPr>
                        <a:t>Nuggets</a:t>
                      </a:r>
                      <a:endParaRPr lang="en-US" sz="1800" dirty="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2898827356"/>
                  </a:ext>
                </a:extLst>
              </a:tr>
              <a:tr h="348549">
                <a:tc>
                  <a:txBody>
                    <a:bodyPr/>
                    <a:lstStyle/>
                    <a:p>
                      <a:pPr rtl="0" fontAlgn="t">
                        <a:spcBef>
                          <a:spcPts val="0"/>
                        </a:spcBef>
                        <a:spcAft>
                          <a:spcPts val="0"/>
                        </a:spcAft>
                      </a:pPr>
                      <a:r>
                        <a:rPr lang="en-US" sz="1600" b="0" i="0" u="none" strike="noStrike">
                          <a:solidFill>
                            <a:srgbClr val="000000"/>
                          </a:solidFill>
                          <a:effectLst/>
                          <a:latin typeface="Bookman Old Style" panose="02050604050505020204" pitchFamily="18" charset="0"/>
                        </a:rPr>
                        <a:t>2</a:t>
                      </a:r>
                      <a:endParaRPr lang="en-US" sz="180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600" b="0" i="0" u="none" strike="noStrike" dirty="0">
                          <a:solidFill>
                            <a:srgbClr val="000000"/>
                          </a:solidFill>
                          <a:effectLst/>
                          <a:latin typeface="Bookman Old Style" panose="02050604050505020204" pitchFamily="18" charset="0"/>
                        </a:rPr>
                        <a:t>Lemonade</a:t>
                      </a:r>
                      <a:endParaRPr lang="en-US" sz="1800" dirty="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572682972"/>
                  </a:ext>
                </a:extLst>
              </a:tr>
              <a:tr h="348549">
                <a:tc>
                  <a:txBody>
                    <a:bodyPr/>
                    <a:lstStyle/>
                    <a:p>
                      <a:pPr rtl="0" fontAlgn="t">
                        <a:spcBef>
                          <a:spcPts val="0"/>
                        </a:spcBef>
                        <a:spcAft>
                          <a:spcPts val="0"/>
                        </a:spcAft>
                      </a:pPr>
                      <a:r>
                        <a:rPr lang="en-US" sz="1600" b="0" i="0" u="none" strike="noStrike">
                          <a:solidFill>
                            <a:srgbClr val="000000"/>
                          </a:solidFill>
                          <a:effectLst/>
                          <a:latin typeface="Bookman Old Style" panose="02050604050505020204" pitchFamily="18" charset="0"/>
                        </a:rPr>
                        <a:t>2</a:t>
                      </a:r>
                      <a:endParaRPr lang="en-US" sz="180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600" b="0" i="0" u="none" strike="noStrike" dirty="0">
                          <a:solidFill>
                            <a:srgbClr val="000000"/>
                          </a:solidFill>
                          <a:effectLst/>
                          <a:latin typeface="Bookman Old Style" panose="02050604050505020204" pitchFamily="18" charset="0"/>
                        </a:rPr>
                        <a:t>Fries</a:t>
                      </a:r>
                      <a:endParaRPr lang="en-US" sz="1800" dirty="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2225525084"/>
                  </a:ext>
                </a:extLst>
              </a:tr>
              <a:tr h="348549">
                <a:tc>
                  <a:txBody>
                    <a:bodyPr/>
                    <a:lstStyle/>
                    <a:p>
                      <a:pPr rtl="0" fontAlgn="t">
                        <a:spcBef>
                          <a:spcPts val="0"/>
                        </a:spcBef>
                        <a:spcAft>
                          <a:spcPts val="0"/>
                        </a:spcAft>
                      </a:pPr>
                      <a:r>
                        <a:rPr lang="en-US" sz="1600" b="0" i="0" u="none" strike="noStrike">
                          <a:solidFill>
                            <a:srgbClr val="000000"/>
                          </a:solidFill>
                          <a:effectLst/>
                          <a:latin typeface="Bookman Old Style" panose="02050604050505020204" pitchFamily="18" charset="0"/>
                        </a:rPr>
                        <a:t>3</a:t>
                      </a:r>
                      <a:endParaRPr lang="en-US" sz="180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600" b="0" i="0" u="none" strike="noStrike" dirty="0">
                          <a:solidFill>
                            <a:srgbClr val="000000"/>
                          </a:solidFill>
                          <a:effectLst/>
                          <a:latin typeface="Bookman Old Style" panose="02050604050505020204" pitchFamily="18" charset="0"/>
                        </a:rPr>
                        <a:t>Burger</a:t>
                      </a:r>
                      <a:endParaRPr lang="en-US" sz="1800" dirty="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570336022"/>
                  </a:ext>
                </a:extLst>
              </a:tr>
              <a:tr h="348549">
                <a:tc>
                  <a:txBody>
                    <a:bodyPr/>
                    <a:lstStyle/>
                    <a:p>
                      <a:pPr rtl="0" fontAlgn="t">
                        <a:spcBef>
                          <a:spcPts val="0"/>
                        </a:spcBef>
                        <a:spcAft>
                          <a:spcPts val="0"/>
                        </a:spcAft>
                      </a:pPr>
                      <a:r>
                        <a:rPr lang="en-US" sz="1600" b="0" i="0" u="none" strike="noStrike">
                          <a:solidFill>
                            <a:srgbClr val="000000"/>
                          </a:solidFill>
                          <a:effectLst/>
                          <a:latin typeface="Bookman Old Style" panose="02050604050505020204" pitchFamily="18" charset="0"/>
                        </a:rPr>
                        <a:t>3</a:t>
                      </a:r>
                      <a:endParaRPr lang="en-US" sz="180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600" b="0" i="0" u="none" strike="noStrike" dirty="0">
                          <a:solidFill>
                            <a:srgbClr val="000000"/>
                          </a:solidFill>
                          <a:effectLst/>
                          <a:latin typeface="Bookman Old Style" panose="02050604050505020204" pitchFamily="18" charset="0"/>
                        </a:rPr>
                        <a:t>Fries</a:t>
                      </a:r>
                      <a:endParaRPr lang="en-US" sz="1800" dirty="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923036999"/>
                  </a:ext>
                </a:extLst>
              </a:tr>
              <a:tr h="348549">
                <a:tc>
                  <a:txBody>
                    <a:bodyPr/>
                    <a:lstStyle/>
                    <a:p>
                      <a:pPr rtl="0" fontAlgn="t">
                        <a:spcBef>
                          <a:spcPts val="0"/>
                        </a:spcBef>
                        <a:spcAft>
                          <a:spcPts val="0"/>
                        </a:spcAft>
                      </a:pPr>
                      <a:r>
                        <a:rPr lang="en-US" sz="1600" b="0" i="0" u="none" strike="noStrike">
                          <a:solidFill>
                            <a:srgbClr val="000000"/>
                          </a:solidFill>
                          <a:effectLst/>
                          <a:latin typeface="Bookman Old Style" panose="02050604050505020204" pitchFamily="18" charset="0"/>
                        </a:rPr>
                        <a:t>3</a:t>
                      </a:r>
                      <a:endParaRPr lang="en-US" sz="180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600" b="0" i="0" u="none" strike="noStrike" dirty="0">
                          <a:solidFill>
                            <a:srgbClr val="000000"/>
                          </a:solidFill>
                          <a:effectLst/>
                          <a:latin typeface="Bookman Old Style" panose="02050604050505020204" pitchFamily="18" charset="0"/>
                        </a:rPr>
                        <a:t>Coke</a:t>
                      </a:r>
                      <a:endParaRPr lang="en-US" sz="1800" dirty="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296313638"/>
                  </a:ext>
                </a:extLst>
              </a:tr>
            </a:tbl>
          </a:graphicData>
        </a:graphic>
      </p:graphicFrame>
      <p:graphicFrame>
        <p:nvGraphicFramePr>
          <p:cNvPr id="11" name="Table 10">
            <a:extLst>
              <a:ext uri="{FF2B5EF4-FFF2-40B4-BE49-F238E27FC236}">
                <a16:creationId xmlns:a16="http://schemas.microsoft.com/office/drawing/2014/main" id="{2056FA8D-94EF-442D-9AFA-6E2893FFB5CE}"/>
              </a:ext>
            </a:extLst>
          </p:cNvPr>
          <p:cNvGraphicFramePr>
            <a:graphicFrameLocks noGrp="1"/>
          </p:cNvGraphicFramePr>
          <p:nvPr>
            <p:extLst>
              <p:ext uri="{D42A27DB-BD31-4B8C-83A1-F6EECF244321}">
                <p14:modId xmlns:p14="http://schemas.microsoft.com/office/powerpoint/2010/main" val="3321986440"/>
              </p:ext>
            </p:extLst>
          </p:nvPr>
        </p:nvGraphicFramePr>
        <p:xfrm>
          <a:off x="2018619" y="1948746"/>
          <a:ext cx="3450170" cy="1888468"/>
        </p:xfrm>
        <a:graphic>
          <a:graphicData uri="http://schemas.openxmlformats.org/drawingml/2006/table">
            <a:tbl>
              <a:tblPr/>
              <a:tblGrid>
                <a:gridCol w="1310343">
                  <a:extLst>
                    <a:ext uri="{9D8B030D-6E8A-4147-A177-3AD203B41FA5}">
                      <a16:colId xmlns:a16="http://schemas.microsoft.com/office/drawing/2014/main" val="792514630"/>
                    </a:ext>
                  </a:extLst>
                </a:gridCol>
                <a:gridCol w="2139827">
                  <a:extLst>
                    <a:ext uri="{9D8B030D-6E8A-4147-A177-3AD203B41FA5}">
                      <a16:colId xmlns:a16="http://schemas.microsoft.com/office/drawing/2014/main" val="1290770359"/>
                    </a:ext>
                  </a:extLst>
                </a:gridCol>
              </a:tblGrid>
              <a:tr h="472117">
                <a:tc>
                  <a:txBody>
                    <a:bodyPr/>
                    <a:lstStyle/>
                    <a:p>
                      <a:pPr rtl="0" fontAlgn="t">
                        <a:spcBef>
                          <a:spcPts val="0"/>
                        </a:spcBef>
                        <a:spcAft>
                          <a:spcPts val="0"/>
                        </a:spcAft>
                      </a:pPr>
                      <a:r>
                        <a:rPr lang="en-US" sz="1400" b="0" i="0" u="none" strike="noStrike" dirty="0">
                          <a:solidFill>
                            <a:srgbClr val="000000"/>
                          </a:solidFill>
                          <a:effectLst/>
                          <a:latin typeface="Bookman Old Style" panose="02050604050505020204" pitchFamily="18" charset="0"/>
                        </a:rPr>
                        <a:t>OrderID</a:t>
                      </a:r>
                      <a:endParaRPr lang="en-US" dirty="0">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A4C2F4"/>
                    </a:solidFill>
                  </a:tcPr>
                </a:tc>
                <a:tc>
                  <a:txBody>
                    <a:bodyPr/>
                    <a:lstStyle/>
                    <a:p>
                      <a:pPr rtl="0" fontAlgn="t">
                        <a:spcBef>
                          <a:spcPts val="0"/>
                        </a:spcBef>
                        <a:spcAft>
                          <a:spcPts val="0"/>
                        </a:spcAft>
                      </a:pPr>
                      <a:r>
                        <a:rPr lang="en-US" sz="1400" b="0" i="0" u="none" strike="noStrike" dirty="0">
                          <a:solidFill>
                            <a:srgbClr val="000000"/>
                          </a:solidFill>
                          <a:effectLst/>
                          <a:latin typeface="Bookman Old Style" panose="02050604050505020204" pitchFamily="18" charset="0"/>
                        </a:rPr>
                        <a:t>Customer Name</a:t>
                      </a:r>
                      <a:endParaRPr lang="en-US" dirty="0">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A4C2F4"/>
                    </a:solidFill>
                  </a:tcPr>
                </a:tc>
                <a:extLst>
                  <a:ext uri="{0D108BD9-81ED-4DB2-BD59-A6C34878D82A}">
                    <a16:rowId xmlns:a16="http://schemas.microsoft.com/office/drawing/2014/main" val="3293189448"/>
                  </a:ext>
                </a:extLst>
              </a:tr>
              <a:tr h="472117">
                <a:tc>
                  <a:txBody>
                    <a:bodyPr/>
                    <a:lstStyle/>
                    <a:p>
                      <a:pPr rtl="0" fontAlgn="t">
                        <a:spcBef>
                          <a:spcPts val="0"/>
                        </a:spcBef>
                        <a:spcAft>
                          <a:spcPts val="0"/>
                        </a:spcAft>
                      </a:pPr>
                      <a:r>
                        <a:rPr lang="en-US" sz="1400" b="0" i="0" u="none" strike="noStrike" dirty="0">
                          <a:solidFill>
                            <a:srgbClr val="000000"/>
                          </a:solidFill>
                          <a:effectLst/>
                          <a:latin typeface="Bookman Old Style" panose="02050604050505020204" pitchFamily="18" charset="0"/>
                        </a:rPr>
                        <a:t>1</a:t>
                      </a:r>
                      <a:endParaRPr lang="en-US" dirty="0">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400" b="0" i="0" u="none" strike="noStrike" dirty="0">
                          <a:solidFill>
                            <a:srgbClr val="000000"/>
                          </a:solidFill>
                          <a:effectLst/>
                          <a:highlight>
                            <a:srgbClr val="FFFF00"/>
                          </a:highlight>
                          <a:latin typeface="Bookman Old Style" panose="02050604050505020204" pitchFamily="18" charset="0"/>
                        </a:rPr>
                        <a:t>Bob Jones</a:t>
                      </a:r>
                      <a:endParaRPr lang="en-US" dirty="0">
                        <a:effectLst/>
                        <a:highlight>
                          <a:srgbClr val="FFFF00"/>
                        </a:highligh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479135249"/>
                  </a:ext>
                </a:extLst>
              </a:tr>
              <a:tr h="472117">
                <a:tc>
                  <a:txBody>
                    <a:bodyPr/>
                    <a:lstStyle/>
                    <a:p>
                      <a:pPr rtl="0" fontAlgn="t">
                        <a:spcBef>
                          <a:spcPts val="0"/>
                        </a:spcBef>
                        <a:spcAft>
                          <a:spcPts val="0"/>
                        </a:spcAft>
                      </a:pPr>
                      <a:r>
                        <a:rPr lang="en-US" sz="1400" b="0" i="0" u="none" strike="noStrike">
                          <a:solidFill>
                            <a:srgbClr val="000000"/>
                          </a:solidFill>
                          <a:effectLst/>
                          <a:latin typeface="Bookman Old Style" panose="02050604050505020204" pitchFamily="18" charset="0"/>
                        </a:rPr>
                        <a:t>2</a:t>
                      </a:r>
                      <a:endParaRPr lang="en-US">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400" b="0" i="0" u="none" strike="noStrike" dirty="0">
                          <a:solidFill>
                            <a:srgbClr val="000000"/>
                          </a:solidFill>
                          <a:effectLst/>
                          <a:highlight>
                            <a:srgbClr val="FFFF00"/>
                          </a:highlight>
                          <a:latin typeface="Bookman Old Style" panose="02050604050505020204" pitchFamily="18" charset="0"/>
                        </a:rPr>
                        <a:t>Fred Jones</a:t>
                      </a:r>
                      <a:endParaRPr lang="en-US" dirty="0">
                        <a:effectLst/>
                        <a:highlight>
                          <a:srgbClr val="FFFF00"/>
                        </a:highligh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3048436984"/>
                  </a:ext>
                </a:extLst>
              </a:tr>
              <a:tr h="472117">
                <a:tc>
                  <a:txBody>
                    <a:bodyPr/>
                    <a:lstStyle/>
                    <a:p>
                      <a:pPr rtl="0" fontAlgn="t">
                        <a:spcBef>
                          <a:spcPts val="0"/>
                        </a:spcBef>
                        <a:spcAft>
                          <a:spcPts val="0"/>
                        </a:spcAft>
                      </a:pPr>
                      <a:r>
                        <a:rPr lang="en-US" sz="1400" b="0" i="0" u="none" strike="noStrike">
                          <a:solidFill>
                            <a:srgbClr val="000000"/>
                          </a:solidFill>
                          <a:effectLst/>
                          <a:latin typeface="Bookman Old Style" panose="02050604050505020204" pitchFamily="18" charset="0"/>
                        </a:rPr>
                        <a:t>3</a:t>
                      </a:r>
                      <a:endParaRPr lang="en-US">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400" b="0" i="0" u="none" strike="noStrike" dirty="0">
                          <a:solidFill>
                            <a:srgbClr val="000000"/>
                          </a:solidFill>
                          <a:effectLst/>
                          <a:highlight>
                            <a:srgbClr val="FFFF00"/>
                          </a:highlight>
                          <a:latin typeface="Bookman Old Style" panose="02050604050505020204" pitchFamily="18" charset="0"/>
                        </a:rPr>
                        <a:t>Bob Jones</a:t>
                      </a:r>
                      <a:endParaRPr lang="en-US" dirty="0">
                        <a:effectLst/>
                        <a:highlight>
                          <a:srgbClr val="FFFF00"/>
                        </a:highligh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849973022"/>
                  </a:ext>
                </a:extLst>
              </a:tr>
            </a:tbl>
          </a:graphicData>
        </a:graphic>
      </p:graphicFrame>
    </p:spTree>
    <p:extLst>
      <p:ext uri="{BB962C8B-B14F-4D97-AF65-F5344CB8AC3E}">
        <p14:creationId xmlns:p14="http://schemas.microsoft.com/office/powerpoint/2010/main" val="722096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2C363-66D7-4F1B-971C-EF84FDC12225}"/>
              </a:ext>
            </a:extLst>
          </p:cNvPr>
          <p:cNvSpPr>
            <a:spLocks noGrp="1"/>
          </p:cNvSpPr>
          <p:nvPr>
            <p:ph type="title"/>
          </p:nvPr>
        </p:nvSpPr>
        <p:spPr>
          <a:xfrm>
            <a:off x="1733550" y="314214"/>
            <a:ext cx="7855576" cy="895462"/>
          </a:xfrm>
        </p:spPr>
        <p:txBody>
          <a:bodyPr>
            <a:normAutofit/>
          </a:bodyPr>
          <a:lstStyle/>
          <a:p>
            <a:r>
              <a:rPr lang="en-US" b="1" dirty="0"/>
              <a:t>Solution</a:t>
            </a:r>
            <a:endParaRPr lang="en-US" dirty="0"/>
          </a:p>
        </p:txBody>
      </p:sp>
      <p:graphicFrame>
        <p:nvGraphicFramePr>
          <p:cNvPr id="10" name="Table 9">
            <a:extLst>
              <a:ext uri="{FF2B5EF4-FFF2-40B4-BE49-F238E27FC236}">
                <a16:creationId xmlns:a16="http://schemas.microsoft.com/office/drawing/2014/main" id="{04B9AC3F-DDB0-47F4-BEB7-12BC5F472214}"/>
              </a:ext>
            </a:extLst>
          </p:cNvPr>
          <p:cNvGraphicFramePr>
            <a:graphicFrameLocks noGrp="1"/>
          </p:cNvGraphicFramePr>
          <p:nvPr>
            <p:extLst>
              <p:ext uri="{D42A27DB-BD31-4B8C-83A1-F6EECF244321}">
                <p14:modId xmlns:p14="http://schemas.microsoft.com/office/powerpoint/2010/main" val="282602941"/>
              </p:ext>
            </p:extLst>
          </p:nvPr>
        </p:nvGraphicFramePr>
        <p:xfrm>
          <a:off x="6559244" y="1783080"/>
          <a:ext cx="3450170" cy="4053600"/>
        </p:xfrm>
        <a:graphic>
          <a:graphicData uri="http://schemas.openxmlformats.org/drawingml/2006/table">
            <a:tbl>
              <a:tblPr/>
              <a:tblGrid>
                <a:gridCol w="1725085">
                  <a:extLst>
                    <a:ext uri="{9D8B030D-6E8A-4147-A177-3AD203B41FA5}">
                      <a16:colId xmlns:a16="http://schemas.microsoft.com/office/drawing/2014/main" val="1595435882"/>
                    </a:ext>
                  </a:extLst>
                </a:gridCol>
                <a:gridCol w="1725085">
                  <a:extLst>
                    <a:ext uri="{9D8B030D-6E8A-4147-A177-3AD203B41FA5}">
                      <a16:colId xmlns:a16="http://schemas.microsoft.com/office/drawing/2014/main" val="3279799116"/>
                    </a:ext>
                  </a:extLst>
                </a:gridCol>
              </a:tblGrid>
              <a:tr h="348549">
                <a:tc>
                  <a:txBody>
                    <a:bodyPr/>
                    <a:lstStyle/>
                    <a:p>
                      <a:pPr rtl="0" fontAlgn="t">
                        <a:spcBef>
                          <a:spcPts val="0"/>
                        </a:spcBef>
                        <a:spcAft>
                          <a:spcPts val="0"/>
                        </a:spcAft>
                      </a:pPr>
                      <a:r>
                        <a:rPr lang="en-US" sz="1600" b="0" i="0" u="none" strike="noStrike" dirty="0">
                          <a:solidFill>
                            <a:srgbClr val="000000"/>
                          </a:solidFill>
                          <a:effectLst/>
                          <a:latin typeface="Bookman Old Style" panose="02050604050505020204" pitchFamily="18" charset="0"/>
                        </a:rPr>
                        <a:t>OrderID</a:t>
                      </a:r>
                      <a:endParaRPr lang="en-US" sz="1800" dirty="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A4C2F4"/>
                    </a:solidFill>
                  </a:tcPr>
                </a:tc>
                <a:tc>
                  <a:txBody>
                    <a:bodyPr/>
                    <a:lstStyle/>
                    <a:p>
                      <a:pPr rtl="0" fontAlgn="t">
                        <a:spcBef>
                          <a:spcPts val="0"/>
                        </a:spcBef>
                        <a:spcAft>
                          <a:spcPts val="0"/>
                        </a:spcAft>
                      </a:pPr>
                      <a:r>
                        <a:rPr lang="en-US" sz="1600" b="0" i="0" u="none" strike="noStrike" dirty="0">
                          <a:solidFill>
                            <a:srgbClr val="000000"/>
                          </a:solidFill>
                          <a:effectLst/>
                          <a:latin typeface="Bookman Old Style" panose="02050604050505020204" pitchFamily="18" charset="0"/>
                        </a:rPr>
                        <a:t>Item</a:t>
                      </a:r>
                      <a:endParaRPr lang="en-US" sz="1800" dirty="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A4C2F4"/>
                    </a:solidFill>
                  </a:tcPr>
                </a:tc>
                <a:extLst>
                  <a:ext uri="{0D108BD9-81ED-4DB2-BD59-A6C34878D82A}">
                    <a16:rowId xmlns:a16="http://schemas.microsoft.com/office/drawing/2014/main" val="2101579234"/>
                  </a:ext>
                </a:extLst>
              </a:tr>
              <a:tr h="348549">
                <a:tc>
                  <a:txBody>
                    <a:bodyPr/>
                    <a:lstStyle/>
                    <a:p>
                      <a:pPr rtl="0" fontAlgn="t">
                        <a:spcBef>
                          <a:spcPts val="0"/>
                        </a:spcBef>
                        <a:spcAft>
                          <a:spcPts val="0"/>
                        </a:spcAft>
                      </a:pPr>
                      <a:r>
                        <a:rPr lang="en-US" sz="1600" b="0" i="0" u="none" strike="noStrike" dirty="0">
                          <a:solidFill>
                            <a:srgbClr val="000000"/>
                          </a:solidFill>
                          <a:effectLst/>
                          <a:latin typeface="Bookman Old Style" panose="02050604050505020204" pitchFamily="18" charset="0"/>
                        </a:rPr>
                        <a:t>1</a:t>
                      </a:r>
                      <a:endParaRPr lang="en-US" sz="1800" dirty="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600" b="0" i="0" u="none" strike="noStrike" dirty="0">
                          <a:solidFill>
                            <a:srgbClr val="000000"/>
                          </a:solidFill>
                          <a:effectLst/>
                          <a:latin typeface="Bookman Old Style" panose="02050604050505020204" pitchFamily="18" charset="0"/>
                        </a:rPr>
                        <a:t>Burger</a:t>
                      </a:r>
                      <a:endParaRPr lang="en-US" sz="1800" dirty="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359828729"/>
                  </a:ext>
                </a:extLst>
              </a:tr>
              <a:tr h="348549">
                <a:tc>
                  <a:txBody>
                    <a:bodyPr/>
                    <a:lstStyle/>
                    <a:p>
                      <a:pPr rtl="0" fontAlgn="t">
                        <a:spcBef>
                          <a:spcPts val="0"/>
                        </a:spcBef>
                        <a:spcAft>
                          <a:spcPts val="0"/>
                        </a:spcAft>
                      </a:pPr>
                      <a:r>
                        <a:rPr lang="en-US" sz="1600" b="0" i="0" u="none" strike="noStrike" dirty="0">
                          <a:solidFill>
                            <a:srgbClr val="000000"/>
                          </a:solidFill>
                          <a:effectLst/>
                          <a:latin typeface="Bookman Old Style" panose="02050604050505020204" pitchFamily="18" charset="0"/>
                        </a:rPr>
                        <a:t>1</a:t>
                      </a:r>
                      <a:endParaRPr lang="en-US" sz="1800" dirty="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600" b="0" i="0" u="none" strike="noStrike" dirty="0">
                          <a:solidFill>
                            <a:srgbClr val="000000"/>
                          </a:solidFill>
                          <a:effectLst/>
                          <a:latin typeface="Bookman Old Style" panose="02050604050505020204" pitchFamily="18" charset="0"/>
                        </a:rPr>
                        <a:t>Fries</a:t>
                      </a:r>
                      <a:endParaRPr lang="en-US" sz="1800" dirty="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4110945945"/>
                  </a:ext>
                </a:extLst>
              </a:tr>
              <a:tr h="348549">
                <a:tc>
                  <a:txBody>
                    <a:bodyPr/>
                    <a:lstStyle/>
                    <a:p>
                      <a:pPr rtl="0" fontAlgn="t">
                        <a:spcBef>
                          <a:spcPts val="0"/>
                        </a:spcBef>
                        <a:spcAft>
                          <a:spcPts val="0"/>
                        </a:spcAft>
                      </a:pPr>
                      <a:r>
                        <a:rPr lang="en-US" sz="1600" b="0" i="0" u="none" strike="noStrike" dirty="0">
                          <a:solidFill>
                            <a:srgbClr val="000000"/>
                          </a:solidFill>
                          <a:effectLst/>
                          <a:latin typeface="Bookman Old Style" panose="02050604050505020204" pitchFamily="18" charset="0"/>
                        </a:rPr>
                        <a:t>1</a:t>
                      </a:r>
                      <a:endParaRPr lang="en-US" sz="1800" dirty="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600" b="0" i="0" u="none" strike="noStrike" dirty="0">
                          <a:solidFill>
                            <a:srgbClr val="000000"/>
                          </a:solidFill>
                          <a:effectLst/>
                          <a:latin typeface="Bookman Old Style" panose="02050604050505020204" pitchFamily="18" charset="0"/>
                        </a:rPr>
                        <a:t>Coke</a:t>
                      </a:r>
                      <a:endParaRPr lang="en-US" sz="1800" dirty="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3812389361"/>
                  </a:ext>
                </a:extLst>
              </a:tr>
              <a:tr h="348549">
                <a:tc>
                  <a:txBody>
                    <a:bodyPr/>
                    <a:lstStyle/>
                    <a:p>
                      <a:pPr rtl="0" fontAlgn="t">
                        <a:spcBef>
                          <a:spcPts val="0"/>
                        </a:spcBef>
                        <a:spcAft>
                          <a:spcPts val="0"/>
                        </a:spcAft>
                      </a:pPr>
                      <a:r>
                        <a:rPr lang="en-US" sz="1600" b="0" i="0" u="none" strike="noStrike">
                          <a:solidFill>
                            <a:srgbClr val="000000"/>
                          </a:solidFill>
                          <a:effectLst/>
                          <a:latin typeface="Bookman Old Style" panose="02050604050505020204" pitchFamily="18" charset="0"/>
                        </a:rPr>
                        <a:t>2</a:t>
                      </a:r>
                      <a:endParaRPr lang="en-US" sz="180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600" b="0" i="0" u="none" strike="noStrike" dirty="0">
                          <a:solidFill>
                            <a:srgbClr val="000000"/>
                          </a:solidFill>
                          <a:effectLst/>
                          <a:latin typeface="Bookman Old Style" panose="02050604050505020204" pitchFamily="18" charset="0"/>
                        </a:rPr>
                        <a:t>Nuggets</a:t>
                      </a:r>
                      <a:endParaRPr lang="en-US" sz="1800" dirty="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2898827356"/>
                  </a:ext>
                </a:extLst>
              </a:tr>
              <a:tr h="348549">
                <a:tc>
                  <a:txBody>
                    <a:bodyPr/>
                    <a:lstStyle/>
                    <a:p>
                      <a:pPr rtl="0" fontAlgn="t">
                        <a:spcBef>
                          <a:spcPts val="0"/>
                        </a:spcBef>
                        <a:spcAft>
                          <a:spcPts val="0"/>
                        </a:spcAft>
                      </a:pPr>
                      <a:r>
                        <a:rPr lang="en-US" sz="1600" b="0" i="0" u="none" strike="noStrike">
                          <a:solidFill>
                            <a:srgbClr val="000000"/>
                          </a:solidFill>
                          <a:effectLst/>
                          <a:latin typeface="Bookman Old Style" panose="02050604050505020204" pitchFamily="18" charset="0"/>
                        </a:rPr>
                        <a:t>2</a:t>
                      </a:r>
                      <a:endParaRPr lang="en-US" sz="180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600" b="0" i="0" u="none" strike="noStrike" dirty="0">
                          <a:solidFill>
                            <a:srgbClr val="000000"/>
                          </a:solidFill>
                          <a:effectLst/>
                          <a:latin typeface="Bookman Old Style" panose="02050604050505020204" pitchFamily="18" charset="0"/>
                        </a:rPr>
                        <a:t>Lemonade</a:t>
                      </a:r>
                      <a:endParaRPr lang="en-US" sz="1800" dirty="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572682972"/>
                  </a:ext>
                </a:extLst>
              </a:tr>
              <a:tr h="348549">
                <a:tc>
                  <a:txBody>
                    <a:bodyPr/>
                    <a:lstStyle/>
                    <a:p>
                      <a:pPr rtl="0" fontAlgn="t">
                        <a:spcBef>
                          <a:spcPts val="0"/>
                        </a:spcBef>
                        <a:spcAft>
                          <a:spcPts val="0"/>
                        </a:spcAft>
                      </a:pPr>
                      <a:r>
                        <a:rPr lang="en-US" sz="1600" b="0" i="0" u="none" strike="noStrike">
                          <a:solidFill>
                            <a:srgbClr val="000000"/>
                          </a:solidFill>
                          <a:effectLst/>
                          <a:latin typeface="Bookman Old Style" panose="02050604050505020204" pitchFamily="18" charset="0"/>
                        </a:rPr>
                        <a:t>2</a:t>
                      </a:r>
                      <a:endParaRPr lang="en-US" sz="180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600" b="0" i="0" u="none" strike="noStrike" dirty="0">
                          <a:solidFill>
                            <a:srgbClr val="000000"/>
                          </a:solidFill>
                          <a:effectLst/>
                          <a:latin typeface="Bookman Old Style" panose="02050604050505020204" pitchFamily="18" charset="0"/>
                        </a:rPr>
                        <a:t>Fries</a:t>
                      </a:r>
                      <a:endParaRPr lang="en-US" sz="1800" dirty="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2225525084"/>
                  </a:ext>
                </a:extLst>
              </a:tr>
              <a:tr h="348549">
                <a:tc>
                  <a:txBody>
                    <a:bodyPr/>
                    <a:lstStyle/>
                    <a:p>
                      <a:pPr rtl="0" fontAlgn="t">
                        <a:spcBef>
                          <a:spcPts val="0"/>
                        </a:spcBef>
                        <a:spcAft>
                          <a:spcPts val="0"/>
                        </a:spcAft>
                      </a:pPr>
                      <a:r>
                        <a:rPr lang="en-US" sz="1600" b="0" i="0" u="none" strike="noStrike">
                          <a:solidFill>
                            <a:srgbClr val="000000"/>
                          </a:solidFill>
                          <a:effectLst/>
                          <a:latin typeface="Bookman Old Style" panose="02050604050505020204" pitchFamily="18" charset="0"/>
                        </a:rPr>
                        <a:t>3</a:t>
                      </a:r>
                      <a:endParaRPr lang="en-US" sz="180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600" b="0" i="0" u="none" strike="noStrike" dirty="0">
                          <a:solidFill>
                            <a:srgbClr val="000000"/>
                          </a:solidFill>
                          <a:effectLst/>
                          <a:latin typeface="Bookman Old Style" panose="02050604050505020204" pitchFamily="18" charset="0"/>
                        </a:rPr>
                        <a:t>Burger</a:t>
                      </a:r>
                      <a:endParaRPr lang="en-US" sz="1800" dirty="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570336022"/>
                  </a:ext>
                </a:extLst>
              </a:tr>
              <a:tr h="348549">
                <a:tc>
                  <a:txBody>
                    <a:bodyPr/>
                    <a:lstStyle/>
                    <a:p>
                      <a:pPr rtl="0" fontAlgn="t">
                        <a:spcBef>
                          <a:spcPts val="0"/>
                        </a:spcBef>
                        <a:spcAft>
                          <a:spcPts val="0"/>
                        </a:spcAft>
                      </a:pPr>
                      <a:r>
                        <a:rPr lang="en-US" sz="1600" b="0" i="0" u="none" strike="noStrike">
                          <a:solidFill>
                            <a:srgbClr val="000000"/>
                          </a:solidFill>
                          <a:effectLst/>
                          <a:latin typeface="Bookman Old Style" panose="02050604050505020204" pitchFamily="18" charset="0"/>
                        </a:rPr>
                        <a:t>3</a:t>
                      </a:r>
                      <a:endParaRPr lang="en-US" sz="180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600" b="0" i="0" u="none" strike="noStrike" dirty="0">
                          <a:solidFill>
                            <a:srgbClr val="000000"/>
                          </a:solidFill>
                          <a:effectLst/>
                          <a:latin typeface="Bookman Old Style" panose="02050604050505020204" pitchFamily="18" charset="0"/>
                        </a:rPr>
                        <a:t>Fries</a:t>
                      </a:r>
                      <a:endParaRPr lang="en-US" sz="1800" dirty="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923036999"/>
                  </a:ext>
                </a:extLst>
              </a:tr>
              <a:tr h="348549">
                <a:tc>
                  <a:txBody>
                    <a:bodyPr/>
                    <a:lstStyle/>
                    <a:p>
                      <a:pPr rtl="0" fontAlgn="t">
                        <a:spcBef>
                          <a:spcPts val="0"/>
                        </a:spcBef>
                        <a:spcAft>
                          <a:spcPts val="0"/>
                        </a:spcAft>
                      </a:pPr>
                      <a:r>
                        <a:rPr lang="en-US" sz="1600" b="0" i="0" u="none" strike="noStrike">
                          <a:solidFill>
                            <a:srgbClr val="000000"/>
                          </a:solidFill>
                          <a:effectLst/>
                          <a:latin typeface="Bookman Old Style" panose="02050604050505020204" pitchFamily="18" charset="0"/>
                        </a:rPr>
                        <a:t>3</a:t>
                      </a:r>
                      <a:endParaRPr lang="en-US" sz="180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600" b="0" i="0" u="none" strike="noStrike" dirty="0">
                          <a:solidFill>
                            <a:srgbClr val="000000"/>
                          </a:solidFill>
                          <a:effectLst/>
                          <a:latin typeface="Bookman Old Style" panose="02050604050505020204" pitchFamily="18" charset="0"/>
                        </a:rPr>
                        <a:t>Coke</a:t>
                      </a:r>
                      <a:endParaRPr lang="en-US" sz="1800" dirty="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296313638"/>
                  </a:ext>
                </a:extLst>
              </a:tr>
            </a:tbl>
          </a:graphicData>
        </a:graphic>
      </p:graphicFrame>
      <p:graphicFrame>
        <p:nvGraphicFramePr>
          <p:cNvPr id="5" name="Table 4">
            <a:extLst>
              <a:ext uri="{FF2B5EF4-FFF2-40B4-BE49-F238E27FC236}">
                <a16:creationId xmlns:a16="http://schemas.microsoft.com/office/drawing/2014/main" id="{FF4AAF54-1A53-4AD8-BC09-E8C51DFD50BA}"/>
              </a:ext>
            </a:extLst>
          </p:cNvPr>
          <p:cNvGraphicFramePr>
            <a:graphicFrameLocks noGrp="1"/>
          </p:cNvGraphicFramePr>
          <p:nvPr>
            <p:extLst>
              <p:ext uri="{D42A27DB-BD31-4B8C-83A1-F6EECF244321}">
                <p14:modId xmlns:p14="http://schemas.microsoft.com/office/powerpoint/2010/main" val="3353468808"/>
              </p:ext>
            </p:extLst>
          </p:nvPr>
        </p:nvGraphicFramePr>
        <p:xfrm>
          <a:off x="1283153" y="2621280"/>
          <a:ext cx="3941989" cy="1950720"/>
        </p:xfrm>
        <a:graphic>
          <a:graphicData uri="http://schemas.openxmlformats.org/drawingml/2006/table">
            <a:tbl>
              <a:tblPr/>
              <a:tblGrid>
                <a:gridCol w="1129576">
                  <a:extLst>
                    <a:ext uri="{9D8B030D-6E8A-4147-A177-3AD203B41FA5}">
                      <a16:colId xmlns:a16="http://schemas.microsoft.com/office/drawing/2014/main" val="793002685"/>
                    </a:ext>
                  </a:extLst>
                </a:gridCol>
                <a:gridCol w="1302470">
                  <a:extLst>
                    <a:ext uri="{9D8B030D-6E8A-4147-A177-3AD203B41FA5}">
                      <a16:colId xmlns:a16="http://schemas.microsoft.com/office/drawing/2014/main" val="2499531915"/>
                    </a:ext>
                  </a:extLst>
                </a:gridCol>
                <a:gridCol w="1509943">
                  <a:extLst>
                    <a:ext uri="{9D8B030D-6E8A-4147-A177-3AD203B41FA5}">
                      <a16:colId xmlns:a16="http://schemas.microsoft.com/office/drawing/2014/main" val="4094250765"/>
                    </a:ext>
                  </a:extLst>
                </a:gridCol>
              </a:tblGrid>
              <a:tr h="487680">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OrderID</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A4C2F4"/>
                    </a:solidFill>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First Name</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A4C2F4"/>
                    </a:solidFill>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Last Name</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A4C2F4"/>
                    </a:solidFill>
                  </a:tcPr>
                </a:tc>
                <a:extLst>
                  <a:ext uri="{0D108BD9-81ED-4DB2-BD59-A6C34878D82A}">
                    <a16:rowId xmlns:a16="http://schemas.microsoft.com/office/drawing/2014/main" val="2219613147"/>
                  </a:ext>
                </a:extLst>
              </a:tr>
              <a:tr h="487680">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1</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400" b="0" i="0" u="none" strike="noStrike" dirty="0">
                          <a:solidFill>
                            <a:srgbClr val="000000"/>
                          </a:solidFill>
                          <a:effectLst/>
                          <a:latin typeface="Arial" panose="020B0604020202020204" pitchFamily="34" charset="0"/>
                        </a:rPr>
                        <a:t>Bob</a:t>
                      </a:r>
                      <a:endParaRPr lang="en-US"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Jones</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777131494"/>
                  </a:ext>
                </a:extLst>
              </a:tr>
              <a:tr h="487680">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2</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Fred</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Jones</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3632805670"/>
                  </a:ext>
                </a:extLst>
              </a:tr>
              <a:tr h="487680">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3</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Bob</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400" b="0" i="0" u="none" strike="noStrike" dirty="0">
                          <a:solidFill>
                            <a:srgbClr val="000000"/>
                          </a:solidFill>
                          <a:effectLst/>
                          <a:latin typeface="Arial" panose="020B0604020202020204" pitchFamily="34" charset="0"/>
                        </a:rPr>
                        <a:t>Jones</a:t>
                      </a:r>
                      <a:endParaRPr lang="en-US"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260231220"/>
                  </a:ext>
                </a:extLst>
              </a:tr>
            </a:tbl>
          </a:graphicData>
        </a:graphic>
      </p:graphicFrame>
    </p:spTree>
    <p:extLst>
      <p:ext uri="{BB962C8B-B14F-4D97-AF65-F5344CB8AC3E}">
        <p14:creationId xmlns:p14="http://schemas.microsoft.com/office/powerpoint/2010/main" val="3044254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8C8E4-9581-44FD-88F4-8AE242C19B60}"/>
              </a:ext>
            </a:extLst>
          </p:cNvPr>
          <p:cNvSpPr>
            <a:spLocks noGrp="1"/>
          </p:cNvSpPr>
          <p:nvPr>
            <p:ph type="title"/>
          </p:nvPr>
        </p:nvSpPr>
        <p:spPr>
          <a:xfrm>
            <a:off x="291829" y="453703"/>
            <a:ext cx="10364451" cy="1334108"/>
          </a:xfrm>
        </p:spPr>
        <p:txBody>
          <a:bodyPr/>
          <a:lstStyle/>
          <a:p>
            <a:r>
              <a:rPr lang="en-US" dirty="0"/>
              <a:t>Second Normal Form</a:t>
            </a:r>
            <a:br>
              <a:rPr lang="en-US" dirty="0"/>
            </a:br>
            <a:r>
              <a:rPr lang="en-US" dirty="0"/>
              <a:t>2NF</a:t>
            </a:r>
          </a:p>
        </p:txBody>
      </p:sp>
      <p:pic>
        <p:nvPicPr>
          <p:cNvPr id="4" name="Picture 3" descr="Diagram, table&#10;&#10;Description automatically generated">
            <a:extLst>
              <a:ext uri="{FF2B5EF4-FFF2-40B4-BE49-F238E27FC236}">
                <a16:creationId xmlns:a16="http://schemas.microsoft.com/office/drawing/2014/main" id="{2B92FDC5-1B70-481A-A5E8-D194C0DEC2C0}"/>
              </a:ext>
            </a:extLst>
          </p:cNvPr>
          <p:cNvPicPr>
            <a:picLocks noChangeAspect="1"/>
          </p:cNvPicPr>
          <p:nvPr/>
        </p:nvPicPr>
        <p:blipFill>
          <a:blip r:embed="rId2"/>
          <a:stretch>
            <a:fillRect/>
          </a:stretch>
        </p:blipFill>
        <p:spPr>
          <a:xfrm>
            <a:off x="2011716" y="2419242"/>
            <a:ext cx="6924675" cy="350983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5" name="Picture 4" descr="Icon&#10;&#10;Description automatically generated">
            <a:extLst>
              <a:ext uri="{FF2B5EF4-FFF2-40B4-BE49-F238E27FC236}">
                <a16:creationId xmlns:a16="http://schemas.microsoft.com/office/drawing/2014/main" id="{54ABAE33-A80C-45CD-966E-2CD3A28AD2C3}"/>
              </a:ext>
            </a:extLst>
          </p:cNvPr>
          <p:cNvPicPr>
            <a:picLocks noChangeAspect="1"/>
          </p:cNvPicPr>
          <p:nvPr/>
        </p:nvPicPr>
        <p:blipFill>
          <a:blip r:embed="rId3"/>
          <a:stretch>
            <a:fillRect/>
          </a:stretch>
        </p:blipFill>
        <p:spPr>
          <a:xfrm>
            <a:off x="10295462" y="318402"/>
            <a:ext cx="1604709" cy="160470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416787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98F91-5C83-48D9-A86A-1D083CFB394E}"/>
              </a:ext>
            </a:extLst>
          </p:cNvPr>
          <p:cNvSpPr>
            <a:spLocks noGrp="1"/>
          </p:cNvSpPr>
          <p:nvPr>
            <p:ph type="title"/>
          </p:nvPr>
        </p:nvSpPr>
        <p:spPr/>
        <p:txBody>
          <a:bodyPr/>
          <a:lstStyle/>
          <a:p>
            <a:r>
              <a:rPr lang="en-US" dirty="0"/>
              <a:t>Rules of second normal form</a:t>
            </a:r>
          </a:p>
        </p:txBody>
      </p:sp>
      <p:sp>
        <p:nvSpPr>
          <p:cNvPr id="4" name="TextBox 3">
            <a:extLst>
              <a:ext uri="{FF2B5EF4-FFF2-40B4-BE49-F238E27FC236}">
                <a16:creationId xmlns:a16="http://schemas.microsoft.com/office/drawing/2014/main" id="{BB892EB7-43D8-46C1-ABDA-0405CA0368B1}"/>
              </a:ext>
            </a:extLst>
          </p:cNvPr>
          <p:cNvSpPr txBox="1"/>
          <p:nvPr/>
        </p:nvSpPr>
        <p:spPr>
          <a:xfrm>
            <a:off x="790574" y="1823561"/>
            <a:ext cx="9439275" cy="2953757"/>
          </a:xfrm>
          <a:prstGeom prst="rect">
            <a:avLst/>
          </a:prstGeom>
          <a:noFill/>
        </p:spPr>
        <p:txBody>
          <a:bodyPr wrap="square">
            <a:spAutoFit/>
          </a:bodyPr>
          <a:lstStyle/>
          <a:p>
            <a:pPr>
              <a:lnSpc>
                <a:spcPct val="150000"/>
              </a:lnSpc>
            </a:pPr>
            <a:r>
              <a:rPr lang="en-US" dirty="0">
                <a:latin typeface="Bookman Old Style" panose="02050604050505020204" pitchFamily="18" charset="0"/>
              </a:rPr>
              <a:t>A database is in second normal form (2NF) if it satisfies the following conditions: </a:t>
            </a:r>
          </a:p>
          <a:p>
            <a:pPr marL="285750" indent="-285750">
              <a:lnSpc>
                <a:spcPct val="150000"/>
              </a:lnSpc>
              <a:buFont typeface="Arial" panose="020B0604020202020204" pitchFamily="34" charset="0"/>
              <a:buChar char="•"/>
            </a:pPr>
            <a:r>
              <a:rPr lang="en-US" dirty="0">
                <a:latin typeface="Bookman Old Style" panose="02050604050505020204" pitchFamily="18" charset="0"/>
              </a:rPr>
              <a:t>It is in first normal form (1NF)</a:t>
            </a:r>
          </a:p>
          <a:p>
            <a:pPr marL="285750" indent="-285750">
              <a:lnSpc>
                <a:spcPct val="150000"/>
              </a:lnSpc>
              <a:buFont typeface="Arial" panose="020B0604020202020204" pitchFamily="34" charset="0"/>
              <a:buChar char="•"/>
            </a:pPr>
            <a:r>
              <a:rPr lang="en-US" dirty="0">
                <a:latin typeface="Bookman Old Style" panose="02050604050505020204" pitchFamily="18" charset="0"/>
              </a:rPr>
              <a:t>There should be a single primary key no composite key</a:t>
            </a:r>
          </a:p>
          <a:p>
            <a:pPr marL="285750" indent="-285750">
              <a:lnSpc>
                <a:spcPct val="150000"/>
              </a:lnSpc>
              <a:buFont typeface="Arial" panose="020B0604020202020204" pitchFamily="34" charset="0"/>
              <a:buChar char="•"/>
            </a:pPr>
            <a:r>
              <a:rPr lang="en-US" dirty="0">
                <a:latin typeface="Bookman Old Style" panose="02050604050505020204" pitchFamily="18" charset="0"/>
              </a:rPr>
              <a:t>No partial dependencies. </a:t>
            </a:r>
          </a:p>
          <a:p>
            <a:pPr marL="285750" indent="-285750">
              <a:lnSpc>
                <a:spcPct val="150000"/>
              </a:lnSpc>
              <a:buFont typeface="Arial" panose="020B0604020202020204" pitchFamily="34" charset="0"/>
              <a:buChar char="•"/>
            </a:pPr>
            <a:r>
              <a:rPr lang="en-US" dirty="0">
                <a:latin typeface="Bookman Old Style" panose="02050604050505020204" pitchFamily="18" charset="0"/>
              </a:rPr>
              <a:t>The primary key of the table should compose of exactly 1 column.</a:t>
            </a:r>
          </a:p>
          <a:p>
            <a:pPr>
              <a:lnSpc>
                <a:spcPct val="150000"/>
              </a:lnSpc>
            </a:pPr>
            <a:endParaRPr lang="en-US" dirty="0">
              <a:solidFill>
                <a:srgbClr val="FF0000"/>
              </a:solidFill>
              <a:effectLst/>
              <a:latin typeface="Bookman Old Style" panose="02050604050505020204" pitchFamily="18" charset="0"/>
            </a:endParaRPr>
          </a:p>
          <a:p>
            <a:pPr marL="285750" indent="-285750">
              <a:lnSpc>
                <a:spcPct val="150000"/>
              </a:lnSpc>
              <a:buFont typeface="Arial" panose="020B0604020202020204" pitchFamily="34" charset="0"/>
              <a:buChar char="•"/>
            </a:pPr>
            <a:endParaRPr lang="en-US" dirty="0">
              <a:latin typeface="Bookman Old Style" panose="02050604050505020204" pitchFamily="18" charset="0"/>
            </a:endParaRPr>
          </a:p>
        </p:txBody>
      </p:sp>
    </p:spTree>
    <p:extLst>
      <p:ext uri="{BB962C8B-B14F-4D97-AF65-F5344CB8AC3E}">
        <p14:creationId xmlns:p14="http://schemas.microsoft.com/office/powerpoint/2010/main" val="1069127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07F70-10D1-478A-A7A0-1BE11832D9C1}"/>
              </a:ext>
            </a:extLst>
          </p:cNvPr>
          <p:cNvSpPr>
            <a:spLocks noGrp="1"/>
          </p:cNvSpPr>
          <p:nvPr>
            <p:ph type="title"/>
          </p:nvPr>
        </p:nvSpPr>
        <p:spPr>
          <a:xfrm>
            <a:off x="913774" y="380392"/>
            <a:ext cx="10364451" cy="1596177"/>
          </a:xfrm>
        </p:spPr>
        <p:txBody>
          <a:bodyPr/>
          <a:lstStyle/>
          <a:p>
            <a:r>
              <a:rPr lang="en-US" dirty="0"/>
              <a:t>Problem 3 - All data must be atomic (non-divisible) </a:t>
            </a:r>
          </a:p>
        </p:txBody>
      </p:sp>
    </p:spTree>
    <p:extLst>
      <p:ext uri="{BB962C8B-B14F-4D97-AF65-F5344CB8AC3E}">
        <p14:creationId xmlns:p14="http://schemas.microsoft.com/office/powerpoint/2010/main" val="3267035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a:xfrm>
            <a:off x="724395" y="62097"/>
            <a:ext cx="11162805" cy="1933275"/>
          </a:xfrm>
        </p:spPr>
        <p:txBody>
          <a:bodyPr/>
          <a:lstStyle/>
          <a:p>
            <a:r>
              <a:rPr lang="en-US" b="1" dirty="0"/>
              <a:t>Second Normal Form (2NF)</a:t>
            </a:r>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2"/>
          </p:nvPr>
        </p:nvSpPr>
        <p:spPr/>
        <p:txBody>
          <a:bodyPr/>
          <a:lstStyle/>
          <a:p>
            <a:fld id="{058DB212-BFA2-403F-85EF-DFD3FF6D973A}" type="slidenum">
              <a:rPr lang="en-US" smtClean="0"/>
              <a:pPr/>
              <a:t>15</a:t>
            </a:fld>
            <a:endParaRPr lang="en-US" dirty="0"/>
          </a:p>
        </p:txBody>
      </p:sp>
      <p:graphicFrame>
        <p:nvGraphicFramePr>
          <p:cNvPr id="9" name="Table 8">
            <a:extLst>
              <a:ext uri="{FF2B5EF4-FFF2-40B4-BE49-F238E27FC236}">
                <a16:creationId xmlns:a16="http://schemas.microsoft.com/office/drawing/2014/main" id="{4D003D46-5F23-428B-84B3-34BD5C72A09D}"/>
              </a:ext>
            </a:extLst>
          </p:cNvPr>
          <p:cNvGraphicFramePr>
            <a:graphicFrameLocks noGrp="1"/>
          </p:cNvGraphicFramePr>
          <p:nvPr>
            <p:extLst>
              <p:ext uri="{D42A27DB-BD31-4B8C-83A1-F6EECF244321}">
                <p14:modId xmlns:p14="http://schemas.microsoft.com/office/powerpoint/2010/main" val="4132186651"/>
              </p:ext>
            </p:extLst>
          </p:nvPr>
        </p:nvGraphicFramePr>
        <p:xfrm>
          <a:off x="7348028" y="1591146"/>
          <a:ext cx="4411092" cy="2184500"/>
        </p:xfrm>
        <a:graphic>
          <a:graphicData uri="http://schemas.openxmlformats.org/drawingml/2006/table">
            <a:tbl>
              <a:tblPr>
                <a:tableStyleId>{3C2FFA5D-87B4-456A-9821-1D502468CF0F}</a:tableStyleId>
              </a:tblPr>
              <a:tblGrid>
                <a:gridCol w="1470364">
                  <a:extLst>
                    <a:ext uri="{9D8B030D-6E8A-4147-A177-3AD203B41FA5}">
                      <a16:colId xmlns:a16="http://schemas.microsoft.com/office/drawing/2014/main" val="3496614322"/>
                    </a:ext>
                  </a:extLst>
                </a:gridCol>
                <a:gridCol w="1470364">
                  <a:extLst>
                    <a:ext uri="{9D8B030D-6E8A-4147-A177-3AD203B41FA5}">
                      <a16:colId xmlns:a16="http://schemas.microsoft.com/office/drawing/2014/main" val="4068301660"/>
                    </a:ext>
                  </a:extLst>
                </a:gridCol>
                <a:gridCol w="1470364">
                  <a:extLst>
                    <a:ext uri="{9D8B030D-6E8A-4147-A177-3AD203B41FA5}">
                      <a16:colId xmlns:a16="http://schemas.microsoft.com/office/drawing/2014/main" val="1691180849"/>
                    </a:ext>
                  </a:extLst>
                </a:gridCol>
              </a:tblGrid>
              <a:tr h="436900">
                <a:tc>
                  <a:txBody>
                    <a:bodyPr/>
                    <a:lstStyle/>
                    <a:p>
                      <a:r>
                        <a:rPr lang="en-US" u="sng" dirty="0" err="1">
                          <a:solidFill>
                            <a:srgbClr val="FF0000"/>
                          </a:solidFill>
                        </a:rPr>
                        <a:t>student_id</a:t>
                      </a:r>
                      <a:endParaRPr lang="en-US" u="sng" dirty="0">
                        <a:solidFill>
                          <a:srgbClr val="FF0000"/>
                        </a:solidFill>
                      </a:endParaRPr>
                    </a:p>
                  </a:txBody>
                  <a:tcPr anchor="ctr">
                    <a:cell3D prstMaterial="dkEdge">
                      <a:bevel h="50800" prst="divot"/>
                      <a:lightRig rig="flood" dir="t"/>
                    </a:cell3D>
                  </a:tcPr>
                </a:tc>
                <a:tc>
                  <a:txBody>
                    <a:bodyPr/>
                    <a:lstStyle/>
                    <a:p>
                      <a:pPr marL="0" algn="l" defTabSz="914400" rtl="0" eaLnBrk="1" latinLnBrk="0" hangingPunct="1"/>
                      <a:r>
                        <a:rPr lang="en-US" sz="1800" u="sng" kern="1200" dirty="0" err="1">
                          <a:solidFill>
                            <a:srgbClr val="FF0000"/>
                          </a:solidFill>
                          <a:latin typeface="+mn-lt"/>
                          <a:ea typeface="+mn-ea"/>
                          <a:cs typeface="+mn-cs"/>
                        </a:rPr>
                        <a:t>class_id</a:t>
                      </a:r>
                      <a:endParaRPr lang="en-US" sz="1800" u="sng" kern="1200" dirty="0">
                        <a:solidFill>
                          <a:srgbClr val="FF0000"/>
                        </a:solidFill>
                        <a:latin typeface="+mn-lt"/>
                        <a:ea typeface="+mn-ea"/>
                        <a:cs typeface="+mn-cs"/>
                      </a:endParaRPr>
                    </a:p>
                  </a:txBody>
                  <a:tcPr anchor="ctr">
                    <a:cell3D prstMaterial="dkEdge">
                      <a:bevel h="50800" prst="divot"/>
                      <a:lightRig rig="flood" dir="t"/>
                    </a:cell3D>
                  </a:tcPr>
                </a:tc>
                <a:tc>
                  <a:txBody>
                    <a:bodyPr/>
                    <a:lstStyle/>
                    <a:p>
                      <a:r>
                        <a:rPr lang="en-US" dirty="0"/>
                        <a:t>teacher</a:t>
                      </a:r>
                    </a:p>
                  </a:txBody>
                  <a:tcPr anchor="ctr">
                    <a:cell3D prstMaterial="dkEdge">
                      <a:bevel h="50800" prst="divot"/>
                      <a:lightRig rig="flood" dir="t"/>
                    </a:cell3D>
                  </a:tcPr>
                </a:tc>
                <a:extLst>
                  <a:ext uri="{0D108BD9-81ED-4DB2-BD59-A6C34878D82A}">
                    <a16:rowId xmlns:a16="http://schemas.microsoft.com/office/drawing/2014/main" val="846219199"/>
                  </a:ext>
                </a:extLst>
              </a:tr>
              <a:tr h="436900">
                <a:tc>
                  <a:txBody>
                    <a:bodyPr/>
                    <a:lstStyle/>
                    <a:p>
                      <a:r>
                        <a:rPr lang="en-US"/>
                        <a:t>1</a:t>
                      </a:r>
                    </a:p>
                  </a:txBody>
                  <a:tcPr anchor="ctr">
                    <a:cell3D prstMaterial="dkEdge">
                      <a:bevel h="50800" prst="divot"/>
                      <a:lightRig rig="flood" dir="t"/>
                    </a:cell3D>
                  </a:tcPr>
                </a:tc>
                <a:tc>
                  <a:txBody>
                    <a:bodyPr/>
                    <a:lstStyle/>
                    <a:p>
                      <a:r>
                        <a:rPr lang="en-US"/>
                        <a:t>1</a:t>
                      </a:r>
                    </a:p>
                  </a:txBody>
                  <a:tcPr anchor="ctr">
                    <a:cell3D prstMaterial="dkEdge">
                      <a:bevel h="50800" prst="divot"/>
                      <a:lightRig rig="flood" dir="t"/>
                    </a:cell3D>
                  </a:tcPr>
                </a:tc>
                <a:tc>
                  <a:txBody>
                    <a:bodyPr/>
                    <a:lstStyle/>
                    <a:p>
                      <a:r>
                        <a:rPr lang="en-US" dirty="0"/>
                        <a:t>Smith</a:t>
                      </a:r>
                    </a:p>
                  </a:txBody>
                  <a:tcPr anchor="ctr">
                    <a:cell3D prstMaterial="dkEdge">
                      <a:bevel h="50800" prst="divot"/>
                      <a:lightRig rig="flood" dir="t"/>
                    </a:cell3D>
                  </a:tcPr>
                </a:tc>
                <a:extLst>
                  <a:ext uri="{0D108BD9-81ED-4DB2-BD59-A6C34878D82A}">
                    <a16:rowId xmlns:a16="http://schemas.microsoft.com/office/drawing/2014/main" val="2687971816"/>
                  </a:ext>
                </a:extLst>
              </a:tr>
              <a:tr h="436900">
                <a:tc>
                  <a:txBody>
                    <a:bodyPr/>
                    <a:lstStyle/>
                    <a:p>
                      <a:r>
                        <a:rPr lang="en-US"/>
                        <a:t>2</a:t>
                      </a:r>
                    </a:p>
                  </a:txBody>
                  <a:tcPr anchor="ctr">
                    <a:cell3D prstMaterial="dkEdge">
                      <a:bevel h="50800" prst="divot"/>
                      <a:lightRig rig="flood" dir="t"/>
                    </a:cell3D>
                  </a:tcPr>
                </a:tc>
                <a:tc>
                  <a:txBody>
                    <a:bodyPr/>
                    <a:lstStyle/>
                    <a:p>
                      <a:r>
                        <a:rPr lang="en-US"/>
                        <a:t>2</a:t>
                      </a:r>
                    </a:p>
                  </a:txBody>
                  <a:tcPr anchor="ctr">
                    <a:cell3D prstMaterial="dkEdge">
                      <a:bevel h="50800" prst="divot"/>
                      <a:lightRig rig="flood" dir="t"/>
                    </a:cell3D>
                  </a:tcPr>
                </a:tc>
                <a:tc>
                  <a:txBody>
                    <a:bodyPr/>
                    <a:lstStyle/>
                    <a:p>
                      <a:r>
                        <a:rPr lang="en-US" dirty="0">
                          <a:solidFill>
                            <a:srgbClr val="FF0000"/>
                          </a:solidFill>
                        </a:rPr>
                        <a:t>Jackson</a:t>
                      </a:r>
                    </a:p>
                  </a:txBody>
                  <a:tcPr anchor="ctr">
                    <a:cell3D prstMaterial="dkEdge">
                      <a:bevel h="50800" prst="divot"/>
                      <a:lightRig rig="flood" dir="t"/>
                    </a:cell3D>
                  </a:tcPr>
                </a:tc>
                <a:extLst>
                  <a:ext uri="{0D108BD9-81ED-4DB2-BD59-A6C34878D82A}">
                    <a16:rowId xmlns:a16="http://schemas.microsoft.com/office/drawing/2014/main" val="134767838"/>
                  </a:ext>
                </a:extLst>
              </a:tr>
              <a:tr h="436900">
                <a:tc>
                  <a:txBody>
                    <a:bodyPr/>
                    <a:lstStyle/>
                    <a:p>
                      <a:r>
                        <a:rPr lang="en-US" dirty="0"/>
                        <a:t>3</a:t>
                      </a:r>
                    </a:p>
                  </a:txBody>
                  <a:tcPr anchor="ctr">
                    <a:cell3D prstMaterial="dkEdge">
                      <a:bevel h="50800" prst="divot"/>
                      <a:lightRig rig="flood" dir="t"/>
                    </a:cell3D>
                  </a:tcPr>
                </a:tc>
                <a:tc>
                  <a:txBody>
                    <a:bodyPr/>
                    <a:lstStyle/>
                    <a:p>
                      <a:r>
                        <a:rPr lang="en-US"/>
                        <a:t>3</a:t>
                      </a:r>
                    </a:p>
                  </a:txBody>
                  <a:tcPr anchor="ctr">
                    <a:cell3D prstMaterial="dkEdge">
                      <a:bevel h="50800" prst="divot"/>
                      <a:lightRig rig="flood" dir="t"/>
                    </a:cell3D>
                  </a:tcPr>
                </a:tc>
                <a:tc>
                  <a:txBody>
                    <a:bodyPr/>
                    <a:lstStyle/>
                    <a:p>
                      <a:r>
                        <a:rPr lang="en-US"/>
                        <a:t>James</a:t>
                      </a:r>
                    </a:p>
                  </a:txBody>
                  <a:tcPr anchor="ctr">
                    <a:cell3D prstMaterial="dkEdge">
                      <a:bevel h="50800" prst="divot"/>
                      <a:lightRig rig="flood" dir="t"/>
                    </a:cell3D>
                  </a:tcPr>
                </a:tc>
                <a:extLst>
                  <a:ext uri="{0D108BD9-81ED-4DB2-BD59-A6C34878D82A}">
                    <a16:rowId xmlns:a16="http://schemas.microsoft.com/office/drawing/2014/main" val="2140004236"/>
                  </a:ext>
                </a:extLst>
              </a:tr>
              <a:tr h="436900">
                <a:tc>
                  <a:txBody>
                    <a:bodyPr/>
                    <a:lstStyle/>
                    <a:p>
                      <a:r>
                        <a:rPr lang="en-US" dirty="0"/>
                        <a:t>4</a:t>
                      </a:r>
                    </a:p>
                  </a:txBody>
                  <a:tcPr anchor="ctr">
                    <a:cell3D prstMaterial="dkEdge">
                      <a:bevel h="50800" prst="divot"/>
                      <a:lightRig rig="flood" dir="t"/>
                    </a:cell3D>
                  </a:tcPr>
                </a:tc>
                <a:tc>
                  <a:txBody>
                    <a:bodyPr/>
                    <a:lstStyle/>
                    <a:p>
                      <a:r>
                        <a:rPr lang="en-US" dirty="0"/>
                        <a:t>2</a:t>
                      </a:r>
                    </a:p>
                  </a:txBody>
                  <a:tcPr anchor="ctr">
                    <a:cell3D prstMaterial="dkEdge">
                      <a:bevel h="50800" prst="divot"/>
                      <a:lightRig rig="flood" dir="t"/>
                    </a:cell3D>
                  </a:tcPr>
                </a:tc>
                <a:tc>
                  <a:txBody>
                    <a:bodyPr/>
                    <a:lstStyle/>
                    <a:p>
                      <a:r>
                        <a:rPr lang="en-US" dirty="0">
                          <a:solidFill>
                            <a:srgbClr val="FF0000"/>
                          </a:solidFill>
                        </a:rPr>
                        <a:t>Jackson</a:t>
                      </a:r>
                    </a:p>
                  </a:txBody>
                  <a:tcPr anchor="ctr">
                    <a:cell3D prstMaterial="dkEdge">
                      <a:bevel h="50800" prst="divot"/>
                      <a:lightRig rig="flood" dir="t"/>
                    </a:cell3D>
                  </a:tcPr>
                </a:tc>
                <a:extLst>
                  <a:ext uri="{0D108BD9-81ED-4DB2-BD59-A6C34878D82A}">
                    <a16:rowId xmlns:a16="http://schemas.microsoft.com/office/drawing/2014/main" val="4212766399"/>
                  </a:ext>
                </a:extLst>
              </a:tr>
            </a:tbl>
          </a:graphicData>
        </a:graphic>
      </p:graphicFrame>
      <p:sp>
        <p:nvSpPr>
          <p:cNvPr id="11" name="TextBox 10">
            <a:extLst>
              <a:ext uri="{FF2B5EF4-FFF2-40B4-BE49-F238E27FC236}">
                <a16:creationId xmlns:a16="http://schemas.microsoft.com/office/drawing/2014/main" id="{7D60B8DD-CB9C-4C61-BC75-3EB7776B44A4}"/>
              </a:ext>
            </a:extLst>
          </p:cNvPr>
          <p:cNvSpPr txBox="1"/>
          <p:nvPr/>
        </p:nvSpPr>
        <p:spPr>
          <a:xfrm>
            <a:off x="304800" y="1365498"/>
            <a:ext cx="5219701" cy="4996624"/>
          </a:xfrm>
          <a:prstGeom prst="rect">
            <a:avLst/>
          </a:prstGeom>
          <a:noFill/>
        </p:spPr>
        <p:txBody>
          <a:bodyPr wrap="square">
            <a:spAutoFit/>
          </a:bodyPr>
          <a:lstStyle/>
          <a:p>
            <a:pPr>
              <a:lnSpc>
                <a:spcPct val="200000"/>
              </a:lnSpc>
            </a:pPr>
            <a:r>
              <a:rPr lang="en-US" dirty="0">
                <a:latin typeface="Bookman Old Style" panose="02050604050505020204" pitchFamily="18" charset="0"/>
              </a:rPr>
              <a:t>The table has a composite primary key: </a:t>
            </a:r>
            <a:r>
              <a:rPr lang="en-US" dirty="0" err="1">
                <a:latin typeface="Bookman Old Style" panose="02050604050505020204" pitchFamily="18" charset="0"/>
              </a:rPr>
              <a:t>student_id</a:t>
            </a:r>
            <a:r>
              <a:rPr lang="en-US" dirty="0">
                <a:latin typeface="Bookman Old Style" panose="02050604050505020204" pitchFamily="18" charset="0"/>
              </a:rPr>
              <a:t> and </a:t>
            </a:r>
            <a:r>
              <a:rPr lang="en-US" dirty="0" err="1">
                <a:latin typeface="Bookman Old Style" panose="02050604050505020204" pitchFamily="18" charset="0"/>
              </a:rPr>
              <a:t>class_id</a:t>
            </a:r>
            <a:r>
              <a:rPr lang="en-US" dirty="0">
                <a:latin typeface="Bookman Old Style" panose="02050604050505020204" pitchFamily="18" charset="0"/>
              </a:rPr>
              <a:t>.</a:t>
            </a:r>
            <a:br>
              <a:rPr lang="en-US" dirty="0">
                <a:latin typeface="Bookman Old Style" panose="02050604050505020204" pitchFamily="18" charset="0"/>
              </a:rPr>
            </a:br>
            <a:r>
              <a:rPr lang="en-US" dirty="0">
                <a:latin typeface="Bookman Old Style" panose="02050604050505020204" pitchFamily="18" charset="0"/>
              </a:rPr>
              <a:t>The teacher column is determined only by the </a:t>
            </a:r>
            <a:r>
              <a:rPr lang="en-US" dirty="0" err="1">
                <a:latin typeface="Bookman Old Style" panose="02050604050505020204" pitchFamily="18" charset="0"/>
              </a:rPr>
              <a:t>class_id</a:t>
            </a:r>
            <a:r>
              <a:rPr lang="en-US" dirty="0">
                <a:latin typeface="Bookman Old Style" panose="02050604050505020204" pitchFamily="18" charset="0"/>
              </a:rPr>
              <a:t>, not by the entire composite primary of </a:t>
            </a:r>
            <a:r>
              <a:rPr lang="en-US" dirty="0" err="1">
                <a:latin typeface="Bookman Old Style" panose="02050604050505020204" pitchFamily="18" charset="0"/>
              </a:rPr>
              <a:t>student_id</a:t>
            </a:r>
            <a:r>
              <a:rPr lang="en-US" dirty="0">
                <a:latin typeface="Bookman Old Style" panose="02050604050505020204" pitchFamily="18" charset="0"/>
              </a:rPr>
              <a:t> and  </a:t>
            </a:r>
            <a:r>
              <a:rPr lang="en-US" dirty="0" err="1">
                <a:latin typeface="Bookman Old Style" panose="02050604050505020204" pitchFamily="18" charset="0"/>
              </a:rPr>
              <a:t>class_id</a:t>
            </a:r>
            <a:r>
              <a:rPr lang="en-US" dirty="0">
                <a:latin typeface="Bookman Old Style" panose="02050604050505020204" pitchFamily="18" charset="0"/>
              </a:rPr>
              <a:t>.</a:t>
            </a:r>
          </a:p>
          <a:p>
            <a:pPr>
              <a:lnSpc>
                <a:spcPct val="200000"/>
              </a:lnSpc>
            </a:pPr>
            <a:r>
              <a:rPr lang="en-US" dirty="0">
                <a:latin typeface="Bookman Old Style" panose="02050604050505020204" pitchFamily="18" charset="0"/>
              </a:rPr>
              <a:t>This table will lead to data redundancy because of repeating teacher name</a:t>
            </a:r>
          </a:p>
          <a:p>
            <a:pPr>
              <a:lnSpc>
                <a:spcPct val="200000"/>
              </a:lnSpc>
            </a:pPr>
            <a:r>
              <a:rPr lang="en-US" dirty="0">
                <a:latin typeface="Bookman Old Style" panose="02050604050505020204" pitchFamily="18" charset="0"/>
              </a:rPr>
              <a:t>Break the table into two using primary and foreign key</a:t>
            </a:r>
          </a:p>
        </p:txBody>
      </p:sp>
      <p:graphicFrame>
        <p:nvGraphicFramePr>
          <p:cNvPr id="7" name="Table 6">
            <a:extLst>
              <a:ext uri="{FF2B5EF4-FFF2-40B4-BE49-F238E27FC236}">
                <a16:creationId xmlns:a16="http://schemas.microsoft.com/office/drawing/2014/main" id="{DBBFDB9B-138D-4F8E-AFDB-D09654B2899D}"/>
              </a:ext>
            </a:extLst>
          </p:cNvPr>
          <p:cNvGraphicFramePr>
            <a:graphicFrameLocks noGrp="1"/>
          </p:cNvGraphicFramePr>
          <p:nvPr>
            <p:extLst>
              <p:ext uri="{D42A27DB-BD31-4B8C-83A1-F6EECF244321}">
                <p14:modId xmlns:p14="http://schemas.microsoft.com/office/powerpoint/2010/main" val="1846098128"/>
              </p:ext>
            </p:extLst>
          </p:nvPr>
        </p:nvGraphicFramePr>
        <p:xfrm>
          <a:off x="9043647" y="4500800"/>
          <a:ext cx="2940728" cy="1747600"/>
        </p:xfrm>
        <a:graphic>
          <a:graphicData uri="http://schemas.openxmlformats.org/drawingml/2006/table">
            <a:tbl>
              <a:tblPr>
                <a:tableStyleId>{3C2FFA5D-87B4-456A-9821-1D502468CF0F}</a:tableStyleId>
              </a:tblPr>
              <a:tblGrid>
                <a:gridCol w="1470364">
                  <a:extLst>
                    <a:ext uri="{9D8B030D-6E8A-4147-A177-3AD203B41FA5}">
                      <a16:colId xmlns:a16="http://schemas.microsoft.com/office/drawing/2014/main" val="4068301660"/>
                    </a:ext>
                  </a:extLst>
                </a:gridCol>
                <a:gridCol w="1470364">
                  <a:extLst>
                    <a:ext uri="{9D8B030D-6E8A-4147-A177-3AD203B41FA5}">
                      <a16:colId xmlns:a16="http://schemas.microsoft.com/office/drawing/2014/main" val="1691180849"/>
                    </a:ext>
                  </a:extLst>
                </a:gridCol>
              </a:tblGrid>
              <a:tr h="436900">
                <a:tc>
                  <a:txBody>
                    <a:bodyPr/>
                    <a:lstStyle/>
                    <a:p>
                      <a:r>
                        <a:rPr lang="en-US"/>
                        <a:t>class_id</a:t>
                      </a:r>
                    </a:p>
                  </a:txBody>
                  <a:tcPr anchor="ctr">
                    <a:cell3D prstMaterial="dkEdge">
                      <a:bevel h="50800" prst="divot"/>
                      <a:lightRig rig="flood" dir="t"/>
                    </a:cell3D>
                  </a:tcPr>
                </a:tc>
                <a:tc>
                  <a:txBody>
                    <a:bodyPr/>
                    <a:lstStyle/>
                    <a:p>
                      <a:r>
                        <a:rPr lang="en-US" dirty="0"/>
                        <a:t>teacher</a:t>
                      </a:r>
                    </a:p>
                  </a:txBody>
                  <a:tcPr anchor="ctr">
                    <a:cell3D prstMaterial="dkEdge">
                      <a:bevel h="50800" prst="divot"/>
                      <a:lightRig rig="flood" dir="t"/>
                    </a:cell3D>
                  </a:tcPr>
                </a:tc>
                <a:extLst>
                  <a:ext uri="{0D108BD9-81ED-4DB2-BD59-A6C34878D82A}">
                    <a16:rowId xmlns:a16="http://schemas.microsoft.com/office/drawing/2014/main" val="846219199"/>
                  </a:ext>
                </a:extLst>
              </a:tr>
              <a:tr h="436900">
                <a:tc>
                  <a:txBody>
                    <a:bodyPr/>
                    <a:lstStyle/>
                    <a:p>
                      <a:r>
                        <a:rPr lang="en-US"/>
                        <a:t>1</a:t>
                      </a:r>
                    </a:p>
                  </a:txBody>
                  <a:tcPr anchor="ctr">
                    <a:cell3D prstMaterial="dkEdge">
                      <a:bevel h="50800" prst="divot"/>
                      <a:lightRig rig="flood" dir="t"/>
                    </a:cell3D>
                  </a:tcPr>
                </a:tc>
                <a:tc>
                  <a:txBody>
                    <a:bodyPr/>
                    <a:lstStyle/>
                    <a:p>
                      <a:r>
                        <a:rPr lang="en-US" dirty="0"/>
                        <a:t>Smith</a:t>
                      </a:r>
                    </a:p>
                  </a:txBody>
                  <a:tcPr anchor="ctr">
                    <a:cell3D prstMaterial="dkEdge">
                      <a:bevel h="50800" prst="divot"/>
                      <a:lightRig rig="flood" dir="t"/>
                    </a:cell3D>
                  </a:tcPr>
                </a:tc>
                <a:extLst>
                  <a:ext uri="{0D108BD9-81ED-4DB2-BD59-A6C34878D82A}">
                    <a16:rowId xmlns:a16="http://schemas.microsoft.com/office/drawing/2014/main" val="2687971816"/>
                  </a:ext>
                </a:extLst>
              </a:tr>
              <a:tr h="436900">
                <a:tc>
                  <a:txBody>
                    <a:bodyPr/>
                    <a:lstStyle/>
                    <a:p>
                      <a:r>
                        <a:rPr lang="en-US"/>
                        <a:t>2</a:t>
                      </a:r>
                    </a:p>
                  </a:txBody>
                  <a:tcPr anchor="ctr">
                    <a:cell3D prstMaterial="dkEdge">
                      <a:bevel h="50800" prst="divot"/>
                      <a:lightRig rig="flood" dir="t"/>
                    </a:cell3D>
                  </a:tcPr>
                </a:tc>
                <a:tc>
                  <a:txBody>
                    <a:bodyPr/>
                    <a:lstStyle/>
                    <a:p>
                      <a:r>
                        <a:rPr lang="en-US" dirty="0">
                          <a:solidFill>
                            <a:srgbClr val="FF0000"/>
                          </a:solidFill>
                        </a:rPr>
                        <a:t>Jackson</a:t>
                      </a:r>
                    </a:p>
                  </a:txBody>
                  <a:tcPr anchor="ctr">
                    <a:cell3D prstMaterial="dkEdge">
                      <a:bevel h="50800" prst="divot"/>
                      <a:lightRig rig="flood" dir="t"/>
                    </a:cell3D>
                  </a:tcPr>
                </a:tc>
                <a:extLst>
                  <a:ext uri="{0D108BD9-81ED-4DB2-BD59-A6C34878D82A}">
                    <a16:rowId xmlns:a16="http://schemas.microsoft.com/office/drawing/2014/main" val="134767838"/>
                  </a:ext>
                </a:extLst>
              </a:tr>
              <a:tr h="436900">
                <a:tc>
                  <a:txBody>
                    <a:bodyPr/>
                    <a:lstStyle/>
                    <a:p>
                      <a:r>
                        <a:rPr lang="en-US" dirty="0"/>
                        <a:t>3</a:t>
                      </a:r>
                    </a:p>
                  </a:txBody>
                  <a:tcPr anchor="ctr">
                    <a:cell3D prstMaterial="dkEdge">
                      <a:bevel h="50800" prst="divot"/>
                      <a:lightRig rig="flood" dir="t"/>
                    </a:cell3D>
                  </a:tcPr>
                </a:tc>
                <a:tc>
                  <a:txBody>
                    <a:bodyPr/>
                    <a:lstStyle/>
                    <a:p>
                      <a:r>
                        <a:rPr lang="en-US" dirty="0"/>
                        <a:t>James</a:t>
                      </a:r>
                    </a:p>
                  </a:txBody>
                  <a:tcPr anchor="ctr">
                    <a:cell3D prstMaterial="dkEdge">
                      <a:bevel h="50800" prst="divot"/>
                      <a:lightRig rig="flood" dir="t"/>
                    </a:cell3D>
                  </a:tcPr>
                </a:tc>
                <a:extLst>
                  <a:ext uri="{0D108BD9-81ED-4DB2-BD59-A6C34878D82A}">
                    <a16:rowId xmlns:a16="http://schemas.microsoft.com/office/drawing/2014/main" val="2140004236"/>
                  </a:ext>
                </a:extLst>
              </a:tr>
            </a:tbl>
          </a:graphicData>
        </a:graphic>
      </p:graphicFrame>
      <p:graphicFrame>
        <p:nvGraphicFramePr>
          <p:cNvPr id="10" name="Table 9">
            <a:extLst>
              <a:ext uri="{FF2B5EF4-FFF2-40B4-BE49-F238E27FC236}">
                <a16:creationId xmlns:a16="http://schemas.microsoft.com/office/drawing/2014/main" id="{FC154269-ECEB-482A-9A99-CFFB713B896B}"/>
              </a:ext>
            </a:extLst>
          </p:cNvPr>
          <p:cNvGraphicFramePr>
            <a:graphicFrameLocks noGrp="1"/>
          </p:cNvGraphicFramePr>
          <p:nvPr>
            <p:extLst>
              <p:ext uri="{D42A27DB-BD31-4B8C-83A1-F6EECF244321}">
                <p14:modId xmlns:p14="http://schemas.microsoft.com/office/powerpoint/2010/main" val="2077777736"/>
              </p:ext>
            </p:extLst>
          </p:nvPr>
        </p:nvGraphicFramePr>
        <p:xfrm>
          <a:off x="5765122" y="4457601"/>
          <a:ext cx="2940728" cy="2184500"/>
        </p:xfrm>
        <a:graphic>
          <a:graphicData uri="http://schemas.openxmlformats.org/drawingml/2006/table">
            <a:tbl>
              <a:tblPr>
                <a:tableStyleId>{3C2FFA5D-87B4-456A-9821-1D502468CF0F}</a:tableStyleId>
              </a:tblPr>
              <a:tblGrid>
                <a:gridCol w="1470364">
                  <a:extLst>
                    <a:ext uri="{9D8B030D-6E8A-4147-A177-3AD203B41FA5}">
                      <a16:colId xmlns:a16="http://schemas.microsoft.com/office/drawing/2014/main" val="3496614322"/>
                    </a:ext>
                  </a:extLst>
                </a:gridCol>
                <a:gridCol w="1470364">
                  <a:extLst>
                    <a:ext uri="{9D8B030D-6E8A-4147-A177-3AD203B41FA5}">
                      <a16:colId xmlns:a16="http://schemas.microsoft.com/office/drawing/2014/main" val="4068301660"/>
                    </a:ext>
                  </a:extLst>
                </a:gridCol>
              </a:tblGrid>
              <a:tr h="436900">
                <a:tc>
                  <a:txBody>
                    <a:bodyPr/>
                    <a:lstStyle/>
                    <a:p>
                      <a:r>
                        <a:rPr lang="en-US" dirty="0" err="1"/>
                        <a:t>student_id</a:t>
                      </a:r>
                      <a:endParaRPr lang="en-US" dirty="0"/>
                    </a:p>
                  </a:txBody>
                  <a:tcPr anchor="ctr">
                    <a:cell3D prstMaterial="dkEdge">
                      <a:bevel h="50800" prst="divot"/>
                      <a:lightRig rig="flood" dir="t"/>
                    </a:cell3D>
                  </a:tcPr>
                </a:tc>
                <a:tc>
                  <a:txBody>
                    <a:bodyPr/>
                    <a:lstStyle/>
                    <a:p>
                      <a:r>
                        <a:rPr lang="en-US"/>
                        <a:t>class_id</a:t>
                      </a:r>
                    </a:p>
                  </a:txBody>
                  <a:tcPr anchor="ctr">
                    <a:cell3D prstMaterial="dkEdge">
                      <a:bevel h="50800" prst="divot"/>
                      <a:lightRig rig="flood" dir="t"/>
                    </a:cell3D>
                  </a:tcPr>
                </a:tc>
                <a:extLst>
                  <a:ext uri="{0D108BD9-81ED-4DB2-BD59-A6C34878D82A}">
                    <a16:rowId xmlns:a16="http://schemas.microsoft.com/office/drawing/2014/main" val="846219199"/>
                  </a:ext>
                </a:extLst>
              </a:tr>
              <a:tr h="436900">
                <a:tc>
                  <a:txBody>
                    <a:bodyPr/>
                    <a:lstStyle/>
                    <a:p>
                      <a:r>
                        <a:rPr lang="en-US"/>
                        <a:t>1</a:t>
                      </a:r>
                    </a:p>
                  </a:txBody>
                  <a:tcPr anchor="ctr">
                    <a:cell3D prstMaterial="dkEdge">
                      <a:bevel h="50800" prst="divot"/>
                      <a:lightRig rig="flood" dir="t"/>
                    </a:cell3D>
                  </a:tcPr>
                </a:tc>
                <a:tc>
                  <a:txBody>
                    <a:bodyPr/>
                    <a:lstStyle/>
                    <a:p>
                      <a:r>
                        <a:rPr lang="en-US"/>
                        <a:t>1</a:t>
                      </a:r>
                    </a:p>
                  </a:txBody>
                  <a:tcPr anchor="ctr">
                    <a:cell3D prstMaterial="dkEdge">
                      <a:bevel h="50800" prst="divot"/>
                      <a:lightRig rig="flood" dir="t"/>
                    </a:cell3D>
                  </a:tcPr>
                </a:tc>
                <a:extLst>
                  <a:ext uri="{0D108BD9-81ED-4DB2-BD59-A6C34878D82A}">
                    <a16:rowId xmlns:a16="http://schemas.microsoft.com/office/drawing/2014/main" val="2687971816"/>
                  </a:ext>
                </a:extLst>
              </a:tr>
              <a:tr h="436900">
                <a:tc>
                  <a:txBody>
                    <a:bodyPr/>
                    <a:lstStyle/>
                    <a:p>
                      <a:r>
                        <a:rPr lang="en-US"/>
                        <a:t>2</a:t>
                      </a:r>
                    </a:p>
                  </a:txBody>
                  <a:tcPr anchor="ctr">
                    <a:cell3D prstMaterial="dkEdge">
                      <a:bevel h="50800" prst="divot"/>
                      <a:lightRig rig="flood" dir="t"/>
                    </a:cell3D>
                  </a:tcPr>
                </a:tc>
                <a:tc>
                  <a:txBody>
                    <a:bodyPr/>
                    <a:lstStyle/>
                    <a:p>
                      <a:r>
                        <a:rPr lang="en-US"/>
                        <a:t>2</a:t>
                      </a:r>
                    </a:p>
                  </a:txBody>
                  <a:tcPr anchor="ctr">
                    <a:cell3D prstMaterial="dkEdge">
                      <a:bevel h="50800" prst="divot"/>
                      <a:lightRig rig="flood" dir="t"/>
                    </a:cell3D>
                  </a:tcPr>
                </a:tc>
                <a:extLst>
                  <a:ext uri="{0D108BD9-81ED-4DB2-BD59-A6C34878D82A}">
                    <a16:rowId xmlns:a16="http://schemas.microsoft.com/office/drawing/2014/main" val="134767838"/>
                  </a:ext>
                </a:extLst>
              </a:tr>
              <a:tr h="436900">
                <a:tc>
                  <a:txBody>
                    <a:bodyPr/>
                    <a:lstStyle/>
                    <a:p>
                      <a:r>
                        <a:rPr lang="en-US"/>
                        <a:t>3</a:t>
                      </a:r>
                    </a:p>
                  </a:txBody>
                  <a:tcPr anchor="ctr">
                    <a:cell3D prstMaterial="dkEdge">
                      <a:bevel h="50800" prst="divot"/>
                      <a:lightRig rig="flood" dir="t"/>
                    </a:cell3D>
                  </a:tcPr>
                </a:tc>
                <a:tc>
                  <a:txBody>
                    <a:bodyPr/>
                    <a:lstStyle/>
                    <a:p>
                      <a:r>
                        <a:rPr lang="en-US"/>
                        <a:t>3</a:t>
                      </a:r>
                    </a:p>
                  </a:txBody>
                  <a:tcPr anchor="ctr">
                    <a:cell3D prstMaterial="dkEdge">
                      <a:bevel h="50800" prst="divot"/>
                      <a:lightRig rig="flood" dir="t"/>
                    </a:cell3D>
                  </a:tcPr>
                </a:tc>
                <a:extLst>
                  <a:ext uri="{0D108BD9-81ED-4DB2-BD59-A6C34878D82A}">
                    <a16:rowId xmlns:a16="http://schemas.microsoft.com/office/drawing/2014/main" val="2140004236"/>
                  </a:ext>
                </a:extLst>
              </a:tr>
              <a:tr h="436900">
                <a:tc>
                  <a:txBody>
                    <a:bodyPr/>
                    <a:lstStyle/>
                    <a:p>
                      <a:r>
                        <a:rPr lang="en-US" dirty="0"/>
                        <a:t>4</a:t>
                      </a:r>
                    </a:p>
                  </a:txBody>
                  <a:tcPr anchor="ctr">
                    <a:cell3D prstMaterial="dkEdge">
                      <a:bevel h="50800" prst="divot"/>
                      <a:lightRig rig="flood" dir="t"/>
                    </a:cell3D>
                  </a:tcPr>
                </a:tc>
                <a:tc>
                  <a:txBody>
                    <a:bodyPr/>
                    <a:lstStyle/>
                    <a:p>
                      <a:r>
                        <a:rPr lang="en-US" dirty="0"/>
                        <a:t>2</a:t>
                      </a:r>
                    </a:p>
                  </a:txBody>
                  <a:tcPr anchor="ctr">
                    <a:cell3D prstMaterial="dkEdge">
                      <a:bevel h="50800" prst="divot"/>
                      <a:lightRig rig="flood" dir="t"/>
                    </a:cell3D>
                  </a:tcPr>
                </a:tc>
                <a:extLst>
                  <a:ext uri="{0D108BD9-81ED-4DB2-BD59-A6C34878D82A}">
                    <a16:rowId xmlns:a16="http://schemas.microsoft.com/office/drawing/2014/main" val="4212766399"/>
                  </a:ext>
                </a:extLst>
              </a:tr>
            </a:tbl>
          </a:graphicData>
        </a:graphic>
      </p:graphicFrame>
    </p:spTree>
    <p:extLst>
      <p:ext uri="{BB962C8B-B14F-4D97-AF65-F5344CB8AC3E}">
        <p14:creationId xmlns:p14="http://schemas.microsoft.com/office/powerpoint/2010/main" val="447580308"/>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a:xfrm>
            <a:off x="724395" y="62098"/>
            <a:ext cx="11162805" cy="804678"/>
          </a:xfrm>
        </p:spPr>
        <p:txBody>
          <a:bodyPr anchor="t">
            <a:normAutofit/>
          </a:bodyPr>
          <a:lstStyle/>
          <a:p>
            <a:r>
              <a:rPr lang="en-US" sz="3200" b="1" dirty="0"/>
              <a:t>Second Normal Form (2NF) Another example</a:t>
            </a:r>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2"/>
          </p:nvPr>
        </p:nvSpPr>
        <p:spPr/>
        <p:txBody>
          <a:bodyPr/>
          <a:lstStyle/>
          <a:p>
            <a:fld id="{058DB212-BFA2-403F-85EF-DFD3FF6D973A}" type="slidenum">
              <a:rPr lang="en-US" smtClean="0"/>
              <a:pPr/>
              <a:t>16</a:t>
            </a:fld>
            <a:endParaRPr lang="en-US" dirty="0"/>
          </a:p>
        </p:txBody>
      </p:sp>
      <p:sp>
        <p:nvSpPr>
          <p:cNvPr id="7" name="TextBox 6">
            <a:extLst>
              <a:ext uri="{FF2B5EF4-FFF2-40B4-BE49-F238E27FC236}">
                <a16:creationId xmlns:a16="http://schemas.microsoft.com/office/drawing/2014/main" id="{57343F47-3ACD-4FE2-82B4-D8FA8FD413EE}"/>
              </a:ext>
            </a:extLst>
          </p:cNvPr>
          <p:cNvSpPr txBox="1"/>
          <p:nvPr/>
        </p:nvSpPr>
        <p:spPr>
          <a:xfrm>
            <a:off x="259528" y="661092"/>
            <a:ext cx="5248275" cy="3374514"/>
          </a:xfrm>
          <a:prstGeom prst="rect">
            <a:avLst/>
          </a:prstGeom>
          <a:noFill/>
        </p:spPr>
        <p:txBody>
          <a:bodyPr wrap="square">
            <a:spAutoFit/>
          </a:bodyPr>
          <a:lstStyle/>
          <a:p>
            <a:pPr>
              <a:lnSpc>
                <a:spcPct val="150000"/>
              </a:lnSpc>
            </a:pPr>
            <a:r>
              <a:rPr lang="en-US" sz="1600" dirty="0">
                <a:latin typeface="Bookman Old Style" panose="02050604050505020204" pitchFamily="18" charset="0"/>
              </a:rPr>
              <a:t>The table is in 1NF, (All attribute are </a:t>
            </a:r>
            <a:r>
              <a:rPr lang="en-US" sz="1600" b="1" dirty="0">
                <a:solidFill>
                  <a:srgbClr val="FF0000"/>
                </a:solidFill>
                <a:latin typeface="Bookman Old Style" panose="02050604050505020204" pitchFamily="18" charset="0"/>
              </a:rPr>
              <a:t>atomic</a:t>
            </a:r>
            <a:r>
              <a:rPr lang="en-US" sz="1600" b="1" dirty="0">
                <a:latin typeface="Bookman Old Style" panose="02050604050505020204" pitchFamily="18" charset="0"/>
              </a:rPr>
              <a:t>)</a:t>
            </a:r>
            <a:r>
              <a:rPr lang="en-US" sz="1600" dirty="0">
                <a:latin typeface="Bookman Old Style" panose="02050604050505020204" pitchFamily="18" charset="0"/>
              </a:rPr>
              <a:t> </a:t>
            </a:r>
            <a:br>
              <a:rPr lang="en-US" sz="1600" dirty="0">
                <a:latin typeface="Bookman Old Style" panose="02050604050505020204" pitchFamily="18" charset="0"/>
              </a:rPr>
            </a:br>
            <a:r>
              <a:rPr lang="en-US" sz="1600" dirty="0">
                <a:latin typeface="Bookman Old Style" panose="02050604050505020204" pitchFamily="18" charset="0"/>
              </a:rPr>
              <a:t>The course code and Instructor ID are set for the composite primary key. </a:t>
            </a:r>
          </a:p>
          <a:p>
            <a:pPr>
              <a:lnSpc>
                <a:spcPct val="150000"/>
              </a:lnSpc>
            </a:pPr>
            <a:r>
              <a:rPr lang="en-US" sz="1600" dirty="0">
                <a:latin typeface="Bookman Old Style" panose="02050604050505020204" pitchFamily="18" charset="0"/>
              </a:rPr>
              <a:t>All the non key attribute should depend only on the Composite primary Key. (Instructor phone number is partial dependency because it depends only on Instructor ID and not Course code)</a:t>
            </a:r>
          </a:p>
          <a:p>
            <a:pPr>
              <a:lnSpc>
                <a:spcPct val="150000"/>
              </a:lnSpc>
            </a:pPr>
            <a:r>
              <a:rPr lang="en-US" sz="1600" dirty="0">
                <a:solidFill>
                  <a:schemeClr val="accent6">
                    <a:lumMod val="75000"/>
                  </a:schemeClr>
                </a:solidFill>
                <a:latin typeface="Bookman Old Style" panose="02050604050505020204" pitchFamily="18" charset="0"/>
              </a:rPr>
              <a:t>Solution: Break the table into two using  primary and foreign key </a:t>
            </a:r>
          </a:p>
        </p:txBody>
      </p:sp>
      <p:graphicFrame>
        <p:nvGraphicFramePr>
          <p:cNvPr id="6" name="Table 5">
            <a:extLst>
              <a:ext uri="{FF2B5EF4-FFF2-40B4-BE49-F238E27FC236}">
                <a16:creationId xmlns:a16="http://schemas.microsoft.com/office/drawing/2014/main" id="{5957B689-E7C5-45F7-88AD-139E20FB1481}"/>
              </a:ext>
            </a:extLst>
          </p:cNvPr>
          <p:cNvGraphicFramePr>
            <a:graphicFrameLocks noGrp="1"/>
          </p:cNvGraphicFramePr>
          <p:nvPr>
            <p:extLst>
              <p:ext uri="{D42A27DB-BD31-4B8C-83A1-F6EECF244321}">
                <p14:modId xmlns:p14="http://schemas.microsoft.com/office/powerpoint/2010/main" val="3996828285"/>
              </p:ext>
            </p:extLst>
          </p:nvPr>
        </p:nvGraphicFramePr>
        <p:xfrm>
          <a:off x="6484172" y="1134202"/>
          <a:ext cx="5448300" cy="2532072"/>
        </p:xfrm>
        <a:graphic>
          <a:graphicData uri="http://schemas.openxmlformats.org/drawingml/2006/table">
            <a:tbl>
              <a:tblPr>
                <a:tableStyleId>{0505E3EF-67EA-436B-97B2-0124C06EBD24}</a:tableStyleId>
              </a:tblPr>
              <a:tblGrid>
                <a:gridCol w="844182">
                  <a:extLst>
                    <a:ext uri="{9D8B030D-6E8A-4147-A177-3AD203B41FA5}">
                      <a16:colId xmlns:a16="http://schemas.microsoft.com/office/drawing/2014/main" val="1909510287"/>
                    </a:ext>
                  </a:extLst>
                </a:gridCol>
                <a:gridCol w="1221447">
                  <a:extLst>
                    <a:ext uri="{9D8B030D-6E8A-4147-A177-3AD203B41FA5}">
                      <a16:colId xmlns:a16="http://schemas.microsoft.com/office/drawing/2014/main" val="3321001237"/>
                    </a:ext>
                  </a:extLst>
                </a:gridCol>
                <a:gridCol w="1020552">
                  <a:extLst>
                    <a:ext uri="{9D8B030D-6E8A-4147-A177-3AD203B41FA5}">
                      <a16:colId xmlns:a16="http://schemas.microsoft.com/office/drawing/2014/main" val="11137218"/>
                    </a:ext>
                  </a:extLst>
                </a:gridCol>
                <a:gridCol w="1020552">
                  <a:extLst>
                    <a:ext uri="{9D8B030D-6E8A-4147-A177-3AD203B41FA5}">
                      <a16:colId xmlns:a16="http://schemas.microsoft.com/office/drawing/2014/main" val="2403927289"/>
                    </a:ext>
                  </a:extLst>
                </a:gridCol>
                <a:gridCol w="1341567">
                  <a:extLst>
                    <a:ext uri="{9D8B030D-6E8A-4147-A177-3AD203B41FA5}">
                      <a16:colId xmlns:a16="http://schemas.microsoft.com/office/drawing/2014/main" val="1808372473"/>
                    </a:ext>
                  </a:extLst>
                </a:gridCol>
              </a:tblGrid>
              <a:tr h="633018">
                <a:tc>
                  <a:txBody>
                    <a:bodyPr/>
                    <a:lstStyle/>
                    <a:p>
                      <a:pPr algn="l" fontAlgn="ctr"/>
                      <a:r>
                        <a:rPr lang="en-US" sz="1700" b="1" u="sng" dirty="0">
                          <a:solidFill>
                            <a:srgbClr val="FF0000"/>
                          </a:solidFill>
                          <a:effectLst/>
                        </a:rPr>
                        <a:t>Course code</a:t>
                      </a:r>
                    </a:p>
                  </a:txBody>
                  <a:tcPr marL="47036" marR="47036" marT="47036" marB="47036" anchor="ctr"/>
                </a:tc>
                <a:tc>
                  <a:txBody>
                    <a:bodyPr/>
                    <a:lstStyle/>
                    <a:p>
                      <a:pPr algn="l" fontAlgn="ctr"/>
                      <a:r>
                        <a:rPr lang="en-US" sz="1700" dirty="0">
                          <a:effectLst/>
                        </a:rPr>
                        <a:t>Course venue</a:t>
                      </a:r>
                    </a:p>
                  </a:txBody>
                  <a:tcPr marL="47036" marR="47036" marT="47036" marB="47036" anchor="ctr"/>
                </a:tc>
                <a:tc>
                  <a:txBody>
                    <a:bodyPr/>
                    <a:lstStyle/>
                    <a:p>
                      <a:pPr marL="0" algn="l" defTabSz="914400" rtl="0" eaLnBrk="1" fontAlgn="ctr" latinLnBrk="0" hangingPunct="1"/>
                      <a:r>
                        <a:rPr lang="en-US" sz="1700" b="1" u="sng" kern="1200" dirty="0">
                          <a:solidFill>
                            <a:srgbClr val="FF0000"/>
                          </a:solidFill>
                          <a:effectLst/>
                          <a:latin typeface="+mn-lt"/>
                          <a:ea typeface="+mn-ea"/>
                          <a:cs typeface="+mn-cs"/>
                        </a:rPr>
                        <a:t>Instructor ID</a:t>
                      </a:r>
                    </a:p>
                  </a:txBody>
                  <a:tcPr marL="47036" marR="47036" marT="47036" marB="47036" anchor="ctr"/>
                </a:tc>
                <a:tc>
                  <a:txBody>
                    <a:bodyPr/>
                    <a:lstStyle/>
                    <a:p>
                      <a:pPr algn="l" fontAlgn="ctr"/>
                      <a:r>
                        <a:rPr lang="en-US" sz="1700" dirty="0">
                          <a:effectLst/>
                        </a:rPr>
                        <a:t>Instructor Name</a:t>
                      </a:r>
                    </a:p>
                  </a:txBody>
                  <a:tcPr marL="47036" marR="47036" marT="47036" marB="47036" anchor="ctr"/>
                </a:tc>
                <a:tc>
                  <a:txBody>
                    <a:bodyPr/>
                    <a:lstStyle/>
                    <a:p>
                      <a:pPr algn="l" fontAlgn="ctr"/>
                      <a:r>
                        <a:rPr lang="en-US" sz="1700" dirty="0">
                          <a:effectLst/>
                        </a:rPr>
                        <a:t>Instructor’s phone number</a:t>
                      </a:r>
                    </a:p>
                  </a:txBody>
                  <a:tcPr marL="47036" marR="47036" marT="47036" marB="47036" anchor="ctr"/>
                </a:tc>
                <a:extLst>
                  <a:ext uri="{0D108BD9-81ED-4DB2-BD59-A6C34878D82A}">
                    <a16:rowId xmlns:a16="http://schemas.microsoft.com/office/drawing/2014/main" val="3848277563"/>
                  </a:ext>
                </a:extLst>
              </a:tr>
              <a:tr h="633018">
                <a:tc>
                  <a:txBody>
                    <a:bodyPr/>
                    <a:lstStyle/>
                    <a:p>
                      <a:pPr fontAlgn="t"/>
                      <a:r>
                        <a:rPr lang="en-US" sz="1600" dirty="0">
                          <a:effectLst/>
                        </a:rPr>
                        <a:t>CS101</a:t>
                      </a:r>
                    </a:p>
                  </a:txBody>
                  <a:tcPr marL="47036" marR="47036" marT="47036" marB="47036"/>
                </a:tc>
                <a:tc>
                  <a:txBody>
                    <a:bodyPr/>
                    <a:lstStyle/>
                    <a:p>
                      <a:pPr fontAlgn="t"/>
                      <a:r>
                        <a:rPr lang="en-US" sz="1600" dirty="0">
                          <a:effectLst/>
                        </a:rPr>
                        <a:t>Lecture Hall 20</a:t>
                      </a:r>
                    </a:p>
                  </a:txBody>
                  <a:tcPr marL="47036" marR="47036" marT="47036" marB="47036"/>
                </a:tc>
                <a:tc>
                  <a:txBody>
                    <a:bodyPr/>
                    <a:lstStyle/>
                    <a:p>
                      <a:pPr fontAlgn="t"/>
                      <a:r>
                        <a:rPr lang="en-US" sz="1600" dirty="0">
                          <a:effectLst/>
                        </a:rPr>
                        <a:t>UN1</a:t>
                      </a:r>
                    </a:p>
                  </a:txBody>
                  <a:tcPr marL="47036" marR="47036" marT="47036" marB="47036"/>
                </a:tc>
                <a:tc>
                  <a:txBody>
                    <a:bodyPr/>
                    <a:lstStyle/>
                    <a:p>
                      <a:pPr fontAlgn="t"/>
                      <a:r>
                        <a:rPr lang="en-US" sz="1600" dirty="0">
                          <a:effectLst/>
                        </a:rPr>
                        <a:t>Prof. George</a:t>
                      </a:r>
                    </a:p>
                  </a:txBody>
                  <a:tcPr marL="47036" marR="47036" marT="47036" marB="47036"/>
                </a:tc>
                <a:tc>
                  <a:txBody>
                    <a:bodyPr/>
                    <a:lstStyle/>
                    <a:p>
                      <a:pPr fontAlgn="t"/>
                      <a:r>
                        <a:rPr lang="en-US" sz="1600">
                          <a:effectLst/>
                        </a:rPr>
                        <a:t>+1 6514821924</a:t>
                      </a:r>
                    </a:p>
                  </a:txBody>
                  <a:tcPr marL="47036" marR="47036" marT="47036" marB="47036"/>
                </a:tc>
                <a:extLst>
                  <a:ext uri="{0D108BD9-81ED-4DB2-BD59-A6C34878D82A}">
                    <a16:rowId xmlns:a16="http://schemas.microsoft.com/office/drawing/2014/main" val="2651893245"/>
                  </a:ext>
                </a:extLst>
              </a:tr>
              <a:tr h="633018">
                <a:tc>
                  <a:txBody>
                    <a:bodyPr/>
                    <a:lstStyle/>
                    <a:p>
                      <a:pPr fontAlgn="t"/>
                      <a:r>
                        <a:rPr lang="en-US" sz="1600" dirty="0">
                          <a:effectLst/>
                        </a:rPr>
                        <a:t>CS152</a:t>
                      </a:r>
                    </a:p>
                  </a:txBody>
                  <a:tcPr marL="47036" marR="47036" marT="47036" marB="47036"/>
                </a:tc>
                <a:tc>
                  <a:txBody>
                    <a:bodyPr/>
                    <a:lstStyle/>
                    <a:p>
                      <a:pPr fontAlgn="t"/>
                      <a:r>
                        <a:rPr lang="en-US" sz="1600">
                          <a:effectLst/>
                        </a:rPr>
                        <a:t>Lecture Hall 21</a:t>
                      </a:r>
                    </a:p>
                  </a:txBody>
                  <a:tcPr marL="47036" marR="47036" marT="47036" marB="47036"/>
                </a:tc>
                <a:tc>
                  <a:txBody>
                    <a:bodyPr/>
                    <a:lstStyle/>
                    <a:p>
                      <a:pPr fontAlgn="t"/>
                      <a:r>
                        <a:rPr lang="en-US" sz="1600" dirty="0">
                          <a:effectLst/>
                        </a:rPr>
                        <a:t>UN2</a:t>
                      </a:r>
                    </a:p>
                  </a:txBody>
                  <a:tcPr marL="47036" marR="47036" marT="47036" marB="47036"/>
                </a:tc>
                <a:tc>
                  <a:txBody>
                    <a:bodyPr/>
                    <a:lstStyle/>
                    <a:p>
                      <a:pPr fontAlgn="t"/>
                      <a:r>
                        <a:rPr lang="en-US" sz="1600" dirty="0">
                          <a:effectLst/>
                        </a:rPr>
                        <a:t>Prof. Atkins</a:t>
                      </a:r>
                    </a:p>
                  </a:txBody>
                  <a:tcPr marL="47036" marR="47036" marT="47036" marB="47036"/>
                </a:tc>
                <a:tc>
                  <a:txBody>
                    <a:bodyPr/>
                    <a:lstStyle/>
                    <a:p>
                      <a:pPr fontAlgn="t"/>
                      <a:r>
                        <a:rPr lang="en-US" sz="1600" dirty="0">
                          <a:effectLst/>
                        </a:rPr>
                        <a:t>+1 6519272918</a:t>
                      </a:r>
                    </a:p>
                  </a:txBody>
                  <a:tcPr marL="47036" marR="47036" marT="47036" marB="47036"/>
                </a:tc>
                <a:extLst>
                  <a:ext uri="{0D108BD9-81ED-4DB2-BD59-A6C34878D82A}">
                    <a16:rowId xmlns:a16="http://schemas.microsoft.com/office/drawing/2014/main" val="691791966"/>
                  </a:ext>
                </a:extLst>
              </a:tr>
              <a:tr h="633018">
                <a:tc>
                  <a:txBody>
                    <a:bodyPr/>
                    <a:lstStyle/>
                    <a:p>
                      <a:pPr fontAlgn="t"/>
                      <a:r>
                        <a:rPr lang="en-US" sz="1600">
                          <a:effectLst/>
                        </a:rPr>
                        <a:t>CS154</a:t>
                      </a:r>
                    </a:p>
                  </a:txBody>
                  <a:tcPr marL="47036" marR="47036" marT="47036" marB="47036"/>
                </a:tc>
                <a:tc>
                  <a:txBody>
                    <a:bodyPr/>
                    <a:lstStyle/>
                    <a:p>
                      <a:pPr fontAlgn="t"/>
                      <a:r>
                        <a:rPr lang="en-US" sz="1600" dirty="0">
                          <a:effectLst/>
                        </a:rPr>
                        <a:t>CS Auditorium</a:t>
                      </a:r>
                    </a:p>
                  </a:txBody>
                  <a:tcPr marL="47036" marR="47036" marT="47036" marB="47036"/>
                </a:tc>
                <a:tc>
                  <a:txBody>
                    <a:bodyPr/>
                    <a:lstStyle/>
                    <a:p>
                      <a:pPr fontAlgn="t"/>
                      <a:r>
                        <a:rPr lang="en-US" sz="1600" dirty="0">
                          <a:effectLst/>
                        </a:rPr>
                        <a:t>UN1</a:t>
                      </a:r>
                    </a:p>
                  </a:txBody>
                  <a:tcPr marL="47036" marR="47036" marT="47036" marB="47036"/>
                </a:tc>
                <a:tc>
                  <a:txBody>
                    <a:bodyPr/>
                    <a:lstStyle/>
                    <a:p>
                      <a:pPr fontAlgn="t"/>
                      <a:r>
                        <a:rPr lang="en-US" sz="1600" dirty="0">
                          <a:effectLst/>
                        </a:rPr>
                        <a:t>Prof. George</a:t>
                      </a:r>
                    </a:p>
                  </a:txBody>
                  <a:tcPr marL="47036" marR="47036" marT="47036" marB="47036"/>
                </a:tc>
                <a:tc>
                  <a:txBody>
                    <a:bodyPr/>
                    <a:lstStyle/>
                    <a:p>
                      <a:pPr fontAlgn="t"/>
                      <a:r>
                        <a:rPr lang="en-US" sz="1600" dirty="0">
                          <a:effectLst/>
                        </a:rPr>
                        <a:t>+1 6514821924</a:t>
                      </a:r>
                    </a:p>
                  </a:txBody>
                  <a:tcPr marL="47036" marR="47036" marT="47036" marB="47036"/>
                </a:tc>
                <a:extLst>
                  <a:ext uri="{0D108BD9-81ED-4DB2-BD59-A6C34878D82A}">
                    <a16:rowId xmlns:a16="http://schemas.microsoft.com/office/drawing/2014/main" val="3617087797"/>
                  </a:ext>
                </a:extLst>
              </a:tr>
            </a:tbl>
          </a:graphicData>
        </a:graphic>
      </p:graphicFrame>
      <p:graphicFrame>
        <p:nvGraphicFramePr>
          <p:cNvPr id="8" name="Table 7">
            <a:extLst>
              <a:ext uri="{FF2B5EF4-FFF2-40B4-BE49-F238E27FC236}">
                <a16:creationId xmlns:a16="http://schemas.microsoft.com/office/drawing/2014/main" id="{67BE147C-A95F-4EF9-96F3-7D311AF5FE03}"/>
              </a:ext>
            </a:extLst>
          </p:cNvPr>
          <p:cNvGraphicFramePr>
            <a:graphicFrameLocks noGrp="1"/>
          </p:cNvGraphicFramePr>
          <p:nvPr>
            <p:extLst>
              <p:ext uri="{D42A27DB-BD31-4B8C-83A1-F6EECF244321}">
                <p14:modId xmlns:p14="http://schemas.microsoft.com/office/powerpoint/2010/main" val="2751618580"/>
              </p:ext>
            </p:extLst>
          </p:nvPr>
        </p:nvGraphicFramePr>
        <p:xfrm>
          <a:off x="4596851" y="4457762"/>
          <a:ext cx="4675736" cy="1899054"/>
        </p:xfrm>
        <a:graphic>
          <a:graphicData uri="http://schemas.openxmlformats.org/drawingml/2006/table">
            <a:tbl>
              <a:tblPr>
                <a:tableStyleId>{0505E3EF-67EA-436B-97B2-0124C06EBD24}</a:tableStyleId>
              </a:tblPr>
              <a:tblGrid>
                <a:gridCol w="1410669">
                  <a:extLst>
                    <a:ext uri="{9D8B030D-6E8A-4147-A177-3AD203B41FA5}">
                      <a16:colId xmlns:a16="http://schemas.microsoft.com/office/drawing/2014/main" val="1114108537"/>
                    </a:ext>
                  </a:extLst>
                </a:gridCol>
                <a:gridCol w="1410669">
                  <a:extLst>
                    <a:ext uri="{9D8B030D-6E8A-4147-A177-3AD203B41FA5}">
                      <a16:colId xmlns:a16="http://schemas.microsoft.com/office/drawing/2014/main" val="2403927289"/>
                    </a:ext>
                  </a:extLst>
                </a:gridCol>
                <a:gridCol w="1854398">
                  <a:extLst>
                    <a:ext uri="{9D8B030D-6E8A-4147-A177-3AD203B41FA5}">
                      <a16:colId xmlns:a16="http://schemas.microsoft.com/office/drawing/2014/main" val="1808372473"/>
                    </a:ext>
                  </a:extLst>
                </a:gridCol>
              </a:tblGrid>
              <a:tr h="633018">
                <a:tc>
                  <a:txBody>
                    <a:bodyPr/>
                    <a:lstStyle/>
                    <a:p>
                      <a:pPr marL="0" algn="l" defTabSz="914400" rtl="0" eaLnBrk="1" fontAlgn="ctr" latinLnBrk="0" hangingPunct="1"/>
                      <a:r>
                        <a:rPr lang="en-US" sz="1400" u="sng" kern="1200" dirty="0">
                          <a:solidFill>
                            <a:srgbClr val="FF0000"/>
                          </a:solidFill>
                          <a:effectLst/>
                          <a:latin typeface="Bookman Old Style" panose="02050604050505020204" pitchFamily="18" charset="0"/>
                          <a:ea typeface="+mn-ea"/>
                          <a:cs typeface="+mn-cs"/>
                        </a:rPr>
                        <a:t>Instructor ID</a:t>
                      </a:r>
                    </a:p>
                  </a:txBody>
                  <a:tcPr marL="47036" marR="47036" marT="47036" marB="47036" anchor="ctr"/>
                </a:tc>
                <a:tc>
                  <a:txBody>
                    <a:bodyPr/>
                    <a:lstStyle/>
                    <a:p>
                      <a:pPr marL="0" algn="l" defTabSz="914400" rtl="0" eaLnBrk="1" fontAlgn="ctr" latinLnBrk="0" hangingPunct="1"/>
                      <a:r>
                        <a:rPr lang="en-US" sz="1400" kern="1200" dirty="0">
                          <a:solidFill>
                            <a:schemeClr val="dk1"/>
                          </a:solidFill>
                          <a:effectLst/>
                          <a:latin typeface="Bookman Old Style" panose="02050604050505020204" pitchFamily="18" charset="0"/>
                          <a:ea typeface="+mn-ea"/>
                          <a:cs typeface="+mn-cs"/>
                        </a:rPr>
                        <a:t>Instructor Name</a:t>
                      </a:r>
                    </a:p>
                  </a:txBody>
                  <a:tcPr marL="47036" marR="47036" marT="47036" marB="47036" anchor="ctr"/>
                </a:tc>
                <a:tc>
                  <a:txBody>
                    <a:bodyPr/>
                    <a:lstStyle/>
                    <a:p>
                      <a:pPr marL="0" algn="l" defTabSz="914400" rtl="0" eaLnBrk="1" fontAlgn="ctr" latinLnBrk="0" hangingPunct="1"/>
                      <a:r>
                        <a:rPr lang="en-US" sz="1400" kern="1200" dirty="0">
                          <a:solidFill>
                            <a:schemeClr val="dk1"/>
                          </a:solidFill>
                          <a:effectLst/>
                          <a:latin typeface="Bookman Old Style" panose="02050604050505020204" pitchFamily="18" charset="0"/>
                          <a:ea typeface="+mn-ea"/>
                          <a:cs typeface="+mn-cs"/>
                        </a:rPr>
                        <a:t>Instructor’s phone number</a:t>
                      </a:r>
                    </a:p>
                  </a:txBody>
                  <a:tcPr marL="47036" marR="47036" marT="47036" marB="47036" anchor="ctr"/>
                </a:tc>
                <a:extLst>
                  <a:ext uri="{0D108BD9-81ED-4DB2-BD59-A6C34878D82A}">
                    <a16:rowId xmlns:a16="http://schemas.microsoft.com/office/drawing/2014/main" val="3848277563"/>
                  </a:ext>
                </a:extLst>
              </a:tr>
              <a:tr h="633018">
                <a:tc>
                  <a:txBody>
                    <a:bodyPr/>
                    <a:lstStyle/>
                    <a:p>
                      <a:pPr fontAlgn="t"/>
                      <a:r>
                        <a:rPr lang="en-US" sz="1600" dirty="0">
                          <a:effectLst/>
                        </a:rPr>
                        <a:t>UN1</a:t>
                      </a:r>
                    </a:p>
                  </a:txBody>
                  <a:tcPr marL="47036" marR="47036" marT="47036" marB="47036"/>
                </a:tc>
                <a:tc>
                  <a:txBody>
                    <a:bodyPr/>
                    <a:lstStyle/>
                    <a:p>
                      <a:pPr fontAlgn="t"/>
                      <a:r>
                        <a:rPr lang="en-US" sz="1600" dirty="0">
                          <a:effectLst/>
                        </a:rPr>
                        <a:t>Prof. George</a:t>
                      </a:r>
                    </a:p>
                  </a:txBody>
                  <a:tcPr marL="47036" marR="47036" marT="47036" marB="47036"/>
                </a:tc>
                <a:tc>
                  <a:txBody>
                    <a:bodyPr/>
                    <a:lstStyle/>
                    <a:p>
                      <a:pPr fontAlgn="t"/>
                      <a:r>
                        <a:rPr lang="en-US" sz="1600">
                          <a:effectLst/>
                        </a:rPr>
                        <a:t>+1 6514821924</a:t>
                      </a:r>
                    </a:p>
                  </a:txBody>
                  <a:tcPr marL="47036" marR="47036" marT="47036" marB="47036"/>
                </a:tc>
                <a:extLst>
                  <a:ext uri="{0D108BD9-81ED-4DB2-BD59-A6C34878D82A}">
                    <a16:rowId xmlns:a16="http://schemas.microsoft.com/office/drawing/2014/main" val="2651893245"/>
                  </a:ext>
                </a:extLst>
              </a:tr>
              <a:tr h="633018">
                <a:tc>
                  <a:txBody>
                    <a:bodyPr/>
                    <a:lstStyle/>
                    <a:p>
                      <a:pPr fontAlgn="t"/>
                      <a:r>
                        <a:rPr lang="en-US" sz="1600" dirty="0">
                          <a:effectLst/>
                        </a:rPr>
                        <a:t>UN2</a:t>
                      </a:r>
                    </a:p>
                  </a:txBody>
                  <a:tcPr marL="47036" marR="47036" marT="47036" marB="47036"/>
                </a:tc>
                <a:tc>
                  <a:txBody>
                    <a:bodyPr/>
                    <a:lstStyle/>
                    <a:p>
                      <a:pPr fontAlgn="t"/>
                      <a:r>
                        <a:rPr lang="en-US" sz="1600" dirty="0">
                          <a:effectLst/>
                        </a:rPr>
                        <a:t>Prof. Atkins</a:t>
                      </a:r>
                    </a:p>
                  </a:txBody>
                  <a:tcPr marL="47036" marR="47036" marT="47036" marB="47036"/>
                </a:tc>
                <a:tc>
                  <a:txBody>
                    <a:bodyPr/>
                    <a:lstStyle/>
                    <a:p>
                      <a:pPr fontAlgn="t"/>
                      <a:r>
                        <a:rPr lang="en-US" sz="1600" dirty="0">
                          <a:effectLst/>
                        </a:rPr>
                        <a:t>+1 6519272918</a:t>
                      </a:r>
                    </a:p>
                  </a:txBody>
                  <a:tcPr marL="47036" marR="47036" marT="47036" marB="47036"/>
                </a:tc>
                <a:extLst>
                  <a:ext uri="{0D108BD9-81ED-4DB2-BD59-A6C34878D82A}">
                    <a16:rowId xmlns:a16="http://schemas.microsoft.com/office/drawing/2014/main" val="691791966"/>
                  </a:ext>
                </a:extLst>
              </a:tr>
            </a:tbl>
          </a:graphicData>
        </a:graphic>
      </p:graphicFrame>
      <p:graphicFrame>
        <p:nvGraphicFramePr>
          <p:cNvPr id="9" name="Table 8">
            <a:extLst>
              <a:ext uri="{FF2B5EF4-FFF2-40B4-BE49-F238E27FC236}">
                <a16:creationId xmlns:a16="http://schemas.microsoft.com/office/drawing/2014/main" id="{7B81D689-F4E2-40FB-BD4B-3A78F1469DA3}"/>
              </a:ext>
            </a:extLst>
          </p:cNvPr>
          <p:cNvGraphicFramePr>
            <a:graphicFrameLocks noGrp="1"/>
          </p:cNvGraphicFramePr>
          <p:nvPr>
            <p:extLst>
              <p:ext uri="{D42A27DB-BD31-4B8C-83A1-F6EECF244321}">
                <p14:modId xmlns:p14="http://schemas.microsoft.com/office/powerpoint/2010/main" val="3060142778"/>
              </p:ext>
            </p:extLst>
          </p:nvPr>
        </p:nvGraphicFramePr>
        <p:xfrm>
          <a:off x="724395" y="4354001"/>
          <a:ext cx="3389061" cy="2106576"/>
        </p:xfrm>
        <a:graphic>
          <a:graphicData uri="http://schemas.openxmlformats.org/drawingml/2006/table">
            <a:tbl>
              <a:tblPr>
                <a:tableStyleId>{0505E3EF-67EA-436B-97B2-0124C06EBD24}</a:tableStyleId>
              </a:tblPr>
              <a:tblGrid>
                <a:gridCol w="927030">
                  <a:extLst>
                    <a:ext uri="{9D8B030D-6E8A-4147-A177-3AD203B41FA5}">
                      <a16:colId xmlns:a16="http://schemas.microsoft.com/office/drawing/2014/main" val="1909510287"/>
                    </a:ext>
                  </a:extLst>
                </a:gridCol>
                <a:gridCol w="1341322">
                  <a:extLst>
                    <a:ext uri="{9D8B030D-6E8A-4147-A177-3AD203B41FA5}">
                      <a16:colId xmlns:a16="http://schemas.microsoft.com/office/drawing/2014/main" val="3321001237"/>
                    </a:ext>
                  </a:extLst>
                </a:gridCol>
                <a:gridCol w="1120709">
                  <a:extLst>
                    <a:ext uri="{9D8B030D-6E8A-4147-A177-3AD203B41FA5}">
                      <a16:colId xmlns:a16="http://schemas.microsoft.com/office/drawing/2014/main" val="2360123742"/>
                    </a:ext>
                  </a:extLst>
                </a:gridCol>
              </a:tblGrid>
              <a:tr h="508138">
                <a:tc>
                  <a:txBody>
                    <a:bodyPr/>
                    <a:lstStyle/>
                    <a:p>
                      <a:pPr marL="0" algn="l" defTabSz="914400" rtl="0" eaLnBrk="1" fontAlgn="ctr" latinLnBrk="0" hangingPunct="1"/>
                      <a:r>
                        <a:rPr lang="en-US" sz="1400" u="sng" kern="1200" dirty="0">
                          <a:solidFill>
                            <a:srgbClr val="FF0000"/>
                          </a:solidFill>
                          <a:effectLst/>
                          <a:latin typeface="Bookman Old Style" panose="02050604050505020204" pitchFamily="18" charset="0"/>
                          <a:ea typeface="+mn-ea"/>
                          <a:cs typeface="+mn-cs"/>
                        </a:rPr>
                        <a:t>Course code</a:t>
                      </a:r>
                    </a:p>
                  </a:txBody>
                  <a:tcPr marL="47036" marR="47036" marT="47036" marB="47036" anchor="ctr"/>
                </a:tc>
                <a:tc>
                  <a:txBody>
                    <a:bodyPr/>
                    <a:lstStyle/>
                    <a:p>
                      <a:pPr marL="0" algn="l" defTabSz="914400" rtl="0" eaLnBrk="1" fontAlgn="ctr" latinLnBrk="0" hangingPunct="1"/>
                      <a:r>
                        <a:rPr lang="en-US" sz="1400" kern="1200" dirty="0">
                          <a:solidFill>
                            <a:schemeClr val="dk1"/>
                          </a:solidFill>
                          <a:effectLst/>
                          <a:latin typeface="Bookman Old Style" panose="02050604050505020204" pitchFamily="18" charset="0"/>
                          <a:ea typeface="+mn-ea"/>
                          <a:cs typeface="+mn-cs"/>
                        </a:rPr>
                        <a:t>Course venue</a:t>
                      </a:r>
                    </a:p>
                  </a:txBody>
                  <a:tcPr marL="47036" marR="47036" marT="47036" marB="47036" anchor="ctr"/>
                </a:tc>
                <a:tc>
                  <a:txBody>
                    <a:bodyPr/>
                    <a:lstStyle/>
                    <a:p>
                      <a:pPr marL="0" algn="l" defTabSz="914400" rtl="0" eaLnBrk="1" fontAlgn="ctr" latinLnBrk="0" hangingPunct="1"/>
                      <a:r>
                        <a:rPr lang="en-US" sz="1400" kern="1200" dirty="0">
                          <a:solidFill>
                            <a:schemeClr val="dk1"/>
                          </a:solidFill>
                          <a:effectLst/>
                          <a:latin typeface="Bookman Old Style" panose="02050604050505020204" pitchFamily="18" charset="0"/>
                          <a:ea typeface="+mn-ea"/>
                          <a:cs typeface="+mn-cs"/>
                        </a:rPr>
                        <a:t>Instructor ID</a:t>
                      </a:r>
                    </a:p>
                  </a:txBody>
                  <a:tcPr marL="47036" marR="47036" marT="47036" marB="47036" anchor="ctr"/>
                </a:tc>
                <a:extLst>
                  <a:ext uri="{0D108BD9-81ED-4DB2-BD59-A6C34878D82A}">
                    <a16:rowId xmlns:a16="http://schemas.microsoft.com/office/drawing/2014/main" val="3848277563"/>
                  </a:ext>
                </a:extLst>
              </a:tr>
              <a:tr h="411072">
                <a:tc>
                  <a:txBody>
                    <a:bodyPr/>
                    <a:lstStyle/>
                    <a:p>
                      <a:pPr fontAlgn="t"/>
                      <a:r>
                        <a:rPr lang="en-US" sz="1600" dirty="0">
                          <a:effectLst/>
                        </a:rPr>
                        <a:t>CS101</a:t>
                      </a:r>
                    </a:p>
                  </a:txBody>
                  <a:tcPr marL="47036" marR="47036" marT="47036" marB="47036"/>
                </a:tc>
                <a:tc>
                  <a:txBody>
                    <a:bodyPr/>
                    <a:lstStyle/>
                    <a:p>
                      <a:pPr fontAlgn="t"/>
                      <a:r>
                        <a:rPr lang="en-US" sz="1600" dirty="0">
                          <a:effectLst/>
                        </a:rPr>
                        <a:t>Lecture Hall 20</a:t>
                      </a:r>
                    </a:p>
                  </a:txBody>
                  <a:tcPr marL="47036" marR="47036" marT="47036" marB="47036"/>
                </a:tc>
                <a:tc>
                  <a:txBody>
                    <a:bodyPr/>
                    <a:lstStyle/>
                    <a:p>
                      <a:pPr fontAlgn="t"/>
                      <a:r>
                        <a:rPr lang="en-US" sz="1600" dirty="0">
                          <a:effectLst/>
                        </a:rPr>
                        <a:t>UN1</a:t>
                      </a:r>
                    </a:p>
                  </a:txBody>
                  <a:tcPr marL="47036" marR="47036" marT="47036" marB="47036"/>
                </a:tc>
                <a:extLst>
                  <a:ext uri="{0D108BD9-81ED-4DB2-BD59-A6C34878D82A}">
                    <a16:rowId xmlns:a16="http://schemas.microsoft.com/office/drawing/2014/main" val="2651893245"/>
                  </a:ext>
                </a:extLst>
              </a:tr>
              <a:tr h="411072">
                <a:tc>
                  <a:txBody>
                    <a:bodyPr/>
                    <a:lstStyle/>
                    <a:p>
                      <a:pPr fontAlgn="t"/>
                      <a:r>
                        <a:rPr lang="en-US" sz="1600" dirty="0">
                          <a:effectLst/>
                        </a:rPr>
                        <a:t>CS152</a:t>
                      </a:r>
                    </a:p>
                  </a:txBody>
                  <a:tcPr marL="47036" marR="47036" marT="47036" marB="47036"/>
                </a:tc>
                <a:tc>
                  <a:txBody>
                    <a:bodyPr/>
                    <a:lstStyle/>
                    <a:p>
                      <a:pPr fontAlgn="t"/>
                      <a:r>
                        <a:rPr lang="en-US" sz="1600" dirty="0">
                          <a:effectLst/>
                        </a:rPr>
                        <a:t>Lecture Hall 21</a:t>
                      </a:r>
                    </a:p>
                  </a:txBody>
                  <a:tcPr marL="47036" marR="47036" marT="47036" marB="47036"/>
                </a:tc>
                <a:tc>
                  <a:txBody>
                    <a:bodyPr/>
                    <a:lstStyle/>
                    <a:p>
                      <a:pPr fontAlgn="t"/>
                      <a:r>
                        <a:rPr lang="en-US" sz="1600" dirty="0">
                          <a:effectLst/>
                        </a:rPr>
                        <a:t>UN2</a:t>
                      </a:r>
                    </a:p>
                  </a:txBody>
                  <a:tcPr marL="47036" marR="47036" marT="47036" marB="47036"/>
                </a:tc>
                <a:extLst>
                  <a:ext uri="{0D108BD9-81ED-4DB2-BD59-A6C34878D82A}">
                    <a16:rowId xmlns:a16="http://schemas.microsoft.com/office/drawing/2014/main" val="691791966"/>
                  </a:ext>
                </a:extLst>
              </a:tr>
              <a:tr h="763640">
                <a:tc>
                  <a:txBody>
                    <a:bodyPr/>
                    <a:lstStyle/>
                    <a:p>
                      <a:pPr fontAlgn="t"/>
                      <a:r>
                        <a:rPr lang="en-US" sz="1600" dirty="0">
                          <a:effectLst/>
                        </a:rPr>
                        <a:t>CS154</a:t>
                      </a:r>
                    </a:p>
                  </a:txBody>
                  <a:tcPr marL="47036" marR="47036" marT="47036" marB="47036"/>
                </a:tc>
                <a:tc>
                  <a:txBody>
                    <a:bodyPr/>
                    <a:lstStyle/>
                    <a:p>
                      <a:pPr fontAlgn="t"/>
                      <a:r>
                        <a:rPr lang="en-US" sz="1600" dirty="0">
                          <a:effectLst/>
                        </a:rPr>
                        <a:t>CS Auditorium</a:t>
                      </a:r>
                    </a:p>
                  </a:txBody>
                  <a:tcPr marL="47036" marR="47036" marT="47036" marB="47036"/>
                </a:tc>
                <a:tc>
                  <a:txBody>
                    <a:bodyPr/>
                    <a:lstStyle/>
                    <a:p>
                      <a:pPr fontAlgn="t"/>
                      <a:r>
                        <a:rPr lang="en-US" sz="1600" dirty="0">
                          <a:effectLst/>
                        </a:rPr>
                        <a:t>UN1</a:t>
                      </a:r>
                    </a:p>
                  </a:txBody>
                  <a:tcPr marL="47036" marR="47036" marT="47036" marB="47036"/>
                </a:tc>
                <a:extLst>
                  <a:ext uri="{0D108BD9-81ED-4DB2-BD59-A6C34878D82A}">
                    <a16:rowId xmlns:a16="http://schemas.microsoft.com/office/drawing/2014/main" val="3617087797"/>
                  </a:ext>
                </a:extLst>
              </a:tr>
            </a:tbl>
          </a:graphicData>
        </a:graphic>
      </p:graphicFrame>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AE1F87D0-EC68-46B3-9FDC-1B404690678D}"/>
                  </a:ext>
                </a:extLst>
              </p14:cNvPr>
              <p14:cNvContentPartPr/>
              <p14:nvPr/>
            </p14:nvContentPartPr>
            <p14:xfrm>
              <a:off x="4581135" y="3999975"/>
              <a:ext cx="360" cy="360"/>
            </p14:xfrm>
          </p:contentPart>
        </mc:Choice>
        <mc:Fallback xmlns="">
          <p:pic>
            <p:nvPicPr>
              <p:cNvPr id="3" name="Ink 2">
                <a:extLst>
                  <a:ext uri="{FF2B5EF4-FFF2-40B4-BE49-F238E27FC236}">
                    <a16:creationId xmlns:a16="http://schemas.microsoft.com/office/drawing/2014/main" id="{AE1F87D0-EC68-46B3-9FDC-1B404690678D}"/>
                  </a:ext>
                </a:extLst>
              </p:cNvPr>
              <p:cNvPicPr/>
              <p:nvPr/>
            </p:nvPicPr>
            <p:blipFill>
              <a:blip r:embed="rId4"/>
              <a:stretch>
                <a:fillRect/>
              </a:stretch>
            </p:blipFill>
            <p:spPr>
              <a:xfrm>
                <a:off x="4576815" y="3995295"/>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41B06DB3-365C-4559-95E8-0DA8DF60E54D}"/>
                  </a:ext>
                </a:extLst>
              </p14:cNvPr>
              <p14:cNvContentPartPr/>
              <p14:nvPr/>
            </p14:nvContentPartPr>
            <p14:xfrm>
              <a:off x="3790575" y="3466815"/>
              <a:ext cx="360" cy="360"/>
            </p14:xfrm>
          </p:contentPart>
        </mc:Choice>
        <mc:Fallback xmlns="">
          <p:pic>
            <p:nvPicPr>
              <p:cNvPr id="5" name="Ink 4">
                <a:extLst>
                  <a:ext uri="{FF2B5EF4-FFF2-40B4-BE49-F238E27FC236}">
                    <a16:creationId xmlns:a16="http://schemas.microsoft.com/office/drawing/2014/main" id="{41B06DB3-365C-4559-95E8-0DA8DF60E54D}"/>
                  </a:ext>
                </a:extLst>
              </p:cNvPr>
              <p:cNvPicPr/>
              <p:nvPr/>
            </p:nvPicPr>
            <p:blipFill>
              <a:blip r:embed="rId4"/>
              <a:stretch>
                <a:fillRect/>
              </a:stretch>
            </p:blipFill>
            <p:spPr>
              <a:xfrm>
                <a:off x="3786255" y="3462495"/>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6113945E-B222-4FB1-ABBA-3CE8DF874F50}"/>
                  </a:ext>
                </a:extLst>
              </p14:cNvPr>
              <p14:cNvContentPartPr/>
              <p14:nvPr/>
            </p14:nvContentPartPr>
            <p14:xfrm>
              <a:off x="3695535" y="3524055"/>
              <a:ext cx="360" cy="360"/>
            </p14:xfrm>
          </p:contentPart>
        </mc:Choice>
        <mc:Fallback xmlns="">
          <p:pic>
            <p:nvPicPr>
              <p:cNvPr id="10" name="Ink 9">
                <a:extLst>
                  <a:ext uri="{FF2B5EF4-FFF2-40B4-BE49-F238E27FC236}">
                    <a16:creationId xmlns:a16="http://schemas.microsoft.com/office/drawing/2014/main" id="{6113945E-B222-4FB1-ABBA-3CE8DF874F50}"/>
                  </a:ext>
                </a:extLst>
              </p:cNvPr>
              <p:cNvPicPr/>
              <p:nvPr/>
            </p:nvPicPr>
            <p:blipFill>
              <a:blip r:embed="rId4"/>
              <a:stretch>
                <a:fillRect/>
              </a:stretch>
            </p:blipFill>
            <p:spPr>
              <a:xfrm>
                <a:off x="3691215" y="3519735"/>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B6D9BAC2-79F6-4870-8123-65DA98EE56AC}"/>
                  </a:ext>
                </a:extLst>
              </p14:cNvPr>
              <p14:cNvContentPartPr/>
              <p14:nvPr/>
            </p14:nvContentPartPr>
            <p14:xfrm>
              <a:off x="3829095" y="3447375"/>
              <a:ext cx="360" cy="360"/>
            </p14:xfrm>
          </p:contentPart>
        </mc:Choice>
        <mc:Fallback xmlns="">
          <p:pic>
            <p:nvPicPr>
              <p:cNvPr id="11" name="Ink 10">
                <a:extLst>
                  <a:ext uri="{FF2B5EF4-FFF2-40B4-BE49-F238E27FC236}">
                    <a16:creationId xmlns:a16="http://schemas.microsoft.com/office/drawing/2014/main" id="{B6D9BAC2-79F6-4870-8123-65DA98EE56AC}"/>
                  </a:ext>
                </a:extLst>
              </p:cNvPr>
              <p:cNvPicPr/>
              <p:nvPr/>
            </p:nvPicPr>
            <p:blipFill>
              <a:blip r:embed="rId4"/>
              <a:stretch>
                <a:fillRect/>
              </a:stretch>
            </p:blipFill>
            <p:spPr>
              <a:xfrm>
                <a:off x="3824775" y="3443055"/>
                <a:ext cx="9000" cy="9000"/>
              </a:xfrm>
              <a:prstGeom prst="rect">
                <a:avLst/>
              </a:prstGeom>
            </p:spPr>
          </p:pic>
        </mc:Fallback>
      </mc:AlternateContent>
    </p:spTree>
    <p:extLst>
      <p:ext uri="{BB962C8B-B14F-4D97-AF65-F5344CB8AC3E}">
        <p14:creationId xmlns:p14="http://schemas.microsoft.com/office/powerpoint/2010/main" val="15812738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245FC94-0808-4F5B-9D35-25A574E6539F}"/>
              </a:ext>
            </a:extLst>
          </p:cNvPr>
          <p:cNvGraphicFramePr>
            <a:graphicFrameLocks noGrp="1"/>
          </p:cNvGraphicFramePr>
          <p:nvPr>
            <p:extLst>
              <p:ext uri="{D42A27DB-BD31-4B8C-83A1-F6EECF244321}">
                <p14:modId xmlns:p14="http://schemas.microsoft.com/office/powerpoint/2010/main" val="1625086711"/>
              </p:ext>
            </p:extLst>
          </p:nvPr>
        </p:nvGraphicFramePr>
        <p:xfrm>
          <a:off x="6391898" y="718146"/>
          <a:ext cx="5572128" cy="1463040"/>
        </p:xfrm>
        <a:graphic>
          <a:graphicData uri="http://schemas.openxmlformats.org/drawingml/2006/table">
            <a:tbl>
              <a:tblPr>
                <a:tableStyleId>{08FB837D-C827-4EFA-A057-4D05807E0F7C}</a:tableStyleId>
              </a:tblPr>
              <a:tblGrid>
                <a:gridCol w="1393032">
                  <a:extLst>
                    <a:ext uri="{9D8B030D-6E8A-4147-A177-3AD203B41FA5}">
                      <a16:colId xmlns:a16="http://schemas.microsoft.com/office/drawing/2014/main" val="3422230214"/>
                    </a:ext>
                  </a:extLst>
                </a:gridCol>
                <a:gridCol w="1393032">
                  <a:extLst>
                    <a:ext uri="{9D8B030D-6E8A-4147-A177-3AD203B41FA5}">
                      <a16:colId xmlns:a16="http://schemas.microsoft.com/office/drawing/2014/main" val="1352864638"/>
                    </a:ext>
                  </a:extLst>
                </a:gridCol>
                <a:gridCol w="1393032">
                  <a:extLst>
                    <a:ext uri="{9D8B030D-6E8A-4147-A177-3AD203B41FA5}">
                      <a16:colId xmlns:a16="http://schemas.microsoft.com/office/drawing/2014/main" val="2727456965"/>
                    </a:ext>
                  </a:extLst>
                </a:gridCol>
                <a:gridCol w="1393032">
                  <a:extLst>
                    <a:ext uri="{9D8B030D-6E8A-4147-A177-3AD203B41FA5}">
                      <a16:colId xmlns:a16="http://schemas.microsoft.com/office/drawing/2014/main" val="3687374317"/>
                    </a:ext>
                  </a:extLst>
                </a:gridCol>
              </a:tblGrid>
              <a:tr h="0">
                <a:tc>
                  <a:txBody>
                    <a:bodyPr/>
                    <a:lstStyle/>
                    <a:p>
                      <a:r>
                        <a:rPr lang="en-US" dirty="0">
                          <a:solidFill>
                            <a:srgbClr val="FF0000"/>
                          </a:solidFill>
                        </a:rPr>
                        <a:t>Student</a:t>
                      </a:r>
                    </a:p>
                  </a:txBody>
                  <a:tcPr anchor="ctr"/>
                </a:tc>
                <a:tc>
                  <a:txBody>
                    <a:bodyPr/>
                    <a:lstStyle/>
                    <a:p>
                      <a:r>
                        <a:rPr lang="en-US" dirty="0">
                          <a:solidFill>
                            <a:srgbClr val="FF0000"/>
                          </a:solidFill>
                        </a:rPr>
                        <a:t>Course</a:t>
                      </a:r>
                    </a:p>
                  </a:txBody>
                  <a:tcPr anchor="ctr"/>
                </a:tc>
                <a:tc>
                  <a:txBody>
                    <a:bodyPr/>
                    <a:lstStyle/>
                    <a:p>
                      <a:r>
                        <a:rPr lang="en-US" dirty="0"/>
                        <a:t>Grade</a:t>
                      </a:r>
                    </a:p>
                  </a:txBody>
                  <a:tcPr anchor="ctr"/>
                </a:tc>
                <a:tc>
                  <a:txBody>
                    <a:bodyPr/>
                    <a:lstStyle/>
                    <a:p>
                      <a:r>
                        <a:rPr lang="en-US"/>
                        <a:t>course fee</a:t>
                      </a:r>
                    </a:p>
                  </a:txBody>
                  <a:tcPr anchor="ctr"/>
                </a:tc>
                <a:extLst>
                  <a:ext uri="{0D108BD9-81ED-4DB2-BD59-A6C34878D82A}">
                    <a16:rowId xmlns:a16="http://schemas.microsoft.com/office/drawing/2014/main" val="1263566076"/>
                  </a:ext>
                </a:extLst>
              </a:tr>
              <a:tr h="0">
                <a:tc>
                  <a:txBody>
                    <a:bodyPr/>
                    <a:lstStyle/>
                    <a:p>
                      <a:r>
                        <a:rPr lang="en-US" dirty="0"/>
                        <a:t>Alison Brown</a:t>
                      </a:r>
                    </a:p>
                  </a:txBody>
                  <a:tcPr anchor="ctr"/>
                </a:tc>
                <a:tc>
                  <a:txBody>
                    <a:bodyPr/>
                    <a:lstStyle/>
                    <a:p>
                      <a:r>
                        <a:rPr lang="en-US"/>
                        <a:t>Databases</a:t>
                      </a:r>
                    </a:p>
                  </a:txBody>
                  <a:tcPr anchor="ctr"/>
                </a:tc>
                <a:tc>
                  <a:txBody>
                    <a:bodyPr/>
                    <a:lstStyle/>
                    <a:p>
                      <a:r>
                        <a:rPr lang="en-US"/>
                        <a:t>A</a:t>
                      </a:r>
                    </a:p>
                  </a:txBody>
                  <a:tcPr anchor="ctr"/>
                </a:tc>
                <a:tc>
                  <a:txBody>
                    <a:bodyPr/>
                    <a:lstStyle/>
                    <a:p>
                      <a:r>
                        <a:rPr lang="en-US"/>
                        <a:t>$100</a:t>
                      </a:r>
                    </a:p>
                  </a:txBody>
                  <a:tcPr anchor="ctr"/>
                </a:tc>
                <a:extLst>
                  <a:ext uri="{0D108BD9-81ED-4DB2-BD59-A6C34878D82A}">
                    <a16:rowId xmlns:a16="http://schemas.microsoft.com/office/drawing/2014/main" val="3134795625"/>
                  </a:ext>
                </a:extLst>
              </a:tr>
              <a:tr h="0">
                <a:tc>
                  <a:txBody>
                    <a:bodyPr/>
                    <a:lstStyle/>
                    <a:p>
                      <a:r>
                        <a:rPr lang="en-US" dirty="0"/>
                        <a:t>Jason Liu</a:t>
                      </a:r>
                    </a:p>
                  </a:txBody>
                  <a:tcPr anchor="ctr"/>
                </a:tc>
                <a:tc>
                  <a:txBody>
                    <a:bodyPr/>
                    <a:lstStyle/>
                    <a:p>
                      <a:r>
                        <a:rPr lang="en-US" dirty="0"/>
                        <a:t>Mathematics</a:t>
                      </a:r>
                    </a:p>
                  </a:txBody>
                  <a:tcPr anchor="ctr"/>
                </a:tc>
                <a:tc>
                  <a:txBody>
                    <a:bodyPr/>
                    <a:lstStyle/>
                    <a:p>
                      <a:r>
                        <a:rPr lang="en-US"/>
                        <a:t>B</a:t>
                      </a:r>
                    </a:p>
                  </a:txBody>
                  <a:tcPr anchor="ctr"/>
                </a:tc>
                <a:tc>
                  <a:txBody>
                    <a:bodyPr/>
                    <a:lstStyle/>
                    <a:p>
                      <a:r>
                        <a:rPr lang="en-US"/>
                        <a:t>$150</a:t>
                      </a:r>
                    </a:p>
                  </a:txBody>
                  <a:tcPr anchor="ctr"/>
                </a:tc>
                <a:extLst>
                  <a:ext uri="{0D108BD9-81ED-4DB2-BD59-A6C34878D82A}">
                    <a16:rowId xmlns:a16="http://schemas.microsoft.com/office/drawing/2014/main" val="2230291038"/>
                  </a:ext>
                </a:extLst>
              </a:tr>
              <a:tr h="0">
                <a:tc>
                  <a:txBody>
                    <a:bodyPr/>
                    <a:lstStyle/>
                    <a:p>
                      <a:r>
                        <a:rPr lang="en-US"/>
                        <a:t>Mariah Hill</a:t>
                      </a:r>
                    </a:p>
                  </a:txBody>
                  <a:tcPr anchor="ctr"/>
                </a:tc>
                <a:tc>
                  <a:txBody>
                    <a:bodyPr/>
                    <a:lstStyle/>
                    <a:p>
                      <a:r>
                        <a:rPr lang="en-US"/>
                        <a:t>Databases</a:t>
                      </a:r>
                    </a:p>
                  </a:txBody>
                  <a:tcPr anchor="ctr"/>
                </a:tc>
                <a:tc>
                  <a:txBody>
                    <a:bodyPr/>
                    <a:lstStyle/>
                    <a:p>
                      <a:r>
                        <a:rPr lang="en-US"/>
                        <a:t>B+</a:t>
                      </a:r>
                    </a:p>
                  </a:txBody>
                  <a:tcPr anchor="ctr"/>
                </a:tc>
                <a:tc>
                  <a:txBody>
                    <a:bodyPr/>
                    <a:lstStyle/>
                    <a:p>
                      <a:r>
                        <a:rPr lang="en-US" dirty="0"/>
                        <a:t>$10</a:t>
                      </a:r>
                    </a:p>
                  </a:txBody>
                  <a:tcPr anchor="ctr"/>
                </a:tc>
                <a:extLst>
                  <a:ext uri="{0D108BD9-81ED-4DB2-BD59-A6C34878D82A}">
                    <a16:rowId xmlns:a16="http://schemas.microsoft.com/office/drawing/2014/main" val="2243324728"/>
                  </a:ext>
                </a:extLst>
              </a:tr>
            </a:tbl>
          </a:graphicData>
        </a:graphic>
      </p:graphicFrame>
      <p:sp>
        <p:nvSpPr>
          <p:cNvPr id="10" name="TextBox 9">
            <a:extLst>
              <a:ext uri="{FF2B5EF4-FFF2-40B4-BE49-F238E27FC236}">
                <a16:creationId xmlns:a16="http://schemas.microsoft.com/office/drawing/2014/main" id="{BCC9AD1F-4A2D-4101-94E0-3A0BBE6DE6F5}"/>
              </a:ext>
            </a:extLst>
          </p:cNvPr>
          <p:cNvSpPr txBox="1"/>
          <p:nvPr/>
        </p:nvSpPr>
        <p:spPr>
          <a:xfrm>
            <a:off x="227974" y="718146"/>
            <a:ext cx="5972802" cy="5874813"/>
          </a:xfrm>
          <a:prstGeom prst="rect">
            <a:avLst/>
          </a:prstGeom>
          <a:noFill/>
        </p:spPr>
        <p:txBody>
          <a:bodyPr wrap="square">
            <a:spAutoFit/>
          </a:bodyPr>
          <a:lstStyle/>
          <a:p>
            <a:pPr>
              <a:lnSpc>
                <a:spcPct val="200000"/>
              </a:lnSpc>
            </a:pPr>
            <a:r>
              <a:rPr lang="en-US" sz="1600" b="1" dirty="0">
                <a:latin typeface="Bookman Old Style" panose="02050604050505020204" pitchFamily="18" charset="0"/>
              </a:rPr>
              <a:t>Composite key:</a:t>
            </a:r>
            <a:r>
              <a:rPr lang="en-US" sz="1600" dirty="0">
                <a:latin typeface="Bookman Old Style" panose="02050604050505020204" pitchFamily="18" charset="0"/>
              </a:rPr>
              <a:t> </a:t>
            </a:r>
            <a:r>
              <a:rPr lang="en-US" sz="1600" i="1" dirty="0">
                <a:latin typeface="Bookman Old Style" panose="02050604050505020204" pitchFamily="18" charset="0"/>
              </a:rPr>
              <a:t>{student, course}</a:t>
            </a:r>
            <a:endParaRPr lang="en-US" sz="1600" dirty="0">
              <a:latin typeface="Bookman Old Style" panose="02050604050505020204" pitchFamily="18" charset="0"/>
            </a:endParaRPr>
          </a:p>
          <a:p>
            <a:pPr>
              <a:lnSpc>
                <a:spcPct val="200000"/>
              </a:lnSpc>
            </a:pPr>
            <a:r>
              <a:rPr lang="en-US" sz="1600" dirty="0">
                <a:latin typeface="Bookman Old Style" panose="02050604050505020204" pitchFamily="18" charset="0"/>
              </a:rPr>
              <a:t>The set </a:t>
            </a:r>
            <a:r>
              <a:rPr lang="en-US" sz="1600" i="1" dirty="0">
                <a:latin typeface="Bookman Old Style" panose="02050604050505020204" pitchFamily="18" charset="0"/>
              </a:rPr>
              <a:t>{student, course}</a:t>
            </a:r>
            <a:r>
              <a:rPr lang="en-US" sz="1600" dirty="0">
                <a:latin typeface="Bookman Old Style" panose="02050604050505020204" pitchFamily="18" charset="0"/>
              </a:rPr>
              <a:t> is the composite key, but the value of </a:t>
            </a:r>
            <a:r>
              <a:rPr lang="en-US" sz="1600" i="1" dirty="0">
                <a:latin typeface="Bookman Old Style" panose="02050604050505020204" pitchFamily="18" charset="0"/>
              </a:rPr>
              <a:t>course fee</a:t>
            </a:r>
            <a:r>
              <a:rPr lang="en-US" sz="1600" dirty="0">
                <a:latin typeface="Bookman Old Style" panose="02050604050505020204" pitchFamily="18" charset="0"/>
              </a:rPr>
              <a:t> is functionally dependent on </a:t>
            </a:r>
            <a:r>
              <a:rPr lang="en-US" sz="1600" i="1" dirty="0">
                <a:latin typeface="Bookman Old Style" panose="02050604050505020204" pitchFamily="18" charset="0"/>
              </a:rPr>
              <a:t>course</a:t>
            </a:r>
            <a:r>
              <a:rPr lang="en-US" sz="1600" dirty="0">
                <a:latin typeface="Bookman Old Style" panose="02050604050505020204" pitchFamily="18" charset="0"/>
              </a:rPr>
              <a:t> alone. </a:t>
            </a:r>
          </a:p>
          <a:p>
            <a:pPr>
              <a:lnSpc>
                <a:spcPct val="200000"/>
              </a:lnSpc>
            </a:pPr>
            <a:r>
              <a:rPr lang="en-US" sz="1600" i="1" dirty="0">
                <a:latin typeface="Bookman Old Style" panose="02050604050505020204" pitchFamily="18" charset="0"/>
              </a:rPr>
              <a:t>Course fee</a:t>
            </a:r>
            <a:r>
              <a:rPr lang="en-US" sz="1600" dirty="0">
                <a:latin typeface="Bookman Old Style" panose="02050604050505020204" pitchFamily="18" charset="0"/>
              </a:rPr>
              <a:t> is a non-key attribute, which is functionally dependent on only </a:t>
            </a:r>
            <a:r>
              <a:rPr lang="en-US" sz="1600" b="1" dirty="0">
                <a:latin typeface="Bookman Old Style" panose="02050604050505020204" pitchFamily="18" charset="0"/>
              </a:rPr>
              <a:t>part</a:t>
            </a:r>
            <a:r>
              <a:rPr lang="en-US" sz="1600" dirty="0">
                <a:latin typeface="Bookman Old Style" panose="02050604050505020204" pitchFamily="18" charset="0"/>
              </a:rPr>
              <a:t> of the candidate key.</a:t>
            </a:r>
          </a:p>
          <a:p>
            <a:pPr>
              <a:lnSpc>
                <a:spcPct val="200000"/>
              </a:lnSpc>
            </a:pPr>
            <a:r>
              <a:rPr lang="en-US" sz="1600" dirty="0">
                <a:latin typeface="Bookman Old Style" panose="02050604050505020204" pitchFamily="18" charset="0"/>
              </a:rPr>
              <a:t>To transform this into 2NF, we split it into two relations: </a:t>
            </a:r>
          </a:p>
          <a:p>
            <a:pPr>
              <a:lnSpc>
                <a:spcPct val="200000"/>
              </a:lnSpc>
            </a:pPr>
            <a:r>
              <a:rPr lang="en-US" sz="1600" b="1" dirty="0">
                <a:latin typeface="Bookman Old Style" panose="02050604050505020204" pitchFamily="18" charset="0"/>
              </a:rPr>
              <a:t>Student courses </a:t>
            </a:r>
            <a:r>
              <a:rPr lang="en-US" sz="1600" dirty="0">
                <a:latin typeface="Bookman Old Style" panose="02050604050505020204" pitchFamily="18" charset="0"/>
              </a:rPr>
              <a:t>(with the attributes </a:t>
            </a:r>
            <a:r>
              <a:rPr lang="en-US" sz="1600" i="1" dirty="0">
                <a:latin typeface="Bookman Old Style" panose="02050604050505020204" pitchFamily="18" charset="0"/>
              </a:rPr>
              <a:t>student, course</a:t>
            </a:r>
            <a:r>
              <a:rPr lang="en-US" sz="1600" dirty="0">
                <a:latin typeface="Bookman Old Style" panose="02050604050505020204" pitchFamily="18" charset="0"/>
              </a:rPr>
              <a:t>, and </a:t>
            </a:r>
            <a:r>
              <a:rPr lang="en-US" sz="1600" i="1" dirty="0">
                <a:latin typeface="Bookman Old Style" panose="02050604050505020204" pitchFamily="18" charset="0"/>
              </a:rPr>
              <a:t>grade</a:t>
            </a:r>
            <a:r>
              <a:rPr lang="en-US" sz="1600" dirty="0">
                <a:latin typeface="Bookman Old Style" panose="02050604050505020204" pitchFamily="18" charset="0"/>
              </a:rPr>
              <a:t>) and </a:t>
            </a:r>
            <a:r>
              <a:rPr lang="en-US" sz="1600" b="1" dirty="0">
                <a:latin typeface="Bookman Old Style" panose="02050604050505020204" pitchFamily="18" charset="0"/>
              </a:rPr>
              <a:t>Courses</a:t>
            </a:r>
            <a:r>
              <a:rPr lang="en-US" sz="1600" dirty="0">
                <a:latin typeface="Bookman Old Style" panose="02050604050505020204" pitchFamily="18" charset="0"/>
              </a:rPr>
              <a:t> (with the attributes </a:t>
            </a:r>
            <a:r>
              <a:rPr lang="en-US" sz="1600" i="1" dirty="0">
                <a:latin typeface="Bookman Old Style" panose="02050604050505020204" pitchFamily="18" charset="0"/>
              </a:rPr>
              <a:t>course </a:t>
            </a:r>
            <a:r>
              <a:rPr lang="en-US" sz="1600" dirty="0">
                <a:latin typeface="Bookman Old Style" panose="02050604050505020204" pitchFamily="18" charset="0"/>
              </a:rPr>
              <a:t>and </a:t>
            </a:r>
            <a:r>
              <a:rPr lang="en-US" sz="1600" i="1" dirty="0">
                <a:latin typeface="Bookman Old Style" panose="02050604050505020204" pitchFamily="18" charset="0"/>
              </a:rPr>
              <a:t>course fee</a:t>
            </a:r>
            <a:r>
              <a:rPr lang="en-US" sz="1600" dirty="0">
                <a:latin typeface="Bookman Old Style" panose="02050604050505020204" pitchFamily="18" charset="0"/>
              </a:rPr>
              <a:t>). </a:t>
            </a:r>
          </a:p>
          <a:p>
            <a:pPr>
              <a:lnSpc>
                <a:spcPct val="200000"/>
              </a:lnSpc>
            </a:pPr>
            <a:endParaRPr lang="en-US" sz="1600" dirty="0">
              <a:latin typeface="Bookman Old Style" panose="02050604050505020204" pitchFamily="18" charset="0"/>
            </a:endParaRPr>
          </a:p>
          <a:p>
            <a:pPr>
              <a:lnSpc>
                <a:spcPct val="200000"/>
              </a:lnSpc>
            </a:pPr>
            <a:r>
              <a:rPr lang="en-US" sz="1400" b="1" dirty="0">
                <a:solidFill>
                  <a:srgbClr val="FF0000"/>
                </a:solidFill>
                <a:latin typeface="Bookman Old Style" panose="02050604050505020204" pitchFamily="18" charset="0"/>
              </a:rPr>
              <a:t>Hint There should be only one (1) primary key in the table</a:t>
            </a:r>
          </a:p>
        </p:txBody>
      </p:sp>
      <p:graphicFrame>
        <p:nvGraphicFramePr>
          <p:cNvPr id="9" name="Table 8">
            <a:extLst>
              <a:ext uri="{FF2B5EF4-FFF2-40B4-BE49-F238E27FC236}">
                <a16:creationId xmlns:a16="http://schemas.microsoft.com/office/drawing/2014/main" id="{B058B16D-D99C-4861-B58C-2248D7EC97AF}"/>
              </a:ext>
            </a:extLst>
          </p:cNvPr>
          <p:cNvGraphicFramePr>
            <a:graphicFrameLocks noGrp="1"/>
          </p:cNvGraphicFramePr>
          <p:nvPr>
            <p:extLst>
              <p:ext uri="{D42A27DB-BD31-4B8C-83A1-F6EECF244321}">
                <p14:modId xmlns:p14="http://schemas.microsoft.com/office/powerpoint/2010/main" val="2379996881"/>
              </p:ext>
            </p:extLst>
          </p:nvPr>
        </p:nvGraphicFramePr>
        <p:xfrm>
          <a:off x="7468223" y="3058803"/>
          <a:ext cx="4179096" cy="1463040"/>
        </p:xfrm>
        <a:graphic>
          <a:graphicData uri="http://schemas.openxmlformats.org/drawingml/2006/table">
            <a:tbl>
              <a:tblPr>
                <a:tableStyleId>{08FB837D-C827-4EFA-A057-4D05807E0F7C}</a:tableStyleId>
              </a:tblPr>
              <a:tblGrid>
                <a:gridCol w="1393032">
                  <a:extLst>
                    <a:ext uri="{9D8B030D-6E8A-4147-A177-3AD203B41FA5}">
                      <a16:colId xmlns:a16="http://schemas.microsoft.com/office/drawing/2014/main" val="3422230214"/>
                    </a:ext>
                  </a:extLst>
                </a:gridCol>
                <a:gridCol w="1393032">
                  <a:extLst>
                    <a:ext uri="{9D8B030D-6E8A-4147-A177-3AD203B41FA5}">
                      <a16:colId xmlns:a16="http://schemas.microsoft.com/office/drawing/2014/main" val="1352864638"/>
                    </a:ext>
                  </a:extLst>
                </a:gridCol>
                <a:gridCol w="1393032">
                  <a:extLst>
                    <a:ext uri="{9D8B030D-6E8A-4147-A177-3AD203B41FA5}">
                      <a16:colId xmlns:a16="http://schemas.microsoft.com/office/drawing/2014/main" val="2727456965"/>
                    </a:ext>
                  </a:extLst>
                </a:gridCol>
              </a:tblGrid>
              <a:tr h="0">
                <a:tc>
                  <a:txBody>
                    <a:bodyPr/>
                    <a:lstStyle/>
                    <a:p>
                      <a:r>
                        <a:rPr lang="en-US" dirty="0">
                          <a:solidFill>
                            <a:srgbClr val="FF0000"/>
                          </a:solidFill>
                        </a:rPr>
                        <a:t>Student</a:t>
                      </a:r>
                    </a:p>
                  </a:txBody>
                  <a:tcPr anchor="ctr"/>
                </a:tc>
                <a:tc>
                  <a:txBody>
                    <a:bodyPr/>
                    <a:lstStyle/>
                    <a:p>
                      <a:r>
                        <a:rPr lang="en-US" dirty="0">
                          <a:solidFill>
                            <a:schemeClr val="tx1"/>
                          </a:solidFill>
                        </a:rPr>
                        <a:t>Course</a:t>
                      </a:r>
                    </a:p>
                  </a:txBody>
                  <a:tcPr anchor="ctr"/>
                </a:tc>
                <a:tc>
                  <a:txBody>
                    <a:bodyPr/>
                    <a:lstStyle/>
                    <a:p>
                      <a:r>
                        <a:rPr lang="en-US" dirty="0"/>
                        <a:t>Grade</a:t>
                      </a:r>
                    </a:p>
                  </a:txBody>
                  <a:tcPr anchor="ctr"/>
                </a:tc>
                <a:extLst>
                  <a:ext uri="{0D108BD9-81ED-4DB2-BD59-A6C34878D82A}">
                    <a16:rowId xmlns:a16="http://schemas.microsoft.com/office/drawing/2014/main" val="1263566076"/>
                  </a:ext>
                </a:extLst>
              </a:tr>
              <a:tr h="0">
                <a:tc>
                  <a:txBody>
                    <a:bodyPr/>
                    <a:lstStyle/>
                    <a:p>
                      <a:r>
                        <a:rPr lang="en-US" dirty="0"/>
                        <a:t>Alison Brown</a:t>
                      </a:r>
                    </a:p>
                  </a:txBody>
                  <a:tcPr anchor="ctr"/>
                </a:tc>
                <a:tc>
                  <a:txBody>
                    <a:bodyPr/>
                    <a:lstStyle/>
                    <a:p>
                      <a:r>
                        <a:rPr lang="en-US"/>
                        <a:t>Databases</a:t>
                      </a:r>
                    </a:p>
                  </a:txBody>
                  <a:tcPr anchor="ctr"/>
                </a:tc>
                <a:tc>
                  <a:txBody>
                    <a:bodyPr/>
                    <a:lstStyle/>
                    <a:p>
                      <a:r>
                        <a:rPr lang="en-US"/>
                        <a:t>A</a:t>
                      </a:r>
                    </a:p>
                  </a:txBody>
                  <a:tcPr anchor="ctr"/>
                </a:tc>
                <a:extLst>
                  <a:ext uri="{0D108BD9-81ED-4DB2-BD59-A6C34878D82A}">
                    <a16:rowId xmlns:a16="http://schemas.microsoft.com/office/drawing/2014/main" val="3134795625"/>
                  </a:ext>
                </a:extLst>
              </a:tr>
              <a:tr h="0">
                <a:tc>
                  <a:txBody>
                    <a:bodyPr/>
                    <a:lstStyle/>
                    <a:p>
                      <a:r>
                        <a:rPr lang="en-US" dirty="0"/>
                        <a:t>Jason Liu</a:t>
                      </a:r>
                    </a:p>
                  </a:txBody>
                  <a:tcPr anchor="ctr"/>
                </a:tc>
                <a:tc>
                  <a:txBody>
                    <a:bodyPr/>
                    <a:lstStyle/>
                    <a:p>
                      <a:r>
                        <a:rPr lang="en-US"/>
                        <a:t>Mathematics</a:t>
                      </a:r>
                    </a:p>
                  </a:txBody>
                  <a:tcPr anchor="ctr"/>
                </a:tc>
                <a:tc>
                  <a:txBody>
                    <a:bodyPr/>
                    <a:lstStyle/>
                    <a:p>
                      <a:r>
                        <a:rPr lang="en-US"/>
                        <a:t>B</a:t>
                      </a:r>
                    </a:p>
                  </a:txBody>
                  <a:tcPr anchor="ctr"/>
                </a:tc>
                <a:extLst>
                  <a:ext uri="{0D108BD9-81ED-4DB2-BD59-A6C34878D82A}">
                    <a16:rowId xmlns:a16="http://schemas.microsoft.com/office/drawing/2014/main" val="2230291038"/>
                  </a:ext>
                </a:extLst>
              </a:tr>
              <a:tr h="0">
                <a:tc>
                  <a:txBody>
                    <a:bodyPr/>
                    <a:lstStyle/>
                    <a:p>
                      <a:r>
                        <a:rPr lang="en-US"/>
                        <a:t>Mariah Hill</a:t>
                      </a:r>
                    </a:p>
                  </a:txBody>
                  <a:tcPr anchor="ctr"/>
                </a:tc>
                <a:tc>
                  <a:txBody>
                    <a:bodyPr/>
                    <a:lstStyle/>
                    <a:p>
                      <a:r>
                        <a:rPr lang="en-US"/>
                        <a:t>Databases</a:t>
                      </a:r>
                    </a:p>
                  </a:txBody>
                  <a:tcPr anchor="ctr"/>
                </a:tc>
                <a:tc>
                  <a:txBody>
                    <a:bodyPr/>
                    <a:lstStyle/>
                    <a:p>
                      <a:r>
                        <a:rPr lang="en-US" dirty="0"/>
                        <a:t>B+</a:t>
                      </a:r>
                    </a:p>
                  </a:txBody>
                  <a:tcPr anchor="ctr"/>
                </a:tc>
                <a:extLst>
                  <a:ext uri="{0D108BD9-81ED-4DB2-BD59-A6C34878D82A}">
                    <a16:rowId xmlns:a16="http://schemas.microsoft.com/office/drawing/2014/main" val="2243324728"/>
                  </a:ext>
                </a:extLst>
              </a:tr>
            </a:tbl>
          </a:graphicData>
        </a:graphic>
      </p:graphicFrame>
      <p:graphicFrame>
        <p:nvGraphicFramePr>
          <p:cNvPr id="11" name="Table 10">
            <a:extLst>
              <a:ext uri="{FF2B5EF4-FFF2-40B4-BE49-F238E27FC236}">
                <a16:creationId xmlns:a16="http://schemas.microsoft.com/office/drawing/2014/main" id="{3CE9D94D-6B3B-46EA-9111-9A44FF7348E5}"/>
              </a:ext>
            </a:extLst>
          </p:cNvPr>
          <p:cNvGraphicFramePr>
            <a:graphicFrameLocks noGrp="1"/>
          </p:cNvGraphicFramePr>
          <p:nvPr>
            <p:extLst>
              <p:ext uri="{D42A27DB-BD31-4B8C-83A1-F6EECF244321}">
                <p14:modId xmlns:p14="http://schemas.microsoft.com/office/powerpoint/2010/main" val="3641013858"/>
              </p:ext>
            </p:extLst>
          </p:nvPr>
        </p:nvGraphicFramePr>
        <p:xfrm>
          <a:off x="8277848" y="4690327"/>
          <a:ext cx="2786064" cy="1463040"/>
        </p:xfrm>
        <a:graphic>
          <a:graphicData uri="http://schemas.openxmlformats.org/drawingml/2006/table">
            <a:tbl>
              <a:tblPr>
                <a:tableStyleId>{08FB837D-C827-4EFA-A057-4D05807E0F7C}</a:tableStyleId>
              </a:tblPr>
              <a:tblGrid>
                <a:gridCol w="1393032">
                  <a:extLst>
                    <a:ext uri="{9D8B030D-6E8A-4147-A177-3AD203B41FA5}">
                      <a16:colId xmlns:a16="http://schemas.microsoft.com/office/drawing/2014/main" val="1352864638"/>
                    </a:ext>
                  </a:extLst>
                </a:gridCol>
                <a:gridCol w="1393032">
                  <a:extLst>
                    <a:ext uri="{9D8B030D-6E8A-4147-A177-3AD203B41FA5}">
                      <a16:colId xmlns:a16="http://schemas.microsoft.com/office/drawing/2014/main" val="3687374317"/>
                    </a:ext>
                  </a:extLst>
                </a:gridCol>
              </a:tblGrid>
              <a:tr h="0">
                <a:tc>
                  <a:txBody>
                    <a:bodyPr/>
                    <a:lstStyle/>
                    <a:p>
                      <a:r>
                        <a:rPr lang="en-US" dirty="0">
                          <a:solidFill>
                            <a:srgbClr val="FF0000"/>
                          </a:solidFill>
                        </a:rPr>
                        <a:t>Course</a:t>
                      </a:r>
                    </a:p>
                  </a:txBody>
                  <a:tcPr anchor="ctr"/>
                </a:tc>
                <a:tc>
                  <a:txBody>
                    <a:bodyPr/>
                    <a:lstStyle/>
                    <a:p>
                      <a:r>
                        <a:rPr lang="en-US"/>
                        <a:t>course fee</a:t>
                      </a:r>
                    </a:p>
                  </a:txBody>
                  <a:tcPr anchor="ctr"/>
                </a:tc>
                <a:extLst>
                  <a:ext uri="{0D108BD9-81ED-4DB2-BD59-A6C34878D82A}">
                    <a16:rowId xmlns:a16="http://schemas.microsoft.com/office/drawing/2014/main" val="1263566076"/>
                  </a:ext>
                </a:extLst>
              </a:tr>
              <a:tr h="0">
                <a:tc>
                  <a:txBody>
                    <a:bodyPr/>
                    <a:lstStyle/>
                    <a:p>
                      <a:r>
                        <a:rPr lang="en-US"/>
                        <a:t>Databases</a:t>
                      </a:r>
                    </a:p>
                  </a:txBody>
                  <a:tcPr anchor="ctr"/>
                </a:tc>
                <a:tc>
                  <a:txBody>
                    <a:bodyPr/>
                    <a:lstStyle/>
                    <a:p>
                      <a:r>
                        <a:rPr lang="en-US"/>
                        <a:t>$100</a:t>
                      </a:r>
                    </a:p>
                  </a:txBody>
                  <a:tcPr anchor="ctr"/>
                </a:tc>
                <a:extLst>
                  <a:ext uri="{0D108BD9-81ED-4DB2-BD59-A6C34878D82A}">
                    <a16:rowId xmlns:a16="http://schemas.microsoft.com/office/drawing/2014/main" val="3134795625"/>
                  </a:ext>
                </a:extLst>
              </a:tr>
              <a:tr h="0">
                <a:tc>
                  <a:txBody>
                    <a:bodyPr/>
                    <a:lstStyle/>
                    <a:p>
                      <a:r>
                        <a:rPr lang="en-US"/>
                        <a:t>Mathematics</a:t>
                      </a:r>
                    </a:p>
                  </a:txBody>
                  <a:tcPr anchor="ctr"/>
                </a:tc>
                <a:tc>
                  <a:txBody>
                    <a:bodyPr/>
                    <a:lstStyle/>
                    <a:p>
                      <a:r>
                        <a:rPr lang="en-US"/>
                        <a:t>$150</a:t>
                      </a:r>
                    </a:p>
                  </a:txBody>
                  <a:tcPr anchor="ctr"/>
                </a:tc>
                <a:extLst>
                  <a:ext uri="{0D108BD9-81ED-4DB2-BD59-A6C34878D82A}">
                    <a16:rowId xmlns:a16="http://schemas.microsoft.com/office/drawing/2014/main" val="2230291038"/>
                  </a:ext>
                </a:extLst>
              </a:tr>
              <a:tr h="0">
                <a:tc>
                  <a:txBody>
                    <a:bodyPr/>
                    <a:lstStyle/>
                    <a:p>
                      <a:r>
                        <a:rPr lang="en-US" dirty="0"/>
                        <a:t>Databases</a:t>
                      </a:r>
                    </a:p>
                  </a:txBody>
                  <a:tcPr anchor="ctr"/>
                </a:tc>
                <a:tc>
                  <a:txBody>
                    <a:bodyPr/>
                    <a:lstStyle/>
                    <a:p>
                      <a:r>
                        <a:rPr lang="en-US" dirty="0"/>
                        <a:t>$10</a:t>
                      </a:r>
                    </a:p>
                  </a:txBody>
                  <a:tcPr anchor="ctr"/>
                </a:tc>
                <a:extLst>
                  <a:ext uri="{0D108BD9-81ED-4DB2-BD59-A6C34878D82A}">
                    <a16:rowId xmlns:a16="http://schemas.microsoft.com/office/drawing/2014/main" val="2243324728"/>
                  </a:ext>
                </a:extLst>
              </a:tr>
            </a:tbl>
          </a:graphicData>
        </a:graphic>
      </p:graphicFrame>
      <p:sp>
        <p:nvSpPr>
          <p:cNvPr id="7" name="Title 1">
            <a:extLst>
              <a:ext uri="{FF2B5EF4-FFF2-40B4-BE49-F238E27FC236}">
                <a16:creationId xmlns:a16="http://schemas.microsoft.com/office/drawing/2014/main" id="{E8C85068-E191-46D5-B9C7-B3ACDBEB0859}"/>
              </a:ext>
            </a:extLst>
          </p:cNvPr>
          <p:cNvSpPr>
            <a:spLocks noGrp="1"/>
          </p:cNvSpPr>
          <p:nvPr>
            <p:ph type="title"/>
          </p:nvPr>
        </p:nvSpPr>
        <p:spPr>
          <a:xfrm>
            <a:off x="724395" y="62098"/>
            <a:ext cx="11162805" cy="804678"/>
          </a:xfrm>
        </p:spPr>
        <p:txBody>
          <a:bodyPr anchor="t">
            <a:normAutofit/>
          </a:bodyPr>
          <a:lstStyle/>
          <a:p>
            <a:r>
              <a:rPr lang="en-US" sz="2800" b="1" dirty="0"/>
              <a:t>Second Normal Form (2NF) Another exa</a:t>
            </a:r>
            <a:r>
              <a:rPr lang="en-US" sz="3200" b="1" dirty="0"/>
              <a:t>mple</a:t>
            </a:r>
          </a:p>
        </p:txBody>
      </p:sp>
    </p:spTree>
    <p:extLst>
      <p:ext uri="{BB962C8B-B14F-4D97-AF65-F5344CB8AC3E}">
        <p14:creationId xmlns:p14="http://schemas.microsoft.com/office/powerpoint/2010/main" val="2685759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8C8E4-9581-44FD-88F4-8AE242C19B60}"/>
              </a:ext>
            </a:extLst>
          </p:cNvPr>
          <p:cNvSpPr>
            <a:spLocks noGrp="1"/>
          </p:cNvSpPr>
          <p:nvPr>
            <p:ph type="title"/>
          </p:nvPr>
        </p:nvSpPr>
        <p:spPr>
          <a:xfrm>
            <a:off x="2160142" y="450278"/>
            <a:ext cx="9220825" cy="1596177"/>
          </a:xfrm>
        </p:spPr>
        <p:txBody>
          <a:bodyPr/>
          <a:lstStyle/>
          <a:p>
            <a:r>
              <a:rPr lang="en-US" dirty="0"/>
              <a:t>THIRD Normal Form 3NF</a:t>
            </a:r>
          </a:p>
        </p:txBody>
      </p:sp>
      <p:pic>
        <p:nvPicPr>
          <p:cNvPr id="4" name="Picture 3" descr="Chart&#10;&#10;Description automatically generated">
            <a:extLst>
              <a:ext uri="{FF2B5EF4-FFF2-40B4-BE49-F238E27FC236}">
                <a16:creationId xmlns:a16="http://schemas.microsoft.com/office/drawing/2014/main" id="{AA8FE229-E9B9-419D-B760-660EFB974B7E}"/>
              </a:ext>
            </a:extLst>
          </p:cNvPr>
          <p:cNvPicPr>
            <a:picLocks noChangeAspect="1"/>
          </p:cNvPicPr>
          <p:nvPr/>
        </p:nvPicPr>
        <p:blipFill rotWithShape="1">
          <a:blip r:embed="rId2"/>
          <a:srcRect l="12316" t="25996" r="13008" b="34728"/>
          <a:stretch/>
        </p:blipFill>
        <p:spPr>
          <a:xfrm>
            <a:off x="3270605" y="2294378"/>
            <a:ext cx="6188552" cy="251716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194410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20D75D-7AD4-4D35-BAE8-7F285A14630D}"/>
              </a:ext>
            </a:extLst>
          </p:cNvPr>
          <p:cNvSpPr txBox="1"/>
          <p:nvPr/>
        </p:nvSpPr>
        <p:spPr>
          <a:xfrm>
            <a:off x="872980" y="2600712"/>
            <a:ext cx="10197791" cy="4654223"/>
          </a:xfrm>
          <a:prstGeom prst="rect">
            <a:avLst/>
          </a:prstGeom>
          <a:noFill/>
        </p:spPr>
        <p:txBody>
          <a:bodyPr wrap="square">
            <a:spAutoFit/>
          </a:bodyPr>
          <a:lstStyle/>
          <a:p>
            <a:pPr>
              <a:lnSpc>
                <a:spcPct val="150000"/>
              </a:lnSpc>
            </a:pPr>
            <a:r>
              <a:rPr lang="en-US" sz="2000" dirty="0">
                <a:latin typeface="Bookman Old Style" panose="02050604050505020204" pitchFamily="18" charset="0"/>
              </a:rPr>
              <a:t>A relation is in </a:t>
            </a:r>
            <a:r>
              <a:rPr lang="en-US" sz="2000" b="1" dirty="0">
                <a:latin typeface="Bookman Old Style" panose="02050604050505020204" pitchFamily="18" charset="0"/>
              </a:rPr>
              <a:t>third normal form</a:t>
            </a:r>
            <a:r>
              <a:rPr lang="en-US" sz="2000" dirty="0">
                <a:latin typeface="Bookman Old Style" panose="02050604050505020204" pitchFamily="18" charset="0"/>
              </a:rPr>
              <a:t> (3NF) if and only if:</a:t>
            </a:r>
          </a:p>
          <a:p>
            <a:pPr marL="285750" indent="-285750">
              <a:lnSpc>
                <a:spcPct val="200000"/>
              </a:lnSpc>
              <a:buFont typeface="Wingdings" panose="05000000000000000000" pitchFamily="2" charset="2"/>
              <a:buChar char="ü"/>
            </a:pPr>
            <a:r>
              <a:rPr lang="en-US" sz="2000" dirty="0">
                <a:latin typeface="Bookman Old Style" panose="02050604050505020204" pitchFamily="18" charset="0"/>
              </a:rPr>
              <a:t>It is in second normal form (2NF).</a:t>
            </a:r>
          </a:p>
          <a:p>
            <a:pPr marL="285750" indent="-285750">
              <a:lnSpc>
                <a:spcPct val="200000"/>
              </a:lnSpc>
              <a:buFont typeface="Wingdings" panose="05000000000000000000" pitchFamily="2" charset="2"/>
              <a:buChar char="ü"/>
            </a:pPr>
            <a:r>
              <a:rPr lang="en-US" sz="2000" dirty="0">
                <a:latin typeface="Bookman Old Style" panose="02050604050505020204" pitchFamily="18" charset="0"/>
              </a:rPr>
              <a:t>All, non key attributes must not depend on another non-prime attribute.  (No transitive dependency)</a:t>
            </a:r>
          </a:p>
          <a:p>
            <a:pPr marL="285750" indent="-285750">
              <a:lnSpc>
                <a:spcPct val="200000"/>
              </a:lnSpc>
              <a:buFont typeface="Wingdings" panose="05000000000000000000" pitchFamily="2" charset="2"/>
              <a:buChar char="ü"/>
            </a:pPr>
            <a:r>
              <a:rPr lang="en-US" sz="2000" dirty="0">
                <a:latin typeface="Bookman Old Style" panose="02050604050505020204" pitchFamily="18" charset="0"/>
              </a:rPr>
              <a:t>No transitive dependency - All fields must only be determinable by the primary/composite key, not by other keys</a:t>
            </a:r>
          </a:p>
          <a:p>
            <a:pPr marL="285750" indent="-285750">
              <a:lnSpc>
                <a:spcPct val="200000"/>
              </a:lnSpc>
              <a:buFont typeface="Wingdings" panose="05000000000000000000" pitchFamily="2" charset="2"/>
              <a:buChar char="ü"/>
            </a:pPr>
            <a:endParaRPr lang="en-US" sz="2000" dirty="0">
              <a:latin typeface="Bookman Old Style" panose="02050604050505020204" pitchFamily="18" charset="0"/>
            </a:endParaRPr>
          </a:p>
          <a:p>
            <a:pPr>
              <a:lnSpc>
                <a:spcPct val="150000"/>
              </a:lnSpc>
            </a:pPr>
            <a:r>
              <a:rPr lang="en-US" sz="2000" b="1" dirty="0">
                <a:latin typeface="Bookman Old Style" panose="02050604050505020204" pitchFamily="18" charset="0"/>
              </a:rPr>
              <a:t>3NF non-key attributes depend on “nothing but the key</a:t>
            </a:r>
            <a:r>
              <a:rPr lang="en-US" sz="1600" b="1" dirty="0">
                <a:latin typeface="Bookman Old Style" panose="02050604050505020204" pitchFamily="18" charset="0"/>
              </a:rPr>
              <a:t>”.</a:t>
            </a:r>
            <a:endParaRPr lang="en-US" sz="1600" dirty="0">
              <a:latin typeface="Bookman Old Style" panose="02050604050505020204" pitchFamily="18" charset="0"/>
            </a:endParaRPr>
          </a:p>
        </p:txBody>
      </p:sp>
      <p:sp>
        <p:nvSpPr>
          <p:cNvPr id="5" name="Title 4">
            <a:extLst>
              <a:ext uri="{FF2B5EF4-FFF2-40B4-BE49-F238E27FC236}">
                <a16:creationId xmlns:a16="http://schemas.microsoft.com/office/drawing/2014/main" id="{1BCA6920-E3F4-4837-8559-37767B36ACB2}"/>
              </a:ext>
            </a:extLst>
          </p:cNvPr>
          <p:cNvSpPr>
            <a:spLocks noGrp="1"/>
          </p:cNvSpPr>
          <p:nvPr>
            <p:ph type="title"/>
          </p:nvPr>
        </p:nvSpPr>
        <p:spPr>
          <a:xfrm>
            <a:off x="957656" y="896667"/>
            <a:ext cx="7652090" cy="553058"/>
          </a:xfrm>
        </p:spPr>
        <p:txBody>
          <a:bodyPr anchor="t">
            <a:normAutofit fontScale="90000"/>
          </a:bodyPr>
          <a:lstStyle/>
          <a:p>
            <a:r>
              <a:rPr lang="en-US" b="1" dirty="0"/>
              <a:t>Rules of Third Normal Form (3NF)</a:t>
            </a:r>
            <a:endParaRPr lang="en-US" dirty="0"/>
          </a:p>
        </p:txBody>
      </p:sp>
      <p:pic>
        <p:nvPicPr>
          <p:cNvPr id="3" name="Picture 2" descr="Icon&#10;&#10;Description automatically generated">
            <a:extLst>
              <a:ext uri="{FF2B5EF4-FFF2-40B4-BE49-F238E27FC236}">
                <a16:creationId xmlns:a16="http://schemas.microsoft.com/office/drawing/2014/main" id="{5D88DC24-A106-4852-A907-D2D6478E12A7}"/>
              </a:ext>
            </a:extLst>
          </p:cNvPr>
          <p:cNvPicPr>
            <a:picLocks noChangeAspect="1"/>
          </p:cNvPicPr>
          <p:nvPr/>
        </p:nvPicPr>
        <p:blipFill>
          <a:blip r:embed="rId3"/>
          <a:stretch>
            <a:fillRect/>
          </a:stretch>
        </p:blipFill>
        <p:spPr>
          <a:xfrm>
            <a:off x="9283557" y="102741"/>
            <a:ext cx="2908443" cy="2908443"/>
          </a:xfrm>
          <a:prstGeom prst="rect">
            <a:avLst/>
          </a:prstGeom>
        </p:spPr>
      </p:pic>
    </p:spTree>
    <p:extLst>
      <p:ext uri="{BB962C8B-B14F-4D97-AF65-F5344CB8AC3E}">
        <p14:creationId xmlns:p14="http://schemas.microsoft.com/office/powerpoint/2010/main" val="80623494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4789EB8-C7B9-41CD-9B95-DCCECF1EB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09523DF8-9928-4EF3-8A60-071169D974C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hape, icon&#10;&#10;Description automatically generated with medium confidence">
            <a:extLst>
              <a:ext uri="{FF2B5EF4-FFF2-40B4-BE49-F238E27FC236}">
                <a16:creationId xmlns:a16="http://schemas.microsoft.com/office/drawing/2014/main" id="{CF7A4E31-5645-4628-A8DB-22697CDDDCA6}"/>
              </a:ext>
            </a:extLst>
          </p:cNvPr>
          <p:cNvPicPr>
            <a:picLocks noChangeAspect="1"/>
          </p:cNvPicPr>
          <p:nvPr/>
        </p:nvPicPr>
        <p:blipFill rotWithShape="1">
          <a:blip r:embed="rId3"/>
          <a:srcRect l="22462" r="18184"/>
          <a:stretch/>
        </p:blipFill>
        <p:spPr>
          <a:xfrm>
            <a:off x="20" y="10"/>
            <a:ext cx="4070535" cy="6857990"/>
          </a:xfrm>
          <a:prstGeom prst="rect">
            <a:avLst/>
          </a:prstGeom>
          <a:solidFill>
            <a:srgbClr val="FFFFFF">
              <a:shade val="85000"/>
            </a:srgbClr>
          </a:solidFill>
          <a:scene3d>
            <a:camera prst="orthographicFront"/>
            <a:lightRig rig="twoPt" dir="t">
              <a:rot lat="0" lon="0" rev="7800000"/>
            </a:lightRig>
          </a:scene3d>
          <a:sp3d contourW="6350">
            <a:bevelT w="50800" h="16510"/>
            <a:contourClr>
              <a:srgbClr val="C0C0C0"/>
            </a:contourClr>
          </a:sp3d>
        </p:spPr>
      </p:pic>
      <p:pic>
        <p:nvPicPr>
          <p:cNvPr id="14" name="Picture 13">
            <a:extLst>
              <a:ext uri="{FF2B5EF4-FFF2-40B4-BE49-F238E27FC236}">
                <a16:creationId xmlns:a16="http://schemas.microsoft.com/office/drawing/2014/main" id="{0DBE017B-E5E7-4BF1-81B6-346D7281AB4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4465048" y="113997"/>
            <a:ext cx="6672886" cy="667358"/>
          </a:xfrm>
        </p:spPr>
        <p:txBody>
          <a:bodyPr anchor="t">
            <a:normAutofit/>
          </a:bodyPr>
          <a:lstStyle/>
          <a:p>
            <a:r>
              <a:rPr lang="en-US" dirty="0"/>
              <a:t>OBJECTIVES</a:t>
            </a:r>
            <a:endParaRPr lang="ru-RU" dirty="0"/>
          </a:p>
        </p:txBody>
      </p:sp>
      <p:sp>
        <p:nvSpPr>
          <p:cNvPr id="3" name="Content Placeholder 2"/>
          <p:cNvSpPr>
            <a:spLocks noGrp="1"/>
          </p:cNvSpPr>
          <p:nvPr>
            <p:ph idx="1"/>
          </p:nvPr>
        </p:nvSpPr>
        <p:spPr>
          <a:xfrm>
            <a:off x="4465048" y="1190624"/>
            <a:ext cx="6672887" cy="4600575"/>
          </a:xfrm>
        </p:spPr>
        <p:txBody>
          <a:bodyPr>
            <a:normAutofit/>
          </a:bodyPr>
          <a:lstStyle/>
          <a:p>
            <a:pPr>
              <a:lnSpc>
                <a:spcPct val="200000"/>
              </a:lnSpc>
              <a:buClr>
                <a:srgbClr val="00B050"/>
              </a:buClr>
              <a:buFont typeface="Wingdings 2" panose="05020102010507070707" pitchFamily="18" charset="2"/>
              <a:buChar char=""/>
            </a:pPr>
            <a:r>
              <a:rPr lang="en-US" sz="1900" cap="none" dirty="0">
                <a:latin typeface="Bookman Old Style" panose="02050604050505020204" pitchFamily="18" charset="0"/>
                <a:cs typeface="Times New Roman" panose="02020603050405020304" pitchFamily="18" charset="0"/>
              </a:rPr>
              <a:t>  State what is meant by database normalization</a:t>
            </a:r>
          </a:p>
          <a:p>
            <a:pPr>
              <a:lnSpc>
                <a:spcPct val="200000"/>
              </a:lnSpc>
              <a:buClr>
                <a:srgbClr val="00B050"/>
              </a:buClr>
              <a:buFont typeface="Wingdings 2" panose="05020102010507070707" pitchFamily="18" charset="2"/>
              <a:buChar char=""/>
            </a:pPr>
            <a:r>
              <a:rPr lang="en-US" sz="1900" cap="none" dirty="0">
                <a:latin typeface="Bookman Old Style" panose="02050604050505020204" pitchFamily="18" charset="0"/>
                <a:cs typeface="Times New Roman" panose="02020603050405020304" pitchFamily="18" charset="0"/>
              </a:rPr>
              <a:t>Normalize relations to 1</a:t>
            </a:r>
            <a:r>
              <a:rPr lang="en-US" sz="1900" cap="none" baseline="30000" dirty="0">
                <a:latin typeface="Bookman Old Style" panose="02050604050505020204" pitchFamily="18" charset="0"/>
                <a:cs typeface="Times New Roman" panose="02020603050405020304" pitchFamily="18" charset="0"/>
              </a:rPr>
              <a:t>st</a:t>
            </a:r>
            <a:r>
              <a:rPr lang="en-US" sz="1900" cap="none" dirty="0">
                <a:latin typeface="Bookman Old Style" panose="02050604050505020204" pitchFamily="18" charset="0"/>
                <a:cs typeface="Times New Roman" panose="02020603050405020304" pitchFamily="18" charset="0"/>
              </a:rPr>
              <a:t>  normal form</a:t>
            </a:r>
          </a:p>
          <a:p>
            <a:pPr>
              <a:lnSpc>
                <a:spcPct val="200000"/>
              </a:lnSpc>
              <a:buClr>
                <a:srgbClr val="00B050"/>
              </a:buClr>
              <a:buFont typeface="Wingdings 2" panose="05020102010507070707" pitchFamily="18" charset="2"/>
              <a:buChar char=""/>
            </a:pPr>
            <a:r>
              <a:rPr lang="en-US" sz="1900" cap="none" dirty="0">
                <a:latin typeface="Bookman Old Style" panose="02050604050505020204" pitchFamily="18" charset="0"/>
                <a:cs typeface="Times New Roman" panose="02020603050405020304" pitchFamily="18" charset="0"/>
              </a:rPr>
              <a:t>  Normalize relation to 2</a:t>
            </a:r>
            <a:r>
              <a:rPr lang="en-US" sz="1900" cap="none" baseline="30000" dirty="0">
                <a:latin typeface="Bookman Old Style" panose="02050604050505020204" pitchFamily="18" charset="0"/>
                <a:cs typeface="Times New Roman" panose="02020603050405020304" pitchFamily="18" charset="0"/>
              </a:rPr>
              <a:t>nd</a:t>
            </a:r>
            <a:r>
              <a:rPr lang="en-US" sz="1900" cap="none" dirty="0">
                <a:latin typeface="Bookman Old Style" panose="02050604050505020204" pitchFamily="18" charset="0"/>
                <a:cs typeface="Times New Roman" panose="02020603050405020304" pitchFamily="18" charset="0"/>
              </a:rPr>
              <a:t> normal form</a:t>
            </a:r>
          </a:p>
          <a:p>
            <a:pPr>
              <a:lnSpc>
                <a:spcPct val="200000"/>
              </a:lnSpc>
              <a:buClr>
                <a:srgbClr val="00B050"/>
              </a:buClr>
              <a:buFont typeface="Wingdings 2" panose="05020102010507070707" pitchFamily="18" charset="2"/>
              <a:buChar char=""/>
            </a:pPr>
            <a:r>
              <a:rPr lang="en-US" sz="1900" cap="none" dirty="0">
                <a:latin typeface="Bookman Old Style" panose="02050604050505020204" pitchFamily="18" charset="0"/>
                <a:cs typeface="Times New Roman" panose="02020603050405020304" pitchFamily="18" charset="0"/>
              </a:rPr>
              <a:t> Normalize relation to 3</a:t>
            </a:r>
            <a:r>
              <a:rPr lang="en-US" sz="1900" cap="none" baseline="30000" dirty="0">
                <a:latin typeface="Bookman Old Style" panose="02050604050505020204" pitchFamily="18" charset="0"/>
                <a:cs typeface="Times New Roman" panose="02020603050405020304" pitchFamily="18" charset="0"/>
              </a:rPr>
              <a:t>rd</a:t>
            </a:r>
            <a:r>
              <a:rPr lang="en-US" sz="1900" cap="none" dirty="0">
                <a:latin typeface="Bookman Old Style" panose="02050604050505020204" pitchFamily="18" charset="0"/>
                <a:cs typeface="Times New Roman" panose="02020603050405020304" pitchFamily="18" charset="0"/>
              </a:rPr>
              <a:t> Normal Form</a:t>
            </a:r>
            <a:endParaRPr lang="ru-RU" sz="1900" cap="none" dirty="0">
              <a:latin typeface="Bookman Old Style" panose="02050604050505020204" pitchFamily="18"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C1A230AA-FCCE-4008-A77C-D74AB0F513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74239" y="0"/>
            <a:ext cx="0" cy="685800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517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DEF8E-3DD2-4413-9076-2B947587EDC3}"/>
              </a:ext>
            </a:extLst>
          </p:cNvPr>
          <p:cNvSpPr>
            <a:spLocks noGrp="1"/>
          </p:cNvSpPr>
          <p:nvPr>
            <p:ph type="title"/>
          </p:nvPr>
        </p:nvSpPr>
        <p:spPr/>
        <p:txBody>
          <a:bodyPr/>
          <a:lstStyle/>
          <a:p>
            <a:r>
              <a:rPr lang="en-US" dirty="0"/>
              <a:t>Example - No partial dependency </a:t>
            </a:r>
          </a:p>
        </p:txBody>
      </p:sp>
      <p:graphicFrame>
        <p:nvGraphicFramePr>
          <p:cNvPr id="3" name="Table 2">
            <a:extLst>
              <a:ext uri="{FF2B5EF4-FFF2-40B4-BE49-F238E27FC236}">
                <a16:creationId xmlns:a16="http://schemas.microsoft.com/office/drawing/2014/main" id="{7CDE07AF-60A4-4D7E-A38D-D9F26625D590}"/>
              </a:ext>
            </a:extLst>
          </p:cNvPr>
          <p:cNvGraphicFramePr>
            <a:graphicFrameLocks noGrp="1"/>
          </p:cNvGraphicFramePr>
          <p:nvPr>
            <p:extLst>
              <p:ext uri="{D42A27DB-BD31-4B8C-83A1-F6EECF244321}">
                <p14:modId xmlns:p14="http://schemas.microsoft.com/office/powerpoint/2010/main" val="2908448963"/>
              </p:ext>
            </p:extLst>
          </p:nvPr>
        </p:nvGraphicFramePr>
        <p:xfrm>
          <a:off x="1492703" y="2214695"/>
          <a:ext cx="4940753" cy="3178014"/>
        </p:xfrm>
        <a:graphic>
          <a:graphicData uri="http://schemas.openxmlformats.org/drawingml/2006/table">
            <a:tbl>
              <a:tblPr/>
              <a:tblGrid>
                <a:gridCol w="1564944">
                  <a:extLst>
                    <a:ext uri="{9D8B030D-6E8A-4147-A177-3AD203B41FA5}">
                      <a16:colId xmlns:a16="http://schemas.microsoft.com/office/drawing/2014/main" val="169405203"/>
                    </a:ext>
                  </a:extLst>
                </a:gridCol>
                <a:gridCol w="1274312">
                  <a:extLst>
                    <a:ext uri="{9D8B030D-6E8A-4147-A177-3AD203B41FA5}">
                      <a16:colId xmlns:a16="http://schemas.microsoft.com/office/drawing/2014/main" val="2644954452"/>
                    </a:ext>
                  </a:extLst>
                </a:gridCol>
                <a:gridCol w="2101497">
                  <a:extLst>
                    <a:ext uri="{9D8B030D-6E8A-4147-A177-3AD203B41FA5}">
                      <a16:colId xmlns:a16="http://schemas.microsoft.com/office/drawing/2014/main" val="350060004"/>
                    </a:ext>
                  </a:extLst>
                </a:gridCol>
              </a:tblGrid>
              <a:tr h="754854">
                <a:tc>
                  <a:txBody>
                    <a:bodyPr/>
                    <a:lstStyle/>
                    <a:p>
                      <a:pPr rtl="0" fontAlgn="t">
                        <a:spcBef>
                          <a:spcPts val="0"/>
                        </a:spcBef>
                        <a:spcAft>
                          <a:spcPts val="0"/>
                        </a:spcAft>
                      </a:pPr>
                      <a:r>
                        <a:rPr lang="en-US" sz="1800" b="0" i="0" u="sng" strike="noStrike">
                          <a:solidFill>
                            <a:srgbClr val="FF0000"/>
                          </a:solidFill>
                          <a:effectLst/>
                          <a:latin typeface="Arial" panose="020B0604020202020204" pitchFamily="34" charset="0"/>
                        </a:rPr>
                        <a:t>Student ID</a:t>
                      </a:r>
                      <a:endParaRPr lang="en-US" sz="2400" u="sng">
                        <a:solidFill>
                          <a:srgbClr val="FF0000"/>
                        </a:solidFill>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A4C2F4"/>
                    </a:solidFill>
                  </a:tcPr>
                </a:tc>
                <a:tc>
                  <a:txBody>
                    <a:bodyPr/>
                    <a:lstStyle/>
                    <a:p>
                      <a:pPr rtl="0" fontAlgn="t">
                        <a:spcBef>
                          <a:spcPts val="0"/>
                        </a:spcBef>
                        <a:spcAft>
                          <a:spcPts val="0"/>
                        </a:spcAft>
                      </a:pPr>
                      <a:r>
                        <a:rPr lang="en-US" sz="1800" b="0" i="0" u="sng" strike="noStrike" dirty="0">
                          <a:solidFill>
                            <a:srgbClr val="FF0000"/>
                          </a:solidFill>
                          <a:effectLst/>
                          <a:latin typeface="Arial" panose="020B0604020202020204" pitchFamily="34" charset="0"/>
                        </a:rPr>
                        <a:t>Course ID</a:t>
                      </a:r>
                      <a:endParaRPr lang="en-US" sz="2400" u="sng" dirty="0">
                        <a:solidFill>
                          <a:srgbClr val="FF0000"/>
                        </a:solidFill>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A4C2F4"/>
                    </a:solidFill>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Course Fee</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A4C2F4"/>
                    </a:solidFill>
                  </a:tcPr>
                </a:tc>
                <a:extLst>
                  <a:ext uri="{0D108BD9-81ED-4DB2-BD59-A6C34878D82A}">
                    <a16:rowId xmlns:a16="http://schemas.microsoft.com/office/drawing/2014/main" val="3846524185"/>
                  </a:ext>
                </a:extLst>
              </a:tr>
              <a:tr h="370490">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1</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1</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500</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3054812101"/>
                  </a:ext>
                </a:extLst>
              </a:tr>
              <a:tr h="370490">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1</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2</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1000</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491927989"/>
                  </a:ext>
                </a:extLst>
              </a:tr>
              <a:tr h="370490">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2</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4</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200</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401369395"/>
                  </a:ext>
                </a:extLst>
              </a:tr>
              <a:tr h="370490">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2</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3</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750</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2061611036"/>
                  </a:ext>
                </a:extLst>
              </a:tr>
              <a:tr h="370490">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3</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5</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1000</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4224882583"/>
                  </a:ext>
                </a:extLst>
              </a:tr>
              <a:tr h="370490">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3</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3</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400" b="0" i="0" u="none" strike="noStrike" dirty="0">
                          <a:solidFill>
                            <a:srgbClr val="000000"/>
                          </a:solidFill>
                          <a:effectLst/>
                          <a:latin typeface="Arial" panose="020B0604020202020204" pitchFamily="34" charset="0"/>
                        </a:rPr>
                        <a:t>750</a:t>
                      </a:r>
                      <a:endParaRPr lang="en-US"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930252350"/>
                  </a:ext>
                </a:extLst>
              </a:tr>
            </a:tbl>
          </a:graphicData>
        </a:graphic>
      </p:graphicFrame>
      <p:sp>
        <p:nvSpPr>
          <p:cNvPr id="5" name="TextBox 4">
            <a:extLst>
              <a:ext uri="{FF2B5EF4-FFF2-40B4-BE49-F238E27FC236}">
                <a16:creationId xmlns:a16="http://schemas.microsoft.com/office/drawing/2014/main" id="{54A0AFCA-D4D8-4631-8D02-9F36DDE1B16A}"/>
              </a:ext>
            </a:extLst>
          </p:cNvPr>
          <p:cNvSpPr txBox="1"/>
          <p:nvPr/>
        </p:nvSpPr>
        <p:spPr>
          <a:xfrm>
            <a:off x="620488" y="5593152"/>
            <a:ext cx="10078809" cy="830997"/>
          </a:xfrm>
          <a:prstGeom prst="rect">
            <a:avLst/>
          </a:prstGeom>
          <a:noFill/>
        </p:spPr>
        <p:txBody>
          <a:bodyPr wrap="square">
            <a:spAutoFit/>
          </a:bodyPr>
          <a:lstStyle/>
          <a:p>
            <a:r>
              <a:rPr lang="en-US" sz="2400" dirty="0"/>
              <a:t>This table is not in 2NF because the course Fee is only dependent on the primary key to determine the course fee, you can do it with just one column (course ID)</a:t>
            </a:r>
          </a:p>
        </p:txBody>
      </p:sp>
    </p:spTree>
    <p:extLst>
      <p:ext uri="{BB962C8B-B14F-4D97-AF65-F5344CB8AC3E}">
        <p14:creationId xmlns:p14="http://schemas.microsoft.com/office/powerpoint/2010/main" val="3102107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4A8DF-C9D0-4E53-B9CA-A0FED6FA83F1}"/>
              </a:ext>
            </a:extLst>
          </p:cNvPr>
          <p:cNvSpPr>
            <a:spLocks noGrp="1"/>
          </p:cNvSpPr>
          <p:nvPr>
            <p:ph type="title"/>
          </p:nvPr>
        </p:nvSpPr>
        <p:spPr/>
        <p:txBody>
          <a:bodyPr/>
          <a:lstStyle/>
          <a:p>
            <a:r>
              <a:rPr lang="en-US" dirty="0"/>
              <a:t>Example - No partial dependency </a:t>
            </a:r>
            <a:br>
              <a:rPr lang="en-US" dirty="0"/>
            </a:br>
            <a:endParaRPr lang="en-US" dirty="0"/>
          </a:p>
        </p:txBody>
      </p:sp>
      <p:graphicFrame>
        <p:nvGraphicFramePr>
          <p:cNvPr id="3" name="Table 2">
            <a:extLst>
              <a:ext uri="{FF2B5EF4-FFF2-40B4-BE49-F238E27FC236}">
                <a16:creationId xmlns:a16="http://schemas.microsoft.com/office/drawing/2014/main" id="{3AFAE606-25A0-455A-9F28-4D12EF913337}"/>
              </a:ext>
            </a:extLst>
          </p:cNvPr>
          <p:cNvGraphicFramePr>
            <a:graphicFrameLocks noGrp="1"/>
          </p:cNvGraphicFramePr>
          <p:nvPr>
            <p:extLst>
              <p:ext uri="{D42A27DB-BD31-4B8C-83A1-F6EECF244321}">
                <p14:modId xmlns:p14="http://schemas.microsoft.com/office/powerpoint/2010/main" val="1715644760"/>
              </p:ext>
            </p:extLst>
          </p:nvPr>
        </p:nvGraphicFramePr>
        <p:xfrm>
          <a:off x="2110468" y="2214694"/>
          <a:ext cx="2419350" cy="3366135"/>
        </p:xfrm>
        <a:graphic>
          <a:graphicData uri="http://schemas.openxmlformats.org/drawingml/2006/table">
            <a:tbl>
              <a:tblPr/>
              <a:tblGrid>
                <a:gridCol w="1333500">
                  <a:extLst>
                    <a:ext uri="{9D8B030D-6E8A-4147-A177-3AD203B41FA5}">
                      <a16:colId xmlns:a16="http://schemas.microsoft.com/office/drawing/2014/main" val="583375179"/>
                    </a:ext>
                  </a:extLst>
                </a:gridCol>
                <a:gridCol w="1085850">
                  <a:extLst>
                    <a:ext uri="{9D8B030D-6E8A-4147-A177-3AD203B41FA5}">
                      <a16:colId xmlns:a16="http://schemas.microsoft.com/office/drawing/2014/main" val="2917432628"/>
                    </a:ext>
                  </a:extLst>
                </a:gridCol>
              </a:tblGrid>
              <a:tr h="942975">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Student ID</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A4C2F4"/>
                    </a:solidFill>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Course ID</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A4C2F4"/>
                    </a:solidFill>
                  </a:tcPr>
                </a:tc>
                <a:extLst>
                  <a:ext uri="{0D108BD9-81ED-4DB2-BD59-A6C34878D82A}">
                    <a16:rowId xmlns:a16="http://schemas.microsoft.com/office/drawing/2014/main" val="2139463603"/>
                  </a:ext>
                </a:extLst>
              </a:tr>
              <a:tr h="400050">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1</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1</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835473730"/>
                  </a:ext>
                </a:extLst>
              </a:tr>
              <a:tr h="390525">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1</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2</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2247098639"/>
                  </a:ext>
                </a:extLst>
              </a:tr>
              <a:tr h="400050">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2</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1</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3809774880"/>
                  </a:ext>
                </a:extLst>
              </a:tr>
              <a:tr h="400050">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2</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3</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49537271"/>
                  </a:ext>
                </a:extLst>
              </a:tr>
              <a:tr h="400050">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3</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5</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3506651112"/>
                  </a:ext>
                </a:extLst>
              </a:tr>
              <a:tr h="400050">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3</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400" b="0" i="0" u="none" strike="noStrike" dirty="0">
                          <a:solidFill>
                            <a:srgbClr val="000000"/>
                          </a:solidFill>
                          <a:effectLst/>
                          <a:latin typeface="Arial" panose="020B0604020202020204" pitchFamily="34" charset="0"/>
                        </a:rPr>
                        <a:t>3</a:t>
                      </a:r>
                      <a:endParaRPr lang="en-US"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553552774"/>
                  </a:ext>
                </a:extLst>
              </a:tr>
            </a:tbl>
          </a:graphicData>
        </a:graphic>
      </p:graphicFrame>
      <p:graphicFrame>
        <p:nvGraphicFramePr>
          <p:cNvPr id="4" name="Table 3">
            <a:extLst>
              <a:ext uri="{FF2B5EF4-FFF2-40B4-BE49-F238E27FC236}">
                <a16:creationId xmlns:a16="http://schemas.microsoft.com/office/drawing/2014/main" id="{7FA54A25-4C27-4815-B051-4A1EDBC3A1B2}"/>
              </a:ext>
            </a:extLst>
          </p:cNvPr>
          <p:cNvGraphicFramePr>
            <a:graphicFrameLocks noGrp="1"/>
          </p:cNvGraphicFramePr>
          <p:nvPr>
            <p:extLst>
              <p:ext uri="{D42A27DB-BD31-4B8C-83A1-F6EECF244321}">
                <p14:modId xmlns:p14="http://schemas.microsoft.com/office/powerpoint/2010/main" val="232980244"/>
              </p:ext>
            </p:extLst>
          </p:nvPr>
        </p:nvGraphicFramePr>
        <p:xfrm>
          <a:off x="6894739" y="2433769"/>
          <a:ext cx="2876550" cy="2927985"/>
        </p:xfrm>
        <a:graphic>
          <a:graphicData uri="http://schemas.openxmlformats.org/drawingml/2006/table">
            <a:tbl>
              <a:tblPr/>
              <a:tblGrid>
                <a:gridCol w="1085850">
                  <a:extLst>
                    <a:ext uri="{9D8B030D-6E8A-4147-A177-3AD203B41FA5}">
                      <a16:colId xmlns:a16="http://schemas.microsoft.com/office/drawing/2014/main" val="2823560212"/>
                    </a:ext>
                  </a:extLst>
                </a:gridCol>
                <a:gridCol w="1790700">
                  <a:extLst>
                    <a:ext uri="{9D8B030D-6E8A-4147-A177-3AD203B41FA5}">
                      <a16:colId xmlns:a16="http://schemas.microsoft.com/office/drawing/2014/main" val="1098174222"/>
                    </a:ext>
                  </a:extLst>
                </a:gridCol>
              </a:tblGrid>
              <a:tr h="504825">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Course ID</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A4C2F4"/>
                    </a:solidFill>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Course Fee</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A4C2F4"/>
                    </a:solidFill>
                  </a:tcPr>
                </a:tc>
                <a:extLst>
                  <a:ext uri="{0D108BD9-81ED-4DB2-BD59-A6C34878D82A}">
                    <a16:rowId xmlns:a16="http://schemas.microsoft.com/office/drawing/2014/main" val="1156363726"/>
                  </a:ext>
                </a:extLst>
              </a:tr>
              <a:tr h="400050">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1</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500</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3601872527"/>
                  </a:ext>
                </a:extLst>
              </a:tr>
              <a:tr h="390525">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2</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1000</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355749671"/>
                  </a:ext>
                </a:extLst>
              </a:tr>
              <a:tr h="400050">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3</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750</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684178240"/>
                  </a:ext>
                </a:extLst>
              </a:tr>
              <a:tr h="400050">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4</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200</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698682954"/>
                  </a:ext>
                </a:extLst>
              </a:tr>
              <a:tr h="400050">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5</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1000</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2725783668"/>
                  </a:ext>
                </a:extLst>
              </a:tr>
              <a:tr h="400050">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6</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400" b="0" i="0" u="none" strike="noStrike" dirty="0">
                          <a:solidFill>
                            <a:srgbClr val="000000"/>
                          </a:solidFill>
                          <a:effectLst/>
                          <a:latin typeface="Arial" panose="020B0604020202020204" pitchFamily="34" charset="0"/>
                        </a:rPr>
                        <a:t>300</a:t>
                      </a:r>
                      <a:endParaRPr lang="en-US"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840213905"/>
                  </a:ext>
                </a:extLst>
              </a:tr>
            </a:tbl>
          </a:graphicData>
        </a:graphic>
      </p:graphicFrame>
    </p:spTree>
    <p:extLst>
      <p:ext uri="{BB962C8B-B14F-4D97-AF65-F5344CB8AC3E}">
        <p14:creationId xmlns:p14="http://schemas.microsoft.com/office/powerpoint/2010/main" val="4008634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CC067F3-0739-48AC-89FE-68E1183EC928}"/>
              </a:ext>
            </a:extLst>
          </p:cNvPr>
          <p:cNvGraphicFramePr>
            <a:graphicFrameLocks noGrp="1"/>
          </p:cNvGraphicFramePr>
          <p:nvPr>
            <p:extLst>
              <p:ext uri="{D42A27DB-BD31-4B8C-83A1-F6EECF244321}">
                <p14:modId xmlns:p14="http://schemas.microsoft.com/office/powerpoint/2010/main" val="3584235928"/>
              </p:ext>
            </p:extLst>
          </p:nvPr>
        </p:nvGraphicFramePr>
        <p:xfrm>
          <a:off x="7058024" y="2085975"/>
          <a:ext cx="4619624" cy="2526392"/>
        </p:xfrm>
        <a:graphic>
          <a:graphicData uri="http://schemas.openxmlformats.org/drawingml/2006/table">
            <a:tbl>
              <a:tblPr>
                <a:tableStyleId>{775DCB02-9BB8-47FD-8907-85C794F793BA}</a:tableStyleId>
              </a:tblPr>
              <a:tblGrid>
                <a:gridCol w="1154906">
                  <a:extLst>
                    <a:ext uri="{9D8B030D-6E8A-4147-A177-3AD203B41FA5}">
                      <a16:colId xmlns:a16="http://schemas.microsoft.com/office/drawing/2014/main" val="3079583622"/>
                    </a:ext>
                  </a:extLst>
                </a:gridCol>
                <a:gridCol w="1154906">
                  <a:extLst>
                    <a:ext uri="{9D8B030D-6E8A-4147-A177-3AD203B41FA5}">
                      <a16:colId xmlns:a16="http://schemas.microsoft.com/office/drawing/2014/main" val="2734982166"/>
                    </a:ext>
                  </a:extLst>
                </a:gridCol>
                <a:gridCol w="1154906">
                  <a:extLst>
                    <a:ext uri="{9D8B030D-6E8A-4147-A177-3AD203B41FA5}">
                      <a16:colId xmlns:a16="http://schemas.microsoft.com/office/drawing/2014/main" val="2955113386"/>
                    </a:ext>
                  </a:extLst>
                </a:gridCol>
                <a:gridCol w="1154906">
                  <a:extLst>
                    <a:ext uri="{9D8B030D-6E8A-4147-A177-3AD203B41FA5}">
                      <a16:colId xmlns:a16="http://schemas.microsoft.com/office/drawing/2014/main" val="895571039"/>
                    </a:ext>
                  </a:extLst>
                </a:gridCol>
              </a:tblGrid>
              <a:tr h="315800">
                <a:tc>
                  <a:txBody>
                    <a:bodyPr/>
                    <a:lstStyle/>
                    <a:p>
                      <a:r>
                        <a:rPr lang="en-US" sz="1200" dirty="0" err="1"/>
                        <a:t>order_id</a:t>
                      </a:r>
                      <a:endParaRPr lang="en-US" sz="1200" dirty="0"/>
                    </a:p>
                  </a:txBody>
                  <a:tcPr anchor="ctr"/>
                </a:tc>
                <a:tc>
                  <a:txBody>
                    <a:bodyPr/>
                    <a:lstStyle/>
                    <a:p>
                      <a:r>
                        <a:rPr lang="en-US" sz="1200"/>
                        <a:t>date</a:t>
                      </a:r>
                    </a:p>
                  </a:txBody>
                  <a:tcPr anchor="ctr"/>
                </a:tc>
                <a:tc>
                  <a:txBody>
                    <a:bodyPr/>
                    <a:lstStyle/>
                    <a:p>
                      <a:r>
                        <a:rPr lang="en-US" sz="1200"/>
                        <a:t>customer</a:t>
                      </a:r>
                    </a:p>
                  </a:txBody>
                  <a:tcPr anchor="ctr"/>
                </a:tc>
                <a:tc>
                  <a:txBody>
                    <a:bodyPr/>
                    <a:lstStyle/>
                    <a:p>
                      <a:r>
                        <a:rPr lang="en-US" sz="1200"/>
                        <a:t>customer email</a:t>
                      </a:r>
                    </a:p>
                  </a:txBody>
                  <a:tcPr anchor="ctr"/>
                </a:tc>
                <a:extLst>
                  <a:ext uri="{0D108BD9-81ED-4DB2-BD59-A6C34878D82A}">
                    <a16:rowId xmlns:a16="http://schemas.microsoft.com/office/drawing/2014/main" val="1808397965"/>
                  </a:ext>
                </a:extLst>
              </a:tr>
              <a:tr h="552648">
                <a:tc>
                  <a:txBody>
                    <a:bodyPr/>
                    <a:lstStyle/>
                    <a:p>
                      <a:r>
                        <a:rPr lang="en-US" sz="1200"/>
                        <a:t>1/2020</a:t>
                      </a:r>
                    </a:p>
                  </a:txBody>
                  <a:tcPr anchor="ctr"/>
                </a:tc>
                <a:tc>
                  <a:txBody>
                    <a:bodyPr/>
                    <a:lstStyle/>
                    <a:p>
                      <a:r>
                        <a:rPr lang="en-US" sz="1200"/>
                        <a:t>2020-01-15</a:t>
                      </a:r>
                    </a:p>
                  </a:txBody>
                  <a:tcPr anchor="ctr"/>
                </a:tc>
                <a:tc>
                  <a:txBody>
                    <a:bodyPr/>
                    <a:lstStyle/>
                    <a:p>
                      <a:r>
                        <a:rPr lang="en-US" sz="1200"/>
                        <a:t>Jason White</a:t>
                      </a:r>
                    </a:p>
                  </a:txBody>
                  <a:tcPr anchor="ctr"/>
                </a:tc>
                <a:tc>
                  <a:txBody>
                    <a:bodyPr/>
                    <a:lstStyle/>
                    <a:p>
                      <a:r>
                        <a:rPr lang="en-US" sz="1200"/>
                        <a:t>white@example.com</a:t>
                      </a:r>
                    </a:p>
                  </a:txBody>
                  <a:tcPr anchor="ctr"/>
                </a:tc>
                <a:extLst>
                  <a:ext uri="{0D108BD9-81ED-4DB2-BD59-A6C34878D82A}">
                    <a16:rowId xmlns:a16="http://schemas.microsoft.com/office/drawing/2014/main" val="4255627317"/>
                  </a:ext>
                </a:extLst>
              </a:tr>
              <a:tr h="552648">
                <a:tc>
                  <a:txBody>
                    <a:bodyPr/>
                    <a:lstStyle/>
                    <a:p>
                      <a:r>
                        <a:rPr lang="en-US" sz="1200" dirty="0"/>
                        <a:t>2/2020</a:t>
                      </a:r>
                    </a:p>
                  </a:txBody>
                  <a:tcPr anchor="ctr"/>
                </a:tc>
                <a:tc>
                  <a:txBody>
                    <a:bodyPr/>
                    <a:lstStyle/>
                    <a:p>
                      <a:r>
                        <a:rPr lang="en-US" sz="1200" dirty="0"/>
                        <a:t>2020-01-16</a:t>
                      </a:r>
                    </a:p>
                  </a:txBody>
                  <a:tcPr anchor="ctr"/>
                </a:tc>
                <a:tc>
                  <a:txBody>
                    <a:bodyPr/>
                    <a:lstStyle/>
                    <a:p>
                      <a:r>
                        <a:rPr lang="en-US" sz="1200"/>
                        <a:t>Mary Smith</a:t>
                      </a:r>
                    </a:p>
                  </a:txBody>
                  <a:tcPr anchor="ctr"/>
                </a:tc>
                <a:tc>
                  <a:txBody>
                    <a:bodyPr/>
                    <a:lstStyle/>
                    <a:p>
                      <a:r>
                        <a:rPr lang="en-US" sz="1200"/>
                        <a:t>msmith@mailinator.com</a:t>
                      </a:r>
                    </a:p>
                  </a:txBody>
                  <a:tcPr anchor="ctr"/>
                </a:tc>
                <a:extLst>
                  <a:ext uri="{0D108BD9-81ED-4DB2-BD59-A6C34878D82A}">
                    <a16:rowId xmlns:a16="http://schemas.microsoft.com/office/drawing/2014/main" val="379126101"/>
                  </a:ext>
                </a:extLst>
              </a:tr>
              <a:tr h="552648">
                <a:tc>
                  <a:txBody>
                    <a:bodyPr/>
                    <a:lstStyle/>
                    <a:p>
                      <a:r>
                        <a:rPr lang="en-US" sz="1200"/>
                        <a:t>3/3030</a:t>
                      </a:r>
                    </a:p>
                  </a:txBody>
                  <a:tcPr anchor="ctr"/>
                </a:tc>
                <a:tc>
                  <a:txBody>
                    <a:bodyPr/>
                    <a:lstStyle/>
                    <a:p>
                      <a:r>
                        <a:rPr lang="en-US" sz="1200"/>
                        <a:t>2020-01-17</a:t>
                      </a:r>
                    </a:p>
                  </a:txBody>
                  <a:tcPr anchor="ctr"/>
                </a:tc>
                <a:tc>
                  <a:txBody>
                    <a:bodyPr/>
                    <a:lstStyle/>
                    <a:p>
                      <a:r>
                        <a:rPr lang="en-US" sz="1200"/>
                        <a:t>Jacob Albertson</a:t>
                      </a:r>
                    </a:p>
                  </a:txBody>
                  <a:tcPr anchor="ctr"/>
                </a:tc>
                <a:tc>
                  <a:txBody>
                    <a:bodyPr/>
                    <a:lstStyle/>
                    <a:p>
                      <a:r>
                        <a:rPr lang="en-US" sz="1200"/>
                        <a:t>jasobal@example.com</a:t>
                      </a:r>
                    </a:p>
                  </a:txBody>
                  <a:tcPr anchor="ctr"/>
                </a:tc>
                <a:extLst>
                  <a:ext uri="{0D108BD9-81ED-4DB2-BD59-A6C34878D82A}">
                    <a16:rowId xmlns:a16="http://schemas.microsoft.com/office/drawing/2014/main" val="1600351794"/>
                  </a:ext>
                </a:extLst>
              </a:tr>
              <a:tr h="552648">
                <a:tc>
                  <a:txBody>
                    <a:bodyPr/>
                    <a:lstStyle/>
                    <a:p>
                      <a:r>
                        <a:rPr lang="en-US" sz="1200" dirty="0"/>
                        <a:t>4/2020</a:t>
                      </a:r>
                    </a:p>
                  </a:txBody>
                  <a:tcPr anchor="ctr"/>
                </a:tc>
                <a:tc>
                  <a:txBody>
                    <a:bodyPr/>
                    <a:lstStyle/>
                    <a:p>
                      <a:r>
                        <a:rPr lang="en-US" sz="1200" dirty="0"/>
                        <a:t>2020-01-18</a:t>
                      </a:r>
                    </a:p>
                  </a:txBody>
                  <a:tcPr anchor="ctr"/>
                </a:tc>
                <a:tc>
                  <a:txBody>
                    <a:bodyPr/>
                    <a:lstStyle/>
                    <a:p>
                      <a:r>
                        <a:rPr lang="en-US" sz="1200"/>
                        <a:t>Bob Dickinson</a:t>
                      </a:r>
                    </a:p>
                  </a:txBody>
                  <a:tcPr anchor="ctr"/>
                </a:tc>
                <a:tc>
                  <a:txBody>
                    <a:bodyPr/>
                    <a:lstStyle/>
                    <a:p>
                      <a:r>
                        <a:rPr lang="en-US" sz="1200" dirty="0"/>
                        <a:t>bob@fakemail.com</a:t>
                      </a:r>
                    </a:p>
                  </a:txBody>
                  <a:tcPr anchor="ctr"/>
                </a:tc>
                <a:extLst>
                  <a:ext uri="{0D108BD9-81ED-4DB2-BD59-A6C34878D82A}">
                    <a16:rowId xmlns:a16="http://schemas.microsoft.com/office/drawing/2014/main" val="2920127864"/>
                  </a:ext>
                </a:extLst>
              </a:tr>
            </a:tbl>
          </a:graphicData>
        </a:graphic>
      </p:graphicFrame>
      <p:sp>
        <p:nvSpPr>
          <p:cNvPr id="11" name="TextBox 10">
            <a:extLst>
              <a:ext uri="{FF2B5EF4-FFF2-40B4-BE49-F238E27FC236}">
                <a16:creationId xmlns:a16="http://schemas.microsoft.com/office/drawing/2014/main" id="{113214D5-16C8-4377-9C97-11C68272FDAC}"/>
              </a:ext>
            </a:extLst>
          </p:cNvPr>
          <p:cNvSpPr txBox="1"/>
          <p:nvPr/>
        </p:nvSpPr>
        <p:spPr>
          <a:xfrm>
            <a:off x="342898" y="1177214"/>
            <a:ext cx="6619877" cy="4482509"/>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en-US" sz="1600" b="1" dirty="0">
                <a:latin typeface="Bookman Old Style" panose="02050604050505020204" pitchFamily="18" charset="0"/>
              </a:rPr>
              <a:t>Primary key:</a:t>
            </a:r>
            <a:r>
              <a:rPr lang="en-US" sz="1600" dirty="0">
                <a:latin typeface="Bookman Old Style" panose="02050604050505020204" pitchFamily="18" charset="0"/>
              </a:rPr>
              <a:t> </a:t>
            </a:r>
            <a:r>
              <a:rPr lang="en-US" sz="1600" dirty="0" err="1">
                <a:latin typeface="Bookman Old Style" panose="02050604050505020204" pitchFamily="18" charset="0"/>
              </a:rPr>
              <a:t>order_id</a:t>
            </a:r>
            <a:endParaRPr lang="en-US" sz="1600" dirty="0">
              <a:latin typeface="Bookman Old Style" panose="02050604050505020204" pitchFamily="18" charset="0"/>
            </a:endParaRPr>
          </a:p>
          <a:p>
            <a:pPr marL="285750" indent="-285750">
              <a:lnSpc>
                <a:spcPct val="150000"/>
              </a:lnSpc>
              <a:buFont typeface="Wingdings" panose="05000000000000000000" pitchFamily="2" charset="2"/>
              <a:buChar char="ü"/>
            </a:pPr>
            <a:r>
              <a:rPr lang="en-US" sz="1600" b="1" dirty="0">
                <a:latin typeface="Bookman Old Style" panose="02050604050505020204" pitchFamily="18" charset="0"/>
              </a:rPr>
              <a:t>Non-prime attributes:</a:t>
            </a:r>
            <a:r>
              <a:rPr lang="en-US" sz="1600" dirty="0">
                <a:latin typeface="Bookman Old Style" panose="02050604050505020204" pitchFamily="18" charset="0"/>
              </a:rPr>
              <a:t> date, customer, customer email</a:t>
            </a:r>
          </a:p>
          <a:p>
            <a:pPr marL="285750" indent="-285750">
              <a:lnSpc>
                <a:spcPct val="150000"/>
              </a:lnSpc>
              <a:buFont typeface="Wingdings" panose="05000000000000000000" pitchFamily="2" charset="2"/>
              <a:buChar char="ü"/>
            </a:pPr>
            <a:r>
              <a:rPr lang="en-US" sz="1600" b="1" dirty="0">
                <a:latin typeface="Bookman Old Style" panose="02050604050505020204" pitchFamily="18" charset="0"/>
              </a:rPr>
              <a:t>Functional dependencies: </a:t>
            </a:r>
          </a:p>
          <a:p>
            <a:pPr marL="742950" lvl="1" indent="-285750">
              <a:lnSpc>
                <a:spcPct val="150000"/>
              </a:lnSpc>
              <a:buFont typeface="Wingdings" panose="05000000000000000000" pitchFamily="2" charset="2"/>
              <a:buChar char="ü"/>
            </a:pPr>
            <a:r>
              <a:rPr lang="en-US" sz="1600" dirty="0">
                <a:latin typeface="Bookman Old Style" panose="02050604050505020204" pitchFamily="18" charset="0"/>
              </a:rPr>
              <a:t>date depends on </a:t>
            </a:r>
            <a:r>
              <a:rPr lang="en-US" sz="1600" dirty="0" err="1">
                <a:latin typeface="Bookman Old Style" panose="02050604050505020204" pitchFamily="18" charset="0"/>
              </a:rPr>
              <a:t>order_id</a:t>
            </a:r>
            <a:r>
              <a:rPr lang="en-US" sz="1600" dirty="0">
                <a:latin typeface="Bookman Old Style" panose="02050604050505020204" pitchFamily="18" charset="0"/>
              </a:rPr>
              <a:t> (</a:t>
            </a:r>
            <a:r>
              <a:rPr lang="en-US" sz="1600" dirty="0" err="1">
                <a:latin typeface="Bookman Old Style" panose="02050604050505020204" pitchFamily="18" charset="0"/>
              </a:rPr>
              <a:t>order_id</a:t>
            </a:r>
            <a:r>
              <a:rPr lang="en-US" sz="1600" dirty="0">
                <a:latin typeface="Bookman Old Style" panose="02050604050505020204" pitchFamily="18" charset="0"/>
              </a:rPr>
              <a:t> → date)</a:t>
            </a:r>
          </a:p>
          <a:p>
            <a:pPr marL="742950" lvl="1" indent="-285750">
              <a:lnSpc>
                <a:spcPct val="150000"/>
              </a:lnSpc>
              <a:buFont typeface="Wingdings" panose="05000000000000000000" pitchFamily="2" charset="2"/>
              <a:buChar char="ü"/>
            </a:pPr>
            <a:r>
              <a:rPr lang="en-US" sz="1600" dirty="0">
                <a:latin typeface="Bookman Old Style" panose="02050604050505020204" pitchFamily="18" charset="0"/>
              </a:rPr>
              <a:t> customer depends on </a:t>
            </a:r>
            <a:r>
              <a:rPr lang="en-US" sz="1600" dirty="0" err="1">
                <a:latin typeface="Bookman Old Style" panose="02050604050505020204" pitchFamily="18" charset="0"/>
              </a:rPr>
              <a:t>order_id</a:t>
            </a:r>
            <a:r>
              <a:rPr lang="en-US" sz="1600" dirty="0">
                <a:latin typeface="Bookman Old Style" panose="02050604050505020204" pitchFamily="18" charset="0"/>
              </a:rPr>
              <a:t> (</a:t>
            </a:r>
            <a:r>
              <a:rPr lang="en-US" sz="1600" dirty="0" err="1">
                <a:latin typeface="Bookman Old Style" panose="02050604050505020204" pitchFamily="18" charset="0"/>
              </a:rPr>
              <a:t>order_id</a:t>
            </a:r>
            <a:r>
              <a:rPr lang="en-US" sz="1600" dirty="0">
                <a:latin typeface="Bookman Old Style" panose="02050604050505020204" pitchFamily="18" charset="0"/>
              </a:rPr>
              <a:t> → customer),</a:t>
            </a:r>
          </a:p>
          <a:p>
            <a:pPr marL="742950" lvl="1" indent="-285750">
              <a:lnSpc>
                <a:spcPct val="150000"/>
              </a:lnSpc>
              <a:buFont typeface="Wingdings" panose="05000000000000000000" pitchFamily="2" charset="2"/>
              <a:buChar char="ü"/>
            </a:pPr>
            <a:r>
              <a:rPr lang="en-US" sz="1600" dirty="0">
                <a:latin typeface="Bookman Old Style" panose="02050604050505020204" pitchFamily="18" charset="0"/>
              </a:rPr>
              <a:t>customer email depends on customer (customer → customer email).</a:t>
            </a:r>
          </a:p>
          <a:p>
            <a:pPr>
              <a:lnSpc>
                <a:spcPct val="150000"/>
              </a:lnSpc>
            </a:pPr>
            <a:endParaRPr lang="en-US" sz="1600" dirty="0">
              <a:latin typeface="Bookman Old Style" panose="02050604050505020204" pitchFamily="18" charset="0"/>
            </a:endParaRPr>
          </a:p>
          <a:p>
            <a:pPr>
              <a:lnSpc>
                <a:spcPct val="150000"/>
              </a:lnSpc>
            </a:pPr>
            <a:r>
              <a:rPr lang="en-US" sz="1600" dirty="0">
                <a:latin typeface="Bookman Old Style" panose="02050604050505020204" pitchFamily="18" charset="0"/>
              </a:rPr>
              <a:t>The only candidate key in this relation is </a:t>
            </a:r>
            <a:r>
              <a:rPr lang="en-US" sz="1600" dirty="0" err="1">
                <a:latin typeface="Bookman Old Style" panose="02050604050505020204" pitchFamily="18" charset="0"/>
              </a:rPr>
              <a:t>order_id</a:t>
            </a:r>
            <a:r>
              <a:rPr lang="en-US" sz="1600" dirty="0">
                <a:latin typeface="Bookman Old Style" panose="02050604050505020204" pitchFamily="18" charset="0"/>
              </a:rPr>
              <a:t>. </a:t>
            </a:r>
          </a:p>
          <a:p>
            <a:pPr>
              <a:lnSpc>
                <a:spcPct val="150000"/>
              </a:lnSpc>
            </a:pPr>
            <a:r>
              <a:rPr lang="en-US" sz="1600" dirty="0">
                <a:latin typeface="Bookman Old Style" panose="02050604050505020204" pitchFamily="18" charset="0"/>
              </a:rPr>
              <a:t>The value of customer email is functionally dependent on the customer attribute, which is a non-key attribute. </a:t>
            </a:r>
          </a:p>
          <a:p>
            <a:pPr>
              <a:lnSpc>
                <a:spcPct val="150000"/>
              </a:lnSpc>
            </a:pPr>
            <a:r>
              <a:rPr lang="en-US" sz="1600" dirty="0">
                <a:latin typeface="Bookman Old Style" panose="02050604050505020204" pitchFamily="18" charset="0"/>
              </a:rPr>
              <a:t>Therefore, the relation violates 3NF.</a:t>
            </a:r>
          </a:p>
        </p:txBody>
      </p:sp>
      <p:sp>
        <p:nvSpPr>
          <p:cNvPr id="5" name="Title 4">
            <a:extLst>
              <a:ext uri="{FF2B5EF4-FFF2-40B4-BE49-F238E27FC236}">
                <a16:creationId xmlns:a16="http://schemas.microsoft.com/office/drawing/2014/main" id="{1BCA6920-E3F4-4837-8559-37767B36ACB2}"/>
              </a:ext>
            </a:extLst>
          </p:cNvPr>
          <p:cNvSpPr>
            <a:spLocks noGrp="1"/>
          </p:cNvSpPr>
          <p:nvPr>
            <p:ph type="title"/>
          </p:nvPr>
        </p:nvSpPr>
        <p:spPr>
          <a:xfrm>
            <a:off x="1009025" y="218468"/>
            <a:ext cx="10364451" cy="553058"/>
          </a:xfrm>
        </p:spPr>
        <p:txBody>
          <a:bodyPr anchor="t">
            <a:normAutofit fontScale="90000"/>
          </a:bodyPr>
          <a:lstStyle/>
          <a:p>
            <a:r>
              <a:rPr lang="en-US" b="1" dirty="0"/>
              <a:t>Third Normal Form (3NF)</a:t>
            </a:r>
            <a:endParaRPr lang="en-US" dirty="0"/>
          </a:p>
        </p:txBody>
      </p:sp>
    </p:spTree>
    <p:extLst>
      <p:ext uri="{BB962C8B-B14F-4D97-AF65-F5344CB8AC3E}">
        <p14:creationId xmlns:p14="http://schemas.microsoft.com/office/powerpoint/2010/main" val="337577751"/>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6813-320F-4E3B-82D3-7F13724E2FB7}"/>
              </a:ext>
            </a:extLst>
          </p:cNvPr>
          <p:cNvSpPr>
            <a:spLocks noGrp="1"/>
          </p:cNvSpPr>
          <p:nvPr>
            <p:ph type="title"/>
          </p:nvPr>
        </p:nvSpPr>
        <p:spPr>
          <a:xfrm>
            <a:off x="913775" y="618517"/>
            <a:ext cx="10364451" cy="632767"/>
          </a:xfrm>
        </p:spPr>
        <p:txBody>
          <a:bodyPr anchor="t"/>
          <a:lstStyle/>
          <a:p>
            <a:r>
              <a:rPr lang="en-US" dirty="0"/>
              <a:t>Activity</a:t>
            </a:r>
          </a:p>
        </p:txBody>
      </p:sp>
      <p:sp>
        <p:nvSpPr>
          <p:cNvPr id="3" name="TextBox 2">
            <a:extLst>
              <a:ext uri="{FF2B5EF4-FFF2-40B4-BE49-F238E27FC236}">
                <a16:creationId xmlns:a16="http://schemas.microsoft.com/office/drawing/2014/main" id="{081E8203-A4DE-407A-8453-41330976D6FC}"/>
              </a:ext>
            </a:extLst>
          </p:cNvPr>
          <p:cNvSpPr txBox="1"/>
          <p:nvPr/>
        </p:nvSpPr>
        <p:spPr>
          <a:xfrm>
            <a:off x="1581149" y="1642308"/>
            <a:ext cx="10364451" cy="878702"/>
          </a:xfrm>
          <a:prstGeom prst="rect">
            <a:avLst/>
          </a:prstGeom>
          <a:noFill/>
        </p:spPr>
        <p:txBody>
          <a:bodyPr wrap="square">
            <a:spAutoFit/>
          </a:bodyPr>
          <a:lstStyle/>
          <a:p>
            <a:pPr>
              <a:lnSpc>
                <a:spcPct val="150000"/>
              </a:lnSpc>
            </a:pPr>
            <a:r>
              <a:rPr lang="en-US" dirty="0">
                <a:latin typeface="Bookman Old Style" panose="02050604050505020204" pitchFamily="18" charset="0"/>
              </a:rPr>
              <a:t>Complete the question of the given worksheet</a:t>
            </a:r>
          </a:p>
          <a:p>
            <a:pPr>
              <a:lnSpc>
                <a:spcPct val="150000"/>
              </a:lnSpc>
            </a:pPr>
            <a:r>
              <a:rPr lang="en-US" dirty="0">
                <a:latin typeface="Bookman Old Style" panose="02050604050505020204" pitchFamily="18" charset="0"/>
              </a:rPr>
              <a:t>You may discuss your answers with your classmates</a:t>
            </a:r>
            <a:endParaRPr lang="en-US" dirty="0"/>
          </a:p>
        </p:txBody>
      </p:sp>
      <p:pic>
        <p:nvPicPr>
          <p:cNvPr id="5" name="Picture 4" descr="A picture containing text, document&#10;&#10;Description automatically generated">
            <a:extLst>
              <a:ext uri="{FF2B5EF4-FFF2-40B4-BE49-F238E27FC236}">
                <a16:creationId xmlns:a16="http://schemas.microsoft.com/office/drawing/2014/main" id="{32895265-4CEA-4219-B938-06A893AFFE74}"/>
              </a:ext>
            </a:extLst>
          </p:cNvPr>
          <p:cNvPicPr>
            <a:picLocks noChangeAspect="1"/>
          </p:cNvPicPr>
          <p:nvPr/>
        </p:nvPicPr>
        <p:blipFill>
          <a:blip r:embed="rId2"/>
          <a:stretch>
            <a:fillRect/>
          </a:stretch>
        </p:blipFill>
        <p:spPr>
          <a:xfrm>
            <a:off x="2685448" y="3229583"/>
            <a:ext cx="4984582" cy="30099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54836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336D1-971B-4D8C-B6A5-A14F4D43881A}"/>
              </a:ext>
            </a:extLst>
          </p:cNvPr>
          <p:cNvSpPr>
            <a:spLocks noGrp="1"/>
          </p:cNvSpPr>
          <p:nvPr>
            <p:ph type="title"/>
          </p:nvPr>
        </p:nvSpPr>
        <p:spPr>
          <a:xfrm>
            <a:off x="913774" y="279470"/>
            <a:ext cx="10364451" cy="1115033"/>
          </a:xfrm>
        </p:spPr>
        <p:txBody>
          <a:bodyPr/>
          <a:lstStyle/>
          <a:p>
            <a:r>
              <a:rPr lang="en-US" dirty="0"/>
              <a:t>Review</a:t>
            </a:r>
          </a:p>
        </p:txBody>
      </p:sp>
      <p:sp>
        <p:nvSpPr>
          <p:cNvPr id="4" name="TextBox 3">
            <a:extLst>
              <a:ext uri="{FF2B5EF4-FFF2-40B4-BE49-F238E27FC236}">
                <a16:creationId xmlns:a16="http://schemas.microsoft.com/office/drawing/2014/main" id="{9E984D41-83C1-4195-9584-0081BAB89B58}"/>
              </a:ext>
            </a:extLst>
          </p:cNvPr>
          <p:cNvSpPr txBox="1"/>
          <p:nvPr/>
        </p:nvSpPr>
        <p:spPr>
          <a:xfrm>
            <a:off x="435138" y="1904388"/>
            <a:ext cx="6482351" cy="2088136"/>
          </a:xfrm>
          <a:prstGeom prst="rect">
            <a:avLst/>
          </a:prstGeom>
          <a:noFill/>
        </p:spPr>
        <p:txBody>
          <a:bodyPr wrap="square">
            <a:spAutoFit/>
          </a:bodyPr>
          <a:lstStyle/>
          <a:p>
            <a:pPr marL="0" indent="0">
              <a:lnSpc>
                <a:spcPct val="150000"/>
              </a:lnSpc>
              <a:buNone/>
            </a:pPr>
            <a:r>
              <a:rPr lang="en-US" sz="1800" cap="none" dirty="0">
                <a:latin typeface="Bookman Old Style" panose="02050604050505020204" pitchFamily="18" charset="0"/>
                <a:cs typeface="Times New Roman" panose="02020603050405020304" pitchFamily="18" charset="0"/>
              </a:rPr>
              <a:t>In pairs provide the answers to the following</a:t>
            </a:r>
          </a:p>
          <a:p>
            <a:pPr marL="285750" indent="-285750">
              <a:lnSpc>
                <a:spcPct val="200000"/>
              </a:lnSpc>
              <a:buFont typeface="Arial" panose="020B0604020202020204" pitchFamily="34" charset="0"/>
              <a:buChar char="•"/>
            </a:pPr>
            <a:r>
              <a:rPr lang="en-US" sz="1800" cap="none" dirty="0">
                <a:latin typeface="Bookman Old Style" panose="02050604050505020204" pitchFamily="18" charset="0"/>
                <a:cs typeface="Times New Roman" panose="02020603050405020304" pitchFamily="18" charset="0"/>
              </a:rPr>
              <a:t>Describe the three types of data anomalies</a:t>
            </a:r>
          </a:p>
          <a:p>
            <a:pPr marL="285750" indent="-285750">
              <a:lnSpc>
                <a:spcPct val="200000"/>
              </a:lnSpc>
              <a:buFont typeface="Arial" panose="020B0604020202020204" pitchFamily="34" charset="0"/>
              <a:buChar char="•"/>
            </a:pPr>
            <a:r>
              <a:rPr lang="en-US" dirty="0">
                <a:latin typeface="Bookman Old Style" panose="02050604050505020204" pitchFamily="18" charset="0"/>
                <a:cs typeface="Times New Roman" panose="02020603050405020304" pitchFamily="18" charset="0"/>
              </a:rPr>
              <a:t>Explain what is functional dependency</a:t>
            </a:r>
          </a:p>
          <a:p>
            <a:pPr marL="285750" indent="-285750">
              <a:lnSpc>
                <a:spcPct val="200000"/>
              </a:lnSpc>
              <a:buFont typeface="Arial" panose="020B0604020202020204" pitchFamily="34" charset="0"/>
              <a:buChar char="•"/>
            </a:pPr>
            <a:r>
              <a:rPr lang="en-US" sz="1800" cap="none" dirty="0">
                <a:latin typeface="Bookman Old Style" panose="02050604050505020204" pitchFamily="18" charset="0"/>
                <a:cs typeface="Times New Roman" panose="02020603050405020304" pitchFamily="18" charset="0"/>
              </a:rPr>
              <a:t>Explain what is transitive dependency</a:t>
            </a:r>
          </a:p>
        </p:txBody>
      </p:sp>
      <p:pic>
        <p:nvPicPr>
          <p:cNvPr id="6" name="Picture 5" descr="A picture containing text, document&#10;&#10;Description automatically generated">
            <a:extLst>
              <a:ext uri="{FF2B5EF4-FFF2-40B4-BE49-F238E27FC236}">
                <a16:creationId xmlns:a16="http://schemas.microsoft.com/office/drawing/2014/main" id="{49EC5C70-2E00-4FC7-A5B0-48821E88D4A3}"/>
              </a:ext>
            </a:extLst>
          </p:cNvPr>
          <p:cNvPicPr>
            <a:picLocks noChangeAspect="1"/>
          </p:cNvPicPr>
          <p:nvPr/>
        </p:nvPicPr>
        <p:blipFill>
          <a:blip r:embed="rId2"/>
          <a:stretch>
            <a:fillRect/>
          </a:stretch>
        </p:blipFill>
        <p:spPr>
          <a:xfrm>
            <a:off x="7242012" y="2073455"/>
            <a:ext cx="4514850" cy="30099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704180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07875" y="1262945"/>
            <a:ext cx="6678725" cy="4140685"/>
          </a:xfrm>
          <a:prstGeom prst="rect">
            <a:avLst/>
          </a:prstGeom>
        </p:spPr>
        <p:txBody>
          <a:bodyPr wrap="square">
            <a:spAutoFit/>
          </a:bodyPr>
          <a:lstStyle/>
          <a:p>
            <a:pPr>
              <a:lnSpc>
                <a:spcPct val="150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Normalization</a:t>
            </a:r>
            <a:r>
              <a:rPr lang="en-US" sz="2000" dirty="0">
                <a:latin typeface="Times New Roman" panose="02020603050405020304" pitchFamily="18" charset="0"/>
                <a:ea typeface="Calibri" panose="020F0502020204030204" pitchFamily="34" charset="0"/>
                <a:cs typeface="Times New Roman" panose="02020603050405020304" pitchFamily="18" charset="0"/>
              </a:rPr>
              <a:t> is the process of organizing data in a database. </a:t>
            </a:r>
          </a:p>
          <a:p>
            <a:pPr>
              <a:lnSpc>
                <a:spcPct val="150000"/>
              </a:lnSpc>
              <a:spcAft>
                <a:spcPts val="800"/>
              </a:spcAft>
            </a:pPr>
            <a:r>
              <a:rPr lang="en-US" sz="2000" dirty="0">
                <a:latin typeface="Times New Roman" panose="02020603050405020304" pitchFamily="18" charset="0"/>
                <a:cs typeface="Times New Roman" panose="02020603050405020304" pitchFamily="18" charset="0"/>
              </a:rPr>
              <a:t>This includes creating tables and establishing relationships between those tables eliminating redundancy and data anomalies.</a:t>
            </a:r>
            <a:endParaRPr lang="ru-RU" sz="2000" dirty="0">
              <a:latin typeface="Times New Roman" panose="02020603050405020304" pitchFamily="18" charset="0"/>
              <a:cs typeface="Times New Roman" panose="02020603050405020304" pitchFamily="18" charset="0"/>
            </a:endParaRPr>
          </a:p>
          <a:p>
            <a:pPr>
              <a:lnSpc>
                <a:spcPct val="150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The purpose of database normalization is to reduce data redundancy and limit inconsistences by use of </a:t>
            </a:r>
          </a:p>
          <a:p>
            <a:pPr marL="285750" indent="-285750">
              <a:lnSpc>
                <a:spcPct val="150000"/>
              </a:lnSpc>
              <a:spcAft>
                <a:spcPts val="800"/>
              </a:spcAft>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Entity Relationship Modelling (ERD)</a:t>
            </a:r>
          </a:p>
          <a:p>
            <a:pPr marL="285750" indent="-285750">
              <a:lnSpc>
                <a:spcPct val="150000"/>
              </a:lnSpc>
              <a:spcAft>
                <a:spcPts val="800"/>
              </a:spcAft>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Normalization Technique</a:t>
            </a:r>
            <a:endParaRPr lang="ru-RU"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B3553A91-B607-4163-9FE4-761E6D031129}"/>
              </a:ext>
            </a:extLst>
          </p:cNvPr>
          <p:cNvSpPr txBox="1">
            <a:spLocks/>
          </p:cNvSpPr>
          <p:nvPr/>
        </p:nvSpPr>
        <p:spPr>
          <a:xfrm>
            <a:off x="683285" y="349643"/>
            <a:ext cx="10572000" cy="1165861"/>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a:t>What is Database NORMALIZATION?</a:t>
            </a:r>
            <a:endParaRPr lang="ru-RU" dirty="0"/>
          </a:p>
        </p:txBody>
      </p:sp>
      <p:grpSp>
        <p:nvGrpSpPr>
          <p:cNvPr id="11" name="Group 10">
            <a:extLst>
              <a:ext uri="{FF2B5EF4-FFF2-40B4-BE49-F238E27FC236}">
                <a16:creationId xmlns:a16="http://schemas.microsoft.com/office/drawing/2014/main" id="{819F23B2-BE96-44FA-A35D-8E22E8F2CB5D}"/>
              </a:ext>
            </a:extLst>
          </p:cNvPr>
          <p:cNvGrpSpPr/>
          <p:nvPr/>
        </p:nvGrpSpPr>
        <p:grpSpPr>
          <a:xfrm>
            <a:off x="8009511" y="1291520"/>
            <a:ext cx="3774614" cy="5076826"/>
            <a:chOff x="8009511" y="1291520"/>
            <a:chExt cx="3774614" cy="5076826"/>
          </a:xfrm>
        </p:grpSpPr>
        <p:pic>
          <p:nvPicPr>
            <p:cNvPr id="4" name="Picture 3" descr="A picture containing calendar&#10;&#10;Description automatically generated">
              <a:extLst>
                <a:ext uri="{FF2B5EF4-FFF2-40B4-BE49-F238E27FC236}">
                  <a16:creationId xmlns:a16="http://schemas.microsoft.com/office/drawing/2014/main" id="{CA61DDF7-F1D5-437F-A175-960D70043AD2}"/>
                </a:ext>
              </a:extLst>
            </p:cNvPr>
            <p:cNvPicPr>
              <a:picLocks noChangeAspect="1"/>
            </p:cNvPicPr>
            <p:nvPr/>
          </p:nvPicPr>
          <p:blipFill>
            <a:blip r:embed="rId2"/>
            <a:stretch>
              <a:fillRect/>
            </a:stretch>
          </p:blipFill>
          <p:spPr>
            <a:xfrm>
              <a:off x="8009511" y="3929946"/>
              <a:ext cx="3774614" cy="24384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9" name="Picture 8" descr="A picture containing indoor, keyboard&#10;&#10;Description automatically generated">
              <a:extLst>
                <a:ext uri="{FF2B5EF4-FFF2-40B4-BE49-F238E27FC236}">
                  <a16:creationId xmlns:a16="http://schemas.microsoft.com/office/drawing/2014/main" id="{F23B4369-3E11-4B22-A5B7-8C7FBEACD48F}"/>
                </a:ext>
              </a:extLst>
            </p:cNvPr>
            <p:cNvPicPr>
              <a:picLocks noChangeAspect="1"/>
            </p:cNvPicPr>
            <p:nvPr/>
          </p:nvPicPr>
          <p:blipFill>
            <a:blip r:embed="rId3"/>
            <a:stretch>
              <a:fillRect/>
            </a:stretch>
          </p:blipFill>
          <p:spPr>
            <a:xfrm>
              <a:off x="8009511" y="1291520"/>
              <a:ext cx="3774614" cy="243840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grpSp>
    </p:spTree>
    <p:extLst>
      <p:ext uri="{BB962C8B-B14F-4D97-AF65-F5344CB8AC3E}">
        <p14:creationId xmlns:p14="http://schemas.microsoft.com/office/powerpoint/2010/main" val="1095280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2C363-66D7-4F1B-971C-EF84FDC12225}"/>
              </a:ext>
            </a:extLst>
          </p:cNvPr>
          <p:cNvSpPr>
            <a:spLocks noGrp="1"/>
          </p:cNvSpPr>
          <p:nvPr>
            <p:ph type="title"/>
          </p:nvPr>
        </p:nvSpPr>
        <p:spPr>
          <a:xfrm>
            <a:off x="1733550" y="314214"/>
            <a:ext cx="7855576" cy="895462"/>
          </a:xfrm>
        </p:spPr>
        <p:txBody>
          <a:bodyPr/>
          <a:lstStyle/>
          <a:p>
            <a:pPr algn="l"/>
            <a:r>
              <a:rPr lang="en-US" sz="4000" cap="none" dirty="0">
                <a:solidFill>
                  <a:srgbClr val="1B1B1B"/>
                </a:solidFill>
                <a:latin typeface="Bookman Old Style" panose="02050604050505020204" pitchFamily="18" charset="0"/>
              </a:rPr>
              <a:t>Why Normalize a database</a:t>
            </a:r>
          </a:p>
        </p:txBody>
      </p:sp>
      <p:sp>
        <p:nvSpPr>
          <p:cNvPr id="3" name="Text Placeholder 2">
            <a:extLst>
              <a:ext uri="{FF2B5EF4-FFF2-40B4-BE49-F238E27FC236}">
                <a16:creationId xmlns:a16="http://schemas.microsoft.com/office/drawing/2014/main" id="{93BC223A-011E-402D-B9AF-02A63A0274E4}"/>
              </a:ext>
            </a:extLst>
          </p:cNvPr>
          <p:cNvSpPr>
            <a:spLocks noGrp="1"/>
          </p:cNvSpPr>
          <p:nvPr>
            <p:ph type="body" idx="1"/>
          </p:nvPr>
        </p:nvSpPr>
        <p:spPr>
          <a:xfrm>
            <a:off x="409361" y="1449888"/>
            <a:ext cx="6658188" cy="4914899"/>
          </a:xfrm>
        </p:spPr>
        <p:txBody>
          <a:bodyPr>
            <a:normAutofit fontScale="85000" lnSpcReduction="10000"/>
          </a:bodyPr>
          <a:lstStyle/>
          <a:p>
            <a:pPr marL="342900" indent="-342900" algn="l">
              <a:lnSpc>
                <a:spcPct val="160000"/>
              </a:lnSpc>
              <a:buFont typeface="Wingdings" panose="05000000000000000000" pitchFamily="2" charset="2"/>
              <a:buChar char="ü"/>
            </a:pPr>
            <a:r>
              <a:rPr lang="en-US" sz="1900" cap="none" dirty="0">
                <a:solidFill>
                  <a:srgbClr val="1B1B1B"/>
                </a:solidFill>
                <a:latin typeface="Bookman Old Style" panose="02050604050505020204" pitchFamily="18" charset="0"/>
              </a:rPr>
              <a:t>Make the database more </a:t>
            </a:r>
            <a:r>
              <a:rPr lang="en-US" sz="1900" b="1" cap="none" dirty="0">
                <a:solidFill>
                  <a:srgbClr val="1B1B1B"/>
                </a:solidFill>
                <a:latin typeface="Bookman Old Style" panose="02050604050505020204" pitchFamily="18" charset="0"/>
              </a:rPr>
              <a:t>efficient</a:t>
            </a:r>
            <a:endParaRPr lang="en-US" sz="1900" cap="none" dirty="0">
              <a:solidFill>
                <a:srgbClr val="1B1B1B"/>
              </a:solidFill>
              <a:latin typeface="Bookman Old Style" panose="02050604050505020204" pitchFamily="18" charset="0"/>
            </a:endParaRPr>
          </a:p>
          <a:p>
            <a:pPr marL="342900" indent="-342900" algn="l">
              <a:lnSpc>
                <a:spcPct val="160000"/>
              </a:lnSpc>
              <a:buFont typeface="Wingdings" panose="05000000000000000000" pitchFamily="2" charset="2"/>
              <a:buChar char="ü"/>
            </a:pPr>
            <a:r>
              <a:rPr lang="en-US" sz="1900" cap="none" dirty="0">
                <a:solidFill>
                  <a:srgbClr val="1B1B1B"/>
                </a:solidFill>
                <a:latin typeface="Bookman Old Style" panose="02050604050505020204" pitchFamily="18" charset="0"/>
              </a:rPr>
              <a:t>Prevent the same data from being stored in </a:t>
            </a:r>
            <a:r>
              <a:rPr lang="en-US" sz="1900" b="1" cap="none" dirty="0">
                <a:solidFill>
                  <a:srgbClr val="1B1B1B"/>
                </a:solidFill>
                <a:latin typeface="Bookman Old Style" panose="02050604050505020204" pitchFamily="18" charset="0"/>
              </a:rPr>
              <a:t>more than one place</a:t>
            </a:r>
            <a:r>
              <a:rPr lang="en-US" sz="1900" cap="none" dirty="0">
                <a:solidFill>
                  <a:srgbClr val="1B1B1B"/>
                </a:solidFill>
                <a:latin typeface="Bookman Old Style" panose="02050604050505020204" pitchFamily="18" charset="0"/>
              </a:rPr>
              <a:t> (called an “insert anomaly”)</a:t>
            </a:r>
          </a:p>
          <a:p>
            <a:pPr marL="342900" indent="-342900" algn="l">
              <a:lnSpc>
                <a:spcPct val="160000"/>
              </a:lnSpc>
              <a:buFont typeface="Wingdings" panose="05000000000000000000" pitchFamily="2" charset="2"/>
              <a:buChar char="ü"/>
            </a:pPr>
            <a:r>
              <a:rPr lang="en-US" sz="1900" cap="none" dirty="0">
                <a:solidFill>
                  <a:srgbClr val="1B1B1B"/>
                </a:solidFill>
                <a:latin typeface="Bookman Old Style" panose="02050604050505020204" pitchFamily="18" charset="0"/>
              </a:rPr>
              <a:t>Prevent updates being made to </a:t>
            </a:r>
            <a:r>
              <a:rPr lang="en-US" sz="1900" b="1" cap="none" dirty="0">
                <a:solidFill>
                  <a:srgbClr val="1B1B1B"/>
                </a:solidFill>
                <a:latin typeface="Bookman Old Style" panose="02050604050505020204" pitchFamily="18" charset="0"/>
              </a:rPr>
              <a:t>some data but not others </a:t>
            </a:r>
            <a:r>
              <a:rPr lang="en-US" sz="1900" cap="none" dirty="0">
                <a:solidFill>
                  <a:srgbClr val="1B1B1B"/>
                </a:solidFill>
                <a:latin typeface="Bookman Old Style" panose="02050604050505020204" pitchFamily="18" charset="0"/>
              </a:rPr>
              <a:t>(called an “update anomaly”)</a:t>
            </a:r>
          </a:p>
          <a:p>
            <a:pPr marL="342900" indent="-342900" algn="l">
              <a:lnSpc>
                <a:spcPct val="160000"/>
              </a:lnSpc>
              <a:buFont typeface="Wingdings" panose="05000000000000000000" pitchFamily="2" charset="2"/>
              <a:buChar char="ü"/>
            </a:pPr>
            <a:r>
              <a:rPr lang="en-US" sz="1900" cap="none" dirty="0">
                <a:solidFill>
                  <a:srgbClr val="1B1B1B"/>
                </a:solidFill>
                <a:latin typeface="Bookman Old Style" panose="02050604050505020204" pitchFamily="18" charset="0"/>
              </a:rPr>
              <a:t>Prevent data not being deleted when it is supposed to be, or from data being lost when it is not supposed to be (called a “delete anomaly”)</a:t>
            </a:r>
          </a:p>
          <a:p>
            <a:pPr marL="342900" indent="-342900" algn="l">
              <a:lnSpc>
                <a:spcPct val="160000"/>
              </a:lnSpc>
              <a:buFont typeface="Wingdings" panose="05000000000000000000" pitchFamily="2" charset="2"/>
              <a:buChar char="ü"/>
            </a:pPr>
            <a:r>
              <a:rPr lang="en-US" sz="1900" cap="none" dirty="0">
                <a:solidFill>
                  <a:srgbClr val="1B1B1B"/>
                </a:solidFill>
                <a:latin typeface="Bookman Old Style" panose="02050604050505020204" pitchFamily="18" charset="0"/>
              </a:rPr>
              <a:t>Ensure the data is </a:t>
            </a:r>
            <a:r>
              <a:rPr lang="en-US" sz="1900" b="1" cap="none" dirty="0">
                <a:solidFill>
                  <a:srgbClr val="1B1B1B"/>
                </a:solidFill>
                <a:latin typeface="Bookman Old Style" panose="02050604050505020204" pitchFamily="18" charset="0"/>
              </a:rPr>
              <a:t>accurate</a:t>
            </a:r>
            <a:endParaRPr lang="en-US" sz="1900" cap="none" dirty="0">
              <a:solidFill>
                <a:srgbClr val="1B1B1B"/>
              </a:solidFill>
              <a:latin typeface="Bookman Old Style" panose="02050604050505020204" pitchFamily="18" charset="0"/>
            </a:endParaRPr>
          </a:p>
          <a:p>
            <a:pPr marL="342900" indent="-342900" algn="l">
              <a:lnSpc>
                <a:spcPct val="160000"/>
              </a:lnSpc>
              <a:buFont typeface="Wingdings" panose="05000000000000000000" pitchFamily="2" charset="2"/>
              <a:buChar char="ü"/>
            </a:pPr>
            <a:r>
              <a:rPr lang="en-US" sz="1900" cap="none" dirty="0">
                <a:solidFill>
                  <a:srgbClr val="1B1B1B"/>
                </a:solidFill>
                <a:latin typeface="Bookman Old Style" panose="02050604050505020204" pitchFamily="18" charset="0"/>
              </a:rPr>
              <a:t>Reduce the </a:t>
            </a:r>
            <a:r>
              <a:rPr lang="en-US" sz="1900" b="1" cap="none" dirty="0">
                <a:solidFill>
                  <a:srgbClr val="1B1B1B"/>
                </a:solidFill>
                <a:latin typeface="Bookman Old Style" panose="02050604050505020204" pitchFamily="18" charset="0"/>
              </a:rPr>
              <a:t>storage space</a:t>
            </a:r>
            <a:r>
              <a:rPr lang="en-US" sz="1900" cap="none" dirty="0">
                <a:solidFill>
                  <a:srgbClr val="1B1B1B"/>
                </a:solidFill>
                <a:latin typeface="Bookman Old Style" panose="02050604050505020204" pitchFamily="18" charset="0"/>
              </a:rPr>
              <a:t> that a database takes up</a:t>
            </a:r>
          </a:p>
          <a:p>
            <a:pPr marL="342900" indent="-342900" algn="l">
              <a:lnSpc>
                <a:spcPct val="160000"/>
              </a:lnSpc>
              <a:buFont typeface="Wingdings" panose="05000000000000000000" pitchFamily="2" charset="2"/>
              <a:buChar char="ü"/>
            </a:pPr>
            <a:r>
              <a:rPr lang="en-US" sz="1900" cap="none" dirty="0">
                <a:solidFill>
                  <a:srgbClr val="1B1B1B"/>
                </a:solidFill>
                <a:latin typeface="Bookman Old Style" panose="02050604050505020204" pitchFamily="18" charset="0"/>
              </a:rPr>
              <a:t>Ensure the </a:t>
            </a:r>
            <a:r>
              <a:rPr lang="en-US" sz="1900" b="1" cap="none" dirty="0">
                <a:solidFill>
                  <a:srgbClr val="1B1B1B"/>
                </a:solidFill>
                <a:latin typeface="Bookman Old Style" panose="02050604050505020204" pitchFamily="18" charset="0"/>
              </a:rPr>
              <a:t>queries</a:t>
            </a:r>
            <a:r>
              <a:rPr lang="en-US" sz="1900" cap="none" dirty="0">
                <a:solidFill>
                  <a:srgbClr val="1B1B1B"/>
                </a:solidFill>
                <a:latin typeface="Bookman Old Style" panose="02050604050505020204" pitchFamily="18" charset="0"/>
              </a:rPr>
              <a:t> on a database run as fast as possible</a:t>
            </a:r>
          </a:p>
          <a:p>
            <a:pPr algn="l"/>
            <a:endParaRPr lang="en-US" cap="none" dirty="0">
              <a:solidFill>
                <a:srgbClr val="1B1B1B"/>
              </a:solidFill>
            </a:endParaRPr>
          </a:p>
          <a:p>
            <a:pPr algn="l"/>
            <a:endParaRPr lang="en-US" cap="none" dirty="0">
              <a:solidFill>
                <a:srgbClr val="1B1B1B"/>
              </a:solidFill>
            </a:endParaRPr>
          </a:p>
        </p:txBody>
      </p:sp>
      <p:pic>
        <p:nvPicPr>
          <p:cNvPr id="6" name="Picture 5" descr="Chart, bubble chart&#10;&#10;Description automatically generated">
            <a:extLst>
              <a:ext uri="{FF2B5EF4-FFF2-40B4-BE49-F238E27FC236}">
                <a16:creationId xmlns:a16="http://schemas.microsoft.com/office/drawing/2014/main" id="{B40B4CF0-F690-46F4-9A72-FBFB9DFE5E41}"/>
              </a:ext>
            </a:extLst>
          </p:cNvPr>
          <p:cNvPicPr>
            <a:picLocks noChangeAspect="1"/>
          </p:cNvPicPr>
          <p:nvPr/>
        </p:nvPicPr>
        <p:blipFill>
          <a:blip r:embed="rId2"/>
          <a:stretch>
            <a:fillRect/>
          </a:stretch>
        </p:blipFill>
        <p:spPr>
          <a:xfrm>
            <a:off x="7767263" y="1421312"/>
            <a:ext cx="4015376" cy="401537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024531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2C363-66D7-4F1B-971C-EF84FDC12225}"/>
              </a:ext>
            </a:extLst>
          </p:cNvPr>
          <p:cNvSpPr>
            <a:spLocks noGrp="1"/>
          </p:cNvSpPr>
          <p:nvPr>
            <p:ph type="title"/>
          </p:nvPr>
        </p:nvSpPr>
        <p:spPr>
          <a:xfrm>
            <a:off x="1704975" y="333315"/>
            <a:ext cx="7855576" cy="1019235"/>
          </a:xfrm>
        </p:spPr>
        <p:txBody>
          <a:bodyPr anchor="t">
            <a:normAutofit fontScale="90000"/>
          </a:bodyPr>
          <a:lstStyle/>
          <a:p>
            <a:r>
              <a:rPr lang="en-US" b="1" dirty="0"/>
              <a:t>First Normal Form</a:t>
            </a:r>
            <a:br>
              <a:rPr lang="en-US" b="1" dirty="0"/>
            </a:br>
            <a:br>
              <a:rPr lang="en-US" b="1" dirty="0"/>
            </a:br>
            <a:endParaRPr lang="en-US" dirty="0"/>
          </a:p>
        </p:txBody>
      </p:sp>
      <p:sp>
        <p:nvSpPr>
          <p:cNvPr id="4" name="TextBox 3">
            <a:extLst>
              <a:ext uri="{FF2B5EF4-FFF2-40B4-BE49-F238E27FC236}">
                <a16:creationId xmlns:a16="http://schemas.microsoft.com/office/drawing/2014/main" id="{C2FA3963-4F67-4404-B360-3D964F32EA06}"/>
              </a:ext>
            </a:extLst>
          </p:cNvPr>
          <p:cNvSpPr txBox="1"/>
          <p:nvPr/>
        </p:nvSpPr>
        <p:spPr>
          <a:xfrm>
            <a:off x="808350" y="2313863"/>
            <a:ext cx="9648825" cy="1707262"/>
          </a:xfrm>
          <a:prstGeom prst="rect">
            <a:avLst/>
          </a:prstGeom>
          <a:noFill/>
        </p:spPr>
        <p:txBody>
          <a:bodyPr wrap="square">
            <a:spAutoFit/>
          </a:bodyPr>
          <a:lstStyle/>
          <a:p>
            <a:pPr>
              <a:lnSpc>
                <a:spcPct val="150000"/>
              </a:lnSpc>
            </a:pPr>
            <a:r>
              <a:rPr lang="en-US" dirty="0">
                <a:latin typeface="Bookman Old Style" panose="02050604050505020204" pitchFamily="18" charset="0"/>
              </a:rPr>
              <a:t>A relation is in </a:t>
            </a:r>
            <a:r>
              <a:rPr lang="en-US" b="1" dirty="0">
                <a:latin typeface="Bookman Old Style" panose="02050604050505020204" pitchFamily="18" charset="0"/>
              </a:rPr>
              <a:t>first normal form</a:t>
            </a:r>
            <a:r>
              <a:rPr lang="en-US" dirty="0">
                <a:latin typeface="Bookman Old Style" panose="02050604050505020204" pitchFamily="18" charset="0"/>
              </a:rPr>
              <a:t> (1NF) if (and only if):</a:t>
            </a:r>
          </a:p>
          <a:p>
            <a:pPr marL="285750" indent="-285750">
              <a:lnSpc>
                <a:spcPct val="150000"/>
              </a:lnSpc>
              <a:buFont typeface="Wingdings" panose="05000000000000000000" pitchFamily="2" charset="2"/>
              <a:buChar char="ü"/>
            </a:pPr>
            <a:r>
              <a:rPr lang="en-US" dirty="0">
                <a:latin typeface="Bookman Old Style" panose="02050604050505020204" pitchFamily="18" charset="0"/>
              </a:rPr>
              <a:t>All rows must be unique (no duplicate rows)</a:t>
            </a:r>
          </a:p>
          <a:p>
            <a:pPr marL="285750" indent="-285750">
              <a:lnSpc>
                <a:spcPct val="150000"/>
              </a:lnSpc>
              <a:buFont typeface="Wingdings" panose="05000000000000000000" pitchFamily="2" charset="2"/>
              <a:buChar char="ü"/>
            </a:pPr>
            <a:r>
              <a:rPr lang="en-US" dirty="0">
                <a:latin typeface="Bookman Old Style" panose="02050604050505020204" pitchFamily="18" charset="0"/>
              </a:rPr>
              <a:t>Each cell must only contain a single value (not a list)</a:t>
            </a:r>
          </a:p>
          <a:p>
            <a:pPr marL="285750" indent="-285750">
              <a:lnSpc>
                <a:spcPct val="150000"/>
              </a:lnSpc>
              <a:buFont typeface="Wingdings" panose="05000000000000000000" pitchFamily="2" charset="2"/>
              <a:buChar char="ü"/>
            </a:pPr>
            <a:r>
              <a:rPr lang="en-US" dirty="0">
                <a:latin typeface="Bookman Old Style" panose="02050604050505020204" pitchFamily="18" charset="0"/>
              </a:rPr>
              <a:t>Each value should be non divisible (can't be split down further)</a:t>
            </a:r>
          </a:p>
        </p:txBody>
      </p:sp>
      <p:pic>
        <p:nvPicPr>
          <p:cNvPr id="5" name="Picture 4">
            <a:extLst>
              <a:ext uri="{FF2B5EF4-FFF2-40B4-BE49-F238E27FC236}">
                <a16:creationId xmlns:a16="http://schemas.microsoft.com/office/drawing/2014/main" id="{B4C06E92-F59C-4222-98C3-4EA80DDA6571}"/>
              </a:ext>
            </a:extLst>
          </p:cNvPr>
          <p:cNvPicPr>
            <a:picLocks noChangeAspect="1"/>
          </p:cNvPicPr>
          <p:nvPr/>
        </p:nvPicPr>
        <p:blipFill>
          <a:blip r:embed="rId2"/>
          <a:stretch>
            <a:fillRect/>
          </a:stretch>
        </p:blipFill>
        <p:spPr>
          <a:xfrm>
            <a:off x="9744075" y="152400"/>
            <a:ext cx="2266950" cy="2266950"/>
          </a:xfrm>
          <a:prstGeom prst="rect">
            <a:avLst/>
          </a:prstGeom>
        </p:spPr>
      </p:pic>
      <p:sp>
        <p:nvSpPr>
          <p:cNvPr id="9" name="TextBox 8">
            <a:extLst>
              <a:ext uri="{FF2B5EF4-FFF2-40B4-BE49-F238E27FC236}">
                <a16:creationId xmlns:a16="http://schemas.microsoft.com/office/drawing/2014/main" id="{D7AB8BA1-D9B7-4128-9180-958856037979}"/>
              </a:ext>
            </a:extLst>
          </p:cNvPr>
          <p:cNvSpPr txBox="1"/>
          <p:nvPr/>
        </p:nvSpPr>
        <p:spPr>
          <a:xfrm>
            <a:off x="508313" y="1504950"/>
            <a:ext cx="6096000" cy="461665"/>
          </a:xfrm>
          <a:prstGeom prst="rect">
            <a:avLst/>
          </a:prstGeom>
          <a:noFill/>
        </p:spPr>
        <p:txBody>
          <a:bodyPr wrap="square">
            <a:spAutoFit/>
          </a:bodyPr>
          <a:lstStyle/>
          <a:p>
            <a:r>
              <a:rPr lang="en-US" sz="2400" b="1" dirty="0"/>
              <a:t>Rules of 1NF</a:t>
            </a:r>
            <a:endParaRPr lang="en-US" sz="2400" dirty="0"/>
          </a:p>
        </p:txBody>
      </p:sp>
    </p:spTree>
    <p:extLst>
      <p:ext uri="{BB962C8B-B14F-4D97-AF65-F5344CB8AC3E}">
        <p14:creationId xmlns:p14="http://schemas.microsoft.com/office/powerpoint/2010/main" val="3865225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2C363-66D7-4F1B-971C-EF84FDC12225}"/>
              </a:ext>
            </a:extLst>
          </p:cNvPr>
          <p:cNvSpPr>
            <a:spLocks noGrp="1"/>
          </p:cNvSpPr>
          <p:nvPr>
            <p:ph type="title"/>
          </p:nvPr>
        </p:nvSpPr>
        <p:spPr>
          <a:xfrm>
            <a:off x="2009775" y="-73333"/>
            <a:ext cx="7855576" cy="895462"/>
          </a:xfrm>
        </p:spPr>
        <p:txBody>
          <a:bodyPr>
            <a:noAutofit/>
          </a:bodyPr>
          <a:lstStyle/>
          <a:p>
            <a:r>
              <a:rPr lang="en-US" sz="2800" b="1" dirty="0"/>
              <a:t>0 Normal Form (0NF)  Another example</a:t>
            </a:r>
            <a:endParaRPr lang="en-US" sz="2800" dirty="0"/>
          </a:p>
        </p:txBody>
      </p:sp>
      <p:sp>
        <p:nvSpPr>
          <p:cNvPr id="8" name="TextBox 7">
            <a:extLst>
              <a:ext uri="{FF2B5EF4-FFF2-40B4-BE49-F238E27FC236}">
                <a16:creationId xmlns:a16="http://schemas.microsoft.com/office/drawing/2014/main" id="{A7E91AB4-3387-4074-99C8-986E886A9B39}"/>
              </a:ext>
            </a:extLst>
          </p:cNvPr>
          <p:cNvSpPr txBox="1"/>
          <p:nvPr/>
        </p:nvSpPr>
        <p:spPr>
          <a:xfrm>
            <a:off x="457199" y="1123584"/>
            <a:ext cx="9976758" cy="665503"/>
          </a:xfrm>
          <a:prstGeom prst="rect">
            <a:avLst/>
          </a:prstGeom>
          <a:noFill/>
        </p:spPr>
        <p:txBody>
          <a:bodyPr wrap="square">
            <a:spAutoFit/>
          </a:bodyPr>
          <a:lstStyle/>
          <a:p>
            <a:pPr>
              <a:lnSpc>
                <a:spcPct val="150000"/>
              </a:lnSpc>
            </a:pPr>
            <a:r>
              <a:rPr lang="en-US" sz="2800" b="1" dirty="0">
                <a:solidFill>
                  <a:srgbClr val="7030A0"/>
                </a:solidFill>
                <a:latin typeface="Bookman Old Style" panose="02050604050505020204" pitchFamily="18" charset="0"/>
              </a:rPr>
              <a:t>Problem 1 - All rows must be uniquely identifiable</a:t>
            </a:r>
          </a:p>
        </p:txBody>
      </p:sp>
      <p:graphicFrame>
        <p:nvGraphicFramePr>
          <p:cNvPr id="6" name="Table 5">
            <a:extLst>
              <a:ext uri="{FF2B5EF4-FFF2-40B4-BE49-F238E27FC236}">
                <a16:creationId xmlns:a16="http://schemas.microsoft.com/office/drawing/2014/main" id="{90A1BB51-575E-4353-B4DF-20D67B10C0D5}"/>
              </a:ext>
            </a:extLst>
          </p:cNvPr>
          <p:cNvGraphicFramePr>
            <a:graphicFrameLocks noGrp="1"/>
          </p:cNvGraphicFramePr>
          <p:nvPr>
            <p:extLst>
              <p:ext uri="{D42A27DB-BD31-4B8C-83A1-F6EECF244321}">
                <p14:modId xmlns:p14="http://schemas.microsoft.com/office/powerpoint/2010/main" val="3651519184"/>
              </p:ext>
            </p:extLst>
          </p:nvPr>
        </p:nvGraphicFramePr>
        <p:xfrm>
          <a:off x="2009775" y="2043408"/>
          <a:ext cx="5200651" cy="2155827"/>
        </p:xfrm>
        <a:graphic>
          <a:graphicData uri="http://schemas.openxmlformats.org/drawingml/2006/table">
            <a:tbl>
              <a:tblPr/>
              <a:tblGrid>
                <a:gridCol w="1906294">
                  <a:extLst>
                    <a:ext uri="{9D8B030D-6E8A-4147-A177-3AD203B41FA5}">
                      <a16:colId xmlns:a16="http://schemas.microsoft.com/office/drawing/2014/main" val="791571333"/>
                    </a:ext>
                  </a:extLst>
                </a:gridCol>
                <a:gridCol w="3294357">
                  <a:extLst>
                    <a:ext uri="{9D8B030D-6E8A-4147-A177-3AD203B41FA5}">
                      <a16:colId xmlns:a16="http://schemas.microsoft.com/office/drawing/2014/main" val="1366306055"/>
                    </a:ext>
                  </a:extLst>
                </a:gridCol>
              </a:tblGrid>
              <a:tr h="687363">
                <a:tc>
                  <a:txBody>
                    <a:bodyPr/>
                    <a:lstStyle/>
                    <a:p>
                      <a:pPr rtl="0" fontAlgn="t">
                        <a:spcBef>
                          <a:spcPts val="0"/>
                        </a:spcBef>
                        <a:spcAft>
                          <a:spcPts val="0"/>
                        </a:spcAft>
                      </a:pPr>
                      <a:r>
                        <a:rPr lang="en-US" sz="1800" b="0" i="0" u="none" strike="noStrike" dirty="0">
                          <a:solidFill>
                            <a:srgbClr val="000000"/>
                          </a:solidFill>
                          <a:effectLst/>
                          <a:latin typeface="Bookman Old Style" panose="02050604050505020204" pitchFamily="18" charset="0"/>
                        </a:rPr>
                        <a:t>Customer Name</a:t>
                      </a:r>
                      <a:endParaRPr lang="en-US" sz="2400" dirty="0">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A4C2F4"/>
                    </a:solidFill>
                  </a:tcPr>
                </a:tc>
                <a:tc>
                  <a:txBody>
                    <a:bodyPr/>
                    <a:lstStyle/>
                    <a:p>
                      <a:pPr rtl="0" fontAlgn="t">
                        <a:spcBef>
                          <a:spcPts val="0"/>
                        </a:spcBef>
                        <a:spcAft>
                          <a:spcPts val="0"/>
                        </a:spcAft>
                      </a:pPr>
                      <a:r>
                        <a:rPr lang="en-US" sz="1800" b="0" i="0" u="none" strike="noStrike">
                          <a:solidFill>
                            <a:srgbClr val="000000"/>
                          </a:solidFill>
                          <a:effectLst/>
                          <a:latin typeface="Bookman Old Style" panose="02050604050505020204" pitchFamily="18" charset="0"/>
                        </a:rPr>
                        <a:t>Order</a:t>
                      </a:r>
                      <a:endParaRPr lang="en-US" sz="2400">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A4C2F4"/>
                    </a:solidFill>
                  </a:tcPr>
                </a:tc>
                <a:extLst>
                  <a:ext uri="{0D108BD9-81ED-4DB2-BD59-A6C34878D82A}">
                    <a16:rowId xmlns:a16="http://schemas.microsoft.com/office/drawing/2014/main" val="2559774701"/>
                  </a:ext>
                </a:extLst>
              </a:tr>
              <a:tr h="472229">
                <a:tc>
                  <a:txBody>
                    <a:bodyPr/>
                    <a:lstStyle/>
                    <a:p>
                      <a:pPr rtl="0" fontAlgn="t">
                        <a:spcBef>
                          <a:spcPts val="0"/>
                        </a:spcBef>
                        <a:spcAft>
                          <a:spcPts val="0"/>
                        </a:spcAft>
                      </a:pPr>
                      <a:r>
                        <a:rPr lang="en-US" sz="1800" b="0" i="0" u="none" strike="noStrike">
                          <a:solidFill>
                            <a:srgbClr val="000000"/>
                          </a:solidFill>
                          <a:effectLst/>
                          <a:latin typeface="Bookman Old Style" panose="02050604050505020204" pitchFamily="18" charset="0"/>
                        </a:rPr>
                        <a:t>Bob Jones</a:t>
                      </a:r>
                      <a:endParaRPr lang="en-US" sz="2400">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800" b="0" i="0" u="none" strike="noStrike" dirty="0">
                          <a:solidFill>
                            <a:srgbClr val="000000"/>
                          </a:solidFill>
                          <a:effectLst/>
                          <a:latin typeface="Bookman Old Style" panose="02050604050505020204" pitchFamily="18" charset="0"/>
                        </a:rPr>
                        <a:t>Burger, Fries, Coke</a:t>
                      </a:r>
                      <a:endParaRPr lang="en-US" sz="2400" dirty="0">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3310201884"/>
                  </a:ext>
                </a:extLst>
              </a:tr>
              <a:tr h="472229">
                <a:tc>
                  <a:txBody>
                    <a:bodyPr/>
                    <a:lstStyle/>
                    <a:p>
                      <a:pPr rtl="0" fontAlgn="t">
                        <a:spcBef>
                          <a:spcPts val="0"/>
                        </a:spcBef>
                        <a:spcAft>
                          <a:spcPts val="0"/>
                        </a:spcAft>
                      </a:pPr>
                      <a:r>
                        <a:rPr lang="en-US" sz="1800" b="0" i="0" u="none" strike="noStrike">
                          <a:solidFill>
                            <a:srgbClr val="000000"/>
                          </a:solidFill>
                          <a:effectLst/>
                          <a:latin typeface="Bookman Old Style" panose="02050604050505020204" pitchFamily="18" charset="0"/>
                        </a:rPr>
                        <a:t>Fred Jones</a:t>
                      </a:r>
                      <a:endParaRPr lang="en-US" sz="2400">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800" b="0" i="0" u="none" strike="noStrike" dirty="0">
                          <a:solidFill>
                            <a:srgbClr val="000000"/>
                          </a:solidFill>
                          <a:effectLst/>
                          <a:latin typeface="Bookman Old Style" panose="02050604050505020204" pitchFamily="18" charset="0"/>
                        </a:rPr>
                        <a:t>Nuggets, Lemonade, Fries</a:t>
                      </a:r>
                      <a:endParaRPr lang="en-US" sz="2400" dirty="0">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243143951"/>
                  </a:ext>
                </a:extLst>
              </a:tr>
              <a:tr h="472229">
                <a:tc>
                  <a:txBody>
                    <a:bodyPr/>
                    <a:lstStyle/>
                    <a:p>
                      <a:pPr rtl="0" fontAlgn="t">
                        <a:spcBef>
                          <a:spcPts val="0"/>
                        </a:spcBef>
                        <a:spcAft>
                          <a:spcPts val="0"/>
                        </a:spcAft>
                      </a:pPr>
                      <a:r>
                        <a:rPr lang="en-US" sz="1800" b="0" i="0" u="none" strike="noStrike">
                          <a:solidFill>
                            <a:srgbClr val="000000"/>
                          </a:solidFill>
                          <a:effectLst/>
                          <a:latin typeface="Bookman Old Style" panose="02050604050505020204" pitchFamily="18" charset="0"/>
                        </a:rPr>
                        <a:t>Bob Jones</a:t>
                      </a:r>
                      <a:endParaRPr lang="en-US" sz="2400">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800" b="0" i="0" u="none" strike="noStrike" dirty="0">
                          <a:solidFill>
                            <a:srgbClr val="000000"/>
                          </a:solidFill>
                          <a:effectLst/>
                          <a:latin typeface="Bookman Old Style" panose="02050604050505020204" pitchFamily="18" charset="0"/>
                        </a:rPr>
                        <a:t>Burger, Fries, Coke</a:t>
                      </a:r>
                      <a:endParaRPr lang="en-US" sz="2400" dirty="0">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916427025"/>
                  </a:ext>
                </a:extLst>
              </a:tr>
            </a:tbl>
          </a:graphicData>
        </a:graphic>
      </p:graphicFrame>
      <p:graphicFrame>
        <p:nvGraphicFramePr>
          <p:cNvPr id="9" name="Table 8">
            <a:extLst>
              <a:ext uri="{FF2B5EF4-FFF2-40B4-BE49-F238E27FC236}">
                <a16:creationId xmlns:a16="http://schemas.microsoft.com/office/drawing/2014/main" id="{D4B12FCB-7EAD-46BB-A82A-D095FD818670}"/>
              </a:ext>
            </a:extLst>
          </p:cNvPr>
          <p:cNvGraphicFramePr>
            <a:graphicFrameLocks noGrp="1"/>
          </p:cNvGraphicFramePr>
          <p:nvPr>
            <p:extLst>
              <p:ext uri="{D42A27DB-BD31-4B8C-83A1-F6EECF244321}">
                <p14:modId xmlns:p14="http://schemas.microsoft.com/office/powerpoint/2010/main" val="3307067993"/>
              </p:ext>
            </p:extLst>
          </p:nvPr>
        </p:nvGraphicFramePr>
        <p:xfrm>
          <a:off x="2009775" y="4722455"/>
          <a:ext cx="6530068" cy="1859280"/>
        </p:xfrm>
        <a:graphic>
          <a:graphicData uri="http://schemas.openxmlformats.org/drawingml/2006/table">
            <a:tbl>
              <a:tblPr/>
              <a:tblGrid>
                <a:gridCol w="2459376">
                  <a:extLst>
                    <a:ext uri="{9D8B030D-6E8A-4147-A177-3AD203B41FA5}">
                      <a16:colId xmlns:a16="http://schemas.microsoft.com/office/drawing/2014/main" val="2736220371"/>
                    </a:ext>
                  </a:extLst>
                </a:gridCol>
                <a:gridCol w="4070692">
                  <a:extLst>
                    <a:ext uri="{9D8B030D-6E8A-4147-A177-3AD203B41FA5}">
                      <a16:colId xmlns:a16="http://schemas.microsoft.com/office/drawing/2014/main" val="3200601217"/>
                    </a:ext>
                  </a:extLst>
                </a:gridCol>
              </a:tblGrid>
              <a:tr h="390525">
                <a:tc>
                  <a:txBody>
                    <a:bodyPr/>
                    <a:lstStyle/>
                    <a:p>
                      <a:pPr rtl="0" fontAlgn="t">
                        <a:spcBef>
                          <a:spcPts val="0"/>
                        </a:spcBef>
                        <a:spcAft>
                          <a:spcPts val="0"/>
                        </a:spcAft>
                      </a:pPr>
                      <a:r>
                        <a:rPr lang="en-US" sz="1800" b="0" i="0" u="none" strike="noStrike" dirty="0">
                          <a:solidFill>
                            <a:srgbClr val="000000"/>
                          </a:solidFill>
                          <a:effectLst/>
                          <a:latin typeface="Bookman Old Style" panose="02050604050505020204" pitchFamily="18" charset="0"/>
                        </a:rPr>
                        <a:t>Customer Name</a:t>
                      </a:r>
                      <a:endParaRPr lang="en-US" sz="2400" dirty="0">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A4C2F4"/>
                    </a:solidFill>
                  </a:tcPr>
                </a:tc>
                <a:tc>
                  <a:txBody>
                    <a:bodyPr/>
                    <a:lstStyle/>
                    <a:p>
                      <a:pPr rtl="0" fontAlgn="t">
                        <a:spcBef>
                          <a:spcPts val="0"/>
                        </a:spcBef>
                        <a:spcAft>
                          <a:spcPts val="0"/>
                        </a:spcAft>
                      </a:pPr>
                      <a:r>
                        <a:rPr lang="en-US" sz="1800" b="0" i="0" u="none" strike="noStrike">
                          <a:solidFill>
                            <a:srgbClr val="000000"/>
                          </a:solidFill>
                          <a:effectLst/>
                          <a:latin typeface="Bookman Old Style" panose="02050604050505020204" pitchFamily="18" charset="0"/>
                        </a:rPr>
                        <a:t>Order</a:t>
                      </a:r>
                      <a:endParaRPr lang="en-US" sz="2400">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A4C2F4"/>
                    </a:solidFill>
                  </a:tcPr>
                </a:tc>
                <a:extLst>
                  <a:ext uri="{0D108BD9-81ED-4DB2-BD59-A6C34878D82A}">
                    <a16:rowId xmlns:a16="http://schemas.microsoft.com/office/drawing/2014/main" val="2999374001"/>
                  </a:ext>
                </a:extLst>
              </a:tr>
              <a:tr h="390525">
                <a:tc>
                  <a:txBody>
                    <a:bodyPr/>
                    <a:lstStyle/>
                    <a:p>
                      <a:pPr rtl="0" fontAlgn="t">
                        <a:spcBef>
                          <a:spcPts val="0"/>
                        </a:spcBef>
                        <a:spcAft>
                          <a:spcPts val="0"/>
                        </a:spcAft>
                      </a:pPr>
                      <a:r>
                        <a:rPr lang="en-US" sz="1800" b="0" i="0" u="none" strike="noStrike" dirty="0">
                          <a:solidFill>
                            <a:srgbClr val="000000"/>
                          </a:solidFill>
                          <a:effectLst/>
                          <a:latin typeface="Bookman Old Style" panose="02050604050505020204" pitchFamily="18" charset="0"/>
                        </a:rPr>
                        <a:t>Bob Jones</a:t>
                      </a:r>
                      <a:endParaRPr lang="en-US" sz="2400" dirty="0">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00"/>
                    </a:solidFill>
                  </a:tcPr>
                </a:tc>
                <a:tc>
                  <a:txBody>
                    <a:bodyPr/>
                    <a:lstStyle/>
                    <a:p>
                      <a:pPr rtl="0" fontAlgn="t">
                        <a:spcBef>
                          <a:spcPts val="0"/>
                        </a:spcBef>
                        <a:spcAft>
                          <a:spcPts val="0"/>
                        </a:spcAft>
                      </a:pPr>
                      <a:r>
                        <a:rPr lang="en-US" sz="1800" b="0" i="0" u="none" strike="noStrike" dirty="0">
                          <a:solidFill>
                            <a:srgbClr val="000000"/>
                          </a:solidFill>
                          <a:effectLst/>
                          <a:latin typeface="Bookman Old Style" panose="02050604050505020204" pitchFamily="18" charset="0"/>
                        </a:rPr>
                        <a:t>Burger, Fries, Coke</a:t>
                      </a:r>
                      <a:endParaRPr lang="en-US" sz="2400" dirty="0">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00"/>
                    </a:solidFill>
                  </a:tcPr>
                </a:tc>
                <a:extLst>
                  <a:ext uri="{0D108BD9-81ED-4DB2-BD59-A6C34878D82A}">
                    <a16:rowId xmlns:a16="http://schemas.microsoft.com/office/drawing/2014/main" val="2503527255"/>
                  </a:ext>
                </a:extLst>
              </a:tr>
              <a:tr h="390525">
                <a:tc>
                  <a:txBody>
                    <a:bodyPr/>
                    <a:lstStyle/>
                    <a:p>
                      <a:pPr rtl="0" fontAlgn="t">
                        <a:spcBef>
                          <a:spcPts val="0"/>
                        </a:spcBef>
                        <a:spcAft>
                          <a:spcPts val="0"/>
                        </a:spcAft>
                      </a:pPr>
                      <a:r>
                        <a:rPr lang="en-US" sz="1800" b="0" i="0" u="none" strike="noStrike">
                          <a:solidFill>
                            <a:srgbClr val="000000"/>
                          </a:solidFill>
                          <a:effectLst/>
                          <a:latin typeface="Bookman Old Style" panose="02050604050505020204" pitchFamily="18" charset="0"/>
                        </a:rPr>
                        <a:t>Fred Jones</a:t>
                      </a:r>
                      <a:endParaRPr lang="en-US" sz="2400">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800" b="0" i="0" u="none" strike="noStrike" dirty="0">
                          <a:solidFill>
                            <a:srgbClr val="000000"/>
                          </a:solidFill>
                          <a:effectLst/>
                          <a:latin typeface="Bookman Old Style" panose="02050604050505020204" pitchFamily="18" charset="0"/>
                        </a:rPr>
                        <a:t>Nuggets, Lemonade, Fries</a:t>
                      </a:r>
                      <a:endParaRPr lang="en-US" sz="2400" dirty="0">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584557706"/>
                  </a:ext>
                </a:extLst>
              </a:tr>
              <a:tr h="390525">
                <a:tc>
                  <a:txBody>
                    <a:bodyPr/>
                    <a:lstStyle/>
                    <a:p>
                      <a:pPr rtl="0" fontAlgn="t">
                        <a:spcBef>
                          <a:spcPts val="0"/>
                        </a:spcBef>
                        <a:spcAft>
                          <a:spcPts val="0"/>
                        </a:spcAft>
                      </a:pPr>
                      <a:r>
                        <a:rPr lang="en-US" sz="1800" b="0" i="0" u="none" strike="noStrike">
                          <a:solidFill>
                            <a:srgbClr val="000000"/>
                          </a:solidFill>
                          <a:effectLst/>
                          <a:latin typeface="Bookman Old Style" panose="02050604050505020204" pitchFamily="18" charset="0"/>
                        </a:rPr>
                        <a:t>Bob Jones</a:t>
                      </a:r>
                      <a:endParaRPr lang="en-US" sz="2400">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00"/>
                    </a:solidFill>
                  </a:tcPr>
                </a:tc>
                <a:tc>
                  <a:txBody>
                    <a:bodyPr/>
                    <a:lstStyle/>
                    <a:p>
                      <a:pPr rtl="0" fontAlgn="t">
                        <a:spcBef>
                          <a:spcPts val="0"/>
                        </a:spcBef>
                        <a:spcAft>
                          <a:spcPts val="0"/>
                        </a:spcAft>
                      </a:pPr>
                      <a:r>
                        <a:rPr lang="en-US" sz="1800" b="0" i="0" u="none" strike="noStrike" dirty="0">
                          <a:solidFill>
                            <a:srgbClr val="000000"/>
                          </a:solidFill>
                          <a:effectLst/>
                          <a:latin typeface="Bookman Old Style" panose="02050604050505020204" pitchFamily="18" charset="0"/>
                        </a:rPr>
                        <a:t>Burger, Fries, Coke</a:t>
                      </a:r>
                      <a:endParaRPr lang="en-US" sz="2400" dirty="0">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00"/>
                    </a:solidFill>
                  </a:tcPr>
                </a:tc>
                <a:extLst>
                  <a:ext uri="{0D108BD9-81ED-4DB2-BD59-A6C34878D82A}">
                    <a16:rowId xmlns:a16="http://schemas.microsoft.com/office/drawing/2014/main" val="3776859238"/>
                  </a:ext>
                </a:extLst>
              </a:tr>
            </a:tbl>
          </a:graphicData>
        </a:graphic>
      </p:graphicFrame>
      <p:sp>
        <p:nvSpPr>
          <p:cNvPr id="13" name="TextBox 12">
            <a:extLst>
              <a:ext uri="{FF2B5EF4-FFF2-40B4-BE49-F238E27FC236}">
                <a16:creationId xmlns:a16="http://schemas.microsoft.com/office/drawing/2014/main" id="{5F781295-FF02-42C1-987D-0B6C2F370936}"/>
              </a:ext>
            </a:extLst>
          </p:cNvPr>
          <p:cNvSpPr txBox="1"/>
          <p:nvPr/>
        </p:nvSpPr>
        <p:spPr>
          <a:xfrm>
            <a:off x="3046640" y="4199235"/>
            <a:ext cx="6098720" cy="523220"/>
          </a:xfrm>
          <a:prstGeom prst="rect">
            <a:avLst/>
          </a:prstGeom>
          <a:noFill/>
        </p:spPr>
        <p:txBody>
          <a:bodyPr wrap="square">
            <a:spAutoFit/>
          </a:bodyPr>
          <a:lstStyle/>
          <a:p>
            <a:r>
              <a:rPr lang="en-US" sz="2800" dirty="0">
                <a:solidFill>
                  <a:srgbClr val="7030A0"/>
                </a:solidFill>
                <a:latin typeface="Bookman Old Style" panose="02050604050505020204" pitchFamily="18" charset="0"/>
              </a:rPr>
              <a:t>Identical Rows</a:t>
            </a:r>
          </a:p>
        </p:txBody>
      </p:sp>
    </p:spTree>
    <p:extLst>
      <p:ext uri="{BB962C8B-B14F-4D97-AF65-F5344CB8AC3E}">
        <p14:creationId xmlns:p14="http://schemas.microsoft.com/office/powerpoint/2010/main" val="2789122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15572-A8C6-4CFC-BF78-F04A9684B92B}"/>
              </a:ext>
            </a:extLst>
          </p:cNvPr>
          <p:cNvSpPr>
            <a:spLocks noGrp="1"/>
          </p:cNvSpPr>
          <p:nvPr>
            <p:ph type="title"/>
          </p:nvPr>
        </p:nvSpPr>
        <p:spPr>
          <a:xfrm>
            <a:off x="913774" y="399442"/>
            <a:ext cx="10364451" cy="810233"/>
          </a:xfrm>
        </p:spPr>
        <p:txBody>
          <a:bodyPr anchor="t"/>
          <a:lstStyle/>
          <a:p>
            <a:r>
              <a:rPr lang="en-US" dirty="0"/>
              <a:t>Add an order ID as a primary key</a:t>
            </a:r>
          </a:p>
        </p:txBody>
      </p:sp>
      <p:graphicFrame>
        <p:nvGraphicFramePr>
          <p:cNvPr id="6" name="Table 5">
            <a:extLst>
              <a:ext uri="{FF2B5EF4-FFF2-40B4-BE49-F238E27FC236}">
                <a16:creationId xmlns:a16="http://schemas.microsoft.com/office/drawing/2014/main" id="{4E3DF30A-2B46-4A2D-B0DD-EB49B78BA729}"/>
              </a:ext>
            </a:extLst>
          </p:cNvPr>
          <p:cNvGraphicFramePr>
            <a:graphicFrameLocks noGrp="1"/>
          </p:cNvGraphicFramePr>
          <p:nvPr>
            <p:extLst>
              <p:ext uri="{D42A27DB-BD31-4B8C-83A1-F6EECF244321}">
                <p14:modId xmlns:p14="http://schemas.microsoft.com/office/powerpoint/2010/main" val="3390785208"/>
              </p:ext>
            </p:extLst>
          </p:nvPr>
        </p:nvGraphicFramePr>
        <p:xfrm>
          <a:off x="2168979" y="1035521"/>
          <a:ext cx="4663440" cy="1828800"/>
        </p:xfrm>
        <a:graphic>
          <a:graphicData uri="http://schemas.openxmlformats.org/drawingml/2006/table">
            <a:tbl>
              <a:tblPr/>
              <a:tblGrid>
                <a:gridCol w="1096736">
                  <a:extLst>
                    <a:ext uri="{9D8B030D-6E8A-4147-A177-3AD203B41FA5}">
                      <a16:colId xmlns:a16="http://schemas.microsoft.com/office/drawing/2014/main" val="665470346"/>
                    </a:ext>
                  </a:extLst>
                </a:gridCol>
                <a:gridCol w="1600200">
                  <a:extLst>
                    <a:ext uri="{9D8B030D-6E8A-4147-A177-3AD203B41FA5}">
                      <a16:colId xmlns:a16="http://schemas.microsoft.com/office/drawing/2014/main" val="1540840803"/>
                    </a:ext>
                  </a:extLst>
                </a:gridCol>
                <a:gridCol w="1966504">
                  <a:extLst>
                    <a:ext uri="{9D8B030D-6E8A-4147-A177-3AD203B41FA5}">
                      <a16:colId xmlns:a16="http://schemas.microsoft.com/office/drawing/2014/main" val="2350191715"/>
                    </a:ext>
                  </a:extLst>
                </a:gridCol>
              </a:tblGrid>
              <a:tr h="392629">
                <a:tc>
                  <a:txBody>
                    <a:bodyPr/>
                    <a:lstStyle/>
                    <a:p>
                      <a:pPr rtl="0" fontAlgn="t">
                        <a:spcBef>
                          <a:spcPts val="0"/>
                        </a:spcBef>
                        <a:spcAft>
                          <a:spcPts val="0"/>
                        </a:spcAft>
                      </a:pPr>
                      <a:r>
                        <a:rPr lang="en-US" sz="1400" b="0" i="0" u="none" strike="noStrike" dirty="0">
                          <a:solidFill>
                            <a:srgbClr val="000000"/>
                          </a:solidFill>
                          <a:effectLst/>
                          <a:latin typeface="Bookman Old Style" panose="02050604050505020204" pitchFamily="18" charset="0"/>
                        </a:rPr>
                        <a:t>OrderID</a:t>
                      </a:r>
                      <a:endParaRPr lang="en-US" dirty="0">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A4C2F4"/>
                    </a:solidFill>
                  </a:tcPr>
                </a:tc>
                <a:tc>
                  <a:txBody>
                    <a:bodyPr/>
                    <a:lstStyle/>
                    <a:p>
                      <a:pPr rtl="0" fontAlgn="t">
                        <a:spcBef>
                          <a:spcPts val="0"/>
                        </a:spcBef>
                        <a:spcAft>
                          <a:spcPts val="0"/>
                        </a:spcAft>
                      </a:pPr>
                      <a:r>
                        <a:rPr lang="en-US" sz="1400" b="0" i="0" u="none" strike="noStrike" dirty="0">
                          <a:solidFill>
                            <a:srgbClr val="000000"/>
                          </a:solidFill>
                          <a:effectLst/>
                          <a:latin typeface="Bookman Old Style" panose="02050604050505020204" pitchFamily="18" charset="0"/>
                        </a:rPr>
                        <a:t>Customer Name</a:t>
                      </a:r>
                      <a:endParaRPr lang="en-US" dirty="0">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A4C2F4"/>
                    </a:solidFill>
                  </a:tcPr>
                </a:tc>
                <a:tc>
                  <a:txBody>
                    <a:bodyPr/>
                    <a:lstStyle/>
                    <a:p>
                      <a:pPr rtl="0" fontAlgn="t">
                        <a:spcBef>
                          <a:spcPts val="0"/>
                        </a:spcBef>
                        <a:spcAft>
                          <a:spcPts val="0"/>
                        </a:spcAft>
                      </a:pPr>
                      <a:r>
                        <a:rPr lang="en-US" sz="1400" b="0" i="0" u="none" strike="noStrike">
                          <a:solidFill>
                            <a:srgbClr val="000000"/>
                          </a:solidFill>
                          <a:effectLst/>
                          <a:latin typeface="Bookman Old Style" panose="02050604050505020204" pitchFamily="18" charset="0"/>
                        </a:rPr>
                        <a:t>Order</a:t>
                      </a:r>
                      <a:endParaRPr lang="en-US">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A4C2F4"/>
                    </a:solidFill>
                  </a:tcPr>
                </a:tc>
                <a:extLst>
                  <a:ext uri="{0D108BD9-81ED-4DB2-BD59-A6C34878D82A}">
                    <a16:rowId xmlns:a16="http://schemas.microsoft.com/office/drawing/2014/main" val="3719633980"/>
                  </a:ext>
                </a:extLst>
              </a:tr>
              <a:tr h="392629">
                <a:tc>
                  <a:txBody>
                    <a:bodyPr/>
                    <a:lstStyle/>
                    <a:p>
                      <a:pPr rtl="0" fontAlgn="t">
                        <a:spcBef>
                          <a:spcPts val="0"/>
                        </a:spcBef>
                        <a:spcAft>
                          <a:spcPts val="0"/>
                        </a:spcAft>
                      </a:pPr>
                      <a:r>
                        <a:rPr lang="en-US" sz="1400" b="0" i="0" u="none" strike="noStrike">
                          <a:solidFill>
                            <a:srgbClr val="000000"/>
                          </a:solidFill>
                          <a:effectLst/>
                          <a:latin typeface="Bookman Old Style" panose="02050604050505020204" pitchFamily="18" charset="0"/>
                        </a:rPr>
                        <a:t>1</a:t>
                      </a:r>
                      <a:endParaRPr lang="en-US">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400" b="0" i="0" u="none" strike="noStrike" dirty="0">
                          <a:solidFill>
                            <a:srgbClr val="000000"/>
                          </a:solidFill>
                          <a:effectLst/>
                          <a:latin typeface="Bookman Old Style" panose="02050604050505020204" pitchFamily="18" charset="0"/>
                        </a:rPr>
                        <a:t>Bob Jones</a:t>
                      </a:r>
                      <a:endParaRPr lang="en-US" dirty="0">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400" b="0" i="0" u="none" strike="noStrike">
                          <a:solidFill>
                            <a:srgbClr val="000000"/>
                          </a:solidFill>
                          <a:effectLst/>
                          <a:latin typeface="Bookman Old Style" panose="02050604050505020204" pitchFamily="18" charset="0"/>
                        </a:rPr>
                        <a:t>Burger, Fries, Coke</a:t>
                      </a:r>
                      <a:endParaRPr lang="en-US">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370943663"/>
                  </a:ext>
                </a:extLst>
              </a:tr>
              <a:tr h="600056">
                <a:tc>
                  <a:txBody>
                    <a:bodyPr/>
                    <a:lstStyle/>
                    <a:p>
                      <a:pPr rtl="0" fontAlgn="t">
                        <a:spcBef>
                          <a:spcPts val="0"/>
                        </a:spcBef>
                        <a:spcAft>
                          <a:spcPts val="0"/>
                        </a:spcAft>
                      </a:pPr>
                      <a:r>
                        <a:rPr lang="en-US" sz="1400" b="0" i="0" u="none" strike="noStrike">
                          <a:solidFill>
                            <a:srgbClr val="000000"/>
                          </a:solidFill>
                          <a:effectLst/>
                          <a:latin typeface="Bookman Old Style" panose="02050604050505020204" pitchFamily="18" charset="0"/>
                        </a:rPr>
                        <a:t>2</a:t>
                      </a:r>
                      <a:endParaRPr lang="en-US">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400" b="0" i="0" u="none" strike="noStrike" dirty="0">
                          <a:solidFill>
                            <a:srgbClr val="000000"/>
                          </a:solidFill>
                          <a:effectLst/>
                          <a:latin typeface="Bookman Old Style" panose="02050604050505020204" pitchFamily="18" charset="0"/>
                        </a:rPr>
                        <a:t>Fred Jones</a:t>
                      </a:r>
                      <a:endParaRPr lang="en-US" dirty="0">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400" b="0" i="0" u="none" strike="noStrike" dirty="0">
                          <a:solidFill>
                            <a:srgbClr val="000000"/>
                          </a:solidFill>
                          <a:effectLst/>
                          <a:latin typeface="Bookman Old Style" panose="02050604050505020204" pitchFamily="18" charset="0"/>
                        </a:rPr>
                        <a:t>Nuggets, Lemonade, Fries</a:t>
                      </a:r>
                      <a:endParaRPr lang="en-US" dirty="0">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431261856"/>
                  </a:ext>
                </a:extLst>
              </a:tr>
              <a:tr h="392629">
                <a:tc>
                  <a:txBody>
                    <a:bodyPr/>
                    <a:lstStyle/>
                    <a:p>
                      <a:pPr rtl="0" fontAlgn="t">
                        <a:spcBef>
                          <a:spcPts val="0"/>
                        </a:spcBef>
                        <a:spcAft>
                          <a:spcPts val="0"/>
                        </a:spcAft>
                      </a:pPr>
                      <a:r>
                        <a:rPr lang="en-US" sz="1400" b="0" i="0" u="none" strike="noStrike">
                          <a:solidFill>
                            <a:srgbClr val="000000"/>
                          </a:solidFill>
                          <a:effectLst/>
                          <a:latin typeface="Bookman Old Style" panose="02050604050505020204" pitchFamily="18" charset="0"/>
                        </a:rPr>
                        <a:t>3</a:t>
                      </a:r>
                      <a:endParaRPr lang="en-US">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400" b="0" i="0" u="none" strike="noStrike">
                          <a:solidFill>
                            <a:srgbClr val="000000"/>
                          </a:solidFill>
                          <a:effectLst/>
                          <a:latin typeface="Bookman Old Style" panose="02050604050505020204" pitchFamily="18" charset="0"/>
                        </a:rPr>
                        <a:t>Bob Jones</a:t>
                      </a:r>
                      <a:endParaRPr lang="en-US">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400" b="0" i="0" u="none" strike="noStrike" dirty="0">
                          <a:solidFill>
                            <a:srgbClr val="000000"/>
                          </a:solidFill>
                          <a:effectLst/>
                          <a:latin typeface="Bookman Old Style" panose="02050604050505020204" pitchFamily="18" charset="0"/>
                        </a:rPr>
                        <a:t>Burger, Fries, Coke</a:t>
                      </a:r>
                      <a:endParaRPr lang="en-US" dirty="0">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2242400051"/>
                  </a:ext>
                </a:extLst>
              </a:tr>
            </a:tbl>
          </a:graphicData>
        </a:graphic>
      </p:graphicFrame>
      <p:sp>
        <p:nvSpPr>
          <p:cNvPr id="8" name="TextBox 7">
            <a:extLst>
              <a:ext uri="{FF2B5EF4-FFF2-40B4-BE49-F238E27FC236}">
                <a16:creationId xmlns:a16="http://schemas.microsoft.com/office/drawing/2014/main" id="{5080C8C7-AF6B-4451-8B92-13BEF2AFE7BF}"/>
              </a:ext>
            </a:extLst>
          </p:cNvPr>
          <p:cNvSpPr txBox="1"/>
          <p:nvPr/>
        </p:nvSpPr>
        <p:spPr>
          <a:xfrm>
            <a:off x="1453243" y="3131068"/>
            <a:ext cx="6830785" cy="369332"/>
          </a:xfrm>
          <a:prstGeom prst="rect">
            <a:avLst/>
          </a:prstGeom>
          <a:noFill/>
        </p:spPr>
        <p:txBody>
          <a:bodyPr wrap="square">
            <a:spAutoFit/>
          </a:bodyPr>
          <a:lstStyle/>
          <a:p>
            <a:r>
              <a:rPr lang="en-US" dirty="0">
                <a:latin typeface="Bookman Old Style" panose="02050604050505020204" pitchFamily="18" charset="0"/>
              </a:rPr>
              <a:t>Problem 2 - Each cell must only contain a single value</a:t>
            </a:r>
          </a:p>
        </p:txBody>
      </p:sp>
      <p:sp>
        <p:nvSpPr>
          <p:cNvPr id="12" name="TextBox 11">
            <a:extLst>
              <a:ext uri="{FF2B5EF4-FFF2-40B4-BE49-F238E27FC236}">
                <a16:creationId xmlns:a16="http://schemas.microsoft.com/office/drawing/2014/main" id="{7AB8DEF9-DE9C-4ECE-890C-A558EA5E24DE}"/>
              </a:ext>
            </a:extLst>
          </p:cNvPr>
          <p:cNvSpPr txBox="1"/>
          <p:nvPr/>
        </p:nvSpPr>
        <p:spPr>
          <a:xfrm>
            <a:off x="3046638" y="5996893"/>
            <a:ext cx="4039961" cy="461665"/>
          </a:xfrm>
          <a:prstGeom prst="rect">
            <a:avLst/>
          </a:prstGeom>
          <a:noFill/>
        </p:spPr>
        <p:txBody>
          <a:bodyPr wrap="square">
            <a:spAutoFit/>
          </a:bodyPr>
          <a:lstStyle/>
          <a:p>
            <a:r>
              <a:rPr lang="en-US" sz="2400" b="1" i="0" u="none" strike="noStrike" dirty="0">
                <a:effectLst/>
                <a:latin typeface="Bookman Old Style" panose="02050604050505020204" pitchFamily="18" charset="0"/>
              </a:rPr>
              <a:t>Multiple Values!</a:t>
            </a:r>
          </a:p>
        </p:txBody>
      </p:sp>
      <p:graphicFrame>
        <p:nvGraphicFramePr>
          <p:cNvPr id="13" name="Table 12">
            <a:extLst>
              <a:ext uri="{FF2B5EF4-FFF2-40B4-BE49-F238E27FC236}">
                <a16:creationId xmlns:a16="http://schemas.microsoft.com/office/drawing/2014/main" id="{D42E626E-48A9-4BF1-97CC-7832EFDFED8C}"/>
              </a:ext>
            </a:extLst>
          </p:cNvPr>
          <p:cNvGraphicFramePr>
            <a:graphicFrameLocks noGrp="1"/>
          </p:cNvGraphicFramePr>
          <p:nvPr>
            <p:extLst>
              <p:ext uri="{D42A27DB-BD31-4B8C-83A1-F6EECF244321}">
                <p14:modId xmlns:p14="http://schemas.microsoft.com/office/powerpoint/2010/main" val="3843114872"/>
              </p:ext>
            </p:extLst>
          </p:nvPr>
        </p:nvGraphicFramePr>
        <p:xfrm>
          <a:off x="1744435" y="3681846"/>
          <a:ext cx="7429500" cy="2133600"/>
        </p:xfrm>
        <a:graphic>
          <a:graphicData uri="http://schemas.openxmlformats.org/drawingml/2006/table">
            <a:tbl>
              <a:tblPr/>
              <a:tblGrid>
                <a:gridCol w="1533525">
                  <a:extLst>
                    <a:ext uri="{9D8B030D-6E8A-4147-A177-3AD203B41FA5}">
                      <a16:colId xmlns:a16="http://schemas.microsoft.com/office/drawing/2014/main" val="3589256435"/>
                    </a:ext>
                  </a:extLst>
                </a:gridCol>
                <a:gridCol w="1533525">
                  <a:extLst>
                    <a:ext uri="{9D8B030D-6E8A-4147-A177-3AD203B41FA5}">
                      <a16:colId xmlns:a16="http://schemas.microsoft.com/office/drawing/2014/main" val="1952663772"/>
                    </a:ext>
                  </a:extLst>
                </a:gridCol>
                <a:gridCol w="4362450">
                  <a:extLst>
                    <a:ext uri="{9D8B030D-6E8A-4147-A177-3AD203B41FA5}">
                      <a16:colId xmlns:a16="http://schemas.microsoft.com/office/drawing/2014/main" val="1911029534"/>
                    </a:ext>
                  </a:extLst>
                </a:gridCol>
              </a:tblGrid>
              <a:tr h="708970">
                <a:tc>
                  <a:txBody>
                    <a:bodyPr/>
                    <a:lstStyle/>
                    <a:p>
                      <a:pPr rtl="0" fontAlgn="t">
                        <a:spcBef>
                          <a:spcPts val="0"/>
                        </a:spcBef>
                        <a:spcAft>
                          <a:spcPts val="0"/>
                        </a:spcAft>
                      </a:pPr>
                      <a:r>
                        <a:rPr lang="en-US" sz="1800" b="0" i="0" u="none" strike="noStrike" dirty="0">
                          <a:solidFill>
                            <a:srgbClr val="000000"/>
                          </a:solidFill>
                          <a:effectLst/>
                          <a:latin typeface="Bookman Old Style" panose="02050604050505020204" pitchFamily="18" charset="0"/>
                        </a:rPr>
                        <a:t>OrderID</a:t>
                      </a:r>
                      <a:endParaRPr lang="en-US" sz="2400" dirty="0">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A4C2F4"/>
                    </a:solidFill>
                  </a:tcPr>
                </a:tc>
                <a:tc>
                  <a:txBody>
                    <a:bodyPr/>
                    <a:lstStyle/>
                    <a:p>
                      <a:pPr rtl="0" fontAlgn="t">
                        <a:spcBef>
                          <a:spcPts val="0"/>
                        </a:spcBef>
                        <a:spcAft>
                          <a:spcPts val="0"/>
                        </a:spcAft>
                      </a:pPr>
                      <a:r>
                        <a:rPr lang="en-US" sz="1800" b="0" i="0" u="none" strike="noStrike" dirty="0">
                          <a:solidFill>
                            <a:srgbClr val="000000"/>
                          </a:solidFill>
                          <a:effectLst/>
                          <a:latin typeface="Bookman Old Style" panose="02050604050505020204" pitchFamily="18" charset="0"/>
                        </a:rPr>
                        <a:t>Customer Name</a:t>
                      </a:r>
                      <a:endParaRPr lang="en-US" sz="2400" dirty="0">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A4C2F4"/>
                    </a:solidFill>
                  </a:tcPr>
                </a:tc>
                <a:tc>
                  <a:txBody>
                    <a:bodyPr/>
                    <a:lstStyle/>
                    <a:p>
                      <a:pPr rtl="0" fontAlgn="t">
                        <a:spcBef>
                          <a:spcPts val="0"/>
                        </a:spcBef>
                        <a:spcAft>
                          <a:spcPts val="0"/>
                        </a:spcAft>
                      </a:pPr>
                      <a:r>
                        <a:rPr lang="en-US" sz="1800" b="0" i="0" u="none" strike="noStrike">
                          <a:solidFill>
                            <a:srgbClr val="000000"/>
                          </a:solidFill>
                          <a:effectLst/>
                          <a:latin typeface="Bookman Old Style" panose="02050604050505020204" pitchFamily="18" charset="0"/>
                        </a:rPr>
                        <a:t>Order</a:t>
                      </a:r>
                      <a:endParaRPr lang="en-US" sz="2400">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A4C2F4"/>
                    </a:solidFill>
                  </a:tcPr>
                </a:tc>
                <a:extLst>
                  <a:ext uri="{0D108BD9-81ED-4DB2-BD59-A6C34878D82A}">
                    <a16:rowId xmlns:a16="http://schemas.microsoft.com/office/drawing/2014/main" val="2766560873"/>
                  </a:ext>
                </a:extLst>
              </a:tr>
              <a:tr h="463894">
                <a:tc>
                  <a:txBody>
                    <a:bodyPr/>
                    <a:lstStyle/>
                    <a:p>
                      <a:pPr rtl="0" fontAlgn="t">
                        <a:spcBef>
                          <a:spcPts val="0"/>
                        </a:spcBef>
                        <a:spcAft>
                          <a:spcPts val="0"/>
                        </a:spcAft>
                      </a:pPr>
                      <a:r>
                        <a:rPr lang="en-US" sz="1800" b="0" i="0" u="none" strike="noStrike">
                          <a:solidFill>
                            <a:srgbClr val="000000"/>
                          </a:solidFill>
                          <a:effectLst/>
                          <a:latin typeface="Bookman Old Style" panose="02050604050505020204" pitchFamily="18" charset="0"/>
                        </a:rPr>
                        <a:t>1</a:t>
                      </a:r>
                      <a:endParaRPr lang="en-US" sz="2400">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800" b="0" i="0" u="none" strike="noStrike" dirty="0">
                          <a:solidFill>
                            <a:srgbClr val="000000"/>
                          </a:solidFill>
                          <a:effectLst/>
                          <a:latin typeface="Bookman Old Style" panose="02050604050505020204" pitchFamily="18" charset="0"/>
                        </a:rPr>
                        <a:t>Bob Jones</a:t>
                      </a:r>
                      <a:endParaRPr lang="en-US" sz="2400" dirty="0">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800" b="0" i="0" u="none" strike="noStrike" dirty="0">
                          <a:solidFill>
                            <a:srgbClr val="000000"/>
                          </a:solidFill>
                          <a:effectLst/>
                          <a:highlight>
                            <a:srgbClr val="FFFF00"/>
                          </a:highlight>
                          <a:latin typeface="Bookman Old Style" panose="02050604050505020204" pitchFamily="18" charset="0"/>
                        </a:rPr>
                        <a:t>Burger, Fries, Coke</a:t>
                      </a:r>
                      <a:endParaRPr lang="en-US" sz="2400" dirty="0">
                        <a:effectLst/>
                        <a:highlight>
                          <a:srgbClr val="FFFF00"/>
                        </a:highligh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597217059"/>
                  </a:ext>
                </a:extLst>
              </a:tr>
              <a:tr h="463894">
                <a:tc>
                  <a:txBody>
                    <a:bodyPr/>
                    <a:lstStyle/>
                    <a:p>
                      <a:pPr rtl="0" fontAlgn="t">
                        <a:spcBef>
                          <a:spcPts val="0"/>
                        </a:spcBef>
                        <a:spcAft>
                          <a:spcPts val="0"/>
                        </a:spcAft>
                      </a:pPr>
                      <a:r>
                        <a:rPr lang="en-US" sz="1800" b="0" i="0" u="none" strike="noStrike">
                          <a:solidFill>
                            <a:srgbClr val="000000"/>
                          </a:solidFill>
                          <a:effectLst/>
                          <a:latin typeface="Bookman Old Style" panose="02050604050505020204" pitchFamily="18" charset="0"/>
                        </a:rPr>
                        <a:t>2</a:t>
                      </a:r>
                      <a:endParaRPr lang="en-US" sz="2400">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800" b="0" i="0" u="none" strike="noStrike">
                          <a:solidFill>
                            <a:srgbClr val="000000"/>
                          </a:solidFill>
                          <a:effectLst/>
                          <a:latin typeface="Bookman Old Style" panose="02050604050505020204" pitchFamily="18" charset="0"/>
                        </a:rPr>
                        <a:t>Fred Jones</a:t>
                      </a:r>
                      <a:endParaRPr lang="en-US" sz="2400">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800" b="0" i="0" u="none" strike="noStrike" dirty="0">
                          <a:solidFill>
                            <a:srgbClr val="000000"/>
                          </a:solidFill>
                          <a:effectLst/>
                          <a:highlight>
                            <a:srgbClr val="FFFF00"/>
                          </a:highlight>
                          <a:latin typeface="Bookman Old Style" panose="02050604050505020204" pitchFamily="18" charset="0"/>
                        </a:rPr>
                        <a:t>Nuggets, Lemonade, Fries</a:t>
                      </a:r>
                      <a:endParaRPr lang="en-US" sz="2400" dirty="0">
                        <a:effectLst/>
                        <a:highlight>
                          <a:srgbClr val="FFFF00"/>
                        </a:highligh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2981138817"/>
                  </a:ext>
                </a:extLst>
              </a:tr>
              <a:tr h="463894">
                <a:tc>
                  <a:txBody>
                    <a:bodyPr/>
                    <a:lstStyle/>
                    <a:p>
                      <a:pPr rtl="0" fontAlgn="t">
                        <a:spcBef>
                          <a:spcPts val="0"/>
                        </a:spcBef>
                        <a:spcAft>
                          <a:spcPts val="0"/>
                        </a:spcAft>
                      </a:pPr>
                      <a:r>
                        <a:rPr lang="en-US" sz="1800" b="0" i="0" u="none" strike="noStrike">
                          <a:solidFill>
                            <a:srgbClr val="000000"/>
                          </a:solidFill>
                          <a:effectLst/>
                          <a:latin typeface="Bookman Old Style" panose="02050604050505020204" pitchFamily="18" charset="0"/>
                        </a:rPr>
                        <a:t>3</a:t>
                      </a:r>
                      <a:endParaRPr lang="en-US" sz="2400">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800" b="0" i="0" u="none" strike="noStrike">
                          <a:solidFill>
                            <a:srgbClr val="000000"/>
                          </a:solidFill>
                          <a:effectLst/>
                          <a:latin typeface="Bookman Old Style" panose="02050604050505020204" pitchFamily="18" charset="0"/>
                        </a:rPr>
                        <a:t>Bob Jones</a:t>
                      </a:r>
                      <a:endParaRPr lang="en-US" sz="2400">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800" b="0" i="0" u="none" strike="noStrike" dirty="0">
                          <a:solidFill>
                            <a:srgbClr val="000000"/>
                          </a:solidFill>
                          <a:effectLst/>
                          <a:highlight>
                            <a:srgbClr val="FFFF00"/>
                          </a:highlight>
                          <a:latin typeface="Bookman Old Style" panose="02050604050505020204" pitchFamily="18" charset="0"/>
                        </a:rPr>
                        <a:t>Burger, Fries, Coke</a:t>
                      </a:r>
                      <a:endParaRPr lang="en-US" sz="2400" dirty="0">
                        <a:effectLst/>
                        <a:highlight>
                          <a:srgbClr val="FFFF00"/>
                        </a:highligh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584480359"/>
                  </a:ext>
                </a:extLst>
              </a:tr>
            </a:tbl>
          </a:graphicData>
        </a:graphic>
      </p:graphicFrame>
    </p:spTree>
    <p:extLst>
      <p:ext uri="{BB962C8B-B14F-4D97-AF65-F5344CB8AC3E}">
        <p14:creationId xmlns:p14="http://schemas.microsoft.com/office/powerpoint/2010/main" val="2424907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2C363-66D7-4F1B-971C-EF84FDC12225}"/>
              </a:ext>
            </a:extLst>
          </p:cNvPr>
          <p:cNvSpPr>
            <a:spLocks noGrp="1"/>
          </p:cNvSpPr>
          <p:nvPr>
            <p:ph type="title"/>
          </p:nvPr>
        </p:nvSpPr>
        <p:spPr>
          <a:xfrm>
            <a:off x="1733550" y="314214"/>
            <a:ext cx="7855576" cy="895462"/>
          </a:xfrm>
        </p:spPr>
        <p:txBody>
          <a:bodyPr>
            <a:normAutofit fontScale="90000"/>
          </a:bodyPr>
          <a:lstStyle/>
          <a:p>
            <a:r>
              <a:rPr lang="en-US" b="1" dirty="0"/>
              <a:t>Solution Create a separate table with order items</a:t>
            </a:r>
            <a:endParaRPr lang="en-US" dirty="0"/>
          </a:p>
        </p:txBody>
      </p:sp>
      <p:graphicFrame>
        <p:nvGraphicFramePr>
          <p:cNvPr id="10" name="Table 9">
            <a:extLst>
              <a:ext uri="{FF2B5EF4-FFF2-40B4-BE49-F238E27FC236}">
                <a16:creationId xmlns:a16="http://schemas.microsoft.com/office/drawing/2014/main" id="{04B9AC3F-DDB0-47F4-BEB7-12BC5F472214}"/>
              </a:ext>
            </a:extLst>
          </p:cNvPr>
          <p:cNvGraphicFramePr>
            <a:graphicFrameLocks noGrp="1"/>
          </p:cNvGraphicFramePr>
          <p:nvPr>
            <p:extLst>
              <p:ext uri="{D42A27DB-BD31-4B8C-83A1-F6EECF244321}">
                <p14:modId xmlns:p14="http://schemas.microsoft.com/office/powerpoint/2010/main" val="761114721"/>
              </p:ext>
            </p:extLst>
          </p:nvPr>
        </p:nvGraphicFramePr>
        <p:xfrm>
          <a:off x="7816544" y="1707000"/>
          <a:ext cx="3450170" cy="4053600"/>
        </p:xfrm>
        <a:graphic>
          <a:graphicData uri="http://schemas.openxmlformats.org/drawingml/2006/table">
            <a:tbl>
              <a:tblPr/>
              <a:tblGrid>
                <a:gridCol w="1725085">
                  <a:extLst>
                    <a:ext uri="{9D8B030D-6E8A-4147-A177-3AD203B41FA5}">
                      <a16:colId xmlns:a16="http://schemas.microsoft.com/office/drawing/2014/main" val="1595435882"/>
                    </a:ext>
                  </a:extLst>
                </a:gridCol>
                <a:gridCol w="1725085">
                  <a:extLst>
                    <a:ext uri="{9D8B030D-6E8A-4147-A177-3AD203B41FA5}">
                      <a16:colId xmlns:a16="http://schemas.microsoft.com/office/drawing/2014/main" val="3279799116"/>
                    </a:ext>
                  </a:extLst>
                </a:gridCol>
              </a:tblGrid>
              <a:tr h="348549">
                <a:tc>
                  <a:txBody>
                    <a:bodyPr/>
                    <a:lstStyle/>
                    <a:p>
                      <a:pPr rtl="0" fontAlgn="t">
                        <a:spcBef>
                          <a:spcPts val="0"/>
                        </a:spcBef>
                        <a:spcAft>
                          <a:spcPts val="0"/>
                        </a:spcAft>
                      </a:pPr>
                      <a:r>
                        <a:rPr lang="en-US" sz="1600" b="0" i="0" u="none" strike="noStrike" dirty="0">
                          <a:solidFill>
                            <a:srgbClr val="000000"/>
                          </a:solidFill>
                          <a:effectLst/>
                          <a:latin typeface="Bookman Old Style" panose="02050604050505020204" pitchFamily="18" charset="0"/>
                        </a:rPr>
                        <a:t>OrderID</a:t>
                      </a:r>
                      <a:endParaRPr lang="en-US" sz="1800" dirty="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A4C2F4"/>
                    </a:solidFill>
                  </a:tcPr>
                </a:tc>
                <a:tc>
                  <a:txBody>
                    <a:bodyPr/>
                    <a:lstStyle/>
                    <a:p>
                      <a:pPr rtl="0" fontAlgn="t">
                        <a:spcBef>
                          <a:spcPts val="0"/>
                        </a:spcBef>
                        <a:spcAft>
                          <a:spcPts val="0"/>
                        </a:spcAft>
                      </a:pPr>
                      <a:r>
                        <a:rPr lang="en-US" sz="1600" b="0" i="0" u="none" strike="noStrike" dirty="0">
                          <a:solidFill>
                            <a:srgbClr val="000000"/>
                          </a:solidFill>
                          <a:effectLst/>
                          <a:latin typeface="Bookman Old Style" panose="02050604050505020204" pitchFamily="18" charset="0"/>
                        </a:rPr>
                        <a:t>Item</a:t>
                      </a:r>
                      <a:endParaRPr lang="en-US" sz="1800" dirty="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A4C2F4"/>
                    </a:solidFill>
                  </a:tcPr>
                </a:tc>
                <a:extLst>
                  <a:ext uri="{0D108BD9-81ED-4DB2-BD59-A6C34878D82A}">
                    <a16:rowId xmlns:a16="http://schemas.microsoft.com/office/drawing/2014/main" val="2101579234"/>
                  </a:ext>
                </a:extLst>
              </a:tr>
              <a:tr h="348549">
                <a:tc>
                  <a:txBody>
                    <a:bodyPr/>
                    <a:lstStyle/>
                    <a:p>
                      <a:pPr rtl="0" fontAlgn="t">
                        <a:spcBef>
                          <a:spcPts val="0"/>
                        </a:spcBef>
                        <a:spcAft>
                          <a:spcPts val="0"/>
                        </a:spcAft>
                      </a:pPr>
                      <a:r>
                        <a:rPr lang="en-US" sz="1600" b="0" i="0" u="none" strike="noStrike" dirty="0">
                          <a:solidFill>
                            <a:srgbClr val="000000"/>
                          </a:solidFill>
                          <a:effectLst/>
                          <a:latin typeface="Bookman Old Style" panose="02050604050505020204" pitchFamily="18" charset="0"/>
                        </a:rPr>
                        <a:t>1</a:t>
                      </a:r>
                      <a:endParaRPr lang="en-US" sz="1800" dirty="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600" b="0" i="0" u="none" strike="noStrike" dirty="0">
                          <a:solidFill>
                            <a:srgbClr val="000000"/>
                          </a:solidFill>
                          <a:effectLst/>
                          <a:latin typeface="Bookman Old Style" panose="02050604050505020204" pitchFamily="18" charset="0"/>
                        </a:rPr>
                        <a:t>Burger</a:t>
                      </a:r>
                      <a:endParaRPr lang="en-US" sz="1800" dirty="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359828729"/>
                  </a:ext>
                </a:extLst>
              </a:tr>
              <a:tr h="348549">
                <a:tc>
                  <a:txBody>
                    <a:bodyPr/>
                    <a:lstStyle/>
                    <a:p>
                      <a:pPr rtl="0" fontAlgn="t">
                        <a:spcBef>
                          <a:spcPts val="0"/>
                        </a:spcBef>
                        <a:spcAft>
                          <a:spcPts val="0"/>
                        </a:spcAft>
                      </a:pPr>
                      <a:r>
                        <a:rPr lang="en-US" sz="1600" b="0" i="0" u="none" strike="noStrike" dirty="0">
                          <a:solidFill>
                            <a:srgbClr val="000000"/>
                          </a:solidFill>
                          <a:effectLst/>
                          <a:latin typeface="Bookman Old Style" panose="02050604050505020204" pitchFamily="18" charset="0"/>
                        </a:rPr>
                        <a:t>1</a:t>
                      </a:r>
                      <a:endParaRPr lang="en-US" sz="1800" dirty="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600" b="0" i="0" u="none" strike="noStrike" dirty="0">
                          <a:solidFill>
                            <a:srgbClr val="000000"/>
                          </a:solidFill>
                          <a:effectLst/>
                          <a:latin typeface="Bookman Old Style" panose="02050604050505020204" pitchFamily="18" charset="0"/>
                        </a:rPr>
                        <a:t>Fries</a:t>
                      </a:r>
                      <a:endParaRPr lang="en-US" sz="1800" dirty="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4110945945"/>
                  </a:ext>
                </a:extLst>
              </a:tr>
              <a:tr h="348549">
                <a:tc>
                  <a:txBody>
                    <a:bodyPr/>
                    <a:lstStyle/>
                    <a:p>
                      <a:pPr rtl="0" fontAlgn="t">
                        <a:spcBef>
                          <a:spcPts val="0"/>
                        </a:spcBef>
                        <a:spcAft>
                          <a:spcPts val="0"/>
                        </a:spcAft>
                      </a:pPr>
                      <a:r>
                        <a:rPr lang="en-US" sz="1600" b="0" i="0" u="none" strike="noStrike" dirty="0">
                          <a:solidFill>
                            <a:srgbClr val="000000"/>
                          </a:solidFill>
                          <a:effectLst/>
                          <a:latin typeface="Bookman Old Style" panose="02050604050505020204" pitchFamily="18" charset="0"/>
                        </a:rPr>
                        <a:t>1</a:t>
                      </a:r>
                      <a:endParaRPr lang="en-US" sz="1800" dirty="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600" b="0" i="0" u="none" strike="noStrike" dirty="0">
                          <a:solidFill>
                            <a:srgbClr val="000000"/>
                          </a:solidFill>
                          <a:effectLst/>
                          <a:latin typeface="Bookman Old Style" panose="02050604050505020204" pitchFamily="18" charset="0"/>
                        </a:rPr>
                        <a:t>Coke</a:t>
                      </a:r>
                      <a:endParaRPr lang="en-US" sz="1800" dirty="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3812389361"/>
                  </a:ext>
                </a:extLst>
              </a:tr>
              <a:tr h="348549">
                <a:tc>
                  <a:txBody>
                    <a:bodyPr/>
                    <a:lstStyle/>
                    <a:p>
                      <a:pPr rtl="0" fontAlgn="t">
                        <a:spcBef>
                          <a:spcPts val="0"/>
                        </a:spcBef>
                        <a:spcAft>
                          <a:spcPts val="0"/>
                        </a:spcAft>
                      </a:pPr>
                      <a:r>
                        <a:rPr lang="en-US" sz="1600" b="0" i="0" u="none" strike="noStrike">
                          <a:solidFill>
                            <a:srgbClr val="000000"/>
                          </a:solidFill>
                          <a:effectLst/>
                          <a:latin typeface="Bookman Old Style" panose="02050604050505020204" pitchFamily="18" charset="0"/>
                        </a:rPr>
                        <a:t>2</a:t>
                      </a:r>
                      <a:endParaRPr lang="en-US" sz="180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600" b="0" i="0" u="none" strike="noStrike" dirty="0">
                          <a:solidFill>
                            <a:srgbClr val="000000"/>
                          </a:solidFill>
                          <a:effectLst/>
                          <a:latin typeface="Bookman Old Style" panose="02050604050505020204" pitchFamily="18" charset="0"/>
                        </a:rPr>
                        <a:t>Nuggets</a:t>
                      </a:r>
                      <a:endParaRPr lang="en-US" sz="1800" dirty="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2898827356"/>
                  </a:ext>
                </a:extLst>
              </a:tr>
              <a:tr h="348549">
                <a:tc>
                  <a:txBody>
                    <a:bodyPr/>
                    <a:lstStyle/>
                    <a:p>
                      <a:pPr rtl="0" fontAlgn="t">
                        <a:spcBef>
                          <a:spcPts val="0"/>
                        </a:spcBef>
                        <a:spcAft>
                          <a:spcPts val="0"/>
                        </a:spcAft>
                      </a:pPr>
                      <a:r>
                        <a:rPr lang="en-US" sz="1600" b="0" i="0" u="none" strike="noStrike">
                          <a:solidFill>
                            <a:srgbClr val="000000"/>
                          </a:solidFill>
                          <a:effectLst/>
                          <a:latin typeface="Bookman Old Style" panose="02050604050505020204" pitchFamily="18" charset="0"/>
                        </a:rPr>
                        <a:t>2</a:t>
                      </a:r>
                      <a:endParaRPr lang="en-US" sz="180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600" b="0" i="0" u="none" strike="noStrike" dirty="0">
                          <a:solidFill>
                            <a:srgbClr val="000000"/>
                          </a:solidFill>
                          <a:effectLst/>
                          <a:latin typeface="Bookman Old Style" panose="02050604050505020204" pitchFamily="18" charset="0"/>
                        </a:rPr>
                        <a:t>Lemonade</a:t>
                      </a:r>
                      <a:endParaRPr lang="en-US" sz="1800" dirty="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572682972"/>
                  </a:ext>
                </a:extLst>
              </a:tr>
              <a:tr h="348549">
                <a:tc>
                  <a:txBody>
                    <a:bodyPr/>
                    <a:lstStyle/>
                    <a:p>
                      <a:pPr rtl="0" fontAlgn="t">
                        <a:spcBef>
                          <a:spcPts val="0"/>
                        </a:spcBef>
                        <a:spcAft>
                          <a:spcPts val="0"/>
                        </a:spcAft>
                      </a:pPr>
                      <a:r>
                        <a:rPr lang="en-US" sz="1600" b="0" i="0" u="none" strike="noStrike">
                          <a:solidFill>
                            <a:srgbClr val="000000"/>
                          </a:solidFill>
                          <a:effectLst/>
                          <a:latin typeface="Bookman Old Style" panose="02050604050505020204" pitchFamily="18" charset="0"/>
                        </a:rPr>
                        <a:t>2</a:t>
                      </a:r>
                      <a:endParaRPr lang="en-US" sz="180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600" b="0" i="0" u="none" strike="noStrike" dirty="0">
                          <a:solidFill>
                            <a:srgbClr val="000000"/>
                          </a:solidFill>
                          <a:effectLst/>
                          <a:latin typeface="Bookman Old Style" panose="02050604050505020204" pitchFamily="18" charset="0"/>
                        </a:rPr>
                        <a:t>Fries</a:t>
                      </a:r>
                      <a:endParaRPr lang="en-US" sz="1800" dirty="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2225525084"/>
                  </a:ext>
                </a:extLst>
              </a:tr>
              <a:tr h="348549">
                <a:tc>
                  <a:txBody>
                    <a:bodyPr/>
                    <a:lstStyle/>
                    <a:p>
                      <a:pPr rtl="0" fontAlgn="t">
                        <a:spcBef>
                          <a:spcPts val="0"/>
                        </a:spcBef>
                        <a:spcAft>
                          <a:spcPts val="0"/>
                        </a:spcAft>
                      </a:pPr>
                      <a:r>
                        <a:rPr lang="en-US" sz="1600" b="0" i="0" u="none" strike="noStrike">
                          <a:solidFill>
                            <a:srgbClr val="000000"/>
                          </a:solidFill>
                          <a:effectLst/>
                          <a:latin typeface="Bookman Old Style" panose="02050604050505020204" pitchFamily="18" charset="0"/>
                        </a:rPr>
                        <a:t>3</a:t>
                      </a:r>
                      <a:endParaRPr lang="en-US" sz="180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600" b="0" i="0" u="none" strike="noStrike" dirty="0">
                          <a:solidFill>
                            <a:srgbClr val="000000"/>
                          </a:solidFill>
                          <a:effectLst/>
                          <a:latin typeface="Bookman Old Style" panose="02050604050505020204" pitchFamily="18" charset="0"/>
                        </a:rPr>
                        <a:t>Burger</a:t>
                      </a:r>
                      <a:endParaRPr lang="en-US" sz="1800" dirty="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570336022"/>
                  </a:ext>
                </a:extLst>
              </a:tr>
              <a:tr h="348549">
                <a:tc>
                  <a:txBody>
                    <a:bodyPr/>
                    <a:lstStyle/>
                    <a:p>
                      <a:pPr rtl="0" fontAlgn="t">
                        <a:spcBef>
                          <a:spcPts val="0"/>
                        </a:spcBef>
                        <a:spcAft>
                          <a:spcPts val="0"/>
                        </a:spcAft>
                      </a:pPr>
                      <a:r>
                        <a:rPr lang="en-US" sz="1600" b="0" i="0" u="none" strike="noStrike">
                          <a:solidFill>
                            <a:srgbClr val="000000"/>
                          </a:solidFill>
                          <a:effectLst/>
                          <a:latin typeface="Bookman Old Style" panose="02050604050505020204" pitchFamily="18" charset="0"/>
                        </a:rPr>
                        <a:t>3</a:t>
                      </a:r>
                      <a:endParaRPr lang="en-US" sz="180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600" b="0" i="0" u="none" strike="noStrike" dirty="0">
                          <a:solidFill>
                            <a:srgbClr val="000000"/>
                          </a:solidFill>
                          <a:effectLst/>
                          <a:latin typeface="Bookman Old Style" panose="02050604050505020204" pitchFamily="18" charset="0"/>
                        </a:rPr>
                        <a:t>Fries</a:t>
                      </a:r>
                      <a:endParaRPr lang="en-US" sz="1800" dirty="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923036999"/>
                  </a:ext>
                </a:extLst>
              </a:tr>
              <a:tr h="348549">
                <a:tc>
                  <a:txBody>
                    <a:bodyPr/>
                    <a:lstStyle/>
                    <a:p>
                      <a:pPr rtl="0" fontAlgn="t">
                        <a:spcBef>
                          <a:spcPts val="0"/>
                        </a:spcBef>
                        <a:spcAft>
                          <a:spcPts val="0"/>
                        </a:spcAft>
                      </a:pPr>
                      <a:r>
                        <a:rPr lang="en-US" sz="1600" b="0" i="0" u="none" strike="noStrike">
                          <a:solidFill>
                            <a:srgbClr val="000000"/>
                          </a:solidFill>
                          <a:effectLst/>
                          <a:latin typeface="Bookman Old Style" panose="02050604050505020204" pitchFamily="18" charset="0"/>
                        </a:rPr>
                        <a:t>3</a:t>
                      </a:r>
                      <a:endParaRPr lang="en-US" sz="180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600" b="0" i="0" u="none" strike="noStrike" dirty="0">
                          <a:solidFill>
                            <a:srgbClr val="000000"/>
                          </a:solidFill>
                          <a:effectLst/>
                          <a:latin typeface="Bookman Old Style" panose="02050604050505020204" pitchFamily="18" charset="0"/>
                        </a:rPr>
                        <a:t>Coke</a:t>
                      </a:r>
                      <a:endParaRPr lang="en-US" sz="1800" dirty="0">
                        <a:effectLst/>
                        <a:latin typeface="Bookman Old Style" panose="02050604050505020204" pitchFamily="18" charset="0"/>
                      </a:endParaRPr>
                    </a:p>
                  </a:txBody>
                  <a:tcPr marL="80760" marR="80760" marT="80760" marB="8076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296313638"/>
                  </a:ext>
                </a:extLst>
              </a:tr>
            </a:tbl>
          </a:graphicData>
        </a:graphic>
      </p:graphicFrame>
      <p:graphicFrame>
        <p:nvGraphicFramePr>
          <p:cNvPr id="11" name="Table 10">
            <a:extLst>
              <a:ext uri="{FF2B5EF4-FFF2-40B4-BE49-F238E27FC236}">
                <a16:creationId xmlns:a16="http://schemas.microsoft.com/office/drawing/2014/main" id="{2056FA8D-94EF-442D-9AFA-6E2893FFB5CE}"/>
              </a:ext>
            </a:extLst>
          </p:cNvPr>
          <p:cNvGraphicFramePr>
            <a:graphicFrameLocks noGrp="1"/>
          </p:cNvGraphicFramePr>
          <p:nvPr>
            <p:extLst>
              <p:ext uri="{D42A27DB-BD31-4B8C-83A1-F6EECF244321}">
                <p14:modId xmlns:p14="http://schemas.microsoft.com/office/powerpoint/2010/main" val="1112537851"/>
              </p:ext>
            </p:extLst>
          </p:nvPr>
        </p:nvGraphicFramePr>
        <p:xfrm>
          <a:off x="2018619" y="1948746"/>
          <a:ext cx="3450170" cy="1888468"/>
        </p:xfrm>
        <a:graphic>
          <a:graphicData uri="http://schemas.openxmlformats.org/drawingml/2006/table">
            <a:tbl>
              <a:tblPr/>
              <a:tblGrid>
                <a:gridCol w="1310343">
                  <a:extLst>
                    <a:ext uri="{9D8B030D-6E8A-4147-A177-3AD203B41FA5}">
                      <a16:colId xmlns:a16="http://schemas.microsoft.com/office/drawing/2014/main" val="792514630"/>
                    </a:ext>
                  </a:extLst>
                </a:gridCol>
                <a:gridCol w="2139827">
                  <a:extLst>
                    <a:ext uri="{9D8B030D-6E8A-4147-A177-3AD203B41FA5}">
                      <a16:colId xmlns:a16="http://schemas.microsoft.com/office/drawing/2014/main" val="1290770359"/>
                    </a:ext>
                  </a:extLst>
                </a:gridCol>
              </a:tblGrid>
              <a:tr h="472117">
                <a:tc>
                  <a:txBody>
                    <a:bodyPr/>
                    <a:lstStyle/>
                    <a:p>
                      <a:pPr rtl="0" fontAlgn="t">
                        <a:spcBef>
                          <a:spcPts val="0"/>
                        </a:spcBef>
                        <a:spcAft>
                          <a:spcPts val="0"/>
                        </a:spcAft>
                      </a:pPr>
                      <a:r>
                        <a:rPr lang="en-US" sz="1400" b="0" i="0" u="none" strike="noStrike" dirty="0">
                          <a:solidFill>
                            <a:srgbClr val="000000"/>
                          </a:solidFill>
                          <a:effectLst/>
                          <a:latin typeface="Bookman Old Style" panose="02050604050505020204" pitchFamily="18" charset="0"/>
                        </a:rPr>
                        <a:t>OrderID</a:t>
                      </a:r>
                      <a:endParaRPr lang="en-US" dirty="0">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A4C2F4"/>
                    </a:solidFill>
                  </a:tcPr>
                </a:tc>
                <a:tc>
                  <a:txBody>
                    <a:bodyPr/>
                    <a:lstStyle/>
                    <a:p>
                      <a:pPr rtl="0" fontAlgn="t">
                        <a:spcBef>
                          <a:spcPts val="0"/>
                        </a:spcBef>
                        <a:spcAft>
                          <a:spcPts val="0"/>
                        </a:spcAft>
                      </a:pPr>
                      <a:r>
                        <a:rPr lang="en-US" sz="1400" b="0" i="0" u="none" strike="noStrike" dirty="0">
                          <a:solidFill>
                            <a:srgbClr val="000000"/>
                          </a:solidFill>
                          <a:effectLst/>
                          <a:latin typeface="Bookman Old Style" panose="02050604050505020204" pitchFamily="18" charset="0"/>
                        </a:rPr>
                        <a:t>Customer Name</a:t>
                      </a:r>
                      <a:endParaRPr lang="en-US" dirty="0">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A4C2F4"/>
                    </a:solidFill>
                  </a:tcPr>
                </a:tc>
                <a:extLst>
                  <a:ext uri="{0D108BD9-81ED-4DB2-BD59-A6C34878D82A}">
                    <a16:rowId xmlns:a16="http://schemas.microsoft.com/office/drawing/2014/main" val="3293189448"/>
                  </a:ext>
                </a:extLst>
              </a:tr>
              <a:tr h="472117">
                <a:tc>
                  <a:txBody>
                    <a:bodyPr/>
                    <a:lstStyle/>
                    <a:p>
                      <a:pPr rtl="0" fontAlgn="t">
                        <a:spcBef>
                          <a:spcPts val="0"/>
                        </a:spcBef>
                        <a:spcAft>
                          <a:spcPts val="0"/>
                        </a:spcAft>
                      </a:pPr>
                      <a:r>
                        <a:rPr lang="en-US" sz="1400" b="0" i="0" u="none" strike="noStrike" dirty="0">
                          <a:solidFill>
                            <a:srgbClr val="000000"/>
                          </a:solidFill>
                          <a:effectLst/>
                          <a:latin typeface="Bookman Old Style" panose="02050604050505020204" pitchFamily="18" charset="0"/>
                        </a:rPr>
                        <a:t>1</a:t>
                      </a:r>
                      <a:endParaRPr lang="en-US" dirty="0">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400" b="0" i="0" u="none" strike="noStrike" dirty="0">
                          <a:solidFill>
                            <a:srgbClr val="000000"/>
                          </a:solidFill>
                          <a:effectLst/>
                          <a:latin typeface="Bookman Old Style" panose="02050604050505020204" pitchFamily="18" charset="0"/>
                        </a:rPr>
                        <a:t>Bob Jones</a:t>
                      </a:r>
                      <a:endParaRPr lang="en-US" dirty="0">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479135249"/>
                  </a:ext>
                </a:extLst>
              </a:tr>
              <a:tr h="472117">
                <a:tc>
                  <a:txBody>
                    <a:bodyPr/>
                    <a:lstStyle/>
                    <a:p>
                      <a:pPr rtl="0" fontAlgn="t">
                        <a:spcBef>
                          <a:spcPts val="0"/>
                        </a:spcBef>
                        <a:spcAft>
                          <a:spcPts val="0"/>
                        </a:spcAft>
                      </a:pPr>
                      <a:r>
                        <a:rPr lang="en-US" sz="1400" b="0" i="0" u="none" strike="noStrike">
                          <a:solidFill>
                            <a:srgbClr val="000000"/>
                          </a:solidFill>
                          <a:effectLst/>
                          <a:latin typeface="Bookman Old Style" panose="02050604050505020204" pitchFamily="18" charset="0"/>
                        </a:rPr>
                        <a:t>2</a:t>
                      </a:r>
                      <a:endParaRPr lang="en-US">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400" b="0" i="0" u="none" strike="noStrike" dirty="0">
                          <a:solidFill>
                            <a:srgbClr val="000000"/>
                          </a:solidFill>
                          <a:effectLst/>
                          <a:latin typeface="Bookman Old Style" panose="02050604050505020204" pitchFamily="18" charset="0"/>
                        </a:rPr>
                        <a:t>Fred Jones</a:t>
                      </a:r>
                      <a:endParaRPr lang="en-US" dirty="0">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3048436984"/>
                  </a:ext>
                </a:extLst>
              </a:tr>
              <a:tr h="472117">
                <a:tc>
                  <a:txBody>
                    <a:bodyPr/>
                    <a:lstStyle/>
                    <a:p>
                      <a:pPr rtl="0" fontAlgn="t">
                        <a:spcBef>
                          <a:spcPts val="0"/>
                        </a:spcBef>
                        <a:spcAft>
                          <a:spcPts val="0"/>
                        </a:spcAft>
                      </a:pPr>
                      <a:r>
                        <a:rPr lang="en-US" sz="1400" b="0" i="0" u="none" strike="noStrike">
                          <a:solidFill>
                            <a:srgbClr val="000000"/>
                          </a:solidFill>
                          <a:effectLst/>
                          <a:latin typeface="Bookman Old Style" panose="02050604050505020204" pitchFamily="18" charset="0"/>
                        </a:rPr>
                        <a:t>3</a:t>
                      </a:r>
                      <a:endParaRPr lang="en-US">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400" b="0" i="0" u="none" strike="noStrike" dirty="0">
                          <a:solidFill>
                            <a:srgbClr val="000000"/>
                          </a:solidFill>
                          <a:effectLst/>
                          <a:latin typeface="Bookman Old Style" panose="02050604050505020204" pitchFamily="18" charset="0"/>
                        </a:rPr>
                        <a:t>Bob Jones</a:t>
                      </a:r>
                      <a:endParaRPr lang="en-US" dirty="0">
                        <a:effectLst/>
                        <a:latin typeface="Bookman Old Style" panose="02050604050505020204" pitchFamily="18"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849973022"/>
                  </a:ext>
                </a:extLst>
              </a:tr>
            </a:tbl>
          </a:graphicData>
        </a:graphic>
      </p:graphicFrame>
    </p:spTree>
    <p:extLst>
      <p:ext uri="{BB962C8B-B14F-4D97-AF65-F5344CB8AC3E}">
        <p14:creationId xmlns:p14="http://schemas.microsoft.com/office/powerpoint/2010/main" val="92284885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Override1.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2.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3.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ppt/theme/themeOverride4.xml><?xml version="1.0" encoding="utf-8"?>
<a:themeOverride xmlns:a="http://schemas.openxmlformats.org/drawingml/2006/main">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themeOverride>
</file>

<file path=docProps/app.xml><?xml version="1.0" encoding="utf-8"?>
<Properties xmlns="http://schemas.openxmlformats.org/officeDocument/2006/extended-properties" xmlns:vt="http://schemas.openxmlformats.org/officeDocument/2006/docPropsVTypes">
  <Template/>
  <TotalTime>3041</TotalTime>
  <Words>1402</Words>
  <Application>Microsoft Office PowerPoint</Application>
  <PresentationFormat>Widescreen</PresentationFormat>
  <Paragraphs>398</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Bookman Old Style</vt:lpstr>
      <vt:lpstr>Times New Roman</vt:lpstr>
      <vt:lpstr>Tw Cen MT</vt:lpstr>
      <vt:lpstr>Wingdings</vt:lpstr>
      <vt:lpstr>Wingdings 2</vt:lpstr>
      <vt:lpstr>Droplet</vt:lpstr>
      <vt:lpstr>Database NORMALIZATION</vt:lpstr>
      <vt:lpstr>OBJECTIVES</vt:lpstr>
      <vt:lpstr>Review</vt:lpstr>
      <vt:lpstr>PowerPoint Presentation</vt:lpstr>
      <vt:lpstr>Why Normalize a database</vt:lpstr>
      <vt:lpstr>First Normal Form  </vt:lpstr>
      <vt:lpstr>0 Normal Form (0NF)  Another example</vt:lpstr>
      <vt:lpstr>Add an order ID as a primary key</vt:lpstr>
      <vt:lpstr>Solution Create a separate table with order items</vt:lpstr>
      <vt:lpstr>Problem 3 - All data must be atomic (non-divisible) </vt:lpstr>
      <vt:lpstr>Solution</vt:lpstr>
      <vt:lpstr>Second Normal Form 2NF</vt:lpstr>
      <vt:lpstr>Rules of second normal form</vt:lpstr>
      <vt:lpstr>Problem 3 - All data must be atomic (non-divisible) </vt:lpstr>
      <vt:lpstr>Second Normal Form (2NF)</vt:lpstr>
      <vt:lpstr>Second Normal Form (2NF) Another example</vt:lpstr>
      <vt:lpstr>Second Normal Form (2NF) Another example</vt:lpstr>
      <vt:lpstr>THIRD Normal Form 3NF</vt:lpstr>
      <vt:lpstr>Rules of Third Normal Form (3NF)</vt:lpstr>
      <vt:lpstr>Example - No partial dependency </vt:lpstr>
      <vt:lpstr>Example - No partial dependency  </vt:lpstr>
      <vt:lpstr>Third Normal Form (3NF)</vt:lpstr>
      <vt:lpstr>Activity</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NORMALIZATION</dc:title>
  <dc:creator>Janet Sterling</dc:creator>
  <cp:lastModifiedBy>Janet ReidSterling</cp:lastModifiedBy>
  <cp:revision>136</cp:revision>
  <dcterms:created xsi:type="dcterms:W3CDTF">2018-11-05T08:20:25Z</dcterms:created>
  <dcterms:modified xsi:type="dcterms:W3CDTF">2023-11-10T06:17:13Z</dcterms:modified>
</cp:coreProperties>
</file>