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6" r:id="rId4"/>
    <p:sldId id="264" r:id="rId5"/>
    <p:sldId id="263" r:id="rId6"/>
    <p:sldId id="284" r:id="rId7"/>
    <p:sldId id="267" r:id="rId8"/>
    <p:sldId id="282" r:id="rId9"/>
    <p:sldId id="266" r:id="rId10"/>
    <p:sldId id="268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96" y="10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665E195-C89C-4871-8AE9-903FDB8B6D9D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2D6987-FB6D-4DB8-81B8-AD0F35E3B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300" y="812800"/>
            <a:ext cx="11068050" cy="1387475"/>
          </a:xfrm>
        </p:spPr>
        <p:txBody>
          <a:bodyPr anchor="t">
            <a:noAutofit/>
          </a:bodyPr>
          <a:lstStyle/>
          <a:p>
            <a:r>
              <a:rPr lang="en-US" sz="4800" b="1" dirty="0"/>
              <a:t>S</a:t>
            </a:r>
            <a:r>
              <a:rPr lang="en-US" sz="4800" dirty="0"/>
              <a:t>tructured </a:t>
            </a:r>
            <a:r>
              <a:rPr lang="en-US" sz="4800" b="1" dirty="0"/>
              <a:t>Q</a:t>
            </a:r>
            <a:r>
              <a:rPr lang="en-US" sz="4800" dirty="0"/>
              <a:t>uery </a:t>
            </a:r>
            <a:r>
              <a:rPr lang="en-US" sz="4800" b="1" dirty="0"/>
              <a:t>L</a:t>
            </a:r>
            <a:r>
              <a:rPr lang="en-US" sz="4800" dirty="0"/>
              <a:t>anguage(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SQL)</a:t>
            </a:r>
            <a:br>
              <a:rPr lang="en-US" sz="6600" dirty="0"/>
            </a:br>
            <a:endParaRPr lang="en-US" sz="6600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69AA1E7E-006B-4C75-AE98-0D671C988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275" y="1905001"/>
            <a:ext cx="44005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96CF0-4AEB-4E19-9353-E0E658D5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460" y="438785"/>
            <a:ext cx="6638925" cy="73797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SQL INSERT INTO Statement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249BD-3D76-472A-9686-3138942843FE}"/>
              </a:ext>
            </a:extLst>
          </p:cNvPr>
          <p:cNvSpPr txBox="1"/>
          <p:nvPr/>
        </p:nvSpPr>
        <p:spPr>
          <a:xfrm>
            <a:off x="641885" y="1538258"/>
            <a:ext cx="5181399" cy="3781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INSERT statement is used to insert new records in a table.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specifies into which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you want to add a record by write the command INSERT INTO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keyword VALUES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followed by the values you want to add in each column inside parenthesis and separated by commas.</a:t>
            </a:r>
            <a:endParaRPr lang="en-US" dirty="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E89DE33-07CC-48C9-9E88-8E8C013EE1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3108" y="0"/>
            <a:ext cx="1298892" cy="12988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17E643-C971-48AB-9FD9-921FD7B85F08}"/>
              </a:ext>
            </a:extLst>
          </p:cNvPr>
          <p:cNvSpPr txBox="1"/>
          <p:nvPr/>
        </p:nvSpPr>
        <p:spPr>
          <a:xfrm>
            <a:off x="6200809" y="2782669"/>
            <a:ext cx="4427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INSERT INTO </a:t>
            </a:r>
            <a:r>
              <a:rPr lang="en-US" dirty="0" err="1">
                <a:latin typeface="Bookman Old Style" panose="02050604050505020204" pitchFamily="18" charset="0"/>
              </a:rPr>
              <a:t>table_name</a:t>
            </a:r>
            <a:endParaRPr lang="en-US" dirty="0">
              <a:latin typeface="Bookman Old Style" panose="02050604050505020204" pitchFamily="18" charset="0"/>
            </a:endParaRPr>
          </a:p>
          <a:p>
            <a:r>
              <a:rPr lang="en-US" dirty="0">
                <a:latin typeface="Bookman Old Style" panose="02050604050505020204" pitchFamily="18" charset="0"/>
              </a:rPr>
              <a:t>VALUES (value1, value2, value3...);</a:t>
            </a:r>
          </a:p>
        </p:txBody>
      </p:sp>
    </p:spTree>
    <p:extLst>
      <p:ext uri="{BB962C8B-B14F-4D97-AF65-F5344CB8AC3E}">
        <p14:creationId xmlns:p14="http://schemas.microsoft.com/office/powerpoint/2010/main" val="1342141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2C6C02C-206B-4A0B-BC4C-BA646E948E51}"/>
              </a:ext>
            </a:extLst>
          </p:cNvPr>
          <p:cNvSpPr txBox="1"/>
          <p:nvPr/>
        </p:nvSpPr>
        <p:spPr>
          <a:xfrm>
            <a:off x="1033144" y="435406"/>
            <a:ext cx="9692006" cy="759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EEE43D-F42D-47EE-B570-2DA5127E657D}"/>
              </a:ext>
            </a:extLst>
          </p:cNvPr>
          <p:cNvSpPr txBox="1"/>
          <p:nvPr/>
        </p:nvSpPr>
        <p:spPr>
          <a:xfrm>
            <a:off x="1033144" y="1309036"/>
            <a:ext cx="9692006" cy="1103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Answer the questions on the given worksheet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endParaRPr lang="en-US" sz="16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Your teacher will help with any difficult you're experiencing.</a:t>
            </a:r>
          </a:p>
        </p:txBody>
      </p:sp>
      <p:pic>
        <p:nvPicPr>
          <p:cNvPr id="3" name="Picture 2" descr="A picture containing text, document&#10;&#10;Description automatically generated">
            <a:extLst>
              <a:ext uri="{FF2B5EF4-FFF2-40B4-BE49-F238E27FC236}">
                <a16:creationId xmlns:a16="http://schemas.microsoft.com/office/drawing/2014/main" id="{4D7CBEF6-2654-42E0-ADD0-2D31AA6E8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308" y="2905827"/>
            <a:ext cx="4514850" cy="30099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5680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what is meant by Structured query language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different categories of Structured query language (SQL)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what is meant by Data Manipulation Language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what is meant by Data definition Language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7915805-61E3-40C9-90C0-1FE1BCCDCC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839" y="5489575"/>
            <a:ext cx="1368425" cy="136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1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5" y="1352551"/>
            <a:ext cx="10515600" cy="20764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Structured Query language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9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1C24-79DB-4EBF-94F5-3F09D2F94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87" y="321218"/>
            <a:ext cx="9091613" cy="602708"/>
          </a:xfrm>
        </p:spPr>
        <p:txBody>
          <a:bodyPr anchor="t">
            <a:normAutofit fontScale="90000"/>
          </a:bodyPr>
          <a:lstStyle/>
          <a:p>
            <a:r>
              <a:rPr lang="en-US" sz="3600" dirty="0"/>
              <a:t>Structured Query Language (SQL)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6704C8-E651-4BF2-839B-1DC9DE6EEAFA}"/>
              </a:ext>
            </a:extLst>
          </p:cNvPr>
          <p:cNvSpPr txBox="1"/>
          <p:nvPr/>
        </p:nvSpPr>
        <p:spPr>
          <a:xfrm>
            <a:off x="409575" y="1197258"/>
            <a:ext cx="7458075" cy="4996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Bookman Old Style" panose="02050604050505020204" pitchFamily="18" charset="0"/>
              </a:rPr>
              <a:t>SQL is a programming language designed to manage data stored in a relational database management system (RDBMS).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Bookman Old Style" panose="02050604050505020204" pitchFamily="18" charset="0"/>
              </a:rPr>
              <a:t>SQL stands for the structured query language. 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Bookman Old Style" panose="02050604050505020204" pitchFamily="18" charset="0"/>
              </a:rPr>
              <a:t>SQL consists of a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data definition language (DDL)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data manipulation language (DML)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SQL can be used to </a:t>
            </a:r>
            <a:r>
              <a:rPr lang="en-US" dirty="0">
                <a:solidFill>
                  <a:srgbClr val="FF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share and manage data</a:t>
            </a: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particularly data that is found in </a:t>
            </a:r>
            <a:r>
              <a:rPr lang="en-US" dirty="0">
                <a:solidFill>
                  <a:srgbClr val="FF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relational database </a:t>
            </a: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management systems, which include data organized into tables. 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42C701EB-E398-4B80-BF01-A5039B922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887" y="2238375"/>
            <a:ext cx="3438525" cy="34385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50604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CAC31-EF27-4125-8EF7-137BAA3AF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latin typeface="+mj-lt"/>
                <a:ea typeface="+mj-ea"/>
                <a:cs typeface="+mj-cs"/>
              </a:rPr>
              <a:t>Categorization of SQL Operations</a:t>
            </a:r>
          </a:p>
        </p:txBody>
      </p:sp>
      <p:pic>
        <p:nvPicPr>
          <p:cNvPr id="10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DE94490B-0C55-4CE8-A271-58BDD62C7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" y="2167414"/>
            <a:ext cx="4561573" cy="2905100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C6C02C-206B-4A0B-BC4C-BA646E948E51}"/>
              </a:ext>
            </a:extLst>
          </p:cNvPr>
          <p:cNvSpPr txBox="1"/>
          <p:nvPr/>
        </p:nvSpPr>
        <p:spPr>
          <a:xfrm>
            <a:off x="5447898" y="1690688"/>
            <a:ext cx="6633413" cy="4242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00000"/>
              </a:lnSpc>
              <a:spcBef>
                <a:spcPct val="30000"/>
              </a:spcBef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instructions that are used to communicate with the database using standard SQL fall into different sub-languages. </a:t>
            </a:r>
          </a:p>
          <a:p>
            <a:pPr>
              <a:lnSpc>
                <a:spcPct val="200000"/>
              </a:lnSpc>
              <a:spcBef>
                <a:spcPct val="30000"/>
              </a:spcBef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two main categories are</a:t>
            </a:r>
          </a:p>
          <a:p>
            <a:pPr marL="342900" indent="-228600">
              <a:lnSpc>
                <a:spcPct val="20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DDL Data Definition language</a:t>
            </a:r>
          </a:p>
          <a:p>
            <a:pPr marL="342900" indent="-228600">
              <a:lnSpc>
                <a:spcPct val="20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DML Data Manipulation Language</a:t>
            </a:r>
          </a:p>
        </p:txBody>
      </p:sp>
    </p:spTree>
    <p:extLst>
      <p:ext uri="{BB962C8B-B14F-4D97-AF65-F5344CB8AC3E}">
        <p14:creationId xmlns:p14="http://schemas.microsoft.com/office/powerpoint/2010/main" val="1753040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1F59-836A-444D-90D9-003CB31B8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8420"/>
            <a:ext cx="10515600" cy="1325563"/>
          </a:xfrm>
        </p:spPr>
        <p:txBody>
          <a:bodyPr/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SQL DDL?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65DCC9-2481-4B30-BC66-FE076E0078F1}"/>
              </a:ext>
            </a:extLst>
          </p:cNvPr>
          <p:cNvSpPr txBox="1"/>
          <p:nvPr/>
        </p:nvSpPr>
        <p:spPr>
          <a:xfrm>
            <a:off x="523875" y="1076643"/>
            <a:ext cx="10829925" cy="4613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Definition Language is a computer language used to create and modify the structure of database objects in a database helps you to define the database structure/schema. It help you to create the structure of the database and the other database objects.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common commands used with the DDL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is used to create the database or its objects (like table, index, function, views, store procedure and triggers).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is used to delete objects from the database.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-is used to alter the structure of the database.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–is used to add comments to the data dictionary.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RENAME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–is used to rename an object existing in the database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0B0507F1-FCC6-4432-A4A9-D5CDEFA9F3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19" y="5177154"/>
            <a:ext cx="1589405" cy="15894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40882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B3442-8007-4982-A664-223641B33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 Language    DML </a:t>
            </a:r>
            <a:b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676C13-8CC4-4F07-8FC9-2C4D181558F1}"/>
              </a:ext>
            </a:extLst>
          </p:cNvPr>
          <p:cNvSpPr txBox="1"/>
          <p:nvPr/>
        </p:nvSpPr>
        <p:spPr>
          <a:xfrm>
            <a:off x="376238" y="1299686"/>
            <a:ext cx="10977562" cy="4336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DML is short name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 Language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deals with data manipulation and includes most common SQL statements which is used to </a:t>
            </a:r>
            <a:r>
              <a:rPr lang="en-US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store, modify, retrieve, delete and update 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database.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different DML statements are as follows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Statement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retrieve data from a database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Statement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insert data into a table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updates existing data within a table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Delete all records from a database table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41C8AE8-C651-4701-81D0-761099606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069" y="3728720"/>
            <a:ext cx="2954972" cy="29549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85563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2645-C00A-45BF-B9CD-DB338805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Syntax used in SQL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7D14C-BB7D-4E8C-B3D8-2A99AE439760}"/>
              </a:ext>
            </a:extLst>
          </p:cNvPr>
          <p:cNvSpPr txBox="1"/>
          <p:nvPr/>
        </p:nvSpPr>
        <p:spPr>
          <a:xfrm>
            <a:off x="400051" y="1585913"/>
            <a:ext cx="10669002" cy="1291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Bookman Old Style" panose="02050604050505020204" pitchFamily="18" charset="0"/>
              </a:rPr>
              <a:t>SQL is a declarative language; therefore, its syntax reads like a natural language.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ookman Old Style" panose="02050604050505020204" pitchFamily="18" charset="0"/>
              </a:rPr>
              <a:t>An SQL statement always begins with a verb that describes the action such as select, update </a:t>
            </a:r>
            <a:r>
              <a:rPr lang="en-US" dirty="0" err="1">
                <a:latin typeface="Bookman Old Style" panose="02050604050505020204" pitchFamily="18" charset="0"/>
              </a:rPr>
              <a:t>ect</a:t>
            </a:r>
            <a:r>
              <a:rPr lang="en-US" dirty="0">
                <a:latin typeface="Bookman Old Style" panose="02050604050505020204" pitchFamily="18" charset="0"/>
              </a:rPr>
              <a:t>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3EE95-E132-4BF9-9CDC-B84A944D98E0}"/>
              </a:ext>
            </a:extLst>
          </p:cNvPr>
          <p:cNvSpPr txBox="1"/>
          <p:nvPr/>
        </p:nvSpPr>
        <p:spPr>
          <a:xfrm>
            <a:off x="5645013" y="3452583"/>
            <a:ext cx="4682893" cy="1291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Bookman Old Style" panose="02050604050505020204" pitchFamily="18" charset="0"/>
              </a:rPr>
              <a:t>SELECT     </a:t>
            </a:r>
            <a:r>
              <a:rPr lang="en-US" dirty="0" err="1">
                <a:latin typeface="Bookman Old Style" panose="02050604050505020204" pitchFamily="18" charset="0"/>
              </a:rPr>
              <a:t>first_name</a:t>
            </a:r>
            <a:endParaRPr lang="en-US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Bookman Old Style" panose="02050604050505020204" pitchFamily="18" charset="0"/>
              </a:rPr>
              <a:t>FROM         employees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ookman Old Style" panose="02050604050505020204" pitchFamily="18" charset="0"/>
              </a:rPr>
              <a:t>WHERE        YEAR(</a:t>
            </a:r>
            <a:r>
              <a:rPr lang="en-US" dirty="0" err="1">
                <a:latin typeface="Bookman Old Style" panose="02050604050505020204" pitchFamily="18" charset="0"/>
              </a:rPr>
              <a:t>hire_date</a:t>
            </a:r>
            <a:r>
              <a:rPr lang="en-US" dirty="0">
                <a:latin typeface="Bookman Old Style" panose="02050604050505020204" pitchFamily="18" charset="0"/>
              </a:rPr>
              <a:t>) = 2000;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8A503A-4813-4553-9199-1BBF7D11A377}"/>
              </a:ext>
            </a:extLst>
          </p:cNvPr>
          <p:cNvSpPr txBox="1"/>
          <p:nvPr/>
        </p:nvSpPr>
        <p:spPr>
          <a:xfrm>
            <a:off x="743151" y="3221428"/>
            <a:ext cx="2896402" cy="2122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Bookman Old Style" panose="02050604050505020204" pitchFamily="18" charset="0"/>
              </a:rPr>
              <a:t>Example</a:t>
            </a:r>
          </a:p>
          <a:p>
            <a:pPr>
              <a:lnSpc>
                <a:spcPct val="150000"/>
              </a:lnSpc>
            </a:pPr>
            <a:endParaRPr lang="en-US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Bookman Old Style" panose="02050604050505020204" pitchFamily="18" charset="0"/>
              </a:rPr>
              <a:t>SELECT </a:t>
            </a:r>
            <a:r>
              <a:rPr lang="en-US" b="1" u="sng" dirty="0">
                <a:solidFill>
                  <a:srgbClr val="FF0000"/>
                </a:solidFill>
                <a:latin typeface="Bookman Old Style" panose="02050604050505020204" pitchFamily="18" charset="0"/>
              </a:rPr>
              <a:t>expressions</a:t>
            </a:r>
            <a:r>
              <a:rPr lang="en-US" dirty="0">
                <a:latin typeface="Bookman Old Style" panose="02050604050505020204" pitchFamily="18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ookman Old Style" panose="02050604050505020204" pitchFamily="18" charset="0"/>
              </a:rPr>
              <a:t>FROM   </a:t>
            </a:r>
            <a:r>
              <a:rPr lang="en-US" b="1" u="sng" dirty="0">
                <a:solidFill>
                  <a:srgbClr val="FF0000"/>
                </a:solidFill>
                <a:latin typeface="Bookman Old Style" panose="02050604050505020204" pitchFamily="18" charset="0"/>
              </a:rPr>
              <a:t>tables 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ookman Old Style" panose="02050604050505020204" pitchFamily="18" charset="0"/>
              </a:rPr>
              <a:t>WHERE  </a:t>
            </a:r>
            <a:r>
              <a:rPr lang="en-US" b="1" u="sng" dirty="0">
                <a:solidFill>
                  <a:srgbClr val="FF0000"/>
                </a:solidFill>
                <a:latin typeface="Bookman Old Style" panose="02050604050505020204" pitchFamily="18" charset="0"/>
              </a:rPr>
              <a:t>conditions;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63405E-F929-4C15-AD72-F0497EFD6839}"/>
              </a:ext>
            </a:extLst>
          </p:cNvPr>
          <p:cNvSpPr txBox="1"/>
          <p:nvPr/>
        </p:nvSpPr>
        <p:spPr>
          <a:xfrm>
            <a:off x="5757011" y="5059651"/>
            <a:ext cx="5829701" cy="1291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Bookman Old Style" panose="02050604050505020204" pitchFamily="18" charset="0"/>
              </a:rPr>
              <a:t>It reads like a normal sentence.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ookman Old Style" panose="02050604050505020204" pitchFamily="18" charset="0"/>
              </a:rPr>
              <a:t>Get the first names of employees who were hired in 2000.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C29DBA-97BC-41EF-B9AA-DFF08E055869}"/>
              </a:ext>
            </a:extLst>
          </p:cNvPr>
          <p:cNvCxnSpPr>
            <a:cxnSpLocks/>
          </p:cNvCxnSpPr>
          <p:nvPr/>
        </p:nvCxnSpPr>
        <p:spPr>
          <a:xfrm flipV="1">
            <a:off x="3359217" y="3830855"/>
            <a:ext cx="2175309" cy="10299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34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84C61-6DB5-4702-B452-7988E4F6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DML commands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C070A-AEA7-4118-995B-EF23C96901DC}"/>
              </a:ext>
            </a:extLst>
          </p:cNvPr>
          <p:cNvSpPr txBox="1"/>
          <p:nvPr/>
        </p:nvSpPr>
        <p:spPr>
          <a:xfrm>
            <a:off x="971550" y="1476106"/>
            <a:ext cx="10153650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SELECT Statement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SELECT statement is the most used statement in all of SQL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syntax used to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BE7201-C14E-49F4-B9DF-EB2FE19E5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2794665"/>
            <a:ext cx="3505200" cy="1104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F201A7-9346-4215-8745-2EB211D77B97}"/>
              </a:ext>
            </a:extLst>
          </p:cNvPr>
          <p:cNvSpPr txBox="1"/>
          <p:nvPr/>
        </p:nvSpPr>
        <p:spPr>
          <a:xfrm>
            <a:off x="6786562" y="2507240"/>
            <a:ext cx="4886325" cy="21197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column-list indicates what columns you’re interested in (the ones which you want to appear in the result), the table-list is the list of tables to be used in the query, and search-condition specifies what criteria you’re looking for.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7BE4D5-A6F7-4B1B-8987-D70CA75776C0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110163" y="3567114"/>
            <a:ext cx="167639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E6C61F1F-A00B-4F21-9ACB-5C0646FD3A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239" y="73413"/>
            <a:ext cx="1508761" cy="15087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39305331"/>
      </p:ext>
    </p:extLst>
  </p:cSld>
  <p:clrMapOvr>
    <a:masterClrMapping/>
  </p:clrMapOvr>
</p:sld>
</file>

<file path=ppt/theme/theme1.xml><?xml version="1.0" encoding="utf-8"?>
<a:theme xmlns:a="http://schemas.openxmlformats.org/drawingml/2006/main" name="Melancholy abstract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lancholy abstract design slides.potx" id="{0C631111-0761-4095-80FF-907E1270642A}" vid="{4C722CC6-EA24-4B9B-A48E-3EC5DC6964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613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Century Gothic</vt:lpstr>
      <vt:lpstr>Courier New</vt:lpstr>
      <vt:lpstr>Times New Roman</vt:lpstr>
      <vt:lpstr>Melancholy abstract design template</vt:lpstr>
      <vt:lpstr>Structured Query Language(SQL) </vt:lpstr>
      <vt:lpstr>Objectives</vt:lpstr>
      <vt:lpstr>Structured Query language  </vt:lpstr>
      <vt:lpstr>Structured Query Language (SQL)</vt:lpstr>
      <vt:lpstr>Categorization of SQL Operations</vt:lpstr>
      <vt:lpstr>What is SQL DDL?</vt:lpstr>
      <vt:lpstr>Data Manipulation Language    DML  </vt:lpstr>
      <vt:lpstr>Syntax used in SQL</vt:lpstr>
      <vt:lpstr>DML commands </vt:lpstr>
      <vt:lpstr>The SQL INSERT INTO Statement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Query language</dc:title>
  <dc:creator>Janet Sterling</dc:creator>
  <cp:lastModifiedBy>Janet ReidSterling</cp:lastModifiedBy>
  <cp:revision>56</cp:revision>
  <dcterms:created xsi:type="dcterms:W3CDTF">2020-10-30T03:33:40Z</dcterms:created>
  <dcterms:modified xsi:type="dcterms:W3CDTF">2023-11-15T06:20:33Z</dcterms:modified>
</cp:coreProperties>
</file>