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325" r:id="rId5"/>
    <p:sldId id="326" r:id="rId6"/>
    <p:sldId id="327" r:id="rId7"/>
    <p:sldId id="329" r:id="rId8"/>
    <p:sldId id="328" r:id="rId9"/>
    <p:sldId id="330" r:id="rId10"/>
    <p:sldId id="350" r:id="rId11"/>
    <p:sldId id="351" r:id="rId12"/>
    <p:sldId id="331" r:id="rId13"/>
    <p:sldId id="340" r:id="rId14"/>
    <p:sldId id="352" r:id="rId15"/>
    <p:sldId id="341" r:id="rId16"/>
    <p:sldId id="343" r:id="rId17"/>
    <p:sldId id="353" r:id="rId18"/>
    <p:sldId id="344" r:id="rId19"/>
    <p:sldId id="345" r:id="rId20"/>
    <p:sldId id="346" r:id="rId21"/>
    <p:sldId id="337" r:id="rId22"/>
    <p:sldId id="262" r:id="rId23"/>
    <p:sldId id="313" r:id="rId24"/>
    <p:sldId id="303" r:id="rId25"/>
    <p:sldId id="283" r:id="rId26"/>
    <p:sldId id="322" r:id="rId27"/>
    <p:sldId id="310" r:id="rId28"/>
    <p:sldId id="285" r:id="rId29"/>
    <p:sldId id="347" r:id="rId30"/>
    <p:sldId id="348" r:id="rId31"/>
    <p:sldId id="333" r:id="rId32"/>
    <p:sldId id="349" r:id="rId33"/>
    <p:sldId id="33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205" autoAdjust="0"/>
  </p:normalViewPr>
  <p:slideViewPr>
    <p:cSldViewPr snapToGrid="0">
      <p:cViewPr varScale="1">
        <p:scale>
          <a:sx n="114" d="100"/>
          <a:sy n="114" d="100"/>
        </p:scale>
        <p:origin x="186" y="10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7/1/2024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7/1/2024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71DC53-4A94-4E7C-8BA7-C3E988DA2C17}" type="datetime1">
              <a:rPr lang="en-US" smtClean="0"/>
              <a:t>7/1/2024</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61281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6DD13-DF4B-4719-A326-B4861EB71C66}" type="datetime1">
              <a:rPr lang="en-US" smtClean="0"/>
              <a:t>7/1/2024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67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 id="2147483674" r:id="rId20"/>
    <p:sldLayoutId id="2147483675" r:id="rId21"/>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1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B2B9B7E1-177B-4CB0-A164-DA56D568C6FD}"/>
              </a:ext>
            </a:extLst>
          </p:cNvPr>
          <p:cNvPicPr>
            <a:picLocks noGrp="1" noChangeAspect="1"/>
          </p:cNvPicPr>
          <p:nvPr>
            <p:ph type="pic" sz="quarter" idx="10"/>
          </p:nvPr>
        </p:nvPicPr>
        <p:blipFill>
          <a:blip r:embed="rId2"/>
          <a:srcRect t="15611" b="15611"/>
          <a:stretch>
            <a:fillRect/>
          </a:stretch>
        </p:blipFill>
        <p:spPr>
          <a:xfrm>
            <a:off x="2324100" y="638182"/>
            <a:ext cx="7543800" cy="5029200"/>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199" y="2516325"/>
            <a:ext cx="10893725" cy="1825349"/>
          </a:xfrm>
        </p:spPr>
        <p:txBody>
          <a:bodyPr/>
          <a:lstStyle/>
          <a:p>
            <a:r>
              <a:rPr lang="en-US" dirty="0"/>
              <a:t>Computational thinking</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Year 12</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196848"/>
            <a:ext cx="9829800" cy="914400"/>
          </a:xfrm>
        </p:spPr>
        <p:txBody>
          <a:bodyPr/>
          <a:lstStyle/>
          <a:p>
            <a:r>
              <a:rPr lang="en-US" dirty="0"/>
              <a:t>abstraction</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7" name="Content Placeholder 6">
            <a:extLst>
              <a:ext uri="{FF2B5EF4-FFF2-40B4-BE49-F238E27FC236}">
                <a16:creationId xmlns:a16="http://schemas.microsoft.com/office/drawing/2014/main" id="{64BABE5E-E5A6-4BE6-BE29-E3A6FDAC44CF}"/>
              </a:ext>
            </a:extLst>
          </p:cNvPr>
          <p:cNvSpPr>
            <a:spLocks noGrp="1"/>
          </p:cNvSpPr>
          <p:nvPr>
            <p:ph idx="1"/>
          </p:nvPr>
        </p:nvSpPr>
        <p:spPr>
          <a:xfrm>
            <a:off x="924365" y="1344088"/>
            <a:ext cx="8950885" cy="4169823"/>
          </a:xfrm>
        </p:spPr>
        <p:txBody>
          <a:bodyPr/>
          <a:lstStyle/>
          <a:p>
            <a:pPr marL="0" indent="0">
              <a:lnSpc>
                <a:spcPct val="150000"/>
              </a:lnSpc>
              <a:buNone/>
            </a:pPr>
            <a:r>
              <a:rPr lang="en-US" sz="2000" dirty="0">
                <a:latin typeface="Bookman Old Style" panose="02050604050505020204" pitchFamily="18" charset="0"/>
              </a:rPr>
              <a:t>Simplifying a problem and focusing on the essential details while ignoring unnecessary information (intricacies). </a:t>
            </a:r>
          </a:p>
          <a:p>
            <a:pPr marL="0" indent="0">
              <a:buNone/>
            </a:pPr>
            <a:endParaRPr lang="en-US" dirty="0"/>
          </a:p>
        </p:txBody>
      </p:sp>
      <p:pic>
        <p:nvPicPr>
          <p:cNvPr id="6" name="Picture 5">
            <a:extLst>
              <a:ext uri="{FF2B5EF4-FFF2-40B4-BE49-F238E27FC236}">
                <a16:creationId xmlns:a16="http://schemas.microsoft.com/office/drawing/2014/main" id="{C1FFDA5A-7851-46D2-A2EE-7B391451EFBE}"/>
              </a:ext>
            </a:extLst>
          </p:cNvPr>
          <p:cNvPicPr>
            <a:picLocks noChangeAspect="1"/>
          </p:cNvPicPr>
          <p:nvPr/>
        </p:nvPicPr>
        <p:blipFill>
          <a:blip r:embed="rId2"/>
          <a:stretch>
            <a:fillRect/>
          </a:stretch>
        </p:blipFill>
        <p:spPr>
          <a:xfrm>
            <a:off x="2611787" y="2599641"/>
            <a:ext cx="6231063" cy="3512235"/>
          </a:xfrm>
          <a:prstGeom prst="rect">
            <a:avLst/>
          </a:prstGeom>
        </p:spPr>
      </p:pic>
    </p:spTree>
    <p:extLst>
      <p:ext uri="{BB962C8B-B14F-4D97-AF65-F5344CB8AC3E}">
        <p14:creationId xmlns:p14="http://schemas.microsoft.com/office/powerpoint/2010/main" val="375701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877824" y="196848"/>
            <a:ext cx="10140696" cy="673104"/>
          </a:xfrm>
        </p:spPr>
        <p:txBody>
          <a:bodyPr/>
          <a:lstStyle/>
          <a:p>
            <a:r>
              <a:rPr lang="en-US" sz="3600" dirty="0"/>
              <a:t>Abstraction-Characteristics </a:t>
            </a:r>
            <a:br>
              <a:rPr lang="en-US" sz="3600" dirty="0"/>
            </a:br>
            <a:endParaRPr lang="en-US" sz="3600" dirty="0"/>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7" name="Content Placeholder 6">
            <a:extLst>
              <a:ext uri="{FF2B5EF4-FFF2-40B4-BE49-F238E27FC236}">
                <a16:creationId xmlns:a16="http://schemas.microsoft.com/office/drawing/2014/main" id="{64BABE5E-E5A6-4BE6-BE29-E3A6FDAC44CF}"/>
              </a:ext>
            </a:extLst>
          </p:cNvPr>
          <p:cNvSpPr>
            <a:spLocks noGrp="1"/>
          </p:cNvSpPr>
          <p:nvPr>
            <p:ph idx="1"/>
          </p:nvPr>
        </p:nvSpPr>
        <p:spPr>
          <a:xfrm>
            <a:off x="800889" y="869952"/>
            <a:ext cx="8173372" cy="5791200"/>
          </a:xfrm>
        </p:spPr>
        <p:txBody>
          <a:bodyPr/>
          <a:lstStyle/>
          <a:p>
            <a:pPr>
              <a:lnSpc>
                <a:spcPct val="150000"/>
              </a:lnSpc>
            </a:pPr>
            <a:r>
              <a:rPr lang="en-US" sz="2000" dirty="0">
                <a:latin typeface="Bookman Old Style" panose="02050604050505020204" pitchFamily="18" charset="0"/>
              </a:rPr>
              <a:t>P</a:t>
            </a:r>
            <a:r>
              <a:rPr lang="en-US" sz="1800" dirty="0">
                <a:latin typeface="Bookman Old Style" panose="02050604050505020204" pitchFamily="18" charset="0"/>
              </a:rPr>
              <a:t>romotes modularity by breaking down a system into manageable components. </a:t>
            </a:r>
          </a:p>
          <a:p>
            <a:pPr>
              <a:lnSpc>
                <a:spcPct val="150000"/>
              </a:lnSpc>
            </a:pPr>
            <a:r>
              <a:rPr lang="en-US" sz="1800" dirty="0">
                <a:latin typeface="Bookman Old Style" panose="02050604050505020204" pitchFamily="18" charset="0"/>
              </a:rPr>
              <a:t>Creates portable solutions. By hiding hardware-specific details behind abstraction layers, software can be developed to run on different platforms without significant modification, enhancing cross-platform compatibility.</a:t>
            </a:r>
          </a:p>
          <a:p>
            <a:pPr>
              <a:lnSpc>
                <a:spcPct val="150000"/>
              </a:lnSpc>
            </a:pPr>
            <a:r>
              <a:rPr lang="en-US" sz="1800" dirty="0">
                <a:latin typeface="Bookman Old Style" panose="02050604050505020204" pitchFamily="18" charset="0"/>
              </a:rPr>
              <a:t>Facilitates communication among team members with different expertise. Allows individuals from different area to collaborate as they can focus on the shared abstraction rather than the details specific to their domains.</a:t>
            </a:r>
          </a:p>
          <a:p>
            <a:pPr>
              <a:lnSpc>
                <a:spcPct val="150000"/>
              </a:lnSpc>
            </a:pPr>
            <a:r>
              <a:rPr lang="en-US" sz="1800" dirty="0">
                <a:latin typeface="Bookman Old Style" panose="02050604050505020204" pitchFamily="18" charset="0"/>
              </a:rPr>
              <a:t>Debugging is easier. It reduces the scope of potential issues. No in-depth understanding of the entire system, making it easier to identify and fix problems.</a:t>
            </a:r>
          </a:p>
          <a:p>
            <a:pPr marL="0" indent="0">
              <a:buNone/>
            </a:pPr>
            <a:endParaRPr lang="en-US" dirty="0"/>
          </a:p>
        </p:txBody>
      </p:sp>
    </p:spTree>
    <p:extLst>
      <p:ext uri="{BB962C8B-B14F-4D97-AF65-F5344CB8AC3E}">
        <p14:creationId xmlns:p14="http://schemas.microsoft.com/office/powerpoint/2010/main" val="346466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33965" y="348335"/>
            <a:ext cx="9829800" cy="611425"/>
          </a:xfrm>
        </p:spPr>
        <p:txBody>
          <a:bodyPr/>
          <a:lstStyle/>
          <a:p>
            <a:r>
              <a:rPr lang="en-US" dirty="0"/>
              <a:t>Algorithmic Thinking</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7" name="Content Placeholder 6">
            <a:extLst>
              <a:ext uri="{FF2B5EF4-FFF2-40B4-BE49-F238E27FC236}">
                <a16:creationId xmlns:a16="http://schemas.microsoft.com/office/drawing/2014/main" id="{64BABE5E-E5A6-4BE6-BE29-E3A6FDAC44CF}"/>
              </a:ext>
            </a:extLst>
          </p:cNvPr>
          <p:cNvSpPr>
            <a:spLocks noGrp="1"/>
          </p:cNvSpPr>
          <p:nvPr>
            <p:ph idx="1"/>
          </p:nvPr>
        </p:nvSpPr>
        <p:spPr>
          <a:xfrm>
            <a:off x="999262" y="1302992"/>
            <a:ext cx="5951266" cy="4763161"/>
          </a:xfrm>
        </p:spPr>
        <p:txBody>
          <a:bodyPr/>
          <a:lstStyle/>
          <a:p>
            <a:pPr marL="0" indent="0">
              <a:lnSpc>
                <a:spcPct val="150000"/>
              </a:lnSpc>
              <a:buNone/>
            </a:pPr>
            <a:r>
              <a:rPr lang="en-US" sz="2000" dirty="0">
                <a:latin typeface="Bookman Old Style" panose="02050604050505020204" pitchFamily="18" charset="0"/>
              </a:rPr>
              <a:t>Developing a step-by-step solution or a set of instructions to solve a problem. Algorithms provide a clear, unambiguous sequence of steps to follow in order to achieve a specific goal.</a:t>
            </a:r>
          </a:p>
          <a:p>
            <a:pPr marL="0" indent="0">
              <a:lnSpc>
                <a:spcPct val="150000"/>
              </a:lnSpc>
              <a:buNone/>
            </a:pPr>
            <a:r>
              <a:rPr lang="en-US" sz="2000" dirty="0">
                <a:latin typeface="Bookman Old Style" panose="02050604050505020204" pitchFamily="18" charset="0"/>
              </a:rPr>
              <a:t>It involves breaking down a problem into a sequence of well-defined, logical steps or procedures that, when followed, lead to a solution.</a:t>
            </a:r>
          </a:p>
        </p:txBody>
      </p:sp>
    </p:spTree>
    <p:extLst>
      <p:ext uri="{BB962C8B-B14F-4D97-AF65-F5344CB8AC3E}">
        <p14:creationId xmlns:p14="http://schemas.microsoft.com/office/powerpoint/2010/main" val="343076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991603" y="363901"/>
            <a:ext cx="9829800" cy="425260"/>
          </a:xfrm>
        </p:spPr>
        <p:txBody>
          <a:bodyPr/>
          <a:lstStyle/>
          <a:p>
            <a:r>
              <a:rPr lang="en-US" sz="3600" dirty="0"/>
              <a:t>Algorithmic Thinking</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7" name="Content Placeholder 6">
            <a:extLst>
              <a:ext uri="{FF2B5EF4-FFF2-40B4-BE49-F238E27FC236}">
                <a16:creationId xmlns:a16="http://schemas.microsoft.com/office/drawing/2014/main" id="{64BABE5E-E5A6-4BE6-BE29-E3A6FDAC44CF}"/>
              </a:ext>
            </a:extLst>
          </p:cNvPr>
          <p:cNvSpPr>
            <a:spLocks noGrp="1"/>
          </p:cNvSpPr>
          <p:nvPr>
            <p:ph idx="1"/>
          </p:nvPr>
        </p:nvSpPr>
        <p:spPr>
          <a:xfrm>
            <a:off x="820183" y="879894"/>
            <a:ext cx="10464025" cy="5139907"/>
          </a:xfrm>
        </p:spPr>
        <p:txBody>
          <a:bodyPr/>
          <a:lstStyle/>
          <a:p>
            <a:pPr marL="0" indent="0">
              <a:lnSpc>
                <a:spcPct val="150000"/>
              </a:lnSpc>
              <a:buNone/>
            </a:pPr>
            <a:r>
              <a:rPr lang="en-US" sz="2000" dirty="0">
                <a:latin typeface="Bookman Old Style" panose="02050604050505020204" pitchFamily="18" charset="0"/>
              </a:rPr>
              <a:t>There are several methods of writing algorithms before attempting to program</a:t>
            </a:r>
          </a:p>
          <a:p>
            <a:pPr marL="0" indent="0">
              <a:lnSpc>
                <a:spcPct val="150000"/>
              </a:lnSpc>
              <a:buNone/>
            </a:pPr>
            <a:r>
              <a:rPr lang="en-US" sz="2000" dirty="0">
                <a:latin typeface="Bookman Old Style" panose="02050604050505020204" pitchFamily="18" charset="0"/>
              </a:rPr>
              <a:t>a solution. </a:t>
            </a:r>
          </a:p>
          <a:p>
            <a:pPr marL="0" indent="0">
              <a:lnSpc>
                <a:spcPct val="150000"/>
              </a:lnSpc>
              <a:buNone/>
            </a:pPr>
            <a:r>
              <a:rPr lang="en-US" sz="2000" dirty="0">
                <a:latin typeface="Bookman Old Style" panose="02050604050505020204" pitchFamily="18" charset="0"/>
              </a:rPr>
              <a:t>Three methods that can be used.</a:t>
            </a:r>
          </a:p>
          <a:p>
            <a:pPr>
              <a:lnSpc>
                <a:spcPct val="150000"/>
              </a:lnSpc>
            </a:pPr>
            <a:r>
              <a:rPr lang="en-US" sz="2000" b="1" dirty="0">
                <a:solidFill>
                  <a:srgbClr val="FF0000"/>
                </a:solidFill>
                <a:latin typeface="Bookman Old Style" panose="02050604050505020204" pitchFamily="18" charset="0"/>
              </a:rPr>
              <a:t>Structured English </a:t>
            </a:r>
            <a:r>
              <a:rPr lang="en-US" sz="2000" dirty="0">
                <a:latin typeface="Bookman Old Style" panose="02050604050505020204" pitchFamily="18" charset="0"/>
              </a:rPr>
              <a:t>is a  form of pseudocode that uses a subset of the English language with a formal structure to describe the logic of a computer program or algorithm. These steps can be numbered.</a:t>
            </a:r>
          </a:p>
          <a:p>
            <a:pPr>
              <a:lnSpc>
                <a:spcPct val="150000"/>
              </a:lnSpc>
            </a:pPr>
            <a:r>
              <a:rPr lang="en-US" sz="2000" b="1" dirty="0">
                <a:solidFill>
                  <a:srgbClr val="FF0000"/>
                </a:solidFill>
                <a:latin typeface="Bookman Old Style" panose="02050604050505020204" pitchFamily="18" charset="0"/>
              </a:rPr>
              <a:t>Flowcharts</a:t>
            </a:r>
            <a:r>
              <a:rPr lang="en-US" sz="2000" dirty="0">
                <a:latin typeface="Bookman Old Style" panose="02050604050505020204" pitchFamily="18" charset="0"/>
              </a:rPr>
              <a:t> use shapes and arrows to illustrate the flow of control and decision points in the algorithm. </a:t>
            </a:r>
          </a:p>
          <a:p>
            <a:pPr>
              <a:lnSpc>
                <a:spcPct val="150000"/>
              </a:lnSpc>
            </a:pPr>
            <a:r>
              <a:rPr lang="en-US" sz="2000" b="1" dirty="0">
                <a:solidFill>
                  <a:srgbClr val="FF0000"/>
                </a:solidFill>
                <a:latin typeface="Bookman Old Style" panose="02050604050505020204" pitchFamily="18" charset="0"/>
              </a:rPr>
              <a:t>Pseudocode</a:t>
            </a:r>
            <a:r>
              <a:rPr lang="en-US" sz="2000" dirty="0">
                <a:latin typeface="Bookman Old Style" panose="02050604050505020204" pitchFamily="18" charset="0"/>
              </a:rPr>
              <a:t> is a mix of natural language and simple code-like syntax that helps outline the logic of the algorithm . Not programming language specific.</a:t>
            </a:r>
          </a:p>
        </p:txBody>
      </p:sp>
    </p:spTree>
    <p:extLst>
      <p:ext uri="{BB962C8B-B14F-4D97-AF65-F5344CB8AC3E}">
        <p14:creationId xmlns:p14="http://schemas.microsoft.com/office/powerpoint/2010/main" val="61003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9A65-9301-1500-FF88-262070CD2BD9}"/>
              </a:ext>
            </a:extLst>
          </p:cNvPr>
          <p:cNvSpPr>
            <a:spLocks noGrp="1"/>
          </p:cNvSpPr>
          <p:nvPr>
            <p:ph type="title"/>
          </p:nvPr>
        </p:nvSpPr>
        <p:spPr>
          <a:xfrm>
            <a:off x="2063222" y="286968"/>
            <a:ext cx="3886200" cy="548640"/>
          </a:xfrm>
        </p:spPr>
        <p:txBody>
          <a:bodyPr/>
          <a:lstStyle/>
          <a:p>
            <a:pPr algn="ctr"/>
            <a:r>
              <a:rPr lang="en-US" sz="4400" dirty="0"/>
              <a:t>Activity</a:t>
            </a:r>
          </a:p>
        </p:txBody>
      </p:sp>
      <p:sp>
        <p:nvSpPr>
          <p:cNvPr id="3" name="Content Placeholder 2">
            <a:extLst>
              <a:ext uri="{FF2B5EF4-FFF2-40B4-BE49-F238E27FC236}">
                <a16:creationId xmlns:a16="http://schemas.microsoft.com/office/drawing/2014/main" id="{586E4BC2-1A2F-29C8-78BA-986E5A6F0768}"/>
              </a:ext>
            </a:extLst>
          </p:cNvPr>
          <p:cNvSpPr>
            <a:spLocks noGrp="1"/>
          </p:cNvSpPr>
          <p:nvPr>
            <p:ph idx="1"/>
          </p:nvPr>
        </p:nvSpPr>
        <p:spPr>
          <a:xfrm>
            <a:off x="752236" y="1046145"/>
            <a:ext cx="8840752" cy="2697249"/>
          </a:xfrm>
        </p:spPr>
        <p:txBody>
          <a:bodyPr/>
          <a:lstStyle/>
          <a:p>
            <a:pPr>
              <a:lnSpc>
                <a:spcPct val="100000"/>
              </a:lnSpc>
            </a:pPr>
            <a:r>
              <a:rPr lang="en-US" sz="1800" cap="none" dirty="0">
                <a:latin typeface="Bookman Old Style" panose="02050604050505020204" pitchFamily="18" charset="0"/>
              </a:rPr>
              <a:t>Problem:</a:t>
            </a:r>
          </a:p>
          <a:p>
            <a:pPr>
              <a:lnSpc>
                <a:spcPct val="100000"/>
              </a:lnSpc>
            </a:pPr>
            <a:r>
              <a:rPr lang="en-US" sz="1800" cap="none" dirty="0">
                <a:latin typeface="Bookman Old Style" panose="02050604050505020204" pitchFamily="18" charset="0"/>
              </a:rPr>
              <a:t>You are tasked with designing an algorithm for a simple online library system. The system needs to perform the following operations:</a:t>
            </a:r>
          </a:p>
          <a:p>
            <a:pPr marL="742950" lvl="2" indent="-285750">
              <a:lnSpc>
                <a:spcPct val="100000"/>
              </a:lnSpc>
            </a:pPr>
            <a:r>
              <a:rPr lang="en-US" cap="none" dirty="0">
                <a:latin typeface="Bookman Old Style" panose="02050604050505020204" pitchFamily="18" charset="0"/>
              </a:rPr>
              <a:t> Allow a user to log in.</a:t>
            </a:r>
          </a:p>
          <a:p>
            <a:pPr marL="742950" lvl="2" indent="-285750">
              <a:lnSpc>
                <a:spcPct val="100000"/>
              </a:lnSpc>
            </a:pPr>
            <a:r>
              <a:rPr lang="en-US" cap="none" dirty="0">
                <a:latin typeface="Bookman Old Style" panose="02050604050505020204" pitchFamily="18" charset="0"/>
              </a:rPr>
              <a:t>Display a list of available books.</a:t>
            </a:r>
          </a:p>
          <a:p>
            <a:pPr marL="742950" lvl="2" indent="-285750">
              <a:lnSpc>
                <a:spcPct val="100000"/>
              </a:lnSpc>
            </a:pPr>
            <a:r>
              <a:rPr lang="en-US" cap="none" dirty="0">
                <a:latin typeface="Bookman Old Style" panose="02050604050505020204" pitchFamily="18" charset="0"/>
              </a:rPr>
              <a:t>Allow a user to borrow a book.</a:t>
            </a:r>
          </a:p>
          <a:p>
            <a:pPr marL="742950" lvl="2" indent="-285750">
              <a:lnSpc>
                <a:spcPct val="100000"/>
              </a:lnSpc>
            </a:pPr>
            <a:r>
              <a:rPr lang="en-US" cap="none" dirty="0">
                <a:latin typeface="Bookman Old Style" panose="02050604050505020204" pitchFamily="18" charset="0"/>
              </a:rPr>
              <a:t>Display the user's borrowed books.</a:t>
            </a:r>
          </a:p>
          <a:p>
            <a:pPr marL="742950" lvl="2" indent="-285750">
              <a:lnSpc>
                <a:spcPct val="100000"/>
              </a:lnSpc>
            </a:pPr>
            <a:r>
              <a:rPr lang="en-US" cap="none" dirty="0">
                <a:latin typeface="Bookman Old Style" panose="02050604050505020204" pitchFamily="18" charset="0"/>
              </a:rPr>
              <a:t>Allow a user to return a book.</a:t>
            </a:r>
          </a:p>
          <a:p>
            <a:pPr lvl="2" indent="0">
              <a:lnSpc>
                <a:spcPct val="100000"/>
              </a:lnSpc>
              <a:buNone/>
            </a:pPr>
            <a:endParaRPr lang="en-US" sz="1600" cap="none"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C5C7BC41-807B-25B4-DABB-D56E73D50B19}"/>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6" name="TextBox 5">
            <a:extLst>
              <a:ext uri="{FF2B5EF4-FFF2-40B4-BE49-F238E27FC236}">
                <a16:creationId xmlns:a16="http://schemas.microsoft.com/office/drawing/2014/main" id="{86568B3C-EC33-5C92-6FD1-056552394848}"/>
              </a:ext>
            </a:extLst>
          </p:cNvPr>
          <p:cNvSpPr txBox="1"/>
          <p:nvPr/>
        </p:nvSpPr>
        <p:spPr>
          <a:xfrm>
            <a:off x="702956" y="3665692"/>
            <a:ext cx="10198664" cy="2538259"/>
          </a:xfrm>
          <a:prstGeom prst="rect">
            <a:avLst/>
          </a:prstGeom>
          <a:noFill/>
        </p:spPr>
        <p:txBody>
          <a:bodyPr wrap="square">
            <a:spAutoFit/>
          </a:bodyPr>
          <a:lstStyle/>
          <a:p>
            <a:pPr>
              <a:lnSpc>
                <a:spcPct val="150000"/>
              </a:lnSpc>
            </a:pPr>
            <a:r>
              <a:rPr lang="en-US" dirty="0">
                <a:latin typeface="Bookman Old Style" panose="02050604050505020204" pitchFamily="18" charset="0"/>
              </a:rPr>
              <a:t>Design an algorithm that outlines the steps and logic for this online library system. </a:t>
            </a:r>
          </a:p>
          <a:p>
            <a:pPr>
              <a:lnSpc>
                <a:spcPct val="150000"/>
              </a:lnSpc>
            </a:pPr>
            <a:r>
              <a:rPr lang="en-US" dirty="0">
                <a:latin typeface="Bookman Old Style" panose="02050604050505020204" pitchFamily="18" charset="0"/>
              </a:rPr>
              <a:t>Provide solutions using </a:t>
            </a:r>
          </a:p>
          <a:p>
            <a:pPr marL="342900" indent="-342900">
              <a:lnSpc>
                <a:spcPct val="150000"/>
              </a:lnSpc>
              <a:buFont typeface="+mj-lt"/>
              <a:buAutoNum type="arabicPeriod"/>
            </a:pPr>
            <a:r>
              <a:rPr lang="en-US" dirty="0">
                <a:latin typeface="Bookman Old Style" panose="02050604050505020204" pitchFamily="18" charset="0"/>
              </a:rPr>
              <a:t>Structured English, </a:t>
            </a:r>
          </a:p>
          <a:p>
            <a:pPr marL="342900" indent="-342900">
              <a:lnSpc>
                <a:spcPct val="150000"/>
              </a:lnSpc>
              <a:buFont typeface="+mj-lt"/>
              <a:buAutoNum type="arabicPeriod"/>
            </a:pPr>
            <a:r>
              <a:rPr lang="en-US" dirty="0">
                <a:latin typeface="Bookman Old Style" panose="02050604050505020204" pitchFamily="18" charset="0"/>
              </a:rPr>
              <a:t>a flowchart, </a:t>
            </a:r>
          </a:p>
          <a:p>
            <a:pPr marL="342900" indent="-342900">
              <a:lnSpc>
                <a:spcPct val="150000"/>
              </a:lnSpc>
              <a:buFont typeface="+mj-lt"/>
              <a:buAutoNum type="arabicPeriod"/>
            </a:pPr>
            <a:r>
              <a:rPr lang="en-US" dirty="0">
                <a:latin typeface="Bookman Old Style" panose="02050604050505020204" pitchFamily="18" charset="0"/>
              </a:rPr>
              <a:t>pseudocode.</a:t>
            </a:r>
          </a:p>
          <a:p>
            <a:pPr marL="342900" indent="-342900">
              <a:lnSpc>
                <a:spcPct val="150000"/>
              </a:lnSpc>
              <a:buFont typeface="+mj-lt"/>
              <a:buAutoNum type="arabicPeriod"/>
            </a:pPr>
            <a:r>
              <a:rPr lang="en-US" dirty="0">
                <a:latin typeface="Bookman Old Style" panose="02050604050505020204" pitchFamily="18" charset="0"/>
              </a:rPr>
              <a:t>Finally, a programming code using either </a:t>
            </a:r>
            <a:r>
              <a:rPr lang="en-US" b="1" dirty="0">
                <a:solidFill>
                  <a:srgbClr val="FF0000"/>
                </a:solidFill>
                <a:latin typeface="Bookman Old Style" panose="02050604050505020204" pitchFamily="18" charset="0"/>
              </a:rPr>
              <a:t>Python, VB Net or Java</a:t>
            </a:r>
          </a:p>
        </p:txBody>
      </p:sp>
    </p:spTree>
    <p:extLst>
      <p:ext uri="{BB962C8B-B14F-4D97-AF65-F5344CB8AC3E}">
        <p14:creationId xmlns:p14="http://schemas.microsoft.com/office/powerpoint/2010/main" val="2867864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7F5B-F1DD-4729-A3AC-60A0E684DD77}"/>
              </a:ext>
            </a:extLst>
          </p:cNvPr>
          <p:cNvSpPr>
            <a:spLocks noGrp="1"/>
          </p:cNvSpPr>
          <p:nvPr>
            <p:ph type="title"/>
          </p:nvPr>
        </p:nvSpPr>
        <p:spPr>
          <a:xfrm>
            <a:off x="289214" y="1474723"/>
            <a:ext cx="3291730" cy="2818030"/>
          </a:xfrm>
        </p:spPr>
        <p:txBody>
          <a:bodyPr/>
          <a:lstStyle/>
          <a:p>
            <a:pPr algn="ctr"/>
            <a:br>
              <a:rPr lang="en-US" dirty="0"/>
            </a:br>
            <a:r>
              <a:rPr lang="en-US" sz="3200" dirty="0"/>
              <a:t>Structured English</a:t>
            </a:r>
            <a:endParaRPr lang="en-US" dirty="0"/>
          </a:p>
        </p:txBody>
      </p:sp>
      <p:sp>
        <p:nvSpPr>
          <p:cNvPr id="3" name="Content Placeholder 2">
            <a:extLst>
              <a:ext uri="{FF2B5EF4-FFF2-40B4-BE49-F238E27FC236}">
                <a16:creationId xmlns:a16="http://schemas.microsoft.com/office/drawing/2014/main" id="{354A67A9-11DF-4EDB-869C-A73615DBA586}"/>
              </a:ext>
            </a:extLst>
          </p:cNvPr>
          <p:cNvSpPr>
            <a:spLocks noGrp="1"/>
          </p:cNvSpPr>
          <p:nvPr>
            <p:ph idx="1"/>
          </p:nvPr>
        </p:nvSpPr>
        <p:spPr>
          <a:xfrm>
            <a:off x="4008030" y="2206605"/>
            <a:ext cx="5515856" cy="3410363"/>
          </a:xfrm>
        </p:spPr>
        <p:txBody>
          <a:bodyPr/>
          <a:lstStyle/>
          <a:p>
            <a:r>
              <a:rPr lang="en-US" dirty="0">
                <a:latin typeface="Bookman Old Style" panose="02050604050505020204" pitchFamily="18" charset="0"/>
              </a:rPr>
              <a:t>1 Ask for the number of values</a:t>
            </a:r>
          </a:p>
          <a:p>
            <a:r>
              <a:rPr lang="en-US" dirty="0">
                <a:latin typeface="Bookman Old Style" panose="02050604050505020204" pitchFamily="18" charset="0"/>
              </a:rPr>
              <a:t>2 Loop that number of times</a:t>
            </a:r>
          </a:p>
          <a:p>
            <a:r>
              <a:rPr lang="en-US" dirty="0">
                <a:latin typeface="Bookman Old Style" panose="02050604050505020204" pitchFamily="18" charset="0"/>
              </a:rPr>
              <a:t>3 Enter a value in loop</a:t>
            </a:r>
          </a:p>
          <a:p>
            <a:r>
              <a:rPr lang="en-US" dirty="0">
                <a:latin typeface="Bookman Old Style" panose="02050604050505020204" pitchFamily="18" charset="0"/>
              </a:rPr>
              <a:t>4 Add the value to the Total in loop</a:t>
            </a:r>
          </a:p>
          <a:p>
            <a:r>
              <a:rPr lang="en-US" dirty="0">
                <a:latin typeface="Bookman Old Style" panose="02050604050505020204" pitchFamily="18" charset="0"/>
              </a:rPr>
              <a:t>5 Calculate and output average</a:t>
            </a:r>
          </a:p>
        </p:txBody>
      </p:sp>
      <p:sp>
        <p:nvSpPr>
          <p:cNvPr id="4" name="Slide Number Placeholder 3">
            <a:extLst>
              <a:ext uri="{FF2B5EF4-FFF2-40B4-BE49-F238E27FC236}">
                <a16:creationId xmlns:a16="http://schemas.microsoft.com/office/drawing/2014/main" id="{1ADCF037-ECD2-4AD0-9B3B-8619916A65FC}"/>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7" name="TextBox 6">
            <a:extLst>
              <a:ext uri="{FF2B5EF4-FFF2-40B4-BE49-F238E27FC236}">
                <a16:creationId xmlns:a16="http://schemas.microsoft.com/office/drawing/2014/main" id="{53800E37-FB64-E06D-71D8-BDB73DCF4A93}"/>
              </a:ext>
            </a:extLst>
          </p:cNvPr>
          <p:cNvSpPr txBox="1"/>
          <p:nvPr/>
        </p:nvSpPr>
        <p:spPr>
          <a:xfrm>
            <a:off x="4149021" y="1241031"/>
            <a:ext cx="2618634" cy="584775"/>
          </a:xfrm>
          <a:prstGeom prst="rect">
            <a:avLst/>
          </a:prstGeom>
          <a:noFill/>
        </p:spPr>
        <p:txBody>
          <a:bodyPr wrap="square">
            <a:spAutoFit/>
          </a:bodyPr>
          <a:lstStyle/>
          <a:p>
            <a:r>
              <a:rPr lang="en-US" sz="3200" dirty="0"/>
              <a:t>Example</a:t>
            </a:r>
          </a:p>
        </p:txBody>
      </p:sp>
    </p:spTree>
    <p:extLst>
      <p:ext uri="{BB962C8B-B14F-4D97-AF65-F5344CB8AC3E}">
        <p14:creationId xmlns:p14="http://schemas.microsoft.com/office/powerpoint/2010/main" val="1725322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7F5B-F1DD-4729-A3AC-60A0E684DD77}"/>
              </a:ext>
            </a:extLst>
          </p:cNvPr>
          <p:cNvSpPr>
            <a:spLocks noGrp="1"/>
          </p:cNvSpPr>
          <p:nvPr>
            <p:ph type="title"/>
          </p:nvPr>
        </p:nvSpPr>
        <p:spPr>
          <a:xfrm>
            <a:off x="135901" y="1474721"/>
            <a:ext cx="3193172" cy="1542251"/>
          </a:xfrm>
        </p:spPr>
        <p:txBody>
          <a:bodyPr/>
          <a:lstStyle/>
          <a:p>
            <a:br>
              <a:rPr lang="en-US" sz="4400" dirty="0"/>
            </a:br>
            <a:r>
              <a:rPr lang="en-US" sz="3200" dirty="0"/>
              <a:t>pseudocode</a:t>
            </a:r>
            <a:endParaRPr lang="en-US" sz="4400" dirty="0"/>
          </a:p>
        </p:txBody>
      </p:sp>
      <p:sp>
        <p:nvSpPr>
          <p:cNvPr id="3" name="Content Placeholder 2">
            <a:extLst>
              <a:ext uri="{FF2B5EF4-FFF2-40B4-BE49-F238E27FC236}">
                <a16:creationId xmlns:a16="http://schemas.microsoft.com/office/drawing/2014/main" id="{354A67A9-11DF-4EDB-869C-A73615DBA586}"/>
              </a:ext>
            </a:extLst>
          </p:cNvPr>
          <p:cNvSpPr>
            <a:spLocks noGrp="1"/>
          </p:cNvSpPr>
          <p:nvPr>
            <p:ph idx="1"/>
          </p:nvPr>
        </p:nvSpPr>
        <p:spPr>
          <a:xfrm>
            <a:off x="4741739" y="294814"/>
            <a:ext cx="6173009" cy="6268372"/>
          </a:xfrm>
        </p:spPr>
        <p:txBody>
          <a:bodyPr/>
          <a:lstStyle/>
          <a:p>
            <a:r>
              <a:rPr lang="en-US" dirty="0"/>
              <a:t>START  </a:t>
            </a:r>
          </a:p>
          <a:p>
            <a:r>
              <a:rPr lang="en-US" dirty="0"/>
              <a:t>    READ </a:t>
            </a:r>
            <a:r>
              <a:rPr lang="en-US" dirty="0" err="1"/>
              <a:t>InputValue</a:t>
            </a:r>
            <a:r>
              <a:rPr lang="en-US" dirty="0"/>
              <a:t>  </a:t>
            </a:r>
          </a:p>
          <a:p>
            <a:r>
              <a:rPr lang="en-US" dirty="0"/>
              <a:t>     IF </a:t>
            </a:r>
            <a:r>
              <a:rPr lang="en-US" dirty="0" err="1"/>
              <a:t>InputValue</a:t>
            </a:r>
            <a:r>
              <a:rPr lang="en-US" dirty="0"/>
              <a:t> &gt; 0 THEN    </a:t>
            </a:r>
          </a:p>
          <a:p>
            <a:r>
              <a:rPr lang="en-US" dirty="0"/>
              <a:t>          PRINT "The number is positive."  </a:t>
            </a:r>
          </a:p>
          <a:p>
            <a:r>
              <a:rPr lang="en-US" dirty="0"/>
              <a:t>      ELSE    </a:t>
            </a:r>
          </a:p>
          <a:p>
            <a:r>
              <a:rPr lang="en-US" dirty="0"/>
              <a:t>          PRINT "The number is non-positive."  </a:t>
            </a:r>
          </a:p>
          <a:p>
            <a:r>
              <a:rPr lang="en-US" dirty="0"/>
              <a:t>     ENDIF  </a:t>
            </a:r>
          </a:p>
          <a:p>
            <a:r>
              <a:rPr lang="en-US" dirty="0"/>
              <a:t>     FOR </a:t>
            </a:r>
            <a:r>
              <a:rPr lang="en-US" dirty="0" err="1"/>
              <a:t>i</a:t>
            </a:r>
            <a:r>
              <a:rPr lang="en-US" dirty="0"/>
              <a:t> FROM 1 TO 5    </a:t>
            </a:r>
          </a:p>
          <a:p>
            <a:r>
              <a:rPr lang="en-US" dirty="0"/>
              <a:t>         PRINT "Iteration ", </a:t>
            </a:r>
            <a:r>
              <a:rPr lang="en-US" dirty="0" err="1"/>
              <a:t>i</a:t>
            </a:r>
            <a:r>
              <a:rPr lang="en-US" dirty="0"/>
              <a:t> </a:t>
            </a:r>
          </a:p>
          <a:p>
            <a:r>
              <a:rPr lang="en-US" dirty="0"/>
              <a:t>     ENDFOR  </a:t>
            </a:r>
          </a:p>
          <a:p>
            <a:r>
              <a:rPr lang="en-US" dirty="0"/>
              <a:t>      CALL </a:t>
            </a:r>
            <a:r>
              <a:rPr lang="en-US" dirty="0" err="1"/>
              <a:t>DisplayResult</a:t>
            </a:r>
            <a:r>
              <a:rPr lang="en-US" dirty="0"/>
              <a:t>()STOP</a:t>
            </a:r>
          </a:p>
        </p:txBody>
      </p:sp>
      <p:sp>
        <p:nvSpPr>
          <p:cNvPr id="4" name="Slide Number Placeholder 3">
            <a:extLst>
              <a:ext uri="{FF2B5EF4-FFF2-40B4-BE49-F238E27FC236}">
                <a16:creationId xmlns:a16="http://schemas.microsoft.com/office/drawing/2014/main" id="{1ADCF037-ECD2-4AD0-9B3B-8619916A65FC}"/>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Tree>
    <p:extLst>
      <p:ext uri="{BB962C8B-B14F-4D97-AF65-F5344CB8AC3E}">
        <p14:creationId xmlns:p14="http://schemas.microsoft.com/office/powerpoint/2010/main" val="254348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7F5B-F1DD-4729-A3AC-60A0E684DD77}"/>
              </a:ext>
            </a:extLst>
          </p:cNvPr>
          <p:cNvSpPr>
            <a:spLocks noGrp="1"/>
          </p:cNvSpPr>
          <p:nvPr>
            <p:ph type="title"/>
          </p:nvPr>
        </p:nvSpPr>
        <p:spPr>
          <a:xfrm>
            <a:off x="311116" y="1140720"/>
            <a:ext cx="3384812" cy="1629857"/>
          </a:xfrm>
        </p:spPr>
        <p:txBody>
          <a:bodyPr/>
          <a:lstStyle/>
          <a:p>
            <a:br>
              <a:rPr lang="en-US" dirty="0"/>
            </a:br>
            <a:r>
              <a:rPr lang="en-US" sz="3600" dirty="0"/>
              <a:t>flowchart</a:t>
            </a:r>
            <a:endParaRPr lang="en-US" dirty="0"/>
          </a:p>
        </p:txBody>
      </p:sp>
      <p:sp>
        <p:nvSpPr>
          <p:cNvPr id="4" name="Slide Number Placeholder 3">
            <a:extLst>
              <a:ext uri="{FF2B5EF4-FFF2-40B4-BE49-F238E27FC236}">
                <a16:creationId xmlns:a16="http://schemas.microsoft.com/office/drawing/2014/main" id="{1ADCF037-ECD2-4AD0-9B3B-8619916A65FC}"/>
              </a:ext>
            </a:extLst>
          </p:cNvPr>
          <p:cNvSpPr>
            <a:spLocks noGrp="1"/>
          </p:cNvSpPr>
          <p:nvPr>
            <p:ph type="sldNum" sz="quarter" idx="11"/>
          </p:nvPr>
        </p:nvSpPr>
        <p:spPr/>
        <p:txBody>
          <a:bodyPr/>
          <a:lstStyle/>
          <a:p>
            <a:fld id="{75DF2D63-3FF5-D547-96B9-BE9CCD1ABA58}" type="slidenum">
              <a:rPr lang="en-US" smtClean="0"/>
              <a:pPr/>
              <a:t>17</a:t>
            </a:fld>
            <a:endParaRPr lang="en-US" dirty="0"/>
          </a:p>
        </p:txBody>
      </p:sp>
      <p:pic>
        <p:nvPicPr>
          <p:cNvPr id="9" name="Picture 8">
            <a:extLst>
              <a:ext uri="{FF2B5EF4-FFF2-40B4-BE49-F238E27FC236}">
                <a16:creationId xmlns:a16="http://schemas.microsoft.com/office/drawing/2014/main" id="{3ABDDFB0-DCFB-49BB-A8F9-D62EDC7B320B}"/>
              </a:ext>
            </a:extLst>
          </p:cNvPr>
          <p:cNvPicPr>
            <a:picLocks noChangeAspect="1"/>
          </p:cNvPicPr>
          <p:nvPr/>
        </p:nvPicPr>
        <p:blipFill>
          <a:blip r:embed="rId2"/>
          <a:stretch>
            <a:fillRect/>
          </a:stretch>
        </p:blipFill>
        <p:spPr>
          <a:xfrm>
            <a:off x="6247489" y="480045"/>
            <a:ext cx="4254422" cy="5897909"/>
          </a:xfrm>
          <a:prstGeom prst="rect">
            <a:avLst/>
          </a:prstGeom>
        </p:spPr>
      </p:pic>
    </p:spTree>
    <p:extLst>
      <p:ext uri="{BB962C8B-B14F-4D97-AF65-F5344CB8AC3E}">
        <p14:creationId xmlns:p14="http://schemas.microsoft.com/office/powerpoint/2010/main" val="1156013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743953" y="2546889"/>
            <a:ext cx="5541505" cy="1656272"/>
          </a:xfrm>
        </p:spPr>
        <p:txBody>
          <a:bodyPr anchor="t"/>
          <a:lstStyle/>
          <a:p>
            <a:r>
              <a:rPr lang="en-US" dirty="0"/>
              <a:t>Programming constructs</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18</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420624" y="306323"/>
            <a:ext cx="1527049" cy="1527049"/>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245225" y="704850"/>
            <a:ext cx="914400" cy="914400"/>
          </a:xfrm>
        </p:spPr>
      </p:pic>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45225" y="3273425"/>
            <a:ext cx="914400" cy="914400"/>
          </a:xfrm>
        </p:spPr>
      </p:pic>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245225" y="5165725"/>
            <a:ext cx="914400" cy="914400"/>
          </a:xfrm>
        </p:spPr>
      </p:pic>
    </p:spTree>
    <p:extLst>
      <p:ext uri="{BB962C8B-B14F-4D97-AF65-F5344CB8AC3E}">
        <p14:creationId xmlns:p14="http://schemas.microsoft.com/office/powerpoint/2010/main" val="39437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410" y="597353"/>
            <a:ext cx="8963026" cy="666750"/>
          </a:xfrm>
        </p:spPr>
        <p:txBody>
          <a:bodyPr>
            <a:noAutofit/>
          </a:bodyPr>
          <a:lstStyle/>
          <a:p>
            <a:pPr algn="ctr"/>
            <a:r>
              <a:rPr lang="en-US" sz="3600" b="1" dirty="0"/>
              <a:t>Programming Constructs</a:t>
            </a:r>
          </a:p>
        </p:txBody>
      </p:sp>
      <p:sp>
        <p:nvSpPr>
          <p:cNvPr id="4" name="TextBox 3">
            <a:extLst>
              <a:ext uri="{FF2B5EF4-FFF2-40B4-BE49-F238E27FC236}">
                <a16:creationId xmlns:a16="http://schemas.microsoft.com/office/drawing/2014/main" id="{0D3696BB-48DC-4B71-A8AE-C36F249B448F}"/>
              </a:ext>
            </a:extLst>
          </p:cNvPr>
          <p:cNvSpPr txBox="1"/>
          <p:nvPr/>
        </p:nvSpPr>
        <p:spPr>
          <a:xfrm>
            <a:off x="805543" y="1264103"/>
            <a:ext cx="10580914" cy="4571251"/>
          </a:xfrm>
          <a:prstGeom prst="rect">
            <a:avLst/>
          </a:prstGeom>
          <a:noFill/>
          <a:ln>
            <a:solidFill>
              <a:schemeClr val="bg2"/>
            </a:solidFill>
          </a:ln>
        </p:spPr>
        <p:txBody>
          <a:bodyPr wrap="square">
            <a:spAutoFit/>
          </a:bodyPr>
          <a:lstStyle/>
          <a:p>
            <a:pPr>
              <a:lnSpc>
                <a:spcPct val="150000"/>
              </a:lnSpc>
            </a:pPr>
            <a:r>
              <a:rPr lang="en-US" sz="2000" dirty="0">
                <a:latin typeface="Bookman Old Style" panose="02050604050505020204" pitchFamily="18" charset="0"/>
                <a:cs typeface="Times New Roman" panose="02020603050405020304" pitchFamily="18" charset="0"/>
              </a:rPr>
              <a:t>A programming construct is a defined algorithm structure that is used to control the order (flow) in which statement are executed.</a:t>
            </a:r>
          </a:p>
          <a:p>
            <a:endParaRPr lang="en-US" sz="2400" dirty="0">
              <a:latin typeface="Bookman Old Style" panose="02050604050505020204" pitchFamily="18" charset="0"/>
              <a:cs typeface="Times New Roman" panose="02020603050405020304" pitchFamily="18" charset="0"/>
            </a:endParaRPr>
          </a:p>
          <a:p>
            <a:pPr marL="342900" indent="-342900">
              <a:lnSpc>
                <a:spcPct val="150000"/>
              </a:lnSpc>
              <a:buFont typeface="Symbol" panose="05050102010706020507" pitchFamily="18" charset="2"/>
              <a:buChar char=""/>
              <a:tabLst>
                <a:tab pos="457200" algn="l"/>
              </a:tabLst>
            </a:pPr>
            <a:r>
              <a:rPr lang="en-US" sz="2000" b="1"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Sequence</a:t>
            </a:r>
            <a:r>
              <a:rPr lang="en-US" sz="2000" b="1" dirty="0">
                <a:solidFill>
                  <a:srgbClr val="FFFF00"/>
                </a:solidFill>
                <a:latin typeface="Bookman Old Style" panose="02050604050505020204" pitchFamily="18" charset="0"/>
                <a:ea typeface="Times New Roman" panose="02020603050405020304" pitchFamily="18" charset="0"/>
                <a:cs typeface="Times New Roman" panose="02020603050405020304" pitchFamily="18" charset="0"/>
              </a:rPr>
              <a:t> </a:t>
            </a:r>
            <a:r>
              <a:rPr lang="en-US" sz="2000" dirty="0">
                <a:latin typeface="Bookman Old Style" panose="02050604050505020204" pitchFamily="18" charset="0"/>
                <a:cs typeface="Times New Roman" panose="02020603050405020304" pitchFamily="18" charset="0"/>
              </a:rPr>
              <a:t>tells the CPU (processor) which statement is to be executed next.</a:t>
            </a:r>
            <a:br>
              <a:rPr lang="en-US" sz="2000" dirty="0">
                <a:latin typeface="Bookman Old Style" panose="02050604050505020204" pitchFamily="18" charset="0"/>
                <a:cs typeface="Times New Roman" panose="02020603050405020304" pitchFamily="18" charset="0"/>
              </a:rPr>
            </a:br>
            <a:endParaRPr lang="en-US" sz="2000" dirty="0">
              <a:latin typeface="Bookman Old Style" panose="02050604050505020204" pitchFamily="18" charset="0"/>
              <a:ea typeface="Times New Roman" panose="02020603050405020304" pitchFamily="18" charset="0"/>
              <a:cs typeface="Times New Roman" panose="02020603050405020304" pitchFamily="18" charset="0"/>
            </a:endParaRPr>
          </a:p>
          <a:p>
            <a:pPr marL="342900" indent="-342900">
              <a:lnSpc>
                <a:spcPct val="150000"/>
              </a:lnSpc>
              <a:buFont typeface="Symbol" panose="05050102010706020507" pitchFamily="18" charset="2"/>
              <a:buChar char=""/>
              <a:tabLst>
                <a:tab pos="457200" algn="l"/>
              </a:tabLst>
            </a:pPr>
            <a:r>
              <a:rPr lang="en-US" sz="2000" b="1" dirty="0">
                <a:solidFill>
                  <a:srgbClr val="FF0000"/>
                </a:solidFill>
                <a:effectLst>
                  <a:outerShdw blurRad="38100" dist="38100" dir="2700000" algn="tl">
                    <a:srgbClr val="000000">
                      <a:alpha val="43137"/>
                    </a:srgbClr>
                  </a:outerShdw>
                </a:effectLst>
                <a:latin typeface="Bookman Old Style" panose="02050604050505020204" pitchFamily="18" charset="0"/>
                <a:ea typeface="Times New Roman" panose="02020603050405020304" pitchFamily="18" charset="0"/>
                <a:cs typeface="Times New Roman" panose="02020603050405020304" pitchFamily="18" charset="0"/>
              </a:rPr>
              <a:t>Repetition/iteration/Loops/cycle </a:t>
            </a:r>
            <a:r>
              <a:rPr lang="en-US" sz="2000" dirty="0">
                <a:latin typeface="Bookman Old Style" panose="02050604050505020204" pitchFamily="18" charset="0"/>
                <a:cs typeface="Times New Roman" panose="02020603050405020304" pitchFamily="18" charset="0"/>
              </a:rPr>
              <a:t>causes a group of one or more program statements to be done repeatedly until some end condition is met.</a:t>
            </a:r>
            <a:r>
              <a:rPr lang="en-US" sz="2000" dirty="0">
                <a:latin typeface="Bookman Old Style" panose="02050604050505020204" pitchFamily="18" charset="0"/>
                <a:ea typeface="Times New Roman" panose="02020603050405020304" pitchFamily="18" charset="0"/>
                <a:cs typeface="Times New Roman" panose="02020603050405020304" pitchFamily="18" charset="0"/>
              </a:rPr>
              <a:t> </a:t>
            </a:r>
            <a:br>
              <a:rPr lang="en-US" sz="2000" dirty="0">
                <a:latin typeface="Bookman Old Style" panose="02050604050505020204" pitchFamily="18" charset="0"/>
                <a:ea typeface="Times New Roman" panose="02020603050405020304" pitchFamily="18" charset="0"/>
                <a:cs typeface="Times New Roman" panose="02020603050405020304" pitchFamily="18" charset="0"/>
              </a:rPr>
            </a:br>
            <a:endParaRPr lang="en-US" sz="2000" dirty="0">
              <a:latin typeface="Bookman Old Style" panose="02050604050505020204" pitchFamily="18" charset="0"/>
              <a:ea typeface="Times New Roman" panose="02020603050405020304" pitchFamily="18" charset="0"/>
              <a:cs typeface="Times New Roman" panose="02020603050405020304" pitchFamily="18" charset="0"/>
            </a:endParaRPr>
          </a:p>
          <a:p>
            <a:pPr marL="342900" indent="-342900">
              <a:lnSpc>
                <a:spcPct val="150000"/>
              </a:lnSpc>
              <a:buFont typeface="Symbol" panose="05050102010706020507" pitchFamily="18" charset="2"/>
              <a:buChar char=""/>
              <a:tabLst>
                <a:tab pos="457200" algn="l"/>
              </a:tabLst>
            </a:pPr>
            <a:r>
              <a:rPr lang="en-US" sz="2000" b="1" dirty="0">
                <a:solidFill>
                  <a:srgbClr val="FF0000"/>
                </a:solidFill>
                <a:effectLst>
                  <a:outerShdw blurRad="38100" dist="38100" dir="2700000" algn="tl">
                    <a:srgbClr val="000000">
                      <a:alpha val="43137"/>
                    </a:srgbClr>
                  </a:outerShdw>
                </a:effectLst>
                <a:latin typeface="Bookman Old Style" panose="02050604050505020204" pitchFamily="18" charset="0"/>
                <a:ea typeface="Times New Roman" panose="02020603050405020304" pitchFamily="18" charset="0"/>
                <a:cs typeface="Times New Roman" panose="02020603050405020304" pitchFamily="18" charset="0"/>
              </a:rPr>
              <a:t>Selection/Branching </a:t>
            </a:r>
            <a:r>
              <a:rPr lang="en-US" sz="2000" dirty="0">
                <a:latin typeface="Bookman Old Style" panose="02050604050505020204" pitchFamily="18" charset="0"/>
                <a:cs typeface="Times New Roman" panose="02020603050405020304" pitchFamily="18" charset="0"/>
              </a:rPr>
              <a:t>provides for selection between alternatives, alternative as in available route options for instruction execution.</a:t>
            </a:r>
            <a:endParaRPr lang="en-US" sz="2000" dirty="0"/>
          </a:p>
        </p:txBody>
      </p:sp>
    </p:spTree>
    <p:extLst>
      <p:ext uri="{BB962C8B-B14F-4D97-AF65-F5344CB8AC3E}">
        <p14:creationId xmlns:p14="http://schemas.microsoft.com/office/powerpoint/2010/main" val="3676693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968415" y="599069"/>
            <a:ext cx="4256705" cy="548640"/>
          </a:xfrm>
        </p:spPr>
        <p:txBody>
          <a:bodyPr/>
          <a:lstStyle/>
          <a:p>
            <a:r>
              <a:rPr lang="en-US" dirty="0"/>
              <a:t>Objectives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968414" y="2663040"/>
            <a:ext cx="5235269" cy="2423652"/>
          </a:xfrm>
        </p:spPr>
        <p:txBody>
          <a:bodyPr/>
          <a:lstStyle/>
          <a:p>
            <a:r>
              <a:rPr lang="en-US" cap="none" dirty="0">
                <a:latin typeface="Bookman Old Style" panose="02050604050505020204" pitchFamily="18" charset="0"/>
              </a:rPr>
              <a:t>Students should be able to:</a:t>
            </a:r>
          </a:p>
          <a:p>
            <a:pPr marL="342900" indent="-342900">
              <a:buFont typeface="Arial" panose="020B0604020202020204" pitchFamily="34" charset="0"/>
              <a:buChar char="•"/>
            </a:pPr>
            <a:r>
              <a:rPr lang="en-US" cap="none" dirty="0">
                <a:latin typeface="Bookman Old Style" panose="02050604050505020204" pitchFamily="18" charset="0"/>
              </a:rPr>
              <a:t>Show an understanding of abstraction</a:t>
            </a:r>
          </a:p>
          <a:p>
            <a:pPr marL="342900" indent="-342900">
              <a:buFont typeface="Arial" panose="020B0604020202020204" pitchFamily="34" charset="0"/>
              <a:buChar char="•"/>
            </a:pPr>
            <a:r>
              <a:rPr lang="en-US" cap="none" dirty="0">
                <a:latin typeface="Bookman Old Style" panose="02050604050505020204" pitchFamily="18" charset="0"/>
              </a:rPr>
              <a:t>Describe and use decomposition</a:t>
            </a:r>
          </a:p>
          <a:p>
            <a:endParaRPr lang="en-US" dirty="0"/>
          </a:p>
          <a:p>
            <a:endParaRPr lang="en-US" dirty="0"/>
          </a:p>
        </p:txBody>
      </p:sp>
      <p:pic>
        <p:nvPicPr>
          <p:cNvPr id="10" name="Picture Placeholder 9" descr="A dart hitting the center of a target&#10;&#10;Description automatically generated">
            <a:extLst>
              <a:ext uri="{FF2B5EF4-FFF2-40B4-BE49-F238E27FC236}">
                <a16:creationId xmlns:a16="http://schemas.microsoft.com/office/drawing/2014/main" id="{5CBDCACA-6F08-F7FF-D0F7-A7F2B7FF7CDC}"/>
              </a:ext>
            </a:extLst>
          </p:cNvPr>
          <p:cNvPicPr>
            <a:picLocks noGrp="1" noChangeAspect="1"/>
          </p:cNvPicPr>
          <p:nvPr>
            <p:ph type="pic" sz="quarter" idx="13"/>
          </p:nvPr>
        </p:nvPicPr>
        <p:blipFill>
          <a:blip r:embed="rId2"/>
          <a:srcRect t="16260" b="16260"/>
          <a:stretch>
            <a:fillRect/>
          </a:stretch>
        </p:blipFill>
        <p:spPr>
          <a:xfrm>
            <a:off x="7474717" y="1478371"/>
            <a:ext cx="3856733" cy="3520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A739-CAF2-40AC-BC12-06BD0773F4A3}"/>
              </a:ext>
            </a:extLst>
          </p:cNvPr>
          <p:cNvSpPr>
            <a:spLocks noGrp="1"/>
          </p:cNvSpPr>
          <p:nvPr>
            <p:ph type="title"/>
          </p:nvPr>
        </p:nvSpPr>
        <p:spPr>
          <a:xfrm>
            <a:off x="3930650" y="429578"/>
            <a:ext cx="4532630" cy="1622742"/>
          </a:xfrm>
        </p:spPr>
        <p:txBody>
          <a:bodyPr anchor="t">
            <a:normAutofit/>
          </a:bodyPr>
          <a:lstStyle/>
          <a:p>
            <a:r>
              <a:rPr lang="en-US" dirty="0">
                <a:ln w="0"/>
                <a:effectLst>
                  <a:outerShdw blurRad="38100" dist="19050" dir="2700000" algn="tl" rotWithShape="0">
                    <a:schemeClr val="dk1">
                      <a:alpha val="40000"/>
                    </a:schemeClr>
                  </a:outerShdw>
                </a:effectLst>
              </a:rPr>
              <a:t>If statement</a:t>
            </a:r>
            <a:br>
              <a:rPr lang="en-US" dirty="0">
                <a:ln w="0"/>
                <a:effectLst>
                  <a:outerShdw blurRad="38100" dist="19050" dir="2700000" algn="tl" rotWithShape="0">
                    <a:schemeClr val="dk1">
                      <a:alpha val="40000"/>
                    </a:schemeClr>
                  </a:outerShdw>
                </a:effectLst>
              </a:rPr>
            </a:br>
            <a:endParaRPr lang="en-US" dirty="0">
              <a:ln w="0"/>
              <a:effectLst>
                <a:outerShdw blurRad="38100" dist="19050" dir="2700000" algn="tl" rotWithShape="0">
                  <a:schemeClr val="dk1">
                    <a:alpha val="40000"/>
                  </a:schemeClr>
                </a:outerShdw>
              </a:effectLst>
            </a:endParaRPr>
          </a:p>
        </p:txBody>
      </p:sp>
      <p:sp>
        <p:nvSpPr>
          <p:cNvPr id="3" name="Text Placeholder 2">
            <a:extLst>
              <a:ext uri="{FF2B5EF4-FFF2-40B4-BE49-F238E27FC236}">
                <a16:creationId xmlns:a16="http://schemas.microsoft.com/office/drawing/2014/main" id="{ADC45EFE-F5BE-47B1-AC9A-DD339362E49A}"/>
              </a:ext>
            </a:extLst>
          </p:cNvPr>
          <p:cNvSpPr>
            <a:spLocks noGrp="1"/>
          </p:cNvSpPr>
          <p:nvPr>
            <p:ph type="body" idx="1"/>
          </p:nvPr>
        </p:nvSpPr>
        <p:spPr>
          <a:xfrm>
            <a:off x="1168592" y="1350786"/>
            <a:ext cx="9854815" cy="2855561"/>
          </a:xfrm>
        </p:spPr>
        <p:txBody>
          <a:bodyPr>
            <a:normAutofit fontScale="70000" lnSpcReduction="20000"/>
          </a:bodyPr>
          <a:lstStyle/>
          <a:p>
            <a:pPr algn="l">
              <a:lnSpc>
                <a:spcPct val="160000"/>
              </a:lnSpc>
            </a:pPr>
            <a:r>
              <a:rPr lang="en-US" sz="3000" dirty="0">
                <a:latin typeface="Times New Roman" panose="02020603050405020304" pitchFamily="18" charset="0"/>
                <a:cs typeface="Times New Roman" panose="02020603050405020304" pitchFamily="18" charset="0"/>
              </a:rPr>
              <a:t>If statements are a fundamental building block of computer programming and are used to make decisions based on conditions.</a:t>
            </a:r>
          </a:p>
          <a:p>
            <a:pPr algn="l">
              <a:lnSpc>
                <a:spcPct val="160000"/>
              </a:lnSpc>
            </a:pPr>
            <a:r>
              <a:rPr lang="en-US" sz="3000" dirty="0">
                <a:latin typeface="Times New Roman" panose="02020603050405020304" pitchFamily="18" charset="0"/>
                <a:cs typeface="Times New Roman" panose="02020603050405020304" pitchFamily="18" charset="0"/>
              </a:rPr>
              <a:t>The “If” statements are always used with a </a:t>
            </a:r>
            <a:r>
              <a:rPr lang="en-US" sz="3000" b="1" dirty="0">
                <a:solidFill>
                  <a:srgbClr val="FF0000"/>
                </a:solidFill>
                <a:latin typeface="Times New Roman" panose="02020603050405020304" pitchFamily="18" charset="0"/>
                <a:cs typeface="Times New Roman" panose="02020603050405020304" pitchFamily="18" charset="0"/>
              </a:rPr>
              <a:t>condition/decision. </a:t>
            </a:r>
          </a:p>
          <a:p>
            <a:pPr algn="l">
              <a:lnSpc>
                <a:spcPct val="160000"/>
              </a:lnSpc>
            </a:pPr>
            <a:r>
              <a:rPr lang="en-US" sz="3000" dirty="0">
                <a:latin typeface="Times New Roman" panose="02020603050405020304" pitchFamily="18" charset="0"/>
                <a:cs typeface="Times New Roman" panose="02020603050405020304" pitchFamily="18" charset="0"/>
              </a:rPr>
              <a:t>The condition is evaluated first before executing any statement inside the body of the If. </a:t>
            </a:r>
          </a:p>
          <a:p>
            <a:pPr algn="l">
              <a:lnSpc>
                <a:spcPct val="160000"/>
              </a:lnSpc>
            </a:pPr>
            <a:r>
              <a:rPr lang="en-US" sz="3000" dirty="0">
                <a:latin typeface="Times New Roman" panose="02020603050405020304" pitchFamily="18" charset="0"/>
                <a:cs typeface="Times New Roman" panose="02020603050405020304" pitchFamily="18" charset="0"/>
              </a:rPr>
              <a:t>The syntax of an if statement is as follows:</a:t>
            </a:r>
          </a:p>
        </p:txBody>
      </p:sp>
      <p:sp>
        <p:nvSpPr>
          <p:cNvPr id="6" name="TextBox 5">
            <a:extLst>
              <a:ext uri="{FF2B5EF4-FFF2-40B4-BE49-F238E27FC236}">
                <a16:creationId xmlns:a16="http://schemas.microsoft.com/office/drawing/2014/main" id="{0601FF86-3464-64DA-23FB-43EBC53857AA}"/>
              </a:ext>
            </a:extLst>
          </p:cNvPr>
          <p:cNvSpPr txBox="1"/>
          <p:nvPr/>
        </p:nvSpPr>
        <p:spPr>
          <a:xfrm>
            <a:off x="1395004" y="4548716"/>
            <a:ext cx="3813811" cy="1392945"/>
          </a:xfrm>
          <a:prstGeom prst="rect">
            <a:avLst/>
          </a:prstGeom>
          <a:noFill/>
        </p:spPr>
        <p:txBody>
          <a:bodyPr wrap="square">
            <a:spAutoFit/>
          </a:bodyPr>
          <a:lstStyle/>
          <a:p>
            <a:pPr>
              <a:lnSpc>
                <a:spcPct val="120000"/>
              </a:lnSpc>
            </a:pPr>
            <a:r>
              <a:rPr lang="en-US" sz="1800" i="1" dirty="0">
                <a:latin typeface="Times New Roman" panose="02020603050405020304" pitchFamily="18" charset="0"/>
                <a:cs typeface="Times New Roman" panose="02020603050405020304" pitchFamily="18" charset="0"/>
              </a:rPr>
              <a:t>IF &lt;condition&gt; </a:t>
            </a:r>
          </a:p>
          <a:p>
            <a:pPr>
              <a:lnSpc>
                <a:spcPct val="120000"/>
              </a:lnSpc>
            </a:pPr>
            <a:r>
              <a:rPr lang="en-US" sz="1800" i="1" dirty="0">
                <a:latin typeface="Times New Roman" panose="02020603050405020304" pitchFamily="18" charset="0"/>
                <a:cs typeface="Times New Roman" panose="02020603050405020304" pitchFamily="18" charset="0"/>
              </a:rPr>
              <a:t>  THEN</a:t>
            </a:r>
          </a:p>
          <a:p>
            <a:pPr>
              <a:lnSpc>
                <a:spcPct val="120000"/>
              </a:lnSpc>
            </a:pPr>
            <a:r>
              <a:rPr lang="en-US" sz="1800" i="1" dirty="0">
                <a:latin typeface="Times New Roman" panose="02020603050405020304" pitchFamily="18" charset="0"/>
                <a:cs typeface="Times New Roman" panose="02020603050405020304" pitchFamily="18" charset="0"/>
              </a:rPr>
              <a:t>         &lt;statements&gt;</a:t>
            </a:r>
          </a:p>
          <a:p>
            <a:pPr>
              <a:lnSpc>
                <a:spcPct val="120000"/>
              </a:lnSpc>
            </a:pPr>
            <a:r>
              <a:rPr lang="en-US" sz="1800" i="1" dirty="0">
                <a:latin typeface="Times New Roman" panose="02020603050405020304" pitchFamily="18" charset="0"/>
                <a:cs typeface="Times New Roman" panose="02020603050405020304" pitchFamily="18" charset="0"/>
              </a:rPr>
              <a:t>ENDIF</a:t>
            </a:r>
          </a:p>
        </p:txBody>
      </p:sp>
      <p:sp>
        <p:nvSpPr>
          <p:cNvPr id="8" name="TextBox 7">
            <a:extLst>
              <a:ext uri="{FF2B5EF4-FFF2-40B4-BE49-F238E27FC236}">
                <a16:creationId xmlns:a16="http://schemas.microsoft.com/office/drawing/2014/main" id="{2079CB74-E593-59F4-14E9-B442D4B35CD3}"/>
              </a:ext>
            </a:extLst>
          </p:cNvPr>
          <p:cNvSpPr txBox="1"/>
          <p:nvPr/>
        </p:nvSpPr>
        <p:spPr>
          <a:xfrm>
            <a:off x="6196965" y="4447792"/>
            <a:ext cx="3998869" cy="1754326"/>
          </a:xfrm>
          <a:prstGeom prst="rect">
            <a:avLst/>
          </a:prstGeom>
          <a:noFill/>
        </p:spPr>
        <p:txBody>
          <a:bodyPr wrap="square">
            <a:spAutoFit/>
          </a:bodyPr>
          <a:lstStyle/>
          <a:p>
            <a:r>
              <a:rPr lang="en-US" b="1" u="sng" dirty="0">
                <a:solidFill>
                  <a:srgbClr val="00B050"/>
                </a:solidFill>
              </a:rPr>
              <a:t>Note </a:t>
            </a:r>
          </a:p>
          <a:p>
            <a:r>
              <a:rPr lang="en-US" b="1" dirty="0">
                <a:solidFill>
                  <a:srgbClr val="00B050"/>
                </a:solidFill>
              </a:rPr>
              <a:t>The THEN and ELSE clauses are only indented by two spaces. (They are, in a sense, a continuation of the IF statement rather than separate statements.</a:t>
            </a:r>
          </a:p>
        </p:txBody>
      </p:sp>
    </p:spTree>
    <p:extLst>
      <p:ext uri="{BB962C8B-B14F-4D97-AF65-F5344CB8AC3E}">
        <p14:creationId xmlns:p14="http://schemas.microsoft.com/office/powerpoint/2010/main" val="298137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BA52-B310-4071-84ED-79BE54BB4DB3}"/>
              </a:ext>
            </a:extLst>
          </p:cNvPr>
          <p:cNvSpPr>
            <a:spLocks noGrp="1"/>
          </p:cNvSpPr>
          <p:nvPr>
            <p:ph type="title"/>
          </p:nvPr>
        </p:nvSpPr>
        <p:spPr>
          <a:xfrm>
            <a:off x="2002974" y="500744"/>
            <a:ext cx="9601196" cy="664028"/>
          </a:xfrm>
        </p:spPr>
        <p:txBody>
          <a:bodyPr vert="horz" lIns="91440" tIns="45720" rIns="91440" bIns="45720" rtlCol="0" anchor="t">
            <a:normAutofit fontScale="90000"/>
          </a:bodyPr>
          <a:lstStyle/>
          <a:p>
            <a:pPr>
              <a:lnSpc>
                <a:spcPct val="90000"/>
              </a:lnSpc>
            </a:pPr>
            <a:r>
              <a:rPr lang="en-US" kern="1200" dirty="0">
                <a:latin typeface="+mj-lt"/>
                <a:ea typeface="+mj-ea"/>
                <a:cs typeface="+mj-cs"/>
              </a:rPr>
              <a:t>Nested IF statements</a:t>
            </a:r>
            <a:br>
              <a:rPr lang="en-US" kern="1200" dirty="0">
                <a:latin typeface="+mj-lt"/>
                <a:ea typeface="+mj-ea"/>
                <a:cs typeface="+mj-cs"/>
              </a:rPr>
            </a:br>
            <a:endParaRPr lang="en-US" kern="1200" dirty="0">
              <a:latin typeface="+mj-lt"/>
              <a:ea typeface="+mj-ea"/>
              <a:cs typeface="+mj-cs"/>
            </a:endParaRPr>
          </a:p>
        </p:txBody>
      </p:sp>
      <p:sp>
        <p:nvSpPr>
          <p:cNvPr id="4" name="TextBox 3">
            <a:extLst>
              <a:ext uri="{FF2B5EF4-FFF2-40B4-BE49-F238E27FC236}">
                <a16:creationId xmlns:a16="http://schemas.microsoft.com/office/drawing/2014/main" id="{7B8E2E5C-389F-4BC3-BDA9-34A69668B2D2}"/>
              </a:ext>
            </a:extLst>
          </p:cNvPr>
          <p:cNvSpPr txBox="1"/>
          <p:nvPr/>
        </p:nvSpPr>
        <p:spPr>
          <a:xfrm>
            <a:off x="875411" y="1113263"/>
            <a:ext cx="7218117" cy="4721225"/>
          </a:xfrm>
          <a:prstGeom prst="rect">
            <a:avLst/>
          </a:prstGeom>
        </p:spPr>
        <p:txBody>
          <a:bodyPr vert="horz" lIns="91440" tIns="45720" rIns="91440" bIns="45720" rtlCol="0">
            <a:normAutofit/>
          </a:bodyPr>
          <a:lstStyle/>
          <a:p>
            <a:pPr>
              <a:lnSpc>
                <a:spcPct val="150000"/>
              </a:lnSpc>
              <a:spcBef>
                <a:spcPct val="30000"/>
              </a:spcBef>
            </a:pPr>
            <a:r>
              <a:rPr lang="en-US" sz="2400" dirty="0">
                <a:latin typeface="Times New Roman" panose="02020603050405020304" pitchFamily="18" charset="0"/>
                <a:cs typeface="Times New Roman" panose="02020603050405020304" pitchFamily="18" charset="0"/>
              </a:rPr>
              <a:t>It is also possible to include multiple conditions and actions using "else if" statements. </a:t>
            </a:r>
          </a:p>
          <a:p>
            <a:pPr>
              <a:lnSpc>
                <a:spcPct val="150000"/>
              </a:lnSpc>
              <a:spcBef>
                <a:spcPct val="30000"/>
              </a:spcBef>
            </a:pPr>
            <a:r>
              <a:rPr lang="en-US" sz="2400" dirty="0">
                <a:latin typeface="Times New Roman" panose="02020603050405020304" pitchFamily="18" charset="0"/>
                <a:cs typeface="Times New Roman" panose="02020603050405020304" pitchFamily="18" charset="0"/>
              </a:rPr>
              <a:t>When there is more than one condition and they are dependent on one another, then the nested if statement can be use to check multiple conditions one after another. </a:t>
            </a:r>
          </a:p>
          <a:p>
            <a:pPr>
              <a:lnSpc>
                <a:spcPct val="150000"/>
              </a:lnSpc>
              <a:spcBef>
                <a:spcPct val="30000"/>
              </a:spcBef>
            </a:pPr>
            <a:r>
              <a:rPr lang="en-US" sz="2400" dirty="0">
                <a:latin typeface="Times New Roman" panose="02020603050405020304" pitchFamily="18" charset="0"/>
                <a:cs typeface="Times New Roman" panose="02020603050405020304" pitchFamily="18" charset="0"/>
              </a:rPr>
              <a:t>The number you can use is not limited but the inner if statement will only execute when it’s outer if statement is true.</a:t>
            </a:r>
          </a:p>
        </p:txBody>
      </p:sp>
      <p:pic>
        <p:nvPicPr>
          <p:cNvPr id="6" name="Picture 5" descr="Diagram&#10;&#10;Description automatically generated">
            <a:extLst>
              <a:ext uri="{FF2B5EF4-FFF2-40B4-BE49-F238E27FC236}">
                <a16:creationId xmlns:a16="http://schemas.microsoft.com/office/drawing/2014/main" id="{BEBC9BCB-B9DC-4D84-B34F-D396CFC4D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413" y="3058886"/>
            <a:ext cx="2753175" cy="25691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876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8DF7-10F3-4D83-BAFC-352FF534061F}"/>
              </a:ext>
            </a:extLst>
          </p:cNvPr>
          <p:cNvSpPr>
            <a:spLocks noGrp="1"/>
          </p:cNvSpPr>
          <p:nvPr>
            <p:ph type="title"/>
          </p:nvPr>
        </p:nvSpPr>
        <p:spPr>
          <a:xfrm>
            <a:off x="936171" y="837880"/>
            <a:ext cx="10515600" cy="695608"/>
          </a:xfrm>
        </p:spPr>
        <p:txBody>
          <a:bodyPr anchor="t">
            <a:normAutofit/>
          </a:bodyPr>
          <a:lstStyle/>
          <a:p>
            <a:pPr algn="ctr"/>
            <a:r>
              <a:rPr lang="en-US" dirty="0"/>
              <a:t>Case of </a:t>
            </a:r>
          </a:p>
        </p:txBody>
      </p:sp>
      <p:sp>
        <p:nvSpPr>
          <p:cNvPr id="4" name="TextBox 3">
            <a:extLst>
              <a:ext uri="{FF2B5EF4-FFF2-40B4-BE49-F238E27FC236}">
                <a16:creationId xmlns:a16="http://schemas.microsoft.com/office/drawing/2014/main" id="{A7B41D43-6469-469E-BE75-15F223440D4F}"/>
              </a:ext>
            </a:extLst>
          </p:cNvPr>
          <p:cNvSpPr txBox="1"/>
          <p:nvPr/>
        </p:nvSpPr>
        <p:spPr>
          <a:xfrm>
            <a:off x="1146854" y="2482950"/>
            <a:ext cx="4453846" cy="2535566"/>
          </a:xfrm>
          <a:prstGeom prst="rect">
            <a:avLst/>
          </a:prstGeom>
          <a:noFill/>
          <a:ln>
            <a:solidFill>
              <a:schemeClr val="bg2"/>
            </a:solidFill>
          </a:ln>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CASE statements are written as follows:</a:t>
            </a:r>
          </a:p>
          <a:p>
            <a:pPr>
              <a:lnSpc>
                <a:spcPct val="150000"/>
              </a:lnSpc>
            </a:pPr>
            <a:r>
              <a:rPr lang="en-US" dirty="0">
                <a:latin typeface="Times New Roman" panose="02020603050405020304" pitchFamily="18" charset="0"/>
                <a:cs typeface="Times New Roman" panose="02020603050405020304" pitchFamily="18" charset="0"/>
              </a:rPr>
              <a:t>CASE OF &lt;identifier&gt;</a:t>
            </a:r>
          </a:p>
          <a:p>
            <a:pPr>
              <a:lnSpc>
                <a:spcPct val="150000"/>
              </a:lnSpc>
            </a:pPr>
            <a:r>
              <a:rPr lang="en-US" dirty="0">
                <a:latin typeface="Times New Roman" panose="02020603050405020304" pitchFamily="18" charset="0"/>
                <a:cs typeface="Times New Roman" panose="02020603050405020304" pitchFamily="18" charset="0"/>
              </a:rPr>
              <a:t> &lt;value 1&gt; : &lt;statement&gt;</a:t>
            </a:r>
          </a:p>
          <a:p>
            <a:pPr>
              <a:lnSpc>
                <a:spcPct val="150000"/>
              </a:lnSpc>
            </a:pPr>
            <a:r>
              <a:rPr lang="en-US" dirty="0">
                <a:latin typeface="Times New Roman" panose="02020603050405020304" pitchFamily="18" charset="0"/>
                <a:cs typeface="Times New Roman" panose="02020603050405020304" pitchFamily="18" charset="0"/>
              </a:rPr>
              <a:t> &lt;value 2&gt; : &lt;statement&gt;</a:t>
            </a:r>
          </a:p>
          <a:p>
            <a:pPr>
              <a:lnSpc>
                <a:spcPct val="150000"/>
              </a:lnSpc>
            </a:pP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ENDCASE</a:t>
            </a:r>
          </a:p>
        </p:txBody>
      </p:sp>
      <p:sp>
        <p:nvSpPr>
          <p:cNvPr id="5" name="TextBox 4">
            <a:extLst>
              <a:ext uri="{FF2B5EF4-FFF2-40B4-BE49-F238E27FC236}">
                <a16:creationId xmlns:a16="http://schemas.microsoft.com/office/drawing/2014/main" id="{57E9C7AA-607B-EF50-9FD3-8102C76CA27F}"/>
              </a:ext>
            </a:extLst>
          </p:cNvPr>
          <p:cNvSpPr txBox="1"/>
          <p:nvPr/>
        </p:nvSpPr>
        <p:spPr>
          <a:xfrm>
            <a:off x="990600" y="1679806"/>
            <a:ext cx="9591675" cy="646331"/>
          </a:xfrm>
          <a:prstGeom prst="rect">
            <a:avLst/>
          </a:prstGeom>
          <a:noFill/>
        </p:spPr>
        <p:txBody>
          <a:bodyPr wrap="square">
            <a:spAutoFit/>
          </a:bodyPr>
          <a:lstStyle/>
          <a:p>
            <a:r>
              <a:rPr lang="en-US" dirty="0"/>
              <a:t>CASE statements allow one out of several branches of code to be executed, depending on the value of a variable.</a:t>
            </a:r>
          </a:p>
        </p:txBody>
      </p:sp>
      <p:sp>
        <p:nvSpPr>
          <p:cNvPr id="9" name="TextBox 8">
            <a:extLst>
              <a:ext uri="{FF2B5EF4-FFF2-40B4-BE49-F238E27FC236}">
                <a16:creationId xmlns:a16="http://schemas.microsoft.com/office/drawing/2014/main" id="{D9E86A16-1FF7-D787-9A71-D9F5C1E5B182}"/>
              </a:ext>
            </a:extLst>
          </p:cNvPr>
          <p:cNvSpPr txBox="1"/>
          <p:nvPr/>
        </p:nvSpPr>
        <p:spPr>
          <a:xfrm>
            <a:off x="6193971" y="2472455"/>
            <a:ext cx="4540704" cy="369332"/>
          </a:xfrm>
          <a:prstGeom prst="rect">
            <a:avLst/>
          </a:prstGeom>
          <a:noFill/>
        </p:spPr>
        <p:txBody>
          <a:bodyPr wrap="square">
            <a:spAutoFit/>
          </a:bodyPr>
          <a:lstStyle/>
          <a:p>
            <a:r>
              <a:rPr lang="en-US" dirty="0"/>
              <a:t>An OTHERWISE clause can be the last case:</a:t>
            </a:r>
          </a:p>
        </p:txBody>
      </p:sp>
      <p:sp>
        <p:nvSpPr>
          <p:cNvPr id="17" name="TextBox 16">
            <a:extLst>
              <a:ext uri="{FF2B5EF4-FFF2-40B4-BE49-F238E27FC236}">
                <a16:creationId xmlns:a16="http://schemas.microsoft.com/office/drawing/2014/main" id="{A28D3DBD-E0B2-DD79-7034-1F5F59D413B8}"/>
              </a:ext>
            </a:extLst>
          </p:cNvPr>
          <p:cNvSpPr txBox="1"/>
          <p:nvPr/>
        </p:nvSpPr>
        <p:spPr>
          <a:xfrm>
            <a:off x="6319160" y="2919920"/>
            <a:ext cx="3581398" cy="1992212"/>
          </a:xfrm>
          <a:prstGeom prst="rect">
            <a:avLst/>
          </a:prstGeom>
          <a:noFill/>
        </p:spPr>
        <p:txBody>
          <a:bodyPr wrap="square">
            <a:spAutoFit/>
          </a:bodyPr>
          <a:lstStyle/>
          <a:p>
            <a:r>
              <a:rPr lang="en-US" dirty="0"/>
              <a:t>CASE OF &lt;identifier&gt;</a:t>
            </a:r>
          </a:p>
          <a:p>
            <a:r>
              <a:rPr lang="en-US" dirty="0"/>
              <a:t> &lt;value 1&gt; : &lt;statement&gt;</a:t>
            </a:r>
          </a:p>
          <a:p>
            <a:r>
              <a:rPr lang="en-US" dirty="0"/>
              <a:t> &lt;value 2&gt; : &lt;statement&gt;</a:t>
            </a:r>
          </a:p>
          <a:p>
            <a:r>
              <a:rPr lang="en-US" dirty="0"/>
              <a:t> ...</a:t>
            </a:r>
          </a:p>
          <a:p>
            <a:pPr>
              <a:lnSpc>
                <a:spcPct val="150000"/>
              </a:lnSpc>
            </a:pPr>
            <a:r>
              <a:rPr lang="en-US" dirty="0"/>
              <a:t> OTHERWISE &lt;statement&gt; </a:t>
            </a:r>
          </a:p>
          <a:p>
            <a:pPr>
              <a:lnSpc>
                <a:spcPct val="150000"/>
              </a:lnSpc>
            </a:pPr>
            <a:r>
              <a:rPr lang="en-US" dirty="0"/>
              <a:t>ENDCASE</a:t>
            </a:r>
          </a:p>
        </p:txBody>
      </p:sp>
    </p:spTree>
    <p:extLst>
      <p:ext uri="{BB962C8B-B14F-4D97-AF65-F5344CB8AC3E}">
        <p14:creationId xmlns:p14="http://schemas.microsoft.com/office/powerpoint/2010/main" val="37828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C467-A099-4E4A-BD8D-DF11AD27FA4A}"/>
              </a:ext>
            </a:extLst>
          </p:cNvPr>
          <p:cNvSpPr>
            <a:spLocks noGrp="1"/>
          </p:cNvSpPr>
          <p:nvPr>
            <p:ph type="title"/>
          </p:nvPr>
        </p:nvSpPr>
        <p:spPr>
          <a:xfrm>
            <a:off x="2015069" y="1752606"/>
            <a:ext cx="8158688" cy="1259343"/>
          </a:xfrm>
        </p:spPr>
        <p:txBody>
          <a:bodyPr>
            <a:normAutofit/>
          </a:bodyPr>
          <a:lstStyle/>
          <a:p>
            <a:r>
              <a:rPr lang="en-US" sz="5400" b="1" dirty="0"/>
              <a:t>Iterating Construct</a:t>
            </a:r>
          </a:p>
        </p:txBody>
      </p:sp>
      <p:sp>
        <p:nvSpPr>
          <p:cNvPr id="3" name="Text Placeholder 2">
            <a:extLst>
              <a:ext uri="{FF2B5EF4-FFF2-40B4-BE49-F238E27FC236}">
                <a16:creationId xmlns:a16="http://schemas.microsoft.com/office/drawing/2014/main" id="{B6D68145-5FA7-4EB4-A2B8-5BC14216AA52}"/>
              </a:ext>
            </a:extLst>
          </p:cNvPr>
          <p:cNvSpPr>
            <a:spLocks noGrp="1"/>
          </p:cNvSpPr>
          <p:nvPr>
            <p:ph type="body" idx="1"/>
          </p:nvPr>
        </p:nvSpPr>
        <p:spPr/>
        <p:txBody>
          <a:bodyPr>
            <a:normAutofit/>
          </a:bodyPr>
          <a:lstStyle/>
          <a:p>
            <a:r>
              <a:rPr lang="en-US" sz="3200" dirty="0">
                <a:latin typeface="Bookman Old Style" panose="02050604050505020204" pitchFamily="18" charset="0"/>
              </a:rPr>
              <a:t>Loops/ Iteration</a:t>
            </a:r>
          </a:p>
        </p:txBody>
      </p:sp>
    </p:spTree>
    <p:extLst>
      <p:ext uri="{BB962C8B-B14F-4D97-AF65-F5344CB8AC3E}">
        <p14:creationId xmlns:p14="http://schemas.microsoft.com/office/powerpoint/2010/main" val="29864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2" y="175418"/>
            <a:ext cx="10515600" cy="1325563"/>
          </a:xfrm>
        </p:spPr>
        <p:txBody>
          <a:bodyPr/>
          <a:lstStyle/>
          <a:p>
            <a:pPr marL="0" indent="0" algn="ctr">
              <a:lnSpc>
                <a:spcPct val="150000"/>
              </a:lnSpc>
              <a:buNone/>
            </a:pPr>
            <a:r>
              <a:rPr lang="en-US" sz="4400" dirty="0">
                <a:latin typeface="Times New Roman" panose="02020603050405020304" pitchFamily="18" charset="0"/>
                <a:cs typeface="Times New Roman" panose="02020603050405020304" pitchFamily="18" charset="0"/>
              </a:rPr>
              <a:t>Iteration/Loop</a:t>
            </a:r>
          </a:p>
        </p:txBody>
      </p:sp>
      <p:sp>
        <p:nvSpPr>
          <p:cNvPr id="14" name="Content Placeholder 13"/>
          <p:cNvSpPr>
            <a:spLocks noGrp="1"/>
          </p:cNvSpPr>
          <p:nvPr>
            <p:ph idx="1"/>
          </p:nvPr>
        </p:nvSpPr>
        <p:spPr>
          <a:xfrm>
            <a:off x="609602" y="1797050"/>
            <a:ext cx="10058402" cy="3821430"/>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 </a:t>
            </a:r>
            <a:r>
              <a:rPr lang="en-US" sz="2400" b="1" dirty="0">
                <a:solidFill>
                  <a:srgbClr val="FF0000"/>
                </a:solidFill>
                <a:latin typeface="Times New Roman" panose="02020603050405020304" pitchFamily="18" charset="0"/>
                <a:cs typeface="Times New Roman" panose="02020603050405020304" pitchFamily="18" charset="0"/>
              </a:rPr>
              <a:t>iteration</a:t>
            </a:r>
            <a:r>
              <a:rPr lang="en-US" sz="2400" dirty="0">
                <a:latin typeface="Times New Roman" panose="02020603050405020304" pitchFamily="18" charset="0"/>
                <a:cs typeface="Times New Roman" panose="02020603050405020304" pitchFamily="18" charset="0"/>
              </a:rPr>
              <a:t> construct also called </a:t>
            </a:r>
            <a:r>
              <a:rPr lang="en-US" sz="2400" b="1" dirty="0">
                <a:solidFill>
                  <a:srgbClr val="FF0000"/>
                </a:solidFill>
                <a:latin typeface="Times New Roman" panose="02020603050405020304" pitchFamily="18" charset="0"/>
                <a:cs typeface="Times New Roman" panose="02020603050405020304" pitchFamily="18" charset="0"/>
              </a:rPr>
              <a:t>looping</a:t>
            </a:r>
            <a:r>
              <a:rPr lang="en-US" sz="2400" dirty="0">
                <a:latin typeface="Times New Roman" panose="02020603050405020304" pitchFamily="18" charset="0"/>
                <a:cs typeface="Times New Roman" panose="02020603050405020304" pitchFamily="18" charset="0"/>
              </a:rPr>
              <a:t> will cause a set of statements (the body) to be executed repeatedly until some condition is met. </a:t>
            </a:r>
          </a:p>
          <a:p>
            <a:pPr>
              <a:lnSpc>
                <a:spcPct val="150000"/>
              </a:lnSpc>
            </a:pPr>
            <a:r>
              <a:rPr lang="en-US" sz="2400" dirty="0">
                <a:latin typeface="Times New Roman" panose="02020603050405020304" pitchFamily="18" charset="0"/>
                <a:cs typeface="Times New Roman" panose="02020603050405020304" pitchFamily="18" charset="0"/>
              </a:rPr>
              <a:t>Instead of writing out the same lines of code again and again, a programmer can write a section of code once, and ask the program to execute it again and again until it is no longer needed.</a:t>
            </a:r>
          </a:p>
        </p:txBody>
      </p:sp>
    </p:spTree>
    <p:extLst>
      <p:ext uri="{BB962C8B-B14F-4D97-AF65-F5344CB8AC3E}">
        <p14:creationId xmlns:p14="http://schemas.microsoft.com/office/powerpoint/2010/main" val="2868046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a:xfrm>
            <a:off x="838200" y="505968"/>
            <a:ext cx="10515600" cy="853440"/>
          </a:xfrm>
        </p:spPr>
        <p:txBody>
          <a:bodyPr anchor="t"/>
          <a:lstStyle/>
          <a:p>
            <a:pPr algn="ctr"/>
            <a:r>
              <a:rPr lang="en-US" dirty="0"/>
              <a:t>TYPES</a:t>
            </a:r>
          </a:p>
        </p:txBody>
      </p:sp>
      <p:sp>
        <p:nvSpPr>
          <p:cNvPr id="4" name="Content Placeholder 3">
            <a:extLst>
              <a:ext uri="{FF2B5EF4-FFF2-40B4-BE49-F238E27FC236}">
                <a16:creationId xmlns:a16="http://schemas.microsoft.com/office/drawing/2014/main" id="{37066BED-0E70-4DE9-B0F6-570C0FB8B5F3}"/>
              </a:ext>
            </a:extLst>
          </p:cNvPr>
          <p:cNvSpPr>
            <a:spLocks noGrp="1"/>
          </p:cNvSpPr>
          <p:nvPr>
            <p:ph idx="1"/>
          </p:nvPr>
        </p:nvSpPr>
        <p:spPr>
          <a:xfrm>
            <a:off x="838200" y="1609344"/>
            <a:ext cx="9781674" cy="4087368"/>
          </a:xfrm>
        </p:spPr>
        <p:txBody>
          <a:bodyPr>
            <a:normAutofit fontScale="77500" lnSpcReduction="20000"/>
          </a:bodyPr>
          <a:lstStyle/>
          <a:p>
            <a:pPr marL="0" indent="0">
              <a:lnSpc>
                <a:spcPct val="200000"/>
              </a:lnSpc>
              <a:buNone/>
            </a:pPr>
            <a:r>
              <a:rPr lang="en-US" sz="3400" b="1" dirty="0">
                <a:solidFill>
                  <a:schemeClr val="tx1"/>
                </a:solidFill>
                <a:latin typeface="Times New Roman" panose="02020603050405020304" pitchFamily="18" charset="0"/>
                <a:cs typeface="Times New Roman" panose="02020603050405020304" pitchFamily="18" charset="0"/>
              </a:rPr>
              <a:t>Two types </a:t>
            </a:r>
          </a:p>
          <a:p>
            <a:pPr>
              <a:lnSpc>
                <a:spcPct val="200000"/>
              </a:lnSpc>
            </a:pPr>
            <a:r>
              <a:rPr lang="en-US" sz="3400" b="1" dirty="0">
                <a:solidFill>
                  <a:srgbClr val="00B050"/>
                </a:solidFill>
                <a:latin typeface="Times New Roman" panose="02020603050405020304" pitchFamily="18" charset="0"/>
                <a:cs typeface="Times New Roman" panose="02020603050405020304" pitchFamily="18" charset="0"/>
              </a:rPr>
              <a:t>Count-controlled iteration/loop  </a:t>
            </a:r>
            <a:r>
              <a:rPr lang="en-US" sz="3000" dirty="0">
                <a:effectLst/>
                <a:latin typeface="Times New Roman" panose="02020603050405020304" pitchFamily="18" charset="0"/>
              </a:rPr>
              <a:t>used whenever the number of times a loops needs to execute is </a:t>
            </a:r>
            <a:r>
              <a:rPr lang="en-US" sz="3000" b="1" dirty="0">
                <a:solidFill>
                  <a:srgbClr val="FF0000"/>
                </a:solidFill>
                <a:effectLst/>
                <a:latin typeface="Times New Roman" panose="02020603050405020304" pitchFamily="18" charset="0"/>
              </a:rPr>
              <a:t>known</a:t>
            </a:r>
            <a:r>
              <a:rPr lang="en-US" sz="3000" dirty="0">
                <a:effectLst/>
                <a:latin typeface="Times New Roman" panose="02020603050405020304" pitchFamily="18" charset="0"/>
              </a:rPr>
              <a:t> or can be calculated beforehand</a:t>
            </a:r>
          </a:p>
          <a:p>
            <a:pPr>
              <a:lnSpc>
                <a:spcPct val="200000"/>
              </a:lnSpc>
            </a:pPr>
            <a:r>
              <a:rPr lang="en-US" sz="3400" b="1" dirty="0">
                <a:solidFill>
                  <a:srgbClr val="00B050"/>
                </a:solidFill>
                <a:latin typeface="Times New Roman" panose="02020603050405020304" pitchFamily="18" charset="0"/>
                <a:cs typeface="Times New Roman" panose="02020603050405020304" pitchFamily="18" charset="0"/>
              </a:rPr>
              <a:t>Condition-controlled iteration/loop. </a:t>
            </a:r>
            <a:r>
              <a:rPr lang="en-US" sz="3000" dirty="0">
                <a:latin typeface="Times New Roman" panose="02020603050405020304" pitchFamily="18" charset="0"/>
              </a:rPr>
              <a:t>Will do several instruction based on a given decision/condition</a:t>
            </a:r>
            <a:r>
              <a:rPr lang="en-US" sz="2600" dirty="0">
                <a:latin typeface="Times New Roman" panose="02020603050405020304" pitchFamily="18" charset="0"/>
                <a:cs typeface="Times New Roman" panose="02020603050405020304" pitchFamily="18" charset="0"/>
              </a:rPr>
              <a:t>.</a:t>
            </a:r>
          </a:p>
          <a:p>
            <a:pPr lvl="1"/>
            <a:endParaRPr lang="en-US" b="1" dirty="0"/>
          </a:p>
          <a:p>
            <a:pPr marL="0" indent="0">
              <a:buNone/>
            </a:pPr>
            <a:endParaRPr lang="en-US" dirty="0"/>
          </a:p>
        </p:txBody>
      </p:sp>
    </p:spTree>
    <p:extLst>
      <p:ext uri="{BB962C8B-B14F-4D97-AF65-F5344CB8AC3E}">
        <p14:creationId xmlns:p14="http://schemas.microsoft.com/office/powerpoint/2010/main" val="1204510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AF27-634A-4DA7-BEBF-ABC184658CAB}"/>
              </a:ext>
            </a:extLst>
          </p:cNvPr>
          <p:cNvSpPr>
            <a:spLocks noGrp="1"/>
          </p:cNvSpPr>
          <p:nvPr>
            <p:ph type="title"/>
          </p:nvPr>
        </p:nvSpPr>
        <p:spPr>
          <a:xfrm>
            <a:off x="1333502" y="585654"/>
            <a:ext cx="9601196" cy="830626"/>
          </a:xfrm>
        </p:spPr>
        <p:txBody>
          <a:bodyPr/>
          <a:lstStyle/>
          <a:p>
            <a:r>
              <a:rPr lang="en-US" dirty="0"/>
              <a:t>Pre-Condition (While)</a:t>
            </a:r>
          </a:p>
        </p:txBody>
      </p:sp>
      <p:sp>
        <p:nvSpPr>
          <p:cNvPr id="4" name="TextBox 3">
            <a:extLst>
              <a:ext uri="{FF2B5EF4-FFF2-40B4-BE49-F238E27FC236}">
                <a16:creationId xmlns:a16="http://schemas.microsoft.com/office/drawing/2014/main" id="{8949E5A9-F108-434C-8D1B-9B251846F9E0}"/>
              </a:ext>
            </a:extLst>
          </p:cNvPr>
          <p:cNvSpPr txBox="1"/>
          <p:nvPr/>
        </p:nvSpPr>
        <p:spPr>
          <a:xfrm>
            <a:off x="779188" y="1747443"/>
            <a:ext cx="7047639" cy="3970318"/>
          </a:xfrm>
          <a:prstGeom prst="rect">
            <a:avLst/>
          </a:prstGeom>
          <a:noFill/>
        </p:spPr>
        <p:txBody>
          <a:bodyPr wrap="square">
            <a:spAutoFit/>
          </a:bodyPr>
          <a:lstStyle/>
          <a:p>
            <a:pPr>
              <a:lnSpc>
                <a:spcPct val="150000"/>
              </a:lnSpc>
            </a:pPr>
            <a:r>
              <a:rPr lang="en-US" sz="2600" dirty="0">
                <a:latin typeface="Bookman Old Style" panose="02050604050505020204" pitchFamily="18" charset="0"/>
              </a:rPr>
              <a:t>The "while loop" is referred to as a "</a:t>
            </a:r>
            <a:r>
              <a:rPr lang="en-US" sz="2600" b="1" dirty="0">
                <a:solidFill>
                  <a:srgbClr val="FF0000"/>
                </a:solidFill>
                <a:latin typeface="Bookman Old Style" panose="02050604050505020204" pitchFamily="18" charset="0"/>
              </a:rPr>
              <a:t>pre-condition loop</a:t>
            </a:r>
            <a:r>
              <a:rPr lang="en-US" sz="2600" dirty="0">
                <a:latin typeface="Bookman Old Style" panose="02050604050505020204" pitchFamily="18" charset="0"/>
              </a:rPr>
              <a:t>" because it checks a condition before executing the loop body. </a:t>
            </a:r>
          </a:p>
          <a:p>
            <a:pPr>
              <a:lnSpc>
                <a:spcPct val="150000"/>
              </a:lnSpc>
            </a:pPr>
            <a:r>
              <a:rPr lang="en-US" sz="2600" dirty="0">
                <a:latin typeface="Bookman Old Style" panose="02050604050505020204" pitchFamily="18" charset="0"/>
              </a:rPr>
              <a:t>The loop will only execute if the condition is initially true. The loop terminates when the condition evaluates to FALSE. </a:t>
            </a:r>
          </a:p>
          <a:p>
            <a:endParaRPr lang="en-US" dirty="0"/>
          </a:p>
        </p:txBody>
      </p:sp>
      <p:pic>
        <p:nvPicPr>
          <p:cNvPr id="3" name="Picture 2">
            <a:extLst>
              <a:ext uri="{FF2B5EF4-FFF2-40B4-BE49-F238E27FC236}">
                <a16:creationId xmlns:a16="http://schemas.microsoft.com/office/drawing/2014/main" id="{AB4F0E99-CC60-7A94-28A4-4D7D7089D362}"/>
              </a:ext>
            </a:extLst>
          </p:cNvPr>
          <p:cNvPicPr>
            <a:picLocks noChangeAspect="1"/>
          </p:cNvPicPr>
          <p:nvPr/>
        </p:nvPicPr>
        <p:blipFill>
          <a:blip r:embed="rId2"/>
          <a:stretch>
            <a:fillRect/>
          </a:stretch>
        </p:blipFill>
        <p:spPr>
          <a:xfrm>
            <a:off x="7692797" y="1650322"/>
            <a:ext cx="3381375" cy="4276725"/>
          </a:xfrm>
          <a:prstGeom prst="rect">
            <a:avLst/>
          </a:prstGeom>
        </p:spPr>
      </p:pic>
    </p:spTree>
    <p:extLst>
      <p:ext uri="{BB962C8B-B14F-4D97-AF65-F5344CB8AC3E}">
        <p14:creationId xmlns:p14="http://schemas.microsoft.com/office/powerpoint/2010/main" val="317830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9C1A-4516-41DE-9C46-2A19819C1D32}"/>
              </a:ext>
            </a:extLst>
          </p:cNvPr>
          <p:cNvSpPr>
            <a:spLocks noGrp="1"/>
          </p:cNvSpPr>
          <p:nvPr>
            <p:ph type="title"/>
          </p:nvPr>
        </p:nvSpPr>
        <p:spPr/>
        <p:txBody>
          <a:bodyPr/>
          <a:lstStyle/>
          <a:p>
            <a:r>
              <a:rPr lang="en-US" dirty="0"/>
              <a:t>While do …. Practice</a:t>
            </a:r>
          </a:p>
        </p:txBody>
      </p:sp>
      <p:sp>
        <p:nvSpPr>
          <p:cNvPr id="5" name="TextBox 4">
            <a:extLst>
              <a:ext uri="{FF2B5EF4-FFF2-40B4-BE49-F238E27FC236}">
                <a16:creationId xmlns:a16="http://schemas.microsoft.com/office/drawing/2014/main" id="{0AB177D3-F67A-61A2-8577-FD882E24C3FF}"/>
              </a:ext>
            </a:extLst>
          </p:cNvPr>
          <p:cNvSpPr txBox="1"/>
          <p:nvPr/>
        </p:nvSpPr>
        <p:spPr>
          <a:xfrm>
            <a:off x="1011009" y="2570050"/>
            <a:ext cx="7126061" cy="2245679"/>
          </a:xfrm>
          <a:prstGeom prst="rect">
            <a:avLst/>
          </a:prstGeom>
          <a:noFill/>
        </p:spPr>
        <p:txBody>
          <a:bodyPr wrap="square">
            <a:spAutoFit/>
          </a:bodyPr>
          <a:lstStyle/>
          <a:p>
            <a:pPr algn="l">
              <a:lnSpc>
                <a:spcPct val="150000"/>
              </a:lnSpc>
            </a:pPr>
            <a:r>
              <a:rPr lang="en-US" sz="2400" b="0" i="0" dirty="0">
                <a:solidFill>
                  <a:srgbClr val="000000"/>
                </a:solidFill>
                <a:effectLst/>
                <a:latin typeface="Bookman Old Style" panose="02050604050505020204" pitchFamily="18" charset="0"/>
              </a:rPr>
              <a:t>Write a pseudocode algorithm that:</a:t>
            </a:r>
          </a:p>
          <a:p>
            <a:pPr marL="800100" lvl="1" indent="-342900">
              <a:lnSpc>
                <a:spcPct val="150000"/>
              </a:lnSpc>
              <a:buFont typeface="Arial" panose="020B0604020202020204" pitchFamily="34" charset="0"/>
              <a:buChar char="•"/>
            </a:pPr>
            <a:r>
              <a:rPr lang="en-US" sz="2400" b="0" i="0" dirty="0">
                <a:solidFill>
                  <a:srgbClr val="000000"/>
                </a:solidFill>
                <a:effectLst/>
                <a:latin typeface="Bookman Old Style" panose="02050604050505020204" pitchFamily="18" charset="0"/>
              </a:rPr>
              <a:t>asks the user to input 10 numbers</a:t>
            </a:r>
          </a:p>
          <a:p>
            <a:pPr marL="800100" lvl="1" indent="-342900">
              <a:lnSpc>
                <a:spcPct val="150000"/>
              </a:lnSpc>
              <a:buFont typeface="Arial" panose="020B0604020202020204" pitchFamily="34" charset="0"/>
              <a:buChar char="•"/>
            </a:pPr>
            <a:r>
              <a:rPr lang="en-US" sz="2400" b="0" i="0" dirty="0">
                <a:solidFill>
                  <a:srgbClr val="000000"/>
                </a:solidFill>
                <a:effectLst/>
                <a:latin typeface="Bookman Old Style" panose="02050604050505020204" pitchFamily="18" charset="0"/>
              </a:rPr>
              <a:t>adds them together</a:t>
            </a:r>
          </a:p>
          <a:p>
            <a:pPr marL="800100" lvl="1" indent="-342900">
              <a:lnSpc>
                <a:spcPct val="150000"/>
              </a:lnSpc>
              <a:buFont typeface="Arial" panose="020B0604020202020204" pitchFamily="34" charset="0"/>
              <a:buChar char="•"/>
            </a:pPr>
            <a:r>
              <a:rPr lang="en-US" sz="2400" b="0" i="0" dirty="0">
                <a:solidFill>
                  <a:srgbClr val="000000"/>
                </a:solidFill>
                <a:effectLst/>
                <a:latin typeface="Bookman Old Style" panose="02050604050505020204" pitchFamily="18" charset="0"/>
              </a:rPr>
              <a:t>outputs the result</a:t>
            </a:r>
          </a:p>
        </p:txBody>
      </p:sp>
    </p:spTree>
    <p:extLst>
      <p:ext uri="{BB962C8B-B14F-4D97-AF65-F5344CB8AC3E}">
        <p14:creationId xmlns:p14="http://schemas.microsoft.com/office/powerpoint/2010/main" val="278998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2C41-C44B-28B5-3A31-B097DDFFD230}"/>
              </a:ext>
            </a:extLst>
          </p:cNvPr>
          <p:cNvSpPr>
            <a:spLocks noGrp="1"/>
          </p:cNvSpPr>
          <p:nvPr>
            <p:ph type="title"/>
          </p:nvPr>
        </p:nvSpPr>
        <p:spPr>
          <a:xfrm>
            <a:off x="1244602" y="655560"/>
            <a:ext cx="9601196" cy="447525"/>
          </a:xfrm>
        </p:spPr>
        <p:txBody>
          <a:bodyPr>
            <a:normAutofit fontScale="90000"/>
          </a:bodyPr>
          <a:lstStyle/>
          <a:p>
            <a:r>
              <a:rPr lang="en-US" dirty="0"/>
              <a:t>Repeat .. Until</a:t>
            </a:r>
          </a:p>
        </p:txBody>
      </p:sp>
      <p:sp>
        <p:nvSpPr>
          <p:cNvPr id="4" name="TextBox 3">
            <a:extLst>
              <a:ext uri="{FF2B5EF4-FFF2-40B4-BE49-F238E27FC236}">
                <a16:creationId xmlns:a16="http://schemas.microsoft.com/office/drawing/2014/main" id="{015C796B-998B-62F5-BAE9-605F3F69FD3F}"/>
              </a:ext>
            </a:extLst>
          </p:cNvPr>
          <p:cNvSpPr txBox="1"/>
          <p:nvPr/>
        </p:nvSpPr>
        <p:spPr>
          <a:xfrm>
            <a:off x="1092200" y="1273730"/>
            <a:ext cx="9906000" cy="4310539"/>
          </a:xfrm>
          <a:prstGeom prst="rect">
            <a:avLst/>
          </a:prstGeom>
          <a:noFill/>
        </p:spPr>
        <p:txBody>
          <a:bodyPr wrap="square">
            <a:spAutoFit/>
          </a:bodyPr>
          <a:lstStyle/>
          <a:p>
            <a:pPr algn="l">
              <a:lnSpc>
                <a:spcPct val="200000"/>
              </a:lnSpc>
            </a:pPr>
            <a:r>
              <a:rPr lang="en-US" sz="2000" dirty="0">
                <a:latin typeface="Bookman Old Style" panose="02050604050505020204" pitchFamily="18" charset="0"/>
              </a:rPr>
              <a:t>Repeat loops function in the same way as while loops with one major difference - the condition is tested at the end of the loop</a:t>
            </a:r>
          </a:p>
          <a:p>
            <a:pPr algn="l">
              <a:lnSpc>
                <a:spcPct val="200000"/>
              </a:lnSpc>
            </a:pPr>
            <a:endParaRPr lang="en-US" sz="2000" dirty="0">
              <a:latin typeface="Bookman Old Style" panose="02050604050505020204" pitchFamily="18" charset="0"/>
            </a:endParaRPr>
          </a:p>
          <a:p>
            <a:pPr algn="l">
              <a:lnSpc>
                <a:spcPct val="200000"/>
              </a:lnSpc>
            </a:pPr>
            <a:r>
              <a:rPr lang="en-US" sz="2000" dirty="0">
                <a:latin typeface="Bookman Old Style" panose="02050604050505020204" pitchFamily="18" charset="0"/>
              </a:rPr>
              <a:t>The REPEAT statement is at the start of the loop. </a:t>
            </a:r>
          </a:p>
          <a:p>
            <a:pPr algn="l">
              <a:lnSpc>
                <a:spcPct val="200000"/>
              </a:lnSpc>
            </a:pPr>
            <a:r>
              <a:rPr lang="en-US" sz="2000" dirty="0">
                <a:latin typeface="Bookman Old Style" panose="02050604050505020204" pitchFamily="18" charset="0"/>
              </a:rPr>
              <a:t>The UNTIL statement tests the condition at the end,.</a:t>
            </a:r>
          </a:p>
          <a:p>
            <a:pPr algn="l">
              <a:lnSpc>
                <a:spcPct val="200000"/>
              </a:lnSpc>
            </a:pPr>
            <a:r>
              <a:rPr lang="en-US" sz="2000" dirty="0">
                <a:latin typeface="Bookman Old Style" panose="02050604050505020204" pitchFamily="18" charset="0"/>
              </a:rPr>
              <a:t>The code within the loop is always executed at least once, even if the result of the test is FALSE because it test the condition after</a:t>
            </a:r>
          </a:p>
        </p:txBody>
      </p:sp>
    </p:spTree>
    <p:extLst>
      <p:ext uri="{BB962C8B-B14F-4D97-AF65-F5344CB8AC3E}">
        <p14:creationId xmlns:p14="http://schemas.microsoft.com/office/powerpoint/2010/main" val="316348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16C6-30D9-F149-282A-1C6EE26E2959}"/>
              </a:ext>
            </a:extLst>
          </p:cNvPr>
          <p:cNvSpPr>
            <a:spLocks noGrp="1"/>
          </p:cNvSpPr>
          <p:nvPr>
            <p:ph type="title"/>
          </p:nvPr>
        </p:nvSpPr>
        <p:spPr/>
        <p:txBody>
          <a:bodyPr/>
          <a:lstStyle/>
          <a:p>
            <a:r>
              <a:rPr lang="en-US" dirty="0"/>
              <a:t>Repeat Until</a:t>
            </a:r>
          </a:p>
        </p:txBody>
      </p:sp>
      <p:sp>
        <p:nvSpPr>
          <p:cNvPr id="6" name="TextBox 5">
            <a:extLst>
              <a:ext uri="{FF2B5EF4-FFF2-40B4-BE49-F238E27FC236}">
                <a16:creationId xmlns:a16="http://schemas.microsoft.com/office/drawing/2014/main" id="{FC2D275C-5815-1687-DDDC-C4CE58534FA0}"/>
              </a:ext>
            </a:extLst>
          </p:cNvPr>
          <p:cNvSpPr txBox="1"/>
          <p:nvPr/>
        </p:nvSpPr>
        <p:spPr>
          <a:xfrm>
            <a:off x="1455059" y="2978137"/>
            <a:ext cx="3712027" cy="1958165"/>
          </a:xfrm>
          <a:prstGeom prst="rect">
            <a:avLst/>
          </a:prstGeom>
          <a:noFill/>
        </p:spPr>
        <p:txBody>
          <a:bodyPr wrap="square">
            <a:spAutoFit/>
          </a:bodyPr>
          <a:lstStyle/>
          <a:p>
            <a:pPr>
              <a:lnSpc>
                <a:spcPct val="150000"/>
              </a:lnSpc>
            </a:pPr>
            <a:r>
              <a:rPr lang="en-US" sz="2800" dirty="0">
                <a:latin typeface="Bookman Old Style" panose="02050604050505020204" pitchFamily="18" charset="0"/>
              </a:rPr>
              <a:t>REPEAT</a:t>
            </a:r>
          </a:p>
          <a:p>
            <a:pPr>
              <a:lnSpc>
                <a:spcPct val="150000"/>
              </a:lnSpc>
            </a:pPr>
            <a:r>
              <a:rPr lang="en-US" sz="2800" dirty="0">
                <a:latin typeface="Bookman Old Style" panose="02050604050505020204" pitchFamily="18" charset="0"/>
              </a:rPr>
              <a:t>    &lt;Statements&gt; </a:t>
            </a:r>
          </a:p>
          <a:p>
            <a:pPr>
              <a:lnSpc>
                <a:spcPct val="150000"/>
              </a:lnSpc>
            </a:pPr>
            <a:r>
              <a:rPr lang="en-US" sz="2800" dirty="0">
                <a:latin typeface="Bookman Old Style" panose="02050604050505020204" pitchFamily="18" charset="0"/>
              </a:rPr>
              <a:t>UNTIL &lt;condition</a:t>
            </a:r>
            <a:r>
              <a:rPr lang="en-US" sz="2400" dirty="0">
                <a:latin typeface="Bookman Old Style" panose="02050604050505020204" pitchFamily="18" charset="0"/>
              </a:rPr>
              <a:t>&gt;</a:t>
            </a:r>
          </a:p>
        </p:txBody>
      </p:sp>
      <p:sp>
        <p:nvSpPr>
          <p:cNvPr id="8" name="TextBox 7">
            <a:extLst>
              <a:ext uri="{FF2B5EF4-FFF2-40B4-BE49-F238E27FC236}">
                <a16:creationId xmlns:a16="http://schemas.microsoft.com/office/drawing/2014/main" id="{35107336-1552-9045-921A-6457217A1418}"/>
              </a:ext>
            </a:extLst>
          </p:cNvPr>
          <p:cNvSpPr txBox="1"/>
          <p:nvPr/>
        </p:nvSpPr>
        <p:spPr>
          <a:xfrm>
            <a:off x="5909128" y="2727236"/>
            <a:ext cx="6114142" cy="1886799"/>
          </a:xfrm>
          <a:prstGeom prst="rect">
            <a:avLst/>
          </a:prstGeom>
          <a:noFill/>
        </p:spPr>
        <p:txBody>
          <a:bodyPr wrap="square">
            <a:spAutoFit/>
          </a:bodyPr>
          <a:lstStyle/>
          <a:p>
            <a:pPr>
              <a:lnSpc>
                <a:spcPct val="150000"/>
              </a:lnSpc>
            </a:pPr>
            <a:r>
              <a:rPr lang="en-US" sz="2000" b="1" dirty="0">
                <a:solidFill>
                  <a:srgbClr val="FF0000"/>
                </a:solidFill>
                <a:latin typeface="Bookman Old Style" panose="02050604050505020204" pitchFamily="18" charset="0"/>
              </a:rPr>
              <a:t>REPEAT</a:t>
            </a:r>
          </a:p>
          <a:p>
            <a:pPr>
              <a:lnSpc>
                <a:spcPct val="150000"/>
              </a:lnSpc>
            </a:pPr>
            <a:r>
              <a:rPr lang="en-US" sz="2000" dirty="0">
                <a:latin typeface="Bookman Old Style" panose="02050604050505020204" pitchFamily="18" charset="0"/>
              </a:rPr>
              <a:t>     </a:t>
            </a:r>
            <a:r>
              <a:rPr lang="en-US" sz="2000" b="1" dirty="0">
                <a:solidFill>
                  <a:srgbClr val="FF0000"/>
                </a:solidFill>
                <a:latin typeface="Bookman Old Style" panose="02050604050505020204" pitchFamily="18" charset="0"/>
              </a:rPr>
              <a:t>OUTPUT</a:t>
            </a:r>
            <a:r>
              <a:rPr lang="en-US" sz="2000" dirty="0">
                <a:latin typeface="Bookman Old Style" panose="02050604050505020204" pitchFamily="18" charset="0"/>
              </a:rPr>
              <a:t> "Please enter the password" </a:t>
            </a:r>
          </a:p>
          <a:p>
            <a:pPr>
              <a:lnSpc>
                <a:spcPct val="150000"/>
              </a:lnSpc>
            </a:pPr>
            <a:r>
              <a:rPr lang="en-US" sz="2000" dirty="0">
                <a:latin typeface="Bookman Old Style" panose="02050604050505020204" pitchFamily="18" charset="0"/>
              </a:rPr>
              <a:t>      </a:t>
            </a:r>
            <a:r>
              <a:rPr lang="en-US" sz="2000" b="1" dirty="0">
                <a:solidFill>
                  <a:srgbClr val="FF0000"/>
                </a:solidFill>
                <a:latin typeface="Bookman Old Style" panose="02050604050505020204" pitchFamily="18" charset="0"/>
              </a:rPr>
              <a:t> INPUT </a:t>
            </a:r>
            <a:r>
              <a:rPr lang="en-US" sz="2000" dirty="0">
                <a:latin typeface="Bookman Old Style" panose="02050604050505020204" pitchFamily="18" charset="0"/>
              </a:rPr>
              <a:t>Password</a:t>
            </a:r>
          </a:p>
          <a:p>
            <a:pPr>
              <a:lnSpc>
                <a:spcPct val="150000"/>
              </a:lnSpc>
            </a:pPr>
            <a:r>
              <a:rPr lang="en-US" sz="2000" b="1" dirty="0">
                <a:solidFill>
                  <a:srgbClr val="FF0000"/>
                </a:solidFill>
                <a:latin typeface="Bookman Old Style" panose="02050604050505020204" pitchFamily="18" charset="0"/>
              </a:rPr>
              <a:t>UNTIL</a:t>
            </a:r>
            <a:r>
              <a:rPr lang="en-US" sz="2000" dirty="0">
                <a:latin typeface="Bookman Old Style" panose="02050604050505020204" pitchFamily="18" charset="0"/>
              </a:rPr>
              <a:t> Password = "Secret</a:t>
            </a:r>
          </a:p>
        </p:txBody>
      </p:sp>
    </p:spTree>
    <p:extLst>
      <p:ext uri="{BB962C8B-B14F-4D97-AF65-F5344CB8AC3E}">
        <p14:creationId xmlns:p14="http://schemas.microsoft.com/office/powerpoint/2010/main" val="193284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3569993" y="451232"/>
            <a:ext cx="8432191" cy="589103"/>
          </a:xfrm>
        </p:spPr>
        <p:txBody>
          <a:bodyPr/>
          <a:lstStyle/>
          <a:p>
            <a:r>
              <a:rPr lang="en-US" sz="3600" cap="none" dirty="0"/>
              <a:t>What is computational thinking?</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739732" y="1946522"/>
            <a:ext cx="7312025" cy="3871143"/>
          </a:xfrm>
        </p:spPr>
        <p:txBody>
          <a:bodyPr/>
          <a:lstStyle/>
          <a:p>
            <a:pPr marL="0" indent="0">
              <a:lnSpc>
                <a:spcPct val="200000"/>
              </a:lnSpc>
              <a:buNone/>
            </a:pPr>
            <a:r>
              <a:rPr lang="en-US" sz="2000" spc="0" dirty="0">
                <a:latin typeface="Bookman Old Style" panose="02050604050505020204" pitchFamily="18" charset="0"/>
                <a:ea typeface="+mn-lt"/>
                <a:cs typeface="+mn-lt"/>
              </a:rPr>
              <a:t>Computational thinking is a problem-solving methodology that involves thinking of a solution to a problem based on how the computer would solve it. </a:t>
            </a:r>
          </a:p>
          <a:p>
            <a:pPr marL="0" indent="0">
              <a:lnSpc>
                <a:spcPct val="200000"/>
              </a:lnSpc>
              <a:buNone/>
            </a:pPr>
            <a:r>
              <a:rPr lang="en-US" sz="2000" spc="0" dirty="0">
                <a:latin typeface="Bookman Old Style" panose="02050604050505020204" pitchFamily="18" charset="0"/>
                <a:ea typeface="+mn-lt"/>
                <a:cs typeface="+mn-lt"/>
              </a:rPr>
              <a:t>It involved in breaking down complex problems into simpler, more manageable parts, and devising solutions by using algorithmic and logical reasoning.</a:t>
            </a:r>
          </a:p>
        </p:txBody>
      </p:sp>
      <p:pic>
        <p:nvPicPr>
          <p:cNvPr id="10" name="Picture Placeholder 9" descr="Cartoon character of a person&#10;&#10;Description automatically generated">
            <a:extLst>
              <a:ext uri="{FF2B5EF4-FFF2-40B4-BE49-F238E27FC236}">
                <a16:creationId xmlns:a16="http://schemas.microsoft.com/office/drawing/2014/main" id="{C518E053-F658-E265-A9EE-DB6C18CEE129}"/>
              </a:ext>
            </a:extLst>
          </p:cNvPr>
          <p:cNvPicPr>
            <a:picLocks noGrp="1" noChangeAspect="1"/>
          </p:cNvPicPr>
          <p:nvPr>
            <p:ph type="pic" sz="quarter" idx="13"/>
          </p:nvPr>
        </p:nvPicPr>
        <p:blipFill>
          <a:blip r:embed="rId2"/>
          <a:srcRect l="16700" r="16700"/>
          <a:stretch>
            <a:fillRect/>
          </a:stretch>
        </p:blipFill>
        <p:spPr>
          <a:xfrm>
            <a:off x="494820" y="1040335"/>
            <a:ext cx="3559041" cy="3559041"/>
          </a:xfrm>
        </p:spPr>
      </p:pic>
    </p:spTree>
    <p:extLst>
      <p:ext uri="{BB962C8B-B14F-4D97-AF65-F5344CB8AC3E}">
        <p14:creationId xmlns:p14="http://schemas.microsoft.com/office/powerpoint/2010/main" val="281013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9C1A-4516-41DE-9C46-2A19819C1D32}"/>
              </a:ext>
            </a:extLst>
          </p:cNvPr>
          <p:cNvSpPr>
            <a:spLocks noGrp="1"/>
          </p:cNvSpPr>
          <p:nvPr>
            <p:ph type="title"/>
          </p:nvPr>
        </p:nvSpPr>
        <p:spPr/>
        <p:txBody>
          <a:bodyPr/>
          <a:lstStyle/>
          <a:p>
            <a:r>
              <a:rPr lang="en-US" dirty="0"/>
              <a:t>Repeat…. Until   Practice</a:t>
            </a:r>
          </a:p>
        </p:txBody>
      </p:sp>
      <p:sp>
        <p:nvSpPr>
          <p:cNvPr id="5" name="TextBox 4">
            <a:extLst>
              <a:ext uri="{FF2B5EF4-FFF2-40B4-BE49-F238E27FC236}">
                <a16:creationId xmlns:a16="http://schemas.microsoft.com/office/drawing/2014/main" id="{0AB177D3-F67A-61A2-8577-FD882E24C3FF}"/>
              </a:ext>
            </a:extLst>
          </p:cNvPr>
          <p:cNvSpPr txBox="1"/>
          <p:nvPr/>
        </p:nvSpPr>
        <p:spPr>
          <a:xfrm>
            <a:off x="1010831" y="2666021"/>
            <a:ext cx="10170338" cy="2799677"/>
          </a:xfrm>
          <a:prstGeom prst="rect">
            <a:avLst/>
          </a:prstGeom>
          <a:noFill/>
        </p:spPr>
        <p:txBody>
          <a:bodyPr wrap="square">
            <a:spAutoFit/>
          </a:bodyPr>
          <a:lstStyle/>
          <a:p>
            <a:pPr algn="l">
              <a:lnSpc>
                <a:spcPct val="150000"/>
              </a:lnSpc>
            </a:pPr>
            <a:r>
              <a:rPr lang="en-US" sz="2400" b="0" i="0" dirty="0">
                <a:solidFill>
                  <a:srgbClr val="000000"/>
                </a:solidFill>
                <a:effectLst/>
                <a:latin typeface="Bookman Old Style" panose="02050604050505020204" pitchFamily="18" charset="0"/>
              </a:rPr>
              <a:t>Re the while pseudocode </a:t>
            </a:r>
            <a:r>
              <a:rPr lang="en-US" sz="2400" dirty="0">
                <a:solidFill>
                  <a:srgbClr val="000000"/>
                </a:solidFill>
                <a:latin typeface="Bookman Old Style" panose="02050604050505020204" pitchFamily="18" charset="0"/>
              </a:rPr>
              <a:t>using the repeat until construct</a:t>
            </a:r>
          </a:p>
          <a:p>
            <a:pPr algn="l">
              <a:lnSpc>
                <a:spcPct val="150000"/>
              </a:lnSpc>
            </a:pPr>
            <a:r>
              <a:rPr lang="en-US" sz="2400" b="0" i="0" dirty="0">
                <a:solidFill>
                  <a:srgbClr val="000000"/>
                </a:solidFill>
                <a:effectLst/>
                <a:latin typeface="Bookman Old Style" panose="02050604050505020204" pitchFamily="18" charset="0"/>
              </a:rPr>
              <a:t>Write a pseudocode algorithm that:</a:t>
            </a:r>
          </a:p>
          <a:p>
            <a:pPr marL="800100" lvl="1" indent="-342900">
              <a:lnSpc>
                <a:spcPct val="150000"/>
              </a:lnSpc>
              <a:buFont typeface="Arial" panose="020B0604020202020204" pitchFamily="34" charset="0"/>
              <a:buChar char="•"/>
            </a:pPr>
            <a:r>
              <a:rPr lang="en-US" sz="2400" b="0" i="0" dirty="0">
                <a:solidFill>
                  <a:srgbClr val="000000"/>
                </a:solidFill>
                <a:effectLst/>
                <a:latin typeface="Bookman Old Style" panose="02050604050505020204" pitchFamily="18" charset="0"/>
              </a:rPr>
              <a:t>asks the user to input 10 numbers</a:t>
            </a:r>
          </a:p>
          <a:p>
            <a:pPr marL="800100" lvl="1" indent="-342900">
              <a:lnSpc>
                <a:spcPct val="150000"/>
              </a:lnSpc>
              <a:buFont typeface="Arial" panose="020B0604020202020204" pitchFamily="34" charset="0"/>
              <a:buChar char="•"/>
            </a:pPr>
            <a:r>
              <a:rPr lang="en-US" sz="2400" b="0" i="0" dirty="0">
                <a:solidFill>
                  <a:srgbClr val="000000"/>
                </a:solidFill>
                <a:effectLst/>
                <a:latin typeface="Bookman Old Style" panose="02050604050505020204" pitchFamily="18" charset="0"/>
              </a:rPr>
              <a:t>adds them together</a:t>
            </a:r>
          </a:p>
          <a:p>
            <a:pPr marL="800100" lvl="1" indent="-342900">
              <a:lnSpc>
                <a:spcPct val="150000"/>
              </a:lnSpc>
              <a:buFont typeface="Arial" panose="020B0604020202020204" pitchFamily="34" charset="0"/>
              <a:buChar char="•"/>
            </a:pPr>
            <a:r>
              <a:rPr lang="en-US" sz="2400" b="0" i="0" dirty="0">
                <a:solidFill>
                  <a:srgbClr val="000000"/>
                </a:solidFill>
                <a:effectLst/>
                <a:latin typeface="Bookman Old Style" panose="02050604050505020204" pitchFamily="18" charset="0"/>
              </a:rPr>
              <a:t>outputs the result</a:t>
            </a:r>
          </a:p>
        </p:txBody>
      </p:sp>
    </p:spTree>
    <p:extLst>
      <p:ext uri="{BB962C8B-B14F-4D97-AF65-F5344CB8AC3E}">
        <p14:creationId xmlns:p14="http://schemas.microsoft.com/office/powerpoint/2010/main" val="357770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649224" y="716013"/>
            <a:ext cx="10609846" cy="981375"/>
          </a:xfrm>
        </p:spPr>
        <p:txBody>
          <a:bodyPr/>
          <a:lstStyle/>
          <a:p>
            <a:pPr algn="ctr"/>
            <a:r>
              <a:rPr lang="en-US" sz="3200" dirty="0"/>
              <a:t>Techniques used of computational thinking</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7" name="Content Placeholder 6">
            <a:extLst>
              <a:ext uri="{FF2B5EF4-FFF2-40B4-BE49-F238E27FC236}">
                <a16:creationId xmlns:a16="http://schemas.microsoft.com/office/drawing/2014/main" id="{87542A64-2193-49FF-A6DF-1C25A1ECD1C0}"/>
              </a:ext>
            </a:extLst>
          </p:cNvPr>
          <p:cNvSpPr>
            <a:spLocks noGrp="1"/>
          </p:cNvSpPr>
          <p:nvPr>
            <p:ph idx="1"/>
          </p:nvPr>
        </p:nvSpPr>
        <p:spPr/>
        <p:txBody>
          <a:bodyPr/>
          <a:lstStyle/>
          <a:p>
            <a:pPr marL="0" indent="0">
              <a:lnSpc>
                <a:spcPct val="150000"/>
              </a:lnSpc>
              <a:buNone/>
            </a:pPr>
            <a:r>
              <a:rPr lang="en-US" dirty="0">
                <a:latin typeface="Bookman Old Style" panose="02050604050505020204" pitchFamily="18" charset="0"/>
              </a:rPr>
              <a:t>There are several techniques used in computational thinking</a:t>
            </a:r>
          </a:p>
          <a:p>
            <a:pPr>
              <a:lnSpc>
                <a:spcPct val="150000"/>
              </a:lnSpc>
            </a:pPr>
            <a:r>
              <a:rPr lang="en-US" dirty="0">
                <a:latin typeface="Bookman Old Style" panose="02050604050505020204" pitchFamily="18" charset="0"/>
              </a:rPr>
              <a:t>Decomposition</a:t>
            </a:r>
          </a:p>
          <a:p>
            <a:pPr>
              <a:lnSpc>
                <a:spcPct val="150000"/>
              </a:lnSpc>
            </a:pPr>
            <a:r>
              <a:rPr lang="en-US" dirty="0">
                <a:latin typeface="Bookman Old Style" panose="02050604050505020204" pitchFamily="18" charset="0"/>
              </a:rPr>
              <a:t>Pattern recognition</a:t>
            </a:r>
          </a:p>
          <a:p>
            <a:pPr>
              <a:lnSpc>
                <a:spcPct val="150000"/>
              </a:lnSpc>
            </a:pPr>
            <a:r>
              <a:rPr lang="en-US" dirty="0">
                <a:latin typeface="Bookman Old Style" panose="02050604050505020204" pitchFamily="18" charset="0"/>
              </a:rPr>
              <a:t>Abstraction</a:t>
            </a:r>
          </a:p>
          <a:p>
            <a:pPr>
              <a:lnSpc>
                <a:spcPct val="150000"/>
              </a:lnSpc>
            </a:pPr>
            <a:r>
              <a:rPr lang="en-US" dirty="0">
                <a:latin typeface="Bookman Old Style" panose="02050604050505020204" pitchFamily="18" charset="0"/>
              </a:rPr>
              <a:t>Algorithm Thinking</a:t>
            </a:r>
          </a:p>
        </p:txBody>
      </p:sp>
      <p:pic>
        <p:nvPicPr>
          <p:cNvPr id="6" name="Picture 5" descr="A person with a brain&#10;&#10;Description automatically generated with medium confidence">
            <a:extLst>
              <a:ext uri="{FF2B5EF4-FFF2-40B4-BE49-F238E27FC236}">
                <a16:creationId xmlns:a16="http://schemas.microsoft.com/office/drawing/2014/main" id="{EC488DC0-F1EB-F94E-B7EC-8D7373EB4719}"/>
              </a:ext>
            </a:extLst>
          </p:cNvPr>
          <p:cNvPicPr>
            <a:picLocks noChangeAspect="1"/>
          </p:cNvPicPr>
          <p:nvPr/>
        </p:nvPicPr>
        <p:blipFill>
          <a:blip r:embed="rId2"/>
          <a:stretch>
            <a:fillRect/>
          </a:stretch>
        </p:blipFill>
        <p:spPr>
          <a:xfrm>
            <a:off x="7501365" y="2586238"/>
            <a:ext cx="3433563" cy="34335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29244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064889" y="196848"/>
            <a:ext cx="9829800" cy="914400"/>
          </a:xfrm>
        </p:spPr>
        <p:txBody>
          <a:bodyPr/>
          <a:lstStyle/>
          <a:p>
            <a:r>
              <a:rPr lang="en-US" dirty="0"/>
              <a:t>decomposition</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64BABE5E-E5A6-4BE6-BE29-E3A6FDAC44CF}"/>
              </a:ext>
            </a:extLst>
          </p:cNvPr>
          <p:cNvSpPr>
            <a:spLocks noGrp="1"/>
          </p:cNvSpPr>
          <p:nvPr>
            <p:ph idx="1"/>
          </p:nvPr>
        </p:nvSpPr>
        <p:spPr>
          <a:xfrm>
            <a:off x="803902" y="1489323"/>
            <a:ext cx="5811805" cy="4150390"/>
          </a:xfrm>
        </p:spPr>
        <p:txBody>
          <a:bodyPr/>
          <a:lstStyle/>
          <a:p>
            <a:pPr marL="0" indent="0">
              <a:lnSpc>
                <a:spcPct val="150000"/>
              </a:lnSpc>
              <a:buNone/>
            </a:pPr>
            <a:r>
              <a:rPr lang="en-US" sz="2000" dirty="0">
                <a:latin typeface="Bookman Old Style" panose="02050604050505020204" pitchFamily="18" charset="0"/>
              </a:rPr>
              <a:t>This involves identifying the key components and understanding of a problem and how they relate to each other so that it can be broken down a problem into smaller, more manageable sub-problems. </a:t>
            </a:r>
          </a:p>
          <a:p>
            <a:pPr marL="0" indent="0">
              <a:lnSpc>
                <a:spcPct val="150000"/>
              </a:lnSpc>
              <a:buNone/>
            </a:pPr>
            <a:r>
              <a:rPr lang="en-US" sz="2000" dirty="0">
                <a:latin typeface="Bookman Old Style" panose="02050604050505020204" pitchFamily="18" charset="0"/>
              </a:rPr>
              <a:t>Each sub-problem is then solved independently, and the solutions are combined to solve the overall problem.</a:t>
            </a:r>
          </a:p>
        </p:txBody>
      </p:sp>
      <p:pic>
        <p:nvPicPr>
          <p:cNvPr id="9" name="Picture 8">
            <a:extLst>
              <a:ext uri="{FF2B5EF4-FFF2-40B4-BE49-F238E27FC236}">
                <a16:creationId xmlns:a16="http://schemas.microsoft.com/office/drawing/2014/main" id="{7C5CACB3-7112-444C-89FB-97DC76492719}"/>
              </a:ext>
            </a:extLst>
          </p:cNvPr>
          <p:cNvPicPr>
            <a:picLocks noChangeAspect="1"/>
          </p:cNvPicPr>
          <p:nvPr/>
        </p:nvPicPr>
        <p:blipFill>
          <a:blip r:embed="rId2"/>
          <a:stretch>
            <a:fillRect/>
          </a:stretch>
        </p:blipFill>
        <p:spPr>
          <a:xfrm>
            <a:off x="6532210" y="2778944"/>
            <a:ext cx="5115453" cy="2521291"/>
          </a:xfrm>
          <a:prstGeom prst="rect">
            <a:avLst/>
          </a:prstGeom>
        </p:spPr>
      </p:pic>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577574" y="473338"/>
            <a:ext cx="9829800" cy="493059"/>
          </a:xfrm>
        </p:spPr>
        <p:txBody>
          <a:bodyPr/>
          <a:lstStyle/>
          <a:p>
            <a:r>
              <a:rPr lang="en-US" sz="3200" dirty="0"/>
              <a:t>Decomposition-Characteristics</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7" name="Content Placeholder 6">
            <a:extLst>
              <a:ext uri="{FF2B5EF4-FFF2-40B4-BE49-F238E27FC236}">
                <a16:creationId xmlns:a16="http://schemas.microsoft.com/office/drawing/2014/main" id="{64BABE5E-E5A6-4BE6-BE29-E3A6FDAC44CF}"/>
              </a:ext>
            </a:extLst>
          </p:cNvPr>
          <p:cNvSpPr>
            <a:spLocks noGrp="1"/>
          </p:cNvSpPr>
          <p:nvPr>
            <p:ph idx="1"/>
          </p:nvPr>
        </p:nvSpPr>
        <p:spPr>
          <a:xfrm>
            <a:off x="708061" y="1021152"/>
            <a:ext cx="6540041" cy="5576765"/>
          </a:xfrm>
        </p:spPr>
        <p:txBody>
          <a:bodyPr/>
          <a:lstStyle/>
          <a:p>
            <a:pPr>
              <a:lnSpc>
                <a:spcPct val="150000"/>
              </a:lnSpc>
            </a:pPr>
            <a:r>
              <a:rPr lang="en-US" sz="2000" dirty="0">
                <a:latin typeface="Bookman Old Style" panose="02050604050505020204" pitchFamily="18" charset="0"/>
              </a:rPr>
              <a:t>Modularity: Each component addresses a specific aspect of the problem</a:t>
            </a:r>
          </a:p>
          <a:p>
            <a:pPr>
              <a:lnSpc>
                <a:spcPct val="150000"/>
              </a:lnSpc>
            </a:pPr>
            <a:r>
              <a:rPr lang="en-US" sz="2000" dirty="0">
                <a:latin typeface="Bookman Old Style" panose="02050604050505020204" pitchFamily="18" charset="0"/>
              </a:rPr>
              <a:t>Parallel Development: different teams or individuals can work on solving different sub-problems simultaneously, allowing for faster overall and more efficient solution</a:t>
            </a:r>
            <a:r>
              <a:rPr lang="en-US" sz="2000" b="1" dirty="0">
                <a:latin typeface="Bookman Old Style" panose="02050604050505020204" pitchFamily="18" charset="0"/>
              </a:rPr>
              <a:t>.</a:t>
            </a:r>
          </a:p>
          <a:p>
            <a:pPr>
              <a:lnSpc>
                <a:spcPct val="150000"/>
              </a:lnSpc>
            </a:pPr>
            <a:r>
              <a:rPr lang="en-US" sz="2000" dirty="0">
                <a:latin typeface="Bookman Old Style" panose="02050604050505020204" pitchFamily="18" charset="0"/>
              </a:rPr>
              <a:t>Reusability: Solutions to sub-problems can often be reused, promoting code reuse and efficiency.</a:t>
            </a:r>
          </a:p>
          <a:p>
            <a:pPr>
              <a:lnSpc>
                <a:spcPct val="150000"/>
              </a:lnSpc>
            </a:pPr>
            <a:r>
              <a:rPr lang="en-US" sz="2000" dirty="0">
                <a:latin typeface="Bookman Old Style" panose="02050604050505020204" pitchFamily="18" charset="0"/>
              </a:rPr>
              <a:t>Simplification: Decomposing a complex problem simplifies the problem-solving process by breaking it into more understandable and manageable </a:t>
            </a:r>
          </a:p>
        </p:txBody>
      </p:sp>
      <p:pic>
        <p:nvPicPr>
          <p:cNvPr id="5" name="Picture 4" descr="A poster with text overlay&#10;&#10;Description automatically generated">
            <a:extLst>
              <a:ext uri="{FF2B5EF4-FFF2-40B4-BE49-F238E27FC236}">
                <a16:creationId xmlns:a16="http://schemas.microsoft.com/office/drawing/2014/main" id="{EB0799CF-B48D-725A-BCD3-8D79AC25D2BE}"/>
              </a:ext>
            </a:extLst>
          </p:cNvPr>
          <p:cNvPicPr>
            <a:picLocks noChangeAspect="1"/>
          </p:cNvPicPr>
          <p:nvPr/>
        </p:nvPicPr>
        <p:blipFill rotWithShape="1">
          <a:blip r:embed="rId2"/>
          <a:srcRect l="10285" t="25709" r="15254" b="22953"/>
          <a:stretch/>
        </p:blipFill>
        <p:spPr>
          <a:xfrm>
            <a:off x="7056461" y="2162668"/>
            <a:ext cx="4486315" cy="2173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326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9A65-9301-1500-FF88-262070CD2BD9}"/>
              </a:ext>
            </a:extLst>
          </p:cNvPr>
          <p:cNvSpPr>
            <a:spLocks noGrp="1"/>
          </p:cNvSpPr>
          <p:nvPr>
            <p:ph type="title"/>
          </p:nvPr>
        </p:nvSpPr>
        <p:spPr>
          <a:xfrm>
            <a:off x="2063222" y="286968"/>
            <a:ext cx="3886200" cy="548640"/>
          </a:xfrm>
        </p:spPr>
        <p:txBody>
          <a:bodyPr/>
          <a:lstStyle/>
          <a:p>
            <a:pPr algn="ctr"/>
            <a:r>
              <a:rPr lang="en-US" sz="4400" dirty="0"/>
              <a:t>Activity</a:t>
            </a:r>
          </a:p>
        </p:txBody>
      </p:sp>
      <p:sp>
        <p:nvSpPr>
          <p:cNvPr id="3" name="Content Placeholder 2">
            <a:extLst>
              <a:ext uri="{FF2B5EF4-FFF2-40B4-BE49-F238E27FC236}">
                <a16:creationId xmlns:a16="http://schemas.microsoft.com/office/drawing/2014/main" id="{586E4BC2-1A2F-29C8-78BA-986E5A6F0768}"/>
              </a:ext>
            </a:extLst>
          </p:cNvPr>
          <p:cNvSpPr>
            <a:spLocks noGrp="1"/>
          </p:cNvSpPr>
          <p:nvPr>
            <p:ph idx="1"/>
          </p:nvPr>
        </p:nvSpPr>
        <p:spPr>
          <a:xfrm>
            <a:off x="877825" y="1277927"/>
            <a:ext cx="6952068" cy="4673885"/>
          </a:xfrm>
        </p:spPr>
        <p:txBody>
          <a:bodyPr/>
          <a:lstStyle/>
          <a:p>
            <a:r>
              <a:rPr lang="en-US" cap="none" dirty="0">
                <a:latin typeface="Bookman Old Style" panose="02050604050505020204" pitchFamily="18" charset="0"/>
              </a:rPr>
              <a:t>For the following problem outline the structure of how you would solve it.</a:t>
            </a:r>
          </a:p>
          <a:p>
            <a:r>
              <a:rPr lang="en-US" cap="none" dirty="0">
                <a:latin typeface="Bookman Old Style" panose="02050604050505020204" pitchFamily="18" charset="0"/>
              </a:rPr>
              <a:t>"</a:t>
            </a:r>
            <a:r>
              <a:rPr lang="en-US" b="1" cap="none" dirty="0">
                <a:solidFill>
                  <a:srgbClr val="FF0000"/>
                </a:solidFill>
                <a:latin typeface="Bookman Old Style" panose="02050604050505020204" pitchFamily="18" charset="0"/>
              </a:rPr>
              <a:t>Building a Simple Calculator Program</a:t>
            </a:r>
            <a:r>
              <a:rPr lang="en-US" cap="none" dirty="0">
                <a:latin typeface="Bookman Old Style" panose="02050604050505020204" pitchFamily="18" charset="0"/>
              </a:rPr>
              <a:t>.</a:t>
            </a:r>
          </a:p>
          <a:p>
            <a:r>
              <a:rPr lang="en-US" cap="none" dirty="0">
                <a:latin typeface="Bookman Old Style" panose="02050604050505020204" pitchFamily="18" charset="0"/>
              </a:rPr>
              <a:t>Decompose the problem by creating a task list for the solution.</a:t>
            </a:r>
          </a:p>
          <a:p>
            <a:r>
              <a:rPr lang="en-US" cap="none" dirty="0">
                <a:latin typeface="Bookman Old Style" panose="02050604050505020204" pitchFamily="18" charset="0"/>
              </a:rPr>
              <a:t>Each group/individual should write a code for that specific area (decomposed) and then put the written code together to for the whole solution.</a:t>
            </a:r>
          </a:p>
          <a:p>
            <a:r>
              <a:rPr lang="en-US" cap="none" dirty="0">
                <a:latin typeface="Bookman Old Style" panose="02050604050505020204" pitchFamily="18" charset="0"/>
              </a:rPr>
              <a:t> </a:t>
            </a:r>
          </a:p>
        </p:txBody>
      </p:sp>
      <p:sp>
        <p:nvSpPr>
          <p:cNvPr id="4" name="Slide Number Placeholder 3">
            <a:extLst>
              <a:ext uri="{FF2B5EF4-FFF2-40B4-BE49-F238E27FC236}">
                <a16:creationId xmlns:a16="http://schemas.microsoft.com/office/drawing/2014/main" id="{C5C7BC41-807B-25B4-DABB-D56E73D50B19}"/>
              </a:ext>
            </a:extLst>
          </p:cNvPr>
          <p:cNvSpPr>
            <a:spLocks noGrp="1"/>
          </p:cNvSpPr>
          <p:nvPr>
            <p:ph type="sldNum" sz="quarter" idx="11"/>
          </p:nvPr>
        </p:nvSpPr>
        <p:spPr/>
        <p:txBody>
          <a:bodyPr/>
          <a:lstStyle/>
          <a:p>
            <a:fld id="{75DF2D63-3FF5-D547-96B9-BE9CCD1ABA58}" type="slidenum">
              <a:rPr lang="en-US" smtClean="0"/>
              <a:t>8</a:t>
            </a:fld>
            <a:endParaRPr lang="en-US" dirty="0"/>
          </a:p>
        </p:txBody>
      </p:sp>
      <p:pic>
        <p:nvPicPr>
          <p:cNvPr id="16" name="Picture 15" descr="A calculator with a screen&#10;&#10;Description automatically generated">
            <a:extLst>
              <a:ext uri="{FF2B5EF4-FFF2-40B4-BE49-F238E27FC236}">
                <a16:creationId xmlns:a16="http://schemas.microsoft.com/office/drawing/2014/main" id="{4ABD8DAE-D92C-12A7-7B6E-7A877A79B6FE}"/>
              </a:ext>
            </a:extLst>
          </p:cNvPr>
          <p:cNvPicPr>
            <a:picLocks noChangeAspect="1"/>
          </p:cNvPicPr>
          <p:nvPr/>
        </p:nvPicPr>
        <p:blipFill>
          <a:blip r:embed="rId2"/>
          <a:stretch>
            <a:fillRect/>
          </a:stretch>
        </p:blipFill>
        <p:spPr>
          <a:xfrm>
            <a:off x="8539860" y="1396240"/>
            <a:ext cx="2599287" cy="3783534"/>
          </a:xfrm>
          <a:prstGeom prst="rect">
            <a:avLst/>
          </a:prstGeom>
        </p:spPr>
      </p:pic>
    </p:spTree>
    <p:extLst>
      <p:ext uri="{BB962C8B-B14F-4D97-AF65-F5344CB8AC3E}">
        <p14:creationId xmlns:p14="http://schemas.microsoft.com/office/powerpoint/2010/main" val="379210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743953" y="1120979"/>
            <a:ext cx="6193441" cy="4856672"/>
          </a:xfrm>
        </p:spPr>
        <p:txBody>
          <a:bodyPr anchor="t"/>
          <a:lstStyle/>
          <a:p>
            <a:pPr>
              <a:lnSpc>
                <a:spcPct val="150000"/>
              </a:lnSpc>
            </a:pPr>
            <a:r>
              <a:rPr lang="en-US" sz="2000" cap="none" dirty="0">
                <a:latin typeface="Bookman Old Style" panose="02050604050505020204" pitchFamily="18" charset="0"/>
              </a:rPr>
              <a:t>Pattern recognition is a field of study that involves the identification and interpretation of patterns in data. </a:t>
            </a:r>
            <a:br>
              <a:rPr lang="en-US" sz="2000" cap="none" dirty="0">
                <a:latin typeface="Bookman Old Style" panose="02050604050505020204" pitchFamily="18" charset="0"/>
              </a:rPr>
            </a:br>
            <a:r>
              <a:rPr lang="en-US" sz="2000" cap="none" dirty="0">
                <a:latin typeface="Bookman Old Style" panose="02050604050505020204" pitchFamily="18" charset="0"/>
              </a:rPr>
              <a:t>Identifying patterns or trends within a problem, this involves seeing the similarities or commonalities</a:t>
            </a:r>
            <a:r>
              <a:rPr lang="en-US" sz="2000" dirty="0">
                <a:latin typeface="Bookman Old Style" panose="02050604050505020204" pitchFamily="18" charset="0"/>
              </a:rPr>
              <a:t>. </a:t>
            </a:r>
            <a:br>
              <a:rPr lang="en-US" sz="2000" dirty="0">
                <a:latin typeface="Bookman Old Style" panose="02050604050505020204" pitchFamily="18" charset="0"/>
              </a:rPr>
            </a:br>
            <a:br>
              <a:rPr lang="en-US" sz="2000" dirty="0">
                <a:latin typeface="Bookman Old Style" panose="02050604050505020204" pitchFamily="18" charset="0"/>
              </a:rPr>
            </a:br>
            <a:r>
              <a:rPr lang="en-US" sz="2000" cap="none" dirty="0">
                <a:latin typeface="Bookman Old Style" panose="02050604050505020204" pitchFamily="18" charset="0"/>
              </a:rPr>
              <a:t>The goal is to create models or algorithms that can automatically recognize and categorize these patterns.</a:t>
            </a:r>
            <a:br>
              <a:rPr lang="en-US" sz="2000" cap="none" dirty="0">
                <a:latin typeface="Bookman Old Style" panose="02050604050505020204" pitchFamily="18" charset="0"/>
              </a:rPr>
            </a:br>
            <a:br>
              <a:rPr lang="en-US" dirty="0"/>
            </a:br>
            <a:endParaRPr lang="en-US" dirty="0"/>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a:xfrm>
            <a:off x="2768561" y="276046"/>
            <a:ext cx="6340933" cy="518275"/>
          </a:xfrm>
        </p:spPr>
        <p:txBody>
          <a:bodyPr/>
          <a:lstStyle/>
          <a:p>
            <a:r>
              <a:rPr lang="en-US" sz="2800" dirty="0"/>
              <a:t>Pattern recognition</a:t>
            </a:r>
          </a:p>
          <a:p>
            <a:endParaRPr lang="en-US" dirty="0"/>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9</a:t>
            </a:fld>
            <a:endParaRPr lang="en-US" dirty="0"/>
          </a:p>
        </p:txBody>
      </p:sp>
      <p:pic>
        <p:nvPicPr>
          <p:cNvPr id="6" name="Picture 5">
            <a:extLst>
              <a:ext uri="{FF2B5EF4-FFF2-40B4-BE49-F238E27FC236}">
                <a16:creationId xmlns:a16="http://schemas.microsoft.com/office/drawing/2014/main" id="{B8C8F017-F266-4FE3-8E50-CE5B2617C73D}"/>
              </a:ext>
            </a:extLst>
          </p:cNvPr>
          <p:cNvPicPr>
            <a:picLocks noChangeAspect="1"/>
          </p:cNvPicPr>
          <p:nvPr/>
        </p:nvPicPr>
        <p:blipFill>
          <a:blip r:embed="rId2"/>
          <a:stretch>
            <a:fillRect/>
          </a:stretch>
        </p:blipFill>
        <p:spPr>
          <a:xfrm>
            <a:off x="7994964" y="1673891"/>
            <a:ext cx="3317314" cy="32435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9085574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{C0B54E0F-69ED-481B-86E1-4EA779F99424}tf67061901_win32</Template>
  <TotalTime>187</TotalTime>
  <Words>1530</Words>
  <Application>Microsoft Office PowerPoint</Application>
  <PresentationFormat>Widescreen</PresentationFormat>
  <Paragraphs>175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Bookman Old Style</vt:lpstr>
      <vt:lpstr>Calibri</vt:lpstr>
      <vt:lpstr>Daytona Condensed Light</vt:lpstr>
      <vt:lpstr>Posterama</vt:lpstr>
      <vt:lpstr>Symbol</vt:lpstr>
      <vt:lpstr>Times New Roman</vt:lpstr>
      <vt:lpstr>Office Theme</vt:lpstr>
      <vt:lpstr>Computational thinking</vt:lpstr>
      <vt:lpstr>Objectives</vt:lpstr>
      <vt:lpstr>What is computational thinking?</vt:lpstr>
      <vt:lpstr>Techniques used of computational thinking</vt:lpstr>
      <vt:lpstr>decomposition</vt:lpstr>
      <vt:lpstr>decomposition</vt:lpstr>
      <vt:lpstr>Decomposition-Characteristics</vt:lpstr>
      <vt:lpstr>Activity</vt:lpstr>
      <vt:lpstr>Pattern recognition is a field of study that involves the identification and interpretation of patterns in data.  Identifying patterns or trends within a problem, this involves seeing the similarities or commonalities.   The goal is to create models or algorithms that can automatically recognize and categorize these patterns.  </vt:lpstr>
      <vt:lpstr>abstraction</vt:lpstr>
      <vt:lpstr>Abstraction-Characteristics  </vt:lpstr>
      <vt:lpstr>Algorithmic Thinking</vt:lpstr>
      <vt:lpstr>Algorithmic Thinking</vt:lpstr>
      <vt:lpstr>Activity</vt:lpstr>
      <vt:lpstr> Structured English</vt:lpstr>
      <vt:lpstr> pseudocode</vt:lpstr>
      <vt:lpstr> flowchart</vt:lpstr>
      <vt:lpstr>Programming constructs</vt:lpstr>
      <vt:lpstr>Programming Constructs</vt:lpstr>
      <vt:lpstr>If statement </vt:lpstr>
      <vt:lpstr>Nested IF statements </vt:lpstr>
      <vt:lpstr>Case of </vt:lpstr>
      <vt:lpstr>Iterating Construct</vt:lpstr>
      <vt:lpstr>Iteration/Loop</vt:lpstr>
      <vt:lpstr>TYPES</vt:lpstr>
      <vt:lpstr>Pre-Condition (While)</vt:lpstr>
      <vt:lpstr>While do …. Practice</vt:lpstr>
      <vt:lpstr>Repeat .. Until</vt:lpstr>
      <vt:lpstr>Repeat Until</vt:lpstr>
      <vt:lpstr>Repeat…. Until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thinking</dc:title>
  <dc:creator>Janet ReidSterling</dc:creator>
  <cp:lastModifiedBy>Janet ReidSterling</cp:lastModifiedBy>
  <cp:revision>18</cp:revision>
  <dcterms:created xsi:type="dcterms:W3CDTF">2023-11-17T04:48:38Z</dcterms:created>
  <dcterms:modified xsi:type="dcterms:W3CDTF">2024-07-01T05:06:32Z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