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cape.com/blog/what-is-a-digital-signatur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63FF7C-BCE4-419D-9C3F-41EC23EA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60C7B-C231-4C73-B846-9641A2720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C57FD-571E-410B-8D8A-7AD81CA3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9" y="1109728"/>
            <a:ext cx="4770783" cy="1390652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Revision </a:t>
            </a:r>
          </a:p>
        </p:txBody>
      </p:sp>
      <p:pic>
        <p:nvPicPr>
          <p:cNvPr id="5" name="Picture 4" descr="A person holding a stop sign&#10;&#10;Description automatically generated with low confidence">
            <a:extLst>
              <a:ext uri="{FF2B5EF4-FFF2-40B4-BE49-F238E27FC236}">
                <a16:creationId xmlns:a16="http://schemas.microsoft.com/office/drawing/2014/main" id="{1502784C-179A-47BA-AD0F-236AF595A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5"/>
          <a:stretch/>
        </p:blipFill>
        <p:spPr>
          <a:xfrm>
            <a:off x="6057901" y="10"/>
            <a:ext cx="6134099" cy="6857989"/>
          </a:xfrm>
          <a:custGeom>
            <a:avLst/>
            <a:gdLst/>
            <a:ahLst/>
            <a:cxnLst/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57368-014F-41F3-B5AF-E1701430F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7620"/>
            <a:ext cx="11576868" cy="2500379"/>
          </a:xfrm>
          <a:custGeom>
            <a:avLst/>
            <a:gdLst>
              <a:gd name="connsiteX0" fmla="*/ 0 w 11576868"/>
              <a:gd name="connsiteY0" fmla="*/ 0 h 2500379"/>
              <a:gd name="connsiteX1" fmla="*/ 949598 w 11576868"/>
              <a:gd name="connsiteY1" fmla="*/ 0 h 2500379"/>
              <a:gd name="connsiteX2" fmla="*/ 2713710 w 11576868"/>
              <a:gd name="connsiteY2" fmla="*/ 0 h 2500379"/>
              <a:gd name="connsiteX3" fmla="*/ 3638550 w 11576868"/>
              <a:gd name="connsiteY3" fmla="*/ 0 h 2500379"/>
              <a:gd name="connsiteX4" fmla="*/ 4302399 w 11576868"/>
              <a:gd name="connsiteY4" fmla="*/ 0 h 2500379"/>
              <a:gd name="connsiteX5" fmla="*/ 8772860 w 11576868"/>
              <a:gd name="connsiteY5" fmla="*/ 0 h 2500379"/>
              <a:gd name="connsiteX6" fmla="*/ 8772860 w 11576868"/>
              <a:gd name="connsiteY6" fmla="*/ 1898 h 2500379"/>
              <a:gd name="connsiteX7" fmla="*/ 8847928 w 11576868"/>
              <a:gd name="connsiteY7" fmla="*/ 0 h 2500379"/>
              <a:gd name="connsiteX8" fmla="*/ 11574871 w 11576868"/>
              <a:gd name="connsiteY8" fmla="*/ 2460835 h 2500379"/>
              <a:gd name="connsiteX9" fmla="*/ 11576868 w 11576868"/>
              <a:gd name="connsiteY9" fmla="*/ 2500379 h 2500379"/>
              <a:gd name="connsiteX10" fmla="*/ 0 w 11576868"/>
              <a:gd name="connsiteY10" fmla="*/ 2500379 h 25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868" h="2500379">
                <a:moveTo>
                  <a:pt x="0" y="0"/>
                </a:moveTo>
                <a:lnTo>
                  <a:pt x="949598" y="0"/>
                </a:lnTo>
                <a:lnTo>
                  <a:pt x="2713710" y="0"/>
                </a:lnTo>
                <a:lnTo>
                  <a:pt x="3638550" y="0"/>
                </a:lnTo>
                <a:lnTo>
                  <a:pt x="4302399" y="0"/>
                </a:lnTo>
                <a:lnTo>
                  <a:pt x="8772860" y="0"/>
                </a:lnTo>
                <a:lnTo>
                  <a:pt x="8772860" y="1898"/>
                </a:lnTo>
                <a:lnTo>
                  <a:pt x="8847928" y="0"/>
                </a:lnTo>
                <a:cubicBezTo>
                  <a:pt x="10267176" y="0"/>
                  <a:pt x="11434500" y="1078620"/>
                  <a:pt x="11574871" y="2460835"/>
                </a:cubicBezTo>
                <a:lnTo>
                  <a:pt x="11576868" y="2500379"/>
                </a:lnTo>
                <a:lnTo>
                  <a:pt x="0" y="250037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0ADD-6FD5-406D-B243-6476A4243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132" y="4579820"/>
            <a:ext cx="5480868" cy="1168452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322424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EECD78-8A7C-4550-81B0-271CB6D9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52" y="1054310"/>
            <a:ext cx="4728424" cy="3551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FFFFFF"/>
                </a:solidFill>
              </a:rPr>
              <a:t>Data Verification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75CEADC-6FB7-4A61-838B-B7829CED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17" y="1054310"/>
            <a:ext cx="6812811" cy="4589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263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1A25-59CA-4452-A614-5B09A0CB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25987"/>
            <a:ext cx="10202248" cy="1102530"/>
          </a:xfrm>
        </p:spPr>
        <p:txBody>
          <a:bodyPr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7F3CE-D988-412C-89A6-DE9B5387097F}"/>
              </a:ext>
            </a:extLst>
          </p:cNvPr>
          <p:cNvSpPr txBox="1"/>
          <p:nvPr/>
        </p:nvSpPr>
        <p:spPr>
          <a:xfrm>
            <a:off x="659759" y="1428517"/>
            <a:ext cx="9867900" cy="4615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What is encryption?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Process of converting readable data into unreadable characters to prevent unauthorized access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Uses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For protection of data transmitted over a network from unauthorized manipulation and viewing.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To protect information on a computer hard drive from viewing and alteration by unauthorized personnel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To verify whether a document is authentic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latin typeface="Bookman Old Style" panose="02050604050505020204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3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900F2-F074-49DB-99F9-6D223DE5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Types of Encryption</a:t>
            </a:r>
          </a:p>
        </p:txBody>
      </p:sp>
      <p:pic>
        <p:nvPicPr>
          <p:cNvPr id="4" name="Picture 3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B6DEF319-96B3-4685-BCA5-B628B5DAE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1" y="508000"/>
            <a:ext cx="66344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3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16296-D8D8-41DF-9067-2DCEACDBC93C}"/>
              </a:ext>
            </a:extLst>
          </p:cNvPr>
          <p:cNvSpPr txBox="1"/>
          <p:nvPr/>
        </p:nvSpPr>
        <p:spPr>
          <a:xfrm>
            <a:off x="819150" y="3963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Digital </a:t>
            </a:r>
            <a:r>
              <a:rPr lang="en-US" sz="2800" dirty="0">
                <a:latin typeface="Bookman Old Style" panose="02050604050505020204" pitchFamily="18" charset="0"/>
              </a:rPr>
              <a:t>Signatures</a:t>
            </a:r>
            <a:endParaRPr lang="en-US" sz="17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FF529-394F-4CEA-8C9B-665A6ACFEEDF}"/>
              </a:ext>
            </a:extLst>
          </p:cNvPr>
          <p:cNvSpPr txBox="1">
            <a:spLocks/>
          </p:cNvSpPr>
          <p:nvPr/>
        </p:nvSpPr>
        <p:spPr>
          <a:xfrm>
            <a:off x="514350" y="1148079"/>
            <a:ext cx="5144770" cy="480504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An encrypted code that a person, Web site, or organization attaches to an electronic message to verify the identity of the message sender. 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Digital signatures often are used to ensure that an impostor is not participating in an Internet transaction. That is, digital signatures help to prevent e-mail forgery. 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E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C476601-3B4B-4386-85BA-C67558FD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90" y="1148080"/>
            <a:ext cx="5459060" cy="3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74EBBD-8E06-4E83-B0A2-75BB23875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CCE1B-689A-4430-B79E-977B226F3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DC33EC-086D-4551-A7B9-520718C13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E6E1EF9-BCA8-4087-A0A6-3B1D576DE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3A16E-1EB7-4483-83A2-87EA672B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799"/>
            <a:ext cx="3075296" cy="4572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Digital Certificate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BAE27-D1DC-4739-9C19-7CF5B3AC091E}"/>
              </a:ext>
            </a:extLst>
          </p:cNvPr>
          <p:cNvSpPr txBox="1"/>
          <p:nvPr/>
        </p:nvSpPr>
        <p:spPr>
          <a:xfrm>
            <a:off x="5181600" y="685801"/>
            <a:ext cx="6096000" cy="143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electronic "password" that allows a person, organization to exchange data securely over the Internet using the public key infrastructure (PKI).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810FBF-A5FD-45E9-A6FD-F4CC311509F3}"/>
              </a:ext>
            </a:extLst>
          </p:cNvPr>
          <p:cNvSpPr txBox="1">
            <a:spLocks/>
          </p:cNvSpPr>
          <p:nvPr/>
        </p:nvSpPr>
        <p:spPr>
          <a:xfrm>
            <a:off x="4657725" y="2553287"/>
            <a:ext cx="6924674" cy="3406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Digital Certificate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Name 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person who issue the certificate  authority (CA)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 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 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 -  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 algorithm –</a:t>
            </a:r>
          </a:p>
          <a:p>
            <a:pPr marL="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information </a:t>
            </a: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3200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1AA064-9FEB-4452-92F8-73E6C88B0B6B}"/>
              </a:ext>
            </a:extLst>
          </p:cNvPr>
          <p:cNvSpPr txBox="1">
            <a:spLocks/>
          </p:cNvSpPr>
          <p:nvPr/>
        </p:nvSpPr>
        <p:spPr>
          <a:xfrm>
            <a:off x="523875" y="1132940"/>
            <a:ext cx="5029200" cy="52327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 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certificate issuer/certificate authority (CA)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 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 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-  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 algorithm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information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5E444-C22E-4573-BD96-44E10B55EA11}"/>
              </a:ext>
            </a:extLst>
          </p:cNvPr>
          <p:cNvSpPr txBox="1"/>
          <p:nvPr/>
        </p:nvSpPr>
        <p:spPr>
          <a:xfrm>
            <a:off x="5679281" y="1278430"/>
            <a:ext cx="6100762" cy="494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 This is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digital signature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entire digital certificate, generated using the certificate issuer's private key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algorithm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cryptographic signature algorithm used to generate the digital signature (e.g. SHA-1 with RSA Encryption)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Information about the subject's public key. This includes: 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(e.g. Elliptic Curve Public Key), 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size (e.g. 256 bits),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usage (e.g. can encrypt, verify, derive), and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 key itself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E181C-1528-47DE-8BD9-4425BF0C3D18}"/>
              </a:ext>
            </a:extLst>
          </p:cNvPr>
          <p:cNvSpPr txBox="1">
            <a:spLocks/>
          </p:cNvSpPr>
          <p:nvPr/>
        </p:nvSpPr>
        <p:spPr>
          <a:xfrm>
            <a:off x="908775" y="590372"/>
            <a:ext cx="10202248" cy="6880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Contents of a Digital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1999-4D86-42D9-87C8-3A0C285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0" y="380822"/>
            <a:ext cx="10202248" cy="1325890"/>
          </a:xfrm>
        </p:spPr>
        <p:txBody>
          <a:bodyPr/>
          <a:lstStyle/>
          <a:p>
            <a:r>
              <a:rPr lang="en-US" dirty="0"/>
              <a:t>Information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FEB81-77F0-4052-9A65-C4AAA85B240D}"/>
              </a:ext>
            </a:extLst>
          </p:cNvPr>
          <p:cNvSpPr txBox="1">
            <a:spLocks/>
          </p:cNvSpPr>
          <p:nvPr/>
        </p:nvSpPr>
        <p:spPr>
          <a:xfrm>
            <a:off x="632809" y="1584632"/>
            <a:ext cx="5177065" cy="2131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Triad-- 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C40BED1-CF0A-4195-B5EA-AD2879D7A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5" r="-1" b="17143"/>
          <a:stretch/>
        </p:blipFill>
        <p:spPr>
          <a:xfrm>
            <a:off x="7765921" y="434202"/>
            <a:ext cx="2735243" cy="19297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59EE17-6ED8-40D4-BE40-29B603DA50CB}"/>
              </a:ext>
            </a:extLst>
          </p:cNvPr>
          <p:cNvSpPr txBox="1">
            <a:spLocks/>
          </p:cNvSpPr>
          <p:nvPr/>
        </p:nvSpPr>
        <p:spPr>
          <a:xfrm>
            <a:off x="4170947" y="2363946"/>
            <a:ext cx="7388244" cy="411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 to ensure that data is confidential, has integrity and moreover available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such as 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methods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 methods 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in case data becomes unavailable  </a:t>
            </a:r>
          </a:p>
        </p:txBody>
      </p:sp>
    </p:spTree>
    <p:extLst>
      <p:ext uri="{BB962C8B-B14F-4D97-AF65-F5344CB8AC3E}">
        <p14:creationId xmlns:p14="http://schemas.microsoft.com/office/powerpoint/2010/main" val="59469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A1999-4D86-42D9-87C8-3A0C285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919716"/>
            <a:ext cx="4320654" cy="3551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FFFFFF"/>
                </a:solidFill>
              </a:rPr>
              <a:t>Authentication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3AAC00-61DA-490A-957C-23D8E3EC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26" y="141924"/>
            <a:ext cx="4635214" cy="292963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7ABD7C-A09F-47E0-982E-95B9A44C7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03" y="3465721"/>
            <a:ext cx="5765820" cy="30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1999-4D86-42D9-87C8-3A0C285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00" y="199847"/>
            <a:ext cx="6501675" cy="1325890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FEB81-77F0-4052-9A65-C4AAA85B240D}"/>
              </a:ext>
            </a:extLst>
          </p:cNvPr>
          <p:cNvSpPr txBox="1">
            <a:spLocks/>
          </p:cNvSpPr>
          <p:nvPr/>
        </p:nvSpPr>
        <p:spPr>
          <a:xfrm>
            <a:off x="273546" y="1525737"/>
            <a:ext cx="6975703" cy="4650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Authorization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trail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software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firewall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Servers</a:t>
            </a:r>
          </a:p>
          <a:p>
            <a:pPr>
              <a:lnSpc>
                <a:spcPct val="17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clipart, businesscard, screenshot&#10;&#10;Description automatically generated">
            <a:extLst>
              <a:ext uri="{FF2B5EF4-FFF2-40B4-BE49-F238E27FC236}">
                <a16:creationId xmlns:a16="http://schemas.microsoft.com/office/drawing/2014/main" id="{21852E70-E554-4B1C-9F36-41F264C7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5" y="2666186"/>
            <a:ext cx="4546998" cy="2972614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DFB7E6-2100-469B-8817-A895E798B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99847"/>
            <a:ext cx="5598935" cy="22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EF99-23D8-404D-8F86-63E68B5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0"/>
            <a:ext cx="10202248" cy="1325890"/>
          </a:xfrm>
        </p:spPr>
        <p:txBody>
          <a:bodyPr/>
          <a:lstStyle/>
          <a:p>
            <a:pPr algn="ctr"/>
            <a:r>
              <a:rPr lang="en-US" dirty="0"/>
              <a:t>Authentication Vs Authorization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F08103-B66D-4D14-9CDD-6679D0EE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0910"/>
              </p:ext>
            </p:extLst>
          </p:nvPr>
        </p:nvGraphicFramePr>
        <p:xfrm>
          <a:off x="112294" y="1010653"/>
          <a:ext cx="11758863" cy="52778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00284">
                  <a:extLst>
                    <a:ext uri="{9D8B030D-6E8A-4147-A177-3AD203B41FA5}">
                      <a16:colId xmlns:a16="http://schemas.microsoft.com/office/drawing/2014/main" val="1371973369"/>
                    </a:ext>
                  </a:extLst>
                </a:gridCol>
                <a:gridCol w="5758579">
                  <a:extLst>
                    <a:ext uri="{9D8B030D-6E8A-4147-A177-3AD203B41FA5}">
                      <a16:colId xmlns:a16="http://schemas.microsoft.com/office/drawing/2014/main" val="3161828162"/>
                    </a:ext>
                  </a:extLst>
                </a:gridCol>
              </a:tblGrid>
              <a:tr h="5477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Bookman Old Style" panose="02050604050505020204" pitchFamily="18" charset="0"/>
                        </a:rPr>
                        <a:t>Authentication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Bookman Old Style" panose="02050604050505020204" pitchFamily="18" charset="0"/>
                        </a:rPr>
                        <a:t>Authorization</a:t>
                      </a:r>
                      <a:endParaRPr lang="en-US" sz="1800" b="1" kern="1200">
                        <a:solidFill>
                          <a:schemeClr val="dk1"/>
                        </a:solidFill>
                        <a:latin typeface="Bookman Old Style" panose="0205060405050502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extLst>
                  <a:ext uri="{0D108BD9-81ED-4DB2-BD59-A6C34878D82A}">
                    <a16:rowId xmlns:a16="http://schemas.microsoft.com/office/drawing/2014/main" val="2179702763"/>
                  </a:ext>
                </a:extLst>
              </a:tr>
              <a:tr h="75180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Authentication confirms your identity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Authorization determines whether you are authorized to access the resources.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extLst>
                  <a:ext uri="{0D108BD9-81ED-4DB2-BD59-A6C34878D82A}">
                    <a16:rowId xmlns:a16="http://schemas.microsoft.com/office/drawing/2014/main" val="137606101"/>
                  </a:ext>
                </a:extLst>
              </a:tr>
              <a:tr h="8618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It is the process of validating user credentials to gain user access.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It is the process of verifying whether access is allowed or not.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extLst>
                  <a:ext uri="{0D108BD9-81ED-4DB2-BD59-A6C34878D82A}">
                    <a16:rowId xmlns:a16="http://schemas.microsoft.com/office/drawing/2014/main" val="300052845"/>
                  </a:ext>
                </a:extLst>
              </a:tr>
              <a:tr h="8062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It determines whether user is what he claims to be.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It determines what user can and cannot access.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extLst>
                  <a:ext uri="{0D108BD9-81ED-4DB2-BD59-A6C34878D82A}">
                    <a16:rowId xmlns:a16="http://schemas.microsoft.com/office/drawing/2014/main" val="1555415861"/>
                  </a:ext>
                </a:extLst>
              </a:tr>
              <a:tr h="1155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Authentication usually requires a username and a password.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Authentication factors required for authorization may vary, depending on the security level.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extLst>
                  <a:ext uri="{0D108BD9-81ED-4DB2-BD59-A6C34878D82A}">
                    <a16:rowId xmlns:a16="http://schemas.microsoft.com/office/drawing/2014/main" val="135858774"/>
                  </a:ext>
                </a:extLst>
              </a:tr>
              <a:tr h="1155127">
                <a:tc>
                  <a:txBody>
                    <a:bodyPr/>
                    <a:lstStyle/>
                    <a:p>
                      <a:r>
                        <a:rPr lang="en-US" sz="1800">
                          <a:latin typeface="Bookman Old Style" panose="02050604050505020204" pitchFamily="18" charset="0"/>
                        </a:rPr>
                        <a:t>Authentication is the first step of authorization so always comes first.</a:t>
                      </a:r>
                      <a:endParaRPr lang="en-US" sz="180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Authorization is done after successful authentication.</a:t>
                      </a:r>
                      <a:endParaRPr lang="en-US" sz="18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29" marR="31629" marT="15814" marB="15814" anchor="ctr"/>
                </a:tc>
                <a:extLst>
                  <a:ext uri="{0D108BD9-81ED-4DB2-BD59-A6C34878D82A}">
                    <a16:rowId xmlns:a16="http://schemas.microsoft.com/office/drawing/2014/main" val="52153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A1999-4D86-42D9-87C8-3A0C285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Availability  (</a:t>
            </a:r>
            <a:r>
              <a:rPr lang="en-US" sz="4000" b="1" dirty="0">
                <a:solidFill>
                  <a:schemeClr val="bg2"/>
                </a:solidFill>
              </a:rPr>
              <a:t>Recovering from data loss)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D68A0F-81CD-4EB0-A588-25C38274BFA3}"/>
              </a:ext>
            </a:extLst>
          </p:cNvPr>
          <p:cNvSpPr txBox="1">
            <a:spLocks/>
          </p:cNvSpPr>
          <p:nvPr/>
        </p:nvSpPr>
        <p:spPr>
          <a:xfrm>
            <a:off x="238125" y="2256103"/>
            <a:ext cx="6692064" cy="418072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problems arising from malicious activity there are a variety of reasons for accidental loss of data.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disk or tape gets corrupted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disk or tape is destroyed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crashes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is erased or overwritten by mistake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the file is forgotten. 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EFFFF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296CBB8-9F23-406D-9686-2A323365FB73}"/>
              </a:ext>
            </a:extLst>
          </p:cNvPr>
          <p:cNvSpPr txBox="1">
            <a:spLocks/>
          </p:cNvSpPr>
          <p:nvPr/>
        </p:nvSpPr>
        <p:spPr>
          <a:xfrm>
            <a:off x="6930189" y="2728851"/>
            <a:ext cx="5023685" cy="3880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Types of backup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Regular backup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Fault tolerance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Disk Mirroring (RAID)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Archiving </a:t>
            </a:r>
          </a:p>
        </p:txBody>
      </p:sp>
    </p:spTree>
    <p:extLst>
      <p:ext uri="{BB962C8B-B14F-4D97-AF65-F5344CB8AC3E}">
        <p14:creationId xmlns:p14="http://schemas.microsoft.com/office/powerpoint/2010/main" val="194099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1999-4D86-42D9-87C8-3A0C285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00" y="323672"/>
            <a:ext cx="10202248" cy="1325890"/>
          </a:xfrm>
        </p:spPr>
        <p:txBody>
          <a:bodyPr/>
          <a:lstStyle/>
          <a:p>
            <a:pPr algn="ctr"/>
            <a:r>
              <a:rPr lang="en-US" dirty="0"/>
              <a:t>Data backup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62BB3E-B6C5-4167-8E17-2A3E73C91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3998" b="7395"/>
          <a:stretch/>
        </p:blipFill>
        <p:spPr>
          <a:xfrm>
            <a:off x="257693" y="1649562"/>
            <a:ext cx="6186080" cy="4010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57024-140A-4303-B388-0B5F6909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45" y="1762949"/>
            <a:ext cx="4626364" cy="33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09A230-1F63-4EE2-8589-626E2B6F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65A8E8-87E3-4DE2-BF21-0CD11D3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F9D98B-D5C9-4581-805C-863BB6233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F53555D-6C9B-4EA0-B967-6C5A8805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A1999-4D86-42D9-87C8-3A0C285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6"/>
            <a:ext cx="3136710" cy="4576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Data Validation and Verification </a:t>
            </a:r>
          </a:p>
        </p:txBody>
      </p:sp>
    </p:spTree>
    <p:extLst>
      <p:ext uri="{BB962C8B-B14F-4D97-AF65-F5344CB8AC3E}">
        <p14:creationId xmlns:p14="http://schemas.microsoft.com/office/powerpoint/2010/main" val="186330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EECD78-8A7C-4550-81B0-271CB6D9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9716"/>
            <a:ext cx="3787253" cy="3551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</a:rPr>
              <a:t>Data Validation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B820AA-9E33-435D-9D15-4DBFD425F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45" y="449470"/>
            <a:ext cx="6869430" cy="4949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295292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289</TotalTime>
  <Words>551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Nova Light</vt:lpstr>
      <vt:lpstr>Bookman Old Style</vt:lpstr>
      <vt:lpstr>Elephant</vt:lpstr>
      <vt:lpstr>Times New Roman</vt:lpstr>
      <vt:lpstr>ModOverlayVTI</vt:lpstr>
      <vt:lpstr>Revision </vt:lpstr>
      <vt:lpstr>Information security</vt:lpstr>
      <vt:lpstr>Authentication </vt:lpstr>
      <vt:lpstr>Authorization</vt:lpstr>
      <vt:lpstr>Authentication Vs Authorization </vt:lpstr>
      <vt:lpstr>Availability  (Recovering from data loss)</vt:lpstr>
      <vt:lpstr>Data backup</vt:lpstr>
      <vt:lpstr>Data Validation and Verification </vt:lpstr>
      <vt:lpstr>Data Validation</vt:lpstr>
      <vt:lpstr>Data Verification </vt:lpstr>
      <vt:lpstr>Encryption</vt:lpstr>
      <vt:lpstr>Types of Encryption</vt:lpstr>
      <vt:lpstr>PowerPoint Presentation</vt:lpstr>
      <vt:lpstr>Digital 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3</dc:title>
  <dc:creator>Janet Sterling</dc:creator>
  <cp:lastModifiedBy>Janet ReidSterling</cp:lastModifiedBy>
  <cp:revision>25</cp:revision>
  <dcterms:created xsi:type="dcterms:W3CDTF">2021-03-15T03:37:59Z</dcterms:created>
  <dcterms:modified xsi:type="dcterms:W3CDTF">2023-11-03T04:12:37Z</dcterms:modified>
</cp:coreProperties>
</file>