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306" r:id="rId7"/>
    <p:sldId id="258" r:id="rId8"/>
    <p:sldId id="271" r:id="rId9"/>
    <p:sldId id="264" r:id="rId10"/>
    <p:sldId id="262" r:id="rId11"/>
    <p:sldId id="277" r:id="rId12"/>
    <p:sldId id="278" r:id="rId13"/>
    <p:sldId id="279" r:id="rId14"/>
    <p:sldId id="265" r:id="rId15"/>
    <p:sldId id="281" r:id="rId16"/>
    <p:sldId id="284" r:id="rId17"/>
    <p:sldId id="283" r:id="rId18"/>
    <p:sldId id="282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3" r:id="rId27"/>
    <p:sldId id="294" r:id="rId28"/>
    <p:sldId id="295" r:id="rId29"/>
    <p:sldId id="296" r:id="rId30"/>
    <p:sldId id="292" r:id="rId31"/>
    <p:sldId id="297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251"/>
    <a:srgbClr val="00A5CD"/>
    <a:srgbClr val="FD0353"/>
    <a:srgbClr val="4E3BAD"/>
    <a:srgbClr val="FF8E11"/>
    <a:srgbClr val="99FF33"/>
    <a:srgbClr val="01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3" autoAdjust="0"/>
  </p:normalViewPr>
  <p:slideViewPr>
    <p:cSldViewPr snapToGrid="0">
      <p:cViewPr varScale="1">
        <p:scale>
          <a:sx n="60" d="100"/>
          <a:sy n="60" d="100"/>
        </p:scale>
        <p:origin x="4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C6F2D-23E1-4DCC-A9CF-C4703FF83C04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DDAA-77E0-4D82-85D0-C118186E1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8" r:id="rId11"/>
    <p:sldLayoutId id="2147483652" r:id="rId12"/>
    <p:sldLayoutId id="2147483665" r:id="rId13"/>
    <p:sldLayoutId id="2147483666" r:id="rId14"/>
    <p:sldLayoutId id="2147483669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Icon&#10;&#10;Description automatically generated with low confidence">
            <a:extLst>
              <a:ext uri="{FF2B5EF4-FFF2-40B4-BE49-F238E27FC236}">
                <a16:creationId xmlns:a16="http://schemas.microsoft.com/office/drawing/2014/main" id="{2A94FA08-309F-4EB6-B9FC-CA3F8B90059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20328" r="35035"/>
          <a:stretch/>
        </p:blipFill>
        <p:spPr>
          <a:xfrm>
            <a:off x="180000" y="180000"/>
            <a:ext cx="5551200" cy="6498000"/>
          </a:xfrm>
          <a:noFill/>
        </p:spPr>
      </p:pic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8A311DAA-4FA7-4112-9B48-794FAE9D93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15917" y="6108299"/>
            <a:ext cx="371196" cy="331932"/>
          </a:xfrm>
        </p:spPr>
        <p:txBody>
          <a:bodyPr/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noProof="0" smtClean="0"/>
              <a:pPr>
                <a:spcAft>
                  <a:spcPts val="600"/>
                </a:spcAft>
              </a:pPr>
              <a:t>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327593"/>
            <a:ext cx="5438774" cy="1577657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Computer 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8C66E3-5688-4192-BA7B-63582CEAF15E}"/>
              </a:ext>
            </a:extLst>
          </p:cNvPr>
          <p:cNvSpPr/>
          <p:nvPr/>
        </p:nvSpPr>
        <p:spPr>
          <a:xfrm>
            <a:off x="11887200" y="2533650"/>
            <a:ext cx="238125" cy="18669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91778-C0E3-4CD2-90A3-49F56A5152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15917" y="6108299"/>
            <a:ext cx="371196" cy="33193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1FBE0743-2ADD-4B9F-B067-0C759DB1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dirty="0"/>
              <a:t>Knowledge base Authentication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B6651A7-F5D5-46D9-9C76-8C581E54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10" y="2400300"/>
            <a:ext cx="3007485" cy="28236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85755D-2809-43FC-BA6A-26AFB802C757}"/>
              </a:ext>
            </a:extLst>
          </p:cNvPr>
          <p:cNvSpPr txBox="1"/>
          <p:nvPr/>
        </p:nvSpPr>
        <p:spPr>
          <a:xfrm>
            <a:off x="4048125" y="1389712"/>
            <a:ext cx="7553390" cy="505051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Knowledge-based authentication (KBA) is a security measure that identifies users by asking them to answer specific security questions in order to provide accurate authorization for online or digital activities. 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These are most common types that are used widely worldwide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 2" panose="05020102010507070707" pitchFamily="18" charset="2"/>
              <a:buChar char=""/>
            </a:pPr>
            <a:r>
              <a:rPr lang="en-US" sz="1600" b="1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username and password </a:t>
            </a:r>
            <a:r>
              <a:rPr lang="en-US" sz="1600" b="0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— also called a </a:t>
            </a:r>
            <a:r>
              <a:rPr lang="en-US" sz="1600" b="0" i="1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user ID </a:t>
            </a:r>
            <a:r>
              <a:rPr lang="en-US" sz="1600" b="0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(identification), log on name, or sign in name — is a unique combination of characters, such as letters of the alphabet or numbers, that identifies one specific user.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 2" panose="05020102010507070707" pitchFamily="18" charset="2"/>
              <a:buChar char=""/>
            </a:pPr>
            <a:r>
              <a:rPr lang="en-US" sz="1600" b="1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Passphrase </a:t>
            </a:r>
            <a:r>
              <a:rPr lang="en-US" sz="1600" b="0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instead of passwords, some organizations use passphrases to authenticate users. A </a:t>
            </a:r>
            <a:r>
              <a:rPr lang="en-US" sz="1600" b="0" i="1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passphrase </a:t>
            </a:r>
            <a:r>
              <a:rPr lang="en-US" sz="1600" b="0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is a private combination of words, often containing mixed capitalization and punctuation, associated with a username that allows access to certain computer resources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 2" panose="05020102010507070707" pitchFamily="18" charset="2"/>
              <a:buChar char=""/>
            </a:pPr>
            <a:r>
              <a:rPr lang="en-US" sz="1600" b="1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Pin </a:t>
            </a:r>
            <a:r>
              <a:rPr lang="en-US" sz="1600" b="0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(personal identification number), sometimes called a </a:t>
            </a:r>
            <a:r>
              <a:rPr lang="en-US" sz="1600" b="0" i="1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passcode</a:t>
            </a:r>
            <a:r>
              <a:rPr lang="en-US" sz="1600" b="0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, is a numeric password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. </a:t>
            </a:r>
            <a:r>
              <a:rPr lang="en-US" sz="1600" b="0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Pins provide an additional level of security.</a:t>
            </a:r>
            <a:endParaRPr lang="en-US" sz="1600" cap="none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625140-4842-4A1E-9F79-912552AC67B8}"/>
              </a:ext>
            </a:extLst>
          </p:cNvPr>
          <p:cNvSpPr/>
          <p:nvPr/>
        </p:nvSpPr>
        <p:spPr>
          <a:xfrm>
            <a:off x="11887200" y="2533650"/>
            <a:ext cx="238125" cy="18669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937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675" y="2053971"/>
            <a:ext cx="4370400" cy="2155797"/>
          </a:xfrm>
        </p:spPr>
        <p:txBody>
          <a:bodyPr/>
          <a:lstStyle/>
          <a:p>
            <a:r>
              <a:rPr lang="en-US" sz="6600" dirty="0"/>
              <a:t>What is a Password?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B0C30-59A5-4A75-99FE-52236F402C48}"/>
              </a:ext>
            </a:extLst>
          </p:cNvPr>
          <p:cNvSpPr txBox="1"/>
          <p:nvPr/>
        </p:nvSpPr>
        <p:spPr>
          <a:xfrm>
            <a:off x="6792900" y="1788639"/>
            <a:ext cx="4267200" cy="170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cap="none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is a unique combination of characters, such as letters of the alphabet or numbers that identifies one specific user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B84566E4-3BBA-497B-8400-DB78B3516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8" y="308739"/>
            <a:ext cx="4044198" cy="6131492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7F37DC-7ABF-4F88-93B9-69FA4B88EAA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15917" y="6108299"/>
            <a:ext cx="371196" cy="33193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noProof="0" smtClean="0"/>
              <a:pPr>
                <a:spcAft>
                  <a:spcPts val="600"/>
                </a:spcAft>
              </a:pPr>
              <a:t>12</a:t>
            </a:fld>
            <a:endParaRPr lang="en-US" noProof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0E5C238-2336-406A-B91A-F96F2C16D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8176" y="308739"/>
            <a:ext cx="7153340" cy="643496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Bookman Old Style" panose="02050604050505020204" pitchFamily="18" charset="0"/>
              </a:rPr>
              <a:t>In order to improve password security and protect it from dictionary and brute force attacks, password policy should implement rules for choosing and maintaining passwords.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Bookman Old Style" panose="02050604050505020204" pitchFamily="18" charset="0"/>
              </a:rPr>
              <a:t>The major rules are: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Bookman Old Style" panose="02050604050505020204" pitchFamily="18" charset="0"/>
              </a:rPr>
              <a:t>Non-dictionary and no-name passwords.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Bookman Old Style" panose="02050604050505020204" pitchFamily="18" charset="0"/>
              </a:rPr>
              <a:t>Long enough passwords with mixed types of characters.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Bookman Old Style" panose="02050604050505020204" pitchFamily="18" charset="0"/>
              </a:rPr>
              <a:t>Password ageing and not reusing.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Bookman Old Style" panose="02050604050505020204" pitchFamily="18" charset="0"/>
              </a:rPr>
              <a:t>Complex passwords using acronyms, rhymes, and mnemonic phrases, which are difficult to guess and easy to remember.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Bookman Old Style" panose="02050604050505020204" pitchFamily="18" charset="0"/>
              </a:rPr>
              <a:t>Passwords should not be shared and should not be written down.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Bookman Old Style" panose="02050604050505020204" pitchFamily="18" charset="0"/>
              </a:rPr>
              <a:t>The number of unsuccessful authentication attempts should be limited by the system.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Bookman Old Style" panose="02050604050505020204" pitchFamily="18" charset="0"/>
              </a:rPr>
              <a:t>Passwords should never be stored in clear text; they should be encrypted or hashed.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C43DE6-FCD0-42AD-983E-77C335F2AD60}"/>
              </a:ext>
            </a:extLst>
          </p:cNvPr>
          <p:cNvSpPr/>
          <p:nvPr/>
        </p:nvSpPr>
        <p:spPr>
          <a:xfrm>
            <a:off x="11887200" y="2533650"/>
            <a:ext cx="238125" cy="18669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8853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91778-C0E3-4CD2-90A3-49F56A5152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15917" y="6108299"/>
            <a:ext cx="371196" cy="33193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1FBE0743-2ADD-4B9F-B067-0C759DB1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75" y="924225"/>
            <a:ext cx="10261299" cy="720000"/>
          </a:xfrm>
        </p:spPr>
        <p:txBody>
          <a:bodyPr/>
          <a:lstStyle/>
          <a:p>
            <a:r>
              <a:rPr lang="en-US" dirty="0"/>
              <a:t>Possession-base Authentication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2081BD-835A-467E-8448-9249C516FB5C}"/>
              </a:ext>
            </a:extLst>
          </p:cNvPr>
          <p:cNvGrpSpPr/>
          <p:nvPr/>
        </p:nvGrpSpPr>
        <p:grpSpPr>
          <a:xfrm>
            <a:off x="3400425" y="1971184"/>
            <a:ext cx="3352800" cy="4469047"/>
            <a:chOff x="771524" y="1547812"/>
            <a:chExt cx="2245995" cy="44690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37AE40-7C33-46EA-982C-9B8067F63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1524" y="1547812"/>
              <a:ext cx="2245995" cy="268271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 prst="coolSlant"/>
              <a:contourClr>
                <a:srgbClr val="C0C0C0"/>
              </a:contourClr>
            </a:sp3d>
          </p:spPr>
        </p:pic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9F34B7A1-6623-4551-8DC2-25D82F81E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60" b="8530"/>
            <a:stretch/>
          </p:blipFill>
          <p:spPr>
            <a:xfrm>
              <a:off x="771524" y="4039833"/>
              <a:ext cx="2245995" cy="197702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 prst="coolSlant"/>
              <a:contourClr>
                <a:srgbClr val="C0C0C0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52442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91778-C0E3-4CD2-90A3-49F56A5152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15917" y="6108299"/>
            <a:ext cx="371196" cy="33193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1FBE0743-2ADD-4B9F-B067-0C759DB1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dirty="0"/>
              <a:t>Possession-base Authentication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5755D-2809-43FC-BA6A-26AFB802C757}"/>
              </a:ext>
            </a:extLst>
          </p:cNvPr>
          <p:cNvSpPr txBox="1"/>
          <p:nvPr/>
        </p:nvSpPr>
        <p:spPr>
          <a:xfrm>
            <a:off x="3581400" y="1389712"/>
            <a:ext cx="7553390" cy="5050519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latin typeface="Bookman Old Style" panose="02050604050505020204" pitchFamily="18" charset="0"/>
              </a:rPr>
              <a:t>Possession-based authentication, referred to also as token-based authentication,</a:t>
            </a:r>
            <a:r>
              <a:rPr lang="en-US" sz="1600" dirty="0">
                <a:latin typeface="Bookman Old Style" panose="02050604050505020204" pitchFamily="18" charset="0"/>
              </a:rPr>
              <a:t> is based on what the user has. It makes use mainly of physical objects that a user possesses, like tokens.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Bookman Old Style" panose="02050604050505020204" pitchFamily="18" charset="0"/>
              </a:rPr>
              <a:t>The presentation of a valid token does not prove ownership, as it may have been stolen or duplicated by some sophisticated fraudulent means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cap="none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Examples of possessed objects are badges, cards, smart cards, and keys, bank account numbers.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cap="none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Possessed objects often are used in combination with personal identification numbers.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token is a Physical proof that one has for identification</a:t>
            </a:r>
            <a:endParaRPr lang="en-US" sz="1600" cap="none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Bookman Old Style" panose="02050604050505020204" pitchFamily="18" charset="0"/>
              </a:rPr>
              <a:t>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2081BD-835A-467E-8448-9249C516FB5C}"/>
              </a:ext>
            </a:extLst>
          </p:cNvPr>
          <p:cNvGrpSpPr/>
          <p:nvPr/>
        </p:nvGrpSpPr>
        <p:grpSpPr>
          <a:xfrm>
            <a:off x="781049" y="1971184"/>
            <a:ext cx="2245995" cy="4469047"/>
            <a:chOff x="771524" y="1547812"/>
            <a:chExt cx="2245995" cy="44690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37AE40-7C33-46EA-982C-9B8067F63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1524" y="1547812"/>
              <a:ext cx="2245995" cy="268271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 prst="coolSlant"/>
              <a:contourClr>
                <a:srgbClr val="C0C0C0"/>
              </a:contourClr>
            </a:sp3d>
          </p:spPr>
        </p:pic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9F34B7A1-6623-4551-8DC2-25D82F81E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60" b="8530"/>
            <a:stretch/>
          </p:blipFill>
          <p:spPr>
            <a:xfrm>
              <a:off x="771524" y="4039833"/>
              <a:ext cx="2245995" cy="197702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 prst="coolSlant"/>
              <a:contourClr>
                <a:srgbClr val="C0C0C0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79091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AB99A5-C138-4E95-A579-A836F6FBA382}"/>
              </a:ext>
            </a:extLst>
          </p:cNvPr>
          <p:cNvSpPr txBox="1"/>
          <p:nvPr/>
        </p:nvSpPr>
        <p:spPr>
          <a:xfrm>
            <a:off x="4543424" y="381000"/>
            <a:ext cx="6744335" cy="6248400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Bookman Old Style" panose="02050604050505020204" pitchFamily="18" charset="0"/>
              </a:rPr>
              <a:t>A security token is a physical device that users must possess to access a system.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Bookman Old Style" panose="02050604050505020204" pitchFamily="18" charset="0"/>
              </a:rPr>
              <a:t>It can be of two types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Memory Token store information but do not process it. It is used together with a PIN.  Magnetic cards is n example. They store information but does not process it. Memory tokens are inexpensive to produce. Using them with PINs provides significantly more security than PINs or passwords alone.</a:t>
            </a:r>
          </a:p>
          <a:p>
            <a:pPr>
              <a:lnSpc>
                <a:spcPct val="150000"/>
              </a:lnSpc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Smart Token enable them to process information. Most smart tokens are used for authentication together with a knowledge-based authentication mechanism such as a PIN. Smart tokens are more expensive than memory tokens but provide greater flexibility and security and are more difficult to forge. </a:t>
            </a:r>
          </a:p>
          <a:p>
            <a:endParaRPr lang="en-US" sz="1400" dirty="0">
              <a:latin typeface="Bookman Old Style" panose="02050604050505020204" pitchFamily="18" charset="0"/>
            </a:endParaRPr>
          </a:p>
          <a:p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15917" y="6108299"/>
            <a:ext cx="371196" cy="33193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5" name="Picture 4" descr="A hand holding a black box&#10;&#10;Description automatically generated with medium confidence">
            <a:extLst>
              <a:ext uri="{FF2B5EF4-FFF2-40B4-BE49-F238E27FC236}">
                <a16:creationId xmlns:a16="http://schemas.microsoft.com/office/drawing/2014/main" id="{5F4748E7-1EE0-431B-9E98-1605282BA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36" t="6741" r="16590" b="39778"/>
          <a:stretch/>
        </p:blipFill>
        <p:spPr>
          <a:xfrm>
            <a:off x="375920" y="1757680"/>
            <a:ext cx="3933937" cy="36677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FCF0DF-CEEC-4CA6-A5F0-E134EAA1C875}"/>
              </a:ext>
            </a:extLst>
          </p:cNvPr>
          <p:cNvSpPr/>
          <p:nvPr/>
        </p:nvSpPr>
        <p:spPr>
          <a:xfrm>
            <a:off x="11887200" y="2533650"/>
            <a:ext cx="238125" cy="18669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0061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AB99A5-C138-4E95-A579-A836F6FBA382}"/>
              </a:ext>
            </a:extLst>
          </p:cNvPr>
          <p:cNvSpPr txBox="1"/>
          <p:nvPr/>
        </p:nvSpPr>
        <p:spPr>
          <a:xfrm>
            <a:off x="5553076" y="497841"/>
            <a:ext cx="5971874" cy="6138456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 marL="0" lvl="0" indent="0">
              <a:lnSpc>
                <a:spcPct val="160000"/>
              </a:lnSpc>
              <a:spcAft>
                <a:spcPts val="600"/>
              </a:spcAft>
            </a:pPr>
            <a:r>
              <a:rPr lang="en-US" sz="19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Is the process of using a person’s body parts to identify them. 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</a:pPr>
            <a:r>
              <a:rPr lang="en-US" sz="19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Physical characteristics are unique; they provide a unique way to identify a user. 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</a:pPr>
            <a:r>
              <a:rPr lang="en-US" sz="19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Examples of biometric 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</a:pPr>
            <a:r>
              <a:rPr lang="en-US" sz="19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Fingerprint</a:t>
            </a:r>
          </a:p>
          <a:p>
            <a:pPr marL="342900" lvl="0" indent="-342900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face recognition</a:t>
            </a:r>
          </a:p>
          <a:p>
            <a:pPr marL="342900" lvl="0" indent="-342900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hand geometry</a:t>
            </a:r>
          </a:p>
          <a:p>
            <a:pPr marL="342900" lvl="0" indent="-342900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voice verification</a:t>
            </a:r>
          </a:p>
          <a:p>
            <a:pPr marL="342900" lvl="0" indent="-342900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signature verification</a:t>
            </a:r>
          </a:p>
          <a:p>
            <a:pPr marL="342900" lvl="0" indent="-342900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iris recognition</a:t>
            </a:r>
          </a:p>
          <a:p>
            <a:pPr marL="342900" lvl="0" indent="-342900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retina scanners.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15917" y="6108299"/>
            <a:ext cx="371196" cy="33193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D992F33F-DA60-4388-B0D6-D47D475B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41" y="597624"/>
            <a:ext cx="4289759" cy="720000"/>
          </a:xfrm>
        </p:spPr>
        <p:txBody>
          <a:bodyPr/>
          <a:lstStyle/>
          <a:p>
            <a:r>
              <a:rPr lang="en-US" dirty="0"/>
              <a:t>Biometrics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735A01-D50C-4816-8F6B-46E7BF91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03" y="1830066"/>
            <a:ext cx="4994910" cy="37985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780F75-C888-491E-AAE8-843F4EE9C4C9}"/>
              </a:ext>
            </a:extLst>
          </p:cNvPr>
          <p:cNvSpPr/>
          <p:nvPr/>
        </p:nvSpPr>
        <p:spPr>
          <a:xfrm>
            <a:off x="11887200" y="2533650"/>
            <a:ext cx="238125" cy="18669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621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2C20D98-77B4-492F-B69B-DD78A2EE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916" y="1952625"/>
            <a:ext cx="5040001" cy="37011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15917" y="6108299"/>
            <a:ext cx="371196" cy="33193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D992F33F-DA60-4388-B0D6-D47D475B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319" y="553437"/>
            <a:ext cx="6144794" cy="720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How Biometric 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B99A5-C138-4E95-A579-A836F6FBA382}"/>
              </a:ext>
            </a:extLst>
          </p:cNvPr>
          <p:cNvSpPr txBox="1"/>
          <p:nvPr/>
        </p:nvSpPr>
        <p:spPr>
          <a:xfrm>
            <a:off x="404887" y="1273438"/>
            <a:ext cx="5835492" cy="5403588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 marL="0" lvl="0" indent="0">
              <a:lnSpc>
                <a:spcPct val="200000"/>
              </a:lnSpc>
              <a:spcAft>
                <a:spcPts val="600"/>
              </a:spcAft>
            </a:pP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Biometric devices authenticates  persons identify by translating a personal characteristics, such as a fingerprint, into a digital code that is compared with a digital code stored on the computer or mobile device verifying a physical or behavioural characteristic. </a:t>
            </a:r>
          </a:p>
          <a:p>
            <a:pPr marL="0" lvl="0" indent="0">
              <a:lnSpc>
                <a:spcPct val="200000"/>
              </a:lnSpc>
              <a:spcAft>
                <a:spcPts val="600"/>
              </a:spcAft>
            </a:pP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If the digital code in the computer or mobile device does not match the personal characteristics code, the computer or mobile device denies access to the individual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BBB74-60F4-4C25-A1AD-408C95A7810F}"/>
              </a:ext>
            </a:extLst>
          </p:cNvPr>
          <p:cNvSpPr/>
          <p:nvPr/>
        </p:nvSpPr>
        <p:spPr>
          <a:xfrm>
            <a:off x="11887200" y="2533650"/>
            <a:ext cx="238125" cy="18669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6464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5FDB-0854-494A-A8A8-6825A7243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1" y="86520"/>
            <a:ext cx="7877174" cy="1046162"/>
          </a:xfrm>
        </p:spPr>
        <p:txBody>
          <a:bodyPr anchor="t"/>
          <a:lstStyle/>
          <a:p>
            <a:r>
              <a:rPr lang="en-US" sz="2800" b="1" dirty="0">
                <a:latin typeface="Bookman Old Style" panose="02050604050505020204" pitchFamily="18" charset="0"/>
              </a:rPr>
              <a:t>What is Multi-Factor authentication?</a:t>
            </a:r>
            <a:br>
              <a:rPr lang="en-US" sz="7200" b="1" dirty="0">
                <a:latin typeface="Bookman Old Style" panose="02050604050505020204" pitchFamily="18" charset="0"/>
              </a:rPr>
            </a:b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78393-9AC6-4578-A2C9-6C1FFBCFB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4506" y="931298"/>
            <a:ext cx="7138736" cy="5421375"/>
          </a:xfrm>
        </p:spPr>
        <p:txBody>
          <a:bodyPr/>
          <a:lstStyle/>
          <a:p>
            <a:pPr marL="0" indent="0">
              <a:lnSpc>
                <a:spcPct val="220000"/>
              </a:lnSpc>
              <a:buNone/>
            </a:pPr>
            <a:r>
              <a:rPr lang="en-US" dirty="0">
                <a:latin typeface="Bookman Old Style" panose="02050604050505020204" pitchFamily="18" charset="0"/>
              </a:rPr>
              <a:t>MFA is an authentication method that requires the user/ computer/software to produce multiple identifiers to be authenticated.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cap="none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employs two or more independent ways to verify users’ identity. 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1A6FAFC-DBD7-4B46-BFC0-90A43ED5A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9" t="37501" r="12422" b="6191"/>
          <a:stretch/>
        </p:blipFill>
        <p:spPr>
          <a:xfrm>
            <a:off x="288759" y="3029816"/>
            <a:ext cx="3781926" cy="18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15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5FDB-0854-494A-A8A8-6825A7243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921" y="3231198"/>
            <a:ext cx="2848201" cy="1665922"/>
          </a:xfrm>
        </p:spPr>
        <p:txBody>
          <a:bodyPr anchor="t"/>
          <a:lstStyle/>
          <a:p>
            <a:r>
              <a:rPr lang="en-US" sz="2400" b="1" dirty="0">
                <a:latin typeface="Bookman Old Style" panose="02050604050505020204" pitchFamily="18" charset="0"/>
              </a:rPr>
              <a:t>How it works?</a:t>
            </a:r>
            <a:endParaRPr lang="en-US" sz="66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57A35BE-D21D-4561-9E3B-ACA49DED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841" y="238524"/>
            <a:ext cx="8095238" cy="63809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62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1823DF-E4AE-4432-A688-A073E4A8FF58}"/>
              </a:ext>
            </a:extLst>
          </p:cNvPr>
          <p:cNvSpPr txBox="1"/>
          <p:nvPr/>
        </p:nvSpPr>
        <p:spPr>
          <a:xfrm>
            <a:off x="5778649" y="1383089"/>
            <a:ext cx="5529100" cy="45747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At the end of the lesson students should be able to</a:t>
            </a:r>
          </a:p>
          <a:p>
            <a:pPr marL="502920" indent="-342900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15917" y="6108299"/>
            <a:ext cx="371196" cy="33193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B48E5589-59B7-4906-8453-89A72C02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378000"/>
            <a:ext cx="10261299" cy="720000"/>
          </a:xfrm>
        </p:spPr>
        <p:txBody>
          <a:bodyPr/>
          <a:lstStyle/>
          <a:p>
            <a:pPr algn="ctr"/>
            <a:r>
              <a:rPr lang="en-US" sz="5400" spc="-60" dirty="0"/>
              <a:t>Objectives</a:t>
            </a:r>
            <a:endParaRPr lang="en-US" dirty="0"/>
          </a:p>
        </p:txBody>
      </p:sp>
      <p:pic>
        <p:nvPicPr>
          <p:cNvPr id="15" name="Picture Placeholder 14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DF85461F-7649-4025-97FD-93BC1D28B8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5558" b="5558"/>
          <a:stretch/>
        </p:blipFill>
        <p:spPr>
          <a:xfrm>
            <a:off x="393287" y="1268789"/>
            <a:ext cx="5040000" cy="4479736"/>
          </a:xfr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A968A4-8195-4FF8-B124-AB63BB353DEB}"/>
              </a:ext>
            </a:extLst>
          </p:cNvPr>
          <p:cNvSpPr/>
          <p:nvPr/>
        </p:nvSpPr>
        <p:spPr>
          <a:xfrm>
            <a:off x="11887200" y="2533650"/>
            <a:ext cx="238125" cy="18669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31F7-593B-4533-A5FD-505A0E02E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62" y="1454150"/>
            <a:ext cx="6257488" cy="498919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9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Authorization is defined as a process ensuring that correctly authenticated users can access only those resources for which the owner has given them approval. </a:t>
            </a:r>
            <a:br>
              <a:rPr lang="en-US" sz="29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usually takes place after a person has been both identified and authenticated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9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will determine what a person can then do on the system.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900" b="1" dirty="0">
                <a:solidFill>
                  <a:srgbClr val="FC025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Access control </a:t>
            </a:r>
            <a:r>
              <a:rPr lang="en-US" sz="29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is one method that determine the right a person have to access different type of resources on a 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ACAEC-BB69-4C03-B945-4F899C49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6903500" cy="1280890"/>
          </a:xfrm>
        </p:spPr>
        <p:txBody>
          <a:bodyPr/>
          <a:lstStyle/>
          <a:p>
            <a:r>
              <a:rPr lang="en-US" dirty="0"/>
              <a:t>Authorization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69A95F-1CE8-4A7B-98CC-AF196210EC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68"/>
          <a:stretch/>
        </p:blipFill>
        <p:spPr>
          <a:xfrm>
            <a:off x="7120457" y="1905000"/>
            <a:ext cx="4387433" cy="32766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99745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AD846-7D18-42D3-BB41-B4AD972D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412240"/>
            <a:ext cx="5918534" cy="532544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>
                <a:latin typeface="Bookman Old Style" panose="02050604050505020204" pitchFamily="18" charset="0"/>
              </a:rPr>
              <a:t>Access control is a security term used to refer to a set of policies for restricting access to information, tools, and physical locations.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outlines what permission is needed to access a computer, when access can be done what data can be access and what actions can be taken while accessing the computer</a:t>
            </a:r>
            <a:r>
              <a:rPr 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br>
              <a:rPr 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BC1AC-D58E-4D28-86D9-BFA95275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814" y="386607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32887D-6EA4-4EB3-AC7B-7D305195D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260" y="1170348"/>
            <a:ext cx="4769016" cy="48050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86764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F24C-FF5F-4C2B-8734-E7496D66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456" y="895015"/>
            <a:ext cx="7673040" cy="1181435"/>
          </a:xfrm>
        </p:spPr>
        <p:txBody>
          <a:bodyPr/>
          <a:lstStyle/>
          <a:p>
            <a:r>
              <a:rPr lang="en-US" sz="4000" dirty="0"/>
              <a:t>Types of methods/devices that help with access control breaches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B8B1584-2D25-4DE3-9175-E8A5B97C4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275" y="2265492"/>
            <a:ext cx="4535170" cy="3954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22689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D283-2772-4E44-9B1F-B432F48A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134487"/>
            <a:ext cx="6592155" cy="553902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9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firewall is a software or hardware or a combination of both that filters the information coming in through the Internet connection to your computer system or network.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9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protects the computer and its data from unauthorized intrusion from outside.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9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used to block access from outside.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34D4E-2B71-4F18-A253-B5E465E1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80" y="359354"/>
            <a:ext cx="4962251" cy="83604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FE5FD6-9AE9-4DD4-A2AB-7C63B3F99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914" y="768763"/>
            <a:ext cx="4587924" cy="258070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0BA6EFB-48F7-4D0D-BB26-EA7B5D26A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914" y="3508530"/>
            <a:ext cx="4663123" cy="22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17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6B70-E4C7-4D93-AA18-D60A37AD4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59" y="888686"/>
            <a:ext cx="5802141" cy="552815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7200" dirty="0">
                <a:latin typeface="Bookman Old Style" panose="02050604050505020204" pitchFamily="18" charset="0"/>
              </a:rPr>
              <a:t>It</a:t>
            </a:r>
            <a:r>
              <a:rPr lang="en-US" sz="7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is a hardware/server that acts as a middleman between the user and the web server.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uses a different IP address to conceal the user’s real address from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does the following </a:t>
            </a:r>
          </a:p>
          <a:p>
            <a:pPr marL="285750" lvl="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7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allows the internet ‘traffic’ to be filtered; they can block access to a website</a:t>
            </a:r>
          </a:p>
          <a:p>
            <a:pPr marL="285750" lvl="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7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Store frequently used files into CACHE, which speed up access to information from a website; </a:t>
            </a:r>
          </a:p>
          <a:p>
            <a:pPr marL="285750" lvl="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7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keeping the user’s IP address secret – this clearly improves security</a:t>
            </a:r>
          </a:p>
          <a:p>
            <a:pPr marL="0" indent="0">
              <a:lnSpc>
                <a:spcPct val="170000"/>
              </a:lnSpc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z="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C1ED6-9D41-4E18-A02B-A554506C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230" y="256892"/>
            <a:ext cx="2348486" cy="778589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Proxy Servers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6" name="Picture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53D0801-BD09-4C49-BFED-1EE4917FE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33" y="1588168"/>
            <a:ext cx="5678904" cy="27670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43409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1ED6-9D41-4E18-A02B-A554506C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544" y="542470"/>
            <a:ext cx="4105275" cy="12598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Proxy Servers Works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88D0D75-7749-4C34-A5E2-A99BD90B13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1" t="20964" r="714" b="30688"/>
          <a:stretch/>
        </p:blipFill>
        <p:spPr>
          <a:xfrm>
            <a:off x="7602544" y="2275693"/>
            <a:ext cx="4387927" cy="2569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266545-E9AA-4DE6-83D7-F55A9C22D142}"/>
              </a:ext>
            </a:extLst>
          </p:cNvPr>
          <p:cNvSpPr txBox="1"/>
          <p:nvPr/>
        </p:nvSpPr>
        <p:spPr>
          <a:xfrm>
            <a:off x="201529" y="90169"/>
            <a:ext cx="6973308" cy="6677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A standard proxy server configuration works as follows:</a:t>
            </a:r>
            <a:br>
              <a:rPr lang="en-US" sz="2400" dirty="0">
                <a:latin typeface="Bookman Old Style" panose="02050604050505020204" pitchFamily="18" charset="0"/>
              </a:rPr>
            </a:br>
            <a:r>
              <a:rPr lang="en-US" sz="2400" dirty="0">
                <a:latin typeface="Bookman Old Style" panose="02050604050505020204" pitchFamily="18" charset="0"/>
              </a:rPr>
              <a:t>A user enters a website's URL into their browser.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The proxy server receives the user's request.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The proxy server forwards the request to the web server.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The web server sends a response (website data) back to the proxy server.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The proxy server forwards the response to the user.</a:t>
            </a:r>
          </a:p>
        </p:txBody>
      </p:sp>
    </p:spTree>
    <p:extLst>
      <p:ext uri="{BB962C8B-B14F-4D97-AF65-F5344CB8AC3E}">
        <p14:creationId xmlns:p14="http://schemas.microsoft.com/office/powerpoint/2010/main" val="2290158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416B-A779-42C0-912C-12E23328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097" y="471911"/>
            <a:ext cx="7081520" cy="52913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Program/System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C48A946-E39C-4FEF-A66A-C089CE67C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1337416"/>
            <a:ext cx="9753600" cy="4914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69160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C0CD-5952-4A1C-9535-2E4933935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163053"/>
            <a:ext cx="6160449" cy="4725925"/>
          </a:xfrm>
        </p:spPr>
        <p:txBody>
          <a:bodyPr>
            <a:normAutofit/>
          </a:bodyPr>
          <a:lstStyle/>
          <a:p>
            <a:pPr marL="0" indent="0">
              <a:lnSpc>
                <a:spcPct val="19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An intrusion detection system (IDS) is software specifically built to monitor network traffic and discover irregularities. </a:t>
            </a:r>
          </a:p>
          <a:p>
            <a:pPr marL="0" indent="0">
              <a:lnSpc>
                <a:spcPct val="19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Unwarranted or unexplained network changes could indicate malicious activity at any stage, whether it be the beginnings of an attack or a full-blown breach.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6416B-A779-42C0-912C-12E23328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354606"/>
            <a:ext cx="7081520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Program/System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BDCCDC42-C369-4907-B074-DE6F8BADB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586" y="1131950"/>
            <a:ext cx="4845304" cy="47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68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416B-A779-42C0-912C-12E23328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02" y="253259"/>
            <a:ext cx="7081520" cy="52913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Program/System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5EF6-B46E-4690-8745-99C518167571}"/>
              </a:ext>
            </a:extLst>
          </p:cNvPr>
          <p:cNvSpPr txBox="1"/>
          <p:nvPr/>
        </p:nvSpPr>
        <p:spPr>
          <a:xfrm>
            <a:off x="519017" y="884041"/>
            <a:ext cx="11069955" cy="253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An </a:t>
            </a:r>
            <a:r>
              <a:rPr lang="en-US" b="1" dirty="0">
                <a:latin typeface="Bookman Old Style" panose="02050604050505020204" pitchFamily="18" charset="0"/>
              </a:rPr>
              <a:t>Intrusion Detection System (IDS)</a:t>
            </a:r>
            <a:r>
              <a:rPr lang="en-US" dirty="0">
                <a:latin typeface="Bookman Old Style" panose="02050604050505020204" pitchFamily="18" charset="0"/>
              </a:rPr>
              <a:t> is a system that monitors </a:t>
            </a:r>
            <a:r>
              <a:rPr lang="en-US" b="1" dirty="0">
                <a:latin typeface="Bookman Old Style" panose="02050604050505020204" pitchFamily="18" charset="0"/>
              </a:rPr>
              <a:t>network traffic</a:t>
            </a:r>
            <a:r>
              <a:rPr lang="en-US" dirty="0">
                <a:latin typeface="Bookman Old Style" panose="02050604050505020204" pitchFamily="18" charset="0"/>
              </a:rPr>
              <a:t> for suspicious activity and issues alerts when such activity is discovered.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It is a software application that scans a network or a system for harmful activity or policy breaching.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Any malicious venture or violation is normally reported either to an administrator or collected centrally using a security information and event management (SIEM) system.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837535C-B781-4341-94AE-E0D0B4173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34" b="15474"/>
          <a:stretch/>
        </p:blipFill>
        <p:spPr>
          <a:xfrm>
            <a:off x="1438275" y="3764879"/>
            <a:ext cx="9058275" cy="25382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79328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00" y="371775"/>
            <a:ext cx="10261299" cy="720000"/>
          </a:xfrm>
        </p:spPr>
        <p:txBody>
          <a:bodyPr/>
          <a:lstStyle/>
          <a:p>
            <a:pPr algn="ctr"/>
            <a:r>
              <a:rPr lang="en-US" dirty="0"/>
              <a:t>Activity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0F42F-514F-4011-96EC-0A7203364135}"/>
              </a:ext>
            </a:extLst>
          </p:cNvPr>
          <p:cNvSpPr txBox="1"/>
          <p:nvPr/>
        </p:nvSpPr>
        <p:spPr>
          <a:xfrm>
            <a:off x="333675" y="2333595"/>
            <a:ext cx="6162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Complete the questions on the given worksheet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latin typeface="Bookman Old Style" panose="02050604050505020204" pitchFamily="18" charset="0"/>
              </a:rPr>
              <a:t>Revive your answers with your teacher’s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F3ECC31-26A9-409B-A440-B473CF21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2" y="1402500"/>
            <a:ext cx="4514850" cy="4514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9FE1845-5BCA-4E75-96D1-602E31701275}"/>
              </a:ext>
            </a:extLst>
          </p:cNvPr>
          <p:cNvSpPr/>
          <p:nvPr/>
        </p:nvSpPr>
        <p:spPr>
          <a:xfrm>
            <a:off x="11887200" y="2533650"/>
            <a:ext cx="238125" cy="18669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82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15917" y="6108299"/>
            <a:ext cx="371196" cy="33193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B48E5589-59B7-4906-8453-89A72C02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378000"/>
            <a:ext cx="10261299" cy="720000"/>
          </a:xfrm>
        </p:spPr>
        <p:txBody>
          <a:bodyPr/>
          <a:lstStyle/>
          <a:p>
            <a:pPr algn="ctr"/>
            <a:r>
              <a:rPr lang="en-US" sz="5400" spc="-60" dirty="0"/>
              <a:t>Starter Activity</a:t>
            </a:r>
            <a:endParaRPr lang="en-US" dirty="0"/>
          </a:p>
        </p:txBody>
      </p:sp>
      <p:pic>
        <p:nvPicPr>
          <p:cNvPr id="15" name="Picture Placeholder 14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DF85461F-7649-4025-97FD-93BC1D28B8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5558" b="5558"/>
          <a:stretch/>
        </p:blipFill>
        <p:spPr>
          <a:xfrm>
            <a:off x="393287" y="1268789"/>
            <a:ext cx="5040000" cy="4479736"/>
          </a:xfr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A968A4-8195-4FF8-B124-AB63BB353DEB}"/>
              </a:ext>
            </a:extLst>
          </p:cNvPr>
          <p:cNvSpPr/>
          <p:nvPr/>
        </p:nvSpPr>
        <p:spPr>
          <a:xfrm>
            <a:off x="11887200" y="2533650"/>
            <a:ext cx="238125" cy="18669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850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Security?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5076525" cy="3888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security is the protection of the computer system from any event or action that could cause a loss of or damage to computer hardware, software, data, information or processing capabilities</a:t>
            </a:r>
            <a:r>
              <a:rPr lang="en-US" sz="2000" dirty="0"/>
              <a:t>.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8406B3D-8225-43C3-AB56-BD79F159AE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1123" b="11123"/>
          <a:stretch>
            <a:fillRect/>
          </a:stretch>
        </p:blipFill>
        <p:spPr/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A8C2F39-19E1-456B-94B7-2D04E62EFF34}"/>
              </a:ext>
            </a:extLst>
          </p:cNvPr>
          <p:cNvSpPr/>
          <p:nvPr/>
        </p:nvSpPr>
        <p:spPr>
          <a:xfrm>
            <a:off x="11887200" y="2533650"/>
            <a:ext cx="238125" cy="18669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15917" y="6108299"/>
            <a:ext cx="371196" cy="33193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70" y="377280"/>
            <a:ext cx="10261299" cy="720000"/>
          </a:xfrm>
        </p:spPr>
        <p:txBody>
          <a:bodyPr anchor="t">
            <a:normAutofit/>
          </a:bodyPr>
          <a:lstStyle/>
          <a:p>
            <a:r>
              <a:rPr lang="en-US" dirty="0"/>
              <a:t>Security Measures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2525" y="1640264"/>
            <a:ext cx="4420871" cy="342703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b="1" cap="none" dirty="0">
                <a:latin typeface="Bookman Old Style" panose="02050604050505020204" pitchFamily="18" charset="0"/>
              </a:rPr>
              <a:t>Security measures are essential to ensure that data retains its integrity, prevent data loss and to ensure data is available at all times.</a:t>
            </a:r>
          </a:p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Bookman Old Style" panose="020506040505050202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cap="none" dirty="0">
                <a:latin typeface="Bookman Old Style" panose="02050604050505020204" pitchFamily="18" charset="0"/>
              </a:rPr>
              <a:t>There are a number of measures that can be taken to keep the computer secure</a:t>
            </a:r>
            <a:endParaRPr lang="en-US" sz="1800" cap="none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F3D70E-B633-493B-B288-18B03941DC08}"/>
              </a:ext>
            </a:extLst>
          </p:cNvPr>
          <p:cNvSpPr/>
          <p:nvPr/>
        </p:nvSpPr>
        <p:spPr>
          <a:xfrm>
            <a:off x="11887200" y="2533650"/>
            <a:ext cx="238125" cy="18669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E7AA2-DDEE-4BCA-B0A2-096515BACB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3920" y="253251"/>
            <a:ext cx="9317329" cy="3960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Watch the video below and make salient point on what you see and hear</a:t>
            </a:r>
            <a:endParaRPr lang="en-US" sz="2400" noProof="1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E78BEDCF-CD0A-4FD9-AB9D-8A97625A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slide</a:t>
            </a:r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AB99A5-C138-4E95-A579-A836F6FBA382}"/>
              </a:ext>
            </a:extLst>
          </p:cNvPr>
          <p:cNvSpPr txBox="1"/>
          <p:nvPr/>
        </p:nvSpPr>
        <p:spPr>
          <a:xfrm>
            <a:off x="5774049" y="1240213"/>
            <a:ext cx="5265426" cy="47999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lvl="0" indent="0">
              <a:lnSpc>
                <a:spcPct val="150000"/>
              </a:lnSpc>
              <a:spcAft>
                <a:spcPts val="600"/>
              </a:spcAft>
            </a:pPr>
            <a:r>
              <a:rPr lang="en-US" sz="21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Security measures that ensure that data 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maintains </a:t>
            </a:r>
            <a:r>
              <a:rPr lang="en-US" sz="21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confidentiality, has integrity and is availability are: 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1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Authentication methods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1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 Authorization methods 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1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Backup in case data becomes unavailable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15917" y="6108299"/>
            <a:ext cx="371196" cy="33193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Picture 6" descr="A picture containing text, container&#10;&#10;Description automatically generated">
            <a:extLst>
              <a:ext uri="{FF2B5EF4-FFF2-40B4-BE49-F238E27FC236}">
                <a16:creationId xmlns:a16="http://schemas.microsoft.com/office/drawing/2014/main" id="{FC59D618-022D-4BD4-AE97-FF1324F0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39" y="1539000"/>
            <a:ext cx="5040000" cy="378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ED78F6-596A-4F70-91EC-B705053BF338}"/>
              </a:ext>
            </a:extLst>
          </p:cNvPr>
          <p:cNvSpPr/>
          <p:nvPr/>
        </p:nvSpPr>
        <p:spPr>
          <a:xfrm>
            <a:off x="11887200" y="2533650"/>
            <a:ext cx="238125" cy="18669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AB99A5-C138-4E95-A579-A836F6FBA382}"/>
              </a:ext>
            </a:extLst>
          </p:cNvPr>
          <p:cNvSpPr txBox="1"/>
          <p:nvPr/>
        </p:nvSpPr>
        <p:spPr>
          <a:xfrm>
            <a:off x="4958080" y="1188721"/>
            <a:ext cx="6224269" cy="46126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1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Authentication </a:t>
            </a:r>
            <a:r>
              <a:rPr lang="en-US" sz="2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verifies that the individual is the person he or she claims to be. </a:t>
            </a:r>
          </a:p>
          <a:p>
            <a:pPr>
              <a:lnSpc>
                <a:spcPct val="200000"/>
              </a:lnSpc>
            </a:pPr>
            <a:r>
              <a:rPr lang="en-US" sz="2100" dirty="0">
                <a:latin typeface="Bookman Old Style" panose="02050604050505020204" pitchFamily="18" charset="0"/>
              </a:rPr>
              <a:t>It ensures that authorized users have access to the information they need and preventing unauthorized users from gaining access to information they should not have.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15917" y="6108299"/>
            <a:ext cx="371196" cy="33193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63F8EF-E14B-49B7-AF69-5CB0BF2EC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00"/>
          <a:stretch/>
        </p:blipFill>
        <p:spPr>
          <a:xfrm>
            <a:off x="690880" y="1375368"/>
            <a:ext cx="3657600" cy="47329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28EB89-3D03-4603-A6CD-2BA9C4E53EEF}"/>
              </a:ext>
            </a:extLst>
          </p:cNvPr>
          <p:cNvSpPr/>
          <p:nvPr/>
        </p:nvSpPr>
        <p:spPr>
          <a:xfrm>
            <a:off x="11887200" y="2533650"/>
            <a:ext cx="238125" cy="18669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000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883EF344-F798-4804-8C4B-DEFDE9ECE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33"/>
          <a:stretch/>
        </p:blipFill>
        <p:spPr>
          <a:xfrm>
            <a:off x="647999" y="4410075"/>
            <a:ext cx="10261299" cy="234315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AB99A5-C138-4E95-A579-A836F6FBA382}"/>
              </a:ext>
            </a:extLst>
          </p:cNvPr>
          <p:cNvSpPr txBox="1"/>
          <p:nvPr/>
        </p:nvSpPr>
        <p:spPr>
          <a:xfrm>
            <a:off x="647998" y="381000"/>
            <a:ext cx="10261299" cy="3867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marR="0" lvl="0" indent="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+mj-ea"/>
                <a:cs typeface="+mj-cs"/>
              </a:rPr>
              <a:t>The authentication approaches can be classified into three types according to the distinguishing characteristics they use</a:t>
            </a:r>
          </a:p>
          <a:p>
            <a:pPr marL="342900" marR="0" lvl="0" indent="-3429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D0353"/>
              </a:buClr>
              <a:buSzTx/>
              <a:buFont typeface="Wingdings 2" panose="05020102010507070707" pitchFamily="18" charset="2"/>
              <a:buChar char=""/>
              <a:tabLst/>
            </a:pPr>
            <a:r>
              <a:rPr lang="en-US" altLang="en-US" b="1" dirty="0">
                <a:solidFill>
                  <a:srgbClr val="00B0F0"/>
                </a:solidFill>
                <a:latin typeface="Bookman Old Style" panose="02050604050505020204" pitchFamily="18" charset="0"/>
                <a:ea typeface="+mj-ea"/>
                <a:cs typeface="+mj-cs"/>
              </a:rPr>
              <a:t>Biometric-based</a:t>
            </a:r>
            <a: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+mj-ea"/>
                <a:cs typeface="+mj-cs"/>
              </a:rPr>
              <a:t> authentication (something you are) - biometrics, or anything that uniquely identifies the user </a:t>
            </a:r>
          </a:p>
          <a:p>
            <a:pPr marL="285750" marR="0" lvl="0" indent="-28575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D0353"/>
              </a:buClr>
              <a:buSzTx/>
              <a:buFont typeface="Wingdings 2" panose="05020102010507070707" pitchFamily="18" charset="2"/>
              <a:buChar char=""/>
              <a:tabLst/>
            </a:pPr>
            <a:r>
              <a:rPr kumimoji="0" lang="en-US" altLang="en-US" b="1" i="0" u="none" strike="noStrike" kern="1200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ookman Old Style" panose="02050604050505020204" pitchFamily="18" charset="0"/>
                <a:ea typeface="+mj-ea"/>
                <a:cs typeface="+mj-cs"/>
              </a:rPr>
              <a:t>Knowledge-based </a:t>
            </a:r>
            <a: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+mj-ea"/>
                <a:cs typeface="+mj-cs"/>
              </a:rPr>
              <a:t>authentication (something you know) - username, password, pin, secret answer to a question</a:t>
            </a:r>
          </a:p>
          <a:p>
            <a:pPr marL="285750" marR="0" lvl="0" indent="-28575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D0353"/>
              </a:buClr>
              <a:buSzTx/>
              <a:buFont typeface="Wingdings 2" panose="05020102010507070707" pitchFamily="18" charset="2"/>
              <a:buChar char=""/>
              <a:tabLst/>
            </a:pPr>
            <a:r>
              <a:rPr lang="en-US" altLang="en-US" b="1" dirty="0">
                <a:solidFill>
                  <a:srgbClr val="00B0F0"/>
                </a:solidFill>
                <a:latin typeface="Bookman Old Style" panose="02050604050505020204" pitchFamily="18" charset="0"/>
                <a:ea typeface="+mj-ea"/>
                <a:cs typeface="+mj-cs"/>
              </a:rPr>
              <a:t>Possession-based</a:t>
            </a:r>
            <a: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+mj-ea"/>
                <a:cs typeface="+mj-cs"/>
              </a:rPr>
              <a:t> authentication (something you have) - swipe card, bank account number, any other physical identifying device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15917" y="6108299"/>
            <a:ext cx="371196" cy="33193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EB948F-0323-4AFE-9BD5-938AF89C4412}"/>
              </a:ext>
            </a:extLst>
          </p:cNvPr>
          <p:cNvSpPr/>
          <p:nvPr/>
        </p:nvSpPr>
        <p:spPr>
          <a:xfrm>
            <a:off x="11887200" y="2533650"/>
            <a:ext cx="238125" cy="18669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477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936837_Scientific findings presentation_CLR_v3" id="{5A69B0E8-E1D0-44CD-830D-0BA7309D95FC}" vid="{1939E1BA-9AD2-4F2B-9080-830C8601E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5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D0353"/>
    </a:accent1>
    <a:accent2>
      <a:srgbClr val="4E3BAD"/>
    </a:accent2>
    <a:accent3>
      <a:srgbClr val="01FFFF"/>
    </a:accent3>
    <a:accent4>
      <a:srgbClr val="99FF33"/>
    </a:accent4>
    <a:accent5>
      <a:srgbClr val="FF8E11"/>
    </a:accent5>
    <a:accent6>
      <a:srgbClr val="00A5CD"/>
    </a:accent6>
    <a:hlink>
      <a:srgbClr val="FD0353"/>
    </a:hlink>
    <a:folHlink>
      <a:srgbClr val="FD0353"/>
    </a:folHlink>
  </a:clrScheme>
</a:themeOverride>
</file>

<file path=ppt/theme/themeOverride2.xml><?xml version="1.0" encoding="utf-8"?>
<a:themeOverride xmlns:a="http://schemas.openxmlformats.org/drawingml/2006/main">
  <a:clrScheme name="Custom 15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D0353"/>
    </a:accent1>
    <a:accent2>
      <a:srgbClr val="4E3BAD"/>
    </a:accent2>
    <a:accent3>
      <a:srgbClr val="01FFFF"/>
    </a:accent3>
    <a:accent4>
      <a:srgbClr val="99FF33"/>
    </a:accent4>
    <a:accent5>
      <a:srgbClr val="FF8E11"/>
    </a:accent5>
    <a:accent6>
      <a:srgbClr val="00A5CD"/>
    </a:accent6>
    <a:hlink>
      <a:srgbClr val="FD0353"/>
    </a:hlink>
    <a:folHlink>
      <a:srgbClr val="FD0353"/>
    </a:folHlink>
  </a:clrScheme>
</a:themeOverride>
</file>

<file path=ppt/theme/themeOverride3.xml><?xml version="1.0" encoding="utf-8"?>
<a:themeOverride xmlns:a="http://schemas.openxmlformats.org/drawingml/2006/main">
  <a:clrScheme name="Custom 15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D0353"/>
    </a:accent1>
    <a:accent2>
      <a:srgbClr val="4E3BAD"/>
    </a:accent2>
    <a:accent3>
      <a:srgbClr val="01FFFF"/>
    </a:accent3>
    <a:accent4>
      <a:srgbClr val="99FF33"/>
    </a:accent4>
    <a:accent5>
      <a:srgbClr val="FF8E11"/>
    </a:accent5>
    <a:accent6>
      <a:srgbClr val="00A5CD"/>
    </a:accent6>
    <a:hlink>
      <a:srgbClr val="FD0353"/>
    </a:hlink>
    <a:folHlink>
      <a:srgbClr val="FD0353"/>
    </a:folHlink>
  </a:clrScheme>
</a:themeOverride>
</file>

<file path=ppt/theme/themeOverride4.xml><?xml version="1.0" encoding="utf-8"?>
<a:themeOverride xmlns:a="http://schemas.openxmlformats.org/drawingml/2006/main">
  <a:clrScheme name="Custom 15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D0353"/>
    </a:accent1>
    <a:accent2>
      <a:srgbClr val="4E3BAD"/>
    </a:accent2>
    <a:accent3>
      <a:srgbClr val="01FFFF"/>
    </a:accent3>
    <a:accent4>
      <a:srgbClr val="99FF33"/>
    </a:accent4>
    <a:accent5>
      <a:srgbClr val="FF8E11"/>
    </a:accent5>
    <a:accent6>
      <a:srgbClr val="00A5CD"/>
    </a:accent6>
    <a:hlink>
      <a:srgbClr val="FD0353"/>
    </a:hlink>
    <a:folHlink>
      <a:srgbClr val="FD0353"/>
    </a:folHlink>
  </a:clrScheme>
</a:themeOverride>
</file>

<file path=ppt/theme/themeOverride5.xml><?xml version="1.0" encoding="utf-8"?>
<a:themeOverride xmlns:a="http://schemas.openxmlformats.org/drawingml/2006/main">
  <a:clrScheme name="Custom 15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D0353"/>
    </a:accent1>
    <a:accent2>
      <a:srgbClr val="4E3BAD"/>
    </a:accent2>
    <a:accent3>
      <a:srgbClr val="01FFFF"/>
    </a:accent3>
    <a:accent4>
      <a:srgbClr val="99FF33"/>
    </a:accent4>
    <a:accent5>
      <a:srgbClr val="FF8E11"/>
    </a:accent5>
    <a:accent6>
      <a:srgbClr val="00A5CD"/>
    </a:accent6>
    <a:hlink>
      <a:srgbClr val="FD0353"/>
    </a:hlink>
    <a:folHlink>
      <a:srgbClr val="FD0353"/>
    </a:folHlink>
  </a:clrScheme>
</a:themeOverride>
</file>

<file path=ppt/theme/themeOverride6.xml><?xml version="1.0" encoding="utf-8"?>
<a:themeOverride xmlns:a="http://schemas.openxmlformats.org/drawingml/2006/main">
  <a:clrScheme name="Custom 15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D0353"/>
    </a:accent1>
    <a:accent2>
      <a:srgbClr val="4E3BAD"/>
    </a:accent2>
    <a:accent3>
      <a:srgbClr val="01FFFF"/>
    </a:accent3>
    <a:accent4>
      <a:srgbClr val="99FF33"/>
    </a:accent4>
    <a:accent5>
      <a:srgbClr val="FF8E11"/>
    </a:accent5>
    <a:accent6>
      <a:srgbClr val="00A5CD"/>
    </a:accent6>
    <a:hlink>
      <a:srgbClr val="FD0353"/>
    </a:hlink>
    <a:folHlink>
      <a:srgbClr val="FD0353"/>
    </a:folHlink>
  </a:clrScheme>
</a:themeOverride>
</file>

<file path=ppt/theme/themeOverride7.xml><?xml version="1.0" encoding="utf-8"?>
<a:themeOverride xmlns:a="http://schemas.openxmlformats.org/drawingml/2006/main">
  <a:clrScheme name="Custom 15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D0353"/>
    </a:accent1>
    <a:accent2>
      <a:srgbClr val="4E3BAD"/>
    </a:accent2>
    <a:accent3>
      <a:srgbClr val="01FFFF"/>
    </a:accent3>
    <a:accent4>
      <a:srgbClr val="99FF33"/>
    </a:accent4>
    <a:accent5>
      <a:srgbClr val="FF8E11"/>
    </a:accent5>
    <a:accent6>
      <a:srgbClr val="00A5CD"/>
    </a:accent6>
    <a:hlink>
      <a:srgbClr val="FD0353"/>
    </a:hlink>
    <a:folHlink>
      <a:srgbClr val="FD0353"/>
    </a:folHlink>
  </a:clrScheme>
</a:themeOverride>
</file>

<file path=ppt/theme/themeOverride8.xml><?xml version="1.0" encoding="utf-8"?>
<a:themeOverride xmlns:a="http://schemas.openxmlformats.org/drawingml/2006/main">
  <a:clrScheme name="Custom 15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D0353"/>
    </a:accent1>
    <a:accent2>
      <a:srgbClr val="4E3BAD"/>
    </a:accent2>
    <a:accent3>
      <a:srgbClr val="01FFFF"/>
    </a:accent3>
    <a:accent4>
      <a:srgbClr val="99FF33"/>
    </a:accent4>
    <a:accent5>
      <a:srgbClr val="FF8E11"/>
    </a:accent5>
    <a:accent6>
      <a:srgbClr val="00A5CD"/>
    </a:accent6>
    <a:hlink>
      <a:srgbClr val="FD0353"/>
    </a:hlink>
    <a:folHlink>
      <a:srgbClr val="FD0353"/>
    </a:folHlink>
  </a:clrScheme>
</a:themeOverride>
</file>

<file path=ppt/theme/themeOverride9.xml><?xml version="1.0" encoding="utf-8"?>
<a:themeOverride xmlns:a="http://schemas.openxmlformats.org/drawingml/2006/main">
  <a:clrScheme name="Custom 15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D0353"/>
    </a:accent1>
    <a:accent2>
      <a:srgbClr val="4E3BAD"/>
    </a:accent2>
    <a:accent3>
      <a:srgbClr val="01FFFF"/>
    </a:accent3>
    <a:accent4>
      <a:srgbClr val="99FF33"/>
    </a:accent4>
    <a:accent5>
      <a:srgbClr val="FF8E11"/>
    </a:accent5>
    <a:accent6>
      <a:srgbClr val="00A5CD"/>
    </a:accent6>
    <a:hlink>
      <a:srgbClr val="FD0353"/>
    </a:hlink>
    <a:folHlink>
      <a:srgbClr val="FD035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7A54-F20C-4571-A0A1-59566D65D61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1453</Words>
  <Application>Microsoft Office PowerPoint</Application>
  <PresentationFormat>Widescreen</PresentationFormat>
  <Paragraphs>128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Bodoni MT</vt:lpstr>
      <vt:lpstr>Bookman Old Style</vt:lpstr>
      <vt:lpstr>Calibri</vt:lpstr>
      <vt:lpstr>Gill Sans MT</vt:lpstr>
      <vt:lpstr>Times New Roman</vt:lpstr>
      <vt:lpstr>Wingdings</vt:lpstr>
      <vt:lpstr>Wingdings 2</vt:lpstr>
      <vt:lpstr>Office Theme</vt:lpstr>
      <vt:lpstr>Computer Security</vt:lpstr>
      <vt:lpstr>Objectives</vt:lpstr>
      <vt:lpstr>Starter Activity</vt:lpstr>
      <vt:lpstr>What is Computer Security?</vt:lpstr>
      <vt:lpstr>Security Measures</vt:lpstr>
      <vt:lpstr>Video slide</vt:lpstr>
      <vt:lpstr>PowerPoint Presentation</vt:lpstr>
      <vt:lpstr>PowerPoint Presentation</vt:lpstr>
      <vt:lpstr>PowerPoint Presentation</vt:lpstr>
      <vt:lpstr>Knowledge base Authentication</vt:lpstr>
      <vt:lpstr>What is a Password?</vt:lpstr>
      <vt:lpstr>PowerPoint Presentation</vt:lpstr>
      <vt:lpstr>Possession-base Authentication</vt:lpstr>
      <vt:lpstr>Possession-base Authentication</vt:lpstr>
      <vt:lpstr>PowerPoint Presentation</vt:lpstr>
      <vt:lpstr>Biometrics</vt:lpstr>
      <vt:lpstr>How Biometric works</vt:lpstr>
      <vt:lpstr>What is Multi-Factor authentication? </vt:lpstr>
      <vt:lpstr>How it works?</vt:lpstr>
      <vt:lpstr>Authorization</vt:lpstr>
      <vt:lpstr>Access control</vt:lpstr>
      <vt:lpstr>Types of methods/devices that help with access control breaches</vt:lpstr>
      <vt:lpstr>Firewall </vt:lpstr>
      <vt:lpstr>Proxy Servers </vt:lpstr>
      <vt:lpstr>How Proxy Servers Works  </vt:lpstr>
      <vt:lpstr>Intrusion Detection Program/System</vt:lpstr>
      <vt:lpstr>Intrusion Detection Program/System</vt:lpstr>
      <vt:lpstr>Intrusion Detection Program/System</vt:lpstr>
      <vt:lpstr>Activity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creator>Janet Sterling</dc:creator>
  <cp:lastModifiedBy>Janet ReidSterling</cp:lastModifiedBy>
  <cp:revision>20</cp:revision>
  <dcterms:created xsi:type="dcterms:W3CDTF">2021-11-01T02:28:53Z</dcterms:created>
  <dcterms:modified xsi:type="dcterms:W3CDTF">2023-11-03T04:25:43Z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