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68" r:id="rId5"/>
    <p:sldId id="269" r:id="rId6"/>
    <p:sldId id="293" r:id="rId7"/>
    <p:sldId id="289" r:id="rId8"/>
    <p:sldId id="290" r:id="rId9"/>
    <p:sldId id="291" r:id="rId10"/>
    <p:sldId id="271" r:id="rId11"/>
    <p:sldId id="292" r:id="rId12"/>
    <p:sldId id="276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27:12.2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0,'420'0,"-400"0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3:29:03.9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19,'107'2,"114"-5,-152-10,-49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2:36.2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0,'8'0,"10"0,9 0,9 0,5 0,11 0,5 0,0 0,-9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2:38.1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2:51.5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1,'8'0,"10"0,10 0,8 0,5 0,3 0,3 0,0 0,0 0,1 0,-10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2:56.03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1,'8'0,"10"0,10 0,8 0,5 0,4 0,1 0,2 0,7 0,2 0,-1 0,-2 0,-2 0,-11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4:50.52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0 143,'0'-8,"0"-10,0-10,8 0,10 5,10 5,8 7,5 5,4 4,2 1,0 2,0 0,0 0,0 0,-1 0,-8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30T06:04:55.74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0,'7'0,"11"0,10 0,7 0,7 0,2 0,3 0,0 0,1 0,-1 0,0 0,-9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ndbox.mc.edu/~bennet/cs110/boolalg/simpl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http://sandbox.mc.edu/~bennet/cs110/boolalg/simple.html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0008-8F25-4A3C-8B83-5F13B57827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3" Type="http://schemas.openxmlformats.org/officeDocument/2006/relationships/image" Target="../media/image100.png"/><Relationship Id="rId7" Type="http://schemas.openxmlformats.org/officeDocument/2006/relationships/image" Target="../media/image12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19404" y="5589241"/>
            <a:ext cx="11045073" cy="8821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Boolean Logic and Truth Tables – the secret life of systems, computers and you</a:t>
            </a:r>
            <a:endParaRPr lang="ru-RU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19404" y="624892"/>
            <a:ext cx="10363200" cy="2380648"/>
          </a:xfrm>
        </p:spPr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3839">
            <a:off x="9213027" y="305340"/>
            <a:ext cx="1960127" cy="1350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73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73A670-DAFC-47A7-AE43-86158AF23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531" y="427905"/>
            <a:ext cx="11101892" cy="824575"/>
          </a:xfrm>
        </p:spPr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Laws of Boolean logic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ACA6F-3E73-43D5-B3FF-3C7F89F5045C}"/>
                  </a:ext>
                </a:extLst>
              </p:cNvPr>
              <p:cNvSpPr txBox="1"/>
              <p:nvPr/>
            </p:nvSpPr>
            <p:spPr>
              <a:xfrm>
                <a:off x="602729" y="1671924"/>
                <a:ext cx="4864812" cy="522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Simplify: 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acc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ACA6F-3E73-43D5-B3FF-3C7F89F5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29" y="1671924"/>
                <a:ext cx="4864812" cy="522131"/>
              </a:xfrm>
              <a:prstGeom prst="rect">
                <a:avLst/>
              </a:prstGeom>
              <a:blipFill>
                <a:blip r:embed="rId3"/>
                <a:stretch>
                  <a:fillRect l="-26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4CC267F-6FE9-4D54-B1E1-65AAF646F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443142"/>
                  </p:ext>
                </p:extLst>
              </p:nvPr>
            </p:nvGraphicFramePr>
            <p:xfrm>
              <a:off x="3490772" y="2613499"/>
              <a:ext cx="5210456" cy="21264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98898">
                      <a:extLst>
                        <a:ext uri="{9D8B030D-6E8A-4147-A177-3AD203B41FA5}">
                          <a16:colId xmlns:a16="http://schemas.microsoft.com/office/drawing/2014/main" val="849167264"/>
                        </a:ext>
                      </a:extLst>
                    </a:gridCol>
                    <a:gridCol w="3711558">
                      <a:extLst>
                        <a:ext uri="{9D8B030D-6E8A-4147-A177-3AD203B41FA5}">
                          <a16:colId xmlns:a16="http://schemas.microsoft.com/office/drawing/2014/main" val="3056150758"/>
                        </a:ext>
                      </a:extLst>
                    </a:gridCol>
                  </a:tblGrid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9383372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acc>
                            </m:oMath>
                          </a14:m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6593476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DeMorgan's</a:t>
                          </a: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Law. 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9300468"/>
                      </a:ext>
                    </a:extLst>
                  </a:tr>
                  <a:tr h="4199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(C +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Associative Laws. 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0868219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 Law. 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964340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Law.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93896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4CC267F-6FE9-4D54-B1E1-65AAF646F4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443142"/>
                  </p:ext>
                </p:extLst>
              </p:nvPr>
            </p:nvGraphicFramePr>
            <p:xfrm>
              <a:off x="3490772" y="2613499"/>
              <a:ext cx="5210456" cy="21264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98898">
                      <a:extLst>
                        <a:ext uri="{9D8B030D-6E8A-4147-A177-3AD203B41FA5}">
                          <a16:colId xmlns:a16="http://schemas.microsoft.com/office/drawing/2014/main" val="849167264"/>
                        </a:ext>
                      </a:extLst>
                    </a:gridCol>
                    <a:gridCol w="3711558">
                      <a:extLst>
                        <a:ext uri="{9D8B030D-6E8A-4147-A177-3AD203B41FA5}">
                          <a16:colId xmlns:a16="http://schemas.microsoft.com/office/drawing/2014/main" val="3056150758"/>
                        </a:ext>
                      </a:extLst>
                    </a:gridCol>
                  </a:tblGrid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09383372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7" t="-121429" r="-248780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6593476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7" t="-217544" r="-248780" b="-338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DeMorgan's</a:t>
                          </a: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Law. 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9300468"/>
                      </a:ext>
                    </a:extLst>
                  </a:tr>
                  <a:tr h="4199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7" t="-262319" r="-248780" b="-179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Associative Laws. 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0868219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07" t="-446429" r="-248780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 Law. </a:t>
                          </a:r>
                          <a:endParaRPr lang="en-US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5964340"/>
                      </a:ext>
                    </a:extLst>
                  </a:tr>
                  <a:tr h="3412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 Law.</a:t>
                          </a:r>
                          <a:endParaRPr lang="en-US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93896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94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3" y="116632"/>
            <a:ext cx="10753195" cy="873269"/>
          </a:xfrm>
        </p:spPr>
        <p:txBody>
          <a:bodyPr/>
          <a:lstStyle/>
          <a:p>
            <a:pPr algn="ctr"/>
            <a:r>
              <a:rPr lang="en-US" dirty="0"/>
              <a:t>Working Example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04674-53B0-466D-9A77-F9C8E84C4702}"/>
                  </a:ext>
                </a:extLst>
              </p:cNvPr>
              <p:cNvSpPr txBox="1"/>
              <p:nvPr/>
            </p:nvSpPr>
            <p:spPr>
              <a:xfrm>
                <a:off x="2738901" y="1383247"/>
                <a:ext cx="5256584" cy="646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B)(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B)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04674-53B0-466D-9A77-F9C8E84C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01" y="1383247"/>
                <a:ext cx="5256584" cy="646908"/>
              </a:xfrm>
              <a:prstGeom prst="rect">
                <a:avLst/>
              </a:prstGeom>
              <a:blipFill>
                <a:blip r:embed="rId2"/>
                <a:stretch>
                  <a:fillRect l="-92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ED138B-9151-4D94-B5D6-623713DA2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75073"/>
                  </p:ext>
                </p:extLst>
              </p:nvPr>
            </p:nvGraphicFramePr>
            <p:xfrm>
              <a:off x="1428785" y="2470086"/>
              <a:ext cx="8064896" cy="265925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168595">
                      <a:extLst>
                        <a:ext uri="{9D8B030D-6E8A-4147-A177-3AD203B41FA5}">
                          <a16:colId xmlns:a16="http://schemas.microsoft.com/office/drawing/2014/main" val="2298835472"/>
                        </a:ext>
                      </a:extLst>
                    </a:gridCol>
                    <a:gridCol w="5896301">
                      <a:extLst>
                        <a:ext uri="{9D8B030D-6E8A-4147-A177-3AD203B41FA5}">
                          <a16:colId xmlns:a16="http://schemas.microsoft.com/office/drawing/2014/main" val="1588447324"/>
                        </a:ext>
                      </a:extLst>
                    </a:gridCol>
                  </a:tblGrid>
                  <a:tr h="2672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1495181"/>
                      </a:ext>
                    </a:extLst>
                  </a:tr>
                  <a:tr h="38600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B)(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B)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4229811"/>
                      </a:ext>
                    </a:extLst>
                  </a:tr>
                  <a:tr h="38089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B)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 law, Identity law.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56814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B) 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DeMorgan's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Law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26843004"/>
                      </a:ext>
                    </a:extLst>
                  </a:tr>
                  <a:tr h="7292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 law. This step uses the fact that or distributes over and. It can look a bit strange since addition does not distribute over multiplication.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2385229"/>
                      </a:ext>
                    </a:extLst>
                  </a:tr>
                  <a:tr h="42788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7376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ED138B-9151-4D94-B5D6-623713DA2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75073"/>
                  </p:ext>
                </p:extLst>
              </p:nvPr>
            </p:nvGraphicFramePr>
            <p:xfrm>
              <a:off x="1428785" y="2470086"/>
              <a:ext cx="8064896" cy="265925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168595">
                      <a:extLst>
                        <a:ext uri="{9D8B030D-6E8A-4147-A177-3AD203B41FA5}">
                          <a16:colId xmlns:a16="http://schemas.microsoft.com/office/drawing/2014/main" val="2298835472"/>
                        </a:ext>
                      </a:extLst>
                    </a:gridCol>
                    <a:gridCol w="5896301">
                      <a:extLst>
                        <a:ext uri="{9D8B030D-6E8A-4147-A177-3AD203B41FA5}">
                          <a16:colId xmlns:a16="http://schemas.microsoft.com/office/drawing/2014/main" val="1588447324"/>
                        </a:ext>
                      </a:extLst>
                    </a:gridCol>
                  </a:tblGrid>
                  <a:tr h="2672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1495181"/>
                      </a:ext>
                    </a:extLst>
                  </a:tr>
                  <a:tr h="3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81" t="-85714" r="-272472" b="-52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64229811"/>
                      </a:ext>
                    </a:extLst>
                  </a:tr>
                  <a:tr h="380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81" t="-185714" r="-272472" b="-426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 law, Identity law.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56814"/>
                      </a:ext>
                    </a:extLst>
                  </a:tr>
                  <a:tr h="432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81" t="-253521" r="-272472" b="-2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DeMorgan's</a:t>
                          </a: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Law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26843004"/>
                      </a:ext>
                    </a:extLst>
                  </a:tr>
                  <a:tr h="765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81" t="-199206" r="-272472" b="-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 law. This step uses the fact that or distributes over and. It can look a bit strange since addition does not distribute over multiplication.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2385229"/>
                      </a:ext>
                    </a:extLst>
                  </a:tr>
                  <a:tr h="427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81" t="-538571" r="-2724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73764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803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086" y="2924944"/>
            <a:ext cx="5611007" cy="1143000"/>
          </a:xfrm>
        </p:spPr>
        <p:txBody>
          <a:bodyPr/>
          <a:lstStyle/>
          <a:p>
            <a:r>
              <a:rPr lang="en-US" dirty="0"/>
              <a:t>Plenary Quiz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09" y="836712"/>
            <a:ext cx="4992555" cy="3744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28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4" y="116632"/>
            <a:ext cx="8683348" cy="1143000"/>
          </a:xfrm>
        </p:spPr>
        <p:txBody>
          <a:bodyPr/>
          <a:lstStyle/>
          <a:p>
            <a:r>
              <a:rPr lang="en-US" dirty="0"/>
              <a:t>Test your knowledge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77A40-22AC-47D7-9EE2-A3DACD05BCB5}"/>
                  </a:ext>
                </a:extLst>
              </p:cNvPr>
              <p:cNvSpPr txBox="1"/>
              <p:nvPr/>
            </p:nvSpPr>
            <p:spPr>
              <a:xfrm>
                <a:off x="640835" y="1031895"/>
                <a:ext cx="6912768" cy="767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Identify the law used for each line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Simplify: (A + C)(AD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AC + C</a:t>
                </a:r>
                <a:r>
                  <a:rPr lang="en-US" sz="105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477A40-22AC-47D7-9EE2-A3DACD05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47" y="1031895"/>
                <a:ext cx="9217024" cy="767390"/>
              </a:xfrm>
              <a:prstGeom prst="rect">
                <a:avLst/>
              </a:prstGeom>
              <a:blipFill>
                <a:blip r:embed="rId4"/>
                <a:stretch>
                  <a:fillRect l="-705" t="-396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559B46-622C-4CC6-965B-7889EFFE5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413169"/>
                  </p:ext>
                </p:extLst>
              </p:nvPr>
            </p:nvGraphicFramePr>
            <p:xfrm>
              <a:off x="1619672" y="1904204"/>
              <a:ext cx="6081422" cy="35821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21461">
                      <a:extLst>
                        <a:ext uri="{9D8B030D-6E8A-4147-A177-3AD203B41FA5}">
                          <a16:colId xmlns:a16="http://schemas.microsoft.com/office/drawing/2014/main" val="3869694650"/>
                        </a:ext>
                      </a:extLst>
                    </a:gridCol>
                    <a:gridCol w="3259961">
                      <a:extLst>
                        <a:ext uri="{9D8B030D-6E8A-4147-A177-3AD203B41FA5}">
                          <a16:colId xmlns:a16="http://schemas.microsoft.com/office/drawing/2014/main" val="765655747"/>
                        </a:ext>
                      </a:extLst>
                    </a:gridCol>
                  </a:tblGrid>
                  <a:tr h="3715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8122737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C)(AD + AD) + AC + 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825317334"/>
                      </a:ext>
                    </a:extLst>
                  </a:tr>
                  <a:tr h="434569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C)A(D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6504420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654044898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A((A + C) + C)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3825123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C)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98734116"/>
                      </a:ext>
                    </a:extLst>
                  </a:tr>
                  <a:tr h="4773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AA + AC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92160846"/>
                      </a:ext>
                    </a:extLst>
                  </a:tr>
                  <a:tr h="44072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(A + T)C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960491761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686322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559B46-622C-4CC6-965B-7889EFFE5A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413169"/>
                  </p:ext>
                </p:extLst>
              </p:nvPr>
            </p:nvGraphicFramePr>
            <p:xfrm>
              <a:off x="1619672" y="1904204"/>
              <a:ext cx="6081422" cy="358219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821461">
                      <a:extLst>
                        <a:ext uri="{9D8B030D-6E8A-4147-A177-3AD203B41FA5}">
                          <a16:colId xmlns:a16="http://schemas.microsoft.com/office/drawing/2014/main" val="3869694650"/>
                        </a:ext>
                      </a:extLst>
                    </a:gridCol>
                    <a:gridCol w="3259961">
                      <a:extLst>
                        <a:ext uri="{9D8B030D-6E8A-4147-A177-3AD203B41FA5}">
                          <a16:colId xmlns:a16="http://schemas.microsoft.com/office/drawing/2014/main" val="765655747"/>
                        </a:ext>
                      </a:extLst>
                    </a:gridCol>
                  </a:tblGrid>
                  <a:tr h="3715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8122737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C)(AD + AD) + AC + 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825317334"/>
                      </a:ext>
                    </a:extLst>
                  </a:tr>
                  <a:tr h="4345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9525" anchor="b">
                        <a:blipFill>
                          <a:blip r:embed="rId5"/>
                          <a:stretch>
                            <a:fillRect l="-216" t="-170833" r="-116199" b="-56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6504420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654044898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A((A + C) + C)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3825123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C)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98734116"/>
                      </a:ext>
                    </a:extLst>
                  </a:tr>
                  <a:tr h="4773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AA + AC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92160846"/>
                      </a:ext>
                    </a:extLst>
                  </a:tr>
                  <a:tr h="44072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(A + T)C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960491761"/>
                      </a:ext>
                    </a:extLst>
                  </a:tr>
                  <a:tr h="37158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686322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793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4" y="116632"/>
            <a:ext cx="8683348" cy="1143000"/>
          </a:xfrm>
        </p:spPr>
        <p:txBody>
          <a:bodyPr/>
          <a:lstStyle/>
          <a:p>
            <a:r>
              <a:rPr lang="en-US" dirty="0"/>
              <a:t>Solution Example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D277FC-139F-4743-9BE7-9DA3AED16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002422"/>
                  </p:ext>
                </p:extLst>
              </p:nvPr>
            </p:nvGraphicFramePr>
            <p:xfrm>
              <a:off x="2048884" y="2411473"/>
              <a:ext cx="7344816" cy="33436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407609">
                      <a:extLst>
                        <a:ext uri="{9D8B030D-6E8A-4147-A177-3AD203B41FA5}">
                          <a16:colId xmlns:a16="http://schemas.microsoft.com/office/drawing/2014/main" val="3869694650"/>
                        </a:ext>
                      </a:extLst>
                    </a:gridCol>
                    <a:gridCol w="3937207">
                      <a:extLst>
                        <a:ext uri="{9D8B030D-6E8A-4147-A177-3AD203B41FA5}">
                          <a16:colId xmlns:a16="http://schemas.microsoft.com/office/drawing/2014/main" val="765655747"/>
                        </a:ext>
                      </a:extLst>
                    </a:gridCol>
                  </a:tblGrid>
                  <a:tr h="346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8122737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C)(AD + AD) + AC + 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825317334"/>
                      </a:ext>
                    </a:extLst>
                  </a:tr>
                  <a:tr h="40563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C)A(D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6504420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654044898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A((A + C) + C)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3825123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C)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Associative, Idempotent.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98734116"/>
                      </a:ext>
                    </a:extLst>
                  </a:tr>
                  <a:tr h="44559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AA + AC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92160846"/>
                      </a:ext>
                    </a:extLst>
                  </a:tr>
                  <a:tr h="41138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(A + T)C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Idempotent, Identity, 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960491761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Identity, twice.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686322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D277FC-139F-4743-9BE7-9DA3AED16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002422"/>
                  </p:ext>
                </p:extLst>
              </p:nvPr>
            </p:nvGraphicFramePr>
            <p:xfrm>
              <a:off x="2048884" y="2411473"/>
              <a:ext cx="7344816" cy="33436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407609">
                      <a:extLst>
                        <a:ext uri="{9D8B030D-6E8A-4147-A177-3AD203B41FA5}">
                          <a16:colId xmlns:a16="http://schemas.microsoft.com/office/drawing/2014/main" val="3869694650"/>
                        </a:ext>
                      </a:extLst>
                    </a:gridCol>
                    <a:gridCol w="3937207">
                      <a:extLst>
                        <a:ext uri="{9D8B030D-6E8A-4147-A177-3AD203B41FA5}">
                          <a16:colId xmlns:a16="http://schemas.microsoft.com/office/drawing/2014/main" val="765655747"/>
                        </a:ext>
                      </a:extLst>
                    </a:gridCol>
                  </a:tblGrid>
                  <a:tr h="346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8122737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C)(AD + AD) + AC + C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825317334"/>
                      </a:ext>
                    </a:extLst>
                  </a:tr>
                  <a:tr h="4056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9525" anchor="b">
                        <a:blipFill>
                          <a:blip r:embed="rId2"/>
                          <a:stretch>
                            <a:fillRect l="-179" t="-171642" r="-116100" b="-567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6504420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C)A + AC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654044898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A((A + C) + C) + 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73825123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C)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Associative, Idempotent.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398734116"/>
                      </a:ext>
                    </a:extLst>
                  </a:tr>
                  <a:tr h="44559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AA + AC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692160846"/>
                      </a:ext>
                    </a:extLst>
                  </a:tr>
                  <a:tr h="41138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(A + T)C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Idempotent, Identity, 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960491761"/>
                      </a:ext>
                    </a:extLst>
                  </a:tr>
                  <a:tr h="346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C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Identity, twice.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6863225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564B7D-0072-41B7-A12A-E8A54D1BD92F}"/>
                  </a:ext>
                </a:extLst>
              </p:cNvPr>
              <p:cNvSpPr txBox="1"/>
              <p:nvPr/>
            </p:nvSpPr>
            <p:spPr>
              <a:xfrm>
                <a:off x="611560" y="1672409"/>
                <a:ext cx="6689492" cy="46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Simplify: (A + C)(AD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+ AC + C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564B7D-0072-41B7-A12A-E8A54D1B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3" y="1672410"/>
                <a:ext cx="8919323" cy="460511"/>
              </a:xfrm>
              <a:prstGeom prst="rect">
                <a:avLst/>
              </a:prstGeom>
              <a:blipFill>
                <a:blip r:embed="rId3"/>
                <a:stretch>
                  <a:fillRect l="-13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5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4" y="116632"/>
            <a:ext cx="8683348" cy="1143000"/>
          </a:xfrm>
        </p:spPr>
        <p:txBody>
          <a:bodyPr/>
          <a:lstStyle/>
          <a:p>
            <a:r>
              <a:rPr lang="en-US" dirty="0"/>
              <a:t>Test your knowledge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AE3D68-5DE8-4738-ABFD-839E5A3B4222}"/>
                  </a:ext>
                </a:extLst>
              </p:cNvPr>
              <p:cNvSpPr txBox="1"/>
              <p:nvPr/>
            </p:nvSpPr>
            <p:spPr>
              <a:xfrm>
                <a:off x="1187513" y="1116818"/>
                <a:ext cx="6768973" cy="399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+ B) + (B + AA)(A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6AE3D68-5DE8-4738-ABFD-839E5A3B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52" y="1116819"/>
                <a:ext cx="9025297" cy="399405"/>
              </a:xfrm>
              <a:prstGeom prst="rect">
                <a:avLst/>
              </a:prstGeom>
              <a:blipFill>
                <a:blip r:embed="rId2"/>
                <a:stretch>
                  <a:fillRect l="-99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AE4F16-0110-407D-9044-A4401BF75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21263"/>
                  </p:ext>
                </p:extLst>
              </p:nvPr>
            </p:nvGraphicFramePr>
            <p:xfrm>
              <a:off x="2752873" y="1781205"/>
              <a:ext cx="6047178" cy="436792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04278">
                      <a:extLst>
                        <a:ext uri="{9D8B030D-6E8A-4147-A177-3AD203B41FA5}">
                          <a16:colId xmlns:a16="http://schemas.microsoft.com/office/drawing/2014/main" val="3079965233"/>
                        </a:ext>
                      </a:extLst>
                    </a:gridCol>
                    <a:gridCol w="2442900">
                      <a:extLst>
                        <a:ext uri="{9D8B030D-6E8A-4147-A177-3AD203B41FA5}">
                          <a16:colId xmlns:a16="http://schemas.microsoft.com/office/drawing/2014/main" val="117937716"/>
                        </a:ext>
                      </a:extLst>
                    </a:gridCol>
                  </a:tblGrid>
                  <a:tr h="2937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4669259"/>
                      </a:ext>
                    </a:extLst>
                  </a:tr>
                  <a:tr h="47518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B) + (B + AA)(A + B)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2888949"/>
                      </a:ext>
                    </a:extLst>
                  </a:tr>
                  <a:tr h="4755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(B + A)A + (B + A)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351350"/>
                      </a:ext>
                    </a:extLst>
                  </a:tr>
                  <a:tr h="50739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(B + A)A + (B + A)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5364126"/>
                      </a:ext>
                    </a:extLst>
                  </a:tr>
                  <a:tr h="4757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BA + AA + B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AB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085342"/>
                      </a:ext>
                    </a:extLst>
                  </a:tr>
                  <a:tr h="33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BA + A +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1801881"/>
                      </a:ext>
                    </a:extLst>
                  </a:tr>
                  <a:tr h="33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AB + AT +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350218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A(B + T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6773621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8590112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072432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)(A + B)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686063"/>
                      </a:ext>
                    </a:extLst>
                  </a:tr>
                  <a:tr h="2937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6815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EAE4F16-0110-407D-9044-A4401BF75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21263"/>
                  </p:ext>
                </p:extLst>
              </p:nvPr>
            </p:nvGraphicFramePr>
            <p:xfrm>
              <a:off x="2752873" y="1781205"/>
              <a:ext cx="6047178" cy="436792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04278">
                      <a:extLst>
                        <a:ext uri="{9D8B030D-6E8A-4147-A177-3AD203B41FA5}">
                          <a16:colId xmlns:a16="http://schemas.microsoft.com/office/drawing/2014/main" val="3079965233"/>
                        </a:ext>
                      </a:extLst>
                    </a:gridCol>
                    <a:gridCol w="2442900">
                      <a:extLst>
                        <a:ext uri="{9D8B030D-6E8A-4147-A177-3AD203B41FA5}">
                          <a16:colId xmlns:a16="http://schemas.microsoft.com/office/drawing/2014/main" val="117937716"/>
                        </a:ext>
                      </a:extLst>
                    </a:gridCol>
                  </a:tblGrid>
                  <a:tr h="2937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4669259"/>
                      </a:ext>
                    </a:extLst>
                  </a:tr>
                  <a:tr h="47518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B) + (B + AA)(A + B)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2888949"/>
                      </a:ext>
                    </a:extLst>
                  </a:tr>
                  <a:tr h="4755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162821" r="-68074" b="-67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351350"/>
                      </a:ext>
                    </a:extLst>
                  </a:tr>
                  <a:tr h="507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244048" r="-68074" b="-5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5364126"/>
                      </a:ext>
                    </a:extLst>
                  </a:tr>
                  <a:tr h="4757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370513" r="-68074" b="-4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085342"/>
                      </a:ext>
                    </a:extLst>
                  </a:tr>
                  <a:tr h="335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667273" r="-68074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1801881"/>
                      </a:ext>
                    </a:extLst>
                  </a:tr>
                  <a:tr h="335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767273" r="-68074" b="-4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350218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993750" r="-68074" b="-4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6773621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1093750" r="-68074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8590112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1169388" r="-68074" b="-2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072432"/>
                      </a:ext>
                    </a:extLst>
                  </a:tr>
                  <a:tr h="2939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9" t="-1295833" r="-68074" b="-1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686063"/>
                      </a:ext>
                    </a:extLst>
                  </a:tr>
                  <a:tr h="29379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6815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419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895006-A9BB-46E2-A98C-584ECFB74405}"/>
                  </a:ext>
                </a:extLst>
              </p:cNvPr>
              <p:cNvSpPr txBox="1"/>
              <p:nvPr/>
            </p:nvSpPr>
            <p:spPr>
              <a:xfrm>
                <a:off x="1314740" y="1088712"/>
                <a:ext cx="6768973" cy="46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Simplify: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 + B) + (B + AA)(A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E895006-A9BB-46E2-A98C-584ECFB7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88" y="1088713"/>
                <a:ext cx="9025297" cy="460767"/>
              </a:xfrm>
              <a:prstGeom prst="rect">
                <a:avLst/>
              </a:prstGeom>
              <a:blipFill>
                <a:blip r:embed="rId2"/>
                <a:stretch>
                  <a:fillRect l="-144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ECF0CF-E897-4A74-8C3D-04E17C4365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705051"/>
                  </p:ext>
                </p:extLst>
              </p:nvPr>
            </p:nvGraphicFramePr>
            <p:xfrm>
              <a:off x="2275018" y="1780604"/>
              <a:ext cx="8136904" cy="417152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3079965233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117937716"/>
                        </a:ext>
                      </a:extLst>
                    </a:gridCol>
                  </a:tblGrid>
                  <a:tr h="2193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4669259"/>
                      </a:ext>
                    </a:extLst>
                  </a:tr>
                  <a:tr h="2193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B) + (B + AA)(A + B)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2888949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(B + A)A + (B + A)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 (AA to A), then Distributive, used twice.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351350"/>
                      </a:ext>
                    </a:extLst>
                  </a:tr>
                  <a:tr h="6425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(B + A)A + (B + A)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then Identity. (Strictly speaking, we also used the Commutative Law for each of these applications.)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5364126"/>
                      </a:ext>
                    </a:extLst>
                  </a:tr>
                  <a:tr h="2193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BA + AA + B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AB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Distributive, two places.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085342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BA + A +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 (for the A's), then Complement and Identity to remove BB.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1801881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AB + AT +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Identity; setting up for the next step.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350218"/>
                      </a:ext>
                    </a:extLst>
                  </a:tr>
                  <a:tr h="2193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A(B + T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6773621"/>
                      </a:ext>
                    </a:extLst>
                  </a:tr>
                  <a:tr h="2193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+ A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Identity, twice (depending how you count it).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8590112"/>
                      </a:ext>
                    </a:extLst>
                  </a:tr>
                  <a:tr h="2193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072432"/>
                      </a:ext>
                    </a:extLst>
                  </a:tr>
                  <a:tr h="2193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)(A + B)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686063"/>
                      </a:ext>
                    </a:extLst>
                  </a:tr>
                  <a:tr h="2193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6815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ECF0CF-E897-4A74-8C3D-04E17C4365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705051"/>
                  </p:ext>
                </p:extLst>
              </p:nvPr>
            </p:nvGraphicFramePr>
            <p:xfrm>
              <a:off x="2275018" y="1780604"/>
              <a:ext cx="8136904" cy="4171523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3079965233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117937716"/>
                        </a:ext>
                      </a:extLst>
                    </a:gridCol>
                  </a:tblGrid>
                  <a:tr h="2817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Expression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Rule(s) Used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64669259"/>
                      </a:ext>
                    </a:extLst>
                  </a:tr>
                  <a:tr h="2817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A(A + B) + (B + AA)(A + B)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Original Expression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2888949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136232" r="-214824" b="-7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 (AA to A), then Distributive, used twice.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1351350"/>
                      </a:ext>
                    </a:extLst>
                  </a:tr>
                  <a:tr h="6425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153774" r="-214824" b="-4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then Identity. (Strictly speaking, we also used the Commutative Law for each of these applications.)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5364126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584783" r="-214824" b="-8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Distributive, two places.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4085342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450000" r="-214824" b="-4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Idempotent (for the A's), then Complement and Identity to remove BB.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61801881"/>
                      </a:ext>
                    </a:extLst>
                  </a:tr>
                  <a:tr h="424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550000" r="-21482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Commutative, Identity; setting up for the next step.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93350218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989130" r="-214824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96773621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1089130" r="-214824" b="-3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Identity, twice (depending how you count it).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38590112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1189130" r="-214824" b="-2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Commutative.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9072432"/>
                      </a:ext>
                    </a:extLst>
                  </a:tr>
                  <a:tr h="28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5" t="-1261702" r="-214824" b="-1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Distributive.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686063"/>
                      </a:ext>
                    </a:extLst>
                  </a:tr>
                  <a:tr h="2817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+ B 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Complement, Identity. 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368152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ACD6D56-FB4D-4D99-9221-DB48439B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116632"/>
            <a:ext cx="8683348" cy="1143000"/>
          </a:xfrm>
        </p:spPr>
        <p:txBody>
          <a:bodyPr/>
          <a:lstStyle/>
          <a:p>
            <a:r>
              <a:rPr lang="en-US" dirty="0"/>
              <a:t>Solution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0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39350" y="269336"/>
            <a:ext cx="9567135" cy="1232294"/>
          </a:xfrm>
        </p:spPr>
        <p:txBody>
          <a:bodyPr anchor="t"/>
          <a:lstStyle/>
          <a:p>
            <a:r>
              <a:rPr lang="en-US" dirty="0"/>
              <a:t>Objectives</a:t>
            </a:r>
            <a:endParaRPr lang="ru-RU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D9E568-B0FE-44E5-884A-085D66264C5B}"/>
              </a:ext>
            </a:extLst>
          </p:cNvPr>
          <p:cNvSpPr txBox="1">
            <a:spLocks/>
          </p:cNvSpPr>
          <p:nvPr/>
        </p:nvSpPr>
        <p:spPr>
          <a:xfrm>
            <a:off x="589461" y="1938189"/>
            <a:ext cx="9217024" cy="3296001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Students should be able to </a:t>
            </a:r>
            <a:br>
              <a:rPr lang="en-GB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5720" indent="0" algn="l">
              <a:lnSpc>
                <a:spcPct val="200000"/>
              </a:lnSpc>
              <a:buNone/>
            </a:pPr>
            <a:r>
              <a:rPr lang="en-US" sz="2400" b="0" i="0" u="none" strike="noStrike" baseline="0" dirty="0">
                <a:latin typeface="Bookman Old Style" panose="020506040505050202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 familiar with the use of Boolean identities and </a:t>
            </a:r>
          </a:p>
          <a:p>
            <a:pPr marL="45720" indent="0" algn="l">
              <a:lnSpc>
                <a:spcPct val="2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 Morgan’s laws to manipulate and simplify Boolean expressions.</a:t>
            </a:r>
            <a:endParaRPr lang="en-GB" sz="24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35C42-4232-4095-A3D5-2B252069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924" y="1439817"/>
            <a:ext cx="2956607" cy="29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B610-AE23-4662-BE9E-000D5AE7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77" y="209724"/>
            <a:ext cx="10972800" cy="24160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Revision </a:t>
            </a:r>
            <a:br>
              <a:rPr lang="en-US" dirty="0"/>
            </a:br>
            <a:r>
              <a:rPr lang="en-US"/>
              <a:t>5 Minutes </a:t>
            </a:r>
            <a:r>
              <a:rPr lang="en-US" dirty="0"/>
              <a:t>Activity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00F61-8195-4D18-AA5B-50B2FC5DAFA3}"/>
              </a:ext>
            </a:extLst>
          </p:cNvPr>
          <p:cNvSpPr txBox="1"/>
          <p:nvPr/>
        </p:nvSpPr>
        <p:spPr>
          <a:xfrm>
            <a:off x="2441196" y="2625753"/>
            <a:ext cx="8690994" cy="18523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" indent="0" algn="l">
              <a:lnSpc>
                <a:spcPct val="200000"/>
              </a:lnSpc>
              <a:buNone/>
            </a:pPr>
            <a:r>
              <a:rPr lang="en-US" sz="2000" b="0" i="0" u="none" strike="noStrike" baseline="0" dirty="0">
                <a:latin typeface="Bookman Old Style" panose="02050604050505020204" pitchFamily="18" charset="0"/>
              </a:rPr>
              <a:t>Complete the tasks on the Revision sheet</a:t>
            </a:r>
          </a:p>
          <a:p>
            <a:pPr marL="45720" indent="0" algn="l">
              <a:lnSpc>
                <a:spcPct val="200000"/>
              </a:lnSpc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45720" indent="0" algn="l">
              <a:lnSpc>
                <a:spcPct val="20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Record answers on the board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93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2420-43C2-48DF-BE0D-A1A32DE8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8362"/>
            <a:ext cx="10363200" cy="818318"/>
          </a:xfrm>
        </p:spPr>
        <p:txBody>
          <a:bodyPr anchor="t"/>
          <a:lstStyle/>
          <a:p>
            <a:r>
              <a:rPr lang="en-US" dirty="0"/>
              <a:t>Boolean Algebra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6F2CE-7947-48CE-8C83-4C317EDD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356" y="894948"/>
            <a:ext cx="11133840" cy="354282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60000"/>
              </a:lnSpc>
            </a:pPr>
            <a:r>
              <a:rPr lang="en-US" dirty="0"/>
              <a:t>Just like algebra in Mathematics, Boolean algebra concerns representing values with letters and simplifying expressions. </a:t>
            </a:r>
          </a:p>
          <a:p>
            <a:pPr algn="l">
              <a:lnSpc>
                <a:spcPct val="160000"/>
              </a:lnSpc>
            </a:pPr>
            <a:r>
              <a:rPr lang="en-US" dirty="0"/>
              <a:t>Boolean algebra uses the Boolean values TRUE and FALSE which can be represented as 1 and 0 respectively</a:t>
            </a:r>
          </a:p>
          <a:p>
            <a:pPr algn="l">
              <a:lnSpc>
                <a:spcPct val="160000"/>
              </a:lnSpc>
            </a:pPr>
            <a:endParaRPr lang="en-US" dirty="0"/>
          </a:p>
          <a:p>
            <a:pPr algn="l">
              <a:lnSpc>
                <a:spcPct val="160000"/>
              </a:lnSpc>
            </a:pPr>
            <a:endParaRPr lang="en-US" dirty="0"/>
          </a:p>
          <a:p>
            <a:pPr algn="l">
              <a:lnSpc>
                <a:spcPct val="160000"/>
              </a:lnSpc>
            </a:pPr>
            <a:r>
              <a:rPr lang="en-US" sz="2800" dirty="0"/>
              <a:t>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4509C-97CB-4E5F-8E5E-A062A8A0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15" y="2666362"/>
            <a:ext cx="6578190" cy="3360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73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842D-6865-46F0-95ED-DF0AF796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89"/>
            <a:ext cx="10972800" cy="996193"/>
          </a:xfrm>
        </p:spPr>
        <p:txBody>
          <a:bodyPr/>
          <a:lstStyle/>
          <a:p>
            <a:r>
              <a:rPr lang="en-US" dirty="0"/>
              <a:t>Order of Precedence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153DC-6DAA-4F8E-8E2D-22312C92C206}"/>
              </a:ext>
            </a:extLst>
          </p:cNvPr>
          <p:cNvSpPr txBox="1"/>
          <p:nvPr/>
        </p:nvSpPr>
        <p:spPr>
          <a:xfrm>
            <a:off x="1041633" y="1560352"/>
            <a:ext cx="10108733" cy="12964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Algebraic operations have an order of precedence, meaning that some operations must be</a:t>
            </a:r>
          </a:p>
          <a:p>
            <a:pPr>
              <a:lnSpc>
                <a:spcPct val="150000"/>
              </a:lnSpc>
            </a:pPr>
            <a:r>
              <a:rPr lang="en-US" dirty="0"/>
              <a:t>applied before others.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order of preference is BODMAS just like in Mathematics.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A1AFD-C9A8-4213-A2AE-6C751DA5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15" y="3118952"/>
            <a:ext cx="4007913" cy="1960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B4D39-C3EE-4DE6-A398-A05A503B843C}"/>
              </a:ext>
            </a:extLst>
          </p:cNvPr>
          <p:cNvSpPr txBox="1"/>
          <p:nvPr/>
        </p:nvSpPr>
        <p:spPr>
          <a:xfrm>
            <a:off x="5480809" y="3702595"/>
            <a:ext cx="6339980" cy="7932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For example, the expression B OR NOT C AND A would actually be carried out in the order B OR ((NOT C) AND A).</a:t>
            </a:r>
          </a:p>
        </p:txBody>
      </p:sp>
    </p:spTree>
    <p:extLst>
      <p:ext uri="{BB962C8B-B14F-4D97-AF65-F5344CB8AC3E}">
        <p14:creationId xmlns:p14="http://schemas.microsoft.com/office/powerpoint/2010/main" val="2633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8A88-CB67-4343-A4E9-44369E8B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176169"/>
            <a:ext cx="10972800" cy="1124125"/>
          </a:xfrm>
        </p:spPr>
        <p:txBody>
          <a:bodyPr/>
          <a:lstStyle/>
          <a:p>
            <a:r>
              <a:rPr lang="en-US" dirty="0"/>
              <a:t>BOOLEAN ALGEBRA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4D1F-6A9D-41F9-9926-FA6B84B7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18" y="2860777"/>
            <a:ext cx="2305050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DD13D-E31C-4008-8772-DC08A1D3F9BF}"/>
              </a:ext>
            </a:extLst>
          </p:cNvPr>
          <p:cNvSpPr txBox="1"/>
          <p:nvPr/>
        </p:nvSpPr>
        <p:spPr>
          <a:xfrm>
            <a:off x="377505" y="1600200"/>
            <a:ext cx="10813409" cy="8809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Boolean expressions often use symbols for the operators. 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symbols can be used, but FOR CIE examination the following will be used at all times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86D86-F00A-4CDE-93C5-6D0AD1FBC5B8}"/>
              </a:ext>
            </a:extLst>
          </p:cNvPr>
          <p:cNvSpPr txBox="1"/>
          <p:nvPr/>
        </p:nvSpPr>
        <p:spPr>
          <a:xfrm>
            <a:off x="4683153" y="2781053"/>
            <a:ext cx="7178880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 Boolean algebra, parts of a statement are often given a single letter. This means we can write our statement as:</a:t>
            </a:r>
          </a:p>
          <a:p>
            <a:endParaRPr lang="en-US" dirty="0"/>
          </a:p>
          <a:p>
            <a:r>
              <a:rPr lang="en-US" dirty="0"/>
              <a:t>C = ((B ) (V + R))</a:t>
            </a:r>
          </a:p>
          <a:p>
            <a:endParaRPr lang="en-US" dirty="0"/>
          </a:p>
          <a:p>
            <a:r>
              <a:rPr lang="en-US" dirty="0"/>
              <a:t>Using the order of preference, the NOT statement will be evaluated first, so we can simplify our statement slightly by removing the brackets: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 = B(V + 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91B470-E406-4354-BDF5-8A922705A1E6}"/>
                  </a:ext>
                </a:extLst>
              </p14:cNvPr>
              <p14:cNvContentPartPr/>
              <p14:nvPr/>
            </p14:nvContentPartPr>
            <p14:xfrm>
              <a:off x="5293021" y="3682387"/>
              <a:ext cx="1587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91B470-E406-4354-BDF5-8A922705A1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701" y="3678067"/>
                <a:ext cx="167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30A208-F5C8-47D1-AF4C-738F3ED3D6FD}"/>
                  </a:ext>
                </a:extLst>
              </p14:cNvPr>
              <p14:cNvContentPartPr/>
              <p14:nvPr/>
            </p14:nvContentPartPr>
            <p14:xfrm>
              <a:off x="5142901" y="5300320"/>
              <a:ext cx="150120" cy="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30A208-F5C8-47D1-AF4C-738F3ED3D6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8581" y="5296000"/>
                <a:ext cx="15876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5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3">
            <a:extLst>
              <a:ext uri="{FF2B5EF4-FFF2-40B4-BE49-F238E27FC236}">
                <a16:creationId xmlns:a16="http://schemas.microsoft.com/office/drawing/2014/main" id="{1F75EEEB-3CB6-4C7B-AFDD-F5567AB58916}"/>
              </a:ext>
            </a:extLst>
          </p:cNvPr>
          <p:cNvSpPr txBox="1">
            <a:spLocks/>
          </p:cNvSpPr>
          <p:nvPr/>
        </p:nvSpPr>
        <p:spPr>
          <a:xfrm>
            <a:off x="267814" y="1118144"/>
            <a:ext cx="11911911" cy="1253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a number of useful Boolean rules/laws that can be used to simplify Boolean  expressions </a:t>
            </a:r>
            <a:b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73A670-DAFC-47A7-AE43-86158AF23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833" y="143939"/>
            <a:ext cx="11101892" cy="723534"/>
          </a:xfrm>
        </p:spPr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Laws</a:t>
            </a:r>
            <a:endParaRPr lang="en-US" sz="4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D2E2DC-8F54-4363-A4D9-5951A3CF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3839">
            <a:off x="9904385" y="1571004"/>
            <a:ext cx="1998711" cy="1377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93E269-ADC2-49D0-A133-CE38433E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83" y="1689965"/>
            <a:ext cx="7203939" cy="41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3">
            <a:extLst>
              <a:ext uri="{FF2B5EF4-FFF2-40B4-BE49-F238E27FC236}">
                <a16:creationId xmlns:a16="http://schemas.microsoft.com/office/drawing/2014/main" id="{1F75EEEB-3CB6-4C7B-AFDD-F5567AB58916}"/>
              </a:ext>
            </a:extLst>
          </p:cNvPr>
          <p:cNvSpPr txBox="1">
            <a:spLocks/>
          </p:cNvSpPr>
          <p:nvPr/>
        </p:nvSpPr>
        <p:spPr>
          <a:xfrm>
            <a:off x="267814" y="1118144"/>
            <a:ext cx="11911911" cy="1253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6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a number of useful Boolean rules/laws that can be used to simplify Boolean  expressions </a:t>
            </a:r>
            <a:b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73A670-DAFC-47A7-AE43-86158AF23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833" y="143939"/>
            <a:ext cx="11101892" cy="723534"/>
          </a:xfrm>
        </p:spPr>
        <p:txBody>
          <a:bodyPr/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Laws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BFBC8-EDED-4AE6-956A-2BECF1F0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4" y="2014688"/>
            <a:ext cx="7940841" cy="372516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1D2E2DC-8F54-4363-A4D9-5951A3CF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3839">
            <a:off x="9904385" y="1571004"/>
            <a:ext cx="1998711" cy="1377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86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8753" y="115693"/>
            <a:ext cx="8683348" cy="923330"/>
          </a:xfrm>
        </p:spPr>
        <p:txBody>
          <a:bodyPr>
            <a:normAutofit/>
          </a:bodyPr>
          <a:lstStyle/>
          <a:p>
            <a:r>
              <a:rPr lang="en-US" dirty="0"/>
              <a:t>Complement Law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95F4D-7FEC-4E43-BD06-840BBC11068B}"/>
              </a:ext>
            </a:extLst>
          </p:cNvPr>
          <p:cNvSpPr txBox="1"/>
          <p:nvPr/>
        </p:nvSpPr>
        <p:spPr>
          <a:xfrm>
            <a:off x="327819" y="1076062"/>
            <a:ext cx="10945216" cy="2122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 complement of an element is its opposite.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In Boolean logic, the complement of any element A is A (NOT A).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The complement of the binary value 1 is 0.  The complement of the value True is False.</a:t>
            </a:r>
            <a:b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Complement laws state that each element has a complement to itself and that operating an</a:t>
            </a:r>
            <a:b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22B824-8C1D-4247-B005-46D980AD5B7E}"/>
                  </a:ext>
                </a:extLst>
              </p14:cNvPr>
              <p14:cNvContentPartPr/>
              <p14:nvPr/>
            </p14:nvContentPartPr>
            <p14:xfrm>
              <a:off x="6449169" y="1615860"/>
              <a:ext cx="1242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22B824-8C1D-4247-B005-46D980AD5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849" y="1611540"/>
                <a:ext cx="132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E9E75-4951-46E6-A362-3FEFB67B209E}"/>
                  </a:ext>
                </a:extLst>
              </p14:cNvPr>
              <p14:cNvContentPartPr/>
              <p14:nvPr/>
            </p14:nvContentPartPr>
            <p14:xfrm>
              <a:off x="6220929" y="33467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E9E75-4951-46E6-A362-3FEFB67B20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6609" y="3342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D6513E-9E91-4FE4-B6FF-E4C8A4FC63C3}"/>
              </a:ext>
            </a:extLst>
          </p:cNvPr>
          <p:cNvGrpSpPr/>
          <p:nvPr/>
        </p:nvGrpSpPr>
        <p:grpSpPr>
          <a:xfrm>
            <a:off x="989301" y="3638700"/>
            <a:ext cx="1400537" cy="873572"/>
            <a:chOff x="1799863" y="4055468"/>
            <a:chExt cx="1400537" cy="8735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FF19C0-6E8E-4F68-879C-E79B51F6FFF3}"/>
                </a:ext>
              </a:extLst>
            </p:cNvPr>
            <p:cNvSpPr txBox="1"/>
            <p:nvPr/>
          </p:nvSpPr>
          <p:spPr>
            <a:xfrm>
              <a:off x="1799863" y="4055468"/>
              <a:ext cx="1400537" cy="873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a) A + A = 1</a:t>
              </a:r>
              <a:b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b) A </a:t>
              </a: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 = 0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BFF42A-797D-4530-A402-719E24383B59}"/>
                    </a:ext>
                  </a:extLst>
                </p14:cNvPr>
                <p14:cNvContentPartPr/>
                <p14:nvPr/>
              </p14:nvContentPartPr>
              <p14:xfrm>
                <a:off x="2497830" y="4195980"/>
                <a:ext cx="14508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BFF42A-797D-4530-A402-719E24383B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3510" y="4191660"/>
                  <a:ext cx="153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91BF16-6A46-45F8-A800-FC69A9C7B8D0}"/>
                    </a:ext>
                  </a:extLst>
                </p14:cNvPr>
                <p14:cNvContentPartPr/>
                <p14:nvPr/>
              </p14:nvContentPartPr>
              <p14:xfrm>
                <a:off x="2432412" y="4603860"/>
                <a:ext cx="2109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91BF16-6A46-45F8-A800-FC69A9C7B8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8092" y="4599540"/>
                  <a:ext cx="219600" cy="90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6D1BA38-F0DF-4EC0-A680-F5C9EFFFD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98291"/>
              </p:ext>
            </p:extLst>
          </p:nvPr>
        </p:nvGraphicFramePr>
        <p:xfrm>
          <a:off x="6951363" y="3573769"/>
          <a:ext cx="3154098" cy="13552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51366">
                  <a:extLst>
                    <a:ext uri="{9D8B030D-6E8A-4147-A177-3AD203B41FA5}">
                      <a16:colId xmlns:a16="http://schemas.microsoft.com/office/drawing/2014/main" val="996143213"/>
                    </a:ext>
                  </a:extLst>
                </a:gridCol>
                <a:gridCol w="1051366">
                  <a:extLst>
                    <a:ext uri="{9D8B030D-6E8A-4147-A177-3AD203B41FA5}">
                      <a16:colId xmlns:a16="http://schemas.microsoft.com/office/drawing/2014/main" val="2178962871"/>
                    </a:ext>
                  </a:extLst>
                </a:gridCol>
                <a:gridCol w="1051366">
                  <a:extLst>
                    <a:ext uri="{9D8B030D-6E8A-4147-A177-3AD203B41FA5}">
                      <a16:colId xmlns:a16="http://schemas.microsoft.com/office/drawing/2014/main" val="2722222479"/>
                    </a:ext>
                  </a:extLst>
                </a:gridCol>
              </a:tblGrid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69905"/>
                  </a:ext>
                </a:extLst>
              </a:tr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3037"/>
                  </a:ext>
                </a:extLst>
              </a:tr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3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2CC5E4-23DD-4140-9BBB-77C5C168A7E5}"/>
                  </a:ext>
                </a:extLst>
              </p14:cNvPr>
              <p14:cNvContentPartPr/>
              <p14:nvPr/>
            </p14:nvContentPartPr>
            <p14:xfrm>
              <a:off x="8098329" y="3638700"/>
              <a:ext cx="178560" cy="5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2CC5E4-23DD-4140-9BBB-77C5C168A7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4009" y="3634380"/>
                <a:ext cx="187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F1445E-7DC7-48FE-8A9A-7FC21BB0AB0A}"/>
                  </a:ext>
                </a:extLst>
              </p14:cNvPr>
              <p14:cNvContentPartPr/>
              <p14:nvPr/>
            </p14:nvContentPartPr>
            <p14:xfrm>
              <a:off x="9404769" y="3657420"/>
              <a:ext cx="161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F1445E-7DC7-48FE-8A9A-7FC21BB0AB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00449" y="3653100"/>
                <a:ext cx="17028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5157564-36DB-44A9-81DD-61634D06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662"/>
              </p:ext>
            </p:extLst>
          </p:nvPr>
        </p:nvGraphicFramePr>
        <p:xfrm>
          <a:off x="3663589" y="3526109"/>
          <a:ext cx="3154098" cy="13552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51366">
                  <a:extLst>
                    <a:ext uri="{9D8B030D-6E8A-4147-A177-3AD203B41FA5}">
                      <a16:colId xmlns:a16="http://schemas.microsoft.com/office/drawing/2014/main" val="996143213"/>
                    </a:ext>
                  </a:extLst>
                </a:gridCol>
                <a:gridCol w="1051366">
                  <a:extLst>
                    <a:ext uri="{9D8B030D-6E8A-4147-A177-3AD203B41FA5}">
                      <a16:colId xmlns:a16="http://schemas.microsoft.com/office/drawing/2014/main" val="2178962871"/>
                    </a:ext>
                  </a:extLst>
                </a:gridCol>
                <a:gridCol w="1051366">
                  <a:extLst>
                    <a:ext uri="{9D8B030D-6E8A-4147-A177-3AD203B41FA5}">
                      <a16:colId xmlns:a16="http://schemas.microsoft.com/office/drawing/2014/main" val="2722222479"/>
                    </a:ext>
                  </a:extLst>
                </a:gridCol>
              </a:tblGrid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69905"/>
                  </a:ext>
                </a:extLst>
              </a:tr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3037"/>
                  </a:ext>
                </a:extLst>
              </a:tr>
              <a:tr h="4517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0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468E0AFE49AF84DA0B39251DCC74C2C" ma:contentTypeVersion="5" ma:contentTypeDescription="Создание документа." ma:contentTypeScope="" ma:versionID="e2ccf846a1fc8cec3f9106274773e3c3">
  <xsd:schema xmlns:xsd="http://www.w3.org/2001/XMLSchema" xmlns:xs="http://www.w3.org/2001/XMLSchema" xmlns:p="http://schemas.microsoft.com/office/2006/metadata/properties" xmlns:ns2="9bf17113-51c2-4165-8241-9d60f8792840" targetNamespace="http://schemas.microsoft.com/office/2006/metadata/properties" ma:root="true" ma:fieldsID="8b79eff1e3e7ceacbfc5ee70da41be9b" ns2:_="">
    <xsd:import namespace="9bf17113-51c2-4165-8241-9d60f87928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17113-51c2-4165-8241-9d60f8792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CD70A9-CACB-447E-B047-184B9163E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17113-51c2-4165-8241-9d60f8792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92441C-FA45-445B-B5E8-47E064FA6F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735E6-FF45-4F8F-BFDF-80C7ED4E10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643</TotalTime>
  <Words>1164</Words>
  <Application>Microsoft Office PowerPoint</Application>
  <PresentationFormat>Widescreen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Bookman Old Style</vt:lpstr>
      <vt:lpstr>Calibri</vt:lpstr>
      <vt:lpstr>Cambria Math</vt:lpstr>
      <vt:lpstr>Century Gothic</vt:lpstr>
      <vt:lpstr>Courier New</vt:lpstr>
      <vt:lpstr>Georgia</vt:lpstr>
      <vt:lpstr>Palatino Linotype</vt:lpstr>
      <vt:lpstr>Times New Roman</vt:lpstr>
      <vt:lpstr>Seashore design template</vt:lpstr>
      <vt:lpstr>Boolean Algebra</vt:lpstr>
      <vt:lpstr>Objectives</vt:lpstr>
      <vt:lpstr>Revision  5 Minutes Activity </vt:lpstr>
      <vt:lpstr>Boolean Algebra </vt:lpstr>
      <vt:lpstr>Order of Precedence</vt:lpstr>
      <vt:lpstr>BOOLEAN ALGEBRA OPERATORS</vt:lpstr>
      <vt:lpstr>Boolean Laws</vt:lpstr>
      <vt:lpstr>Boolean Laws</vt:lpstr>
      <vt:lpstr>Complement Law</vt:lpstr>
      <vt:lpstr>Laws of Boolean logic</vt:lpstr>
      <vt:lpstr>Working Example</vt:lpstr>
      <vt:lpstr>Plenary Quiz</vt:lpstr>
      <vt:lpstr>Test your knowledge </vt:lpstr>
      <vt:lpstr>Solution Example</vt:lpstr>
      <vt:lpstr>Test your knowledge </vt:lpstr>
      <vt:lpstr>Solution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Boolean equations with Truth Tables</dc:title>
  <dc:creator>Janet Sterling</dc:creator>
  <cp:lastModifiedBy>Janet ReidSterling</cp:lastModifiedBy>
  <cp:revision>42</cp:revision>
  <dcterms:created xsi:type="dcterms:W3CDTF">2020-09-06T09:26:25Z</dcterms:created>
  <dcterms:modified xsi:type="dcterms:W3CDTF">2024-06-17T00:45:10Z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0x0101005468E0AFE49AF84DA0B39251DCC74C2C</vt:lpwstr>
  </property>
</Properties>
</file>