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6"/>
  </p:notesMasterIdLst>
  <p:handoutMasterIdLst>
    <p:handoutMasterId r:id="rId47"/>
  </p:handoutMasterIdLst>
  <p:sldIdLst>
    <p:sldId id="256" r:id="rId5"/>
    <p:sldId id="283" r:id="rId6"/>
    <p:sldId id="298" r:id="rId7"/>
    <p:sldId id="297" r:id="rId8"/>
    <p:sldId id="284" r:id="rId9"/>
    <p:sldId id="285" r:id="rId10"/>
    <p:sldId id="299" r:id="rId11"/>
    <p:sldId id="286" r:id="rId12"/>
    <p:sldId id="287" r:id="rId13"/>
    <p:sldId id="300" r:id="rId14"/>
    <p:sldId id="288" r:id="rId15"/>
    <p:sldId id="303" r:id="rId16"/>
    <p:sldId id="304" r:id="rId17"/>
    <p:sldId id="301" r:id="rId18"/>
    <p:sldId id="289" r:id="rId19"/>
    <p:sldId id="302" r:id="rId20"/>
    <p:sldId id="290" r:id="rId21"/>
    <p:sldId id="305" r:id="rId22"/>
    <p:sldId id="306" r:id="rId23"/>
    <p:sldId id="307" r:id="rId24"/>
    <p:sldId id="308" r:id="rId25"/>
    <p:sldId id="309" r:id="rId26"/>
    <p:sldId id="291" r:id="rId27"/>
    <p:sldId id="292" r:id="rId28"/>
    <p:sldId id="262" r:id="rId29"/>
    <p:sldId id="265" r:id="rId30"/>
    <p:sldId id="264" r:id="rId31"/>
    <p:sldId id="317" r:id="rId32"/>
    <p:sldId id="293" r:id="rId33"/>
    <p:sldId id="263" r:id="rId34"/>
    <p:sldId id="318" r:id="rId35"/>
    <p:sldId id="294" r:id="rId36"/>
    <p:sldId id="267" r:id="rId37"/>
    <p:sldId id="311" r:id="rId38"/>
    <p:sldId id="312" r:id="rId39"/>
    <p:sldId id="313" r:id="rId40"/>
    <p:sldId id="314" r:id="rId41"/>
    <p:sldId id="315" r:id="rId42"/>
    <p:sldId id="276" r:id="rId43"/>
    <p:sldId id="316" r:id="rId44"/>
    <p:sldId id="277" r:id="rId4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7/4/2024</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7/4/2024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378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 id="2147483693" r:id="rId38"/>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hyperlink" Target="https://www.jscape.com/blog/what-is-a-digital-signature" TargetMode="Externa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2.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Security</a:t>
            </a:r>
            <a:br>
              <a:rPr lang="en-US" dirty="0"/>
            </a:b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Year 13</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760D-1B5C-4534-8923-1F6758E72BF6}"/>
              </a:ext>
            </a:extLst>
          </p:cNvPr>
          <p:cNvSpPr>
            <a:spLocks noGrp="1"/>
          </p:cNvSpPr>
          <p:nvPr>
            <p:ph type="title"/>
          </p:nvPr>
        </p:nvSpPr>
        <p:spPr>
          <a:xfrm>
            <a:off x="564283" y="511175"/>
            <a:ext cx="7145866" cy="778933"/>
          </a:xfrm>
        </p:spPr>
        <p:txBody>
          <a:bodyPr vert="horz" lIns="91440" tIns="45720" rIns="91440" bIns="45720" rtlCol="0" anchor="ctr">
            <a:normAutofit fontScale="90000"/>
          </a:bodyPr>
          <a:lstStyle/>
          <a:p>
            <a:pPr>
              <a:lnSpc>
                <a:spcPct val="90000"/>
              </a:lnSpc>
            </a:pPr>
            <a:r>
              <a:rPr lang="en-US" sz="2400" b="1" u="sng" dirty="0">
                <a:solidFill>
                  <a:srgbClr val="FF0000"/>
                </a:solidFill>
              </a:rPr>
              <a:t>Public key Encryption</a:t>
            </a:r>
            <a:r>
              <a:rPr lang="en-US" sz="2400" dirty="0">
                <a:solidFill>
                  <a:srgbClr val="FF0000"/>
                </a:solidFill>
              </a:rPr>
              <a:t>, also called </a:t>
            </a:r>
            <a:r>
              <a:rPr lang="en-US" sz="2400" b="1" u="sng" dirty="0">
                <a:solidFill>
                  <a:srgbClr val="FF0000"/>
                </a:solidFill>
              </a:rPr>
              <a:t>Asymmetric key</a:t>
            </a:r>
            <a:br>
              <a:rPr lang="en-US" sz="2200" dirty="0">
                <a:solidFill>
                  <a:schemeClr val="tx1"/>
                </a:solidFill>
              </a:rPr>
            </a:br>
            <a:endParaRPr lang="en-US" sz="2200" dirty="0">
              <a:solidFill>
                <a:schemeClr val="tx1"/>
              </a:solidFill>
            </a:endParaRPr>
          </a:p>
        </p:txBody>
      </p:sp>
      <p:sp>
        <p:nvSpPr>
          <p:cNvPr id="4" name="Rectangle 3">
            <a:extLst>
              <a:ext uri="{FF2B5EF4-FFF2-40B4-BE49-F238E27FC236}">
                <a16:creationId xmlns:a16="http://schemas.microsoft.com/office/drawing/2014/main" id="{38052D55-40D1-4B8D-AAB1-5CE22A78F24E}"/>
              </a:ext>
            </a:extLst>
          </p:cNvPr>
          <p:cNvSpPr/>
          <p:nvPr/>
        </p:nvSpPr>
        <p:spPr>
          <a:xfrm>
            <a:off x="469446" y="947057"/>
            <a:ext cx="8364310" cy="5399768"/>
          </a:xfrm>
          <a:prstGeom prst="rect">
            <a:avLst/>
          </a:prstGeom>
        </p:spPr>
        <p:txBody>
          <a:bodyPr vert="horz" lIns="91440" tIns="45720" rIns="91440" bIns="45720" rtlCol="0">
            <a:normAutofit/>
          </a:bodyPr>
          <a:lstStyle/>
          <a:p>
            <a:pPr>
              <a:lnSpc>
                <a:spcPct val="150000"/>
              </a:lnSpc>
              <a:spcBef>
                <a:spcPts val="1000"/>
              </a:spcBef>
              <a:buClr>
                <a:schemeClr val="accent1"/>
              </a:buClr>
            </a:pPr>
            <a:r>
              <a:rPr lang="en-US" sz="1600" dirty="0">
                <a:latin typeface="Bookman Old Style" panose="02050604050505020204" pitchFamily="18" charset="0"/>
              </a:rPr>
              <a:t>Using the asymmetric key encryption , the process starts with the receiver. The receiver must be in passion of two keys. One is a public key which is not secret. The other is a private key which is secret and only known to the receiver.</a:t>
            </a:r>
          </a:p>
          <a:p>
            <a:pPr>
              <a:lnSpc>
                <a:spcPct val="150000"/>
              </a:lnSpc>
              <a:spcBef>
                <a:spcPts val="1000"/>
              </a:spcBef>
              <a:buClr>
                <a:schemeClr val="accent1"/>
              </a:buClr>
            </a:pPr>
            <a:r>
              <a:rPr lang="en-US" sz="1600" dirty="0">
                <a:latin typeface="Bookman Old Style" panose="02050604050505020204" pitchFamily="18" charset="0"/>
              </a:rPr>
              <a:t>The receiver can send the public key to a sender, who uses the public key for encryption and sends the cipher text to the receiver</a:t>
            </a:r>
          </a:p>
          <a:p>
            <a:pPr>
              <a:lnSpc>
                <a:spcPct val="150000"/>
              </a:lnSpc>
              <a:spcBef>
                <a:spcPts val="1000"/>
              </a:spcBef>
              <a:buClr>
                <a:schemeClr val="accent1"/>
              </a:buClr>
            </a:pPr>
            <a:r>
              <a:rPr lang="en-US" sz="1600" dirty="0">
                <a:latin typeface="Bookman Old Style" panose="02050604050505020204" pitchFamily="18" charset="0"/>
              </a:rPr>
              <a:t>The receiver is the only person who can decrypt the message because the private and public keys are matched pair.</a:t>
            </a:r>
          </a:p>
          <a:p>
            <a:pPr>
              <a:lnSpc>
                <a:spcPct val="150000"/>
              </a:lnSpc>
              <a:spcBef>
                <a:spcPts val="1000"/>
              </a:spcBef>
              <a:buClr>
                <a:schemeClr val="accent1"/>
              </a:buClr>
            </a:pPr>
            <a:r>
              <a:rPr lang="en-US" sz="1600" dirty="0">
                <a:latin typeface="Bookman Old Style" panose="02050604050505020204" pitchFamily="18" charset="0"/>
              </a:rPr>
              <a:t>The public key can be provided to any number of different people allowing the receiver  to receive a private massage from any of them.</a:t>
            </a:r>
          </a:p>
          <a:p>
            <a:pPr>
              <a:lnSpc>
                <a:spcPct val="150000"/>
              </a:lnSpc>
              <a:spcBef>
                <a:spcPts val="1000"/>
              </a:spcBef>
              <a:buClr>
                <a:schemeClr val="accent1"/>
              </a:buClr>
            </a:pPr>
            <a:endParaRPr lang="en-US" sz="1600" dirty="0">
              <a:latin typeface="Bookman Old Style" panose="02050604050505020204" pitchFamily="18" charset="0"/>
            </a:endParaRPr>
          </a:p>
          <a:p>
            <a:pPr>
              <a:lnSpc>
                <a:spcPct val="150000"/>
              </a:lnSpc>
              <a:spcBef>
                <a:spcPts val="1000"/>
              </a:spcBef>
              <a:buClr>
                <a:schemeClr val="accent1"/>
              </a:buClr>
            </a:pPr>
            <a:r>
              <a:rPr lang="en-US" sz="1600" dirty="0">
                <a:latin typeface="Bookman Old Style" panose="02050604050505020204" pitchFamily="18" charset="0"/>
              </a:rPr>
              <a:t>If two individuals needs a two-way communication, both communicators need a private key and must send the matching public key to the other person.</a:t>
            </a:r>
          </a:p>
        </p:txBody>
      </p:sp>
      <p:pic>
        <p:nvPicPr>
          <p:cNvPr id="2050" name="Picture 2" descr="What is a Key Cupboard? (with pictures)">
            <a:extLst>
              <a:ext uri="{FF2B5EF4-FFF2-40B4-BE49-F238E27FC236}">
                <a16:creationId xmlns:a16="http://schemas.microsoft.com/office/drawing/2014/main" id="{2979E19C-CC6B-4DB4-8B34-381F398933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33756" y="303740"/>
            <a:ext cx="2529569" cy="16155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E7BDE5F-9A2F-4993-AD55-B58F1A524FE5}"/>
              </a:ext>
            </a:extLst>
          </p:cNvPr>
          <p:cNvPicPr/>
          <p:nvPr/>
        </p:nvPicPr>
        <p:blipFill>
          <a:blip r:embed="rId3">
            <a:extLst>
              <a:ext uri="{28A0092B-C50C-407E-A947-70E740481C1C}">
                <a14:useLocalDpi xmlns:a14="http://schemas.microsoft.com/office/drawing/2010/main" val="0"/>
              </a:ext>
            </a:extLst>
          </a:blip>
          <a:stretch>
            <a:fillRect/>
          </a:stretch>
        </p:blipFill>
        <p:spPr>
          <a:xfrm>
            <a:off x="8964386" y="2743200"/>
            <a:ext cx="2905125" cy="2054028"/>
          </a:xfrm>
          <a:prstGeom prst="rect">
            <a:avLst/>
          </a:prstGeom>
        </p:spPr>
      </p:pic>
    </p:spTree>
    <p:extLst>
      <p:ext uri="{BB962C8B-B14F-4D97-AF65-F5344CB8AC3E}">
        <p14:creationId xmlns:p14="http://schemas.microsoft.com/office/powerpoint/2010/main" val="215954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AD55-CF0A-41AB-8C3A-C5B72990F875}"/>
              </a:ext>
            </a:extLst>
          </p:cNvPr>
          <p:cNvSpPr>
            <a:spLocks noGrp="1"/>
          </p:cNvSpPr>
          <p:nvPr>
            <p:ph type="title"/>
          </p:nvPr>
        </p:nvSpPr>
        <p:spPr>
          <a:xfrm>
            <a:off x="1199092" y="560563"/>
            <a:ext cx="4611158" cy="677687"/>
          </a:xfrm>
        </p:spPr>
        <p:txBody>
          <a:bodyPr anchor="ctr">
            <a:normAutofit fontScale="90000"/>
          </a:bodyPr>
          <a:lstStyle/>
          <a:p>
            <a:pPr>
              <a:lnSpc>
                <a:spcPct val="90000"/>
              </a:lnSpc>
            </a:pPr>
            <a:r>
              <a:rPr lang="en-US" sz="3600" b="1" dirty="0">
                <a:solidFill>
                  <a:schemeClr val="tx1"/>
                </a:solidFill>
              </a:rPr>
              <a:t>Digital Signatures</a:t>
            </a:r>
            <a:br>
              <a:rPr lang="en-US" sz="2500" dirty="0">
                <a:solidFill>
                  <a:srgbClr val="FEFFFF"/>
                </a:solidFill>
              </a:rPr>
            </a:br>
            <a:endParaRPr lang="en-US" sz="2500" dirty="0">
              <a:solidFill>
                <a:srgbClr val="FEFFFF"/>
              </a:solidFill>
            </a:endParaRPr>
          </a:p>
        </p:txBody>
      </p:sp>
      <p:sp>
        <p:nvSpPr>
          <p:cNvPr id="3" name="Content Placeholder 2">
            <a:extLst>
              <a:ext uri="{FF2B5EF4-FFF2-40B4-BE49-F238E27FC236}">
                <a16:creationId xmlns:a16="http://schemas.microsoft.com/office/drawing/2014/main" id="{AA39E049-BF30-4427-A7E4-78C3BCE2F654}"/>
              </a:ext>
            </a:extLst>
          </p:cNvPr>
          <p:cNvSpPr>
            <a:spLocks noGrp="1"/>
          </p:cNvSpPr>
          <p:nvPr>
            <p:ph idx="1"/>
          </p:nvPr>
        </p:nvSpPr>
        <p:spPr>
          <a:xfrm>
            <a:off x="449262" y="1352550"/>
            <a:ext cx="6110817" cy="4295776"/>
          </a:xfrm>
        </p:spPr>
        <p:txBody>
          <a:bodyPr>
            <a:normAutofit/>
          </a:bodyPr>
          <a:lstStyle/>
          <a:p>
            <a:pPr marL="0" indent="0">
              <a:lnSpc>
                <a:spcPct val="150000"/>
              </a:lnSpc>
              <a:buNone/>
            </a:pPr>
            <a:r>
              <a:rPr lang="en-US" sz="1800" dirty="0">
                <a:latin typeface="Bookman Old Style" panose="02050604050505020204" pitchFamily="18" charset="0"/>
              </a:rPr>
              <a:t>A digital signature is a cryptographic technique used to verify the authenticity and integrity of a digital message, document, or transaction. </a:t>
            </a:r>
          </a:p>
          <a:p>
            <a:pPr marL="0" indent="0">
              <a:lnSpc>
                <a:spcPct val="150000"/>
              </a:lnSpc>
              <a:buNone/>
            </a:pPr>
            <a:r>
              <a:rPr lang="en-US" sz="1800" dirty="0">
                <a:latin typeface="Bookman Old Style" panose="02050604050505020204" pitchFamily="18" charset="0"/>
              </a:rPr>
              <a:t>It provides a way to ensure that the sender of a message is who they claim to be and that the message hasn't been altered during transmission</a:t>
            </a:r>
            <a:r>
              <a:rPr lang="en-US" sz="1800" b="1" dirty="0">
                <a:latin typeface="Bookman Old Style" panose="02050604050505020204" pitchFamily="18" charset="0"/>
              </a:rPr>
              <a:t>.</a:t>
            </a:r>
            <a:endParaRPr lang="en-US" sz="1800" dirty="0">
              <a:solidFill>
                <a:srgbClr val="FEFFFF"/>
              </a:solidFill>
              <a:latin typeface="Bookman Old Style" panose="02050604050505020204" pitchFamily="18" charset="0"/>
            </a:endParaRPr>
          </a:p>
        </p:txBody>
      </p:sp>
      <p:pic>
        <p:nvPicPr>
          <p:cNvPr id="11" name="Picture 10" descr="Graphical user interface, application&#10;&#10;Description automatically generated">
            <a:extLst>
              <a:ext uri="{FF2B5EF4-FFF2-40B4-BE49-F238E27FC236}">
                <a16:creationId xmlns:a16="http://schemas.microsoft.com/office/drawing/2014/main" id="{B281EA0C-DB0F-40C7-8D8C-8695BDBFC4E4}"/>
              </a:ext>
            </a:extLst>
          </p:cNvPr>
          <p:cNvPicPr>
            <a:picLocks noChangeAspect="1"/>
          </p:cNvPicPr>
          <p:nvPr/>
        </p:nvPicPr>
        <p:blipFill rotWithShape="1">
          <a:blip r:embed="rId2"/>
          <a:srcRect l="7595" t="14526" r="2953" b="6728"/>
          <a:stretch/>
        </p:blipFill>
        <p:spPr>
          <a:xfrm>
            <a:off x="7191375" y="2074068"/>
            <a:ext cx="4038600" cy="24526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5" name="Rectangle 14">
            <a:extLst>
              <a:ext uri="{FF2B5EF4-FFF2-40B4-BE49-F238E27FC236}">
                <a16:creationId xmlns:a16="http://schemas.microsoft.com/office/drawing/2014/main" id="{CD1F899C-67B7-4E59-9A15-EB32B617E5F5}"/>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7788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AD55-CF0A-41AB-8C3A-C5B72990F875}"/>
              </a:ext>
            </a:extLst>
          </p:cNvPr>
          <p:cNvSpPr>
            <a:spLocks noGrp="1"/>
          </p:cNvSpPr>
          <p:nvPr>
            <p:ph type="title"/>
          </p:nvPr>
        </p:nvSpPr>
        <p:spPr>
          <a:xfrm>
            <a:off x="1199091" y="560563"/>
            <a:ext cx="8891965" cy="677687"/>
          </a:xfrm>
        </p:spPr>
        <p:txBody>
          <a:bodyPr anchor="ctr">
            <a:normAutofit fontScale="90000"/>
          </a:bodyPr>
          <a:lstStyle/>
          <a:p>
            <a:pPr>
              <a:lnSpc>
                <a:spcPct val="90000"/>
              </a:lnSpc>
            </a:pPr>
            <a:r>
              <a:rPr lang="en-US" sz="3600" b="1" dirty="0">
                <a:solidFill>
                  <a:schemeClr val="tx1"/>
                </a:solidFill>
              </a:rPr>
              <a:t>Digital Signature How it works</a:t>
            </a:r>
            <a:br>
              <a:rPr lang="en-US" sz="2500" dirty="0">
                <a:solidFill>
                  <a:srgbClr val="FEFFFF"/>
                </a:solidFill>
              </a:rPr>
            </a:br>
            <a:endParaRPr lang="en-US" sz="2500" dirty="0">
              <a:solidFill>
                <a:srgbClr val="FEFFFF"/>
              </a:solidFill>
            </a:endParaRPr>
          </a:p>
        </p:txBody>
      </p:sp>
      <p:sp>
        <p:nvSpPr>
          <p:cNvPr id="3" name="Content Placeholder 2">
            <a:extLst>
              <a:ext uri="{FF2B5EF4-FFF2-40B4-BE49-F238E27FC236}">
                <a16:creationId xmlns:a16="http://schemas.microsoft.com/office/drawing/2014/main" id="{AA39E049-BF30-4427-A7E4-78C3BCE2F654}"/>
              </a:ext>
            </a:extLst>
          </p:cNvPr>
          <p:cNvSpPr>
            <a:spLocks noGrp="1"/>
          </p:cNvSpPr>
          <p:nvPr>
            <p:ph idx="1"/>
          </p:nvPr>
        </p:nvSpPr>
        <p:spPr>
          <a:xfrm>
            <a:off x="449262" y="1352549"/>
            <a:ext cx="11293476" cy="4803321"/>
          </a:xfrm>
        </p:spPr>
        <p:txBody>
          <a:bodyPr>
            <a:normAutofit/>
          </a:bodyPr>
          <a:lstStyle/>
          <a:p>
            <a:pPr marL="0" indent="0">
              <a:lnSpc>
                <a:spcPct val="150000"/>
              </a:lnSpc>
              <a:buNone/>
            </a:pPr>
            <a:r>
              <a:rPr lang="en-US" sz="1800" dirty="0">
                <a:latin typeface="Bookman Old Style" panose="02050604050505020204" pitchFamily="18" charset="0"/>
              </a:rPr>
              <a:t>The process starts with the generation of a pair of cryptographic keys: a private key and a public key. These keys are typically generated using algorithms such as RSA (Rivest-Shamir-Adleman) or DSA (Digital Signature Algorithm). </a:t>
            </a:r>
          </a:p>
          <a:p>
            <a:pPr marL="0" indent="0">
              <a:lnSpc>
                <a:spcPct val="150000"/>
              </a:lnSpc>
              <a:buNone/>
            </a:pPr>
            <a:r>
              <a:rPr lang="en-US" sz="1800" dirty="0">
                <a:solidFill>
                  <a:srgbClr val="FEFFFF"/>
                </a:solidFill>
                <a:latin typeface="Bookman Old Style" panose="02050604050505020204" pitchFamily="18" charset="0"/>
              </a:rPr>
              <a:t>When a sender wants to sign a digital document or message, they use their private key to generate a unique digital signature for that specific content. The private key should be kept secret and known only to the owner.</a:t>
            </a:r>
          </a:p>
          <a:p>
            <a:pPr marL="0" indent="0">
              <a:lnSpc>
                <a:spcPct val="150000"/>
              </a:lnSpc>
              <a:buNone/>
            </a:pPr>
            <a:r>
              <a:rPr lang="en-US" sz="1800" dirty="0">
                <a:solidFill>
                  <a:srgbClr val="FEFFFF"/>
                </a:solidFill>
                <a:latin typeface="Bookman Old Style" panose="02050604050505020204" pitchFamily="18" charset="0"/>
              </a:rPr>
              <a:t>The recipient, or anyone else interested in verifying the signature, can use the sender's public key to check the authenticity of the digital signature. If the signature is valid, it means that the document has not been altered since it was signed and that it was indeed signed by the owner of the private key.</a:t>
            </a:r>
          </a:p>
        </p:txBody>
      </p:sp>
      <p:sp>
        <p:nvSpPr>
          <p:cNvPr id="15" name="Rectangle 14">
            <a:extLst>
              <a:ext uri="{FF2B5EF4-FFF2-40B4-BE49-F238E27FC236}">
                <a16:creationId xmlns:a16="http://schemas.microsoft.com/office/drawing/2014/main" id="{CD1F899C-67B7-4E59-9A15-EB32B617E5F5}"/>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309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AD55-CF0A-41AB-8C3A-C5B72990F875}"/>
              </a:ext>
            </a:extLst>
          </p:cNvPr>
          <p:cNvSpPr>
            <a:spLocks noGrp="1"/>
          </p:cNvSpPr>
          <p:nvPr>
            <p:ph type="title"/>
          </p:nvPr>
        </p:nvSpPr>
        <p:spPr>
          <a:xfrm>
            <a:off x="1199091" y="560563"/>
            <a:ext cx="8891965" cy="677687"/>
          </a:xfrm>
        </p:spPr>
        <p:txBody>
          <a:bodyPr anchor="ctr">
            <a:normAutofit fontScale="90000"/>
          </a:bodyPr>
          <a:lstStyle/>
          <a:p>
            <a:pPr>
              <a:lnSpc>
                <a:spcPct val="90000"/>
              </a:lnSpc>
            </a:pPr>
            <a:r>
              <a:rPr lang="en-US" sz="3600" b="1" dirty="0">
                <a:solidFill>
                  <a:schemeClr val="tx1"/>
                </a:solidFill>
              </a:rPr>
              <a:t>Digital Signature How it works</a:t>
            </a:r>
            <a:br>
              <a:rPr lang="en-US" sz="2500" dirty="0">
                <a:solidFill>
                  <a:srgbClr val="FEFFFF"/>
                </a:solidFill>
              </a:rPr>
            </a:br>
            <a:endParaRPr lang="en-US" sz="2500" dirty="0">
              <a:solidFill>
                <a:srgbClr val="FEFFFF"/>
              </a:solidFill>
            </a:endParaRPr>
          </a:p>
        </p:txBody>
      </p:sp>
      <p:sp>
        <p:nvSpPr>
          <p:cNvPr id="3" name="Content Placeholder 2">
            <a:extLst>
              <a:ext uri="{FF2B5EF4-FFF2-40B4-BE49-F238E27FC236}">
                <a16:creationId xmlns:a16="http://schemas.microsoft.com/office/drawing/2014/main" id="{AA39E049-BF30-4427-A7E4-78C3BCE2F654}"/>
              </a:ext>
            </a:extLst>
          </p:cNvPr>
          <p:cNvSpPr>
            <a:spLocks noGrp="1"/>
          </p:cNvSpPr>
          <p:nvPr>
            <p:ph idx="1"/>
          </p:nvPr>
        </p:nvSpPr>
        <p:spPr>
          <a:xfrm>
            <a:off x="449262" y="1352549"/>
            <a:ext cx="11293476" cy="4803321"/>
          </a:xfrm>
        </p:spPr>
        <p:txBody>
          <a:bodyPr>
            <a:normAutofit lnSpcReduction="10000"/>
          </a:bodyPr>
          <a:lstStyle/>
          <a:p>
            <a:pPr marL="0" indent="0">
              <a:lnSpc>
                <a:spcPct val="150000"/>
              </a:lnSpc>
              <a:buNone/>
            </a:pPr>
            <a:r>
              <a:rPr lang="en-US" sz="1800" dirty="0">
                <a:latin typeface="Bookman Old Style" panose="02050604050505020204" pitchFamily="18" charset="0"/>
              </a:rPr>
              <a:t>Hashing: Digital signatures often involve the use of hash functions. A hash function takes an input (the document) and produces a fixed-size string of characters, which is a hash value. The hash value is unique to the specific content; even a tiny change in the content results in a vastly different hash value.</a:t>
            </a:r>
          </a:p>
          <a:p>
            <a:pPr marL="0" indent="0">
              <a:lnSpc>
                <a:spcPct val="150000"/>
              </a:lnSpc>
              <a:buNone/>
            </a:pPr>
            <a:r>
              <a:rPr lang="en-US" sz="1800" dirty="0">
                <a:latin typeface="Bookman Old Style" panose="02050604050505020204" pitchFamily="18" charset="0"/>
              </a:rPr>
              <a:t>Combining the Signature and Hash: The digital signature is not typically applied directly to the entire document. Instead, the sender's private key is used to sign the hash value of the document. This makes the process more efficient and provides a fixed-size value to sign.</a:t>
            </a:r>
          </a:p>
          <a:p>
            <a:pPr marL="0" indent="0">
              <a:lnSpc>
                <a:spcPct val="150000"/>
              </a:lnSpc>
              <a:buNone/>
            </a:pPr>
            <a:r>
              <a:rPr lang="en-US" sz="1800" dirty="0">
                <a:latin typeface="Bookman Old Style" panose="02050604050505020204" pitchFamily="18" charset="0"/>
              </a:rPr>
              <a:t>Public Key Infrastructure (PKI): </a:t>
            </a:r>
          </a:p>
          <a:p>
            <a:pPr marL="0" indent="0">
              <a:lnSpc>
                <a:spcPct val="150000"/>
              </a:lnSpc>
              <a:buNone/>
            </a:pPr>
            <a:r>
              <a:rPr lang="en-US" sz="1800" dirty="0">
                <a:latin typeface="Bookman Old Style" panose="02050604050505020204" pitchFamily="18" charset="0"/>
              </a:rPr>
              <a:t>Digital signatures often rely on a Public Key Infrastructure (PKI) to manage and distribute public keys. Certificates issued by a trusted third party, known as a Certificate Authority (CA), help establish the link between a public key and its owner.</a:t>
            </a:r>
            <a:endParaRPr lang="en-US" sz="1800" dirty="0">
              <a:solidFill>
                <a:srgbClr val="FEFFFF"/>
              </a:solidFill>
              <a:latin typeface="Bookman Old Style" panose="02050604050505020204" pitchFamily="18" charset="0"/>
            </a:endParaRPr>
          </a:p>
        </p:txBody>
      </p:sp>
      <p:sp>
        <p:nvSpPr>
          <p:cNvPr id="15" name="Rectangle 14">
            <a:extLst>
              <a:ext uri="{FF2B5EF4-FFF2-40B4-BE49-F238E27FC236}">
                <a16:creationId xmlns:a16="http://schemas.microsoft.com/office/drawing/2014/main" id="{CD1F899C-67B7-4E59-9A15-EB32B617E5F5}"/>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2271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AD55-CF0A-41AB-8C3A-C5B72990F875}"/>
              </a:ext>
            </a:extLst>
          </p:cNvPr>
          <p:cNvSpPr>
            <a:spLocks noGrp="1"/>
          </p:cNvSpPr>
          <p:nvPr>
            <p:ph type="title"/>
          </p:nvPr>
        </p:nvSpPr>
        <p:spPr>
          <a:xfrm>
            <a:off x="1199092" y="560563"/>
            <a:ext cx="4611158" cy="677687"/>
          </a:xfrm>
        </p:spPr>
        <p:txBody>
          <a:bodyPr anchor="ctr">
            <a:normAutofit fontScale="90000"/>
          </a:bodyPr>
          <a:lstStyle/>
          <a:p>
            <a:pPr>
              <a:lnSpc>
                <a:spcPct val="90000"/>
              </a:lnSpc>
            </a:pPr>
            <a:r>
              <a:rPr lang="en-US" sz="3600" b="1" dirty="0">
                <a:solidFill>
                  <a:schemeClr val="tx1"/>
                </a:solidFill>
              </a:rPr>
              <a:t>Digital Signatures</a:t>
            </a:r>
            <a:br>
              <a:rPr lang="en-US" sz="2500" dirty="0">
                <a:solidFill>
                  <a:srgbClr val="FEFFFF"/>
                </a:solidFill>
              </a:rPr>
            </a:br>
            <a:endParaRPr lang="en-US" sz="2500" dirty="0">
              <a:solidFill>
                <a:srgbClr val="FEFFFF"/>
              </a:solidFill>
            </a:endParaRPr>
          </a:p>
        </p:txBody>
      </p:sp>
      <p:sp>
        <p:nvSpPr>
          <p:cNvPr id="3" name="Content Placeholder 2">
            <a:extLst>
              <a:ext uri="{FF2B5EF4-FFF2-40B4-BE49-F238E27FC236}">
                <a16:creationId xmlns:a16="http://schemas.microsoft.com/office/drawing/2014/main" id="{AA39E049-BF30-4427-A7E4-78C3BCE2F654}"/>
              </a:ext>
            </a:extLst>
          </p:cNvPr>
          <p:cNvSpPr>
            <a:spLocks noGrp="1"/>
          </p:cNvSpPr>
          <p:nvPr>
            <p:ph idx="1"/>
          </p:nvPr>
        </p:nvSpPr>
        <p:spPr>
          <a:xfrm>
            <a:off x="449262" y="1352550"/>
            <a:ext cx="6110817" cy="4295776"/>
          </a:xfrm>
        </p:spPr>
        <p:txBody>
          <a:bodyPr>
            <a:normAutofit fontScale="92500" lnSpcReduction="10000"/>
          </a:bodyPr>
          <a:lstStyle/>
          <a:p>
            <a:pPr marL="0" indent="0">
              <a:lnSpc>
                <a:spcPct val="150000"/>
              </a:lnSpc>
              <a:buNone/>
            </a:pPr>
            <a:r>
              <a:rPr lang="en-US" sz="1800" b="1" dirty="0">
                <a:latin typeface="Bookman Old Style" panose="02050604050505020204" pitchFamily="18" charset="0"/>
              </a:rPr>
              <a:t>A</a:t>
            </a:r>
            <a:r>
              <a:rPr lang="en-US" sz="1800" dirty="0">
                <a:latin typeface="Bookman Old Style" panose="02050604050505020204" pitchFamily="18" charset="0"/>
              </a:rPr>
              <a:t> </a:t>
            </a:r>
            <a:r>
              <a:rPr lang="en-US" sz="1800" b="1" dirty="0">
                <a:latin typeface="Bookman Old Style" panose="02050604050505020204" pitchFamily="18" charset="0"/>
              </a:rPr>
              <a:t>digital</a:t>
            </a:r>
            <a:r>
              <a:rPr lang="en-US" sz="1800" dirty="0">
                <a:latin typeface="Bookman Old Style" panose="02050604050505020204" pitchFamily="18" charset="0"/>
              </a:rPr>
              <a:t> </a:t>
            </a:r>
            <a:r>
              <a:rPr lang="en-US" sz="1800" b="1" dirty="0">
                <a:latin typeface="Bookman Old Style" panose="02050604050505020204" pitchFamily="18" charset="0"/>
              </a:rPr>
              <a:t>signature</a:t>
            </a:r>
            <a:r>
              <a:rPr lang="en-US" sz="1800" dirty="0">
                <a:latin typeface="Bookman Old Style" panose="02050604050505020204" pitchFamily="18" charset="0"/>
              </a:rPr>
              <a:t> </a:t>
            </a:r>
            <a:r>
              <a:rPr lang="en-US" sz="1800" b="1" dirty="0">
                <a:latin typeface="Bookman Old Style" panose="02050604050505020204" pitchFamily="18" charset="0"/>
              </a:rPr>
              <a:t>is</a:t>
            </a:r>
            <a:r>
              <a:rPr lang="en-US" sz="1800" dirty="0">
                <a:latin typeface="Bookman Old Style" panose="02050604050505020204" pitchFamily="18" charset="0"/>
              </a:rPr>
              <a:t> </a:t>
            </a:r>
            <a:r>
              <a:rPr lang="en-US" sz="1800" b="1" dirty="0">
                <a:latin typeface="Bookman Old Style" panose="02050604050505020204" pitchFamily="18" charset="0"/>
              </a:rPr>
              <a:t>a</a:t>
            </a:r>
            <a:r>
              <a:rPr lang="en-US" sz="1800" dirty="0">
                <a:latin typeface="Bookman Old Style" panose="02050604050505020204" pitchFamily="18" charset="0"/>
              </a:rPr>
              <a:t> specific type of electronic </a:t>
            </a:r>
            <a:r>
              <a:rPr lang="en-US" sz="1800" b="1" dirty="0">
                <a:latin typeface="Bookman Old Style" panose="02050604050505020204" pitchFamily="18" charset="0"/>
              </a:rPr>
              <a:t>signature</a:t>
            </a:r>
            <a:r>
              <a:rPr lang="en-US" sz="1800" dirty="0">
                <a:latin typeface="Bookman Old Style" panose="02050604050505020204" pitchFamily="18" charset="0"/>
              </a:rPr>
              <a:t> that requires the signer to authenticate their identity using a certificate-based </a:t>
            </a:r>
            <a:r>
              <a:rPr lang="en-US" sz="1800" b="1" dirty="0">
                <a:latin typeface="Bookman Old Style" panose="02050604050505020204" pitchFamily="18" charset="0"/>
              </a:rPr>
              <a:t>digital</a:t>
            </a:r>
            <a:r>
              <a:rPr lang="en-US" sz="1800" dirty="0">
                <a:latin typeface="Bookman Old Style" panose="02050604050505020204" pitchFamily="18" charset="0"/>
              </a:rPr>
              <a:t> ID. </a:t>
            </a:r>
          </a:p>
          <a:p>
            <a:pPr marL="0" indent="0">
              <a:lnSpc>
                <a:spcPct val="150000"/>
              </a:lnSpc>
              <a:buNone/>
            </a:pPr>
            <a:r>
              <a:rPr lang="en-US" sz="1800" dirty="0">
                <a:latin typeface="Bookman Old Style" panose="02050604050505020204" pitchFamily="18" charset="0"/>
              </a:rPr>
              <a:t>The </a:t>
            </a:r>
            <a:r>
              <a:rPr lang="en-US" sz="1800" b="1" dirty="0">
                <a:latin typeface="Bookman Old Style" panose="02050604050505020204" pitchFamily="18" charset="0"/>
              </a:rPr>
              <a:t>digital</a:t>
            </a:r>
            <a:r>
              <a:rPr lang="en-US" sz="1800" dirty="0">
                <a:latin typeface="Bookman Old Style" panose="02050604050505020204" pitchFamily="18" charset="0"/>
              </a:rPr>
              <a:t> certificate is generally issued by an independent Certificate Authority (CA), which verifies the identity of the signer before issuing the certificate.</a:t>
            </a:r>
          </a:p>
          <a:p>
            <a:pPr marL="0" indent="0">
              <a:lnSpc>
                <a:spcPct val="150000"/>
              </a:lnSpc>
              <a:buNone/>
            </a:pPr>
            <a:r>
              <a:rPr lang="en-US" sz="1800" dirty="0">
                <a:solidFill>
                  <a:schemeClr val="tx1"/>
                </a:solidFill>
                <a:latin typeface="Bookman Old Style" panose="02050604050505020204" pitchFamily="18" charset="0"/>
              </a:rPr>
              <a:t>It is an encrypted code that a person, web site, or organization attaches to an electronic message to verify the identity of the message sender. </a:t>
            </a:r>
          </a:p>
          <a:p>
            <a:pPr marL="0" indent="0">
              <a:lnSpc>
                <a:spcPct val="150000"/>
              </a:lnSpc>
              <a:buNone/>
            </a:pPr>
            <a:r>
              <a:rPr lang="en-US" sz="1800" dirty="0">
                <a:latin typeface="Bookman Old Style" panose="02050604050505020204" pitchFamily="18" charset="0"/>
              </a:rPr>
              <a:t> </a:t>
            </a:r>
            <a:endParaRPr lang="en-US" sz="1800" dirty="0">
              <a:solidFill>
                <a:srgbClr val="FEFFFF"/>
              </a:solidFill>
              <a:latin typeface="Bookman Old Style" panose="02050604050505020204" pitchFamily="18" charset="0"/>
            </a:endParaRPr>
          </a:p>
        </p:txBody>
      </p:sp>
      <p:pic>
        <p:nvPicPr>
          <p:cNvPr id="11" name="Picture 10" descr="Graphical user interface, application&#10;&#10;Description automatically generated">
            <a:extLst>
              <a:ext uri="{FF2B5EF4-FFF2-40B4-BE49-F238E27FC236}">
                <a16:creationId xmlns:a16="http://schemas.microsoft.com/office/drawing/2014/main" id="{B281EA0C-DB0F-40C7-8D8C-8695BDBFC4E4}"/>
              </a:ext>
            </a:extLst>
          </p:cNvPr>
          <p:cNvPicPr>
            <a:picLocks noChangeAspect="1"/>
          </p:cNvPicPr>
          <p:nvPr/>
        </p:nvPicPr>
        <p:blipFill rotWithShape="1">
          <a:blip r:embed="rId2"/>
          <a:srcRect l="7595" t="14526" r="2953" b="6728"/>
          <a:stretch/>
        </p:blipFill>
        <p:spPr>
          <a:xfrm>
            <a:off x="7191375" y="2074068"/>
            <a:ext cx="4038600" cy="24526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Rectangle 12">
            <a:extLst>
              <a:ext uri="{FF2B5EF4-FFF2-40B4-BE49-F238E27FC236}">
                <a16:creationId xmlns:a16="http://schemas.microsoft.com/office/drawing/2014/main" id="{A3F1EE3F-97FC-4A49-9827-9CD9D928CFDF}"/>
              </a:ext>
            </a:extLst>
          </p:cNvPr>
          <p:cNvSpPr/>
          <p:nvPr/>
        </p:nvSpPr>
        <p:spPr>
          <a:xfrm>
            <a:off x="588963" y="5906913"/>
            <a:ext cx="11153775" cy="460319"/>
          </a:xfrm>
          <a:prstGeom prst="rect">
            <a:avLst/>
          </a:prstGeom>
        </p:spPr>
        <p:txBody>
          <a:bodyPr wrap="square">
            <a:spAutoFit/>
          </a:bodyPr>
          <a:lstStyle/>
          <a:p>
            <a:pPr>
              <a:lnSpc>
                <a:spcPct val="150000"/>
              </a:lnSpc>
            </a:pPr>
            <a:r>
              <a:rPr lang="en-US" b="1" dirty="0">
                <a:solidFill>
                  <a:srgbClr val="FF0000"/>
                </a:solidFill>
                <a:latin typeface="Bookman Old Style" panose="02050604050505020204" pitchFamily="18" charset="0"/>
              </a:rPr>
              <a:t>A digital signature is used to verify that the content of a message has not changed.</a:t>
            </a:r>
            <a:endParaRPr lang="en-US" dirty="0">
              <a:solidFill>
                <a:srgbClr val="FF0000"/>
              </a:solidFill>
              <a:latin typeface="Bookman Old Style" panose="02050604050505020204" pitchFamily="18" charset="0"/>
            </a:endParaRPr>
          </a:p>
        </p:txBody>
      </p:sp>
      <p:sp>
        <p:nvSpPr>
          <p:cNvPr id="15" name="Rectangle 14">
            <a:extLst>
              <a:ext uri="{FF2B5EF4-FFF2-40B4-BE49-F238E27FC236}">
                <a16:creationId xmlns:a16="http://schemas.microsoft.com/office/drawing/2014/main" id="{CD1F899C-67B7-4E59-9A15-EB32B617E5F5}"/>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6522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AD55-CF0A-41AB-8C3A-C5B72990F875}"/>
              </a:ext>
            </a:extLst>
          </p:cNvPr>
          <p:cNvSpPr>
            <a:spLocks noGrp="1"/>
          </p:cNvSpPr>
          <p:nvPr>
            <p:ph type="title"/>
          </p:nvPr>
        </p:nvSpPr>
        <p:spPr>
          <a:xfrm>
            <a:off x="6800849" y="393873"/>
            <a:ext cx="4611158" cy="677687"/>
          </a:xfrm>
        </p:spPr>
        <p:txBody>
          <a:bodyPr anchor="ctr">
            <a:normAutofit fontScale="90000"/>
          </a:bodyPr>
          <a:lstStyle/>
          <a:p>
            <a:pPr>
              <a:lnSpc>
                <a:spcPct val="90000"/>
              </a:lnSpc>
            </a:pPr>
            <a:r>
              <a:rPr lang="en-US" sz="3600" b="1" dirty="0">
                <a:solidFill>
                  <a:schemeClr val="tx1"/>
                </a:solidFill>
              </a:rPr>
              <a:t>Digital Signatures</a:t>
            </a:r>
            <a:br>
              <a:rPr lang="en-US" sz="2500" dirty="0">
                <a:solidFill>
                  <a:srgbClr val="FEFFFF"/>
                </a:solidFill>
              </a:rPr>
            </a:br>
            <a:endParaRPr lang="en-US" sz="2500" dirty="0">
              <a:solidFill>
                <a:srgbClr val="FEFFFF"/>
              </a:solidFill>
            </a:endParaRPr>
          </a:p>
        </p:txBody>
      </p:sp>
      <p:pic>
        <p:nvPicPr>
          <p:cNvPr id="5" name="Picture 4">
            <a:extLst>
              <a:ext uri="{FF2B5EF4-FFF2-40B4-BE49-F238E27FC236}">
                <a16:creationId xmlns:a16="http://schemas.microsoft.com/office/drawing/2014/main" id="{29622EE5-CFDF-4228-B586-44CE18243F43}"/>
              </a:ext>
            </a:extLst>
          </p:cNvPr>
          <p:cNvPicPr>
            <a:picLocks noChangeAspect="1"/>
          </p:cNvPicPr>
          <p:nvPr/>
        </p:nvPicPr>
        <p:blipFill rotWithShape="1">
          <a:blip r:embed="rId2"/>
          <a:srcRect t="4961" r="1625"/>
          <a:stretch/>
        </p:blipFill>
        <p:spPr>
          <a:xfrm>
            <a:off x="1785256" y="1183821"/>
            <a:ext cx="9073244" cy="4490357"/>
          </a:xfrm>
          <a:prstGeom prst="rect">
            <a:avLst/>
          </a:prstGeom>
        </p:spPr>
      </p:pic>
    </p:spTree>
    <p:extLst>
      <p:ext uri="{BB962C8B-B14F-4D97-AF65-F5344CB8AC3E}">
        <p14:creationId xmlns:p14="http://schemas.microsoft.com/office/powerpoint/2010/main" val="275578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AD55-CF0A-41AB-8C3A-C5B72990F875}"/>
              </a:ext>
            </a:extLst>
          </p:cNvPr>
          <p:cNvSpPr>
            <a:spLocks noGrp="1"/>
          </p:cNvSpPr>
          <p:nvPr>
            <p:ph type="title"/>
          </p:nvPr>
        </p:nvSpPr>
        <p:spPr>
          <a:xfrm>
            <a:off x="6800849" y="393873"/>
            <a:ext cx="4611158" cy="677687"/>
          </a:xfrm>
        </p:spPr>
        <p:txBody>
          <a:bodyPr anchor="ctr">
            <a:normAutofit fontScale="90000"/>
          </a:bodyPr>
          <a:lstStyle/>
          <a:p>
            <a:pPr>
              <a:lnSpc>
                <a:spcPct val="90000"/>
              </a:lnSpc>
            </a:pPr>
            <a:r>
              <a:rPr lang="en-US" sz="3600" b="1" dirty="0">
                <a:solidFill>
                  <a:schemeClr val="tx1"/>
                </a:solidFill>
              </a:rPr>
              <a:t>Digital Signatures</a:t>
            </a:r>
            <a:br>
              <a:rPr lang="en-US" sz="2500" dirty="0">
                <a:solidFill>
                  <a:srgbClr val="FEFFFF"/>
                </a:solidFill>
              </a:rPr>
            </a:br>
            <a:endParaRPr lang="en-US" sz="2500" dirty="0">
              <a:solidFill>
                <a:srgbClr val="FEFFFF"/>
              </a:solidFill>
            </a:endParaRPr>
          </a:p>
        </p:txBody>
      </p:sp>
      <p:sp>
        <p:nvSpPr>
          <p:cNvPr id="3" name="Content Placeholder 2">
            <a:extLst>
              <a:ext uri="{FF2B5EF4-FFF2-40B4-BE49-F238E27FC236}">
                <a16:creationId xmlns:a16="http://schemas.microsoft.com/office/drawing/2014/main" id="{AA39E049-BF30-4427-A7E4-78C3BCE2F654}"/>
              </a:ext>
            </a:extLst>
          </p:cNvPr>
          <p:cNvSpPr>
            <a:spLocks noGrp="1"/>
          </p:cNvSpPr>
          <p:nvPr>
            <p:ph idx="1"/>
          </p:nvPr>
        </p:nvSpPr>
        <p:spPr>
          <a:xfrm>
            <a:off x="6800849" y="966787"/>
            <a:ext cx="4658783" cy="4924425"/>
          </a:xfrm>
        </p:spPr>
        <p:txBody>
          <a:bodyPr>
            <a:normAutofit/>
          </a:bodyPr>
          <a:lstStyle/>
          <a:p>
            <a:pPr marL="0" indent="0">
              <a:lnSpc>
                <a:spcPct val="150000"/>
              </a:lnSpc>
              <a:buNone/>
            </a:pPr>
            <a:r>
              <a:rPr lang="en-US" sz="1600" dirty="0">
                <a:solidFill>
                  <a:schemeClr val="tx1"/>
                </a:solidFill>
                <a:latin typeface="Bookman Old Style" panose="02050604050505020204" pitchFamily="18" charset="0"/>
              </a:rPr>
              <a:t>The code usually consists of the user’s name and a hash of all or part of the message. </a:t>
            </a:r>
          </a:p>
          <a:p>
            <a:pPr marL="0" indent="0">
              <a:lnSpc>
                <a:spcPct val="150000"/>
              </a:lnSpc>
              <a:buNone/>
            </a:pPr>
            <a:r>
              <a:rPr lang="en-US" sz="1600" dirty="0">
                <a:solidFill>
                  <a:schemeClr val="tx1"/>
                </a:solidFill>
                <a:latin typeface="Bookman Old Style" panose="02050604050505020204" pitchFamily="18" charset="0"/>
              </a:rPr>
              <a:t>Receivers of the message decrypt the digital signature by  generating a new hash of the received message and compares it with one in the digital signature to ensure they match. </a:t>
            </a:r>
            <a:br>
              <a:rPr lang="en-US" sz="1600" dirty="0">
                <a:solidFill>
                  <a:schemeClr val="tx1"/>
                </a:solidFill>
                <a:latin typeface="Bookman Old Style" panose="02050604050505020204" pitchFamily="18" charset="0"/>
              </a:rPr>
            </a:br>
            <a:r>
              <a:rPr lang="en-US" sz="1600" dirty="0">
                <a:solidFill>
                  <a:schemeClr val="tx1"/>
                </a:solidFill>
                <a:latin typeface="Bookman Old Style" panose="02050604050505020204" pitchFamily="18" charset="0"/>
              </a:rPr>
              <a:t>Digital signatures often are used to ensure that an impostor is not participating in an Internet transaction. That is, digital signatures help to prevent e-mail forgery. </a:t>
            </a:r>
          </a:p>
          <a:p>
            <a:pPr>
              <a:lnSpc>
                <a:spcPct val="90000"/>
              </a:lnSpc>
            </a:pPr>
            <a:endParaRPr lang="en-US" sz="1400" dirty="0">
              <a:solidFill>
                <a:srgbClr val="FEFFFF"/>
              </a:solidFill>
            </a:endParaRPr>
          </a:p>
        </p:txBody>
      </p:sp>
      <p:pic>
        <p:nvPicPr>
          <p:cNvPr id="7" name="Picture 6">
            <a:extLst>
              <a:ext uri="{FF2B5EF4-FFF2-40B4-BE49-F238E27FC236}">
                <a16:creationId xmlns:a16="http://schemas.microsoft.com/office/drawing/2014/main" id="{7B937E7D-ED35-49AA-BE7F-176C3EFD9BA0}"/>
              </a:ext>
            </a:extLst>
          </p:cNvPr>
          <p:cNvPicPr>
            <a:picLocks noChangeAspect="1"/>
          </p:cNvPicPr>
          <p:nvPr/>
        </p:nvPicPr>
        <p:blipFill rotWithShape="1">
          <a:blip r:embed="rId2"/>
          <a:srcRect t="6835"/>
          <a:stretch/>
        </p:blipFill>
        <p:spPr>
          <a:xfrm>
            <a:off x="257174" y="393873"/>
            <a:ext cx="6010275" cy="62083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Arrow: Curved Left 7">
            <a:extLst>
              <a:ext uri="{FF2B5EF4-FFF2-40B4-BE49-F238E27FC236}">
                <a16:creationId xmlns:a16="http://schemas.microsoft.com/office/drawing/2014/main" id="{8041C63E-C88A-4D64-9BAB-EE022E1A6DBA}"/>
              </a:ext>
            </a:extLst>
          </p:cNvPr>
          <p:cNvSpPr/>
          <p:nvPr/>
        </p:nvSpPr>
        <p:spPr>
          <a:xfrm rot="2944857">
            <a:off x="6949211" y="4852233"/>
            <a:ext cx="971053" cy="2247839"/>
          </a:xfrm>
          <a:prstGeom prst="curvedLeft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221206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C304-FE7D-4F9D-855A-11FA637BD080}"/>
              </a:ext>
            </a:extLst>
          </p:cNvPr>
          <p:cNvSpPr>
            <a:spLocks noGrp="1"/>
          </p:cNvSpPr>
          <p:nvPr>
            <p:ph type="title"/>
          </p:nvPr>
        </p:nvSpPr>
        <p:spPr>
          <a:xfrm>
            <a:off x="239732" y="128108"/>
            <a:ext cx="7485031" cy="5924549"/>
          </a:xfrm>
        </p:spPr>
        <p:txBody>
          <a:bodyPr>
            <a:normAutofit/>
          </a:bodyPr>
          <a:lstStyle/>
          <a:p>
            <a:pPr>
              <a:lnSpc>
                <a:spcPct val="150000"/>
              </a:lnSpc>
            </a:pPr>
            <a:r>
              <a:rPr lang="en-US" sz="2000" b="0" dirty="0">
                <a:solidFill>
                  <a:schemeClr val="tx1"/>
                </a:solidFill>
                <a:latin typeface="Bookman Old Style" panose="02050604050505020204" pitchFamily="18" charset="0"/>
              </a:rPr>
              <a:t>Digital Certificate</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A digital certificate is a cryptographic credential that verifies the identity of the certificate holder and enables secure communication over a computer network. </a:t>
            </a:r>
            <a:br>
              <a:rPr lang="en-US" sz="3200" dirty="0">
                <a:solidFill>
                  <a:schemeClr val="tx1"/>
                </a:solidFill>
              </a:rPr>
            </a:br>
            <a:r>
              <a:rPr lang="en-US" sz="1600" dirty="0">
                <a:solidFill>
                  <a:schemeClr val="tx1"/>
                </a:solidFill>
                <a:latin typeface="Bookman Old Style" panose="02050604050505020204" pitchFamily="18" charset="0"/>
              </a:rPr>
              <a:t>is an electronic "password" that allows a person, organization to exchange data securely over the Internet using the public key infrastructure (PKI). </a:t>
            </a:r>
            <a:br>
              <a:rPr lang="en-US" sz="1600" dirty="0">
                <a:solidFill>
                  <a:schemeClr val="tx1"/>
                </a:solidFill>
                <a:latin typeface="Bookman Old Style" panose="02050604050505020204" pitchFamily="18" charset="0"/>
              </a:rPr>
            </a:br>
            <a:br>
              <a:rPr lang="en-US" sz="1600" dirty="0">
                <a:solidFill>
                  <a:schemeClr val="tx1"/>
                </a:solidFill>
                <a:latin typeface="Bookman Old Style" panose="02050604050505020204" pitchFamily="18" charset="0"/>
              </a:rPr>
            </a:br>
            <a:r>
              <a:rPr lang="en-US" sz="1600" dirty="0">
                <a:solidFill>
                  <a:schemeClr val="tx1"/>
                </a:solidFill>
                <a:latin typeface="Bookman Old Style" panose="02050604050505020204" pitchFamily="18" charset="0"/>
              </a:rPr>
              <a:t>Digital Certificate is also known as a </a:t>
            </a:r>
            <a:r>
              <a:rPr lang="en-US" sz="1600" b="1" dirty="0">
                <a:solidFill>
                  <a:schemeClr val="tx1"/>
                </a:solidFill>
                <a:latin typeface="Bookman Old Style" panose="02050604050505020204" pitchFamily="18" charset="0"/>
              </a:rPr>
              <a:t>public key certificate</a:t>
            </a:r>
            <a:r>
              <a:rPr lang="en-US" sz="1600" dirty="0">
                <a:solidFill>
                  <a:schemeClr val="tx1"/>
                </a:solidFill>
                <a:latin typeface="Bookman Old Style" panose="02050604050505020204" pitchFamily="18" charset="0"/>
              </a:rPr>
              <a:t> or </a:t>
            </a:r>
            <a:r>
              <a:rPr lang="en-US" sz="1600" b="1" dirty="0">
                <a:solidFill>
                  <a:schemeClr val="tx1"/>
                </a:solidFill>
                <a:latin typeface="Bookman Old Style" panose="02050604050505020204" pitchFamily="18" charset="0"/>
              </a:rPr>
              <a:t>identity certificate.</a:t>
            </a:r>
            <a:endParaRPr lang="en-US" sz="1600" dirty="0">
              <a:solidFill>
                <a:schemeClr val="tx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27E5CAE-FAB8-445B-B21C-4E70A126D170}"/>
              </a:ext>
            </a:extLst>
          </p:cNvPr>
          <p:cNvPicPr>
            <a:picLocks noChangeAspect="1"/>
          </p:cNvPicPr>
          <p:nvPr/>
        </p:nvPicPr>
        <p:blipFill>
          <a:blip r:embed="rId2"/>
          <a:stretch>
            <a:fillRect/>
          </a:stretch>
        </p:blipFill>
        <p:spPr>
          <a:xfrm>
            <a:off x="7798721" y="1208225"/>
            <a:ext cx="3709988" cy="30916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Rectangle 11">
            <a:extLst>
              <a:ext uri="{FF2B5EF4-FFF2-40B4-BE49-F238E27FC236}">
                <a16:creationId xmlns:a16="http://schemas.microsoft.com/office/drawing/2014/main" id="{6FCB7F56-0C81-4393-8E2D-87C08634FA50}"/>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7940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C304-FE7D-4F9D-855A-11FA637BD080}"/>
              </a:ext>
            </a:extLst>
          </p:cNvPr>
          <p:cNvSpPr>
            <a:spLocks noGrp="1"/>
          </p:cNvSpPr>
          <p:nvPr>
            <p:ph type="title"/>
          </p:nvPr>
        </p:nvSpPr>
        <p:spPr>
          <a:xfrm>
            <a:off x="809883" y="296637"/>
            <a:ext cx="10701760" cy="6300106"/>
          </a:xfrm>
        </p:spPr>
        <p:txBody>
          <a:bodyPr anchor="t">
            <a:normAutofit fontScale="90000"/>
          </a:bodyPr>
          <a:lstStyle/>
          <a:p>
            <a:pPr>
              <a:lnSpc>
                <a:spcPct val="150000"/>
              </a:lnSpc>
            </a:pPr>
            <a:r>
              <a:rPr lang="en-US" sz="2000" b="0" dirty="0">
                <a:solidFill>
                  <a:schemeClr val="tx1"/>
                </a:solidFill>
                <a:latin typeface="Bookman Old Style" panose="02050604050505020204" pitchFamily="18" charset="0"/>
              </a:rPr>
              <a:t>Digital Certificate</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Identity Verification: An individual, organization, or device applies for a digital certificate from a trusted Certificate Authority (CA). The CA verifies the applicant's identity before issuing the certificate.</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Public Key Binding: The digital certificate includes information such as the entity's name and a public key.</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Certificate Issuance:  The CA issues the digital certificate with its digital signature, attesting to the authenticity of the certificate. </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Secure Communication: When engaging in secure online activities, such as accessing a secure website (via HTTPS), the website provides its digital certificate to the user's browser. The browser verifies the certificate's authenticity using the CA's public key, establishing a secure encrypted connection.</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Digital Signatures: Digital signatures on the certificate and other messages ensure the integrity of the information. Users can trust that the information has not been tampered with during transmission.</a:t>
            </a:r>
            <a:br>
              <a:rPr lang="en-US" sz="2000" b="0" dirty="0">
                <a:solidFill>
                  <a:schemeClr val="tx1"/>
                </a:solidFill>
                <a:latin typeface="Bookman Old Style" panose="02050604050505020204" pitchFamily="18" charset="0"/>
              </a:rPr>
            </a:br>
            <a:endParaRPr lang="en-US" sz="1600" dirty="0">
              <a:solidFill>
                <a:schemeClr val="tx1"/>
              </a:solidFill>
              <a:latin typeface="Bookman Old Style" panose="02050604050505020204" pitchFamily="18" charset="0"/>
            </a:endParaRPr>
          </a:p>
        </p:txBody>
      </p:sp>
      <p:sp>
        <p:nvSpPr>
          <p:cNvPr id="12" name="Rectangle 11">
            <a:extLst>
              <a:ext uri="{FF2B5EF4-FFF2-40B4-BE49-F238E27FC236}">
                <a16:creationId xmlns:a16="http://schemas.microsoft.com/office/drawing/2014/main" id="{6FCB7F56-0C81-4393-8E2D-87C08634FA50}"/>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3935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C304-FE7D-4F9D-855A-11FA637BD080}"/>
              </a:ext>
            </a:extLst>
          </p:cNvPr>
          <p:cNvSpPr>
            <a:spLocks noGrp="1"/>
          </p:cNvSpPr>
          <p:nvPr>
            <p:ph type="title"/>
          </p:nvPr>
        </p:nvSpPr>
        <p:spPr>
          <a:xfrm>
            <a:off x="809883" y="296637"/>
            <a:ext cx="10701760" cy="5924549"/>
          </a:xfrm>
        </p:spPr>
        <p:txBody>
          <a:bodyPr anchor="t">
            <a:normAutofit/>
          </a:bodyPr>
          <a:lstStyle/>
          <a:p>
            <a:pPr>
              <a:lnSpc>
                <a:spcPct val="150000"/>
              </a:lnSpc>
            </a:pPr>
            <a:r>
              <a:rPr lang="en-US" sz="2000" b="0" dirty="0">
                <a:solidFill>
                  <a:schemeClr val="tx1"/>
                </a:solidFill>
                <a:latin typeface="Bookman Old Style" panose="02050604050505020204" pitchFamily="18" charset="0"/>
              </a:rPr>
              <a:t>Digital Certificate</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Validity Period and Renewal: Digital certificates have a limited validity period to enhance security. The certificate holder needs to renew the certificate periodically to maintain secure communication.</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Revocation: In case of a compromise or if the certificate is no longer valid, the CA may revoke the certificate. Revocation information is made available through mechanisms like Certificate Revocation Lists (CRLs) or Online Certificate Status Protocol (OCSP).</a:t>
            </a:r>
            <a:endParaRPr lang="en-US" sz="1600" dirty="0">
              <a:solidFill>
                <a:schemeClr val="tx1"/>
              </a:solidFill>
              <a:latin typeface="Bookman Old Style" panose="02050604050505020204" pitchFamily="18" charset="0"/>
            </a:endParaRPr>
          </a:p>
        </p:txBody>
      </p:sp>
      <p:sp>
        <p:nvSpPr>
          <p:cNvPr id="12" name="Rectangle 11">
            <a:extLst>
              <a:ext uri="{FF2B5EF4-FFF2-40B4-BE49-F238E27FC236}">
                <a16:creationId xmlns:a16="http://schemas.microsoft.com/office/drawing/2014/main" id="{6FCB7F56-0C81-4393-8E2D-87C08634FA50}"/>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6328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2F5A-E30E-4087-A545-BE56076A8F42}"/>
              </a:ext>
            </a:extLst>
          </p:cNvPr>
          <p:cNvSpPr>
            <a:spLocks noGrp="1"/>
          </p:cNvSpPr>
          <p:nvPr>
            <p:ph type="title"/>
          </p:nvPr>
        </p:nvSpPr>
        <p:spPr>
          <a:xfrm>
            <a:off x="2011899" y="514900"/>
            <a:ext cx="8911687" cy="1280890"/>
          </a:xfrm>
        </p:spPr>
        <p:txBody>
          <a:bodyPr/>
          <a:lstStyle/>
          <a:p>
            <a:pPr algn="ctr"/>
            <a:r>
              <a:rPr lang="en-US" dirty="0"/>
              <a:t>Objectives</a:t>
            </a:r>
          </a:p>
        </p:txBody>
      </p:sp>
      <p:sp>
        <p:nvSpPr>
          <p:cNvPr id="3" name="Content Placeholder 2">
            <a:extLst>
              <a:ext uri="{FF2B5EF4-FFF2-40B4-BE49-F238E27FC236}">
                <a16:creationId xmlns:a16="http://schemas.microsoft.com/office/drawing/2014/main" id="{AA23F3E5-C719-4E2E-9750-28C4D5EB62F7}"/>
              </a:ext>
            </a:extLst>
          </p:cNvPr>
          <p:cNvSpPr txBox="1">
            <a:spLocks/>
          </p:cNvSpPr>
          <p:nvPr/>
        </p:nvSpPr>
        <p:spPr>
          <a:xfrm>
            <a:off x="676275" y="1652914"/>
            <a:ext cx="6610350" cy="454786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latin typeface="Bookman Old Style" panose="02050604050505020204" pitchFamily="18" charset="0"/>
              </a:rPr>
              <a:t>At the end of the lesson students should be able to </a:t>
            </a:r>
          </a:p>
          <a:p>
            <a:pPr>
              <a:lnSpc>
                <a:spcPct val="150000"/>
              </a:lnSpc>
            </a:pPr>
            <a:r>
              <a:rPr lang="en-US" dirty="0">
                <a:latin typeface="Bookman Old Style" panose="02050604050505020204" pitchFamily="18" charset="0"/>
              </a:rPr>
              <a:t>Define the term encryption</a:t>
            </a:r>
          </a:p>
          <a:p>
            <a:pPr>
              <a:lnSpc>
                <a:spcPct val="150000"/>
              </a:lnSpc>
            </a:pPr>
            <a:r>
              <a:rPr lang="en-US" dirty="0">
                <a:latin typeface="Bookman Old Style" panose="02050604050505020204" pitchFamily="18" charset="0"/>
              </a:rPr>
              <a:t>State the purpose of encryption</a:t>
            </a:r>
          </a:p>
          <a:p>
            <a:pPr>
              <a:lnSpc>
                <a:spcPct val="150000"/>
              </a:lnSpc>
            </a:pPr>
            <a:r>
              <a:rPr lang="en-US" dirty="0">
                <a:latin typeface="Bookman Old Style" panose="02050604050505020204" pitchFamily="18" charset="0"/>
              </a:rPr>
              <a:t>Describe the two types of encryption keys</a:t>
            </a:r>
          </a:p>
          <a:p>
            <a:pPr>
              <a:lnSpc>
                <a:spcPct val="150000"/>
              </a:lnSpc>
            </a:pPr>
            <a:r>
              <a:rPr lang="en-US" dirty="0">
                <a:latin typeface="Bookman Old Style" panose="02050604050505020204" pitchFamily="18" charset="0"/>
              </a:rPr>
              <a:t>Describe what is a digital signature</a:t>
            </a:r>
          </a:p>
          <a:p>
            <a:pPr>
              <a:lnSpc>
                <a:spcPct val="150000"/>
              </a:lnSpc>
            </a:pPr>
            <a:r>
              <a:rPr lang="en-US" dirty="0">
                <a:latin typeface="Bookman Old Style" panose="02050604050505020204" pitchFamily="18" charset="0"/>
              </a:rPr>
              <a:t>Explain in detail the concepts of digital certificate</a:t>
            </a:r>
          </a:p>
          <a:p>
            <a:pPr>
              <a:lnSpc>
                <a:spcPct val="150000"/>
              </a:lnSpc>
            </a:pPr>
            <a:r>
              <a:rPr lang="en-GB" dirty="0">
                <a:latin typeface="Bookman Old Style" panose="02050604050505020204" pitchFamily="18" charset="0"/>
              </a:rPr>
              <a:t>Describe Quantum cryptography</a:t>
            </a:r>
          </a:p>
          <a:p>
            <a:pPr>
              <a:lnSpc>
                <a:spcPct val="150000"/>
              </a:lnSpc>
            </a:pPr>
            <a:r>
              <a:rPr lang="en-GB" dirty="0">
                <a:latin typeface="Bookman Old Style" panose="02050604050505020204" pitchFamily="18" charset="0"/>
              </a:rPr>
              <a:t>Explain how SSL/TLS works</a:t>
            </a:r>
          </a:p>
          <a:p>
            <a:endParaRPr lang="en-US" dirty="0">
              <a:latin typeface="Bookman Old Style" panose="02050604050505020204" pitchFamily="18" charset="0"/>
            </a:endParaRPr>
          </a:p>
          <a:p>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p:txBody>
      </p:sp>
      <p:pic>
        <p:nvPicPr>
          <p:cNvPr id="5" name="Picture 4" descr="Shape, icon&#10;&#10;Description automatically generated with medium confidence">
            <a:extLst>
              <a:ext uri="{FF2B5EF4-FFF2-40B4-BE49-F238E27FC236}">
                <a16:creationId xmlns:a16="http://schemas.microsoft.com/office/drawing/2014/main" id="{9257EF40-51CD-454D-93A5-A639579F8D99}"/>
              </a:ext>
            </a:extLst>
          </p:cNvPr>
          <p:cNvPicPr>
            <a:picLocks noChangeAspect="1"/>
          </p:cNvPicPr>
          <p:nvPr/>
        </p:nvPicPr>
        <p:blipFill>
          <a:blip r:embed="rId2"/>
          <a:stretch>
            <a:fillRect/>
          </a:stretch>
        </p:blipFill>
        <p:spPr>
          <a:xfrm>
            <a:off x="7658099" y="1929141"/>
            <a:ext cx="3637214" cy="36715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a:extLst>
              <a:ext uri="{FF2B5EF4-FFF2-40B4-BE49-F238E27FC236}">
                <a16:creationId xmlns:a16="http://schemas.microsoft.com/office/drawing/2014/main" id="{29FFCFDC-E6A0-4F60-987F-F062CEB0367C}"/>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79022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C304-FE7D-4F9D-855A-11FA637BD080}"/>
              </a:ext>
            </a:extLst>
          </p:cNvPr>
          <p:cNvSpPr>
            <a:spLocks noGrp="1"/>
          </p:cNvSpPr>
          <p:nvPr>
            <p:ph type="title"/>
          </p:nvPr>
        </p:nvSpPr>
        <p:spPr>
          <a:xfrm>
            <a:off x="809883" y="296637"/>
            <a:ext cx="10701760" cy="5924549"/>
          </a:xfrm>
        </p:spPr>
        <p:txBody>
          <a:bodyPr anchor="t">
            <a:normAutofit/>
          </a:bodyPr>
          <a:lstStyle/>
          <a:p>
            <a:pPr>
              <a:lnSpc>
                <a:spcPct val="150000"/>
              </a:lnSpc>
            </a:pPr>
            <a:r>
              <a:rPr lang="en-US" sz="2000" b="0" dirty="0">
                <a:solidFill>
                  <a:schemeClr val="tx1"/>
                </a:solidFill>
                <a:latin typeface="Bookman Old Style" panose="02050604050505020204" pitchFamily="18" charset="0"/>
              </a:rPr>
              <a:t>Digital Certificate</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An individual, organization, or device applies for a digital certificate from a trusted Certificate Authority (CA). The CA verifies the applicant's identity before issuing the certificate.</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Following identity verification, the digital certificate  will have information such as the entity's name and a public key, which binds the public key to the entity forms allowing for the verification of identities digitally.</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Once the Certificate Authority completes the verification process, it issues the digital certificate with the embedded digital signature, indicating the authenticity of the document.</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 </a:t>
            </a:r>
            <a:endParaRPr lang="en-US" sz="1600" dirty="0">
              <a:solidFill>
                <a:schemeClr val="tx1"/>
              </a:solidFill>
              <a:latin typeface="Bookman Old Style" panose="02050604050505020204" pitchFamily="18" charset="0"/>
            </a:endParaRPr>
          </a:p>
        </p:txBody>
      </p:sp>
      <p:sp>
        <p:nvSpPr>
          <p:cNvPr id="12" name="Rectangle 11">
            <a:extLst>
              <a:ext uri="{FF2B5EF4-FFF2-40B4-BE49-F238E27FC236}">
                <a16:creationId xmlns:a16="http://schemas.microsoft.com/office/drawing/2014/main" id="{6FCB7F56-0C81-4393-8E2D-87C08634FA50}"/>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963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C304-FE7D-4F9D-855A-11FA637BD080}"/>
              </a:ext>
            </a:extLst>
          </p:cNvPr>
          <p:cNvSpPr>
            <a:spLocks noGrp="1"/>
          </p:cNvSpPr>
          <p:nvPr>
            <p:ph type="title"/>
          </p:nvPr>
        </p:nvSpPr>
        <p:spPr>
          <a:xfrm>
            <a:off x="809883" y="296637"/>
            <a:ext cx="10701760" cy="5924549"/>
          </a:xfrm>
        </p:spPr>
        <p:txBody>
          <a:bodyPr anchor="t">
            <a:normAutofit/>
          </a:bodyPr>
          <a:lstStyle/>
          <a:p>
            <a:pPr>
              <a:lnSpc>
                <a:spcPct val="150000"/>
              </a:lnSpc>
            </a:pPr>
            <a:r>
              <a:rPr lang="en-US" sz="2000" b="0" dirty="0">
                <a:solidFill>
                  <a:schemeClr val="tx1"/>
                </a:solidFill>
                <a:latin typeface="Bookman Old Style" panose="02050604050505020204" pitchFamily="18" charset="0"/>
              </a:rPr>
              <a:t>Digital Certificate</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When conducting secure online activities, especially during web browsing, digital certificates come into play. </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Accessing a secure website through HTTPS, the website furnishes its digital certificate to the user's browser. The browser, in turn, meticulously verifies the certificate's authenticity using the CA's public key, before establishing  a secure connection </a:t>
            </a:r>
            <a:endParaRPr lang="en-US" sz="1600" dirty="0">
              <a:solidFill>
                <a:schemeClr val="tx1"/>
              </a:solidFill>
              <a:latin typeface="Bookman Old Style" panose="02050604050505020204" pitchFamily="18" charset="0"/>
            </a:endParaRPr>
          </a:p>
        </p:txBody>
      </p:sp>
      <p:sp>
        <p:nvSpPr>
          <p:cNvPr id="12" name="Rectangle 11">
            <a:extLst>
              <a:ext uri="{FF2B5EF4-FFF2-40B4-BE49-F238E27FC236}">
                <a16:creationId xmlns:a16="http://schemas.microsoft.com/office/drawing/2014/main" id="{6FCB7F56-0C81-4393-8E2D-87C08634FA50}"/>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06657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C304-FE7D-4F9D-855A-11FA637BD080}"/>
              </a:ext>
            </a:extLst>
          </p:cNvPr>
          <p:cNvSpPr>
            <a:spLocks noGrp="1"/>
          </p:cNvSpPr>
          <p:nvPr>
            <p:ph type="title"/>
          </p:nvPr>
        </p:nvSpPr>
        <p:spPr>
          <a:xfrm>
            <a:off x="809883" y="296637"/>
            <a:ext cx="10701760" cy="5924549"/>
          </a:xfrm>
        </p:spPr>
        <p:txBody>
          <a:bodyPr anchor="t">
            <a:normAutofit/>
          </a:bodyPr>
          <a:lstStyle/>
          <a:p>
            <a:pPr>
              <a:lnSpc>
                <a:spcPct val="150000"/>
              </a:lnSpc>
            </a:pPr>
            <a:r>
              <a:rPr lang="en-US" sz="2000" b="0" dirty="0">
                <a:solidFill>
                  <a:schemeClr val="tx1"/>
                </a:solidFill>
                <a:latin typeface="Bookman Old Style" panose="02050604050505020204" pitchFamily="18" charset="0"/>
              </a:rPr>
              <a:t>Digital Certificate</a:t>
            </a: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Digital certificates are commonly used in:</a:t>
            </a:r>
            <a:br>
              <a:rPr lang="en-US" sz="2000" b="0" dirty="0">
                <a:solidFill>
                  <a:schemeClr val="tx1"/>
                </a:solidFill>
                <a:latin typeface="Bookman Old Style" panose="02050604050505020204" pitchFamily="18" charset="0"/>
              </a:rPr>
            </a:b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Secure Web Browsing: When you connect to a secure website (https), the website's digital certificate ensures a secure and encrypted connection.</a:t>
            </a:r>
            <a:br>
              <a:rPr lang="en-US" sz="2000" b="0" dirty="0">
                <a:solidFill>
                  <a:schemeClr val="tx1"/>
                </a:solidFill>
                <a:latin typeface="Bookman Old Style" panose="02050604050505020204" pitchFamily="18" charset="0"/>
              </a:rPr>
            </a:b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Email Encryption: Digital certificates can be used to sign and encrypt emails, providing confidentiality and authenticity.</a:t>
            </a:r>
            <a:br>
              <a:rPr lang="en-US" sz="2000" b="0" dirty="0">
                <a:solidFill>
                  <a:schemeClr val="tx1"/>
                </a:solidFill>
                <a:latin typeface="Bookman Old Style" panose="02050604050505020204" pitchFamily="18" charset="0"/>
              </a:rPr>
            </a:br>
            <a:br>
              <a:rPr lang="en-US" sz="2000" b="0" dirty="0">
                <a:solidFill>
                  <a:schemeClr val="tx1"/>
                </a:solidFill>
                <a:latin typeface="Bookman Old Style" panose="02050604050505020204" pitchFamily="18" charset="0"/>
              </a:rPr>
            </a:br>
            <a:r>
              <a:rPr lang="en-US" sz="2000" b="0" dirty="0">
                <a:solidFill>
                  <a:schemeClr val="tx1"/>
                </a:solidFill>
                <a:latin typeface="Bookman Old Style" panose="02050604050505020204" pitchFamily="18" charset="0"/>
              </a:rPr>
              <a:t>Digital Transactions: Digital signatures and certificates play a role in securing online transactions, ensuring the integrity and authenticity of the exchanged information.</a:t>
            </a:r>
            <a:endParaRPr lang="en-US" sz="1600" dirty="0">
              <a:solidFill>
                <a:schemeClr val="tx1"/>
              </a:solidFill>
              <a:latin typeface="Bookman Old Style" panose="02050604050505020204" pitchFamily="18" charset="0"/>
            </a:endParaRPr>
          </a:p>
        </p:txBody>
      </p:sp>
      <p:sp>
        <p:nvSpPr>
          <p:cNvPr id="12" name="Rectangle 11">
            <a:extLst>
              <a:ext uri="{FF2B5EF4-FFF2-40B4-BE49-F238E27FC236}">
                <a16:creationId xmlns:a16="http://schemas.microsoft.com/office/drawing/2014/main" id="{6FCB7F56-0C81-4393-8E2D-87C08634FA50}"/>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3083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C304-FE7D-4F9D-855A-11FA637BD080}"/>
              </a:ext>
            </a:extLst>
          </p:cNvPr>
          <p:cNvSpPr>
            <a:spLocks noGrp="1"/>
          </p:cNvSpPr>
          <p:nvPr>
            <p:ph type="title"/>
          </p:nvPr>
        </p:nvSpPr>
        <p:spPr>
          <a:xfrm>
            <a:off x="1196515" y="257176"/>
            <a:ext cx="7442659" cy="800099"/>
          </a:xfrm>
        </p:spPr>
        <p:txBody>
          <a:bodyPr>
            <a:normAutofit fontScale="90000"/>
          </a:bodyPr>
          <a:lstStyle/>
          <a:p>
            <a:pPr>
              <a:lnSpc>
                <a:spcPct val="150000"/>
              </a:lnSpc>
            </a:pPr>
            <a:r>
              <a:rPr lang="en-US" sz="3200" dirty="0">
                <a:solidFill>
                  <a:schemeClr val="tx1"/>
                </a:solidFill>
              </a:rPr>
              <a:t>Digital Certificate Characteristics</a:t>
            </a:r>
            <a:br>
              <a:rPr lang="en-US" sz="3200" dirty="0">
                <a:solidFill>
                  <a:schemeClr val="tx1"/>
                </a:solidFill>
              </a:rPr>
            </a:br>
            <a:endParaRPr lang="en-US" sz="16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89B2FC28-5848-4CCE-91CE-948AD527A40B}"/>
              </a:ext>
            </a:extLst>
          </p:cNvPr>
          <p:cNvSpPr txBox="1"/>
          <p:nvPr/>
        </p:nvSpPr>
        <p:spPr>
          <a:xfrm>
            <a:off x="749299" y="1196757"/>
            <a:ext cx="10004426" cy="5030864"/>
          </a:xfrm>
          <a:prstGeom prst="rect">
            <a:avLst/>
          </a:prstGeom>
          <a:noFill/>
        </p:spPr>
        <p:txBody>
          <a:bodyPr wrap="square">
            <a:spAutoFit/>
          </a:bodyPr>
          <a:lstStyle/>
          <a:p>
            <a:pPr marL="285750" lvl="0" indent="-285750">
              <a:lnSpc>
                <a:spcPct val="150000"/>
              </a:lnSpc>
              <a:buClr>
                <a:srgbClr val="00B0F0"/>
              </a:buClr>
              <a:buFont typeface="Wingdings 2" panose="05020102010507070707" pitchFamily="18" charset="2"/>
              <a:buChar char=""/>
            </a:pPr>
            <a:r>
              <a:rPr lang="en-US" b="1" dirty="0">
                <a:solidFill>
                  <a:srgbClr val="FF0000"/>
                </a:solidFill>
                <a:latin typeface="Bookman Old Style" panose="02050604050505020204" pitchFamily="18" charset="0"/>
              </a:rPr>
              <a:t>  Identification / Authentication: </a:t>
            </a:r>
            <a:r>
              <a:rPr lang="en-US" b="0" dirty="0">
                <a:latin typeface="Bookman Old Style" panose="02050604050505020204" pitchFamily="18" charset="0"/>
              </a:rPr>
              <a:t>The person who we are communicating </a:t>
            </a:r>
            <a:br>
              <a:rPr lang="en-US" b="0" dirty="0">
                <a:latin typeface="Bookman Old Style" panose="02050604050505020204" pitchFamily="18" charset="0"/>
              </a:rPr>
            </a:br>
            <a:r>
              <a:rPr lang="en-US" b="0" dirty="0">
                <a:latin typeface="Bookman Old Style" panose="02050604050505020204" pitchFamily="18" charset="0"/>
              </a:rPr>
              <a:t>   with are who they are</a:t>
            </a:r>
          </a:p>
          <a:p>
            <a:pPr marL="285750" lvl="0" indent="-285750">
              <a:lnSpc>
                <a:spcPct val="150000"/>
              </a:lnSpc>
              <a:buClr>
                <a:srgbClr val="00B0F0"/>
              </a:buClr>
              <a:buFont typeface="Wingdings 2" panose="05020102010507070707" pitchFamily="18" charset="2"/>
              <a:buChar char=""/>
            </a:pPr>
            <a:r>
              <a:rPr lang="en-US" b="1" kern="1200" dirty="0">
                <a:solidFill>
                  <a:srgbClr val="FF0000"/>
                </a:solidFill>
                <a:latin typeface="Bookman Old Style" panose="02050604050505020204" pitchFamily="18" charset="0"/>
                <a:ea typeface="+mn-ea"/>
                <a:cs typeface="+mn-cs"/>
              </a:rPr>
              <a:t>  Confidentiality: </a:t>
            </a:r>
            <a:r>
              <a:rPr lang="en-US" b="0" kern="1200" dirty="0">
                <a:latin typeface="Bookman Old Style" panose="02050604050505020204" pitchFamily="18" charset="0"/>
                <a:ea typeface="+mn-ea"/>
                <a:cs typeface="+mn-cs"/>
              </a:rPr>
              <a:t>The information within the message or transaction is kept </a:t>
            </a:r>
            <a:br>
              <a:rPr lang="en-US" b="0" kern="1200" dirty="0">
                <a:latin typeface="Bookman Old Style" panose="02050604050505020204" pitchFamily="18" charset="0"/>
                <a:ea typeface="+mn-ea"/>
                <a:cs typeface="+mn-cs"/>
              </a:rPr>
            </a:br>
            <a:r>
              <a:rPr lang="en-US" b="0" kern="1200" dirty="0">
                <a:latin typeface="Bookman Old Style" panose="02050604050505020204" pitchFamily="18" charset="0"/>
                <a:ea typeface="+mn-ea"/>
                <a:cs typeface="+mn-cs"/>
              </a:rPr>
              <a:t>  confidential. It may only be read and understood by the intended sender and </a:t>
            </a:r>
            <a:br>
              <a:rPr lang="en-US" b="0" kern="1200" dirty="0">
                <a:latin typeface="Bookman Old Style" panose="02050604050505020204" pitchFamily="18" charset="0"/>
                <a:ea typeface="+mn-ea"/>
                <a:cs typeface="+mn-cs"/>
              </a:rPr>
            </a:br>
            <a:r>
              <a:rPr lang="en-US" b="0" kern="1200" dirty="0">
                <a:latin typeface="Bookman Old Style" panose="02050604050505020204" pitchFamily="18" charset="0"/>
                <a:ea typeface="+mn-ea"/>
                <a:cs typeface="+mn-cs"/>
              </a:rPr>
              <a:t>   receiver</a:t>
            </a:r>
          </a:p>
          <a:p>
            <a:pPr marL="285750" indent="-285750">
              <a:lnSpc>
                <a:spcPct val="150000"/>
              </a:lnSpc>
              <a:buClr>
                <a:srgbClr val="00B0F0"/>
              </a:buClr>
              <a:buFont typeface="Wingdings 2" panose="05020102010507070707" pitchFamily="18" charset="2"/>
              <a:buChar char=""/>
            </a:pPr>
            <a:r>
              <a:rPr lang="en-US" sz="1800" b="1" kern="1200" dirty="0">
                <a:solidFill>
                  <a:srgbClr val="FF0000"/>
                </a:solidFill>
                <a:latin typeface="Bookman Old Style" panose="02050604050505020204" pitchFamily="18" charset="0"/>
                <a:ea typeface="+mn-ea"/>
                <a:cs typeface="+mn-cs"/>
              </a:rPr>
              <a:t>   Integrity: </a:t>
            </a:r>
            <a:r>
              <a:rPr lang="en-US" sz="1800" b="0" kern="1200" dirty="0">
                <a:latin typeface="Bookman Old Style" panose="02050604050505020204" pitchFamily="18" charset="0"/>
                <a:ea typeface="+mn-ea"/>
                <a:cs typeface="+mn-cs"/>
              </a:rPr>
              <a:t>The information within the message or transaction is not </a:t>
            </a:r>
            <a:br>
              <a:rPr lang="en-US" sz="1800" b="0" kern="1200" dirty="0">
                <a:latin typeface="Bookman Old Style" panose="02050604050505020204" pitchFamily="18" charset="0"/>
                <a:ea typeface="+mn-ea"/>
                <a:cs typeface="+mn-cs"/>
              </a:rPr>
            </a:br>
            <a:r>
              <a:rPr lang="en-US" sz="1800" b="0" kern="1200" dirty="0">
                <a:latin typeface="Bookman Old Style" panose="02050604050505020204" pitchFamily="18" charset="0"/>
                <a:ea typeface="+mn-ea"/>
                <a:cs typeface="+mn-cs"/>
              </a:rPr>
              <a:t>  tampered accidentally or deliberately with </a:t>
            </a:r>
            <a:r>
              <a:rPr lang="en-US" sz="1800" b="0" kern="1200" dirty="0" err="1">
                <a:latin typeface="Bookman Old Style" panose="02050604050505020204" pitchFamily="18" charset="0"/>
                <a:ea typeface="+mn-ea"/>
                <a:cs typeface="+mn-cs"/>
              </a:rPr>
              <a:t>en</a:t>
            </a:r>
            <a:r>
              <a:rPr lang="en-US" sz="1800" b="0" kern="1200" dirty="0">
                <a:latin typeface="Bookman Old Style" panose="02050604050505020204" pitchFamily="18" charset="0"/>
                <a:ea typeface="+mn-ea"/>
                <a:cs typeface="+mn-cs"/>
              </a:rPr>
              <a:t>-route without all parties </a:t>
            </a:r>
            <a:br>
              <a:rPr lang="en-US" sz="1800" b="0" kern="1200" dirty="0">
                <a:latin typeface="Bookman Old Style" panose="02050604050505020204" pitchFamily="18" charset="0"/>
                <a:ea typeface="+mn-ea"/>
                <a:cs typeface="+mn-cs"/>
              </a:rPr>
            </a:br>
            <a:r>
              <a:rPr lang="en-US" sz="1800" b="0" kern="1200" dirty="0">
                <a:latin typeface="Bookman Old Style" panose="02050604050505020204" pitchFamily="18" charset="0"/>
                <a:ea typeface="+mn-ea"/>
                <a:cs typeface="+mn-cs"/>
              </a:rPr>
              <a:t>  involved being aware of the tampering</a:t>
            </a:r>
          </a:p>
          <a:p>
            <a:pPr marL="285750" indent="-285750">
              <a:lnSpc>
                <a:spcPct val="150000"/>
              </a:lnSpc>
              <a:buClr>
                <a:srgbClr val="00B0F0"/>
              </a:buClr>
              <a:buFont typeface="Wingdings 2" panose="05020102010507070707" pitchFamily="18" charset="2"/>
              <a:buChar char=""/>
            </a:pPr>
            <a:r>
              <a:rPr lang="en-US" sz="1800" b="1" kern="1200" dirty="0">
                <a:solidFill>
                  <a:srgbClr val="FF0000"/>
                </a:solidFill>
                <a:latin typeface="Bookman Old Style" panose="02050604050505020204" pitchFamily="18" charset="0"/>
                <a:ea typeface="+mn-ea"/>
                <a:cs typeface="+mn-cs"/>
              </a:rPr>
              <a:t>  Non-Repudiation: </a:t>
            </a:r>
            <a:r>
              <a:rPr lang="en-US" sz="1800" b="0" kern="1200" dirty="0">
                <a:latin typeface="Bookman Old Style" panose="02050604050505020204" pitchFamily="18" charset="0"/>
                <a:ea typeface="+mn-ea"/>
                <a:cs typeface="+mn-cs"/>
              </a:rPr>
              <a:t>The sender cannot deny sending the message or </a:t>
            </a:r>
            <a:br>
              <a:rPr lang="en-US" sz="1800" b="0" kern="1200" dirty="0">
                <a:latin typeface="Bookman Old Style" panose="02050604050505020204" pitchFamily="18" charset="0"/>
                <a:ea typeface="+mn-ea"/>
                <a:cs typeface="+mn-cs"/>
              </a:rPr>
            </a:br>
            <a:r>
              <a:rPr lang="en-US" sz="1800" b="0" kern="1200" dirty="0">
                <a:latin typeface="Bookman Old Style" panose="02050604050505020204" pitchFamily="18" charset="0"/>
                <a:ea typeface="+mn-ea"/>
                <a:cs typeface="+mn-cs"/>
              </a:rPr>
              <a:t>  transaction, and the receiver cannot deny receiving it</a:t>
            </a:r>
          </a:p>
          <a:p>
            <a:pPr marL="285750" indent="-285750">
              <a:lnSpc>
                <a:spcPct val="150000"/>
              </a:lnSpc>
              <a:buClr>
                <a:srgbClr val="00B0F0"/>
              </a:buClr>
              <a:buFont typeface="Wingdings 2" panose="05020102010507070707" pitchFamily="18" charset="2"/>
              <a:buChar char=""/>
            </a:pPr>
            <a:r>
              <a:rPr lang="en-US" sz="1800" b="1" kern="1200" dirty="0">
                <a:solidFill>
                  <a:srgbClr val="FF0000"/>
                </a:solidFill>
                <a:latin typeface="Bookman Old Style" panose="02050604050505020204" pitchFamily="18" charset="0"/>
                <a:ea typeface="+mn-ea"/>
                <a:cs typeface="+mn-cs"/>
              </a:rPr>
              <a:t>  Access Control: </a:t>
            </a:r>
            <a:r>
              <a:rPr lang="en-US" sz="1800" b="0" kern="1200" dirty="0">
                <a:latin typeface="Bookman Old Style" panose="02050604050505020204" pitchFamily="18" charset="0"/>
                <a:ea typeface="+mn-ea"/>
                <a:cs typeface="+mn-cs"/>
              </a:rPr>
              <a:t>Access to the protected information is only realized by the </a:t>
            </a:r>
            <a:br>
              <a:rPr lang="en-US" sz="1800" b="0" kern="1200" dirty="0">
                <a:latin typeface="Bookman Old Style" panose="02050604050505020204" pitchFamily="18" charset="0"/>
                <a:ea typeface="+mn-ea"/>
                <a:cs typeface="+mn-cs"/>
              </a:rPr>
            </a:br>
            <a:r>
              <a:rPr lang="en-US" sz="1800" b="0" kern="1200" dirty="0">
                <a:latin typeface="Bookman Old Style" panose="02050604050505020204" pitchFamily="18" charset="0"/>
                <a:ea typeface="+mn-ea"/>
                <a:cs typeface="+mn-cs"/>
              </a:rPr>
              <a:t>  intended person or entity</a:t>
            </a:r>
            <a:r>
              <a:rPr lang="en-US" b="0" dirty="0">
                <a:latin typeface="Bookman Old Style" panose="02050604050505020204" pitchFamily="18" charset="0"/>
              </a:rPr>
              <a:t> </a:t>
            </a:r>
            <a:endParaRPr lang="en-US" dirty="0"/>
          </a:p>
        </p:txBody>
      </p:sp>
      <p:sp>
        <p:nvSpPr>
          <p:cNvPr id="6" name="Rectangle 5">
            <a:extLst>
              <a:ext uri="{FF2B5EF4-FFF2-40B4-BE49-F238E27FC236}">
                <a16:creationId xmlns:a16="http://schemas.microsoft.com/office/drawing/2014/main" id="{B85FEA96-A992-44CF-A9DD-A1B5F750F0A6}"/>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507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EE39-A490-48F4-8A45-181CFF334CE4}"/>
              </a:ext>
            </a:extLst>
          </p:cNvPr>
          <p:cNvSpPr>
            <a:spLocks noGrp="1"/>
          </p:cNvSpPr>
          <p:nvPr>
            <p:ph type="title"/>
          </p:nvPr>
        </p:nvSpPr>
        <p:spPr>
          <a:xfrm>
            <a:off x="695702" y="200024"/>
            <a:ext cx="10072311" cy="723901"/>
          </a:xfrm>
        </p:spPr>
        <p:txBody>
          <a:bodyPr>
            <a:normAutofit fontScale="90000"/>
          </a:bodyPr>
          <a:lstStyle/>
          <a:p>
            <a:r>
              <a:rPr lang="en-US" b="1" dirty="0"/>
              <a:t>Contents of a  Digital Certificate</a:t>
            </a:r>
            <a:br>
              <a:rPr lang="en-US" b="1" dirty="0"/>
            </a:br>
            <a:endParaRPr lang="en-US" dirty="0"/>
          </a:p>
        </p:txBody>
      </p:sp>
      <p:sp>
        <p:nvSpPr>
          <p:cNvPr id="22" name="Content Placeholder 2">
            <a:extLst>
              <a:ext uri="{FF2B5EF4-FFF2-40B4-BE49-F238E27FC236}">
                <a16:creationId xmlns:a16="http://schemas.microsoft.com/office/drawing/2014/main" id="{BDEE8949-53EF-466C-A8C8-87F5BA6B2148}"/>
              </a:ext>
            </a:extLst>
          </p:cNvPr>
          <p:cNvSpPr>
            <a:spLocks noGrp="1"/>
          </p:cNvSpPr>
          <p:nvPr>
            <p:ph idx="1"/>
          </p:nvPr>
        </p:nvSpPr>
        <p:spPr>
          <a:xfrm>
            <a:off x="495300" y="1057276"/>
            <a:ext cx="10420350" cy="4914900"/>
          </a:xfrm>
        </p:spPr>
        <p:txBody>
          <a:bodyPr>
            <a:normAutofit lnSpcReduction="10000"/>
          </a:bodyPr>
          <a:lstStyle/>
          <a:p>
            <a:pPr>
              <a:lnSpc>
                <a:spcPct val="100000"/>
              </a:lnSpc>
              <a:buClr>
                <a:srgbClr val="00B0F0"/>
              </a:buClr>
              <a:buFont typeface="Wingdings 2" panose="05020102010507070707" pitchFamily="18" charset="2"/>
              <a:buChar char=""/>
            </a:pPr>
            <a:r>
              <a:rPr lang="en-US" sz="1600" b="1" dirty="0">
                <a:latin typeface="Bookman Old Style" panose="02050604050505020204" pitchFamily="18" charset="0"/>
              </a:rPr>
              <a:t>  Subject Name </a:t>
            </a:r>
            <a:r>
              <a:rPr lang="en-US" sz="1600" dirty="0">
                <a:latin typeface="Bookman Old Style" panose="02050604050505020204" pitchFamily="18" charset="0"/>
              </a:rPr>
              <a:t>- "subject" refers to the site represented by the cert.</a:t>
            </a:r>
          </a:p>
          <a:p>
            <a:pPr>
              <a:lnSpc>
                <a:spcPct val="100000"/>
              </a:lnSpc>
              <a:buClr>
                <a:srgbClr val="00B0F0"/>
              </a:buClr>
              <a:buFont typeface="Wingdings 2" panose="05020102010507070707" pitchFamily="18" charset="2"/>
              <a:buChar char=""/>
            </a:pPr>
            <a:r>
              <a:rPr lang="en-US" sz="1600" b="1" dirty="0">
                <a:latin typeface="Bookman Old Style" panose="02050604050505020204" pitchFamily="18" charset="0"/>
              </a:rPr>
              <a:t>  Information about the certificate issuer/certificate authority (CA) </a:t>
            </a:r>
            <a:r>
              <a:rPr lang="en-US" sz="1600" dirty="0">
                <a:latin typeface="Bookman Old Style" panose="02050604050505020204" pitchFamily="18" charset="0"/>
              </a:rPr>
              <a:t>- The CA is the body that  </a:t>
            </a:r>
            <a:br>
              <a:rPr lang="en-US" sz="1600" dirty="0">
                <a:latin typeface="Bookman Old Style" panose="02050604050505020204" pitchFamily="18" charset="0"/>
              </a:rPr>
            </a:br>
            <a:r>
              <a:rPr lang="en-US" sz="1600" dirty="0">
                <a:latin typeface="Bookman Old Style" panose="02050604050505020204" pitchFamily="18" charset="0"/>
              </a:rPr>
              <a:t>   issued and signed the certificate. </a:t>
            </a:r>
          </a:p>
          <a:p>
            <a:pPr>
              <a:lnSpc>
                <a:spcPct val="100000"/>
              </a:lnSpc>
              <a:buClr>
                <a:srgbClr val="00B0F0"/>
              </a:buClr>
              <a:buFont typeface="Wingdings 2" panose="05020102010507070707" pitchFamily="18" charset="2"/>
              <a:buChar char=""/>
            </a:pPr>
            <a:r>
              <a:rPr lang="en-US" sz="1600" b="1" dirty="0">
                <a:latin typeface="Bookman Old Style" panose="02050604050505020204" pitchFamily="18" charset="0"/>
              </a:rPr>
              <a:t>  Serial number </a:t>
            </a:r>
            <a:r>
              <a:rPr lang="en-US" sz="1600" dirty="0">
                <a:latin typeface="Bookman Old Style" panose="02050604050505020204" pitchFamily="18" charset="0"/>
              </a:rPr>
              <a:t>- this is the serial number assigned by the issuer to this certificate. Each issuer      </a:t>
            </a:r>
            <a:br>
              <a:rPr lang="en-US" sz="1600" dirty="0">
                <a:latin typeface="Bookman Old Style" panose="02050604050505020204" pitchFamily="18" charset="0"/>
              </a:rPr>
            </a:br>
            <a:r>
              <a:rPr lang="en-US" sz="1600" dirty="0">
                <a:latin typeface="Bookman Old Style" panose="02050604050505020204" pitchFamily="18" charset="0"/>
              </a:rPr>
              <a:t>  must make sure each certificate it issues has a unique serial number. </a:t>
            </a:r>
          </a:p>
          <a:p>
            <a:pPr>
              <a:lnSpc>
                <a:spcPct val="100000"/>
              </a:lnSpc>
              <a:buClr>
                <a:srgbClr val="00B0F0"/>
              </a:buClr>
              <a:buFont typeface="Wingdings 2" panose="05020102010507070707" pitchFamily="18" charset="2"/>
              <a:buChar char=""/>
            </a:pPr>
            <a:r>
              <a:rPr lang="en-US" sz="1600" b="1" dirty="0">
                <a:latin typeface="Bookman Old Style" panose="02050604050505020204" pitchFamily="18" charset="0"/>
              </a:rPr>
              <a:t>  Validity period </a:t>
            </a:r>
            <a:r>
              <a:rPr lang="en-US" sz="1600" dirty="0">
                <a:latin typeface="Bookman Old Style" panose="02050604050505020204" pitchFamily="18" charset="0"/>
              </a:rPr>
              <a:t>- certificates aren't meant to last forever. The validity period defines the period over  </a:t>
            </a:r>
            <a:br>
              <a:rPr lang="en-US" sz="1600" dirty="0">
                <a:latin typeface="Bookman Old Style" panose="02050604050505020204" pitchFamily="18" charset="0"/>
              </a:rPr>
            </a:br>
            <a:r>
              <a:rPr lang="en-US" sz="1600" dirty="0">
                <a:latin typeface="Bookman Old Style" panose="02050604050505020204" pitchFamily="18" charset="0"/>
              </a:rPr>
              <a:t>   which the certificate can still be deemed trustworthy. </a:t>
            </a:r>
          </a:p>
          <a:p>
            <a:pPr>
              <a:lnSpc>
                <a:spcPct val="100000"/>
              </a:lnSpc>
              <a:buClr>
                <a:srgbClr val="00B0F0"/>
              </a:buClr>
              <a:buFont typeface="Wingdings 2" panose="05020102010507070707" pitchFamily="18" charset="2"/>
              <a:buChar char=""/>
            </a:pPr>
            <a:r>
              <a:rPr lang="en-US" sz="1600" b="1" dirty="0">
                <a:latin typeface="Bookman Old Style" panose="02050604050505020204" pitchFamily="18" charset="0"/>
              </a:rPr>
              <a:t>  Signature</a:t>
            </a:r>
            <a:r>
              <a:rPr lang="en-US" sz="1600" dirty="0">
                <a:latin typeface="Bookman Old Style" panose="02050604050505020204" pitchFamily="18" charset="0"/>
              </a:rPr>
              <a:t> -  This is the </a:t>
            </a:r>
            <a:r>
              <a:rPr lang="en-US" sz="1600" dirty="0">
                <a:latin typeface="Bookman Old Style" panose="02050604050505020204" pitchFamily="18" charset="0"/>
                <a:hlinkClick r:id="rId2"/>
              </a:rPr>
              <a:t>digital signature</a:t>
            </a:r>
            <a:r>
              <a:rPr lang="en-US" sz="1600" dirty="0">
                <a:latin typeface="Bookman Old Style" panose="02050604050505020204" pitchFamily="18" charset="0"/>
              </a:rPr>
              <a:t> of the entire digital certificate, generated using the  </a:t>
            </a:r>
            <a:br>
              <a:rPr lang="en-US" sz="1600" dirty="0">
                <a:latin typeface="Bookman Old Style" panose="02050604050505020204" pitchFamily="18" charset="0"/>
              </a:rPr>
            </a:br>
            <a:r>
              <a:rPr lang="en-US" sz="1600" dirty="0">
                <a:latin typeface="Bookman Old Style" panose="02050604050505020204" pitchFamily="18" charset="0"/>
              </a:rPr>
              <a:t>   certificate issuer's private key</a:t>
            </a:r>
          </a:p>
          <a:p>
            <a:pPr>
              <a:lnSpc>
                <a:spcPct val="100000"/>
              </a:lnSpc>
              <a:buClr>
                <a:srgbClr val="00B0F0"/>
              </a:buClr>
              <a:buFont typeface="Wingdings 2" panose="05020102010507070707" pitchFamily="18" charset="2"/>
              <a:buChar char=""/>
            </a:pPr>
            <a:r>
              <a:rPr lang="en-US" sz="1600" b="1" dirty="0">
                <a:latin typeface="Bookman Old Style" panose="02050604050505020204" pitchFamily="18" charset="0"/>
              </a:rPr>
              <a:t>   Signature algorithm</a:t>
            </a:r>
            <a:r>
              <a:rPr lang="en-US" sz="1600" dirty="0">
                <a:latin typeface="Bookman Old Style" panose="02050604050505020204" pitchFamily="18" charset="0"/>
              </a:rPr>
              <a:t> - The cryptographic signature algorithm used to generate the digital signature  </a:t>
            </a:r>
            <a:br>
              <a:rPr lang="en-US" sz="1600" dirty="0">
                <a:latin typeface="Bookman Old Style" panose="02050604050505020204" pitchFamily="18" charset="0"/>
              </a:rPr>
            </a:br>
            <a:r>
              <a:rPr lang="en-US" sz="1600" dirty="0">
                <a:latin typeface="Bookman Old Style" panose="02050604050505020204" pitchFamily="18" charset="0"/>
              </a:rPr>
              <a:t>    (e.g. SHA-1 with RSA Encryption)</a:t>
            </a:r>
          </a:p>
          <a:p>
            <a:pPr>
              <a:lnSpc>
                <a:spcPct val="100000"/>
              </a:lnSpc>
              <a:buClr>
                <a:srgbClr val="00B0F0"/>
              </a:buClr>
              <a:buFont typeface="Wingdings 2" panose="05020102010507070707" pitchFamily="18" charset="2"/>
              <a:buChar char=""/>
            </a:pPr>
            <a:r>
              <a:rPr lang="en-US" sz="1600" b="1" dirty="0">
                <a:latin typeface="Bookman Old Style" panose="02050604050505020204" pitchFamily="18" charset="0"/>
              </a:rPr>
              <a:t>  Public key information</a:t>
            </a:r>
            <a:r>
              <a:rPr lang="en-US" sz="1600" dirty="0">
                <a:latin typeface="Bookman Old Style" panose="02050604050505020204" pitchFamily="18" charset="0"/>
              </a:rPr>
              <a:t> - Information about the subject's public key. This includes: </a:t>
            </a:r>
          </a:p>
          <a:p>
            <a:pPr lvl="1">
              <a:lnSpc>
                <a:spcPct val="100000"/>
              </a:lnSpc>
            </a:pPr>
            <a:r>
              <a:rPr lang="en-US" sz="1300" dirty="0">
                <a:latin typeface="Bookman Old Style" panose="02050604050505020204" pitchFamily="18" charset="0"/>
              </a:rPr>
              <a:t>the algorithm (e.g. Elliptic Curve Public Key), </a:t>
            </a:r>
          </a:p>
          <a:p>
            <a:pPr lvl="1">
              <a:lnSpc>
                <a:spcPct val="100000"/>
              </a:lnSpc>
            </a:pPr>
            <a:r>
              <a:rPr lang="en-US" sz="1300" dirty="0">
                <a:latin typeface="Bookman Old Style" panose="02050604050505020204" pitchFamily="18" charset="0"/>
              </a:rPr>
              <a:t>the key size (e.g. 256 bits),</a:t>
            </a:r>
          </a:p>
          <a:p>
            <a:pPr lvl="1">
              <a:lnSpc>
                <a:spcPct val="100000"/>
              </a:lnSpc>
            </a:pPr>
            <a:r>
              <a:rPr lang="en-US" sz="1300" dirty="0">
                <a:latin typeface="Bookman Old Style" panose="02050604050505020204" pitchFamily="18" charset="0"/>
              </a:rPr>
              <a:t>the key usage (e.g. can encrypt, verify, derive), and</a:t>
            </a:r>
          </a:p>
          <a:p>
            <a:pPr lvl="1">
              <a:lnSpc>
                <a:spcPct val="100000"/>
              </a:lnSpc>
            </a:pPr>
            <a:r>
              <a:rPr lang="en-US" sz="1300" dirty="0">
                <a:latin typeface="Bookman Old Style" panose="02050604050505020204" pitchFamily="18" charset="0"/>
              </a:rPr>
              <a:t>the public key itself</a:t>
            </a:r>
          </a:p>
        </p:txBody>
      </p:sp>
      <p:sp>
        <p:nvSpPr>
          <p:cNvPr id="6" name="Rectangle 5">
            <a:extLst>
              <a:ext uri="{FF2B5EF4-FFF2-40B4-BE49-F238E27FC236}">
                <a16:creationId xmlns:a16="http://schemas.microsoft.com/office/drawing/2014/main" id="{C0AFF911-704C-4550-8086-DC99CDB6E86C}"/>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23840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3348587" y="691772"/>
            <a:ext cx="6061420" cy="569086"/>
          </a:xfrm>
        </p:spPr>
        <p:txBody>
          <a:bodyPr>
            <a:normAutofit/>
          </a:bodyPr>
          <a:lstStyle/>
          <a:p>
            <a:r>
              <a:rPr lang="en-US" dirty="0"/>
              <a:t>Quantum Cryptography</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66502" y="1732372"/>
            <a:ext cx="12191999" cy="3493008"/>
          </a:xfrm>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a:xfrm>
            <a:off x="3092334" y="2419504"/>
            <a:ext cx="7165571" cy="1059372"/>
          </a:xfrm>
        </p:spPr>
        <p:txBody>
          <a:bodyPr>
            <a:noAutofit/>
          </a:bodyPr>
          <a:lstStyle/>
          <a:p>
            <a:r>
              <a:rPr lang="en-US" sz="3200" dirty="0"/>
              <a:t>What is Quantum Cryptography?</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25</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80312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025342" y="163286"/>
            <a:ext cx="6500551" cy="641052"/>
          </a:xfrm>
        </p:spPr>
        <p:txBody>
          <a:bodyPr>
            <a:normAutofit fontScale="90000"/>
          </a:bodyPr>
          <a:lstStyle/>
          <a:p>
            <a:r>
              <a:rPr lang="en-US" dirty="0"/>
              <a:t>What is Quantum Cryptography?</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255617" y="879858"/>
            <a:ext cx="6177840" cy="5148262"/>
          </a:xfrm>
        </p:spPr>
        <p:txBody>
          <a:bodyPr>
            <a:normAutofit lnSpcReduction="10000"/>
          </a:bodyPr>
          <a:lstStyle/>
          <a:p>
            <a:pPr marL="0" indent="0">
              <a:lnSpc>
                <a:spcPct val="150000"/>
              </a:lnSpc>
              <a:buNone/>
            </a:pPr>
            <a:r>
              <a:rPr lang="en-US" sz="1600" dirty="0">
                <a:solidFill>
                  <a:schemeClr val="bg2"/>
                </a:solidFill>
                <a:latin typeface="Bookman Old Style" panose="02050604050505020204" pitchFamily="18" charset="0"/>
              </a:rPr>
              <a:t>Quantum cryptography leverages principles of quantum mechanics to secure communication channels. Unlike classical cryptography, which relies on mathematical complexity, quantum cryptography uses the fundamental properties of quantum mechanics to achieve secure communication.</a:t>
            </a:r>
          </a:p>
          <a:p>
            <a:pPr marL="0" indent="0">
              <a:lnSpc>
                <a:spcPct val="150000"/>
              </a:lnSpc>
              <a:buNone/>
            </a:pPr>
            <a:r>
              <a:rPr lang="en-US" sz="1600" dirty="0">
                <a:solidFill>
                  <a:schemeClr val="bg2"/>
                </a:solidFill>
                <a:latin typeface="Bookman Old Style" panose="02050604050505020204" pitchFamily="18" charset="0"/>
              </a:rPr>
              <a:t>Quantum cryptography is a science that applies quantum mechanics principles to data encryption and data transmission so that data cannot be accessed by hackers – even by those malicious actors that have quantum computing of their own.</a:t>
            </a:r>
          </a:p>
          <a:p>
            <a:pPr marL="0" indent="0">
              <a:lnSpc>
                <a:spcPct val="150000"/>
              </a:lnSpc>
              <a:buNone/>
            </a:pPr>
            <a:r>
              <a:rPr lang="en-US" sz="1600" dirty="0">
                <a:solidFill>
                  <a:schemeClr val="bg2"/>
                </a:solidFill>
                <a:latin typeface="Bookman Old Style" panose="02050604050505020204" pitchFamily="18" charset="0"/>
              </a:rPr>
              <a:t>Quantum cryptography is different from traditional cryptographic systems in that it relies on physics, rather than mathematics, as the key aspect of its security model.</a:t>
            </a:r>
          </a:p>
          <a:p>
            <a:pPr marL="0" indent="0">
              <a:lnSpc>
                <a:spcPct val="150000"/>
              </a:lnSpc>
              <a:buNone/>
            </a:pPr>
            <a:endParaRPr lang="en-US" sz="1600" b="1" dirty="0">
              <a:solidFill>
                <a:schemeClr val="bg2"/>
              </a:solidFill>
              <a:latin typeface="Bookman Old Style" panose="02050604050505020204" pitchFamily="18" charset="0"/>
            </a:endParaRPr>
          </a:p>
          <a:p>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6741621" y="1673942"/>
            <a:ext cx="4475169" cy="3141406"/>
          </a:xfrm>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26</a:t>
            </a:fld>
            <a:endParaRPr lang="en-US" dirty="0"/>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76680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a:xfrm>
            <a:off x="4702628" y="707529"/>
            <a:ext cx="6707443" cy="569086"/>
          </a:xfrm>
        </p:spPr>
        <p:txBody>
          <a:bodyPr/>
          <a:lstStyle/>
          <a:p>
            <a:r>
              <a:rPr lang="en-US" dirty="0"/>
              <a:t>Purpose:</a:t>
            </a:r>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a:xfrm>
            <a:off x="963387" y="1796143"/>
            <a:ext cx="10446686" cy="3657600"/>
          </a:xfrm>
        </p:spPr>
        <p:txBody>
          <a:bodyPr>
            <a:normAutofit fontScale="92500" lnSpcReduction="10000"/>
          </a:bodyPr>
          <a:lstStyle/>
          <a:p>
            <a:pPr>
              <a:lnSpc>
                <a:spcPct val="170000"/>
              </a:lnSpc>
            </a:pPr>
            <a:r>
              <a:rPr lang="en-US" b="0" dirty="0">
                <a:solidFill>
                  <a:schemeClr val="bg2"/>
                </a:solidFill>
                <a:latin typeface="Bookman Old Style" panose="02050604050505020204" pitchFamily="18" charset="0"/>
              </a:rPr>
              <a:t>quantum Key Distribution (QKD): The primary purpose of quantum cryptography is to enable secure key distribution through Quantum Key Distribution (QKD). QKD uses quantum properties to allow two parties to produce a shared random secret key, known only to them, which can then be used for conventional symmetric-key cryptography.</a:t>
            </a:r>
          </a:p>
          <a:p>
            <a:pPr>
              <a:lnSpc>
                <a:spcPct val="170000"/>
              </a:lnSpc>
            </a:pPr>
            <a:endParaRPr lang="en-US" b="0" dirty="0">
              <a:solidFill>
                <a:schemeClr val="bg2"/>
              </a:solidFill>
              <a:latin typeface="Bookman Old Style" panose="02050604050505020204" pitchFamily="18" charset="0"/>
            </a:endParaRPr>
          </a:p>
          <a:p>
            <a:pPr>
              <a:lnSpc>
                <a:spcPct val="170000"/>
              </a:lnSpc>
            </a:pPr>
            <a:r>
              <a:rPr lang="en-US" b="0" dirty="0">
                <a:solidFill>
                  <a:schemeClr val="bg2"/>
                </a:solidFill>
                <a:latin typeface="Bookman Old Style" panose="02050604050505020204" pitchFamily="18" charset="0"/>
              </a:rPr>
              <a:t>Secure Communication: Quantum cryptography aims to provide unconditional security for communication. It utilizes quantum properties, such as superposition and entanglement, to detect any eavesdropping attempts, ensuring that the security of the key exchange can be guaranteed.</a:t>
            </a:r>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a:xfrm>
            <a:off x="315538" y="633141"/>
            <a:ext cx="3408243" cy="978408"/>
          </a:xfrm>
        </p:spPr>
        <p:txBody>
          <a:bodyPr/>
          <a:lstStyle/>
          <a:p>
            <a:r>
              <a:rPr lang="en-US" dirty="0"/>
              <a:t>$6,789</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27</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Security</a:t>
            </a:r>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a:xfrm>
            <a:off x="3986518" y="1824037"/>
            <a:ext cx="7423554" cy="2464041"/>
          </a:xfrm>
        </p:spPr>
        <p:txBody>
          <a:bodyPr>
            <a:normAutofit fontScale="70000" lnSpcReduction="20000"/>
          </a:bodyPr>
          <a:lstStyle/>
          <a:p>
            <a:pPr>
              <a:lnSpc>
                <a:spcPct val="170000"/>
              </a:lnSpc>
            </a:pPr>
            <a:r>
              <a:rPr lang="en-US" dirty="0">
                <a:solidFill>
                  <a:schemeClr val="bg2"/>
                </a:solidFill>
              </a:rPr>
              <a:t>Quantum cryptography is a system that is completely secure against being compromised without the knowledge of the message sender or the receiver. </a:t>
            </a:r>
          </a:p>
          <a:p>
            <a:pPr>
              <a:lnSpc>
                <a:spcPct val="170000"/>
              </a:lnSpc>
            </a:pPr>
            <a:r>
              <a:rPr lang="en-US" dirty="0">
                <a:solidFill>
                  <a:schemeClr val="bg2"/>
                </a:solidFill>
              </a:rPr>
              <a:t>That is, it is impossible to copy or view data encoded in a quantum state without alerting the sender or receiver. </a:t>
            </a:r>
          </a:p>
          <a:p>
            <a:pPr>
              <a:lnSpc>
                <a:spcPct val="170000"/>
              </a:lnSpc>
            </a:pPr>
            <a:r>
              <a:rPr lang="en-US" dirty="0">
                <a:solidFill>
                  <a:schemeClr val="bg2"/>
                </a:solidFill>
              </a:rPr>
              <a:t>Quantum cryptography should also remain safe against those using quantum computing as well.</a:t>
            </a:r>
          </a:p>
          <a:p>
            <a:pPr>
              <a:lnSpc>
                <a:spcPct val="170000"/>
              </a:lnSpc>
            </a:pPr>
            <a:r>
              <a:rPr lang="en-US" dirty="0">
                <a:solidFill>
                  <a:schemeClr val="bg2"/>
                </a:solidFill>
              </a:rPr>
              <a:t>One of the best-known examples of quantum cryptography currently is </a:t>
            </a:r>
            <a:r>
              <a:rPr lang="en-US" u="sng" dirty="0">
                <a:solidFill>
                  <a:srgbClr val="FF0000"/>
                </a:solidFill>
              </a:rPr>
              <a:t>Quantum Key Distribution (QKD</a:t>
            </a:r>
            <a:r>
              <a:rPr lang="en-US" dirty="0">
                <a:solidFill>
                  <a:schemeClr val="bg2"/>
                </a:solidFill>
              </a:rPr>
              <a:t>), which provides a secure method for key exchange.</a:t>
            </a:r>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a:xfrm>
            <a:off x="168581" y="2292037"/>
            <a:ext cx="3408243" cy="978408"/>
          </a:xfrm>
        </p:spPr>
        <p:txBody>
          <a:bodyPr/>
          <a:lstStyle/>
          <a:p>
            <a:r>
              <a:rPr lang="en-US" dirty="0"/>
              <a:t>$6,789</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28</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109734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How Does It Works?</a:t>
            </a:r>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a:xfrm>
            <a:off x="3441470" y="1571105"/>
            <a:ext cx="8459054" cy="4307615"/>
          </a:xfrm>
        </p:spPr>
        <p:txBody>
          <a:bodyPr>
            <a:normAutofit fontScale="62500" lnSpcReduction="20000"/>
          </a:bodyPr>
          <a:lstStyle/>
          <a:p>
            <a:pPr>
              <a:lnSpc>
                <a:spcPct val="220000"/>
              </a:lnSpc>
            </a:pPr>
            <a:r>
              <a:rPr lang="en-US" dirty="0">
                <a:solidFill>
                  <a:schemeClr val="bg2"/>
                </a:solidFill>
              </a:rPr>
              <a:t>Quantum cryptography, or quantum key distribution (QKD), uses a series of photons (light particles) to transmit data from one location to another over a fiber optic cable. By comparing measurements of the properties of a fraction of these photons, the two endpoints can determine what the key is and if it is safe to use.</a:t>
            </a:r>
          </a:p>
          <a:p>
            <a:pPr marL="285750" indent="-285750">
              <a:lnSpc>
                <a:spcPct val="220000"/>
              </a:lnSpc>
              <a:buFont typeface="Arial" panose="020B0604020202020204" pitchFamily="34" charset="0"/>
              <a:buChar char="•"/>
            </a:pPr>
            <a:r>
              <a:rPr lang="en-US" dirty="0">
                <a:solidFill>
                  <a:schemeClr val="bg2"/>
                </a:solidFill>
              </a:rPr>
              <a:t>The sender transmits photons through a filter (or polarizer) which randomly gives them one of four possible polarizations and bit designations: Vertical (One bit), Horizontal (Zero bit), 45 degree right (One bit), or 45 degree left (Zero bit).</a:t>
            </a:r>
          </a:p>
          <a:p>
            <a:pPr marL="285750" indent="-285750">
              <a:lnSpc>
                <a:spcPct val="220000"/>
              </a:lnSpc>
              <a:buFont typeface="Arial" panose="020B0604020202020204" pitchFamily="34" charset="0"/>
              <a:buChar char="•"/>
            </a:pPr>
            <a:r>
              <a:rPr lang="en-US" dirty="0">
                <a:solidFill>
                  <a:schemeClr val="bg2"/>
                </a:solidFill>
              </a:rPr>
              <a:t>The photons travel to a receiver, which uses two beam splitters (horizontal/vertical and diagonal) to “read” the polarization of each photon. The receiver does not know which beam splitter to use for each photon and has to guess which one to use.</a:t>
            </a:r>
          </a:p>
          <a:p>
            <a:pPr marL="285750" indent="-285750">
              <a:lnSpc>
                <a:spcPct val="220000"/>
              </a:lnSpc>
              <a:buFont typeface="Arial" panose="020B0604020202020204" pitchFamily="34" charset="0"/>
              <a:buChar char="•"/>
            </a:pPr>
            <a:r>
              <a:rPr lang="en-US" dirty="0">
                <a:solidFill>
                  <a:schemeClr val="bg2"/>
                </a:solidFill>
              </a:rPr>
              <a:t>Once the stream of photons has been sent, the receiver tells the sender which beam splitter was used for each of the photons in the sequence they were sent, and the sender compares that information with the sequence of polarizers used to send the key. The photons that were read using the wrong beam splitter are discarded, and the resulting sequence of bits becomes the key.</a:t>
            </a:r>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a:xfrm>
            <a:off x="199504" y="2358537"/>
            <a:ext cx="3009207" cy="1473629"/>
          </a:xfrm>
        </p:spPr>
        <p:txBody>
          <a:bodyPr/>
          <a:lstStyle/>
          <a:p>
            <a:r>
              <a:rPr lang="en-US" dirty="0"/>
              <a:t>$6,789</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29</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62019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2F5A-E30E-4087-A545-BE56076A8F42}"/>
              </a:ext>
            </a:extLst>
          </p:cNvPr>
          <p:cNvSpPr>
            <a:spLocks noGrp="1"/>
          </p:cNvSpPr>
          <p:nvPr>
            <p:ph type="title"/>
          </p:nvPr>
        </p:nvSpPr>
        <p:spPr>
          <a:xfrm>
            <a:off x="1848613" y="277859"/>
            <a:ext cx="8911687" cy="758730"/>
          </a:xfrm>
        </p:spPr>
        <p:txBody>
          <a:bodyPr/>
          <a:lstStyle/>
          <a:p>
            <a:pPr algn="ctr"/>
            <a:r>
              <a:rPr lang="en-US" dirty="0"/>
              <a:t>Objectives</a:t>
            </a:r>
          </a:p>
        </p:txBody>
      </p:sp>
      <p:sp>
        <p:nvSpPr>
          <p:cNvPr id="3" name="Content Placeholder 2">
            <a:extLst>
              <a:ext uri="{FF2B5EF4-FFF2-40B4-BE49-F238E27FC236}">
                <a16:creationId xmlns:a16="http://schemas.microsoft.com/office/drawing/2014/main" id="{AA23F3E5-C719-4E2E-9750-28C4D5EB62F7}"/>
              </a:ext>
            </a:extLst>
          </p:cNvPr>
          <p:cNvSpPr txBox="1">
            <a:spLocks/>
          </p:cNvSpPr>
          <p:nvPr/>
        </p:nvSpPr>
        <p:spPr>
          <a:xfrm>
            <a:off x="489856" y="1036589"/>
            <a:ext cx="11136087" cy="554355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latin typeface="Bookman Old Style" panose="02050604050505020204" pitchFamily="18" charset="0"/>
              </a:rPr>
              <a:t>There are a number of security concerns relating to a transmission.</a:t>
            </a:r>
          </a:p>
          <a:p>
            <a:pPr>
              <a:lnSpc>
                <a:spcPct val="150000"/>
              </a:lnSpc>
            </a:pPr>
            <a:r>
              <a:rPr lang="en-US" sz="2400" dirty="0">
                <a:latin typeface="Bookman Old Style" panose="02050604050505020204" pitchFamily="18" charset="0"/>
              </a:rPr>
              <a:t>Confidentiality: Only the intended recipient should be able to decrypt the ciphertext.</a:t>
            </a:r>
          </a:p>
          <a:p>
            <a:pPr>
              <a:lnSpc>
                <a:spcPct val="150000"/>
              </a:lnSpc>
            </a:pPr>
            <a:r>
              <a:rPr lang="en-US" sz="2400" dirty="0">
                <a:latin typeface="Bookman Old Style" panose="02050604050505020204" pitchFamily="18" charset="0"/>
              </a:rPr>
              <a:t>Authenticity: The receiver must be certain who sent the ciphertext.</a:t>
            </a:r>
          </a:p>
          <a:p>
            <a:pPr>
              <a:lnSpc>
                <a:spcPct val="150000"/>
              </a:lnSpc>
            </a:pPr>
            <a:r>
              <a:rPr lang="en-US" sz="2400" dirty="0">
                <a:latin typeface="Bookman Old Style" panose="02050604050505020204" pitchFamily="18" charset="0"/>
              </a:rPr>
              <a:t>Integrity: The ciphertext must not be modified during transmission.</a:t>
            </a:r>
          </a:p>
          <a:p>
            <a:pPr>
              <a:lnSpc>
                <a:spcPct val="150000"/>
              </a:lnSpc>
            </a:pPr>
            <a:r>
              <a:rPr lang="en-US" sz="2400" dirty="0">
                <a:latin typeface="Bookman Old Style" panose="02050604050505020204" pitchFamily="18" charset="0"/>
              </a:rPr>
              <a:t>Non-repudiation: Neither sender nor receiver should be able to deny involvement in the transmission.</a:t>
            </a:r>
          </a:p>
          <a:p>
            <a:pPr>
              <a:lnSpc>
                <a:spcPct val="150000"/>
              </a:lnSpc>
            </a:pPr>
            <a:r>
              <a:rPr lang="en-US" sz="2400" dirty="0">
                <a:latin typeface="Bookman Old Style" panose="02050604050505020204" pitchFamily="18" charset="0"/>
              </a:rPr>
              <a:t>Availability: Nothing should happen to prevent the receiver from receiving the transmission</a:t>
            </a:r>
            <a:r>
              <a:rPr lang="en-GB" sz="2400" dirty="0">
                <a:latin typeface="Bookman Old Style" panose="02050604050505020204" pitchFamily="18" charset="0"/>
              </a:rPr>
              <a:t>s</a:t>
            </a:r>
          </a:p>
          <a:p>
            <a:endParaRPr lang="en-US" sz="2000" dirty="0">
              <a:latin typeface="Bookman Old Style" panose="02050604050505020204" pitchFamily="18" charset="0"/>
            </a:endParaRPr>
          </a:p>
          <a:p>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p:txBody>
      </p:sp>
      <p:sp>
        <p:nvSpPr>
          <p:cNvPr id="6" name="Rectangle 5">
            <a:extLst>
              <a:ext uri="{FF2B5EF4-FFF2-40B4-BE49-F238E27FC236}">
                <a16:creationId xmlns:a16="http://schemas.microsoft.com/office/drawing/2014/main" id="{29FFCFDC-E6A0-4F60-987F-F062CEB0367C}"/>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90786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a:xfrm>
            <a:off x="4210421" y="712350"/>
            <a:ext cx="7815739" cy="569086"/>
          </a:xfrm>
        </p:spPr>
        <p:txBody>
          <a:bodyPr>
            <a:normAutofit/>
          </a:bodyPr>
          <a:lstStyle/>
          <a:p>
            <a:pPr algn="ctr"/>
            <a:r>
              <a:rPr lang="en-US" dirty="0"/>
              <a:t>Benefits of Quantum Cryptography</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30</a:t>
            </a:fld>
            <a:endParaRPr lang="en-US"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
        <p:nvSpPr>
          <p:cNvPr id="33" name="TextBox 32">
            <a:extLst>
              <a:ext uri="{FF2B5EF4-FFF2-40B4-BE49-F238E27FC236}">
                <a16:creationId xmlns:a16="http://schemas.microsoft.com/office/drawing/2014/main" id="{80C276C6-43D3-466B-8F8C-39F0A5008C33}"/>
              </a:ext>
            </a:extLst>
          </p:cNvPr>
          <p:cNvSpPr txBox="1"/>
          <p:nvPr/>
        </p:nvSpPr>
        <p:spPr>
          <a:xfrm>
            <a:off x="399883" y="1733418"/>
            <a:ext cx="10953917" cy="3693319"/>
          </a:xfrm>
          <a:prstGeom prst="rect">
            <a:avLst/>
          </a:prstGeom>
          <a:noFill/>
        </p:spPr>
        <p:txBody>
          <a:bodyPr wrap="square">
            <a:spAutoFit/>
          </a:bodyPr>
          <a:lstStyle/>
          <a:p>
            <a:r>
              <a:rPr lang="en-US" dirty="0"/>
              <a:t>Security Based on Quantum Principles:</a:t>
            </a:r>
          </a:p>
          <a:p>
            <a:endParaRPr lang="en-US" dirty="0"/>
          </a:p>
          <a:p>
            <a:r>
              <a:rPr lang="en-US" dirty="0"/>
              <a:t>Quantum cryptography exploits the principles of quantum mechanics, such as the no-cloning theorem and the observer effect, to provide a level of security that is theoretically immune to certain types of attacks.</a:t>
            </a:r>
          </a:p>
          <a:p>
            <a:r>
              <a:rPr lang="en-US" dirty="0"/>
              <a:t>Quantum Key Distribution (QKD):</a:t>
            </a:r>
          </a:p>
          <a:p>
            <a:endParaRPr lang="en-US" dirty="0"/>
          </a:p>
          <a:p>
            <a:r>
              <a:rPr lang="en-US" dirty="0"/>
              <a:t>QKD ensures secure key exchange, as any attempt to intercept the quantum states being transmitted would inevitably disturb them, alerting the communicating parties to the presence of an eavesdropper.</a:t>
            </a:r>
          </a:p>
          <a:p>
            <a:r>
              <a:rPr lang="en-US" dirty="0"/>
              <a:t>Future-Proof Against Quantum Computers:</a:t>
            </a:r>
          </a:p>
          <a:p>
            <a:endParaRPr lang="en-US" dirty="0"/>
          </a:p>
          <a:p>
            <a:r>
              <a:rPr lang="en-US" dirty="0"/>
              <a:t>Quantum cryptography is often considered "quantum-safe" or "quantum-resistant" because it is not vulnerable to attacks by quantum computers. Traditional public-key cryptography, which relies on the difficulty of certain mathematical problems, could be broken by sufficiently powerful quantum computers.</a:t>
            </a:r>
          </a:p>
        </p:txBody>
      </p:sp>
    </p:spTree>
    <p:extLst>
      <p:ext uri="{BB962C8B-B14F-4D97-AF65-F5344CB8AC3E}">
        <p14:creationId xmlns:p14="http://schemas.microsoft.com/office/powerpoint/2010/main" val="3310176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a:xfrm>
            <a:off x="4283732" y="260666"/>
            <a:ext cx="7815739" cy="569086"/>
          </a:xfrm>
        </p:spPr>
        <p:txBody>
          <a:bodyPr>
            <a:normAutofit fontScale="90000"/>
          </a:bodyPr>
          <a:lstStyle/>
          <a:p>
            <a:pPr algn="ctr"/>
            <a:r>
              <a:rPr lang="en-US" dirty="0"/>
              <a:t>Drawback of Quantum Cryptography</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31</a:t>
            </a:fld>
            <a:endParaRPr lang="en-US"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
        <p:nvSpPr>
          <p:cNvPr id="33" name="TextBox 32">
            <a:extLst>
              <a:ext uri="{FF2B5EF4-FFF2-40B4-BE49-F238E27FC236}">
                <a16:creationId xmlns:a16="http://schemas.microsoft.com/office/drawing/2014/main" id="{80C276C6-43D3-466B-8F8C-39F0A5008C33}"/>
              </a:ext>
            </a:extLst>
          </p:cNvPr>
          <p:cNvSpPr txBox="1"/>
          <p:nvPr/>
        </p:nvSpPr>
        <p:spPr>
          <a:xfrm>
            <a:off x="165840" y="996893"/>
            <a:ext cx="10953917" cy="5632311"/>
          </a:xfrm>
          <a:prstGeom prst="rect">
            <a:avLst/>
          </a:prstGeom>
          <a:noFill/>
        </p:spPr>
        <p:txBody>
          <a:bodyPr wrap="square">
            <a:spAutoFit/>
          </a:bodyPr>
          <a:lstStyle/>
          <a:p>
            <a:r>
              <a:rPr lang="en-US" dirty="0">
                <a:latin typeface="Bookman Old Style" panose="02050604050505020204" pitchFamily="18" charset="0"/>
              </a:rPr>
              <a:t>Practical Implementation Challenges:</a:t>
            </a:r>
          </a:p>
          <a:p>
            <a:endParaRPr lang="en-US" dirty="0">
              <a:latin typeface="Bookman Old Style" panose="02050604050505020204" pitchFamily="18" charset="0"/>
            </a:endParaRPr>
          </a:p>
          <a:p>
            <a:r>
              <a:rPr lang="en-US" dirty="0">
                <a:latin typeface="Bookman Old Style" panose="02050604050505020204" pitchFamily="18" charset="0"/>
              </a:rPr>
              <a:t>Implementing quantum cryptography in real-world scenarios faces significant challenges, such as the need for specialized equipment, the sensitivity of quantum states to environmental conditions, and the limited range over which quantum entanglement can be maintained.</a:t>
            </a:r>
          </a:p>
          <a:p>
            <a:r>
              <a:rPr lang="en-US" dirty="0">
                <a:latin typeface="Bookman Old Style" panose="02050604050505020204" pitchFamily="18" charset="0"/>
              </a:rPr>
              <a:t>Limited Range:</a:t>
            </a:r>
          </a:p>
          <a:p>
            <a:endParaRPr lang="en-US" dirty="0">
              <a:latin typeface="Bookman Old Style" panose="02050604050505020204" pitchFamily="18" charset="0"/>
            </a:endParaRPr>
          </a:p>
          <a:p>
            <a:r>
              <a:rPr lang="en-US" dirty="0">
                <a:latin typeface="Bookman Old Style" panose="02050604050505020204" pitchFamily="18" charset="0"/>
              </a:rPr>
              <a:t>Quantum communication systems, particularly those based on entanglement, have a limited range over which they can operate effectively. This can make it challenging to deploy quantum cryptography over long-distance communication channels.</a:t>
            </a:r>
          </a:p>
          <a:p>
            <a:r>
              <a:rPr lang="en-US" dirty="0">
                <a:latin typeface="Bookman Old Style" panose="02050604050505020204" pitchFamily="18" charset="0"/>
              </a:rPr>
              <a:t>Key Distribution Over Classical Channels:</a:t>
            </a:r>
          </a:p>
          <a:p>
            <a:endParaRPr lang="en-US" dirty="0">
              <a:latin typeface="Bookman Old Style" panose="02050604050505020204" pitchFamily="18" charset="0"/>
            </a:endParaRPr>
          </a:p>
          <a:p>
            <a:r>
              <a:rPr lang="en-US" dirty="0">
                <a:latin typeface="Bookman Old Style" panose="02050604050505020204" pitchFamily="18" charset="0"/>
              </a:rPr>
              <a:t>While QKD enables the secure exchange of keys, the actual key distribution often relies on classical communication channels. If these classical channels are compromised, it could undermine the security of the key exchange.</a:t>
            </a:r>
          </a:p>
          <a:p>
            <a:r>
              <a:rPr lang="en-US" dirty="0">
                <a:latin typeface="Bookman Old Style" panose="02050604050505020204" pitchFamily="18" charset="0"/>
              </a:rPr>
              <a:t>Cost and Complexity:</a:t>
            </a:r>
          </a:p>
          <a:p>
            <a:endParaRPr lang="en-US" dirty="0">
              <a:latin typeface="Bookman Old Style" panose="02050604050505020204" pitchFamily="18" charset="0"/>
            </a:endParaRPr>
          </a:p>
          <a:p>
            <a:r>
              <a:rPr lang="en-US" dirty="0">
                <a:latin typeface="Bookman Old Style" panose="02050604050505020204" pitchFamily="18" charset="0"/>
              </a:rPr>
              <a:t>The development and deployment of quantum cryptographic systems can be costly and complex. Specialized quantum hardware is required, and the technology is still in the early stages of commercialization.</a:t>
            </a:r>
          </a:p>
        </p:txBody>
      </p:sp>
    </p:spTree>
    <p:extLst>
      <p:ext uri="{BB962C8B-B14F-4D97-AF65-F5344CB8AC3E}">
        <p14:creationId xmlns:p14="http://schemas.microsoft.com/office/powerpoint/2010/main" val="3928839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a:xfrm>
            <a:off x="4210421" y="712350"/>
            <a:ext cx="7815739" cy="569086"/>
          </a:xfrm>
        </p:spPr>
        <p:txBody>
          <a:bodyPr>
            <a:normAutofit fontScale="90000"/>
          </a:bodyPr>
          <a:lstStyle/>
          <a:p>
            <a:pPr algn="ctr"/>
            <a:r>
              <a:rPr lang="en-US" dirty="0"/>
              <a:t>Limitation of Quantum Cryptography</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a:xfrm>
            <a:off x="778643" y="4136638"/>
            <a:ext cx="2944368" cy="1554480"/>
          </a:xfrm>
        </p:spPr>
        <p:txBody>
          <a:bodyPr>
            <a:normAutofit/>
          </a:bodyPr>
          <a:lstStyle/>
          <a:p>
            <a:pPr lvl="0"/>
            <a:r>
              <a:rPr lang="en-US" b="1" dirty="0">
                <a:solidFill>
                  <a:schemeClr val="bg2"/>
                </a:solidFill>
              </a:rPr>
              <a:t>Expense.</a:t>
            </a:r>
            <a:r>
              <a:rPr lang="en-US" dirty="0">
                <a:solidFill>
                  <a:schemeClr val="bg2"/>
                </a:solidFill>
              </a:rPr>
              <a:t> Quantum cryptography typically requires its own infrastructure, using fiber optic lines and repeaters.</a:t>
            </a:r>
          </a:p>
          <a:p>
            <a:pPr lvl="0"/>
            <a:r>
              <a:rPr lang="en-US" b="1" dirty="0">
                <a:solidFill>
                  <a:schemeClr val="bg2"/>
                </a:solidFill>
              </a:rPr>
              <a:t>Number of destinations.</a:t>
            </a:r>
            <a:r>
              <a:rPr lang="en-US" dirty="0">
                <a:solidFill>
                  <a:schemeClr val="bg2"/>
                </a:solidFill>
              </a:rPr>
              <a:t> It is not possible to send keys to two or more locations in a quantum channel.</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a:xfrm>
            <a:off x="4572056" y="3998422"/>
            <a:ext cx="2901086" cy="1534754"/>
          </a:xfrm>
        </p:spPr>
        <p:txBody>
          <a:bodyPr>
            <a:normAutofit/>
          </a:bodyPr>
          <a:lstStyle/>
          <a:p>
            <a:pPr lvl="0"/>
            <a:r>
              <a:rPr lang="en-US" b="1" dirty="0">
                <a:solidFill>
                  <a:schemeClr val="bg2"/>
                </a:solidFill>
              </a:rPr>
              <a:t>Changes in polarization and error rates. </a:t>
            </a:r>
          </a:p>
          <a:p>
            <a:pPr lvl="0"/>
            <a:r>
              <a:rPr lang="en-US" dirty="0">
                <a:solidFill>
                  <a:schemeClr val="bg2"/>
                </a:solidFill>
              </a:rPr>
              <a:t>Photons may change polarization in transit, which potentially increases error rates.</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a:xfrm>
            <a:off x="8515701" y="2692600"/>
            <a:ext cx="978408" cy="978408"/>
          </a:xfrm>
        </p:spPr>
        <p:txBody>
          <a:bodyPr/>
          <a:lstStyle/>
          <a:p>
            <a:r>
              <a:rPr lang="en-US" dirty="0"/>
              <a:t>3</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a:xfrm>
            <a:off x="8258007" y="3998422"/>
            <a:ext cx="2944368" cy="1419822"/>
          </a:xfrm>
        </p:spPr>
        <p:txBody>
          <a:bodyPr>
            <a:normAutofit/>
          </a:bodyPr>
          <a:lstStyle/>
          <a:p>
            <a:pPr lvl="0"/>
            <a:r>
              <a:rPr lang="en-US" b="1" dirty="0">
                <a:solidFill>
                  <a:schemeClr val="bg2"/>
                </a:solidFill>
              </a:rPr>
              <a:t>Range.</a:t>
            </a:r>
            <a:r>
              <a:rPr lang="en-US" dirty="0">
                <a:solidFill>
                  <a:schemeClr val="bg2"/>
                </a:solidFill>
              </a:rPr>
              <a:t> The maximum range of quantum cryptography has typically been around 400 to 500 km, with the exception of Terra Quantum, as noted below.</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32</a:t>
            </a:fld>
            <a:endParaRPr lang="en-US"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88617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a:xfrm>
            <a:off x="5143500" y="707529"/>
            <a:ext cx="6266572" cy="569086"/>
          </a:xfrm>
        </p:spPr>
        <p:txBody>
          <a:bodyPr>
            <a:normAutofit/>
          </a:bodyPr>
          <a:lstStyle/>
          <a:p>
            <a:r>
              <a:rPr lang="en-US" sz="4000" dirty="0">
                <a:latin typeface="Bookman Old Style" panose="02050604050505020204" pitchFamily="18" charset="0"/>
              </a:rPr>
              <a:t>SSL/TLS Encryption?</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a:xfrm>
            <a:off x="375557" y="1583871"/>
            <a:ext cx="10858500" cy="3298372"/>
          </a:xfrm>
        </p:spPr>
        <p:txBody>
          <a:bodyPr anchor="t">
            <a:normAutofit/>
          </a:bodyPr>
          <a:lstStyle/>
          <a:p>
            <a:pPr>
              <a:lnSpc>
                <a:spcPct val="150000"/>
              </a:lnSpc>
            </a:pPr>
            <a:r>
              <a:rPr lang="en-US" b="0" dirty="0">
                <a:latin typeface="Bookman Old Style" panose="02050604050505020204" pitchFamily="18" charset="0"/>
              </a:rPr>
              <a:t>The two main protocols used to ensure security when using the internet are</a:t>
            </a:r>
          </a:p>
          <a:p>
            <a:pPr>
              <a:lnSpc>
                <a:spcPct val="150000"/>
              </a:lnSpc>
            </a:pPr>
            <a:r>
              <a:rPr lang="en-US" b="0" dirty="0">
                <a:latin typeface="Bookman Old Style" panose="02050604050505020204" pitchFamily="18" charset="0"/>
              </a:rPr>
              <a:t>Secure Sockets Layer (SSL) and Transport Layer Security (TLS); these are</a:t>
            </a:r>
          </a:p>
          <a:p>
            <a:pPr>
              <a:lnSpc>
                <a:spcPct val="150000"/>
              </a:lnSpc>
            </a:pPr>
            <a:r>
              <a:rPr lang="en-US" b="0" dirty="0">
                <a:latin typeface="Bookman Old Style" panose="02050604050505020204" pitchFamily="18" charset="0"/>
              </a:rPr>
              <a:t>both part of the transport layer</a:t>
            </a:r>
          </a:p>
          <a:p>
            <a:pPr>
              <a:lnSpc>
                <a:spcPct val="150000"/>
              </a:lnSpc>
            </a:pPr>
            <a:r>
              <a:rPr lang="en-US" b="0" dirty="0">
                <a:latin typeface="Bookman Old Style" panose="02050604050505020204" pitchFamily="18" charset="0"/>
              </a:rPr>
              <a:t>Although SSL is now considered outdated and has largely been replaced by TLS, it's still valuable to understand its key features and how it contributed to online security. </a:t>
            </a: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33</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65098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a:xfrm>
            <a:off x="5143500" y="707529"/>
            <a:ext cx="6266572" cy="569086"/>
          </a:xfrm>
        </p:spPr>
        <p:txBody>
          <a:bodyPr>
            <a:normAutofit/>
          </a:bodyPr>
          <a:lstStyle/>
          <a:p>
            <a:r>
              <a:rPr lang="en-US" sz="4000" dirty="0">
                <a:latin typeface="Bookman Old Style" panose="02050604050505020204" pitchFamily="18" charset="0"/>
              </a:rPr>
              <a:t>SSL/TLS Encryption?</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a:xfrm>
            <a:off x="375557" y="1583871"/>
            <a:ext cx="10858500" cy="3298372"/>
          </a:xfrm>
        </p:spPr>
        <p:txBody>
          <a:bodyPr anchor="t">
            <a:normAutofit/>
          </a:bodyPr>
          <a:lstStyle/>
          <a:p>
            <a:pPr>
              <a:lnSpc>
                <a:spcPct val="150000"/>
              </a:lnSpc>
            </a:pPr>
            <a:r>
              <a:rPr lang="en-US" b="0" dirty="0">
                <a:latin typeface="Bookman Old Style" panose="02050604050505020204" pitchFamily="18" charset="0"/>
              </a:rPr>
              <a:t>The two main protocols used to ensure security when using the internet are</a:t>
            </a:r>
          </a:p>
          <a:p>
            <a:pPr>
              <a:lnSpc>
                <a:spcPct val="150000"/>
              </a:lnSpc>
            </a:pPr>
            <a:r>
              <a:rPr lang="en-US" b="0" dirty="0">
                <a:latin typeface="Bookman Old Style" panose="02050604050505020204" pitchFamily="18" charset="0"/>
              </a:rPr>
              <a:t>Secure Sockets Layer (SSL) and Transport Layer Security (TLS); these are</a:t>
            </a:r>
          </a:p>
          <a:p>
            <a:pPr>
              <a:lnSpc>
                <a:spcPct val="150000"/>
              </a:lnSpc>
            </a:pPr>
            <a:r>
              <a:rPr lang="en-US" b="0" dirty="0">
                <a:latin typeface="Bookman Old Style" panose="02050604050505020204" pitchFamily="18" charset="0"/>
              </a:rPr>
              <a:t>both part of the transport layer</a:t>
            </a:r>
          </a:p>
          <a:p>
            <a:pPr>
              <a:lnSpc>
                <a:spcPct val="150000"/>
              </a:lnSpc>
            </a:pPr>
            <a:r>
              <a:rPr lang="en-US" b="0" dirty="0">
                <a:latin typeface="Bookman Old Style" panose="02050604050505020204" pitchFamily="18" charset="0"/>
              </a:rPr>
              <a:t>Although SSL is now considered outdated and has largely been replaced by TLS, it's still valuable to understand its key features and how it contributed to online security. </a:t>
            </a: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34</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290156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a:xfrm>
            <a:off x="5143500" y="707529"/>
            <a:ext cx="6266572" cy="569086"/>
          </a:xfrm>
        </p:spPr>
        <p:txBody>
          <a:bodyPr>
            <a:normAutofit/>
          </a:bodyPr>
          <a:lstStyle/>
          <a:p>
            <a:r>
              <a:rPr lang="en-US" sz="4000" dirty="0">
                <a:latin typeface="Bookman Old Style" panose="02050604050505020204" pitchFamily="18" charset="0"/>
              </a:rPr>
              <a:t>SSL/TLS Encryption?</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a:xfrm>
            <a:off x="375557" y="1583871"/>
            <a:ext cx="10858500" cy="3298372"/>
          </a:xfrm>
        </p:spPr>
        <p:txBody>
          <a:bodyPr anchor="t">
            <a:normAutofit/>
          </a:bodyPr>
          <a:lstStyle/>
          <a:p>
            <a:pPr>
              <a:lnSpc>
                <a:spcPct val="150000"/>
              </a:lnSpc>
            </a:pPr>
            <a:r>
              <a:rPr lang="en-US" b="0" dirty="0">
                <a:latin typeface="Bookman Old Style" panose="02050604050505020204" pitchFamily="18" charset="0"/>
              </a:rPr>
              <a:t>When a user logs onto a website, SSL encrypts the data – only the client’s computer and the web server are able to make sense of what is being transmitted. </a:t>
            </a:r>
          </a:p>
          <a:p>
            <a:pPr>
              <a:lnSpc>
                <a:spcPct val="150000"/>
              </a:lnSpc>
            </a:pPr>
            <a:r>
              <a:rPr lang="en-US" b="0" dirty="0">
                <a:latin typeface="Bookman Old Style" panose="02050604050505020204" pitchFamily="18" charset="0"/>
              </a:rPr>
              <a:t>Two other functions of SSL are data compression (reducing the amount of data being transmitted), and data integrity checks. </a:t>
            </a:r>
          </a:p>
          <a:p>
            <a:pPr>
              <a:lnSpc>
                <a:spcPct val="150000"/>
              </a:lnSpc>
            </a:pPr>
            <a:r>
              <a:rPr lang="en-US" b="0" dirty="0">
                <a:latin typeface="Bookman Old Style" panose="02050604050505020204" pitchFamily="18" charset="0"/>
              </a:rPr>
              <a:t>A user will know if SSL is being applied when they see the https protocol and/or the small green closed padlock.</a:t>
            </a: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35</a:t>
            </a:fld>
            <a:endParaRPr lang="en-US"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043916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a:xfrm>
            <a:off x="4684457" y="680480"/>
            <a:ext cx="7507543" cy="569086"/>
          </a:xfrm>
        </p:spPr>
        <p:txBody>
          <a:bodyPr>
            <a:normAutofit fontScale="90000"/>
          </a:bodyPr>
          <a:lstStyle/>
          <a:p>
            <a:r>
              <a:rPr lang="en-US" sz="4000" dirty="0">
                <a:latin typeface="Bookman Old Style" panose="02050604050505020204" pitchFamily="18" charset="0"/>
              </a:rPr>
              <a:t>Transport Layer Security (TLS)</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a:xfrm>
            <a:off x="375557" y="1583871"/>
            <a:ext cx="10858500" cy="3298372"/>
          </a:xfrm>
        </p:spPr>
        <p:txBody>
          <a:bodyPr anchor="t">
            <a:normAutofit/>
          </a:bodyPr>
          <a:lstStyle/>
          <a:p>
            <a:pPr>
              <a:lnSpc>
                <a:spcPct val="150000"/>
              </a:lnSpc>
            </a:pPr>
            <a:r>
              <a:rPr lang="en-US" b="0" dirty="0">
                <a:latin typeface="Bookman Old Style" panose="02050604050505020204" pitchFamily="18" charset="0"/>
              </a:rPr>
              <a:t>Transport Layer Security (TLS) is a cryptographic protocol suite designed to secure communications over a computer network. </a:t>
            </a:r>
          </a:p>
          <a:p>
            <a:pPr>
              <a:lnSpc>
                <a:spcPct val="150000"/>
              </a:lnSpc>
            </a:pPr>
            <a:r>
              <a:rPr lang="en-US" b="0" dirty="0">
                <a:latin typeface="Bookman Old Style" panose="02050604050505020204" pitchFamily="18" charset="0"/>
              </a:rPr>
              <a:t>TLS ensures the privacy and integrity of data exchanged between applications, such as web browsers and servers, by providing encryption and authentication services.</a:t>
            </a:r>
          </a:p>
          <a:p>
            <a:pPr>
              <a:lnSpc>
                <a:spcPct val="150000"/>
              </a:lnSpc>
            </a:pPr>
            <a:endParaRPr lang="en-US" b="0" dirty="0">
              <a:latin typeface="Bookman Old Style" panose="02050604050505020204" pitchFamily="18" charset="0"/>
            </a:endParaRPr>
          </a:p>
          <a:p>
            <a:pPr>
              <a:lnSpc>
                <a:spcPct val="150000"/>
              </a:lnSpc>
            </a:pPr>
            <a:r>
              <a:rPr lang="en-US" b="0" dirty="0">
                <a:latin typeface="Bookman Old Style" panose="02050604050505020204" pitchFamily="18" charset="0"/>
              </a:rPr>
              <a:t>It is often </a:t>
            </a:r>
            <a:r>
              <a:rPr lang="en-US" b="0" dirty="0" err="1">
                <a:latin typeface="Bookman Old Style" panose="02050604050505020204" pitchFamily="18" charset="0"/>
              </a:rPr>
              <a:t>refered</a:t>
            </a:r>
            <a:r>
              <a:rPr lang="en-US" b="0" dirty="0">
                <a:latin typeface="Bookman Old Style" panose="02050604050505020204" pitchFamily="18" charset="0"/>
              </a:rPr>
              <a:t> to as the TLS protocol suite</a:t>
            </a: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36</a:t>
            </a:fld>
            <a:endParaRPr lang="en-US"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299956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a:xfrm>
            <a:off x="4684457" y="680480"/>
            <a:ext cx="7507543" cy="569086"/>
          </a:xfrm>
        </p:spPr>
        <p:txBody>
          <a:bodyPr>
            <a:normAutofit fontScale="90000"/>
          </a:bodyPr>
          <a:lstStyle/>
          <a:p>
            <a:r>
              <a:rPr lang="en-US" sz="4000" dirty="0">
                <a:latin typeface="Bookman Old Style" panose="02050604050505020204" pitchFamily="18" charset="0"/>
              </a:rPr>
              <a:t>Transport Layer Security (TLS)</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a:xfrm>
            <a:off x="375557" y="1583871"/>
            <a:ext cx="10858500" cy="4593092"/>
          </a:xfrm>
        </p:spPr>
        <p:txBody>
          <a:bodyPr anchor="t">
            <a:normAutofit fontScale="92500"/>
          </a:bodyPr>
          <a:lstStyle/>
          <a:p>
            <a:pPr>
              <a:lnSpc>
                <a:spcPct val="150000"/>
              </a:lnSpc>
            </a:pPr>
            <a:r>
              <a:rPr lang="en-US" b="0" dirty="0">
                <a:latin typeface="Bookman Old Style" panose="02050604050505020204" pitchFamily="18" charset="0"/>
              </a:rPr>
              <a:t>It is often referred to as the TLS protocol suite because it uses 2 different protocols</a:t>
            </a:r>
          </a:p>
          <a:p>
            <a:pPr>
              <a:lnSpc>
                <a:spcPct val="150000"/>
              </a:lnSpc>
            </a:pPr>
            <a:r>
              <a:rPr lang="en-US" b="0" dirty="0">
                <a:latin typeface="Bookman Old Style" panose="02050604050505020204" pitchFamily="18" charset="0"/>
              </a:rPr>
              <a:t>Handshake Protocol: The Handshake Protocol is used to establish a secure connection between a client and a server. The parties agree on cryptographic parameters, exchange keys, and authenticate each other and also the verification of digital certificates.</a:t>
            </a:r>
            <a:br>
              <a:rPr lang="en-US" b="0" dirty="0">
                <a:latin typeface="Bookman Old Style" panose="02050604050505020204" pitchFamily="18" charset="0"/>
              </a:rPr>
            </a:br>
            <a:endParaRPr lang="en-US" b="0" dirty="0">
              <a:latin typeface="Bookman Old Style" panose="02050604050505020204" pitchFamily="18" charset="0"/>
            </a:endParaRPr>
          </a:p>
          <a:p>
            <a:pPr>
              <a:lnSpc>
                <a:spcPct val="150000"/>
              </a:lnSpc>
            </a:pPr>
            <a:r>
              <a:rPr lang="en-US" b="0" dirty="0">
                <a:latin typeface="Bookman Old Style" panose="02050604050505020204" pitchFamily="18" charset="0"/>
              </a:rPr>
              <a:t>Record Protocol: The is responsible for breaking up large messages into smaller blocks, applying encryption and compression, and adding integrity checks through message authentication codes (MACs). </a:t>
            </a:r>
          </a:p>
          <a:p>
            <a:pPr>
              <a:lnSpc>
                <a:spcPct val="150000"/>
              </a:lnSpc>
            </a:pPr>
            <a:r>
              <a:rPr lang="en-US" b="0" dirty="0">
                <a:latin typeface="Bookman Old Style" panose="02050604050505020204" pitchFamily="18" charset="0"/>
              </a:rPr>
              <a:t>This protocol operates beneath the application layer and ensures the confidentiality and integrity of the transmitted data.</a:t>
            </a:r>
          </a:p>
          <a:p>
            <a:pPr>
              <a:lnSpc>
                <a:spcPct val="150000"/>
              </a:lnSpc>
            </a:pPr>
            <a:endParaRPr lang="en-US" b="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37</a:t>
            </a:fld>
            <a:endParaRPr lang="en-US"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847981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a:xfrm>
            <a:off x="4684457" y="680480"/>
            <a:ext cx="7507543" cy="569086"/>
          </a:xfrm>
        </p:spPr>
        <p:txBody>
          <a:bodyPr>
            <a:normAutofit fontScale="90000"/>
          </a:bodyPr>
          <a:lstStyle/>
          <a:p>
            <a:r>
              <a:rPr lang="en-US" sz="4000" dirty="0">
                <a:latin typeface="Bookman Old Style" panose="02050604050505020204" pitchFamily="18" charset="0"/>
              </a:rPr>
              <a:t>Transport Layer Security (TLS)</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a:xfrm>
            <a:off x="375557" y="1420586"/>
            <a:ext cx="10858500" cy="5323113"/>
          </a:xfrm>
        </p:spPr>
        <p:txBody>
          <a:bodyPr anchor="t">
            <a:normAutofit fontScale="85000" lnSpcReduction="10000"/>
          </a:bodyPr>
          <a:lstStyle/>
          <a:p>
            <a:pPr>
              <a:lnSpc>
                <a:spcPct val="150000"/>
              </a:lnSpc>
            </a:pPr>
            <a:r>
              <a:rPr lang="en-US" b="0" dirty="0">
                <a:latin typeface="Bookman Old Style" panose="02050604050505020204" pitchFamily="18" charset="0"/>
              </a:rPr>
              <a:t>The TLS also use session resumption (sometimes called session caching”)</a:t>
            </a:r>
          </a:p>
          <a:p>
            <a:pPr>
              <a:lnSpc>
                <a:spcPct val="150000"/>
              </a:lnSpc>
            </a:pPr>
            <a:r>
              <a:rPr lang="en-US" b="0" dirty="0">
                <a:latin typeface="Bookman Old Style" panose="02050604050505020204" pitchFamily="18" charset="0"/>
              </a:rPr>
              <a:t>Session resumption allows a client and server to resume a previously established session without performing a complete new handshake. </a:t>
            </a:r>
          </a:p>
          <a:p>
            <a:pPr>
              <a:lnSpc>
                <a:spcPct val="150000"/>
              </a:lnSpc>
            </a:pPr>
            <a:r>
              <a:rPr lang="en-US" b="0" dirty="0">
                <a:latin typeface="Bookman Old Style" panose="02050604050505020204" pitchFamily="18" charset="0"/>
              </a:rPr>
              <a:t>Example:</a:t>
            </a:r>
          </a:p>
          <a:p>
            <a:pPr>
              <a:lnSpc>
                <a:spcPct val="150000"/>
              </a:lnSpc>
            </a:pPr>
            <a:r>
              <a:rPr lang="en-US" b="0" dirty="0">
                <a:latin typeface="Bookman Old Style" panose="02050604050505020204" pitchFamily="18" charset="0"/>
              </a:rPr>
              <a:t>If a client connects to a server and establishes a TLS session, both parties can negotiate to save the session parameters. </a:t>
            </a:r>
          </a:p>
          <a:p>
            <a:pPr>
              <a:lnSpc>
                <a:spcPct val="150000"/>
              </a:lnSpc>
            </a:pPr>
            <a:r>
              <a:rPr lang="en-US" b="0" dirty="0">
                <a:latin typeface="Bookman Old Style" panose="02050604050505020204" pitchFamily="18" charset="0"/>
              </a:rPr>
              <a:t>These parameters include the </a:t>
            </a:r>
          </a:p>
          <a:p>
            <a:pPr marL="342900" indent="-342900">
              <a:lnSpc>
                <a:spcPct val="150000"/>
              </a:lnSpc>
              <a:buFont typeface="Arial" panose="020B0604020202020204" pitchFamily="34" charset="0"/>
              <a:buChar char="•"/>
            </a:pPr>
            <a:r>
              <a:rPr lang="en-US" b="0" dirty="0">
                <a:latin typeface="Bookman Old Style" panose="02050604050505020204" pitchFamily="18" charset="0"/>
              </a:rPr>
              <a:t>session ID </a:t>
            </a:r>
          </a:p>
          <a:p>
            <a:pPr marL="342900" indent="-342900">
              <a:lnSpc>
                <a:spcPct val="150000"/>
              </a:lnSpc>
              <a:buFont typeface="Arial" panose="020B0604020202020204" pitchFamily="34" charset="0"/>
              <a:buChar char="•"/>
            </a:pPr>
            <a:r>
              <a:rPr lang="en-US" b="0" dirty="0">
                <a:latin typeface="Bookman Old Style" panose="02050604050505020204" pitchFamily="18" charset="0"/>
              </a:rPr>
              <a:t>cryptographic keys. </a:t>
            </a:r>
          </a:p>
          <a:p>
            <a:pPr>
              <a:lnSpc>
                <a:spcPct val="150000"/>
              </a:lnSpc>
            </a:pPr>
            <a:r>
              <a:rPr lang="en-US" b="0" dirty="0">
                <a:latin typeface="Bookman Old Style" panose="02050604050505020204" pitchFamily="18" charset="0"/>
              </a:rPr>
              <a:t>When the session resumes, if the client later wants to reconnect to the same server, it can present the saved session ID during the initial steps of the handshake. If the server still has the corresponding session parameters cached, the handshake can be abbreviated, significantly reducing the overhead of establishing a new secure connection.</a:t>
            </a:r>
          </a:p>
          <a:p>
            <a:pPr>
              <a:lnSpc>
                <a:spcPct val="150000"/>
              </a:lnSpc>
            </a:pPr>
            <a:endParaRPr lang="en-US" b="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38</a:t>
            </a:fld>
            <a:endParaRPr lang="en-US"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9161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a:xfrm>
            <a:off x="2551047" y="670293"/>
            <a:ext cx="8454331" cy="804338"/>
          </a:xfrm>
        </p:spPr>
        <p:txBody>
          <a:bodyPr anchor="t">
            <a:normAutofit/>
          </a:bodyPr>
          <a:lstStyle/>
          <a:p>
            <a:r>
              <a:rPr lang="en-US" dirty="0"/>
              <a:t>How Does SSL/TLS Encryption Work?</a:t>
            </a:r>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39</a:t>
            </a:fld>
            <a:endParaRPr lang="en-US" dirty="0"/>
          </a:p>
        </p:txBody>
      </p:sp>
      <p:sp>
        <p:nvSpPr>
          <p:cNvPr id="12" name="Text Placeholder 7">
            <a:extLst>
              <a:ext uri="{FF2B5EF4-FFF2-40B4-BE49-F238E27FC236}">
                <a16:creationId xmlns:a16="http://schemas.microsoft.com/office/drawing/2014/main" id="{7F9E6494-1485-4A3D-8CD3-31B5FAC16899}"/>
              </a:ext>
            </a:extLst>
          </p:cNvPr>
          <p:cNvSpPr>
            <a:spLocks noGrp="1"/>
          </p:cNvSpPr>
          <p:nvPr>
            <p:ph type="body" idx="14"/>
          </p:nvPr>
        </p:nvSpPr>
        <p:spPr>
          <a:xfrm>
            <a:off x="344928" y="1072462"/>
            <a:ext cx="11502144" cy="3365631"/>
          </a:xfrm>
        </p:spPr>
        <p:txBody>
          <a:bodyPr>
            <a:noAutofit/>
          </a:bodyPr>
          <a:lstStyle/>
          <a:p>
            <a:pPr marL="0" indent="0">
              <a:buNone/>
            </a:pPr>
            <a:r>
              <a:rPr lang="en-US" sz="11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A </a:t>
            </a:r>
            <a:r>
              <a:rPr lang="en-US" sz="20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website must have an SSL/TLS certificate for their web server/domain name to use SSL/TLS encryption. </a:t>
            </a:r>
          </a:p>
          <a:p>
            <a:pPr marL="0" indent="0">
              <a:buNone/>
            </a:pPr>
            <a:r>
              <a:rPr lang="en-US" sz="20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Once installed, the certificate enables the client and server to securely negotiate the level of encryption in the following steps:</a:t>
            </a:r>
          </a:p>
          <a:p>
            <a:pPr marL="342900" indent="-342900">
              <a:buFont typeface="+mj-lt"/>
              <a:buAutoNum type="arabicPeriod"/>
            </a:pPr>
            <a:r>
              <a:rPr lang="en-US" sz="20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The client contacts the server using a secure URL (HTTPS…).</a:t>
            </a:r>
          </a:p>
          <a:p>
            <a:pPr marL="342900" indent="-342900">
              <a:buFont typeface="+mj-lt"/>
              <a:buAutoNum type="arabicPeriod"/>
            </a:pPr>
            <a:r>
              <a:rPr lang="en-US" sz="20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The server sends the client its certificate and public key.</a:t>
            </a:r>
          </a:p>
          <a:p>
            <a:pPr marL="342900" indent="-342900">
              <a:buFont typeface="+mj-lt"/>
              <a:buAutoNum type="arabicPeriod"/>
            </a:pPr>
            <a:r>
              <a:rPr lang="en-US" sz="20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The client verifies this with a Trusted Root Certification Authority to ensure the certificate is legitimate.</a:t>
            </a:r>
          </a:p>
          <a:p>
            <a:pPr marL="342900" indent="-342900">
              <a:buFont typeface="+mj-lt"/>
              <a:buAutoNum type="arabicPeriod"/>
            </a:pPr>
            <a:r>
              <a:rPr lang="en-US" sz="20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The client and server negotiate the strongest type of encryption that each can support.</a:t>
            </a:r>
          </a:p>
          <a:p>
            <a:pPr marL="342900" indent="-342900">
              <a:buFont typeface="+mj-lt"/>
              <a:buAutoNum type="arabicPeriod"/>
            </a:pPr>
            <a:r>
              <a:rPr lang="en-US" sz="20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The client encrypts a session (secret) key with the server’s public key, and sends it back to the server.</a:t>
            </a:r>
          </a:p>
          <a:p>
            <a:pPr marL="342900" indent="-342900">
              <a:buFont typeface="+mj-lt"/>
              <a:buAutoNum type="arabicPeriod"/>
            </a:pPr>
            <a:r>
              <a:rPr lang="en-US" sz="20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The server decrypts the client communication with its private key, and the session is established.</a:t>
            </a:r>
          </a:p>
          <a:p>
            <a:pPr marL="342900" indent="-342900">
              <a:buFont typeface="+mj-lt"/>
              <a:buAutoNum type="arabicPeriod"/>
            </a:pPr>
            <a:r>
              <a:rPr lang="en-US" sz="20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The session key (symmetric encryption) is now used to encrypt and decrypt data transmitted between the client and </a:t>
            </a:r>
            <a:r>
              <a:rPr lang="en-US" sz="2000" dirty="0">
                <a:solidFill>
                  <a:schemeClr val="bg2"/>
                </a:solidFill>
                <a:latin typeface="Bookman Old Style" panose="02050604050505020204" pitchFamily="18" charset="0"/>
                <a:cs typeface="Segoe UI" panose="020B0502040204020203" pitchFamily="34" charset="0"/>
              </a:rPr>
              <a:t>server.</a:t>
            </a:r>
          </a:p>
        </p:txBody>
      </p:sp>
    </p:spTree>
    <p:extLst>
      <p:ext uri="{BB962C8B-B14F-4D97-AF65-F5344CB8AC3E}">
        <p14:creationId xmlns:p14="http://schemas.microsoft.com/office/powerpoint/2010/main" val="202239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Encryption</a:t>
            </a:r>
            <a:br>
              <a:rPr lang="en-US" dirty="0"/>
            </a:b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Year 13</a:t>
            </a:r>
            <a:endParaRPr lang="ru-RU" dirty="0"/>
          </a:p>
        </p:txBody>
      </p:sp>
    </p:spTree>
    <p:extLst>
      <p:ext uri="{BB962C8B-B14F-4D97-AF65-F5344CB8AC3E}">
        <p14:creationId xmlns:p14="http://schemas.microsoft.com/office/powerpoint/2010/main" val="570455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a:xfrm>
            <a:off x="2551047" y="670293"/>
            <a:ext cx="8454331" cy="804338"/>
          </a:xfrm>
        </p:spPr>
        <p:txBody>
          <a:bodyPr anchor="t">
            <a:normAutofit/>
          </a:bodyPr>
          <a:lstStyle/>
          <a:p>
            <a:r>
              <a:rPr lang="en-US" dirty="0"/>
              <a:t>How Does SSL/TLS Encryption Work?</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a:xfrm>
            <a:off x="955889" y="2392555"/>
            <a:ext cx="5657182" cy="3487101"/>
          </a:xfrm>
        </p:spPr>
        <p:txBody>
          <a:bodyPr>
            <a:normAutofit/>
          </a:bodyPr>
          <a:lstStyle/>
          <a:p>
            <a:pPr marL="0" indent="0">
              <a:lnSpc>
                <a:spcPct val="150000"/>
              </a:lnSpc>
              <a:buNone/>
            </a:pPr>
            <a:r>
              <a:rPr lang="en-US" sz="18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SSL/TLS uses both asymmetric and symmetric encryption to protect the confidentiality and integrity of data-in-transit. </a:t>
            </a:r>
          </a:p>
          <a:p>
            <a:pPr marL="0" indent="0">
              <a:lnSpc>
                <a:spcPct val="150000"/>
              </a:lnSpc>
              <a:buNone/>
            </a:pPr>
            <a:r>
              <a:rPr lang="en-US" sz="18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Asymmetric encryption is used to establish a secure session between a client and a server, and symmetric encryption is used to exchange data within the secured session</a:t>
            </a:r>
            <a:r>
              <a:rPr lang="en-US" sz="1100"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 </a:t>
            </a:r>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40</a:t>
            </a:fld>
            <a:endParaRPr lang="en-US" dirty="0"/>
          </a:p>
        </p:txBody>
      </p:sp>
      <p:sp>
        <p:nvSpPr>
          <p:cNvPr id="11" name="Rectangle 10"/>
          <p:cNvSpPr/>
          <p:nvPr/>
        </p:nvSpPr>
        <p:spPr>
          <a:xfrm>
            <a:off x="7013243" y="2792186"/>
            <a:ext cx="4400113" cy="3139321"/>
          </a:xfrm>
          <a:prstGeom prst="rect">
            <a:avLst/>
          </a:prstGeom>
        </p:spPr>
        <p:txBody>
          <a:bodyPr wrap="square">
            <a:spAutoFit/>
          </a:bodyPr>
          <a:lstStyle/>
          <a:p>
            <a:r>
              <a:rPr lang="en-US"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Both the client and server are now using HTTPS (SSL/TLS + HTTP) for their communication. Web browsers validate this with a lock icon in the browser address bar. HTTPS functions over Port 443.</a:t>
            </a:r>
            <a:endParaRPr lang="en-US" dirty="0">
              <a:solidFill>
                <a:schemeClr val="bg2"/>
              </a:solidFill>
              <a:latin typeface="Bookman Old Style" panose="02050604050505020204" pitchFamily="18" charset="0"/>
              <a:ea typeface="Times New Roman" panose="02020603050405020304" pitchFamily="18" charset="0"/>
            </a:endParaRPr>
          </a:p>
          <a:p>
            <a:r>
              <a:rPr lang="en-US" dirty="0">
                <a:solidFill>
                  <a:schemeClr val="bg2"/>
                </a:solidFill>
                <a:latin typeface="Bookman Old Style" panose="02050604050505020204" pitchFamily="18" charset="0"/>
                <a:ea typeface="Times New Roman" panose="02020603050405020304" pitchFamily="18" charset="0"/>
                <a:cs typeface="Segoe UI" panose="020B0502040204020203" pitchFamily="34" charset="0"/>
              </a:rPr>
              <a:t>Once the website is closed then the keys are discarded. When the website is open again then a new handshake is negotiated, and a new set of keys are generated.</a:t>
            </a:r>
            <a:endParaRPr lang="en-US" dirty="0">
              <a:solidFill>
                <a:schemeClr val="bg2"/>
              </a:solidFill>
              <a:effectLst/>
              <a:latin typeface="Bookman Old Style" panose="02050604050505020204" pitchFamily="18" charset="0"/>
              <a:ea typeface="Times New Roman" panose="02020603050405020304" pitchFamily="18" charset="0"/>
            </a:endParaRPr>
          </a:p>
        </p:txBody>
      </p:sp>
    </p:spTree>
    <p:extLst>
      <p:ext uri="{BB962C8B-B14F-4D97-AF65-F5344CB8AC3E}">
        <p14:creationId xmlns:p14="http://schemas.microsoft.com/office/powerpoint/2010/main" val="3971033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CAEC-BB69-4C03-B945-4F899C49649A}"/>
              </a:ext>
            </a:extLst>
          </p:cNvPr>
          <p:cNvSpPr>
            <a:spLocks noGrp="1"/>
          </p:cNvSpPr>
          <p:nvPr>
            <p:ph type="title"/>
          </p:nvPr>
        </p:nvSpPr>
        <p:spPr>
          <a:xfrm>
            <a:off x="901753" y="541408"/>
            <a:ext cx="5194247" cy="763517"/>
          </a:xfrm>
        </p:spPr>
        <p:txBody>
          <a:bodyPr>
            <a:normAutofit/>
          </a:bodyPr>
          <a:lstStyle/>
          <a:p>
            <a:pPr algn="ctr"/>
            <a:r>
              <a:rPr lang="en-US" sz="3200" dirty="0">
                <a:solidFill>
                  <a:schemeClr val="tx1"/>
                </a:solidFill>
              </a:rPr>
              <a:t>Encryption</a:t>
            </a:r>
          </a:p>
        </p:txBody>
      </p:sp>
      <p:sp>
        <p:nvSpPr>
          <p:cNvPr id="6" name="Content Placeholder 5">
            <a:extLst>
              <a:ext uri="{FF2B5EF4-FFF2-40B4-BE49-F238E27FC236}">
                <a16:creationId xmlns:a16="http://schemas.microsoft.com/office/drawing/2014/main" id="{B08704D5-6CE8-4281-9019-EFD6653E1DF4}"/>
              </a:ext>
            </a:extLst>
          </p:cNvPr>
          <p:cNvSpPr>
            <a:spLocks noGrp="1"/>
          </p:cNvSpPr>
          <p:nvPr>
            <p:ph idx="1"/>
          </p:nvPr>
        </p:nvSpPr>
        <p:spPr>
          <a:xfrm>
            <a:off x="465137" y="1428750"/>
            <a:ext cx="6421438" cy="4629150"/>
          </a:xfrm>
        </p:spPr>
        <p:txBody>
          <a:bodyPr/>
          <a:lstStyle/>
          <a:p>
            <a:pPr marL="0" lvl="0" indent="0">
              <a:lnSpc>
                <a:spcPct val="150000"/>
              </a:lnSpc>
              <a:buNone/>
            </a:pPr>
            <a:r>
              <a:rPr lang="en-US" sz="1800" dirty="0">
                <a:latin typeface="Bookman Old Style" panose="02050604050505020204" pitchFamily="18" charset="0"/>
              </a:rPr>
              <a:t>Process of converting readable data into unreadable characters so that only authorized parties can read or access the data</a:t>
            </a:r>
          </a:p>
          <a:p>
            <a:pPr marL="0" indent="0">
              <a:lnSpc>
                <a:spcPct val="150000"/>
              </a:lnSpc>
              <a:buNone/>
            </a:pPr>
            <a:r>
              <a:rPr lang="en-US" sz="1800" dirty="0">
                <a:latin typeface="Bookman Old Style" panose="02050604050505020204" pitchFamily="18" charset="0"/>
              </a:rPr>
              <a:t>The unencrypted, readable text is called-plaintext.  The encrypted (scrambled) data is called cipher text. </a:t>
            </a:r>
          </a:p>
          <a:p>
            <a:pPr marL="0" indent="0">
              <a:buNone/>
            </a:pPr>
            <a:r>
              <a:rPr lang="en-US" sz="1800" dirty="0">
                <a:latin typeface="Bookman Old Style" panose="02050604050505020204" pitchFamily="18" charset="0"/>
              </a:rPr>
              <a:t>It uses complex algorithms to scramble the data being sent. </a:t>
            </a:r>
          </a:p>
          <a:p>
            <a:pPr marL="0" indent="0">
              <a:lnSpc>
                <a:spcPct val="150000"/>
              </a:lnSpc>
              <a:buNone/>
            </a:pPr>
            <a:r>
              <a:rPr lang="en-US" sz="1800" dirty="0">
                <a:latin typeface="Bookman Old Style" panose="02050604050505020204" pitchFamily="18" charset="0"/>
              </a:rPr>
              <a:t>The security effectiveness is determined by the strength of the algorithm and the length of the key.</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438680A4-7622-4C11-B9B1-2CBC1720F83D}"/>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8" name="Picture 7" descr="A picture containing text, indoor&#10;&#10;Description automatically generated">
            <a:extLst>
              <a:ext uri="{FF2B5EF4-FFF2-40B4-BE49-F238E27FC236}">
                <a16:creationId xmlns:a16="http://schemas.microsoft.com/office/drawing/2014/main" id="{7403C5E9-89A4-4C54-AF7D-93362528929C}"/>
              </a:ext>
            </a:extLst>
          </p:cNvPr>
          <p:cNvPicPr>
            <a:picLocks noChangeAspect="1"/>
          </p:cNvPicPr>
          <p:nvPr/>
        </p:nvPicPr>
        <p:blipFill>
          <a:blip r:embed="rId2"/>
          <a:stretch>
            <a:fillRect/>
          </a:stretch>
        </p:blipFill>
        <p:spPr>
          <a:xfrm>
            <a:off x="7286625" y="1663264"/>
            <a:ext cx="4171949" cy="27372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185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2E4A05-594E-415F-9A0F-583FF03A90F6}"/>
              </a:ext>
            </a:extLst>
          </p:cNvPr>
          <p:cNvSpPr txBox="1"/>
          <p:nvPr/>
        </p:nvSpPr>
        <p:spPr>
          <a:xfrm>
            <a:off x="321987" y="200025"/>
            <a:ext cx="6297887" cy="5590505"/>
          </a:xfrm>
          <a:prstGeom prst="rect">
            <a:avLst/>
          </a:prstGeom>
          <a:noFill/>
        </p:spPr>
        <p:txBody>
          <a:bodyPr wrap="square">
            <a:spAutoFit/>
          </a:bodyPr>
          <a:lstStyle/>
          <a:p>
            <a:pPr>
              <a:lnSpc>
                <a:spcPct val="150000"/>
              </a:lnSpc>
            </a:pPr>
            <a:r>
              <a:rPr lang="en-US" sz="1600" dirty="0">
                <a:latin typeface="Bookman Old Style" panose="02050604050505020204" pitchFamily="18" charset="0"/>
              </a:rPr>
              <a:t>Encryption makes information unreadable to an unauthorized party therefore the information remains </a:t>
            </a:r>
            <a:r>
              <a:rPr lang="en-US" sz="1600" u="sng" dirty="0">
                <a:solidFill>
                  <a:srgbClr val="FF0000"/>
                </a:solidFill>
                <a:latin typeface="Bookman Old Style" panose="02050604050505020204" pitchFamily="18" charset="0"/>
              </a:rPr>
              <a:t>private and confidential</a:t>
            </a:r>
            <a:r>
              <a:rPr lang="en-US" sz="1600" dirty="0">
                <a:latin typeface="Bookman Old Style" panose="02050604050505020204" pitchFamily="18" charset="0"/>
              </a:rPr>
              <a:t>, whether being transmitted or stored on a system.</a:t>
            </a:r>
          </a:p>
          <a:p>
            <a:pPr>
              <a:lnSpc>
                <a:spcPct val="150000"/>
              </a:lnSpc>
            </a:pPr>
            <a:endParaRPr lang="en-US" sz="1600" dirty="0">
              <a:latin typeface="Bookman Old Style" panose="02050604050505020204" pitchFamily="18" charset="0"/>
            </a:endParaRPr>
          </a:p>
          <a:p>
            <a:pPr>
              <a:lnSpc>
                <a:spcPct val="150000"/>
              </a:lnSpc>
            </a:pPr>
            <a:r>
              <a:rPr lang="en-US" sz="1600" dirty="0">
                <a:latin typeface="Bookman Old Style" panose="02050604050505020204" pitchFamily="18" charset="0"/>
              </a:rPr>
              <a:t>Unauthorized parties will see nothing but an unorganized assembly of bytes. </a:t>
            </a:r>
          </a:p>
          <a:p>
            <a:pPr>
              <a:lnSpc>
                <a:spcPct val="150000"/>
              </a:lnSpc>
            </a:pPr>
            <a:endParaRPr lang="en-US" sz="1600" dirty="0">
              <a:latin typeface="Bookman Old Style" panose="02050604050505020204" pitchFamily="18" charset="0"/>
            </a:endParaRPr>
          </a:p>
          <a:p>
            <a:pPr>
              <a:lnSpc>
                <a:spcPct val="150000"/>
              </a:lnSpc>
            </a:pPr>
            <a:r>
              <a:rPr lang="en-US" sz="1600" dirty="0">
                <a:latin typeface="Bookman Old Style" panose="02050604050505020204" pitchFamily="18" charset="0"/>
              </a:rPr>
              <a:t>Encryption technology can provide assurance of </a:t>
            </a:r>
            <a:r>
              <a:rPr lang="en-US" sz="1600" u="sng" dirty="0">
                <a:solidFill>
                  <a:srgbClr val="FF0000"/>
                </a:solidFill>
                <a:latin typeface="Bookman Old Style" panose="02050604050505020204" pitchFamily="18" charset="0"/>
              </a:rPr>
              <a:t>data integrity </a:t>
            </a:r>
            <a:r>
              <a:rPr lang="en-US" sz="1600" dirty="0">
                <a:latin typeface="Bookman Old Style" panose="02050604050505020204" pitchFamily="18" charset="0"/>
              </a:rPr>
              <a:t>as some algorithms offer protection against forgery and tampering. </a:t>
            </a:r>
          </a:p>
          <a:p>
            <a:pPr>
              <a:lnSpc>
                <a:spcPct val="150000"/>
              </a:lnSpc>
            </a:pPr>
            <a:endParaRPr lang="en-US" sz="1600" dirty="0">
              <a:latin typeface="Bookman Old Style" panose="02050604050505020204" pitchFamily="18" charset="0"/>
            </a:endParaRPr>
          </a:p>
          <a:p>
            <a:pPr>
              <a:lnSpc>
                <a:spcPct val="150000"/>
              </a:lnSpc>
            </a:pPr>
            <a:r>
              <a:rPr lang="en-US" sz="1600" dirty="0">
                <a:latin typeface="Bookman Old Style" panose="02050604050505020204" pitchFamily="18" charset="0"/>
              </a:rPr>
              <a:t>The ability of the technology to protect the information requires that the encryption and decryption keys be properly managed by authorized parties.</a:t>
            </a:r>
          </a:p>
        </p:txBody>
      </p:sp>
      <p:sp>
        <p:nvSpPr>
          <p:cNvPr id="7" name="Rectangle 6">
            <a:extLst>
              <a:ext uri="{FF2B5EF4-FFF2-40B4-BE49-F238E27FC236}">
                <a16:creationId xmlns:a16="http://schemas.microsoft.com/office/drawing/2014/main" id="{6785D059-11ED-42DB-B8F2-2D880057263F}"/>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a16="http://schemas.microsoft.com/office/drawing/2014/main" id="{1460B78B-61BD-4AF2-98D3-5F74FE9DCE17}"/>
              </a:ext>
            </a:extLst>
          </p:cNvPr>
          <p:cNvPicPr>
            <a:picLocks noChangeAspect="1"/>
          </p:cNvPicPr>
          <p:nvPr/>
        </p:nvPicPr>
        <p:blipFill>
          <a:blip r:embed="rId2"/>
          <a:stretch>
            <a:fillRect/>
          </a:stretch>
        </p:blipFill>
        <p:spPr>
          <a:xfrm>
            <a:off x="6848475" y="1533525"/>
            <a:ext cx="4514850" cy="31813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8000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C1AC-D58E-4D28-86D9-BFA95275A6D8}"/>
              </a:ext>
            </a:extLst>
          </p:cNvPr>
          <p:cNvSpPr>
            <a:spLocks noGrp="1"/>
          </p:cNvSpPr>
          <p:nvPr>
            <p:ph type="title"/>
          </p:nvPr>
        </p:nvSpPr>
        <p:spPr>
          <a:xfrm>
            <a:off x="779311" y="624114"/>
            <a:ext cx="7531932" cy="1123667"/>
          </a:xfrm>
        </p:spPr>
        <p:txBody>
          <a:bodyPr anchor="ctr">
            <a:normAutofit/>
          </a:bodyPr>
          <a:lstStyle/>
          <a:p>
            <a:r>
              <a:rPr lang="en-US" sz="4400" dirty="0">
                <a:solidFill>
                  <a:schemeClr val="tx1"/>
                </a:solidFill>
              </a:rPr>
              <a:t>Two Types of Encryption </a:t>
            </a:r>
          </a:p>
        </p:txBody>
      </p:sp>
      <p:sp>
        <p:nvSpPr>
          <p:cNvPr id="3" name="Content Placeholder 2">
            <a:extLst>
              <a:ext uri="{FF2B5EF4-FFF2-40B4-BE49-F238E27FC236}">
                <a16:creationId xmlns:a16="http://schemas.microsoft.com/office/drawing/2014/main" id="{3A3AD846-7D18-42D3-BB41-B4AD972DC4CA}"/>
              </a:ext>
            </a:extLst>
          </p:cNvPr>
          <p:cNvSpPr>
            <a:spLocks noGrp="1"/>
          </p:cNvSpPr>
          <p:nvPr>
            <p:ph idx="1"/>
          </p:nvPr>
        </p:nvSpPr>
        <p:spPr>
          <a:xfrm>
            <a:off x="569459" y="1940933"/>
            <a:ext cx="11053082" cy="4116967"/>
          </a:xfrm>
        </p:spPr>
        <p:txBody>
          <a:bodyPr>
            <a:normAutofit/>
          </a:bodyPr>
          <a:lstStyle/>
          <a:p>
            <a:pPr marL="0" indent="0">
              <a:lnSpc>
                <a:spcPct val="150000"/>
              </a:lnSpc>
              <a:buNone/>
            </a:pPr>
            <a:r>
              <a:rPr lang="en-US" sz="2600" b="1" u="sng" dirty="0">
                <a:solidFill>
                  <a:srgbClr val="FF0000"/>
                </a:solidFill>
                <a:latin typeface="Bookman Old Style" panose="02050604050505020204" pitchFamily="18" charset="0"/>
              </a:rPr>
              <a:t>Private key</a:t>
            </a:r>
            <a:r>
              <a:rPr lang="en-US" sz="2600" b="1" dirty="0">
                <a:solidFill>
                  <a:srgbClr val="FF0000"/>
                </a:solidFill>
                <a:latin typeface="Bookman Old Style" panose="02050604050505020204" pitchFamily="18" charset="0"/>
              </a:rPr>
              <a:t> also called </a:t>
            </a:r>
            <a:r>
              <a:rPr lang="en-US" sz="2600" b="1" u="sng" dirty="0">
                <a:solidFill>
                  <a:srgbClr val="FF0000"/>
                </a:solidFill>
                <a:latin typeface="Bookman Old Style" panose="02050604050505020204" pitchFamily="18" charset="0"/>
              </a:rPr>
              <a:t>Symmetric Key Encryption</a:t>
            </a:r>
          </a:p>
          <a:p>
            <a:pPr marL="0" indent="0">
              <a:lnSpc>
                <a:spcPct val="150000"/>
              </a:lnSpc>
              <a:buNone/>
            </a:pPr>
            <a:r>
              <a:rPr lang="en-US" sz="2200" dirty="0">
                <a:solidFill>
                  <a:schemeClr val="tx1"/>
                </a:solidFill>
                <a:latin typeface="Bookman Old Style" panose="02050604050505020204" pitchFamily="18" charset="0"/>
              </a:rPr>
              <a:t>Is a secret key which can be a combination of characters. If this key is applied to a message its contents is changed which makes it unreadable unless the recipient also has the decryption key.</a:t>
            </a:r>
          </a:p>
          <a:p>
            <a:pPr marL="0" indent="0">
              <a:lnSpc>
                <a:spcPct val="150000"/>
              </a:lnSpc>
              <a:buNone/>
            </a:pPr>
            <a:r>
              <a:rPr lang="en-US" sz="2200" dirty="0">
                <a:solidFill>
                  <a:schemeClr val="tx1"/>
                </a:solidFill>
                <a:latin typeface="Bookman Old Style" panose="02050604050505020204" pitchFamily="18" charset="0"/>
              </a:rPr>
              <a:t>One key is needed to encrypt a message and the same key is needed to decrypt a message. The sender and the receiver should have the same encryption and decryption key</a:t>
            </a:r>
            <a:endParaRPr lang="en-US" dirty="0">
              <a:solidFill>
                <a:srgbClr val="FEFFFF"/>
              </a:solidFill>
              <a:latin typeface="Times New Roman" panose="02020603050405020304" pitchFamily="18" charset="0"/>
              <a:cs typeface="Times New Roman" panose="02020603050405020304" pitchFamily="18" charset="0"/>
            </a:endParaRPr>
          </a:p>
        </p:txBody>
      </p:sp>
      <p:pic>
        <p:nvPicPr>
          <p:cNvPr id="10" name="Picture 2" descr="What is a Key Cupboard? (with pictures)">
            <a:extLst>
              <a:ext uri="{FF2B5EF4-FFF2-40B4-BE49-F238E27FC236}">
                <a16:creationId xmlns:a16="http://schemas.microsoft.com/office/drawing/2014/main" id="{623A5B5D-BB18-4257-916B-1B07583B9D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45"/>
          <a:stretch/>
        </p:blipFill>
        <p:spPr bwMode="auto">
          <a:xfrm>
            <a:off x="9489621" y="432999"/>
            <a:ext cx="2397579" cy="112366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A74E86E-7165-4A0C-96D6-26A1ADDFD99B}"/>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9343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C1AC-D58E-4D28-86D9-BFA95275A6D8}"/>
              </a:ext>
            </a:extLst>
          </p:cNvPr>
          <p:cNvSpPr>
            <a:spLocks noGrp="1"/>
          </p:cNvSpPr>
          <p:nvPr>
            <p:ph type="title"/>
          </p:nvPr>
        </p:nvSpPr>
        <p:spPr>
          <a:xfrm>
            <a:off x="632354" y="215900"/>
            <a:ext cx="7145866" cy="778933"/>
          </a:xfrm>
        </p:spPr>
        <p:txBody>
          <a:bodyPr anchor="ctr">
            <a:normAutofit/>
          </a:bodyPr>
          <a:lstStyle/>
          <a:p>
            <a:r>
              <a:rPr lang="en-US" sz="3200" dirty="0">
                <a:solidFill>
                  <a:schemeClr val="tx1"/>
                </a:solidFill>
              </a:rPr>
              <a:t>Two types of Encryption </a:t>
            </a:r>
          </a:p>
        </p:txBody>
      </p:sp>
      <p:sp>
        <p:nvSpPr>
          <p:cNvPr id="3" name="Content Placeholder 2">
            <a:extLst>
              <a:ext uri="{FF2B5EF4-FFF2-40B4-BE49-F238E27FC236}">
                <a16:creationId xmlns:a16="http://schemas.microsoft.com/office/drawing/2014/main" id="{3A3AD846-7D18-42D3-BB41-B4AD972DC4CA}"/>
              </a:ext>
            </a:extLst>
          </p:cNvPr>
          <p:cNvSpPr>
            <a:spLocks noGrp="1"/>
          </p:cNvSpPr>
          <p:nvPr>
            <p:ph idx="1"/>
          </p:nvPr>
        </p:nvSpPr>
        <p:spPr>
          <a:xfrm>
            <a:off x="409575" y="1222477"/>
            <a:ext cx="7762875" cy="4710328"/>
          </a:xfrm>
        </p:spPr>
        <p:txBody>
          <a:bodyPr>
            <a:normAutofit fontScale="85000" lnSpcReduction="10000"/>
          </a:bodyPr>
          <a:lstStyle/>
          <a:p>
            <a:pPr marL="0" indent="0">
              <a:lnSpc>
                <a:spcPct val="150000"/>
              </a:lnSpc>
              <a:buNone/>
            </a:pPr>
            <a:r>
              <a:rPr lang="en-US" sz="2600" b="1" u="sng" dirty="0">
                <a:solidFill>
                  <a:srgbClr val="FF0000"/>
                </a:solidFill>
                <a:latin typeface="Bookman Old Style" panose="02050604050505020204" pitchFamily="18" charset="0"/>
              </a:rPr>
              <a:t>Private key</a:t>
            </a:r>
            <a:r>
              <a:rPr lang="en-US" sz="2600" b="1" dirty="0">
                <a:solidFill>
                  <a:srgbClr val="FF0000"/>
                </a:solidFill>
                <a:latin typeface="Bookman Old Style" panose="02050604050505020204" pitchFamily="18" charset="0"/>
              </a:rPr>
              <a:t> also called </a:t>
            </a:r>
            <a:r>
              <a:rPr lang="en-US" sz="2600" b="1" u="sng" dirty="0">
                <a:solidFill>
                  <a:srgbClr val="FF0000"/>
                </a:solidFill>
                <a:latin typeface="Bookman Old Style" panose="02050604050505020204" pitchFamily="18" charset="0"/>
              </a:rPr>
              <a:t>Symmetric Key Encryption</a:t>
            </a:r>
          </a:p>
          <a:p>
            <a:pPr>
              <a:lnSpc>
                <a:spcPct val="150000"/>
              </a:lnSpc>
            </a:pPr>
            <a:r>
              <a:rPr lang="en-US" sz="2000" dirty="0">
                <a:solidFill>
                  <a:schemeClr val="tx1"/>
                </a:solidFill>
                <a:latin typeface="Bookman Old Style" panose="02050604050505020204" pitchFamily="18" charset="0"/>
              </a:rPr>
              <a:t>Both the originator and the recipient use the same secret key to encrypt and decrypt the data. </a:t>
            </a:r>
          </a:p>
          <a:p>
            <a:pPr>
              <a:lnSpc>
                <a:spcPct val="150000"/>
              </a:lnSpc>
            </a:pPr>
            <a:r>
              <a:rPr lang="en-US" sz="2000" dirty="0">
                <a:solidFill>
                  <a:schemeClr val="tx1"/>
                </a:solidFill>
                <a:latin typeface="Bookman Old Style" panose="02050604050505020204" pitchFamily="18" charset="0"/>
              </a:rPr>
              <a:t>One key is needed to encrypt a message and same key is needed to decrypt a message. </a:t>
            </a:r>
          </a:p>
          <a:p>
            <a:pPr>
              <a:lnSpc>
                <a:spcPct val="150000"/>
              </a:lnSpc>
            </a:pPr>
            <a:r>
              <a:rPr lang="en-US" sz="2000" dirty="0">
                <a:solidFill>
                  <a:schemeClr val="tx1"/>
                </a:solidFill>
                <a:latin typeface="Bookman Old Style" panose="02050604050505020204" pitchFamily="18" charset="0"/>
              </a:rPr>
              <a:t>It is obviously important that the sender and receiver have the same encryption and decryption key. </a:t>
            </a:r>
          </a:p>
          <a:p>
            <a:pPr>
              <a:lnSpc>
                <a:spcPct val="150000"/>
              </a:lnSpc>
            </a:pPr>
            <a:r>
              <a:rPr lang="en-US" sz="2000" b="1" dirty="0">
                <a:solidFill>
                  <a:srgbClr val="FF0000"/>
                </a:solidFill>
                <a:latin typeface="Bookman Old Style" panose="02050604050505020204" pitchFamily="18" charset="0"/>
              </a:rPr>
              <a:t>Key distribution </a:t>
            </a:r>
            <a:r>
              <a:rPr lang="en-US" sz="2000" dirty="0">
                <a:solidFill>
                  <a:schemeClr val="tx1"/>
                </a:solidFill>
                <a:latin typeface="Bookman Old Style" panose="02050604050505020204" pitchFamily="18" charset="0"/>
              </a:rPr>
              <a:t>is a security problem The sender has to supply the key to the recipient which can be intercepted by a hacker </a:t>
            </a:r>
          </a:p>
          <a:p>
            <a:pPr marL="0" indent="0">
              <a:lnSpc>
                <a:spcPct val="90000"/>
              </a:lnSpc>
              <a:buNone/>
            </a:pPr>
            <a:endParaRPr lang="en-US" dirty="0">
              <a:solidFill>
                <a:srgbClr val="FEFFFF"/>
              </a:solidFill>
              <a:latin typeface="Times New Roman" panose="02020603050405020304" pitchFamily="18" charset="0"/>
              <a:cs typeface="Times New Roman" panose="02020603050405020304" pitchFamily="18" charset="0"/>
            </a:endParaRPr>
          </a:p>
        </p:txBody>
      </p:sp>
      <p:pic>
        <p:nvPicPr>
          <p:cNvPr id="10" name="Picture 2" descr="What is a Key Cupboard? (with pictures)">
            <a:extLst>
              <a:ext uri="{FF2B5EF4-FFF2-40B4-BE49-F238E27FC236}">
                <a16:creationId xmlns:a16="http://schemas.microsoft.com/office/drawing/2014/main" id="{623A5B5D-BB18-4257-916B-1B07583B9D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45"/>
          <a:stretch/>
        </p:blipFill>
        <p:spPr bwMode="auto">
          <a:xfrm>
            <a:off x="8172450" y="1395678"/>
            <a:ext cx="3695700" cy="17320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974CA0C-AA15-4FAA-BE71-DC09374EEA01}"/>
              </a:ext>
            </a:extLst>
          </p:cNvPr>
          <p:cNvPicPr/>
          <p:nvPr/>
        </p:nvPicPr>
        <p:blipFill>
          <a:blip r:embed="rId3"/>
          <a:stretch>
            <a:fillRect/>
          </a:stretch>
        </p:blipFill>
        <p:spPr>
          <a:xfrm>
            <a:off x="8086725" y="2999085"/>
            <a:ext cx="3781425" cy="3437913"/>
          </a:xfrm>
          <a:prstGeom prst="rect">
            <a:avLst/>
          </a:prstGeom>
        </p:spPr>
      </p:pic>
      <p:sp>
        <p:nvSpPr>
          <p:cNvPr id="12" name="Rectangle 11">
            <a:extLst>
              <a:ext uri="{FF2B5EF4-FFF2-40B4-BE49-F238E27FC236}">
                <a16:creationId xmlns:a16="http://schemas.microsoft.com/office/drawing/2014/main" id="{1A74E86E-7165-4A0C-96D6-26A1ADDFD99B}"/>
              </a:ext>
            </a:extLst>
          </p:cNvPr>
          <p:cNvSpPr/>
          <p:nvPr/>
        </p:nvSpPr>
        <p:spPr>
          <a:xfrm>
            <a:off x="11887200" y="2533650"/>
            <a:ext cx="238125" cy="1866900"/>
          </a:xfrm>
          <a:prstGeom prst="rect">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345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760D-1B5C-4534-8923-1F6758E72BF6}"/>
              </a:ext>
            </a:extLst>
          </p:cNvPr>
          <p:cNvSpPr>
            <a:spLocks noGrp="1"/>
          </p:cNvSpPr>
          <p:nvPr>
            <p:ph type="title"/>
          </p:nvPr>
        </p:nvSpPr>
        <p:spPr>
          <a:xfrm>
            <a:off x="564283" y="511175"/>
            <a:ext cx="7145866" cy="778933"/>
          </a:xfrm>
        </p:spPr>
        <p:txBody>
          <a:bodyPr vert="horz" lIns="91440" tIns="45720" rIns="91440" bIns="45720" rtlCol="0" anchor="ctr">
            <a:normAutofit fontScale="90000"/>
          </a:bodyPr>
          <a:lstStyle/>
          <a:p>
            <a:pPr>
              <a:lnSpc>
                <a:spcPct val="90000"/>
              </a:lnSpc>
            </a:pPr>
            <a:r>
              <a:rPr lang="en-US" sz="2400" b="1" u="sng" dirty="0">
                <a:solidFill>
                  <a:srgbClr val="FF0000"/>
                </a:solidFill>
              </a:rPr>
              <a:t>Public key Encryption</a:t>
            </a:r>
            <a:r>
              <a:rPr lang="en-US" sz="2400" dirty="0">
                <a:solidFill>
                  <a:srgbClr val="FF0000"/>
                </a:solidFill>
              </a:rPr>
              <a:t>, also called </a:t>
            </a:r>
            <a:r>
              <a:rPr lang="en-US" sz="2400" b="1" u="sng" dirty="0">
                <a:solidFill>
                  <a:srgbClr val="FF0000"/>
                </a:solidFill>
              </a:rPr>
              <a:t>Asymmetric key</a:t>
            </a:r>
            <a:br>
              <a:rPr lang="en-US" sz="2200" dirty="0">
                <a:solidFill>
                  <a:schemeClr val="tx1"/>
                </a:solidFill>
              </a:rPr>
            </a:br>
            <a:endParaRPr lang="en-US" sz="2200" dirty="0">
              <a:solidFill>
                <a:schemeClr val="tx1"/>
              </a:solidFill>
            </a:endParaRPr>
          </a:p>
        </p:txBody>
      </p:sp>
      <p:sp>
        <p:nvSpPr>
          <p:cNvPr id="4" name="Rectangle 3">
            <a:extLst>
              <a:ext uri="{FF2B5EF4-FFF2-40B4-BE49-F238E27FC236}">
                <a16:creationId xmlns:a16="http://schemas.microsoft.com/office/drawing/2014/main" id="{38052D55-40D1-4B8D-AAB1-5CE22A78F24E}"/>
              </a:ext>
            </a:extLst>
          </p:cNvPr>
          <p:cNvSpPr/>
          <p:nvPr/>
        </p:nvSpPr>
        <p:spPr>
          <a:xfrm>
            <a:off x="333374" y="1400912"/>
            <a:ext cx="6381751" cy="4669688"/>
          </a:xfrm>
          <a:prstGeom prst="rect">
            <a:avLst/>
          </a:prstGeom>
        </p:spPr>
        <p:txBody>
          <a:bodyPr vert="horz" lIns="91440" tIns="45720" rIns="91440" bIns="45720" rtlCol="0">
            <a:normAutofit/>
          </a:bodyPr>
          <a:lstStyle/>
          <a:p>
            <a:pPr>
              <a:lnSpc>
                <a:spcPct val="150000"/>
              </a:lnSpc>
              <a:spcBef>
                <a:spcPts val="1000"/>
              </a:spcBef>
              <a:buClr>
                <a:schemeClr val="accent1"/>
              </a:buClr>
              <a:buFont typeface="Wingdings 3" charset="2"/>
              <a:buChar char=""/>
            </a:pPr>
            <a:r>
              <a:rPr lang="en-US" dirty="0">
                <a:latin typeface="Bookman Old Style" panose="02050604050505020204" pitchFamily="18" charset="0"/>
              </a:rPr>
              <a:t>Uses two encryption keys: a public key and a private key.</a:t>
            </a:r>
          </a:p>
          <a:p>
            <a:pPr>
              <a:lnSpc>
                <a:spcPct val="150000"/>
              </a:lnSpc>
              <a:spcBef>
                <a:spcPts val="1000"/>
              </a:spcBef>
              <a:buClr>
                <a:schemeClr val="accent1"/>
              </a:buClr>
              <a:buFont typeface="Wingdings 3" charset="2"/>
              <a:buChar char=""/>
            </a:pPr>
            <a:r>
              <a:rPr lang="en-US" dirty="0">
                <a:latin typeface="Bookman Old Style" panose="02050604050505020204" pitchFamily="18" charset="0"/>
              </a:rPr>
              <a:t>Public key encryption software generates both </a:t>
            </a:r>
            <a:r>
              <a:rPr lang="en-US" i="1" u="sng" dirty="0">
                <a:latin typeface="Bookman Old Style" panose="02050604050505020204" pitchFamily="18" charset="0"/>
              </a:rPr>
              <a:t>the private key and the public key</a:t>
            </a:r>
            <a:r>
              <a:rPr lang="en-US" dirty="0">
                <a:latin typeface="Bookman Old Style" panose="02050604050505020204" pitchFamily="18" charset="0"/>
              </a:rPr>
              <a:t>. </a:t>
            </a:r>
          </a:p>
          <a:p>
            <a:pPr>
              <a:lnSpc>
                <a:spcPct val="150000"/>
              </a:lnSpc>
              <a:spcBef>
                <a:spcPts val="1000"/>
              </a:spcBef>
              <a:buClr>
                <a:schemeClr val="accent1"/>
              </a:buClr>
              <a:buFont typeface="Wingdings 3" charset="2"/>
              <a:buChar char=""/>
            </a:pPr>
            <a:r>
              <a:rPr lang="en-US" dirty="0">
                <a:latin typeface="Bookman Old Style" panose="02050604050505020204" pitchFamily="18" charset="0"/>
              </a:rPr>
              <a:t>A message encrypted with a public key can be decrypted only with the corresponding private key, and vice versa. </a:t>
            </a:r>
          </a:p>
          <a:p>
            <a:pPr>
              <a:lnSpc>
                <a:spcPct val="150000"/>
              </a:lnSpc>
              <a:spcBef>
                <a:spcPts val="1000"/>
              </a:spcBef>
              <a:buClr>
                <a:schemeClr val="accent1"/>
              </a:buClr>
              <a:buFont typeface="Wingdings 3" charset="2"/>
              <a:buChar char=""/>
            </a:pPr>
            <a:r>
              <a:rPr lang="en-US" dirty="0">
                <a:latin typeface="Bookman Old Style" panose="02050604050505020204" pitchFamily="18" charset="0"/>
              </a:rPr>
              <a:t>The public key is made known to message originators and recipients but the private key is only known by the computer user.</a:t>
            </a:r>
          </a:p>
        </p:txBody>
      </p:sp>
      <p:pic>
        <p:nvPicPr>
          <p:cNvPr id="2050" name="Picture 2" descr="What is a Key Cupboard? (with pictures)">
            <a:extLst>
              <a:ext uri="{FF2B5EF4-FFF2-40B4-BE49-F238E27FC236}">
                <a16:creationId xmlns:a16="http://schemas.microsoft.com/office/drawing/2014/main" id="{2979E19C-CC6B-4DB4-8B34-381F398933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29526" y="303740"/>
            <a:ext cx="3733800" cy="16155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E7BDE5F-9A2F-4993-AD55-B58F1A524FE5}"/>
              </a:ext>
            </a:extLst>
          </p:cNvPr>
          <p:cNvPicPr/>
          <p:nvPr/>
        </p:nvPicPr>
        <p:blipFill>
          <a:blip r:embed="rId3">
            <a:extLst>
              <a:ext uri="{28A0092B-C50C-407E-A947-70E740481C1C}">
                <a14:useLocalDpi xmlns:a14="http://schemas.microsoft.com/office/drawing/2010/main" val="0"/>
              </a:ext>
            </a:extLst>
          </a:blip>
          <a:stretch>
            <a:fillRect/>
          </a:stretch>
        </p:blipFill>
        <p:spPr>
          <a:xfrm>
            <a:off x="7629525" y="1814541"/>
            <a:ext cx="3733801" cy="2705101"/>
          </a:xfrm>
          <a:prstGeom prst="rect">
            <a:avLst/>
          </a:prstGeom>
        </p:spPr>
      </p:pic>
      <p:pic>
        <p:nvPicPr>
          <p:cNvPr id="20" name="Picture 2" descr="What is a Key Cupboard? (with pictures)">
            <a:extLst>
              <a:ext uri="{FF2B5EF4-FFF2-40B4-BE49-F238E27FC236}">
                <a16:creationId xmlns:a16="http://schemas.microsoft.com/office/drawing/2014/main" id="{EF9C37D8-FFDF-4986-B48C-E750D8C38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45"/>
          <a:stretch/>
        </p:blipFill>
        <p:spPr bwMode="auto">
          <a:xfrm>
            <a:off x="7629524" y="4519642"/>
            <a:ext cx="3838575" cy="1703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458443"/>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26A944-A9F4-4295-9B5E-C397EB1318B9}">
  <ds:schemaRefs>
    <ds:schemaRef ds:uri="http://schemas.microsoft.com/office/2006/metadata/properties"/>
    <ds:schemaRef ds:uri="http://www.w3.org/XML/1998/namespace"/>
    <ds:schemaRef ds:uri="http://schemas.microsoft.com/office/2006/documentManagement/types"/>
    <ds:schemaRef ds:uri="http://purl.org/dc/terms/"/>
    <ds:schemaRef ds:uri="71af3243-3dd4-4a8d-8c0d-dd76da1f02a5"/>
    <ds:schemaRef ds:uri="http://purl.org/dc/elements/1.1/"/>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4046</Words>
  <Application>Microsoft Office PowerPoint</Application>
  <PresentationFormat>Widescreen</PresentationFormat>
  <Paragraphs>249</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Bookman Old Style</vt:lpstr>
      <vt:lpstr>Calibri</vt:lpstr>
      <vt:lpstr>Courier New</vt:lpstr>
      <vt:lpstr>Gill Sans MT</vt:lpstr>
      <vt:lpstr>Segoe UI Light</vt:lpstr>
      <vt:lpstr>Times New Roman</vt:lpstr>
      <vt:lpstr>Wingdings 2</vt:lpstr>
      <vt:lpstr>Wingdings 3</vt:lpstr>
      <vt:lpstr>Office Theme</vt:lpstr>
      <vt:lpstr>Security </vt:lpstr>
      <vt:lpstr>Objectives</vt:lpstr>
      <vt:lpstr>Objectives</vt:lpstr>
      <vt:lpstr>Encryption </vt:lpstr>
      <vt:lpstr>Encryption</vt:lpstr>
      <vt:lpstr>PowerPoint Presentation</vt:lpstr>
      <vt:lpstr>Two Types of Encryption </vt:lpstr>
      <vt:lpstr>Two types of Encryption </vt:lpstr>
      <vt:lpstr>Public key Encryption, also called Asymmetric key </vt:lpstr>
      <vt:lpstr>Public key Encryption, also called Asymmetric key </vt:lpstr>
      <vt:lpstr>Digital Signatures </vt:lpstr>
      <vt:lpstr>Digital Signature How it works </vt:lpstr>
      <vt:lpstr>Digital Signature How it works </vt:lpstr>
      <vt:lpstr>Digital Signatures </vt:lpstr>
      <vt:lpstr>Digital Signatures </vt:lpstr>
      <vt:lpstr>Digital Signatures </vt:lpstr>
      <vt:lpstr>Digital Certificate A digital certificate is a cryptographic credential that verifies the identity of the certificate holder and enables secure communication over a computer network.  is an electronic "password" that allows a person, organization to exchange data securely over the Internet using the public key infrastructure (PKI).   Digital Certificate is also known as a public key certificate or identity certificate.</vt:lpstr>
      <vt:lpstr>Digital Certificate Identity Verification: An individual, organization, or device applies for a digital certificate from a trusted Certificate Authority (CA). The CA verifies the applicant's identity before issuing the certificate. Public Key Binding: The digital certificate includes information such as the entity's name and a public key. Certificate Issuance:  The CA issues the digital certificate with its digital signature, attesting to the authenticity of the certificate.  Secure Communication: When engaging in secure online activities, such as accessing a secure website (via HTTPS), the website provides its digital certificate to the user's browser. The browser verifies the certificate's authenticity using the CA's public key, establishing a secure encrypted connection. Digital Signatures: Digital signatures on the certificate and other messages ensure the integrity of the information. Users can trust that the information has not been tampered with during transmission. </vt:lpstr>
      <vt:lpstr>Digital Certificate Validity Period and Renewal: Digital certificates have a limited validity period to enhance security. The certificate holder needs to renew the certificate periodically to maintain secure communication. Revocation: In case of a compromise or if the certificate is no longer valid, the CA may revoke the certificate. Revocation information is made available through mechanisms like Certificate Revocation Lists (CRLs) or Online Certificate Status Protocol (OCSP).</vt:lpstr>
      <vt:lpstr>Digital Certificate An individual, organization, or device applies for a digital certificate from a trusted Certificate Authority (CA). The CA verifies the applicant's identity before issuing the certificate. Following identity verification, the digital certificate  will have information such as the entity's name and a public key, which binds the public key to the entity forms allowing for the verification of identities digitally. Once the Certificate Authority completes the verification process, it issues the digital certificate with the embedded digital signature, indicating the authenticity of the document.  </vt:lpstr>
      <vt:lpstr>Digital Certificate When conducting secure online activities, especially during web browsing, digital certificates come into play.  Accessing a secure website through HTTPS, the website furnishes its digital certificate to the user's browser. The browser, in turn, meticulously verifies the certificate's authenticity using the CA's public key, before establishing  a secure connection </vt:lpstr>
      <vt:lpstr>Digital Certificate Digital certificates are commonly used in:  Secure Web Browsing: When you connect to a secure website (https), the website's digital certificate ensures a secure and encrypted connection.  Email Encryption: Digital certificates can be used to sign and encrypt emails, providing confidentiality and authenticity.  Digital Transactions: Digital signatures and certificates play a role in securing online transactions, ensuring the integrity and authenticity of the exchanged information.</vt:lpstr>
      <vt:lpstr>Digital Certificate Characteristics </vt:lpstr>
      <vt:lpstr>Contents of a  Digital Certificate </vt:lpstr>
      <vt:lpstr>Quantum Cryptography</vt:lpstr>
      <vt:lpstr>What is Quantum Cryptography?</vt:lpstr>
      <vt:lpstr>Purpose:</vt:lpstr>
      <vt:lpstr>Security</vt:lpstr>
      <vt:lpstr>How Does It Works?</vt:lpstr>
      <vt:lpstr>Benefits of Quantum Cryptography</vt:lpstr>
      <vt:lpstr>Drawback of Quantum Cryptography</vt:lpstr>
      <vt:lpstr>Limitation of Quantum Cryptography</vt:lpstr>
      <vt:lpstr>SSL/TLS Encryption?</vt:lpstr>
      <vt:lpstr>SSL/TLS Encryption?</vt:lpstr>
      <vt:lpstr>SSL/TLS Encryption?</vt:lpstr>
      <vt:lpstr>Transport Layer Security (TLS)</vt:lpstr>
      <vt:lpstr>Transport Layer Security (TLS)</vt:lpstr>
      <vt:lpstr>Transport Layer Security (TLS)</vt:lpstr>
      <vt:lpstr>How Does SSL/TLS Encryption Work?</vt:lpstr>
      <vt:lpstr>How Does SSL/TLS Encryption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2022-10-11T06:58:56Z</dcterms:created>
  <dcterms:modified xsi:type="dcterms:W3CDTF">2024-07-04T01:46:24Z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