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Lst>
  <p:notesMasterIdLst>
    <p:notesMasterId r:id="rId22"/>
  </p:notesMasterIdLst>
  <p:handoutMasterIdLst>
    <p:handoutMasterId r:id="rId23"/>
  </p:handoutMasterIdLst>
  <p:sldIdLst>
    <p:sldId id="1866" r:id="rId5"/>
    <p:sldId id="1867" r:id="rId6"/>
    <p:sldId id="1868" r:id="rId7"/>
    <p:sldId id="1888" r:id="rId8"/>
    <p:sldId id="1869" r:id="rId9"/>
    <p:sldId id="1870" r:id="rId10"/>
    <p:sldId id="1871" r:id="rId11"/>
    <p:sldId id="1872" r:id="rId12"/>
    <p:sldId id="1873" r:id="rId13"/>
    <p:sldId id="1874" r:id="rId14"/>
    <p:sldId id="1893" r:id="rId15"/>
    <p:sldId id="1875" r:id="rId16"/>
    <p:sldId id="1894" r:id="rId17"/>
    <p:sldId id="1895" r:id="rId18"/>
    <p:sldId id="1896" r:id="rId19"/>
    <p:sldId id="1891" r:id="rId20"/>
    <p:sldId id="1897" r:id="rId2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67"/>
            <p14:sldId id="1868"/>
            <p14:sldId id="1888"/>
            <p14:sldId id="1869"/>
            <p14:sldId id="1870"/>
            <p14:sldId id="1871"/>
            <p14:sldId id="1872"/>
            <p14:sldId id="1873"/>
            <p14:sldId id="1874"/>
            <p14:sldId id="1893"/>
            <p14:sldId id="1875"/>
            <p14:sldId id="1894"/>
            <p14:sldId id="1895"/>
            <p14:sldId id="1896"/>
            <p14:sldId id="1891"/>
            <p14:sldId id="1897"/>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C"/>
    <a:srgbClr val="ECE0D4"/>
    <a:srgbClr val="D1B497"/>
    <a:srgbClr val="E3D1BF"/>
    <a:srgbClr val="AA673C"/>
    <a:srgbClr val="6A6967"/>
    <a:srgbClr val="C19C84"/>
    <a:srgbClr val="F8EBE0"/>
    <a:srgbClr val="FF2625"/>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8" d="100"/>
          <a:sy n="88" d="100"/>
        </p:scale>
        <p:origin x="255" y="57"/>
      </p:cViewPr>
      <p:guideLst>
        <p:guide orient="horz" pos="2160"/>
        <p:guide pos="480"/>
        <p:guide pos="7200"/>
        <p:guide pos="4368"/>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10/21/2023</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5:48:52.165"/>
    </inkml:context>
    <inkml:brush xml:id="br0">
      <inkml:brushProperty name="width" value="0.1" units="cm"/>
      <inkml:brushProperty name="height" value="0.1"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5:56:07.328"/>
    </inkml:context>
    <inkml:brush xml:id="br0">
      <inkml:brushProperty name="width" value="0.1" units="cm"/>
      <inkml:brushProperty name="height" value="0.1" units="cm"/>
      <inkml:brushProperty name="color" value="#E71224"/>
    </inkml:brush>
  </inkml:definitions>
  <inkml:trace contextRef="#ctx0" brushRef="#br0">1 969 24,'0'0'64,"0"-275"-48,0 163-16,0-7-8,0-1-72,0-6 65,0 7 15,0 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5:56:09.355"/>
    </inkml:context>
    <inkml:brush xml:id="br0">
      <inkml:brushProperty name="width" value="0.1" units="cm"/>
      <inkml:brushProperty name="height" value="0.1" units="cm"/>
      <inkml:brushProperty name="color" value="#E71224"/>
    </inkml:brush>
  </inkml:definitions>
  <inkml:trace contextRef="#ctx0" brushRef="#br0">159 90 304,'0'0'672,"-22"-12"-580,0 0-85,2 1-5,0 0-1,1-1 1,-19-17-1,37 28-35,-6 0 54,-3 1-395,10 19 62,0 13 186,0-1-53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8T06:09:25.247"/>
    </inkml:context>
    <inkml:brush xml:id="br0">
      <inkml:brushProperty name="width" value="0.1" units="cm"/>
      <inkml:brushProperty name="height" value="0.1" units="cm"/>
      <inkml:brushProperty name="color" value="#E71224"/>
    </inkml:brush>
  </inkml:definitions>
  <inkml:trace contextRef="#ctx0" brushRef="#br0">115 204 3992,'0'0'840,"0"-14"-175,0 13-651,-5-124 2145,-2 61 2512,0 123-4495,2-21-111,-13 193 341,9-84-225,-23 400 177,5 130 62,23 9-300,25-684-272,-13-2 146,0 0-1,0-1 1,1 1-1,-1-1 0,0-1 1,0 0-1,0 0 1,0 0-1,-1-1 1,1-1-1,-1 1 0,1-1 1,-1 0-1,8-7 1,43-37 2,84-90 1,-139 134 3,49-48-8,-47 50 9,-3 2 81,-2-4-608,0 0 60,0 0 1,0 0-1,-1 1 0,1-1 1,-1 0-1,0 0 0,0 1 1,-2-7-1,-3-8-2277,-1-10-2554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10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12</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2452028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14</a:t>
            </a:fld>
            <a:endParaRPr lang="en-US" altLang="en-US" dirty="0"/>
          </a:p>
        </p:txBody>
      </p:sp>
    </p:spTree>
    <p:extLst>
      <p:ext uri="{BB962C8B-B14F-4D97-AF65-F5344CB8AC3E}">
        <p14:creationId xmlns:p14="http://schemas.microsoft.com/office/powerpoint/2010/main" val="2845735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15</a:t>
            </a:fld>
            <a:endParaRPr lang="en-US" altLang="en-US" dirty="0"/>
          </a:p>
        </p:txBody>
      </p:sp>
    </p:spTree>
    <p:extLst>
      <p:ext uri="{BB962C8B-B14F-4D97-AF65-F5344CB8AC3E}">
        <p14:creationId xmlns:p14="http://schemas.microsoft.com/office/powerpoint/2010/main" val="4042361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10/21/2023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10/21/2023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customXml" Target="../ink/ink3.xml"/><Relationship Id="rId5" Type="http://schemas.openxmlformats.org/officeDocument/2006/relationships/image" Target="../media/image24.png"/><Relationship Id="rId4" Type="http://schemas.openxmlformats.org/officeDocument/2006/relationships/customXml" Target="../ink/ink2.xml"/><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docs.org/what-is/arithmetic-logic-unit"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hyperlink" Target="https://codedocs.org/what-is/processor-regist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p:txBody>
          <a:bodyPr anchor="ctr"/>
          <a:lstStyle/>
          <a:p>
            <a:r>
              <a:rPr lang="en-US" dirty="0"/>
              <a:t>Assembly Language</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0"/>
            <a:ext cx="9141397" cy="923330"/>
          </a:xfrm>
        </p:spPr>
        <p:txBody>
          <a:bodyPr anchor="t"/>
          <a:lstStyle/>
          <a:p>
            <a:pPr algn="ctr"/>
            <a:r>
              <a:rPr lang="en-US" sz="4000" b="1" dirty="0">
                <a:solidFill>
                  <a:schemeClr val="tx1"/>
                </a:solidFill>
              </a:rPr>
              <a:t>Summary</a:t>
            </a:r>
            <a:br>
              <a:rPr lang="en-US" sz="4000" b="1" dirty="0">
                <a:solidFill>
                  <a:schemeClr val="tx1"/>
                </a:solidFill>
              </a:rPr>
            </a:br>
            <a:endParaRPr lang="en-US" b="1" dirty="0">
              <a:solidFill>
                <a:schemeClr val="tx1"/>
              </a:solidFill>
            </a:endParaRP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345441" y="461665"/>
            <a:ext cx="9141397" cy="6000095"/>
          </a:xfrm>
        </p:spPr>
        <p:txBody>
          <a:bodyPr/>
          <a:lstStyle/>
          <a:p>
            <a:pPr marL="0" indent="0" algn="l" fontAlgn="auto">
              <a:lnSpc>
                <a:spcPct val="150000"/>
              </a:lnSpc>
              <a:spcAft>
                <a:spcPts val="0"/>
              </a:spcAft>
              <a:buNone/>
            </a:pPr>
            <a:r>
              <a:rPr lang="en-US" altLang="en-US" sz="1800" dirty="0">
                <a:solidFill>
                  <a:schemeClr val="bg2"/>
                </a:solidFill>
                <a:latin typeface="Bookman Old Style" panose="02050604050505020204" pitchFamily="18" charset="0"/>
              </a:rPr>
              <a:t>Pass 1</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Read the assembly language program one line at a time.</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Ignore anything not required, such as comments.</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Allocate a memory address for the line of code.</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Check the opcode is in the instruction set.</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Add any new labels to the symbol table with the address, if known.</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Place address of labelled instruction in the symbol table.</a:t>
            </a:r>
          </a:p>
          <a:p>
            <a:pPr marL="0" indent="0" algn="l" fontAlgn="auto">
              <a:spcAft>
                <a:spcPts val="0"/>
              </a:spcAft>
              <a:buNone/>
            </a:pPr>
            <a:endParaRPr lang="en-US" altLang="en-US" sz="1600" dirty="0">
              <a:solidFill>
                <a:schemeClr val="bg2"/>
              </a:solidFill>
              <a:latin typeface="Bookman Old Style" panose="02050604050505020204" pitchFamily="18" charset="0"/>
            </a:endParaRPr>
          </a:p>
          <a:p>
            <a:pPr marL="0" indent="0" algn="l" fontAlgn="auto">
              <a:lnSpc>
                <a:spcPct val="200000"/>
              </a:lnSpc>
              <a:spcAft>
                <a:spcPts val="0"/>
              </a:spcAft>
              <a:buNone/>
            </a:pPr>
            <a:r>
              <a:rPr lang="en-US" altLang="en-US" sz="1800" dirty="0">
                <a:solidFill>
                  <a:schemeClr val="bg2"/>
                </a:solidFill>
                <a:latin typeface="Bookman Old Style" panose="02050604050505020204" pitchFamily="18" charset="0"/>
              </a:rPr>
              <a:t>Pass 2</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Read the assembly language program one line at a time.</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Generate object code, including opcode and operand, from the symbol table generated in Pass 1.</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Save or execute the program.</a:t>
            </a:r>
          </a:p>
          <a:p>
            <a:pPr marL="285750" indent="-285750" algn="l" fontAlgn="auto">
              <a:lnSpc>
                <a:spcPct val="150000"/>
              </a:lnSpc>
              <a:spcAft>
                <a:spcPts val="0"/>
              </a:spcAft>
              <a:buFont typeface="Arial" panose="020B0604020202020204" pitchFamily="34" charset="0"/>
              <a:buChar char="•"/>
            </a:pPr>
            <a:r>
              <a:rPr lang="en-US" altLang="en-US" sz="1600" dirty="0">
                <a:solidFill>
                  <a:schemeClr val="bg2"/>
                </a:solidFill>
                <a:latin typeface="Bookman Old Style" panose="02050604050505020204" pitchFamily="18" charset="0"/>
              </a:rPr>
              <a:t>The second pass is required as some labels may be referred to before their address is known. </a:t>
            </a:r>
          </a:p>
        </p:txBody>
      </p:sp>
    </p:spTree>
    <p:extLst>
      <p:ext uri="{BB962C8B-B14F-4D97-AF65-F5344CB8AC3E}">
        <p14:creationId xmlns:p14="http://schemas.microsoft.com/office/powerpoint/2010/main" val="15336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0FA737-AD1C-47EE-9777-37A7095BC3B1}"/>
              </a:ext>
            </a:extLst>
          </p:cNvPr>
          <p:cNvSpPr>
            <a:spLocks noGrp="1"/>
          </p:cNvSpPr>
          <p:nvPr>
            <p:ph type="title"/>
          </p:nvPr>
        </p:nvSpPr>
        <p:spPr>
          <a:xfrm>
            <a:off x="762000" y="370521"/>
            <a:ext cx="6476999" cy="564199"/>
          </a:xfrm>
        </p:spPr>
        <p:txBody>
          <a:bodyPr>
            <a:normAutofit fontScale="90000"/>
          </a:bodyPr>
          <a:lstStyle/>
          <a:p>
            <a:r>
              <a:rPr lang="en-US" dirty="0"/>
              <a:t>The Assembler Process</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762000" y="1244600"/>
            <a:ext cx="6888480" cy="5389880"/>
          </a:xfrm>
        </p:spPr>
        <p:txBody>
          <a:bodyPr>
            <a:normAutofit/>
          </a:bodyPr>
          <a:lstStyle/>
          <a:p>
            <a:pPr>
              <a:lnSpc>
                <a:spcPct val="150000"/>
              </a:lnSpc>
            </a:pPr>
            <a:r>
              <a:rPr lang="en-US" b="0" dirty="0">
                <a:solidFill>
                  <a:schemeClr val="tx1"/>
                </a:solidFill>
                <a:latin typeface="Bookman Old Style" panose="02050604050505020204" pitchFamily="18" charset="0"/>
              </a:rPr>
              <a:t>Some Important Terms</a:t>
            </a:r>
          </a:p>
          <a:p>
            <a:pPr marL="285750" indent="-285750">
              <a:lnSpc>
                <a:spcPct val="150000"/>
              </a:lnSpc>
              <a:buFont typeface="Arial" panose="020B0604020202020204" pitchFamily="34" charset="0"/>
              <a:buChar char="•"/>
            </a:pPr>
            <a:r>
              <a:rPr lang="en-US" b="0" dirty="0">
                <a:solidFill>
                  <a:schemeClr val="tx1"/>
                </a:solidFill>
                <a:latin typeface="Bookman Old Style" panose="02050604050505020204" pitchFamily="18" charset="0"/>
              </a:rPr>
              <a:t>Opcode table: They store the value of mnemonics and their corresponding numeric values.</a:t>
            </a:r>
          </a:p>
          <a:p>
            <a:pPr>
              <a:lnSpc>
                <a:spcPct val="150000"/>
              </a:lnSpc>
            </a:pPr>
            <a:endParaRPr lang="en-US" b="0" dirty="0">
              <a:solidFill>
                <a:schemeClr val="tx1"/>
              </a:solidFill>
              <a:latin typeface="Bookman Old Style" panose="02050604050505020204" pitchFamily="18" charset="0"/>
            </a:endParaRPr>
          </a:p>
          <a:p>
            <a:pPr marL="285750" indent="-285750">
              <a:lnSpc>
                <a:spcPct val="150000"/>
              </a:lnSpc>
              <a:buFont typeface="Arial" panose="020B0604020202020204" pitchFamily="34" charset="0"/>
              <a:buChar char="•"/>
            </a:pPr>
            <a:r>
              <a:rPr lang="en-US" b="0" dirty="0">
                <a:solidFill>
                  <a:schemeClr val="tx1"/>
                </a:solidFill>
                <a:latin typeface="Bookman Old Style" panose="02050604050505020204" pitchFamily="18" charset="0"/>
              </a:rPr>
              <a:t>Symbol table: They store the value of programming language symbols used by the programmer, and their corresponding numeric values.</a:t>
            </a:r>
          </a:p>
          <a:p>
            <a:pPr>
              <a:lnSpc>
                <a:spcPct val="150000"/>
              </a:lnSpc>
            </a:pPr>
            <a:endParaRPr lang="en-US" b="0" dirty="0">
              <a:solidFill>
                <a:schemeClr val="tx1"/>
              </a:solidFill>
              <a:latin typeface="Bookman Old Style" panose="02050604050505020204" pitchFamily="18" charset="0"/>
            </a:endParaRPr>
          </a:p>
          <a:p>
            <a:pPr marL="285750" indent="-285750">
              <a:lnSpc>
                <a:spcPct val="150000"/>
              </a:lnSpc>
              <a:buFont typeface="Arial" panose="020B0604020202020204" pitchFamily="34" charset="0"/>
              <a:buChar char="•"/>
            </a:pPr>
            <a:r>
              <a:rPr lang="en-US" b="0" dirty="0">
                <a:solidFill>
                  <a:schemeClr val="tx1"/>
                </a:solidFill>
                <a:latin typeface="Bookman Old Style" panose="02050604050505020204" pitchFamily="18" charset="0"/>
              </a:rPr>
              <a:t>Location Counter: It stores the address of the location where the current instruction will be stored.</a:t>
            </a:r>
          </a:p>
        </p:txBody>
      </p:sp>
    </p:spTree>
    <p:extLst>
      <p:ext uri="{BB962C8B-B14F-4D97-AF65-F5344CB8AC3E}">
        <p14:creationId xmlns:p14="http://schemas.microsoft.com/office/powerpoint/2010/main" val="144446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607754"/>
            <a:ext cx="9141397" cy="1231106"/>
          </a:xfrm>
        </p:spPr>
        <p:txBody>
          <a:bodyPr/>
          <a:lstStyle/>
          <a:p>
            <a:r>
              <a:rPr lang="en-US" dirty="0"/>
              <a:t>Assembly Language instruction code</a:t>
            </a:r>
            <a:br>
              <a:rPr lang="en-US" dirty="0"/>
            </a:br>
            <a:endParaRPr lang="en-US" dirty="0"/>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814547" y="1680883"/>
            <a:ext cx="9254013" cy="696557"/>
          </a:xfrm>
        </p:spPr>
        <p:txBody>
          <a:bodyPr/>
          <a:lstStyle/>
          <a:p>
            <a:pPr algn="l"/>
            <a:r>
              <a:rPr lang="en-US" sz="1800" b="0" i="0" u="none" strike="noStrike" baseline="0" dirty="0">
                <a:latin typeface="OfficinaSansStd-Book"/>
              </a:rPr>
              <a:t>There are different types of assembly language instructions. </a:t>
            </a:r>
          </a:p>
          <a:p>
            <a:pPr algn="l"/>
            <a:endParaRPr lang="en-US" altLang="en-US" dirty="0">
              <a:solidFill>
                <a:schemeClr val="accent4">
                  <a:lumMod val="50000"/>
                </a:schemeClr>
              </a:solidFill>
              <a:latin typeface="OfficinaSansStd-Book"/>
            </a:endParaRPr>
          </a:p>
        </p:txBody>
      </p:sp>
      <p:sp>
        <p:nvSpPr>
          <p:cNvPr id="3" name="TextBox 2">
            <a:extLst>
              <a:ext uri="{FF2B5EF4-FFF2-40B4-BE49-F238E27FC236}">
                <a16:creationId xmlns:a16="http://schemas.microsoft.com/office/drawing/2014/main" id="{F3738D10-24DD-6727-531E-FFE92D559ADF}"/>
              </a:ext>
            </a:extLst>
          </p:cNvPr>
          <p:cNvSpPr txBox="1"/>
          <p:nvPr/>
        </p:nvSpPr>
        <p:spPr>
          <a:xfrm>
            <a:off x="347187" y="2439960"/>
            <a:ext cx="6096000" cy="2584425"/>
          </a:xfrm>
          <a:prstGeom prst="rect">
            <a:avLst/>
          </a:prstGeom>
          <a:noFill/>
        </p:spPr>
        <p:txBody>
          <a:bodyPr wrap="square">
            <a:spAutoFit/>
          </a:bodyPr>
          <a:lstStyle/>
          <a:p>
            <a:pPr algn="l">
              <a:lnSpc>
                <a:spcPct val="150000"/>
              </a:lnSpc>
            </a:pPr>
            <a:r>
              <a:rPr lang="en-US" sz="2000" b="0" i="1" u="none" strike="noStrike" baseline="0" dirty="0">
                <a:solidFill>
                  <a:srgbClr val="25418F"/>
                </a:solidFill>
                <a:latin typeface="Bookman Old Style" panose="02050604050505020204" pitchFamily="18" charset="0"/>
              </a:rPr>
              <a:t>Data movement instructions</a:t>
            </a:r>
          </a:p>
          <a:p>
            <a:pPr algn="l">
              <a:lnSpc>
                <a:spcPct val="150000"/>
              </a:lnSpc>
            </a:pPr>
            <a:r>
              <a:rPr lang="en-US" sz="1800" b="0" i="0" u="none" strike="noStrike" baseline="0" dirty="0">
                <a:solidFill>
                  <a:srgbClr val="000000"/>
                </a:solidFill>
                <a:latin typeface="Bookman Old Style" panose="02050604050505020204" pitchFamily="18" charset="0"/>
              </a:rPr>
              <a:t>These instructions allow data stored at one location to be copied into the accumulator. </a:t>
            </a:r>
          </a:p>
          <a:p>
            <a:pPr algn="l">
              <a:lnSpc>
                <a:spcPct val="150000"/>
              </a:lnSpc>
            </a:pPr>
            <a:r>
              <a:rPr lang="en-US" sz="1800" b="0" i="0" u="none" strike="noStrike" baseline="0" dirty="0">
                <a:solidFill>
                  <a:srgbClr val="000000"/>
                </a:solidFill>
                <a:latin typeface="Bookman Old Style" panose="02050604050505020204" pitchFamily="18" charset="0"/>
              </a:rPr>
              <a:t>This data can then be stored at another location, used in a calculation, used for a comparison or output.</a:t>
            </a:r>
            <a:endParaRPr lang="en-US" dirty="0">
              <a:latin typeface="Bookman Old Style" panose="02050604050505020204" pitchFamily="18" charset="0"/>
            </a:endParaRPr>
          </a:p>
        </p:txBody>
      </p:sp>
      <p:pic>
        <p:nvPicPr>
          <p:cNvPr id="6" name="Picture 5">
            <a:extLst>
              <a:ext uri="{FF2B5EF4-FFF2-40B4-BE49-F238E27FC236}">
                <a16:creationId xmlns:a16="http://schemas.microsoft.com/office/drawing/2014/main" id="{7FD2AE89-1EF6-C4A0-D7C6-E207FE7F9CBB}"/>
              </a:ext>
            </a:extLst>
          </p:cNvPr>
          <p:cNvPicPr>
            <a:picLocks noChangeAspect="1"/>
          </p:cNvPicPr>
          <p:nvPr/>
        </p:nvPicPr>
        <p:blipFill rotWithShape="1">
          <a:blip r:embed="rId3"/>
          <a:srcRect l="3887" t="2825" b="924"/>
          <a:stretch/>
        </p:blipFill>
        <p:spPr>
          <a:xfrm>
            <a:off x="6654800" y="1384696"/>
            <a:ext cx="5293360" cy="433723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24100BB-9A3F-E5F5-1F52-9557897C7DC6}"/>
                  </a:ext>
                </a:extLst>
              </p14:cNvPr>
              <p14:cNvContentPartPr/>
              <p14:nvPr/>
            </p14:nvContentPartPr>
            <p14:xfrm>
              <a:off x="5536200" y="4452080"/>
              <a:ext cx="360" cy="348840"/>
            </p14:xfrm>
          </p:contentPart>
        </mc:Choice>
        <mc:Fallback xmlns="">
          <p:pic>
            <p:nvPicPr>
              <p:cNvPr id="2" name="Ink 1">
                <a:extLst>
                  <a:ext uri="{FF2B5EF4-FFF2-40B4-BE49-F238E27FC236}">
                    <a16:creationId xmlns:a16="http://schemas.microsoft.com/office/drawing/2014/main" id="{924100BB-9A3F-E5F5-1F52-9557897C7DC6}"/>
                  </a:ext>
                </a:extLst>
              </p:cNvPr>
              <p:cNvPicPr/>
              <p:nvPr/>
            </p:nvPicPr>
            <p:blipFill>
              <a:blip r:embed="rId5"/>
              <a:stretch>
                <a:fillRect/>
              </a:stretch>
            </p:blipFill>
            <p:spPr>
              <a:xfrm>
                <a:off x="5518560" y="4434440"/>
                <a:ext cx="360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30409D1-34DA-82BF-0380-A7983D51E3EA}"/>
                  </a:ext>
                </a:extLst>
              </p14:cNvPr>
              <p14:cNvContentPartPr/>
              <p14:nvPr/>
            </p14:nvContentPartPr>
            <p14:xfrm>
              <a:off x="5899080" y="6911240"/>
              <a:ext cx="57600" cy="32760"/>
            </p14:xfrm>
          </p:contentPart>
        </mc:Choice>
        <mc:Fallback xmlns="">
          <p:pic>
            <p:nvPicPr>
              <p:cNvPr id="5" name="Ink 4">
                <a:extLst>
                  <a:ext uri="{FF2B5EF4-FFF2-40B4-BE49-F238E27FC236}">
                    <a16:creationId xmlns:a16="http://schemas.microsoft.com/office/drawing/2014/main" id="{930409D1-34DA-82BF-0380-A7983D51E3EA}"/>
                  </a:ext>
                </a:extLst>
              </p:cNvPr>
              <p:cNvPicPr/>
              <p:nvPr/>
            </p:nvPicPr>
            <p:blipFill>
              <a:blip r:embed="rId7"/>
              <a:stretch>
                <a:fillRect/>
              </a:stretch>
            </p:blipFill>
            <p:spPr>
              <a:xfrm>
                <a:off x="5881080" y="6893600"/>
                <a:ext cx="932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496630A-056B-CE54-2C5C-4B26E3935709}"/>
                  </a:ext>
                </a:extLst>
              </p14:cNvPr>
              <p14:cNvContentPartPr/>
              <p14:nvPr/>
            </p14:nvContentPartPr>
            <p14:xfrm>
              <a:off x="-71880" y="3790880"/>
              <a:ext cx="147240" cy="859680"/>
            </p14:xfrm>
          </p:contentPart>
        </mc:Choice>
        <mc:Fallback xmlns="">
          <p:pic>
            <p:nvPicPr>
              <p:cNvPr id="8" name="Ink 7">
                <a:extLst>
                  <a:ext uri="{FF2B5EF4-FFF2-40B4-BE49-F238E27FC236}">
                    <a16:creationId xmlns:a16="http://schemas.microsoft.com/office/drawing/2014/main" id="{F496630A-056B-CE54-2C5C-4B26E3935709}"/>
                  </a:ext>
                </a:extLst>
              </p:cNvPr>
              <p:cNvPicPr/>
              <p:nvPr/>
            </p:nvPicPr>
            <p:blipFill>
              <a:blip r:embed="rId9"/>
              <a:stretch>
                <a:fillRect/>
              </a:stretch>
            </p:blipFill>
            <p:spPr>
              <a:xfrm>
                <a:off x="-89520" y="3772880"/>
                <a:ext cx="182880" cy="895320"/>
              </a:xfrm>
              <a:prstGeom prst="rect">
                <a:avLst/>
              </a:prstGeom>
            </p:spPr>
          </p:pic>
        </mc:Fallback>
      </mc:AlternateContent>
    </p:spTree>
    <p:extLst>
      <p:ext uri="{BB962C8B-B14F-4D97-AF65-F5344CB8AC3E}">
        <p14:creationId xmlns:p14="http://schemas.microsoft.com/office/powerpoint/2010/main" val="382822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607754"/>
            <a:ext cx="9141397" cy="1231106"/>
          </a:xfrm>
        </p:spPr>
        <p:txBody>
          <a:bodyPr/>
          <a:lstStyle/>
          <a:p>
            <a:r>
              <a:rPr lang="en-US" dirty="0"/>
              <a:t>Assembly Language instruction code</a:t>
            </a:r>
            <a:br>
              <a:rPr lang="en-US" dirty="0"/>
            </a:br>
            <a:endParaRPr lang="en-US" dirty="0"/>
          </a:p>
        </p:txBody>
      </p:sp>
      <p:sp>
        <p:nvSpPr>
          <p:cNvPr id="3" name="TextBox 2">
            <a:extLst>
              <a:ext uri="{FF2B5EF4-FFF2-40B4-BE49-F238E27FC236}">
                <a16:creationId xmlns:a16="http://schemas.microsoft.com/office/drawing/2014/main" id="{F3738D10-24DD-6727-531E-FFE92D559ADF}"/>
              </a:ext>
            </a:extLst>
          </p:cNvPr>
          <p:cNvSpPr txBox="1"/>
          <p:nvPr/>
        </p:nvSpPr>
        <p:spPr>
          <a:xfrm>
            <a:off x="580867" y="1838860"/>
            <a:ext cx="6096000" cy="1294970"/>
          </a:xfrm>
          <a:prstGeom prst="rect">
            <a:avLst/>
          </a:prstGeom>
          <a:noFill/>
        </p:spPr>
        <p:txBody>
          <a:bodyPr wrap="square">
            <a:spAutoFit/>
          </a:bodyPr>
          <a:lstStyle/>
          <a:p>
            <a:pPr algn="l">
              <a:lnSpc>
                <a:spcPct val="150000"/>
              </a:lnSpc>
            </a:pPr>
            <a:r>
              <a:rPr lang="en-US" sz="1800" b="0" i="1" u="none" strike="noStrike" baseline="0" dirty="0">
                <a:solidFill>
                  <a:schemeClr val="bg2"/>
                </a:solidFill>
                <a:latin typeface="Bookman Old Style" panose="02050604050505020204" pitchFamily="18" charset="0"/>
              </a:rPr>
              <a:t>Input and output of data instructions</a:t>
            </a:r>
          </a:p>
          <a:p>
            <a:pPr algn="l">
              <a:lnSpc>
                <a:spcPct val="150000"/>
              </a:lnSpc>
            </a:pPr>
            <a:r>
              <a:rPr lang="en-US" sz="1800" b="0" i="0" u="none" strike="noStrike" baseline="0" dirty="0">
                <a:solidFill>
                  <a:schemeClr val="bg2"/>
                </a:solidFill>
                <a:latin typeface="Bookman Old Style" panose="02050604050505020204" pitchFamily="18" charset="0"/>
              </a:rPr>
              <a:t>These instructions allow data to be read from the keyboard or output to the screen.</a:t>
            </a:r>
            <a:endParaRPr lang="en-US" dirty="0">
              <a:solidFill>
                <a:schemeClr val="bg2"/>
              </a:solidFill>
              <a:latin typeface="Bookman Old Style" panose="02050604050505020204" pitchFamily="18" charset="0"/>
            </a:endParaRPr>
          </a:p>
        </p:txBody>
      </p:sp>
      <p:pic>
        <p:nvPicPr>
          <p:cNvPr id="9" name="Picture 8">
            <a:extLst>
              <a:ext uri="{FF2B5EF4-FFF2-40B4-BE49-F238E27FC236}">
                <a16:creationId xmlns:a16="http://schemas.microsoft.com/office/drawing/2014/main" id="{E1E2E3B4-A577-F983-38CD-25B89CC10DCD}"/>
              </a:ext>
            </a:extLst>
          </p:cNvPr>
          <p:cNvPicPr>
            <a:picLocks noChangeAspect="1"/>
          </p:cNvPicPr>
          <p:nvPr/>
        </p:nvPicPr>
        <p:blipFill>
          <a:blip r:embed="rId3"/>
          <a:stretch>
            <a:fillRect/>
          </a:stretch>
        </p:blipFill>
        <p:spPr>
          <a:xfrm>
            <a:off x="2214556" y="3429000"/>
            <a:ext cx="6864378" cy="1884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964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607754"/>
            <a:ext cx="9141397" cy="1231106"/>
          </a:xfrm>
        </p:spPr>
        <p:txBody>
          <a:bodyPr/>
          <a:lstStyle/>
          <a:p>
            <a:r>
              <a:rPr lang="en-US" dirty="0"/>
              <a:t>Assembly Language instruction code</a:t>
            </a:r>
            <a:br>
              <a:rPr lang="en-US" dirty="0"/>
            </a:br>
            <a:endParaRPr lang="en-US" dirty="0"/>
          </a:p>
        </p:txBody>
      </p:sp>
      <p:sp>
        <p:nvSpPr>
          <p:cNvPr id="3" name="TextBox 2">
            <a:extLst>
              <a:ext uri="{FF2B5EF4-FFF2-40B4-BE49-F238E27FC236}">
                <a16:creationId xmlns:a16="http://schemas.microsoft.com/office/drawing/2014/main" id="{F3738D10-24DD-6727-531E-FFE92D559ADF}"/>
              </a:ext>
            </a:extLst>
          </p:cNvPr>
          <p:cNvSpPr txBox="1"/>
          <p:nvPr/>
        </p:nvSpPr>
        <p:spPr>
          <a:xfrm>
            <a:off x="580866" y="1655980"/>
            <a:ext cx="9396577" cy="1292790"/>
          </a:xfrm>
          <a:prstGeom prst="rect">
            <a:avLst/>
          </a:prstGeom>
          <a:noFill/>
        </p:spPr>
        <p:txBody>
          <a:bodyPr wrap="square">
            <a:spAutoFit/>
          </a:bodyPr>
          <a:lstStyle/>
          <a:p>
            <a:pPr algn="l">
              <a:lnSpc>
                <a:spcPct val="150000"/>
              </a:lnSpc>
            </a:pPr>
            <a:r>
              <a:rPr lang="en-US" sz="1800" b="0" u="none" strike="noStrike" baseline="0" dirty="0">
                <a:solidFill>
                  <a:schemeClr val="bg2"/>
                </a:solidFill>
                <a:latin typeface="Bookman Old Style" panose="02050604050505020204" pitchFamily="18" charset="0"/>
              </a:rPr>
              <a:t>Arithmetic operation instructions</a:t>
            </a:r>
          </a:p>
          <a:p>
            <a:pPr algn="l">
              <a:lnSpc>
                <a:spcPct val="150000"/>
              </a:lnSpc>
            </a:pPr>
            <a:r>
              <a:rPr lang="en-US" sz="1800" b="0" u="none" strike="noStrike" baseline="0" dirty="0">
                <a:solidFill>
                  <a:schemeClr val="bg2"/>
                </a:solidFill>
                <a:latin typeface="Bookman Old Style" panose="02050604050505020204" pitchFamily="18" charset="0"/>
              </a:rPr>
              <a:t>These instructions perform simple calculations on data stored in the accumulator</a:t>
            </a:r>
          </a:p>
          <a:p>
            <a:pPr algn="l">
              <a:lnSpc>
                <a:spcPct val="150000"/>
              </a:lnSpc>
            </a:pPr>
            <a:r>
              <a:rPr lang="en-US" sz="1800" b="0" u="none" strike="noStrike" baseline="0" dirty="0">
                <a:solidFill>
                  <a:schemeClr val="bg2"/>
                </a:solidFill>
                <a:latin typeface="Bookman Old Style" panose="02050604050505020204" pitchFamily="18" charset="0"/>
              </a:rPr>
              <a:t>and store the answer in the accumulator, overwriting the original data.</a:t>
            </a:r>
            <a:endParaRPr lang="en-US" dirty="0">
              <a:solidFill>
                <a:schemeClr val="bg2"/>
              </a:solidFill>
              <a:latin typeface="Bookman Old Style" panose="02050604050505020204" pitchFamily="18" charset="0"/>
            </a:endParaRPr>
          </a:p>
        </p:txBody>
      </p:sp>
      <p:pic>
        <p:nvPicPr>
          <p:cNvPr id="5" name="Picture 4">
            <a:extLst>
              <a:ext uri="{FF2B5EF4-FFF2-40B4-BE49-F238E27FC236}">
                <a16:creationId xmlns:a16="http://schemas.microsoft.com/office/drawing/2014/main" id="{B11F362B-19B3-6480-89E5-26669095562B}"/>
              </a:ext>
            </a:extLst>
          </p:cNvPr>
          <p:cNvPicPr>
            <a:picLocks noChangeAspect="1"/>
          </p:cNvPicPr>
          <p:nvPr/>
        </p:nvPicPr>
        <p:blipFill rotWithShape="1">
          <a:blip r:embed="rId3"/>
          <a:srcRect t="11987"/>
          <a:stretch/>
        </p:blipFill>
        <p:spPr>
          <a:xfrm>
            <a:off x="2255520" y="3222731"/>
            <a:ext cx="6874096" cy="25286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66370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607754"/>
            <a:ext cx="9141397" cy="1231106"/>
          </a:xfrm>
        </p:spPr>
        <p:txBody>
          <a:bodyPr/>
          <a:lstStyle/>
          <a:p>
            <a:r>
              <a:rPr lang="en-US" dirty="0"/>
              <a:t>Assembly Language instruction code</a:t>
            </a:r>
            <a:br>
              <a:rPr lang="en-US" dirty="0"/>
            </a:br>
            <a:endParaRPr lang="en-US" dirty="0"/>
          </a:p>
        </p:txBody>
      </p:sp>
      <p:sp>
        <p:nvSpPr>
          <p:cNvPr id="3" name="TextBox 2">
            <a:extLst>
              <a:ext uri="{FF2B5EF4-FFF2-40B4-BE49-F238E27FC236}">
                <a16:creationId xmlns:a16="http://schemas.microsoft.com/office/drawing/2014/main" id="{F3738D10-24DD-6727-531E-FFE92D559ADF}"/>
              </a:ext>
            </a:extLst>
          </p:cNvPr>
          <p:cNvSpPr txBox="1"/>
          <p:nvPr/>
        </p:nvSpPr>
        <p:spPr>
          <a:xfrm>
            <a:off x="580866" y="1655980"/>
            <a:ext cx="9396577" cy="460767"/>
          </a:xfrm>
          <a:prstGeom prst="rect">
            <a:avLst/>
          </a:prstGeom>
          <a:noFill/>
        </p:spPr>
        <p:txBody>
          <a:bodyPr wrap="square">
            <a:spAutoFit/>
          </a:bodyPr>
          <a:lstStyle/>
          <a:p>
            <a:pPr algn="l">
              <a:lnSpc>
                <a:spcPct val="150000"/>
              </a:lnSpc>
            </a:pPr>
            <a:r>
              <a:rPr lang="en-US" sz="1800" b="0" u="none" strike="noStrike" baseline="0" dirty="0">
                <a:solidFill>
                  <a:schemeClr val="bg2"/>
                </a:solidFill>
                <a:latin typeface="Bookman Old Style" panose="02050604050505020204" pitchFamily="18" charset="0"/>
              </a:rPr>
              <a:t>Unconditional and conditional instructions</a:t>
            </a:r>
            <a:endParaRPr lang="en-US" dirty="0">
              <a:solidFill>
                <a:schemeClr val="bg2"/>
              </a:solidFill>
              <a:latin typeface="Bookman Old Style" panose="02050604050505020204" pitchFamily="18" charset="0"/>
            </a:endParaRPr>
          </a:p>
        </p:txBody>
      </p:sp>
      <p:pic>
        <p:nvPicPr>
          <p:cNvPr id="6" name="Picture 5">
            <a:extLst>
              <a:ext uri="{FF2B5EF4-FFF2-40B4-BE49-F238E27FC236}">
                <a16:creationId xmlns:a16="http://schemas.microsoft.com/office/drawing/2014/main" id="{7C6837F8-798E-A4F9-C2CA-1E3BED09B193}"/>
              </a:ext>
            </a:extLst>
          </p:cNvPr>
          <p:cNvPicPr>
            <a:picLocks noChangeAspect="1"/>
          </p:cNvPicPr>
          <p:nvPr/>
        </p:nvPicPr>
        <p:blipFill rotWithShape="1">
          <a:blip r:embed="rId3"/>
          <a:srcRect l="4509"/>
          <a:stretch/>
        </p:blipFill>
        <p:spPr>
          <a:xfrm>
            <a:off x="580866" y="2281526"/>
            <a:ext cx="4663440" cy="1885628"/>
          </a:xfrm>
          <a:prstGeom prst="rect">
            <a:avLst/>
          </a:prstGeom>
        </p:spPr>
      </p:pic>
      <p:sp>
        <p:nvSpPr>
          <p:cNvPr id="8" name="TextBox 7">
            <a:extLst>
              <a:ext uri="{FF2B5EF4-FFF2-40B4-BE49-F238E27FC236}">
                <a16:creationId xmlns:a16="http://schemas.microsoft.com/office/drawing/2014/main" id="{31FC6CD1-7BAE-95B6-EF6F-89D62B7DDA1A}"/>
              </a:ext>
            </a:extLst>
          </p:cNvPr>
          <p:cNvSpPr txBox="1"/>
          <p:nvPr/>
        </p:nvSpPr>
        <p:spPr>
          <a:xfrm>
            <a:off x="6929443" y="1881416"/>
            <a:ext cx="3575997" cy="400110"/>
          </a:xfrm>
          <a:prstGeom prst="rect">
            <a:avLst/>
          </a:prstGeom>
          <a:noFill/>
        </p:spPr>
        <p:txBody>
          <a:bodyPr wrap="square">
            <a:spAutoFit/>
          </a:bodyPr>
          <a:lstStyle/>
          <a:p>
            <a:r>
              <a:rPr lang="en-US" sz="2000" b="0" u="none" strike="noStrike" baseline="0" dirty="0">
                <a:solidFill>
                  <a:schemeClr val="bg2"/>
                </a:solidFill>
                <a:latin typeface="Bookman Old Style" panose="02050604050505020204" pitchFamily="18" charset="0"/>
              </a:rPr>
              <a:t>Compare instructions</a:t>
            </a:r>
            <a:endParaRPr lang="en-US" sz="2000" dirty="0">
              <a:solidFill>
                <a:schemeClr val="bg2"/>
              </a:solidFill>
              <a:latin typeface="Bookman Old Style" panose="02050604050505020204" pitchFamily="18" charset="0"/>
            </a:endParaRPr>
          </a:p>
        </p:txBody>
      </p:sp>
      <p:pic>
        <p:nvPicPr>
          <p:cNvPr id="10" name="Picture 9">
            <a:extLst>
              <a:ext uri="{FF2B5EF4-FFF2-40B4-BE49-F238E27FC236}">
                <a16:creationId xmlns:a16="http://schemas.microsoft.com/office/drawing/2014/main" id="{885A841E-CADD-10CA-227E-6EF648F94900}"/>
              </a:ext>
            </a:extLst>
          </p:cNvPr>
          <p:cNvPicPr>
            <a:picLocks noChangeAspect="1"/>
          </p:cNvPicPr>
          <p:nvPr/>
        </p:nvPicPr>
        <p:blipFill rotWithShape="1">
          <a:blip r:embed="rId4"/>
          <a:srcRect l="3239" t="4941"/>
          <a:stretch/>
        </p:blipFill>
        <p:spPr>
          <a:xfrm>
            <a:off x="6614483" y="2417051"/>
            <a:ext cx="5201597" cy="1905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70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0FFC-05C0-A3DB-6182-55262D2DCFBC}"/>
              </a:ext>
            </a:extLst>
          </p:cNvPr>
          <p:cNvSpPr>
            <a:spLocks noGrp="1"/>
          </p:cNvSpPr>
          <p:nvPr>
            <p:ph type="title"/>
          </p:nvPr>
        </p:nvSpPr>
        <p:spPr>
          <a:xfrm>
            <a:off x="2104421" y="156507"/>
            <a:ext cx="9141397" cy="615553"/>
          </a:xfrm>
        </p:spPr>
        <p:txBody>
          <a:bodyPr/>
          <a:lstStyle/>
          <a:p>
            <a:r>
              <a:rPr lang="en-US" dirty="0"/>
              <a:t>Addressing modes</a:t>
            </a:r>
          </a:p>
        </p:txBody>
      </p:sp>
      <p:sp>
        <p:nvSpPr>
          <p:cNvPr id="3" name="Text Placeholder 2">
            <a:extLst>
              <a:ext uri="{FF2B5EF4-FFF2-40B4-BE49-F238E27FC236}">
                <a16:creationId xmlns:a16="http://schemas.microsoft.com/office/drawing/2014/main" id="{D8C2239D-EFCE-5022-1075-639C89EA5E37}"/>
              </a:ext>
            </a:extLst>
          </p:cNvPr>
          <p:cNvSpPr>
            <a:spLocks noGrp="1"/>
          </p:cNvSpPr>
          <p:nvPr>
            <p:ph type="body" sz="quarter" idx="12"/>
          </p:nvPr>
        </p:nvSpPr>
        <p:spPr>
          <a:xfrm>
            <a:off x="437325" y="950932"/>
            <a:ext cx="11531155" cy="5750561"/>
          </a:xfrm>
        </p:spPr>
        <p:txBody>
          <a:bodyPr/>
          <a:lstStyle/>
          <a:p>
            <a:pPr marL="285750" indent="-285750" algn="l">
              <a:lnSpc>
                <a:spcPct val="150000"/>
              </a:lnSpc>
              <a:buFont typeface="Arial" panose="020B0604020202020204" pitchFamily="34" charset="0"/>
              <a:buChar char="•"/>
            </a:pPr>
            <a:r>
              <a:rPr lang="en-US" b="1" u="sng" dirty="0">
                <a:solidFill>
                  <a:schemeClr val="bg2"/>
                </a:solidFill>
                <a:latin typeface="Bookman Old Style" panose="02050604050505020204" pitchFamily="18" charset="0"/>
              </a:rPr>
              <a:t>Direct /Absolute addressing – </a:t>
            </a:r>
            <a:r>
              <a:rPr lang="en-US" dirty="0">
                <a:solidFill>
                  <a:schemeClr val="bg2"/>
                </a:solidFill>
                <a:latin typeface="Bookman Old Style" panose="02050604050505020204" pitchFamily="18" charset="0"/>
              </a:rPr>
              <a:t>the contents of the memory location in the operand are used. </a:t>
            </a:r>
          </a:p>
          <a:p>
            <a:pPr marL="285750" indent="-285750" algn="l">
              <a:lnSpc>
                <a:spcPct val="150000"/>
              </a:lnSpc>
              <a:buFont typeface="Arial" panose="020B0604020202020204" pitchFamily="34" charset="0"/>
              <a:buChar char="•"/>
            </a:pPr>
            <a:endParaRPr lang="en-US" dirty="0">
              <a:solidFill>
                <a:schemeClr val="bg2"/>
              </a:solidFill>
              <a:latin typeface="Bookman Old Style" panose="02050604050505020204" pitchFamily="18" charset="0"/>
            </a:endParaRPr>
          </a:p>
          <a:p>
            <a:pPr marL="285750" indent="-285750" algn="l">
              <a:lnSpc>
                <a:spcPct val="150000"/>
              </a:lnSpc>
              <a:buFont typeface="Arial" panose="020B0604020202020204" pitchFamily="34" charset="0"/>
              <a:buChar char="•"/>
            </a:pPr>
            <a:r>
              <a:rPr lang="en-US" b="1" u="sng" dirty="0">
                <a:solidFill>
                  <a:schemeClr val="bg2"/>
                </a:solidFill>
                <a:latin typeface="Bookman Old Style" panose="02050604050505020204" pitchFamily="18" charset="0"/>
              </a:rPr>
              <a:t>Indirect addressing </a:t>
            </a:r>
            <a:r>
              <a:rPr lang="en-US" dirty="0">
                <a:solidFill>
                  <a:schemeClr val="bg2"/>
                </a:solidFill>
                <a:latin typeface="Bookman Old Style" panose="02050604050505020204" pitchFamily="18" charset="0"/>
              </a:rPr>
              <a:t>– the contents of the contents of the memory location in the operand are used. </a:t>
            </a:r>
            <a:br>
              <a:rPr lang="en-US" dirty="0">
                <a:solidFill>
                  <a:schemeClr val="bg2"/>
                </a:solidFill>
                <a:latin typeface="Bookman Old Style" panose="02050604050505020204" pitchFamily="18" charset="0"/>
              </a:rPr>
            </a:br>
            <a:endParaRPr lang="en-US" dirty="0">
              <a:solidFill>
                <a:schemeClr val="bg2"/>
              </a:solidFill>
              <a:latin typeface="Bookman Old Style" panose="02050604050505020204" pitchFamily="18" charset="0"/>
            </a:endParaRPr>
          </a:p>
          <a:p>
            <a:pPr marL="285750" indent="-285750" algn="l">
              <a:lnSpc>
                <a:spcPct val="150000"/>
              </a:lnSpc>
              <a:buFont typeface="Arial" panose="020B0604020202020204" pitchFamily="34" charset="0"/>
              <a:buChar char="•"/>
            </a:pPr>
            <a:r>
              <a:rPr lang="en-US" b="1" u="sng" dirty="0">
                <a:solidFill>
                  <a:schemeClr val="bg2"/>
                </a:solidFill>
                <a:latin typeface="Bookman Old Style" panose="02050604050505020204" pitchFamily="18" charset="0"/>
              </a:rPr>
              <a:t>Indexed addressing </a:t>
            </a:r>
            <a:r>
              <a:rPr lang="en-US" dirty="0">
                <a:solidFill>
                  <a:schemeClr val="bg2"/>
                </a:solidFill>
                <a:latin typeface="Bookman Old Style" panose="02050604050505020204" pitchFamily="18" charset="0"/>
              </a:rPr>
              <a:t>– the contents of the memory location found by adding the contents of the index register (IR) to the address of the memory location in the operand are used.</a:t>
            </a:r>
          </a:p>
          <a:p>
            <a:pPr marL="285750" indent="-285750" algn="l">
              <a:lnSpc>
                <a:spcPct val="150000"/>
              </a:lnSpc>
              <a:buFont typeface="Arial" panose="020B0604020202020204" pitchFamily="34" charset="0"/>
              <a:buChar char="•"/>
            </a:pPr>
            <a:endParaRPr lang="en-US" dirty="0">
              <a:solidFill>
                <a:schemeClr val="bg2"/>
              </a:solidFill>
              <a:latin typeface="Bookman Old Style" panose="02050604050505020204" pitchFamily="18" charset="0"/>
            </a:endParaRPr>
          </a:p>
          <a:p>
            <a:pPr marL="285750" indent="-285750" algn="l">
              <a:lnSpc>
                <a:spcPct val="150000"/>
              </a:lnSpc>
              <a:buFont typeface="Arial" panose="020B0604020202020204" pitchFamily="34" charset="0"/>
              <a:buChar char="•"/>
            </a:pPr>
            <a:r>
              <a:rPr lang="en-US" b="1" u="sng" dirty="0">
                <a:solidFill>
                  <a:schemeClr val="bg2"/>
                </a:solidFill>
                <a:latin typeface="Bookman Old Style" panose="02050604050505020204" pitchFamily="18" charset="0"/>
              </a:rPr>
              <a:t>Immediate addressing </a:t>
            </a:r>
            <a:r>
              <a:rPr lang="en-US" dirty="0">
                <a:solidFill>
                  <a:schemeClr val="bg2"/>
                </a:solidFill>
                <a:latin typeface="Bookman Old Style" panose="02050604050505020204" pitchFamily="18" charset="0"/>
              </a:rPr>
              <a:t>– the value of the operand only is used..</a:t>
            </a:r>
          </a:p>
          <a:p>
            <a:pPr marL="285750" indent="-285750" algn="l">
              <a:lnSpc>
                <a:spcPct val="150000"/>
              </a:lnSpc>
              <a:buFont typeface="Arial" panose="020B0604020202020204" pitchFamily="34" charset="0"/>
              <a:buChar char="•"/>
            </a:pPr>
            <a:endParaRPr lang="en-US" dirty="0">
              <a:solidFill>
                <a:schemeClr val="bg2"/>
              </a:solidFill>
              <a:latin typeface="Bookman Old Style" panose="02050604050505020204" pitchFamily="18" charset="0"/>
            </a:endParaRPr>
          </a:p>
          <a:p>
            <a:pPr marL="285750" indent="-285750" algn="l">
              <a:lnSpc>
                <a:spcPct val="150000"/>
              </a:lnSpc>
              <a:buFont typeface="Arial" panose="020B0604020202020204" pitchFamily="34" charset="0"/>
              <a:buChar char="•"/>
            </a:pPr>
            <a:r>
              <a:rPr lang="en-US" b="1" u="sng" dirty="0">
                <a:solidFill>
                  <a:schemeClr val="bg2"/>
                </a:solidFill>
                <a:latin typeface="Bookman Old Style" panose="02050604050505020204" pitchFamily="18" charset="0"/>
              </a:rPr>
              <a:t>Relative addressing </a:t>
            </a:r>
            <a:r>
              <a:rPr lang="en-US" dirty="0">
                <a:solidFill>
                  <a:schemeClr val="bg2"/>
                </a:solidFill>
                <a:latin typeface="Bookman Old Style" panose="02050604050505020204" pitchFamily="18" charset="0"/>
              </a:rPr>
              <a:t>– the memory address used is the current memory address added to the operand.</a:t>
            </a:r>
          </a:p>
          <a:p>
            <a:pPr marL="285750" indent="-285750" algn="l">
              <a:lnSpc>
                <a:spcPct val="150000"/>
              </a:lnSpc>
              <a:buFont typeface="Arial" panose="020B0604020202020204" pitchFamily="34" charset="0"/>
              <a:buChar char="•"/>
            </a:pPr>
            <a:endParaRPr lang="en-US" dirty="0">
              <a:solidFill>
                <a:schemeClr val="bg2"/>
              </a:solidFill>
              <a:latin typeface="Bookman Old Style" panose="02050604050505020204" pitchFamily="18" charset="0"/>
            </a:endParaRPr>
          </a:p>
          <a:p>
            <a:pPr marL="285750" indent="-285750" algn="l">
              <a:lnSpc>
                <a:spcPct val="150000"/>
              </a:lnSpc>
              <a:buFont typeface="Arial" panose="020B0604020202020204" pitchFamily="34" charset="0"/>
              <a:buChar char="•"/>
            </a:pPr>
            <a:r>
              <a:rPr lang="en-US" b="1" u="sng" dirty="0">
                <a:solidFill>
                  <a:schemeClr val="bg2"/>
                </a:solidFill>
                <a:latin typeface="Bookman Old Style" panose="02050604050505020204" pitchFamily="18" charset="0"/>
              </a:rPr>
              <a:t>Symbolic addressing </a:t>
            </a:r>
            <a:r>
              <a:rPr lang="en-US" dirty="0">
                <a:solidFill>
                  <a:schemeClr val="bg2"/>
                </a:solidFill>
                <a:latin typeface="Bookman Old Style" panose="02050604050505020204" pitchFamily="18" charset="0"/>
              </a:rPr>
              <a:t>– only used in assembly language programming. A label is used instead of a value. </a:t>
            </a:r>
          </a:p>
          <a:p>
            <a:pPr algn="l"/>
            <a:endParaRPr lang="en-US" dirty="0"/>
          </a:p>
        </p:txBody>
      </p:sp>
    </p:spTree>
    <p:extLst>
      <p:ext uri="{BB962C8B-B14F-4D97-AF65-F5344CB8AC3E}">
        <p14:creationId xmlns:p14="http://schemas.microsoft.com/office/powerpoint/2010/main" val="181136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9CE9-049C-F9E7-2DBA-E998BC7F2AC1}"/>
              </a:ext>
            </a:extLst>
          </p:cNvPr>
          <p:cNvSpPr>
            <a:spLocks noGrp="1"/>
          </p:cNvSpPr>
          <p:nvPr>
            <p:ph type="title"/>
          </p:nvPr>
        </p:nvSpPr>
        <p:spPr>
          <a:xfrm>
            <a:off x="899372" y="304801"/>
            <a:ext cx="9141397" cy="615553"/>
          </a:xfrm>
        </p:spPr>
        <p:txBody>
          <a:bodyPr/>
          <a:lstStyle/>
          <a:p>
            <a:r>
              <a:rPr lang="en-US" dirty="0"/>
              <a:t>CIE Exam Requirements</a:t>
            </a:r>
          </a:p>
        </p:txBody>
      </p:sp>
      <p:sp>
        <p:nvSpPr>
          <p:cNvPr id="3" name="Text Placeholder 2">
            <a:extLst>
              <a:ext uri="{FF2B5EF4-FFF2-40B4-BE49-F238E27FC236}">
                <a16:creationId xmlns:a16="http://schemas.microsoft.com/office/drawing/2014/main" id="{CAC81EF0-A5BA-B923-5593-F2CBD9F23952}"/>
              </a:ext>
            </a:extLst>
          </p:cNvPr>
          <p:cNvSpPr>
            <a:spLocks noGrp="1"/>
          </p:cNvSpPr>
          <p:nvPr>
            <p:ph type="body" sz="quarter" idx="12"/>
          </p:nvPr>
        </p:nvSpPr>
        <p:spPr>
          <a:xfrm>
            <a:off x="375558" y="1159327"/>
            <a:ext cx="11119756" cy="5393872"/>
          </a:xfrm>
        </p:spPr>
        <p:txBody>
          <a:bodyPr/>
          <a:lstStyle/>
          <a:p>
            <a:pPr marL="285750" indent="-285750" algn="l">
              <a:lnSpc>
                <a:spcPct val="200000"/>
              </a:lnSpc>
              <a:buFont typeface="Arial" panose="020B0604020202020204" pitchFamily="34" charset="0"/>
              <a:buChar char="•"/>
            </a:pPr>
            <a:r>
              <a:rPr lang="en-US" sz="2000" dirty="0">
                <a:latin typeface="Bookman Old Style" panose="02050604050505020204" pitchFamily="18" charset="0"/>
              </a:rPr>
              <a:t>All questions will assume there is only one general purpose register available (Accumulator)</a:t>
            </a:r>
          </a:p>
          <a:p>
            <a:pPr marL="285750" indent="-285750" algn="l">
              <a:lnSpc>
                <a:spcPct val="200000"/>
              </a:lnSpc>
              <a:buFont typeface="Arial" panose="020B0604020202020204" pitchFamily="34" charset="0"/>
              <a:buChar char="•"/>
            </a:pPr>
            <a:r>
              <a:rPr lang="en-US" sz="2000" dirty="0">
                <a:latin typeface="Bookman Old Style" panose="02050604050505020204" pitchFamily="18" charset="0"/>
              </a:rPr>
              <a:t>ACC denotes Accumulator</a:t>
            </a:r>
          </a:p>
          <a:p>
            <a:pPr marL="285750" indent="-285750" algn="l">
              <a:lnSpc>
                <a:spcPct val="200000"/>
              </a:lnSpc>
              <a:buFont typeface="Arial" panose="020B0604020202020204" pitchFamily="34" charset="0"/>
              <a:buChar char="•"/>
            </a:pPr>
            <a:r>
              <a:rPr lang="en-US" sz="2000" dirty="0">
                <a:latin typeface="Bookman Old Style" panose="02050604050505020204" pitchFamily="18" charset="0"/>
              </a:rPr>
              <a:t>IX denotes Index Register</a:t>
            </a:r>
          </a:p>
          <a:p>
            <a:pPr marL="285750" indent="-285750" algn="l">
              <a:lnSpc>
                <a:spcPct val="200000"/>
              </a:lnSpc>
              <a:buFont typeface="Arial" panose="020B0604020202020204" pitchFamily="34" charset="0"/>
              <a:buChar char="•"/>
            </a:pPr>
            <a:r>
              <a:rPr lang="en-US" sz="2000" dirty="0">
                <a:latin typeface="Bookman Old Style" panose="02050604050505020204" pitchFamily="18" charset="0"/>
              </a:rPr>
              <a:t>&lt;address&gt; can be an absolute or symbolic address</a:t>
            </a:r>
          </a:p>
          <a:p>
            <a:pPr marL="285750" indent="-285750" algn="l">
              <a:lnSpc>
                <a:spcPct val="200000"/>
              </a:lnSpc>
              <a:buFont typeface="Arial" panose="020B0604020202020204" pitchFamily="34" charset="0"/>
              <a:buChar char="•"/>
            </a:pPr>
            <a:r>
              <a:rPr lang="en-US" sz="2000" dirty="0">
                <a:latin typeface="Bookman Old Style" panose="02050604050505020204" pitchFamily="18" charset="0"/>
              </a:rPr>
              <a:t># denotes a denary number, e.g., #123</a:t>
            </a:r>
          </a:p>
          <a:p>
            <a:pPr marL="285750" indent="-285750" algn="l">
              <a:lnSpc>
                <a:spcPct val="200000"/>
              </a:lnSpc>
              <a:buFont typeface="Arial" panose="020B0604020202020204" pitchFamily="34" charset="0"/>
              <a:buChar char="•"/>
            </a:pPr>
            <a:r>
              <a:rPr lang="en-US" sz="2000" dirty="0">
                <a:latin typeface="Bookman Old Style" panose="02050604050505020204" pitchFamily="18" charset="0"/>
              </a:rPr>
              <a:t>B denotes a binary number, e.g. B01001010</a:t>
            </a:r>
          </a:p>
          <a:p>
            <a:pPr marL="285750" indent="-285750" algn="l">
              <a:lnSpc>
                <a:spcPct val="200000"/>
              </a:lnSpc>
              <a:buFont typeface="Arial" panose="020B0604020202020204" pitchFamily="34" charset="0"/>
              <a:buChar char="•"/>
            </a:pPr>
            <a:r>
              <a:rPr lang="en-US" sz="2000" dirty="0">
                <a:latin typeface="Bookman Old Style" panose="02050604050505020204" pitchFamily="18" charset="0"/>
              </a:rPr>
              <a:t>&amp; denotes a hexadecimal number, e.g., &amp;4</a:t>
            </a:r>
          </a:p>
        </p:txBody>
      </p:sp>
    </p:spTree>
    <p:extLst>
      <p:ext uri="{BB962C8B-B14F-4D97-AF65-F5344CB8AC3E}">
        <p14:creationId xmlns:p14="http://schemas.microsoft.com/office/powerpoint/2010/main" val="306488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p:txBody>
          <a:bodyPr/>
          <a:lstStyle/>
          <a:p>
            <a:r>
              <a:rPr lang="en-US" dirty="0"/>
              <a:t>Objectives</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6477000" cy="3276600"/>
          </a:xfrm>
        </p:spPr>
        <p:txBody>
          <a:bodyPr vert="horz" lIns="91440" tIns="45720" rIns="91440" bIns="45720" rtlCol="0" anchor="t">
            <a:normAutofit/>
          </a:bodyPr>
          <a:lstStyle/>
          <a:p>
            <a:r>
              <a:rPr lang="en-US" altLang="en-US" dirty="0">
                <a:solidFill>
                  <a:schemeClr val="tx1"/>
                </a:solidFill>
              </a:rPr>
              <a:t>Students should be able to</a:t>
            </a:r>
          </a:p>
          <a:p>
            <a:pPr lvl="1"/>
            <a:r>
              <a:rPr lang="en-US" dirty="0">
                <a:solidFill>
                  <a:schemeClr val="tx1"/>
                </a:solidFill>
              </a:rPr>
              <a:t>Define the term assembly language</a:t>
            </a:r>
          </a:p>
          <a:p>
            <a:pPr lvl="1"/>
            <a:r>
              <a:rPr lang="en-US" altLang="en-US" dirty="0">
                <a:solidFill>
                  <a:schemeClr val="tx1"/>
                </a:solidFill>
              </a:rPr>
              <a:t>Explain what is an assembler</a:t>
            </a:r>
          </a:p>
          <a:p>
            <a:pPr lvl="1"/>
            <a:r>
              <a:rPr lang="en-US" altLang="en-US" dirty="0">
                <a:solidFill>
                  <a:schemeClr val="tx1"/>
                </a:solidFill>
              </a:rPr>
              <a:t>Describe a 2-pass assembler</a:t>
            </a:r>
          </a:p>
          <a:p>
            <a:pPr lvl="1"/>
            <a:r>
              <a:rPr lang="en-US" altLang="en-US" dirty="0">
                <a:solidFill>
                  <a:schemeClr val="tx1"/>
                </a:solidFill>
              </a:rPr>
              <a:t>Compare assembly language and machine code</a:t>
            </a:r>
          </a:p>
          <a:p>
            <a:pPr lvl="1"/>
            <a:r>
              <a:rPr lang="en-US" altLang="en-US" dirty="0">
                <a:solidFill>
                  <a:schemeClr val="tx1"/>
                </a:solidFill>
              </a:rPr>
              <a:t>Describe different addressing mode of assembly language</a:t>
            </a:r>
          </a:p>
          <a:p>
            <a:pPr lvl="1"/>
            <a:r>
              <a:rPr lang="en-US" altLang="en-US" dirty="0">
                <a:solidFill>
                  <a:schemeClr val="tx1"/>
                </a:solidFill>
              </a:rPr>
              <a:t>Outline the instruction set of assembly language</a:t>
            </a:r>
          </a:p>
          <a:p>
            <a:pPr lvl="1"/>
            <a:endParaRPr lang="en-US" altLang="en-US" dirty="0"/>
          </a:p>
          <a:p>
            <a:pPr lvl="1"/>
            <a:endParaRPr lang="en-US" altLang="en-US" dirty="0"/>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01781" y="517059"/>
            <a:ext cx="9141397" cy="615553"/>
          </a:xfrm>
        </p:spPr>
        <p:txBody>
          <a:bodyPr/>
          <a:lstStyle/>
          <a:p>
            <a:pPr algn="ctr"/>
            <a:r>
              <a:rPr lang="en-US" sz="4000" b="1" dirty="0">
                <a:solidFill>
                  <a:schemeClr val="tx1"/>
                </a:solidFill>
              </a:rPr>
              <a:t>Review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630365" y="1716940"/>
            <a:ext cx="7487475" cy="4008448"/>
          </a:xfrm>
        </p:spPr>
        <p:txBody>
          <a:bodyPr/>
          <a:lstStyle/>
          <a:p>
            <a:pPr marL="285750" indent="-285750" algn="l">
              <a:lnSpc>
                <a:spcPct val="200000"/>
              </a:lnSpc>
              <a:buFont typeface="Arial" panose="020B0604020202020204" pitchFamily="34" charset="0"/>
              <a:buChar char="•"/>
            </a:pPr>
            <a:r>
              <a:rPr lang="en-US" sz="1800" b="0" i="0" u="none" strike="noStrike" baseline="0" dirty="0">
                <a:solidFill>
                  <a:srgbClr val="000000"/>
                </a:solidFill>
                <a:latin typeface="Bookman Old Style" panose="02050604050505020204" pitchFamily="18" charset="0"/>
              </a:rPr>
              <a:t>Name </a:t>
            </a:r>
            <a:r>
              <a:rPr lang="en-US" sz="1800" b="1" i="0" u="none" strike="noStrike" baseline="0" dirty="0">
                <a:solidFill>
                  <a:srgbClr val="000000"/>
                </a:solidFill>
                <a:latin typeface="Bookman Old Style" panose="02050604050505020204" pitchFamily="18" charset="0"/>
              </a:rPr>
              <a:t>two </a:t>
            </a:r>
            <a:r>
              <a:rPr lang="en-US" sz="1800" b="0" i="0" u="none" strike="noStrike" baseline="0" dirty="0">
                <a:solidFill>
                  <a:srgbClr val="000000"/>
                </a:solidFill>
                <a:latin typeface="Bookman Old Style" panose="02050604050505020204" pitchFamily="18" charset="0"/>
              </a:rPr>
              <a:t>types of low-level programming language.</a:t>
            </a:r>
          </a:p>
          <a:p>
            <a:pPr marL="285750" indent="-285750" algn="l">
              <a:lnSpc>
                <a:spcPct val="200000"/>
              </a:lnSpc>
              <a:buFont typeface="Arial" panose="020B0604020202020204" pitchFamily="34" charset="0"/>
              <a:buChar char="•"/>
            </a:pPr>
            <a:r>
              <a:rPr lang="en-US" sz="1800" b="0" i="0" u="none" strike="noStrike" baseline="0" dirty="0">
                <a:solidFill>
                  <a:srgbClr val="000000"/>
                </a:solidFill>
                <a:latin typeface="Bookman Old Style" panose="02050604050505020204" pitchFamily="18" charset="0"/>
              </a:rPr>
              <a:t>Name the only type of programming language that a CPU </a:t>
            </a:r>
            <a:r>
              <a:rPr lang="en-US" sz="1800" b="0" i="0" u="none" strike="noStrike" baseline="0" dirty="0" err="1">
                <a:solidFill>
                  <a:srgbClr val="000000"/>
                </a:solidFill>
                <a:latin typeface="Bookman Old Style" panose="02050604050505020204" pitchFamily="18" charset="0"/>
              </a:rPr>
              <a:t>recognises</a:t>
            </a:r>
            <a:r>
              <a:rPr lang="en-US" sz="1800" b="0" i="0" u="none" strike="noStrike" baseline="0" dirty="0">
                <a:solidFill>
                  <a:srgbClr val="000000"/>
                </a:solidFill>
                <a:latin typeface="Bookman Old Style" panose="02050604050505020204" pitchFamily="18" charset="0"/>
              </a:rPr>
              <a:t>.</a:t>
            </a:r>
          </a:p>
          <a:p>
            <a:pPr marL="285750" indent="-285750" algn="l">
              <a:lnSpc>
                <a:spcPct val="200000"/>
              </a:lnSpc>
              <a:buFont typeface="Arial" panose="020B0604020202020204" pitchFamily="34" charset="0"/>
              <a:buChar char="•"/>
            </a:pPr>
            <a:r>
              <a:rPr lang="en-US" dirty="0">
                <a:solidFill>
                  <a:srgbClr val="000000"/>
                </a:solidFill>
                <a:latin typeface="Bookman Old Style" panose="02050604050505020204" pitchFamily="18" charset="0"/>
              </a:rPr>
              <a:t>Name 3 types of translation program</a:t>
            </a:r>
            <a:endParaRPr lang="en-US" sz="1800" b="0" i="0" u="none" strike="noStrike" baseline="0" dirty="0">
              <a:solidFill>
                <a:srgbClr val="000000"/>
              </a:solidFill>
              <a:latin typeface="Bookman Old Style" panose="02050604050505020204" pitchFamily="18" charset="0"/>
            </a:endParaRPr>
          </a:p>
          <a:p>
            <a:pPr marL="285750" indent="-285750" algn="l">
              <a:lnSpc>
                <a:spcPct val="200000"/>
              </a:lnSpc>
              <a:buFont typeface="Arial" panose="020B0604020202020204" pitchFamily="34" charset="0"/>
              <a:buChar char="•"/>
            </a:pPr>
            <a:r>
              <a:rPr lang="en-US" sz="1800" b="0" i="0" u="none" strike="noStrike" baseline="0" dirty="0">
                <a:solidFill>
                  <a:srgbClr val="000000"/>
                </a:solidFill>
                <a:latin typeface="Bookman Old Style" panose="02050604050505020204" pitchFamily="18" charset="0"/>
              </a:rPr>
              <a:t>Why do programmers find writing in this type of programming language difficult?</a:t>
            </a:r>
          </a:p>
          <a:p>
            <a:pPr algn="l"/>
            <a:endParaRPr lang="en-US" dirty="0">
              <a:solidFill>
                <a:schemeClr val="tx1"/>
              </a:solidFill>
            </a:endParaRPr>
          </a:p>
        </p:txBody>
      </p:sp>
      <p:pic>
        <p:nvPicPr>
          <p:cNvPr id="3" name="Picture 2" descr="Diagram&#10;&#10;Description automatically generated with medium confidence">
            <a:extLst>
              <a:ext uri="{FF2B5EF4-FFF2-40B4-BE49-F238E27FC236}">
                <a16:creationId xmlns:a16="http://schemas.microsoft.com/office/drawing/2014/main" id="{308178AF-DA3B-032E-8858-727D1BABAA3D}"/>
              </a:ext>
            </a:extLst>
          </p:cNvPr>
          <p:cNvPicPr>
            <a:picLocks noChangeAspect="1"/>
          </p:cNvPicPr>
          <p:nvPr/>
        </p:nvPicPr>
        <p:blipFill>
          <a:blip r:embed="rId3"/>
          <a:stretch>
            <a:fillRect/>
          </a:stretch>
        </p:blipFill>
        <p:spPr>
          <a:xfrm>
            <a:off x="8869870" y="1453197"/>
            <a:ext cx="2752725" cy="2752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23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E50E06-E63E-4F56-A2A4-9E76FE39B5A4}"/>
              </a:ext>
            </a:extLst>
          </p:cNvPr>
          <p:cNvSpPr>
            <a:spLocks noGrp="1"/>
          </p:cNvSpPr>
          <p:nvPr>
            <p:ph type="title"/>
          </p:nvPr>
        </p:nvSpPr>
        <p:spPr>
          <a:xfrm>
            <a:off x="254000" y="337660"/>
            <a:ext cx="7112000" cy="838519"/>
          </a:xfrm>
        </p:spPr>
        <p:txBody>
          <a:bodyPr/>
          <a:lstStyle/>
          <a:p>
            <a:r>
              <a:rPr lang="en-US" dirty="0"/>
              <a:t>What is Assembly Language</a:t>
            </a:r>
          </a:p>
        </p:txBody>
      </p:sp>
      <p:sp>
        <p:nvSpPr>
          <p:cNvPr id="3" name="Text Placeholder 2">
            <a:extLst>
              <a:ext uri="{FF2B5EF4-FFF2-40B4-BE49-F238E27FC236}">
                <a16:creationId xmlns:a16="http://schemas.microsoft.com/office/drawing/2014/main" id="{00F984E2-31A5-468B-BDD2-9BF3D346F298}"/>
              </a:ext>
            </a:extLst>
          </p:cNvPr>
          <p:cNvSpPr>
            <a:spLocks noGrp="1"/>
          </p:cNvSpPr>
          <p:nvPr>
            <p:ph type="body" sz="quarter" idx="11"/>
          </p:nvPr>
        </p:nvSpPr>
        <p:spPr>
          <a:xfrm>
            <a:off x="374586" y="1875868"/>
            <a:ext cx="5721414" cy="3742611"/>
          </a:xfrm>
        </p:spPr>
        <p:txBody>
          <a:bodyPr>
            <a:normAutofit fontScale="92500" lnSpcReduction="20000"/>
          </a:bodyPr>
          <a:lstStyle/>
          <a:p>
            <a:pPr marL="0" lvl="1" indent="0">
              <a:lnSpc>
                <a:spcPct val="150000"/>
              </a:lnSpc>
              <a:buNone/>
            </a:pPr>
            <a:r>
              <a:rPr lang="en-US" dirty="0">
                <a:solidFill>
                  <a:schemeClr val="bg2"/>
                </a:solidFill>
                <a:latin typeface="Bookman Old Style" panose="02050604050505020204" pitchFamily="18" charset="0"/>
              </a:rPr>
              <a:t>Assembly Language is a low-level computer language where the commands are more closer to machine level language and equally understandable to human also. </a:t>
            </a:r>
          </a:p>
          <a:p>
            <a:pPr algn="l">
              <a:lnSpc>
                <a:spcPct val="150000"/>
              </a:lnSpc>
            </a:pPr>
            <a:r>
              <a:rPr lang="en-US" sz="1800" b="0" i="0" u="none" strike="noStrike" baseline="0" dirty="0">
                <a:solidFill>
                  <a:schemeClr val="bg2"/>
                </a:solidFill>
                <a:latin typeface="Bookman Old Style" panose="02050604050505020204" pitchFamily="18" charset="0"/>
              </a:rPr>
              <a:t>The first programming language to be developed was </a:t>
            </a:r>
            <a:r>
              <a:rPr lang="en-US" sz="1800" b="1" i="0" u="none" strike="noStrike" baseline="0" dirty="0">
                <a:solidFill>
                  <a:schemeClr val="bg2"/>
                </a:solidFill>
                <a:latin typeface="Bookman Old Style" panose="02050604050505020204" pitchFamily="18" charset="0"/>
              </a:rPr>
              <a:t>assembly language</a:t>
            </a:r>
            <a:r>
              <a:rPr lang="en-US" sz="1800" b="0" i="0" u="none" strike="noStrike" baseline="0" dirty="0">
                <a:solidFill>
                  <a:schemeClr val="bg2"/>
                </a:solidFill>
                <a:latin typeface="Bookman Old Style" panose="02050604050505020204" pitchFamily="18" charset="0"/>
              </a:rPr>
              <a:t>, this is closely related to machine code and uses mnemonics instead of binary.</a:t>
            </a:r>
          </a:p>
          <a:p>
            <a:pPr algn="l">
              <a:lnSpc>
                <a:spcPct val="150000"/>
              </a:lnSpc>
            </a:pPr>
            <a:r>
              <a:rPr lang="en-US" dirty="0">
                <a:solidFill>
                  <a:schemeClr val="bg2"/>
                </a:solidFill>
                <a:latin typeface="Bookman Old Style" panose="02050604050505020204" pitchFamily="18" charset="0"/>
              </a:rPr>
              <a:t> MOV, ADD, CALL, PUSH, NOT are examples of such commands</a:t>
            </a:r>
            <a:r>
              <a:rPr lang="en-US" dirty="0">
                <a:latin typeface="Bookman Old Style" panose="02050604050505020204" pitchFamily="18" charset="0"/>
              </a:rPr>
              <a:t>. </a:t>
            </a:r>
          </a:p>
        </p:txBody>
      </p:sp>
      <p:pic>
        <p:nvPicPr>
          <p:cNvPr id="4" name="Picture 3">
            <a:extLst>
              <a:ext uri="{FF2B5EF4-FFF2-40B4-BE49-F238E27FC236}">
                <a16:creationId xmlns:a16="http://schemas.microsoft.com/office/drawing/2014/main" id="{979C5FEB-6F36-C3FE-1DFD-249D88497A73}"/>
              </a:ext>
            </a:extLst>
          </p:cNvPr>
          <p:cNvPicPr>
            <a:picLocks noChangeAspect="1"/>
          </p:cNvPicPr>
          <p:nvPr/>
        </p:nvPicPr>
        <p:blipFill rotWithShape="1">
          <a:blip r:embed="rId2"/>
          <a:srcRect t="15536"/>
          <a:stretch/>
        </p:blipFill>
        <p:spPr>
          <a:xfrm>
            <a:off x="6664960" y="2479040"/>
            <a:ext cx="5152454" cy="1554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141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579120" y="421937"/>
            <a:ext cx="10668000" cy="615553"/>
          </a:xfrm>
        </p:spPr>
        <p:txBody>
          <a:bodyPr/>
          <a:lstStyle/>
          <a:p>
            <a:pPr algn="ctr"/>
            <a:r>
              <a:rPr lang="en-US" dirty="0"/>
              <a:t>Machine Code</a:t>
            </a: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721360" y="1691640"/>
            <a:ext cx="7244080" cy="3835400"/>
          </a:xfrm>
        </p:spPr>
        <p:txBody>
          <a:bodyPr>
            <a:normAutofit/>
          </a:bodyPr>
          <a:lstStyle/>
          <a:p>
            <a:pPr marL="0" indent="0">
              <a:lnSpc>
                <a:spcPct val="150000"/>
              </a:lnSpc>
              <a:buNone/>
            </a:pPr>
            <a:r>
              <a:rPr lang="en-US" b="1" dirty="0">
                <a:solidFill>
                  <a:schemeClr val="bg2"/>
                </a:solidFill>
                <a:latin typeface="Bookman Old Style" panose="02050604050505020204" pitchFamily="18" charset="0"/>
              </a:rPr>
              <a:t>What</a:t>
            </a:r>
            <a:r>
              <a:rPr lang="en-US" dirty="0">
                <a:solidFill>
                  <a:schemeClr val="bg2"/>
                </a:solidFill>
                <a:latin typeface="Bookman Old Style" panose="02050604050505020204" pitchFamily="18" charset="0"/>
              </a:rPr>
              <a:t> </a:t>
            </a:r>
            <a:r>
              <a:rPr lang="en-US" b="1" dirty="0">
                <a:solidFill>
                  <a:schemeClr val="bg2"/>
                </a:solidFill>
                <a:latin typeface="Bookman Old Style" panose="02050604050505020204" pitchFamily="18" charset="0"/>
              </a:rPr>
              <a:t>is</a:t>
            </a:r>
            <a:r>
              <a:rPr lang="en-US" dirty="0">
                <a:solidFill>
                  <a:schemeClr val="bg2"/>
                </a:solidFill>
                <a:latin typeface="Bookman Old Style" panose="02050604050505020204" pitchFamily="18" charset="0"/>
              </a:rPr>
              <a:t> </a:t>
            </a:r>
            <a:r>
              <a:rPr lang="en-US" b="1" dirty="0">
                <a:solidFill>
                  <a:schemeClr val="bg2"/>
                </a:solidFill>
                <a:latin typeface="Bookman Old Style" panose="02050604050505020204" pitchFamily="18" charset="0"/>
              </a:rPr>
              <a:t>machine</a:t>
            </a:r>
            <a:r>
              <a:rPr lang="en-US" dirty="0">
                <a:solidFill>
                  <a:schemeClr val="bg2"/>
                </a:solidFill>
                <a:latin typeface="Bookman Old Style" panose="02050604050505020204" pitchFamily="18" charset="0"/>
              </a:rPr>
              <a:t> </a:t>
            </a:r>
            <a:r>
              <a:rPr lang="en-US" b="1" dirty="0">
                <a:solidFill>
                  <a:schemeClr val="bg2"/>
                </a:solidFill>
                <a:latin typeface="Bookman Old Style" panose="02050604050505020204" pitchFamily="18" charset="0"/>
              </a:rPr>
              <a:t>code</a:t>
            </a:r>
            <a:r>
              <a:rPr lang="en-US" dirty="0">
                <a:solidFill>
                  <a:schemeClr val="bg2"/>
                </a:solidFill>
                <a:latin typeface="Bookman Old Style" panose="02050604050505020204" pitchFamily="18" charset="0"/>
              </a:rPr>
              <a:t>? </a:t>
            </a:r>
          </a:p>
          <a:p>
            <a:pPr marL="0" indent="0">
              <a:lnSpc>
                <a:spcPct val="150000"/>
              </a:lnSpc>
              <a:buNone/>
            </a:pPr>
            <a:endParaRPr lang="en-US" dirty="0">
              <a:solidFill>
                <a:schemeClr val="bg2"/>
              </a:solidFill>
              <a:latin typeface="Bookman Old Style" panose="02050604050505020204" pitchFamily="18" charset="0"/>
            </a:endParaRPr>
          </a:p>
          <a:p>
            <a:pPr marL="0" indent="0">
              <a:lnSpc>
                <a:spcPct val="150000"/>
              </a:lnSpc>
              <a:buNone/>
            </a:pPr>
            <a:r>
              <a:rPr lang="en-US" dirty="0">
                <a:solidFill>
                  <a:schemeClr val="bg2"/>
                </a:solidFill>
                <a:latin typeface="Bookman Old Style" panose="02050604050505020204" pitchFamily="18" charset="0"/>
              </a:rPr>
              <a:t>A low-level programming language consisting of binary digits/bits that the computer reads and understands.</a:t>
            </a:r>
          </a:p>
          <a:p>
            <a:pPr marL="0" indent="0">
              <a:lnSpc>
                <a:spcPct val="150000"/>
              </a:lnSpc>
              <a:buNone/>
            </a:pPr>
            <a:r>
              <a:rPr lang="en-US" b="0" i="0" dirty="0">
                <a:solidFill>
                  <a:schemeClr val="bg2"/>
                </a:solidFill>
                <a:effectLst/>
                <a:latin typeface="Bookman Old Style" panose="02050604050505020204" pitchFamily="18" charset="0"/>
              </a:rPr>
              <a:t>Each instruction causes the CPU to perform a very specific task, such as a load, a store, a jump, or an </a:t>
            </a:r>
            <a:r>
              <a:rPr lang="en-US" b="0" i="0" u="none" strike="noStrike" dirty="0">
                <a:solidFill>
                  <a:schemeClr val="bg2"/>
                </a:solidFill>
                <a:effectLst/>
                <a:latin typeface="Bookman Old Style" panose="02050604050505020204" pitchFamily="18" charset="0"/>
                <a:hlinkClick r:id="rId3" tooltip="Arithmetic logic unit">
                  <a:extLst>
                    <a:ext uri="{A12FA001-AC4F-418D-AE19-62706E023703}">
                      <ahyp:hlinkClr xmlns:ahyp="http://schemas.microsoft.com/office/drawing/2018/hyperlinkcolor" val="tx"/>
                    </a:ext>
                  </a:extLst>
                </a:hlinkClick>
              </a:rPr>
              <a:t>arithmetic logic unit</a:t>
            </a:r>
            <a:r>
              <a:rPr lang="en-US" b="0" i="0" dirty="0">
                <a:solidFill>
                  <a:schemeClr val="bg2"/>
                </a:solidFill>
                <a:effectLst/>
                <a:latin typeface="Bookman Old Style" panose="02050604050505020204" pitchFamily="18" charset="0"/>
              </a:rPr>
              <a:t> (ALU) operation on one or more units of data in the CPU's </a:t>
            </a:r>
            <a:r>
              <a:rPr lang="en-US" b="0" i="0" u="none" strike="noStrike" dirty="0">
                <a:solidFill>
                  <a:schemeClr val="bg2"/>
                </a:solidFill>
                <a:effectLst/>
                <a:latin typeface="Bookman Old Style" panose="02050604050505020204" pitchFamily="18" charset="0"/>
                <a:hlinkClick r:id="rId4" tooltip="Processor register">
                  <a:extLst>
                    <a:ext uri="{A12FA001-AC4F-418D-AE19-62706E023703}">
                      <ahyp:hlinkClr xmlns:ahyp="http://schemas.microsoft.com/office/drawing/2018/hyperlinkcolor" val="tx"/>
                    </a:ext>
                  </a:extLst>
                </a:hlinkClick>
              </a:rPr>
              <a:t>registers</a:t>
            </a:r>
            <a:r>
              <a:rPr lang="en-US" b="0" i="0" dirty="0">
                <a:solidFill>
                  <a:schemeClr val="bg2"/>
                </a:solidFill>
                <a:effectLst/>
                <a:latin typeface="Bookman Old Style" panose="02050604050505020204" pitchFamily="18" charset="0"/>
              </a:rPr>
              <a:t> or memory.</a:t>
            </a:r>
            <a:endParaRPr lang="en-US" altLang="en-US" b="0" dirty="0">
              <a:solidFill>
                <a:schemeClr val="bg2"/>
              </a:solidFill>
              <a:latin typeface="Bookman Old Style" panose="02050604050505020204" pitchFamily="18" charset="0"/>
            </a:endParaRPr>
          </a:p>
        </p:txBody>
      </p:sp>
    </p:spTree>
    <p:extLst>
      <p:ext uri="{BB962C8B-B14F-4D97-AF65-F5344CB8AC3E}">
        <p14:creationId xmlns:p14="http://schemas.microsoft.com/office/powerpoint/2010/main" val="55168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a:xfrm>
            <a:off x="4142739" y="228281"/>
            <a:ext cx="7219043" cy="787719"/>
          </a:xfrm>
        </p:spPr>
        <p:txBody>
          <a:bodyPr>
            <a:normAutofit fontScale="90000"/>
          </a:bodyPr>
          <a:lstStyle/>
          <a:p>
            <a:r>
              <a:rPr lang="en-US" dirty="0"/>
              <a:t>Opcode and Operand</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3108960" y="1158241"/>
            <a:ext cx="8456197" cy="3738879"/>
          </a:xfrm>
        </p:spPr>
        <p:txBody>
          <a:bodyPr vert="horz" lIns="91440" tIns="45720" rIns="91440" bIns="45720" rtlCol="0" anchor="t">
            <a:normAutofit fontScale="85000" lnSpcReduction="10000"/>
          </a:bodyPr>
          <a:lstStyle/>
          <a:p>
            <a:pPr algn="l">
              <a:lnSpc>
                <a:spcPct val="150000"/>
              </a:lnSpc>
            </a:pPr>
            <a:r>
              <a:rPr lang="en-US" sz="1800" b="0" i="0" u="none" strike="noStrike" baseline="0" dirty="0">
                <a:solidFill>
                  <a:schemeClr val="bg2"/>
                </a:solidFill>
                <a:latin typeface="Bookman Old Style" panose="02050604050505020204" pitchFamily="18" charset="0"/>
              </a:rPr>
              <a:t>The structure of assembly language and machine code instructions is the same.</a:t>
            </a:r>
          </a:p>
          <a:p>
            <a:pPr algn="l">
              <a:lnSpc>
                <a:spcPct val="270000"/>
              </a:lnSpc>
            </a:pPr>
            <a:r>
              <a:rPr lang="en-US" sz="1800" b="0" i="0" u="none" strike="noStrike" baseline="0" dirty="0">
                <a:solidFill>
                  <a:schemeClr val="bg2"/>
                </a:solidFill>
                <a:latin typeface="Bookman Old Style" panose="02050604050505020204" pitchFamily="18" charset="0"/>
              </a:rPr>
              <a:t>Each instruction has an </a:t>
            </a:r>
            <a:r>
              <a:rPr lang="en-US" sz="1800" b="1" i="0" u="none" strike="noStrike" baseline="0" dirty="0">
                <a:solidFill>
                  <a:schemeClr val="bg2"/>
                </a:solidFill>
                <a:latin typeface="Bookman Old Style" panose="02050604050505020204" pitchFamily="18" charset="0"/>
              </a:rPr>
              <a:t>opcode </a:t>
            </a:r>
            <a:r>
              <a:rPr lang="en-US" sz="1800" b="0" i="0" u="none" strike="noStrike" baseline="0" dirty="0">
                <a:solidFill>
                  <a:schemeClr val="bg2"/>
                </a:solidFill>
                <a:latin typeface="Bookman Old Style" panose="02050604050505020204" pitchFamily="18" charset="0"/>
              </a:rPr>
              <a:t>and an </a:t>
            </a:r>
            <a:r>
              <a:rPr lang="en-US" sz="1800" b="1" i="0" u="none" strike="noStrike" baseline="0" dirty="0">
                <a:solidFill>
                  <a:schemeClr val="bg2"/>
                </a:solidFill>
                <a:latin typeface="Bookman Old Style" panose="02050604050505020204" pitchFamily="18" charset="0"/>
              </a:rPr>
              <a:t>operand </a:t>
            </a:r>
            <a:endParaRPr lang="en-US" sz="1800" b="0" i="0" u="none" strike="noStrike" baseline="0" dirty="0">
              <a:solidFill>
                <a:schemeClr val="bg2"/>
              </a:solidFill>
              <a:latin typeface="Bookman Old Style" panose="02050604050505020204" pitchFamily="18" charset="0"/>
            </a:endParaRPr>
          </a:p>
          <a:p>
            <a:pPr algn="l">
              <a:lnSpc>
                <a:spcPct val="270000"/>
              </a:lnSpc>
            </a:pPr>
            <a:r>
              <a:rPr lang="en-US" b="0" dirty="0">
                <a:solidFill>
                  <a:schemeClr val="bg2"/>
                </a:solidFill>
                <a:latin typeface="Bookman Old Style" panose="02050604050505020204" pitchFamily="18" charset="0"/>
              </a:rPr>
              <a:t>The</a:t>
            </a:r>
            <a:r>
              <a:rPr lang="en-US" b="0" i="0" dirty="0">
                <a:solidFill>
                  <a:schemeClr val="bg2"/>
                </a:solidFill>
                <a:effectLst/>
                <a:latin typeface="Bookman Old Style" panose="02050604050505020204" pitchFamily="18" charset="0"/>
              </a:rPr>
              <a:t> </a:t>
            </a:r>
            <a:r>
              <a:rPr lang="en-US" b="1" i="0" dirty="0">
                <a:solidFill>
                  <a:schemeClr val="bg2"/>
                </a:solidFill>
                <a:effectLst/>
                <a:latin typeface="Bookman Old Style" panose="02050604050505020204" pitchFamily="18" charset="0"/>
              </a:rPr>
              <a:t>opcode</a:t>
            </a:r>
            <a:r>
              <a:rPr lang="en-US" b="0" i="0" dirty="0">
                <a:solidFill>
                  <a:schemeClr val="bg2"/>
                </a:solidFill>
                <a:effectLst/>
                <a:latin typeface="Bookman Old Style" panose="02050604050505020204" pitchFamily="18" charset="0"/>
              </a:rPr>
              <a:t> (abbreviated from </a:t>
            </a:r>
            <a:r>
              <a:rPr lang="en-US" b="1" i="0" dirty="0">
                <a:solidFill>
                  <a:schemeClr val="bg2"/>
                </a:solidFill>
                <a:effectLst/>
                <a:latin typeface="Bookman Old Style" panose="02050604050505020204" pitchFamily="18" charset="0"/>
              </a:rPr>
              <a:t>operation code </a:t>
            </a:r>
            <a:r>
              <a:rPr lang="en-US" b="0" i="0" dirty="0">
                <a:solidFill>
                  <a:schemeClr val="bg2"/>
                </a:solidFill>
                <a:effectLst/>
                <a:latin typeface="Bookman Old Style" panose="02050604050505020204" pitchFamily="18" charset="0"/>
              </a:rPr>
              <a:t>is the portion of a </a:t>
            </a:r>
            <a:r>
              <a:rPr lang="en-US" b="0" i="0" u="none" strike="noStrike" dirty="0">
                <a:solidFill>
                  <a:schemeClr val="bg2"/>
                </a:solidFill>
                <a:effectLst/>
                <a:latin typeface="Bookman Old Style" panose="02050604050505020204" pitchFamily="18" charset="0"/>
              </a:rPr>
              <a:t>machine language</a:t>
            </a:r>
            <a:r>
              <a:rPr lang="en-US" b="0" i="0" dirty="0">
                <a:solidFill>
                  <a:schemeClr val="bg2"/>
                </a:solidFill>
                <a:effectLst/>
                <a:latin typeface="Bookman Old Style" panose="02050604050505020204" pitchFamily="18" charset="0"/>
              </a:rPr>
              <a:t> </a:t>
            </a:r>
            <a:r>
              <a:rPr lang="en-US" b="0" i="0" u="none" strike="noStrike" dirty="0">
                <a:solidFill>
                  <a:schemeClr val="bg2"/>
                </a:solidFill>
                <a:effectLst/>
                <a:latin typeface="Bookman Old Style" panose="02050604050505020204" pitchFamily="18" charset="0"/>
              </a:rPr>
              <a:t>instruction</a:t>
            </a:r>
            <a:r>
              <a:rPr lang="en-US" b="0" i="0" dirty="0">
                <a:solidFill>
                  <a:schemeClr val="bg2"/>
                </a:solidFill>
                <a:effectLst/>
                <a:latin typeface="Bookman Old Style" panose="02050604050505020204" pitchFamily="18" charset="0"/>
              </a:rPr>
              <a:t> that specifies the operation to be performed.</a:t>
            </a:r>
          </a:p>
          <a:p>
            <a:pPr>
              <a:lnSpc>
                <a:spcPct val="270000"/>
              </a:lnSpc>
            </a:pPr>
            <a:r>
              <a:rPr lang="en-US" sz="1900" b="0" dirty="0">
                <a:solidFill>
                  <a:schemeClr val="bg2"/>
                </a:solidFill>
                <a:latin typeface="Bookman Old Style" panose="02050604050505020204" pitchFamily="18" charset="0"/>
              </a:rPr>
              <a:t> The </a:t>
            </a:r>
            <a:r>
              <a:rPr lang="en-US" sz="1900" dirty="0">
                <a:solidFill>
                  <a:schemeClr val="bg2"/>
                </a:solidFill>
                <a:latin typeface="Bookman Old Style" panose="02050604050505020204" pitchFamily="18" charset="0"/>
              </a:rPr>
              <a:t>operand </a:t>
            </a:r>
            <a:r>
              <a:rPr lang="en-US" sz="1900" b="0" dirty="0">
                <a:solidFill>
                  <a:schemeClr val="bg2"/>
                </a:solidFill>
                <a:latin typeface="Bookman Old Style" panose="02050604050505020204" pitchFamily="18" charset="0"/>
              </a:rPr>
              <a:t>is the part of the instruction which specifies what data is to be manipulated or operated on</a:t>
            </a:r>
          </a:p>
        </p:txBody>
      </p:sp>
      <p:pic>
        <p:nvPicPr>
          <p:cNvPr id="4" name="Picture 3">
            <a:extLst>
              <a:ext uri="{FF2B5EF4-FFF2-40B4-BE49-F238E27FC236}">
                <a16:creationId xmlns:a16="http://schemas.microsoft.com/office/drawing/2014/main" id="{7D43D953-E1FA-A694-301A-BE8651425A6A}"/>
              </a:ext>
            </a:extLst>
          </p:cNvPr>
          <p:cNvPicPr>
            <a:picLocks noChangeAspect="1"/>
          </p:cNvPicPr>
          <p:nvPr/>
        </p:nvPicPr>
        <p:blipFill rotWithShape="1">
          <a:blip r:embed="rId2"/>
          <a:srcRect l="7537" b="18918"/>
          <a:stretch/>
        </p:blipFill>
        <p:spPr>
          <a:xfrm>
            <a:off x="4980589" y="4897120"/>
            <a:ext cx="6381193" cy="1330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A48-57B8-480B-912A-B017D739B4D0}"/>
              </a:ext>
            </a:extLst>
          </p:cNvPr>
          <p:cNvSpPr>
            <a:spLocks noGrp="1"/>
          </p:cNvSpPr>
          <p:nvPr>
            <p:ph type="title"/>
          </p:nvPr>
        </p:nvSpPr>
        <p:spPr>
          <a:xfrm>
            <a:off x="762000" y="513377"/>
            <a:ext cx="10668000" cy="615553"/>
          </a:xfrm>
        </p:spPr>
        <p:txBody>
          <a:bodyPr/>
          <a:lstStyle/>
          <a:p>
            <a:pPr algn="ctr"/>
            <a:r>
              <a:rPr lang="en-US" dirty="0">
                <a:solidFill>
                  <a:schemeClr val="tx1"/>
                </a:solidFill>
              </a:rPr>
              <a:t>Assembler</a:t>
            </a:r>
          </a:p>
        </p:txBody>
      </p:sp>
      <p:sp>
        <p:nvSpPr>
          <p:cNvPr id="16" name="Text Placeholder 15">
            <a:extLst>
              <a:ext uri="{FF2B5EF4-FFF2-40B4-BE49-F238E27FC236}">
                <a16:creationId xmlns:a16="http://schemas.microsoft.com/office/drawing/2014/main" id="{82B839A9-BE4F-40C7-ABA3-682B626FFB08}"/>
              </a:ext>
            </a:extLst>
          </p:cNvPr>
          <p:cNvSpPr>
            <a:spLocks noGrp="1"/>
          </p:cNvSpPr>
          <p:nvPr>
            <p:ph type="body" sz="quarter" idx="13"/>
          </p:nvPr>
        </p:nvSpPr>
        <p:spPr>
          <a:xfrm>
            <a:off x="762000" y="1391623"/>
            <a:ext cx="10206037" cy="4953000"/>
          </a:xfrm>
        </p:spPr>
        <p:txBody>
          <a:bodyPr/>
          <a:lstStyle/>
          <a:p>
            <a:pPr algn="l">
              <a:lnSpc>
                <a:spcPct val="150000"/>
              </a:lnSpc>
            </a:pPr>
            <a:r>
              <a:rPr lang="en-US" b="1" dirty="0">
                <a:solidFill>
                  <a:schemeClr val="bg2"/>
                </a:solidFill>
                <a:latin typeface="Bookman Old Style" panose="02050604050505020204" pitchFamily="18" charset="0"/>
              </a:rPr>
              <a:t>The</a:t>
            </a:r>
            <a:r>
              <a:rPr lang="en-US" dirty="0">
                <a:solidFill>
                  <a:schemeClr val="bg2"/>
                </a:solidFill>
                <a:latin typeface="Bookman Old Style" panose="02050604050505020204" pitchFamily="18" charset="0"/>
              </a:rPr>
              <a:t> </a:t>
            </a:r>
            <a:r>
              <a:rPr lang="en-US" b="1" dirty="0">
                <a:solidFill>
                  <a:schemeClr val="bg2"/>
                </a:solidFill>
                <a:latin typeface="Bookman Old Style" panose="02050604050505020204" pitchFamily="18" charset="0"/>
              </a:rPr>
              <a:t>Assembler</a:t>
            </a:r>
            <a:r>
              <a:rPr lang="en-US" dirty="0">
                <a:solidFill>
                  <a:schemeClr val="bg2"/>
                </a:solidFill>
                <a:latin typeface="Bookman Old Style" panose="02050604050505020204" pitchFamily="18" charset="0"/>
              </a:rPr>
              <a:t> </a:t>
            </a:r>
            <a:r>
              <a:rPr lang="en-US" b="1" dirty="0">
                <a:solidFill>
                  <a:schemeClr val="bg2"/>
                </a:solidFill>
                <a:latin typeface="Bookman Old Style" panose="02050604050505020204" pitchFamily="18" charset="0"/>
              </a:rPr>
              <a:t>is</a:t>
            </a:r>
            <a:r>
              <a:rPr lang="en-US" dirty="0">
                <a:solidFill>
                  <a:schemeClr val="bg2"/>
                </a:solidFill>
                <a:latin typeface="Bookman Old Style" panose="02050604050505020204" pitchFamily="18" charset="0"/>
              </a:rPr>
              <a:t> a translation software/program that converts an assembly language code to machine code. </a:t>
            </a:r>
          </a:p>
          <a:p>
            <a:pPr algn="l">
              <a:lnSpc>
                <a:spcPct val="150000"/>
              </a:lnSpc>
            </a:pPr>
            <a:r>
              <a:rPr lang="en-US" dirty="0">
                <a:solidFill>
                  <a:schemeClr val="bg2"/>
                </a:solidFill>
                <a:latin typeface="Bookman Old Style" panose="02050604050505020204" pitchFamily="18" charset="0"/>
              </a:rPr>
              <a:t>It takes basic assembly language computer commands and converts them into Binary Code that Computer's Processor can use to perform its Basic Operations. </a:t>
            </a:r>
          </a:p>
          <a:p>
            <a:pPr algn="l">
              <a:lnSpc>
                <a:spcPct val="150000"/>
              </a:lnSpc>
            </a:pPr>
            <a:r>
              <a:rPr lang="en-US" dirty="0">
                <a:solidFill>
                  <a:schemeClr val="bg2"/>
                </a:solidFill>
                <a:latin typeface="Bookman Old Style" panose="02050604050505020204" pitchFamily="18" charset="0"/>
              </a:rPr>
              <a:t>The language written in Assembly language is called the </a:t>
            </a:r>
            <a:r>
              <a:rPr lang="en-US" b="1" u="sng" dirty="0">
                <a:solidFill>
                  <a:schemeClr val="bg2"/>
                </a:solidFill>
                <a:latin typeface="Bookman Old Style" panose="02050604050505020204" pitchFamily="18" charset="0"/>
              </a:rPr>
              <a:t>source code </a:t>
            </a:r>
            <a:r>
              <a:rPr lang="en-US" dirty="0">
                <a:solidFill>
                  <a:schemeClr val="bg2"/>
                </a:solidFill>
                <a:latin typeface="Bookman Old Style" panose="02050604050505020204" pitchFamily="18" charset="0"/>
              </a:rPr>
              <a:t>and the one translated into machine code is called the </a:t>
            </a:r>
            <a:r>
              <a:rPr lang="en-US" b="1" u="sng" dirty="0">
                <a:solidFill>
                  <a:schemeClr val="bg2"/>
                </a:solidFill>
                <a:latin typeface="Bookman Old Style" panose="02050604050505020204" pitchFamily="18" charset="0"/>
              </a:rPr>
              <a:t>“object code</a:t>
            </a:r>
            <a:r>
              <a:rPr lang="en-US" dirty="0">
                <a:solidFill>
                  <a:schemeClr val="bg2"/>
                </a:solidFill>
                <a:latin typeface="Bookman Old Style" panose="02050604050505020204" pitchFamily="18" charset="0"/>
              </a:rPr>
              <a:t>”</a:t>
            </a:r>
          </a:p>
          <a:p>
            <a:pPr algn="l">
              <a:lnSpc>
                <a:spcPct val="150000"/>
              </a:lnSpc>
            </a:pPr>
            <a:endParaRPr lang="en-US" sz="1800" b="0" i="0" u="none" strike="noStrike" baseline="0" dirty="0">
              <a:solidFill>
                <a:schemeClr val="bg2"/>
              </a:solidFill>
              <a:latin typeface="Bookman Old Style" panose="02050604050505020204" pitchFamily="18" charset="0"/>
            </a:endParaRPr>
          </a:p>
          <a:p>
            <a:pPr algn="l">
              <a:lnSpc>
                <a:spcPct val="150000"/>
              </a:lnSpc>
            </a:pPr>
            <a:r>
              <a:rPr lang="en-US" sz="1800" b="0" i="0" u="none" strike="noStrike" baseline="0" dirty="0">
                <a:solidFill>
                  <a:schemeClr val="bg2"/>
                </a:solidFill>
                <a:latin typeface="Bookman Old Style" panose="02050604050505020204" pitchFamily="18" charset="0"/>
              </a:rPr>
              <a:t> An assembler also checks the syntax of the assembly language program to ensure that only opcodes from the appropriate machine code </a:t>
            </a:r>
            <a:r>
              <a:rPr lang="en-US" sz="1800" b="1" i="0" u="none" strike="noStrike" baseline="0" dirty="0">
                <a:solidFill>
                  <a:schemeClr val="bg2"/>
                </a:solidFill>
                <a:latin typeface="Bookman Old Style" panose="02050604050505020204" pitchFamily="18" charset="0"/>
              </a:rPr>
              <a:t>instruction set </a:t>
            </a:r>
            <a:r>
              <a:rPr lang="en-US" sz="1800" b="0" i="0" u="none" strike="noStrike" baseline="0" dirty="0">
                <a:solidFill>
                  <a:schemeClr val="bg2"/>
                </a:solidFill>
                <a:latin typeface="Bookman Old Style" panose="02050604050505020204" pitchFamily="18" charset="0"/>
              </a:rPr>
              <a:t>are used. </a:t>
            </a:r>
          </a:p>
          <a:p>
            <a:pPr algn="l">
              <a:lnSpc>
                <a:spcPct val="150000"/>
              </a:lnSpc>
            </a:pPr>
            <a:r>
              <a:rPr lang="en-US" sz="1800" b="0" i="0" u="none" strike="noStrike" baseline="0" dirty="0">
                <a:solidFill>
                  <a:schemeClr val="bg2"/>
                </a:solidFill>
                <a:latin typeface="Bookman Old Style" panose="02050604050505020204" pitchFamily="18" charset="0"/>
              </a:rPr>
              <a:t>This speeds up the development time, as some errors are identified during translation before the program is executed.</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F1A1418-797B-9651-6EE0-193E0DA6192C}"/>
                  </a:ext>
                </a:extLst>
              </p14:cNvPr>
              <p14:cNvContentPartPr/>
              <p14:nvPr/>
            </p14:nvContentPartPr>
            <p14:xfrm>
              <a:off x="2427960" y="955040"/>
              <a:ext cx="360" cy="360"/>
            </p14:xfrm>
          </p:contentPart>
        </mc:Choice>
        <mc:Fallback xmlns="">
          <p:pic>
            <p:nvPicPr>
              <p:cNvPr id="3" name="Ink 2">
                <a:extLst>
                  <a:ext uri="{FF2B5EF4-FFF2-40B4-BE49-F238E27FC236}">
                    <a16:creationId xmlns:a16="http://schemas.microsoft.com/office/drawing/2014/main" id="{BF1A1418-797B-9651-6EE0-193E0DA6192C}"/>
                  </a:ext>
                </a:extLst>
              </p:cNvPr>
              <p:cNvPicPr/>
              <p:nvPr/>
            </p:nvPicPr>
            <p:blipFill>
              <a:blip r:embed="rId4"/>
              <a:stretch>
                <a:fillRect/>
              </a:stretch>
            </p:blipFill>
            <p:spPr>
              <a:xfrm>
                <a:off x="2410320" y="937040"/>
                <a:ext cx="36000" cy="36000"/>
              </a:xfrm>
              <a:prstGeom prst="rect">
                <a:avLst/>
              </a:prstGeom>
            </p:spPr>
          </p:pic>
        </mc:Fallback>
      </mc:AlternateContent>
    </p:spTree>
    <p:extLst>
      <p:ext uri="{BB962C8B-B14F-4D97-AF65-F5344CB8AC3E}">
        <p14:creationId xmlns:p14="http://schemas.microsoft.com/office/powerpoint/2010/main" val="347736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FCC38-D58E-4E17-AA29-4F5F2A66F1EA}"/>
              </a:ext>
            </a:extLst>
          </p:cNvPr>
          <p:cNvSpPr>
            <a:spLocks noGrp="1"/>
          </p:cNvSpPr>
          <p:nvPr>
            <p:ph type="title"/>
          </p:nvPr>
        </p:nvSpPr>
        <p:spPr>
          <a:xfrm>
            <a:off x="609600" y="500220"/>
            <a:ext cx="5334000" cy="625159"/>
          </a:xfrm>
        </p:spPr>
        <p:txBody>
          <a:bodyPr>
            <a:normAutofit fontScale="90000"/>
          </a:bodyPr>
          <a:lstStyle/>
          <a:p>
            <a:r>
              <a:rPr lang="en-US" dirty="0">
                <a:latin typeface="Bookman Old Style" panose="02050604050505020204" pitchFamily="18" charset="0"/>
              </a:rPr>
              <a:t>Types of Assembler</a:t>
            </a:r>
            <a:br>
              <a:rPr lang="en-US" dirty="0"/>
            </a:br>
            <a:endParaRPr lang="en-US" dirty="0"/>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a:xfrm>
            <a:off x="609600" y="1442720"/>
            <a:ext cx="5486400" cy="4602480"/>
          </a:xfrm>
        </p:spPr>
        <p:txBody>
          <a:bodyPr wrap="square" anchor="t">
            <a:normAutofit/>
          </a:bodyPr>
          <a:lstStyle/>
          <a:p>
            <a:pPr>
              <a:lnSpc>
                <a:spcPct val="150000"/>
              </a:lnSpc>
            </a:pPr>
            <a:r>
              <a:rPr lang="en-US" altLang="en-US" b="0" dirty="0">
                <a:latin typeface="Bookman Old Style" panose="02050604050505020204" pitchFamily="18" charset="0"/>
              </a:rPr>
              <a:t>There are two(2) types of assembler –</a:t>
            </a:r>
          </a:p>
          <a:p>
            <a:pPr>
              <a:lnSpc>
                <a:spcPct val="150000"/>
              </a:lnSpc>
            </a:pPr>
            <a:r>
              <a:rPr lang="en-US" altLang="en-US" b="0" dirty="0">
                <a:latin typeface="Bookman Old Style" panose="02050604050505020204" pitchFamily="18" charset="0"/>
              </a:rPr>
              <a:t> </a:t>
            </a:r>
            <a:r>
              <a:rPr lang="en-US" altLang="en-US" u="sng" dirty="0">
                <a:latin typeface="Bookman Old Style" panose="02050604050505020204" pitchFamily="18" charset="0"/>
              </a:rPr>
              <a:t>One Pass Assembler</a:t>
            </a:r>
            <a:r>
              <a:rPr lang="en-US" altLang="en-US" b="0" dirty="0">
                <a:latin typeface="Bookman Old Style" panose="02050604050505020204" pitchFamily="18" charset="0"/>
              </a:rPr>
              <a:t>. These assemblers perform the whole conversion of assembly code to machine code in one go.</a:t>
            </a:r>
          </a:p>
          <a:p>
            <a:pPr>
              <a:lnSpc>
                <a:spcPct val="150000"/>
              </a:lnSpc>
            </a:pPr>
            <a:r>
              <a:rPr lang="en-US" altLang="en-US" b="0" dirty="0">
                <a:latin typeface="Bookman Old Style" panose="02050604050505020204" pitchFamily="18" charset="0"/>
              </a:rPr>
              <a:t> </a:t>
            </a:r>
            <a:r>
              <a:rPr lang="en-US" altLang="en-US" u="sng" dirty="0">
                <a:latin typeface="Bookman Old Style" panose="02050604050505020204" pitchFamily="18" charset="0"/>
              </a:rPr>
              <a:t>Two Pass Assembler. </a:t>
            </a:r>
            <a:r>
              <a:rPr lang="en-US" b="0" dirty="0">
                <a:latin typeface="Bookman Old Style" panose="02050604050505020204" pitchFamily="18" charset="0"/>
              </a:rPr>
              <a:t>These assemblers first process the assembly code and store values in the opcode table and symbol table. And then in the second step, they generate the machine code using these tables.</a:t>
            </a:r>
            <a:endParaRPr lang="en-US" altLang="en-US" b="0" dirty="0">
              <a:latin typeface="Bookman Old Style" panose="02050604050505020204" pitchFamily="18" charset="0"/>
            </a:endParaRPr>
          </a:p>
          <a:p>
            <a:endParaRPr lang="en-US" altLang="en-US" dirty="0"/>
          </a:p>
          <a:p>
            <a:endParaRPr lang="en-US" altLang="en-US" dirty="0"/>
          </a:p>
        </p:txBody>
      </p:sp>
      <p:sp>
        <p:nvSpPr>
          <p:cNvPr id="7" name="Picture Placeholder 6" descr="picture placeholder">
            <a:extLst>
              <a:ext uri="{FF2B5EF4-FFF2-40B4-BE49-F238E27FC236}">
                <a16:creationId xmlns:a16="http://schemas.microsoft.com/office/drawing/2014/main" id="{F3C17070-3423-401C-9DE7-B5BFD642EF36}"/>
              </a:ext>
            </a:extLst>
          </p:cNvPr>
          <p:cNvSpPr>
            <a:spLocks noGrp="1"/>
          </p:cNvSpPr>
          <p:nvPr>
            <p:ph type="pic" sz="quarter" idx="14"/>
          </p:nvPr>
        </p:nvSpPr>
        <p:spPr>
          <a:solidFill>
            <a:schemeClr val="accent1">
              <a:lumMod val="75000"/>
            </a:schemeClr>
          </a:solidFill>
        </p:spPr>
        <p:txBody>
          <a:bodyPr/>
          <a:lstStyle/>
          <a:p>
            <a:endParaRPr lang="en-US"/>
          </a:p>
        </p:txBody>
      </p:sp>
      <p:sp>
        <p:nvSpPr>
          <p:cNvPr id="6" name="Picture Placeholder 5" descr="picture placeholder">
            <a:extLst>
              <a:ext uri="{FF2B5EF4-FFF2-40B4-BE49-F238E27FC236}">
                <a16:creationId xmlns:a16="http://schemas.microsoft.com/office/drawing/2014/main" id="{ABBE63FD-D9C7-444F-860A-18548AACC400}"/>
              </a:ext>
            </a:extLst>
          </p:cNvPr>
          <p:cNvSpPr>
            <a:spLocks noGrp="1"/>
          </p:cNvSpPr>
          <p:nvPr>
            <p:ph type="pic" sz="quarter" idx="13"/>
          </p:nvPr>
        </p:nvSpPr>
        <p:spPr>
          <a:solidFill>
            <a:schemeClr val="accent1">
              <a:lumMod val="75000"/>
            </a:schemeClr>
          </a:solidFill>
        </p:spPr>
        <p:txBody>
          <a:bodyPr/>
          <a:lstStyle/>
          <a:p>
            <a:endParaRPr lang="en-US"/>
          </a:p>
        </p:txBody>
      </p:sp>
    </p:spTree>
    <p:extLst>
      <p:ext uri="{BB962C8B-B14F-4D97-AF65-F5344CB8AC3E}">
        <p14:creationId xmlns:p14="http://schemas.microsoft.com/office/powerpoint/2010/main" val="267104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0FA737-AD1C-47EE-9777-37A7095BC3B1}"/>
              </a:ext>
            </a:extLst>
          </p:cNvPr>
          <p:cNvSpPr>
            <a:spLocks noGrp="1"/>
          </p:cNvSpPr>
          <p:nvPr>
            <p:ph type="title"/>
          </p:nvPr>
        </p:nvSpPr>
        <p:spPr>
          <a:xfrm>
            <a:off x="762000" y="370521"/>
            <a:ext cx="6476999" cy="564199"/>
          </a:xfrm>
        </p:spPr>
        <p:txBody>
          <a:bodyPr>
            <a:normAutofit fontScale="90000"/>
          </a:bodyPr>
          <a:lstStyle/>
          <a:p>
            <a:r>
              <a:rPr lang="en-US" dirty="0"/>
              <a:t>A Two Pass Assembler</a:t>
            </a:r>
          </a:p>
        </p:txBody>
      </p:sp>
      <p:sp>
        <p:nvSpPr>
          <p:cNvPr id="2" name="Text Placeholder 1">
            <a:extLst>
              <a:ext uri="{FF2B5EF4-FFF2-40B4-BE49-F238E27FC236}">
                <a16:creationId xmlns:a16="http://schemas.microsoft.com/office/drawing/2014/main" id="{9B8BBDC7-B590-43B7-BBD0-3A247210E1AC}"/>
              </a:ext>
            </a:extLst>
          </p:cNvPr>
          <p:cNvSpPr>
            <a:spLocks noGrp="1"/>
          </p:cNvSpPr>
          <p:nvPr>
            <p:ph type="body" sz="quarter" idx="11"/>
          </p:nvPr>
        </p:nvSpPr>
        <p:spPr>
          <a:xfrm>
            <a:off x="762000" y="1244600"/>
            <a:ext cx="8036560" cy="5389880"/>
          </a:xfrm>
        </p:spPr>
        <p:txBody>
          <a:bodyPr>
            <a:normAutofit/>
          </a:bodyPr>
          <a:lstStyle/>
          <a:p>
            <a:pPr>
              <a:lnSpc>
                <a:spcPct val="150000"/>
              </a:lnSpc>
              <a:spcAft>
                <a:spcPts val="750"/>
              </a:spcAft>
            </a:pPr>
            <a:r>
              <a:rPr lang="en-US" sz="1800" b="0" dirty="0">
                <a:solidFill>
                  <a:srgbClr val="333333"/>
                </a:solidFill>
                <a:effectLst/>
                <a:latin typeface="Bookman Old Style" panose="02050604050505020204" pitchFamily="18" charset="0"/>
                <a:ea typeface="Times New Roman" panose="02020603050405020304" pitchFamily="18" charset="0"/>
              </a:rPr>
              <a:t>Two pass translations consist of pass I and pass II.</a:t>
            </a:r>
            <a:endParaRPr lang="en-US" sz="1800" b="0" dirty="0">
              <a:effectLst/>
              <a:latin typeface="Bookman Old Style" panose="02050604050505020204" pitchFamily="18" charset="0"/>
              <a:ea typeface="Times New Roman" panose="02020603050405020304" pitchFamily="18" charset="0"/>
            </a:endParaRPr>
          </a:p>
          <a:p>
            <a:pPr>
              <a:lnSpc>
                <a:spcPct val="150000"/>
              </a:lnSpc>
            </a:pPr>
            <a:r>
              <a:rPr lang="en-US" sz="1800" b="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The assembler scans the code twice. </a:t>
            </a:r>
          </a:p>
          <a:p>
            <a:pPr marL="285750" indent="-285750">
              <a:lnSpc>
                <a:spcPct val="150000"/>
              </a:lnSpc>
              <a:buFont typeface="Arial" panose="020B0604020202020204" pitchFamily="34" charset="0"/>
              <a:buChar char="•"/>
            </a:pPr>
            <a:r>
              <a:rPr lang="en-US" sz="1800" b="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The first time, just count how long the machine code instructions will be, just to find out the addresses of all the labels. A symbol table is created which is a table that has a list of all the addresses and where they will be in the program. </a:t>
            </a:r>
          </a:p>
          <a:p>
            <a:pPr marL="285750" indent="-285750">
              <a:lnSpc>
                <a:spcPct val="150000"/>
              </a:lnSpc>
              <a:buFont typeface="Arial" panose="020B0604020202020204" pitchFamily="34" charset="0"/>
              <a:buChar char="•"/>
            </a:pPr>
            <a:r>
              <a:rPr lang="en-US" sz="1800" b="0"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On the second scan, it generates the machine code making use of the symbol table. In this pass the object code generated is stored so that it can be loaded then executed at a later stage. The loader does this.</a:t>
            </a:r>
            <a:endParaRPr lang="en-US" sz="1800" b="0" dirty="0">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61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9CE79C-5104-4273-B83B-D03AD839A8F7}">
  <ds:schemaRefs>
    <ds:schemaRef ds:uri="http://schemas.microsoft.com/sharepoint/v3/contenttype/forms"/>
  </ds:schemaRefs>
</ds:datastoreItem>
</file>

<file path=customXml/itemProps3.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400</TotalTime>
  <Words>1101</Words>
  <Application>Microsoft Office PowerPoint</Application>
  <PresentationFormat>Widescreen</PresentationFormat>
  <Paragraphs>106</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OfficinaSansStd-Book</vt:lpstr>
      <vt:lpstr>Arial</vt:lpstr>
      <vt:lpstr>Bookman Old Style</vt:lpstr>
      <vt:lpstr>Segoe UI</vt:lpstr>
      <vt:lpstr>1_Office Theme</vt:lpstr>
      <vt:lpstr>Assembly Language</vt:lpstr>
      <vt:lpstr>Objectives</vt:lpstr>
      <vt:lpstr>Review</vt:lpstr>
      <vt:lpstr>What is Assembly Language</vt:lpstr>
      <vt:lpstr>Machine Code</vt:lpstr>
      <vt:lpstr>Opcode and Operand </vt:lpstr>
      <vt:lpstr>Assembler</vt:lpstr>
      <vt:lpstr>Types of Assembler </vt:lpstr>
      <vt:lpstr>A Two Pass Assembler</vt:lpstr>
      <vt:lpstr>Summary </vt:lpstr>
      <vt:lpstr>The Assembler Process</vt:lpstr>
      <vt:lpstr>Assembly Language instruction code </vt:lpstr>
      <vt:lpstr>Assembly Language instruction code </vt:lpstr>
      <vt:lpstr>Assembly Language instruction code </vt:lpstr>
      <vt:lpstr>Assembly Language instruction code </vt:lpstr>
      <vt:lpstr>Addressing modes</vt:lpstr>
      <vt:lpstr>CIE Exam Requirements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subject/>
  <dc:creator>ansterling@gmail.com</dc:creator>
  <cp:keywords/>
  <dc:description/>
  <cp:lastModifiedBy>Janet ReidSterling</cp:lastModifiedBy>
  <cp:revision>11</cp:revision>
  <dcterms:created xsi:type="dcterms:W3CDTF">2022-11-17T07:18:34Z</dcterms:created>
  <dcterms:modified xsi:type="dcterms:W3CDTF">2023-10-20T23:15:54Z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