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1"/>
  </p:sldMasterIdLst>
  <p:notesMasterIdLst>
    <p:notesMasterId r:id="rId19"/>
  </p:notesMasterIdLst>
  <p:handoutMasterIdLst>
    <p:handoutMasterId r:id="rId20"/>
  </p:handoutMasterIdLst>
  <p:sldIdLst>
    <p:sldId id="270" r:id="rId2"/>
    <p:sldId id="275" r:id="rId3"/>
    <p:sldId id="268" r:id="rId4"/>
    <p:sldId id="289" r:id="rId5"/>
    <p:sldId id="290" r:id="rId6"/>
    <p:sldId id="287" r:id="rId7"/>
    <p:sldId id="274" r:id="rId8"/>
    <p:sldId id="288" r:id="rId9"/>
    <p:sldId id="285" r:id="rId10"/>
    <p:sldId id="286" r:id="rId11"/>
    <p:sldId id="295" r:id="rId12"/>
    <p:sldId id="291" r:id="rId13"/>
    <p:sldId id="292" r:id="rId14"/>
    <p:sldId id="296" r:id="rId15"/>
    <p:sldId id="293" r:id="rId16"/>
    <p:sldId id="294" r:id="rId17"/>
    <p:sldId id="29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C48"/>
    <a:srgbClr val="2C2D39"/>
    <a:srgbClr val="242630"/>
    <a:srgbClr val="2A1F43"/>
    <a:srgbClr val="0C1B43"/>
    <a:srgbClr val="000000"/>
    <a:srgbClr val="1D2225"/>
    <a:srgbClr val="F8F8F8"/>
    <a:srgbClr val="363C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488" autoAdjust="0"/>
  </p:normalViewPr>
  <p:slideViewPr>
    <p:cSldViewPr snapToGrid="0" snapToObjects="1">
      <p:cViewPr varScale="1">
        <p:scale>
          <a:sx n="114" d="100"/>
          <a:sy n="114" d="100"/>
        </p:scale>
        <p:origin x="414" y="102"/>
      </p:cViewPr>
      <p:guideLst/>
    </p:cSldViewPr>
  </p:slideViewPr>
  <p:notesTextViewPr>
    <p:cViewPr>
      <p:scale>
        <a:sx n="1" d="1"/>
        <a:sy n="1" d="1"/>
      </p:scale>
      <p:origin x="0" y="0"/>
    </p:cViewPr>
  </p:notesTextViewPr>
  <p:notesViewPr>
    <p:cSldViewPr snapToGrid="0" snapToObjects="1">
      <p:cViewPr varScale="1">
        <p:scale>
          <a:sx n="60" d="100"/>
          <a:sy n="60" d="100"/>
        </p:scale>
        <p:origin x="2424"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B138B2-18CD-1D41-89B0-ADB5F3BA92A3}" type="datetimeFigureOut">
              <a:rPr lang="en-US" smtClean="0"/>
              <a:t>2/26/2024</a:t>
            </a:fld>
            <a:endParaRPr lang="en-US" dirty="0"/>
          </a:p>
        </p:txBody>
      </p:sp>
      <p:sp>
        <p:nvSpPr>
          <p:cNvPr id="4" name="Footer Placeholder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7D167-9BB5-2048-9DDA-7DF8E5D94DC9}" type="slidenum">
              <a:rPr lang="en-US" smtClean="0"/>
              <a:t>‹#›</a:t>
            </a:fld>
            <a:endParaRPr lang="en-US" dirty="0"/>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7A355-8776-CB43-838E-ED9EE2F8390B}" type="datetimeFigureOut">
              <a:rPr lang="en-US" smtClean="0"/>
              <a:t>2/26/2024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03FA8-A3F3-7640-B13D-36C73B3E5587}" type="slidenum">
              <a:rPr lang="en-US" smtClean="0"/>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6">
            <a:alpha val="30000"/>
          </a:schemeClr>
        </a:solidFill>
        <a:effectLst/>
      </p:bgPr>
    </p:bg>
    <p:spTree>
      <p:nvGrpSpPr>
        <p:cNvPr id="1" name=""/>
        <p:cNvGrpSpPr/>
        <p:nvPr/>
      </p:nvGrpSpPr>
      <p:grpSpPr>
        <a:xfrm>
          <a:off x="0" y="0"/>
          <a:ext cx="0" cy="0"/>
          <a:chOff x="0" y="0"/>
          <a:chExt cx="0" cy="0"/>
        </a:xfrm>
      </p:grpSpPr>
      <p:sp>
        <p:nvSpPr>
          <p:cNvPr id="13" name="Freeform: Shape 20">
            <a:extLst>
              <a:ext uri="{FF2B5EF4-FFF2-40B4-BE49-F238E27FC236}">
                <a16:creationId xmlns:a16="http://schemas.microsoft.com/office/drawing/2014/main" id="{63B165D0-0594-9843-A653-74260F146AE5}"/>
              </a:ext>
            </a:extLst>
          </p:cNvPr>
          <p:cNvSpPr/>
          <p:nvPr userDrawn="1"/>
        </p:nvSpPr>
        <p:spPr>
          <a:xfrm rot="10800000">
            <a:off x="4516427" y="1"/>
            <a:ext cx="7675573" cy="2322894"/>
          </a:xfrm>
          <a:custGeom>
            <a:avLst/>
            <a:gdLst>
              <a:gd name="connsiteX0" fmla="*/ 3447958 w 5216859"/>
              <a:gd name="connsiteY0" fmla="*/ 463 h 1478847"/>
              <a:gd name="connsiteX1" fmla="*/ 3570648 w 5216859"/>
              <a:gd name="connsiteY1" fmla="*/ 11997 h 1478847"/>
              <a:gd name="connsiteX2" fmla="*/ 4142148 w 5216859"/>
              <a:gd name="connsiteY2" fmla="*/ 850197 h 1478847"/>
              <a:gd name="connsiteX3" fmla="*/ 4942248 w 5216859"/>
              <a:gd name="connsiteY3" fmla="*/ 1174047 h 1478847"/>
              <a:gd name="connsiteX4" fmla="*/ 5164151 w 5216859"/>
              <a:gd name="connsiteY4" fmla="*/ 1405605 h 1478847"/>
              <a:gd name="connsiteX5" fmla="*/ 5216859 w 5216859"/>
              <a:gd name="connsiteY5" fmla="*/ 1478847 h 1478847"/>
              <a:gd name="connsiteX6" fmla="*/ 0 w 5216859"/>
              <a:gd name="connsiteY6" fmla="*/ 1478847 h 1478847"/>
              <a:gd name="connsiteX7" fmla="*/ 28985 w 5216859"/>
              <a:gd name="connsiteY7" fmla="*/ 1403243 h 1478847"/>
              <a:gd name="connsiteX8" fmla="*/ 560748 w 5216859"/>
              <a:gd name="connsiteY8" fmla="*/ 640647 h 1478847"/>
              <a:gd name="connsiteX9" fmla="*/ 2294298 w 5216859"/>
              <a:gd name="connsiteY9" fmla="*/ 373947 h 1478847"/>
              <a:gd name="connsiteX10" fmla="*/ 3447958 w 5216859"/>
              <a:gd name="connsiteY10" fmla="*/ 463 h 1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6859" h="1478847">
                <a:moveTo>
                  <a:pt x="3447958" y="463"/>
                </a:moveTo>
                <a:cubicBezTo>
                  <a:pt x="3491174" y="-1348"/>
                  <a:pt x="3532151" y="2075"/>
                  <a:pt x="3570648" y="11997"/>
                </a:cubicBezTo>
                <a:cubicBezTo>
                  <a:pt x="3878623" y="91372"/>
                  <a:pt x="3913548" y="656522"/>
                  <a:pt x="4142148" y="850197"/>
                </a:cubicBezTo>
                <a:cubicBezTo>
                  <a:pt x="4370748" y="1043872"/>
                  <a:pt x="4739048" y="1031172"/>
                  <a:pt x="4942248" y="1174047"/>
                </a:cubicBezTo>
                <a:cubicBezTo>
                  <a:pt x="5018448" y="1227625"/>
                  <a:pt x="5096434" y="1316029"/>
                  <a:pt x="5164151" y="1405605"/>
                </a:cubicBezTo>
                <a:lnTo>
                  <a:pt x="5216859" y="1478847"/>
                </a:lnTo>
                <a:lnTo>
                  <a:pt x="0" y="1478847"/>
                </a:lnTo>
                <a:lnTo>
                  <a:pt x="28985" y="1403243"/>
                </a:lnTo>
                <a:cubicBezTo>
                  <a:pt x="121408" y="1159760"/>
                  <a:pt x="267854" y="793047"/>
                  <a:pt x="560748" y="640647"/>
                </a:cubicBezTo>
                <a:cubicBezTo>
                  <a:pt x="951273" y="437447"/>
                  <a:pt x="1792648" y="478722"/>
                  <a:pt x="2294298" y="373947"/>
                </a:cubicBezTo>
                <a:cubicBezTo>
                  <a:pt x="2733242" y="282269"/>
                  <a:pt x="3145446" y="13138"/>
                  <a:pt x="3447958" y="463"/>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9">
            <a:extLst>
              <a:ext uri="{FF2B5EF4-FFF2-40B4-BE49-F238E27FC236}">
                <a16:creationId xmlns:a16="http://schemas.microsoft.com/office/drawing/2014/main" id="{31F8B615-0030-2047-8652-146BCEF22564}"/>
              </a:ext>
            </a:extLst>
          </p:cNvPr>
          <p:cNvSpPr/>
          <p:nvPr userDrawn="1"/>
        </p:nvSpPr>
        <p:spPr>
          <a:xfrm>
            <a:off x="0" y="3232602"/>
            <a:ext cx="7674963" cy="3625398"/>
          </a:xfrm>
          <a:custGeom>
            <a:avLst/>
            <a:gdLst>
              <a:gd name="connsiteX0" fmla="*/ 333366 w 2058995"/>
              <a:gd name="connsiteY0" fmla="*/ 940 h 972601"/>
              <a:gd name="connsiteX1" fmla="*/ 400050 w 2058995"/>
              <a:gd name="connsiteY1" fmla="*/ 1051 h 972601"/>
              <a:gd name="connsiteX2" fmla="*/ 952500 w 2058995"/>
              <a:gd name="connsiteY2" fmla="*/ 534451 h 972601"/>
              <a:gd name="connsiteX3" fmla="*/ 1924050 w 2058995"/>
              <a:gd name="connsiteY3" fmla="*/ 686851 h 972601"/>
              <a:gd name="connsiteX4" fmla="*/ 2054591 w 2058995"/>
              <a:gd name="connsiteY4" fmla="*/ 942966 h 972601"/>
              <a:gd name="connsiteX5" fmla="*/ 2058995 w 2058995"/>
              <a:gd name="connsiteY5" fmla="*/ 972601 h 972601"/>
              <a:gd name="connsiteX6" fmla="*/ 0 w 2058995"/>
              <a:gd name="connsiteY6" fmla="*/ 972601 h 972601"/>
              <a:gd name="connsiteX7" fmla="*/ 0 w 2058995"/>
              <a:gd name="connsiteY7" fmla="*/ 61952 h 972601"/>
              <a:gd name="connsiteX8" fmla="*/ 75605 w 2058995"/>
              <a:gd name="connsiteY8" fmla="*/ 42128 h 972601"/>
              <a:gd name="connsiteX9" fmla="*/ 333366 w 2058995"/>
              <a:gd name="connsiteY9" fmla="*/ 940 h 97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58995" h="972601">
                <a:moveTo>
                  <a:pt x="333366" y="940"/>
                </a:moveTo>
                <a:cubicBezTo>
                  <a:pt x="357485" y="-326"/>
                  <a:pt x="379809" y="-338"/>
                  <a:pt x="400050" y="1051"/>
                </a:cubicBezTo>
                <a:cubicBezTo>
                  <a:pt x="723900" y="23276"/>
                  <a:pt x="698500" y="420151"/>
                  <a:pt x="952500" y="534451"/>
                </a:cubicBezTo>
                <a:cubicBezTo>
                  <a:pt x="1206500" y="648751"/>
                  <a:pt x="1736725" y="556676"/>
                  <a:pt x="1924050" y="686851"/>
                </a:cubicBezTo>
                <a:cubicBezTo>
                  <a:pt x="1994297" y="735667"/>
                  <a:pt x="2033290" y="836275"/>
                  <a:pt x="2054591" y="942966"/>
                </a:cubicBezTo>
                <a:lnTo>
                  <a:pt x="2058995" y="972601"/>
                </a:lnTo>
                <a:lnTo>
                  <a:pt x="0" y="972601"/>
                </a:lnTo>
                <a:lnTo>
                  <a:pt x="0" y="61952"/>
                </a:lnTo>
                <a:lnTo>
                  <a:pt x="75605" y="42128"/>
                </a:lnTo>
                <a:cubicBezTo>
                  <a:pt x="172492" y="19804"/>
                  <a:pt x="261007" y="4735"/>
                  <a:pt x="333366" y="940"/>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Picture Placeholder 7">
            <a:extLst>
              <a:ext uri="{FF2B5EF4-FFF2-40B4-BE49-F238E27FC236}">
                <a16:creationId xmlns:a16="http://schemas.microsoft.com/office/drawing/2014/main" id="{05C21D6A-A628-2443-8075-ACD2B911C6DF}"/>
              </a:ext>
            </a:extLst>
          </p:cNvPr>
          <p:cNvSpPr>
            <a:spLocks noGrp="1"/>
          </p:cNvSpPr>
          <p:nvPr>
            <p:ph type="pic" sz="quarter" idx="14"/>
          </p:nvPr>
        </p:nvSpPr>
        <p:spPr>
          <a:xfrm>
            <a:off x="414338" y="481013"/>
            <a:ext cx="11368087" cy="5875337"/>
          </a:xfrm>
          <a:solidFill>
            <a:schemeClr val="bg1">
              <a:lumMod val="95000"/>
            </a:schemeClr>
          </a:solidFill>
        </p:spPr>
        <p:txBody>
          <a:bodyPr/>
          <a:lstStyle/>
          <a:p>
            <a:r>
              <a:rPr lang="en-US" noProof="0"/>
              <a:t>Click icon to add picture</a:t>
            </a:r>
            <a:endParaRPr lang="en-US" noProof="0" dirty="0"/>
          </a:p>
        </p:txBody>
      </p:sp>
      <p:sp>
        <p:nvSpPr>
          <p:cNvPr id="6" name="Title 1">
            <a:extLst>
              <a:ext uri="{FF2B5EF4-FFF2-40B4-BE49-F238E27FC236}">
                <a16:creationId xmlns:a16="http://schemas.microsoft.com/office/drawing/2014/main" id="{042BB51D-E7C1-3746-85E9-889CCB24F741}"/>
              </a:ext>
            </a:extLst>
          </p:cNvPr>
          <p:cNvSpPr>
            <a:spLocks noGrp="1"/>
          </p:cNvSpPr>
          <p:nvPr>
            <p:ph type="ctrTitle" hasCustomPrompt="1"/>
          </p:nvPr>
        </p:nvSpPr>
        <p:spPr>
          <a:xfrm>
            <a:off x="1701383" y="2552298"/>
            <a:ext cx="8789234" cy="1220477"/>
          </a:xfrm>
        </p:spPr>
        <p:txBody>
          <a:bodyPr anchor="b">
            <a:normAutofit/>
          </a:bodyPr>
          <a:lstStyle>
            <a:lvl1pPr marL="0" marR="0" indent="0" algn="ctr" defTabSz="914400" rtl="0" eaLnBrk="1" fontAlgn="auto" latinLnBrk="0" hangingPunct="1">
              <a:lnSpc>
                <a:spcPct val="90000"/>
              </a:lnSpc>
              <a:spcBef>
                <a:spcPct val="0"/>
              </a:spcBef>
              <a:spcAft>
                <a:spcPts val="0"/>
              </a:spcAft>
              <a:buClrTx/>
              <a:buSzTx/>
              <a:buFontTx/>
              <a:buNone/>
              <a:tabLst/>
              <a:defRPr sz="7200" b="1" i="0">
                <a:solidFill>
                  <a:schemeClr val="bg1"/>
                </a:solidFill>
                <a:latin typeface="+mj-lt"/>
                <a:ea typeface="Meiryo UI" panose="020B0604030504040204" pitchFamily="34" charset="-128"/>
              </a:defRPr>
            </a:lvl1pPr>
          </a:lstStyle>
          <a:p>
            <a:r>
              <a:rPr lang="en-US" noProof="0"/>
              <a:t>Title</a:t>
            </a:r>
          </a:p>
        </p:txBody>
      </p:sp>
      <p:sp>
        <p:nvSpPr>
          <p:cNvPr id="7" name="Subtitle 2">
            <a:extLst>
              <a:ext uri="{FF2B5EF4-FFF2-40B4-BE49-F238E27FC236}">
                <a16:creationId xmlns:a16="http://schemas.microsoft.com/office/drawing/2014/main" id="{7E016467-0564-6D4C-BF17-F4FA3991C1FD}"/>
              </a:ext>
            </a:extLst>
          </p:cNvPr>
          <p:cNvSpPr>
            <a:spLocks noGrp="1"/>
          </p:cNvSpPr>
          <p:nvPr>
            <p:ph type="subTitle" idx="1" hasCustomPrompt="1"/>
          </p:nvPr>
        </p:nvSpPr>
        <p:spPr>
          <a:xfrm>
            <a:off x="1701383" y="3919840"/>
            <a:ext cx="8789234" cy="846381"/>
          </a:xfrm>
        </p:spPr>
        <p:txBody>
          <a:bodyPr anchor="t">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i="0">
                <a:solidFill>
                  <a:schemeClr val="bg1"/>
                </a:solidFill>
                <a:latin typeface="+mn-lt"/>
                <a:ea typeface="Meiryo UI" panose="020B0604030504040204"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noProof="0" dirty="0"/>
              <a:t>Subtitle</a:t>
            </a:r>
          </a:p>
        </p:txBody>
      </p:sp>
    </p:spTree>
    <p:extLst>
      <p:ext uri="{BB962C8B-B14F-4D97-AF65-F5344CB8AC3E}">
        <p14:creationId xmlns:p14="http://schemas.microsoft.com/office/powerpoint/2010/main" val="18768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FADF1099-92E5-4749-8E94-299FD6249EFD}"/>
              </a:ext>
            </a:extLst>
          </p:cNvPr>
          <p:cNvSpPr>
            <a:spLocks/>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5" name="Rectangle 4">
            <a:extLst>
              <a:ext uri="{FF2B5EF4-FFF2-40B4-BE49-F238E27FC236}">
                <a16:creationId xmlns:a16="http://schemas.microsoft.com/office/drawing/2014/main" id="{258940EE-A100-A74F-A549-CAD4DFFD1738}"/>
              </a:ext>
            </a:extLst>
          </p:cNvPr>
          <p:cNvSpPr/>
          <p:nvPr userDrawn="1"/>
        </p:nvSpPr>
        <p:spPr>
          <a:xfrm>
            <a:off x="413825" y="483781"/>
            <a:ext cx="11364350"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451E21C1-74BE-0348-B8AE-3174A9AAA08E}"/>
              </a:ext>
            </a:extLst>
          </p:cNvPr>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 name="Straight Connector 2">
            <a:extLst>
              <a:ext uri="{FF2B5EF4-FFF2-40B4-BE49-F238E27FC236}">
                <a16:creationId xmlns:a16="http://schemas.microsoft.com/office/drawing/2014/main" id="{85852ED6-B7AC-5148-BC43-09B76E856F9F}"/>
              </a:ext>
            </a:extLst>
          </p:cNvPr>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0776AF7-97C9-4365-B2B5-E20C6BB04B41}"/>
              </a:ext>
            </a:extLst>
          </p:cNvPr>
          <p:cNvSpPr>
            <a:spLocks noGrp="1"/>
          </p:cNvSpPr>
          <p:nvPr>
            <p:ph sz="quarter" idx="10"/>
          </p:nvPr>
        </p:nvSpPr>
        <p:spPr>
          <a:xfrm>
            <a:off x="838200" y="1265238"/>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5148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ntent ">
    <p:bg>
      <p:bgPr>
        <a:solidFill>
          <a:schemeClr val="accent6">
            <a:alpha val="30000"/>
          </a:schemeClr>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FADF1099-92E5-4749-8E94-299FD6249EFD}"/>
              </a:ext>
            </a:extLst>
          </p:cNvPr>
          <p:cNvSpPr>
            <a:spLocks/>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 name="Rectangle 9">
            <a:extLst>
              <a:ext uri="{FF2B5EF4-FFF2-40B4-BE49-F238E27FC236}">
                <a16:creationId xmlns:a16="http://schemas.microsoft.com/office/drawing/2014/main" id="{33168214-BA64-4247-995E-0238E9E404F7}"/>
              </a:ext>
            </a:extLst>
          </p:cNvPr>
          <p:cNvSpPr/>
          <p:nvPr userDrawn="1"/>
        </p:nvSpPr>
        <p:spPr>
          <a:xfrm>
            <a:off x="413824" y="483781"/>
            <a:ext cx="5682176"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Picture Placeholder 14">
            <a:extLst>
              <a:ext uri="{FF2B5EF4-FFF2-40B4-BE49-F238E27FC236}">
                <a16:creationId xmlns:a16="http://schemas.microsoft.com/office/drawing/2014/main" id="{8745AAA3-09E3-4504-B3FD-611C81F41634}"/>
              </a:ext>
            </a:extLst>
          </p:cNvPr>
          <p:cNvSpPr>
            <a:spLocks noGrp="1"/>
          </p:cNvSpPr>
          <p:nvPr>
            <p:ph type="pic" sz="quarter" idx="11"/>
          </p:nvPr>
        </p:nvSpPr>
        <p:spPr>
          <a:xfrm>
            <a:off x="6655634" y="37553"/>
            <a:ext cx="5536366" cy="6820447"/>
          </a:xfrm>
          <a:custGeom>
            <a:avLst/>
            <a:gdLst>
              <a:gd name="connsiteX0" fmla="*/ 4141175 w 5285281"/>
              <a:gd name="connsiteY0" fmla="*/ 950 h 6525434"/>
              <a:gd name="connsiteX1" fmla="*/ 5222879 w 5285281"/>
              <a:gd name="connsiteY1" fmla="*/ 82101 h 6525434"/>
              <a:gd name="connsiteX2" fmla="*/ 5285281 w 5285281"/>
              <a:gd name="connsiteY2" fmla="*/ 86253 h 6525434"/>
              <a:gd name="connsiteX3" fmla="*/ 5285281 w 5285281"/>
              <a:gd name="connsiteY3" fmla="*/ 6525434 h 6525434"/>
              <a:gd name="connsiteX4" fmla="*/ 338864 w 5285281"/>
              <a:gd name="connsiteY4" fmla="*/ 6525434 h 6525434"/>
              <a:gd name="connsiteX5" fmla="*/ 355504 w 5285281"/>
              <a:gd name="connsiteY5" fmla="*/ 6284640 h 6525434"/>
              <a:gd name="connsiteX6" fmla="*/ 122536 w 5285281"/>
              <a:gd name="connsiteY6" fmla="*/ 5603772 h 6525434"/>
              <a:gd name="connsiteX7" fmla="*/ 197419 w 5285281"/>
              <a:gd name="connsiteY7" fmla="*/ 4013697 h 6525434"/>
              <a:gd name="connsiteX8" fmla="*/ 1395542 w 5285281"/>
              <a:gd name="connsiteY8" fmla="*/ 2963334 h 6525434"/>
              <a:gd name="connsiteX9" fmla="*/ 2431419 w 5285281"/>
              <a:gd name="connsiteY9" fmla="*/ 2618748 h 6525434"/>
              <a:gd name="connsiteX10" fmla="*/ 2868234 w 5285281"/>
              <a:gd name="connsiteY10" fmla="*/ 1805029 h 6525434"/>
              <a:gd name="connsiteX11" fmla="*/ 2780871 w 5285281"/>
              <a:gd name="connsiteY11" fmla="*/ 941489 h 6525434"/>
              <a:gd name="connsiteX12" fmla="*/ 3783467 w 5285281"/>
              <a:gd name="connsiteY12" fmla="*/ 36433 h 6525434"/>
              <a:gd name="connsiteX13" fmla="*/ 4141175 w 5285281"/>
              <a:gd name="connsiteY13" fmla="*/ 950 h 652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85281" h="6525434">
                <a:moveTo>
                  <a:pt x="4141175" y="950"/>
                </a:moveTo>
                <a:cubicBezTo>
                  <a:pt x="4500573" y="-8197"/>
                  <a:pt x="4864065" y="50964"/>
                  <a:pt x="5222879" y="82101"/>
                </a:cubicBezTo>
                <a:cubicBezTo>
                  <a:pt x="5243679" y="82101"/>
                  <a:pt x="5264481" y="82101"/>
                  <a:pt x="5285281" y="86253"/>
                </a:cubicBezTo>
                <a:lnTo>
                  <a:pt x="5285281" y="6525434"/>
                </a:lnTo>
                <a:cubicBezTo>
                  <a:pt x="5285281" y="6525434"/>
                  <a:pt x="5285281" y="6525434"/>
                  <a:pt x="338864" y="6525434"/>
                </a:cubicBezTo>
                <a:cubicBezTo>
                  <a:pt x="355504" y="6446553"/>
                  <a:pt x="363825" y="6363521"/>
                  <a:pt x="355504" y="6284640"/>
                </a:cubicBezTo>
                <a:cubicBezTo>
                  <a:pt x="330543" y="6043845"/>
                  <a:pt x="205739" y="5827960"/>
                  <a:pt x="122536" y="5603772"/>
                </a:cubicBezTo>
                <a:cubicBezTo>
                  <a:pt x="-64671" y="5093121"/>
                  <a:pt x="-35550" y="4503589"/>
                  <a:pt x="197419" y="4013697"/>
                </a:cubicBezTo>
                <a:cubicBezTo>
                  <a:pt x="434547" y="3523804"/>
                  <a:pt x="875523" y="3137703"/>
                  <a:pt x="1395542" y="2963334"/>
                </a:cubicBezTo>
                <a:cubicBezTo>
                  <a:pt x="1740834" y="2851240"/>
                  <a:pt x="2127728" y="2822178"/>
                  <a:pt x="2431419" y="2618748"/>
                </a:cubicBezTo>
                <a:cubicBezTo>
                  <a:pt x="2693508" y="2436077"/>
                  <a:pt x="2864074" y="2124704"/>
                  <a:pt x="2868234" y="1805029"/>
                </a:cubicBezTo>
                <a:cubicBezTo>
                  <a:pt x="2872395" y="1514414"/>
                  <a:pt x="2747590" y="1232103"/>
                  <a:pt x="2780871" y="941489"/>
                </a:cubicBezTo>
                <a:cubicBezTo>
                  <a:pt x="2834953" y="464051"/>
                  <a:pt x="3309210" y="127769"/>
                  <a:pt x="3783467" y="36433"/>
                </a:cubicBezTo>
                <a:cubicBezTo>
                  <a:pt x="3902031" y="14637"/>
                  <a:pt x="4021376" y="3999"/>
                  <a:pt x="4141175" y="950"/>
                </a:cubicBezTo>
                <a:close/>
              </a:path>
            </a:pathLst>
          </a:custGeom>
          <a:solidFill>
            <a:schemeClr val="bg2">
              <a:lumMod val="95000"/>
            </a:schemeClr>
          </a:solidFill>
        </p:spPr>
        <p:txBody>
          <a:bodyPr wrap="square" anchor="ctr">
            <a:noAutofit/>
          </a:bodyPr>
          <a:lstStyle>
            <a:lvl1pPr marL="0" indent="0" algn="ctr">
              <a:buNone/>
              <a:defRPr sz="800"/>
            </a:lvl1pPr>
          </a:lstStyle>
          <a:p>
            <a:r>
              <a:rPr lang="en-US" noProof="0"/>
              <a:t>Click icon to add picture</a:t>
            </a:r>
            <a:endParaRPr lang="en-US" noProof="0" dirty="0"/>
          </a:p>
        </p:txBody>
      </p:sp>
      <p:sp>
        <p:nvSpPr>
          <p:cNvPr id="7" name="Title 1">
            <a:extLst>
              <a:ext uri="{FF2B5EF4-FFF2-40B4-BE49-F238E27FC236}">
                <a16:creationId xmlns:a16="http://schemas.microsoft.com/office/drawing/2014/main" id="{53703B7C-2DC4-C14C-A9CA-F1D21E7FC6AF}"/>
              </a:ext>
            </a:extLst>
          </p:cNvPr>
          <p:cNvSpPr>
            <a:spLocks noGrp="1"/>
          </p:cNvSpPr>
          <p:nvPr>
            <p:ph type="title"/>
          </p:nvPr>
        </p:nvSpPr>
        <p:spPr>
          <a:xfrm>
            <a:off x="838200" y="681037"/>
            <a:ext cx="4791637"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8" name="Straight Connector 7">
            <a:extLst>
              <a:ext uri="{FF2B5EF4-FFF2-40B4-BE49-F238E27FC236}">
                <a16:creationId xmlns:a16="http://schemas.microsoft.com/office/drawing/2014/main" id="{AD28B953-BDF8-6C47-ADCD-D3EAF78963C3}"/>
              </a:ext>
            </a:extLst>
          </p:cNvPr>
          <p:cNvCxnSpPr>
            <a:cxnSpLocks/>
          </p:cNvCxnSpPr>
          <p:nvPr userDrawn="1"/>
        </p:nvCxnSpPr>
        <p:spPr>
          <a:xfrm>
            <a:off x="838200" y="1264837"/>
            <a:ext cx="4791636"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B0C521-A2C1-48E6-B26C-DFF1B4FD4227}"/>
              </a:ext>
            </a:extLst>
          </p:cNvPr>
          <p:cNvSpPr>
            <a:spLocks noGrp="1"/>
          </p:cNvSpPr>
          <p:nvPr>
            <p:ph sz="quarter" idx="12"/>
          </p:nvPr>
        </p:nvSpPr>
        <p:spPr>
          <a:xfrm>
            <a:off x="838200" y="1265238"/>
            <a:ext cx="4791637" cy="4911725"/>
          </a:xfrm>
        </p:spPr>
        <p:txBody>
          <a:bodyPr/>
          <a:lstStyle/>
          <a:p>
            <a:pPr lvl="0"/>
            <a:r>
              <a:rPr lang="en-US"/>
              <a:t>Click to edit Master text styles</a:t>
            </a:r>
          </a:p>
        </p:txBody>
      </p:sp>
    </p:spTree>
    <p:extLst>
      <p:ext uri="{BB962C8B-B14F-4D97-AF65-F5344CB8AC3E}">
        <p14:creationId xmlns:p14="http://schemas.microsoft.com/office/powerpoint/2010/main" val="354854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alpha val="30000"/>
          </a:schemeClr>
        </a:solidFill>
        <a:effectLst/>
      </p:bgPr>
    </p:bg>
    <p:spTree>
      <p:nvGrpSpPr>
        <p:cNvPr id="1" name=""/>
        <p:cNvGrpSpPr/>
        <p:nvPr/>
      </p:nvGrpSpPr>
      <p:grpSpPr>
        <a:xfrm>
          <a:off x="0" y="0"/>
          <a:ext cx="0" cy="0"/>
          <a:chOff x="0" y="0"/>
          <a:chExt cx="0" cy="0"/>
        </a:xfrm>
      </p:grpSpPr>
      <p:sp>
        <p:nvSpPr>
          <p:cNvPr id="26" name="Freeform: Shape 8">
            <a:extLst>
              <a:ext uri="{FF2B5EF4-FFF2-40B4-BE49-F238E27FC236}">
                <a16:creationId xmlns:a16="http://schemas.microsoft.com/office/drawing/2014/main" id="{94B2908E-04B3-4B40-8DDD-1667E3F93DAE}"/>
              </a:ext>
            </a:extLst>
          </p:cNvPr>
          <p:cNvSpPr/>
          <p:nvPr userDrawn="1"/>
        </p:nvSpPr>
        <p:spPr>
          <a:xfrm rot="10800000">
            <a:off x="0" y="4362449"/>
            <a:ext cx="12192000" cy="2495550"/>
          </a:xfrm>
          <a:custGeom>
            <a:avLst/>
            <a:gdLst>
              <a:gd name="connsiteX0" fmla="*/ 0 w 12192000"/>
              <a:gd name="connsiteY0" fmla="*/ 0 h 2539624"/>
              <a:gd name="connsiteX1" fmla="*/ 12192000 w 12192000"/>
              <a:gd name="connsiteY1" fmla="*/ 0 h 2539624"/>
              <a:gd name="connsiteX2" fmla="*/ 12192000 w 12192000"/>
              <a:gd name="connsiteY2" fmla="*/ 1784674 h 2539624"/>
              <a:gd name="connsiteX3" fmla="*/ 12052232 w 12192000"/>
              <a:gd name="connsiteY3" fmla="*/ 1825247 h 2539624"/>
              <a:gd name="connsiteX4" fmla="*/ 10344150 w 12192000"/>
              <a:gd name="connsiteY4" fmla="*/ 2133600 h 2539624"/>
              <a:gd name="connsiteX5" fmla="*/ 7181850 w 12192000"/>
              <a:gd name="connsiteY5" fmla="*/ 1809750 h 2539624"/>
              <a:gd name="connsiteX6" fmla="*/ 2724150 w 12192000"/>
              <a:gd name="connsiteY6" fmla="*/ 2533650 h 2539624"/>
              <a:gd name="connsiteX7" fmla="*/ 64443 w 12192000"/>
              <a:gd name="connsiteY7" fmla="*/ 1610320 h 2539624"/>
              <a:gd name="connsiteX8" fmla="*/ 0 w 12192000"/>
              <a:gd name="connsiteY8" fmla="*/ 1575868 h 25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539624">
                <a:moveTo>
                  <a:pt x="0" y="0"/>
                </a:moveTo>
                <a:lnTo>
                  <a:pt x="12192000" y="0"/>
                </a:lnTo>
                <a:lnTo>
                  <a:pt x="12192000" y="1784674"/>
                </a:lnTo>
                <a:lnTo>
                  <a:pt x="12052232" y="1825247"/>
                </a:lnTo>
                <a:cubicBezTo>
                  <a:pt x="11558836" y="1963688"/>
                  <a:pt x="10923588" y="2113756"/>
                  <a:pt x="10344150" y="2133600"/>
                </a:cubicBezTo>
                <a:cubicBezTo>
                  <a:pt x="9417050" y="2165350"/>
                  <a:pt x="8451850" y="1743075"/>
                  <a:pt x="7181850" y="1809750"/>
                </a:cubicBezTo>
                <a:cubicBezTo>
                  <a:pt x="5911850" y="1876425"/>
                  <a:pt x="3997325" y="2613025"/>
                  <a:pt x="2724150" y="2533650"/>
                </a:cubicBezTo>
                <a:cubicBezTo>
                  <a:pt x="1769269" y="2474119"/>
                  <a:pt x="728663" y="1962746"/>
                  <a:pt x="64443" y="1610320"/>
                </a:cubicBezTo>
                <a:lnTo>
                  <a:pt x="0" y="1575868"/>
                </a:lnTo>
                <a:close/>
              </a:path>
            </a:pathLst>
          </a:custGeom>
          <a:gradFill>
            <a:gsLst>
              <a:gs pos="0">
                <a:schemeClr val="accent1"/>
              </a:gs>
              <a:gs pos="100000">
                <a:schemeClr val="accent5">
                  <a:lumMod val="60000"/>
                  <a:lumOff val="40000"/>
                  <a:alpha val="9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258940EE-A100-A74F-A549-CAD4DFFD1738}"/>
              </a:ext>
            </a:extLst>
          </p:cNvPr>
          <p:cNvSpPr/>
          <p:nvPr userDrawn="1"/>
        </p:nvSpPr>
        <p:spPr>
          <a:xfrm>
            <a:off x="838822" y="1721223"/>
            <a:ext cx="4857421"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Text Placeholder 2">
            <a:extLst>
              <a:ext uri="{FF2B5EF4-FFF2-40B4-BE49-F238E27FC236}">
                <a16:creationId xmlns:a16="http://schemas.microsoft.com/office/drawing/2014/main" id="{525A7DB0-14F0-B341-AEBA-0DC92D001E33}"/>
              </a:ext>
            </a:extLst>
          </p:cNvPr>
          <p:cNvSpPr>
            <a:spLocks noGrp="1"/>
          </p:cNvSpPr>
          <p:nvPr>
            <p:ph type="body" idx="1"/>
          </p:nvPr>
        </p:nvSpPr>
        <p:spPr>
          <a:xfrm>
            <a:off x="1263197" y="2038570"/>
            <a:ext cx="4086146" cy="703135"/>
          </a:xfrm>
        </p:spPr>
        <p:txBody>
          <a:bodyPr lIns="91440" rIns="91440" anchor="ctr">
            <a:normAutofit/>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3" name="Rectangle 22">
            <a:extLst>
              <a:ext uri="{FF2B5EF4-FFF2-40B4-BE49-F238E27FC236}">
                <a16:creationId xmlns:a16="http://schemas.microsoft.com/office/drawing/2014/main" id="{79D42B85-1179-7D46-AE33-2B64EEFC44B2}"/>
              </a:ext>
            </a:extLst>
          </p:cNvPr>
          <p:cNvSpPr/>
          <p:nvPr userDrawn="1"/>
        </p:nvSpPr>
        <p:spPr>
          <a:xfrm>
            <a:off x="6495759" y="1721223"/>
            <a:ext cx="4858040"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Text Placeholder 2">
            <a:extLst>
              <a:ext uri="{FF2B5EF4-FFF2-40B4-BE49-F238E27FC236}">
                <a16:creationId xmlns:a16="http://schemas.microsoft.com/office/drawing/2014/main" id="{2197AEE6-BBEC-494F-985F-3855AE4B14B5}"/>
              </a:ext>
            </a:extLst>
          </p:cNvPr>
          <p:cNvSpPr>
            <a:spLocks noGrp="1"/>
          </p:cNvSpPr>
          <p:nvPr>
            <p:ph type="body" idx="11"/>
          </p:nvPr>
        </p:nvSpPr>
        <p:spPr>
          <a:xfrm>
            <a:off x="6854754" y="2038570"/>
            <a:ext cx="4086666" cy="703135"/>
          </a:xfrm>
        </p:spPr>
        <p:txBody>
          <a:bodyPr lIns="91440" rIns="91440" anchor="ctr">
            <a:normAutofit/>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Title 1">
            <a:extLst>
              <a:ext uri="{FF2B5EF4-FFF2-40B4-BE49-F238E27FC236}">
                <a16:creationId xmlns:a16="http://schemas.microsoft.com/office/drawing/2014/main" id="{C2E270DF-A15A-D547-8882-6E5797B22CEA}"/>
              </a:ext>
            </a:extLst>
          </p:cNvPr>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28" name="Straight Connector 27">
            <a:extLst>
              <a:ext uri="{FF2B5EF4-FFF2-40B4-BE49-F238E27FC236}">
                <a16:creationId xmlns:a16="http://schemas.microsoft.com/office/drawing/2014/main" id="{79B3613A-9294-EA43-9505-F156E86E6E10}"/>
              </a:ext>
            </a:extLst>
          </p:cNvPr>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2E4B45-6E8A-44C6-9117-DF2BA9812882}"/>
              </a:ext>
            </a:extLst>
          </p:cNvPr>
          <p:cNvSpPr>
            <a:spLocks noGrp="1"/>
          </p:cNvSpPr>
          <p:nvPr>
            <p:ph sz="quarter" idx="12"/>
          </p:nvPr>
        </p:nvSpPr>
        <p:spPr>
          <a:xfrm>
            <a:off x="1263195" y="2885581"/>
            <a:ext cx="4086147" cy="3102469"/>
          </a:xfrm>
        </p:spPr>
        <p:txBody>
          <a:bodyPr/>
          <a:lstStyle/>
          <a:p>
            <a:pPr lvl="0"/>
            <a:r>
              <a:rPr lang="en-US"/>
              <a:t>Click to edit Master text styles</a:t>
            </a:r>
          </a:p>
        </p:txBody>
      </p:sp>
      <p:sp>
        <p:nvSpPr>
          <p:cNvPr id="13" name="Content Placeholder 2">
            <a:extLst>
              <a:ext uri="{FF2B5EF4-FFF2-40B4-BE49-F238E27FC236}">
                <a16:creationId xmlns:a16="http://schemas.microsoft.com/office/drawing/2014/main" id="{2B29B9FA-7273-4615-BD56-12D6427D024B}"/>
              </a:ext>
            </a:extLst>
          </p:cNvPr>
          <p:cNvSpPr>
            <a:spLocks noGrp="1"/>
          </p:cNvSpPr>
          <p:nvPr>
            <p:ph sz="quarter" idx="13"/>
          </p:nvPr>
        </p:nvSpPr>
        <p:spPr>
          <a:xfrm>
            <a:off x="6861067" y="2885581"/>
            <a:ext cx="4086667" cy="3102469"/>
          </a:xfrm>
        </p:spPr>
        <p:txBody>
          <a:bodyPr/>
          <a:lstStyle/>
          <a:p>
            <a:pPr lvl="0"/>
            <a:r>
              <a:rPr lang="en-US"/>
              <a:t>Click to edit Master text styles</a:t>
            </a:r>
          </a:p>
        </p:txBody>
      </p:sp>
      <p:sp>
        <p:nvSpPr>
          <p:cNvPr id="4" name="Date Placeholder 3">
            <a:extLst>
              <a:ext uri="{FF2B5EF4-FFF2-40B4-BE49-F238E27FC236}">
                <a16:creationId xmlns:a16="http://schemas.microsoft.com/office/drawing/2014/main" id="{1A093508-506F-4731-B6DA-F6E8F8B09553}"/>
              </a:ext>
            </a:extLst>
          </p:cNvPr>
          <p:cNvSpPr>
            <a:spLocks noGrp="1"/>
          </p:cNvSpPr>
          <p:nvPr>
            <p:ph type="dt" sz="half" idx="14"/>
          </p:nvPr>
        </p:nvSpPr>
        <p:spPr/>
        <p:txBody>
          <a:bodyPr/>
          <a:lstStyle>
            <a:lvl1pPr>
              <a:defRPr>
                <a:solidFill>
                  <a:schemeClr val="bg1"/>
                </a:solidFill>
              </a:defRPr>
            </a:lvl1pPr>
          </a:lstStyle>
          <a:p>
            <a:fld id="{906A8E3A-8DBF-0542-BC99-444DCA0CC2C2}" type="datetimeFigureOut">
              <a:rPr lang="en-US" smtClean="0"/>
              <a:pPr/>
              <a:t>2/26/2024</a:t>
            </a:fld>
            <a:endParaRPr lang="en-US" dirty="0"/>
          </a:p>
        </p:txBody>
      </p:sp>
      <p:sp>
        <p:nvSpPr>
          <p:cNvPr id="6" name="Footer Placeholder 5">
            <a:extLst>
              <a:ext uri="{FF2B5EF4-FFF2-40B4-BE49-F238E27FC236}">
                <a16:creationId xmlns:a16="http://schemas.microsoft.com/office/drawing/2014/main" id="{600CFF9F-3D1C-430B-BECE-49D87C7AE905}"/>
              </a:ext>
            </a:extLst>
          </p:cNvPr>
          <p:cNvSpPr>
            <a:spLocks noGrp="1"/>
          </p:cNvSpPr>
          <p:nvPr>
            <p:ph type="ftr" sz="quarter" idx="15"/>
          </p:nvPr>
        </p:nvSpPr>
        <p:spPr/>
        <p:txBody>
          <a:bodyPr/>
          <a:lstStyle>
            <a:lvl1pPr>
              <a:defRPr>
                <a:solidFill>
                  <a:schemeClr val="bg1"/>
                </a:solidFill>
              </a:defRPr>
            </a:lvl1pPr>
          </a:lstStyle>
          <a:p>
            <a:endParaRPr lang="en-US" dirty="0"/>
          </a:p>
        </p:txBody>
      </p:sp>
      <p:sp>
        <p:nvSpPr>
          <p:cNvPr id="7" name="Slide Number Placeholder 6">
            <a:extLst>
              <a:ext uri="{FF2B5EF4-FFF2-40B4-BE49-F238E27FC236}">
                <a16:creationId xmlns:a16="http://schemas.microsoft.com/office/drawing/2014/main" id="{3CD95F5F-990E-4917-82C6-FBFD4547AFB7}"/>
              </a:ext>
            </a:extLst>
          </p:cNvPr>
          <p:cNvSpPr>
            <a:spLocks noGrp="1"/>
          </p:cNvSpPr>
          <p:nvPr>
            <p:ph type="sldNum" sz="quarter" idx="16"/>
          </p:nvPr>
        </p:nvSpPr>
        <p:spPr/>
        <p:txBody>
          <a:bodyPr/>
          <a:lstStyle>
            <a:lvl1pPr>
              <a:defRPr>
                <a:solidFill>
                  <a:schemeClr val="bg1"/>
                </a:solidFill>
              </a:defRPr>
            </a:lvl1p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2154033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aption">
    <p:bg>
      <p:bgPr>
        <a:solidFill>
          <a:schemeClr val="accent6">
            <a:alpha val="30000"/>
          </a:schemeClr>
        </a:solidFill>
        <a:effectLst/>
      </p:bgPr>
    </p:bg>
    <p:spTree>
      <p:nvGrpSpPr>
        <p:cNvPr id="1" name=""/>
        <p:cNvGrpSpPr/>
        <p:nvPr/>
      </p:nvGrpSpPr>
      <p:grpSpPr>
        <a:xfrm>
          <a:off x="0" y="0"/>
          <a:ext cx="0" cy="0"/>
          <a:chOff x="0" y="0"/>
          <a:chExt cx="0" cy="0"/>
        </a:xfrm>
      </p:grpSpPr>
      <p:sp>
        <p:nvSpPr>
          <p:cNvPr id="8" name="Freeform: Shape 6">
            <a:extLst>
              <a:ext uri="{FF2B5EF4-FFF2-40B4-BE49-F238E27FC236}">
                <a16:creationId xmlns:a16="http://schemas.microsoft.com/office/drawing/2014/main" id="{E0728D6F-9DC1-CD49-A2D6-834724E8AF3F}"/>
              </a:ext>
            </a:extLst>
          </p:cNvPr>
          <p:cNvSpPr/>
          <p:nvPr userDrawn="1"/>
        </p:nvSpPr>
        <p:spPr>
          <a:xfrm>
            <a:off x="0" y="0"/>
            <a:ext cx="12181097" cy="4981942"/>
          </a:xfrm>
          <a:custGeom>
            <a:avLst/>
            <a:gdLst>
              <a:gd name="connsiteX0" fmla="*/ 0 w 2412595"/>
              <a:gd name="connsiteY0" fmla="*/ 0 h 1044036"/>
              <a:gd name="connsiteX1" fmla="*/ 2412595 w 2412595"/>
              <a:gd name="connsiteY1" fmla="*/ 0 h 1044036"/>
              <a:gd name="connsiteX2" fmla="*/ 2328863 w 2412595"/>
              <a:gd name="connsiteY2" fmla="*/ 69540 h 1044036"/>
              <a:gd name="connsiteX3" fmla="*/ 2000250 w 2412595"/>
              <a:gd name="connsiteY3" fmla="*/ 285750 h 1044036"/>
              <a:gd name="connsiteX4" fmla="*/ 1162050 w 2412595"/>
              <a:gd name="connsiteY4" fmla="*/ 400050 h 1044036"/>
              <a:gd name="connsiteX5" fmla="*/ 552450 w 2412595"/>
              <a:gd name="connsiteY5" fmla="*/ 952500 h 1044036"/>
              <a:gd name="connsiteX6" fmla="*/ 107640 w 2412595"/>
              <a:gd name="connsiteY6" fmla="*/ 1035825 h 1044036"/>
              <a:gd name="connsiteX7" fmla="*/ 0 w 2412595"/>
              <a:gd name="connsiteY7" fmla="*/ 1044036 h 104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2595" h="1044036">
                <a:moveTo>
                  <a:pt x="0" y="0"/>
                </a:moveTo>
                <a:lnTo>
                  <a:pt x="2412595" y="0"/>
                </a:lnTo>
                <a:lnTo>
                  <a:pt x="2328863" y="69540"/>
                </a:lnTo>
                <a:cubicBezTo>
                  <a:pt x="2215753" y="160139"/>
                  <a:pt x="2095500" y="245269"/>
                  <a:pt x="2000250" y="285750"/>
                </a:cubicBezTo>
                <a:cubicBezTo>
                  <a:pt x="1746250" y="393700"/>
                  <a:pt x="1403350" y="288925"/>
                  <a:pt x="1162050" y="400050"/>
                </a:cubicBezTo>
                <a:cubicBezTo>
                  <a:pt x="920750" y="511175"/>
                  <a:pt x="844550" y="841375"/>
                  <a:pt x="552450" y="952500"/>
                </a:cubicBezTo>
                <a:cubicBezTo>
                  <a:pt x="442913" y="994172"/>
                  <a:pt x="278904" y="1019770"/>
                  <a:pt x="107640" y="1035825"/>
                </a:cubicBezTo>
                <a:lnTo>
                  <a:pt x="0" y="1044036"/>
                </a:ln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30">
            <a:extLst>
              <a:ext uri="{FF2B5EF4-FFF2-40B4-BE49-F238E27FC236}">
                <a16:creationId xmlns:a16="http://schemas.microsoft.com/office/drawing/2014/main" id="{2120EC90-BDC2-0E4B-9A3F-97CA90AA39F1}"/>
              </a:ext>
            </a:extLst>
          </p:cNvPr>
          <p:cNvSpPr>
            <a:spLocks noGrp="1"/>
          </p:cNvSpPr>
          <p:nvPr>
            <p:ph type="pic" sz="quarter" idx="14"/>
          </p:nvPr>
        </p:nvSpPr>
        <p:spPr>
          <a:xfrm>
            <a:off x="0" y="0"/>
            <a:ext cx="9298096" cy="6858000"/>
          </a:xfrm>
          <a:custGeom>
            <a:avLst/>
            <a:gdLst>
              <a:gd name="connsiteX0" fmla="*/ 0 w 9298096"/>
              <a:gd name="connsiteY0" fmla="*/ 0 h 6858000"/>
              <a:gd name="connsiteX1" fmla="*/ 8705997 w 9298096"/>
              <a:gd name="connsiteY1" fmla="*/ 0 h 6858000"/>
              <a:gd name="connsiteX2" fmla="*/ 8676710 w 9298096"/>
              <a:gd name="connsiteY2" fmla="*/ 366601 h 6858000"/>
              <a:gd name="connsiteX3" fmla="*/ 9086747 w 9298096"/>
              <a:gd name="connsiteY3" fmla="*/ 1403199 h 6858000"/>
              <a:gd name="connsiteX4" fmla="*/ 9297958 w 9298096"/>
              <a:gd name="connsiteY4" fmla="*/ 2314162 h 6858000"/>
              <a:gd name="connsiteX5" fmla="*/ 9298096 w 9298096"/>
              <a:gd name="connsiteY5" fmla="*/ 2513013 h 6858000"/>
              <a:gd name="connsiteX6" fmla="*/ 6405563 w 9298096"/>
              <a:gd name="connsiteY6" fmla="*/ 2513013 h 6858000"/>
              <a:gd name="connsiteX7" fmla="*/ 6405563 w 9298096"/>
              <a:gd name="connsiteY7" fmla="*/ 5528005 h 6858000"/>
              <a:gd name="connsiteX8" fmla="*/ 6380081 w 9298096"/>
              <a:gd name="connsiteY8" fmla="*/ 5533593 h 6858000"/>
              <a:gd name="connsiteX9" fmla="*/ 5022973 w 9298096"/>
              <a:gd name="connsiteY9" fmla="*/ 5947798 h 6858000"/>
              <a:gd name="connsiteX10" fmla="*/ 4312498 w 9298096"/>
              <a:gd name="connsiteY10" fmla="*/ 6826871 h 6858000"/>
              <a:gd name="connsiteX11" fmla="*/ 4305141 w 9298096"/>
              <a:gd name="connsiteY11" fmla="*/ 6858000 h 6858000"/>
              <a:gd name="connsiteX12" fmla="*/ 0 w 9298096"/>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98096" h="6858000">
                <a:moveTo>
                  <a:pt x="0" y="0"/>
                </a:moveTo>
                <a:cubicBezTo>
                  <a:pt x="0" y="0"/>
                  <a:pt x="0" y="0"/>
                  <a:pt x="8705997" y="0"/>
                </a:cubicBezTo>
                <a:cubicBezTo>
                  <a:pt x="8676710" y="120093"/>
                  <a:pt x="8662063" y="246508"/>
                  <a:pt x="8676710" y="366601"/>
                </a:cubicBezTo>
                <a:cubicBezTo>
                  <a:pt x="8720642" y="733203"/>
                  <a:pt x="8940304" y="1061881"/>
                  <a:pt x="9086747" y="1403199"/>
                </a:cubicBezTo>
                <a:cubicBezTo>
                  <a:pt x="9210308" y="1694743"/>
                  <a:pt x="9280326" y="2003174"/>
                  <a:pt x="9297958" y="2314162"/>
                </a:cubicBezTo>
                <a:lnTo>
                  <a:pt x="9298096" y="2513013"/>
                </a:lnTo>
                <a:lnTo>
                  <a:pt x="6405563" y="2513013"/>
                </a:lnTo>
                <a:lnTo>
                  <a:pt x="6405563" y="5528005"/>
                </a:lnTo>
                <a:lnTo>
                  <a:pt x="6380081" y="5533593"/>
                </a:lnTo>
                <a:cubicBezTo>
                  <a:pt x="5907118" y="5632552"/>
                  <a:pt x="5423859" y="5715512"/>
                  <a:pt x="5022973" y="5947798"/>
                </a:cubicBezTo>
                <a:cubicBezTo>
                  <a:pt x="4677003" y="6156381"/>
                  <a:pt x="4421644" y="6475183"/>
                  <a:pt x="4312498" y="6826871"/>
                </a:cubicBezTo>
                <a:lnTo>
                  <a:pt x="4305141" y="6858000"/>
                </a:lnTo>
                <a:lnTo>
                  <a:pt x="0" y="6858000"/>
                </a:lnTo>
                <a:close/>
              </a:path>
            </a:pathLst>
          </a:custGeom>
          <a:solidFill>
            <a:schemeClr val="bg2">
              <a:lumMod val="95000"/>
            </a:schemeClr>
          </a:solidFill>
        </p:spPr>
        <p:txBody>
          <a:bodyPr wrap="square" anchor="ctr">
            <a:noAutofit/>
          </a:bodyPr>
          <a:lstStyle>
            <a:lvl1pPr marL="0" indent="0" algn="ctr">
              <a:buNone/>
              <a:defRPr sz="1800">
                <a:solidFill>
                  <a:schemeClr val="tx2"/>
                </a:solidFill>
              </a:defRPr>
            </a:lvl1pPr>
          </a:lstStyle>
          <a:p>
            <a:r>
              <a:rPr lang="en-US" noProof="0"/>
              <a:t>Click icon to add picture</a:t>
            </a:r>
            <a:endParaRPr lang="en-US" noProof="0" dirty="0"/>
          </a:p>
        </p:txBody>
      </p:sp>
      <p:sp>
        <p:nvSpPr>
          <p:cNvPr id="21" name="Rectangle 20">
            <a:extLst>
              <a:ext uri="{FF2B5EF4-FFF2-40B4-BE49-F238E27FC236}">
                <a16:creationId xmlns:a16="http://schemas.microsoft.com/office/drawing/2014/main" id="{F8985295-F0BC-9B4D-981C-D474C9EDECD0}"/>
              </a:ext>
            </a:extLst>
          </p:cNvPr>
          <p:cNvSpPr/>
          <p:nvPr userDrawn="1"/>
        </p:nvSpPr>
        <p:spPr>
          <a:xfrm>
            <a:off x="6405102" y="2512661"/>
            <a:ext cx="5284607" cy="4345339"/>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itle 1">
            <a:extLst>
              <a:ext uri="{FF2B5EF4-FFF2-40B4-BE49-F238E27FC236}">
                <a16:creationId xmlns:a16="http://schemas.microsoft.com/office/drawing/2014/main" id="{5CB02C94-6046-2E46-BE22-98A994B16607}"/>
              </a:ext>
            </a:extLst>
          </p:cNvPr>
          <p:cNvSpPr>
            <a:spLocks noGrp="1"/>
          </p:cNvSpPr>
          <p:nvPr>
            <p:ph type="title"/>
          </p:nvPr>
        </p:nvSpPr>
        <p:spPr>
          <a:xfrm>
            <a:off x="6767867" y="2763704"/>
            <a:ext cx="4559075"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24" name="Straight Connector 23">
            <a:extLst>
              <a:ext uri="{FF2B5EF4-FFF2-40B4-BE49-F238E27FC236}">
                <a16:creationId xmlns:a16="http://schemas.microsoft.com/office/drawing/2014/main" id="{E80620B5-CD54-A44A-A690-BB5E58FBDA77}"/>
              </a:ext>
            </a:extLst>
          </p:cNvPr>
          <p:cNvCxnSpPr>
            <a:cxnSpLocks/>
          </p:cNvCxnSpPr>
          <p:nvPr userDrawn="1"/>
        </p:nvCxnSpPr>
        <p:spPr>
          <a:xfrm>
            <a:off x="6767867" y="3347504"/>
            <a:ext cx="4443697"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933D35FF-5668-47B8-A93C-30923509CC04}"/>
              </a:ext>
            </a:extLst>
          </p:cNvPr>
          <p:cNvSpPr>
            <a:spLocks noGrp="1"/>
          </p:cNvSpPr>
          <p:nvPr>
            <p:ph sz="quarter" idx="15"/>
          </p:nvPr>
        </p:nvSpPr>
        <p:spPr>
          <a:xfrm>
            <a:off x="6767513" y="3348038"/>
            <a:ext cx="4559074" cy="3008312"/>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117143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C4EB4B-30F5-5541-B2A0-6BD04D0109C9}"/>
              </a:ext>
            </a:extLst>
          </p:cNvPr>
          <p:cNvSpPr>
            <a:spLocks noGrp="1"/>
          </p:cNvSpPr>
          <p:nvPr>
            <p:ph type="dt" sz="half" idx="10"/>
          </p:nvPr>
        </p:nvSpPr>
        <p:spPr/>
        <p:txBody>
          <a:bodyPr/>
          <a:lstStyle/>
          <a:p>
            <a:fld id="{906A8E3A-8DBF-0542-BC99-444DCA0CC2C2}" type="datetimeFigureOut">
              <a:rPr lang="en-US" smtClean="0"/>
              <a:t>2/26/2024</a:t>
            </a:fld>
            <a:endParaRPr lang="en-US" dirty="0"/>
          </a:p>
        </p:txBody>
      </p:sp>
      <p:sp>
        <p:nvSpPr>
          <p:cNvPr id="3" name="Footer Placeholder 2">
            <a:extLst>
              <a:ext uri="{FF2B5EF4-FFF2-40B4-BE49-F238E27FC236}">
                <a16:creationId xmlns:a16="http://schemas.microsoft.com/office/drawing/2014/main" id="{72D97956-7D4F-5346-B8DD-3653B600E65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D5AB29D-BA7D-E743-8CA0-6953FF72B2BC}"/>
              </a:ext>
            </a:extLst>
          </p:cNvPr>
          <p:cNvSpPr>
            <a:spLocks noGrp="1"/>
          </p:cNvSpPr>
          <p:nvPr>
            <p:ph type="sldNum" sz="quarter" idx="12"/>
          </p:nvPr>
        </p:nvSpPr>
        <p:spPr/>
        <p:txBody>
          <a:bodyPr/>
          <a:lstStyle/>
          <a:p>
            <a:fld id="{A693002F-D6EA-CF48-8F44-2316036B2B87}" type="slidenum">
              <a:rPr lang="en-US" smtClean="0"/>
              <a:t>‹#›</a:t>
            </a:fld>
            <a:endParaRPr lang="en-US" dirty="0"/>
          </a:p>
        </p:txBody>
      </p:sp>
    </p:spTree>
    <p:extLst>
      <p:ext uri="{BB962C8B-B14F-4D97-AF65-F5344CB8AC3E}">
        <p14:creationId xmlns:p14="http://schemas.microsoft.com/office/powerpoint/2010/main" val="4112999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alpha val="3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9B7248-6025-0744-9C6E-BC6F9FDBD5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84367D3-6495-C045-872D-F4C6CB656C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5CC2195-E771-AB42-B5A7-7832D8F418C4}"/>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800">
                <a:solidFill>
                  <a:schemeClr val="tx1">
                    <a:tint val="75000"/>
                  </a:schemeClr>
                </a:solidFill>
              </a:defRPr>
            </a:lvl1pPr>
          </a:lstStyle>
          <a:p>
            <a:fld id="{906A8E3A-8DBF-0542-BC99-444DCA0CC2C2}" type="datetimeFigureOut">
              <a:rPr lang="en-US" smtClean="0"/>
              <a:pPr/>
              <a:t>2/26/2024</a:t>
            </a:fld>
            <a:endParaRPr lang="en-US" dirty="0"/>
          </a:p>
        </p:txBody>
      </p:sp>
      <p:sp>
        <p:nvSpPr>
          <p:cNvPr id="5" name="Footer Placeholder 4">
            <a:extLst>
              <a:ext uri="{FF2B5EF4-FFF2-40B4-BE49-F238E27FC236}">
                <a16:creationId xmlns:a16="http://schemas.microsoft.com/office/drawing/2014/main" id="{737F28BA-DFC0-3946-9FE9-DE388CB020C0}"/>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DDF77CB-EF35-DF4C-95FE-31419B6CA9E6}"/>
              </a:ext>
            </a:extLst>
          </p:cNvPr>
          <p:cNvSpPr>
            <a:spLocks noGrp="1"/>
          </p:cNvSpPr>
          <p:nvPr>
            <p:ph type="sldNum" sz="quarter" idx="4"/>
          </p:nvPr>
        </p:nvSpPr>
        <p:spPr>
          <a:xfrm>
            <a:off x="10936940" y="6492875"/>
            <a:ext cx="416859" cy="228600"/>
          </a:xfrm>
          <a:prstGeom prst="rect">
            <a:avLst/>
          </a:prstGeom>
        </p:spPr>
        <p:txBody>
          <a:bodyPr vert="horz" lIns="91440" tIns="45720" rIns="91440" bIns="45720" rtlCol="0" anchor="ctr"/>
          <a:lstStyle>
            <a:lvl1pPr algn="r">
              <a:defRPr sz="800">
                <a:solidFill>
                  <a:schemeClr val="tx1">
                    <a:tint val="75000"/>
                  </a:schemeClr>
                </a:solidFill>
              </a:defRPr>
            </a:lvl1p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206674529"/>
      </p:ext>
    </p:extLst>
  </p:cSld>
  <p:clrMap bg1="lt1" tx1="dk1" bg2="lt2" tx2="dk2" accent1="accent1" accent2="accent2" accent3="accent3" accent4="accent4" accent5="accent5" accent6="accent6" hlink="hlink" folHlink="folHlink"/>
  <p:sldLayoutIdLst>
    <p:sldLayoutId id="2147483681" r:id="rId1"/>
    <p:sldLayoutId id="2147483683" r:id="rId2"/>
    <p:sldLayoutId id="2147483682" r:id="rId3"/>
    <p:sldLayoutId id="2147483687" r:id="rId4"/>
    <p:sldLayoutId id="2147483693" r:id="rId5"/>
    <p:sldLayoutId id="2147483676" r:id="rId6"/>
  </p:sldLayoutIdLst>
  <p:txStyles>
    <p:titleStyle>
      <a:lvl1pPr algn="l" defTabSz="914400" rtl="0" eaLnBrk="1" latinLnBrk="0" hangingPunct="1">
        <a:lnSpc>
          <a:spcPct val="90000"/>
        </a:lnSpc>
        <a:spcBef>
          <a:spcPct val="0"/>
        </a:spcBef>
        <a:buNone/>
        <a:defRPr sz="2400" b="1" kern="1200" spc="150" baseline="0">
          <a:solidFill>
            <a:schemeClr val="accent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A close up of a flowers">
            <a:extLst>
              <a:ext uri="{FF2B5EF4-FFF2-40B4-BE49-F238E27FC236}">
                <a16:creationId xmlns:a16="http://schemas.microsoft.com/office/drawing/2014/main" id="{5A8C014E-25AF-4B1A-85C4-1B34CBEC7EE8}"/>
              </a:ext>
            </a:extLst>
          </p:cNvPr>
          <p:cNvPicPr>
            <a:picLocks noGrp="1" noChangeAspect="1"/>
          </p:cNvPicPr>
          <p:nvPr>
            <p:ph type="pic" sz="quarter" idx="14"/>
          </p:nvPr>
        </p:nvPicPr>
        <p:blipFill>
          <a:blip r:embed="rId2">
            <a:alphaModFix amt="35000"/>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a:solidFill>
            <a:schemeClr val="accent1">
              <a:lumMod val="60000"/>
              <a:lumOff val="40000"/>
            </a:schemeClr>
          </a:solidFill>
        </p:spPr>
      </p:pic>
      <p:sp>
        <p:nvSpPr>
          <p:cNvPr id="4" name="Title 3">
            <a:extLst>
              <a:ext uri="{FF2B5EF4-FFF2-40B4-BE49-F238E27FC236}">
                <a16:creationId xmlns:a16="http://schemas.microsoft.com/office/drawing/2014/main" id="{4A2D73A5-4430-0F47-84CE-C3324CEBA797}"/>
              </a:ext>
            </a:extLst>
          </p:cNvPr>
          <p:cNvSpPr>
            <a:spLocks noGrp="1"/>
          </p:cNvSpPr>
          <p:nvPr>
            <p:ph type="ctrTitle"/>
          </p:nvPr>
        </p:nvSpPr>
        <p:spPr>
          <a:xfrm>
            <a:off x="1701383" y="1828800"/>
            <a:ext cx="8789234" cy="1943975"/>
          </a:xfrm>
        </p:spPr>
        <p:txBody>
          <a:bodyPr>
            <a:normAutofit fontScale="90000"/>
          </a:bodyPr>
          <a:lstStyle/>
          <a:p>
            <a:r>
              <a:rPr lang="en-US" dirty="0"/>
              <a:t>Object Oriented Programming</a:t>
            </a:r>
          </a:p>
        </p:txBody>
      </p:sp>
      <p:sp>
        <p:nvSpPr>
          <p:cNvPr id="5" name="Subtitle 4">
            <a:extLst>
              <a:ext uri="{FF2B5EF4-FFF2-40B4-BE49-F238E27FC236}">
                <a16:creationId xmlns:a16="http://schemas.microsoft.com/office/drawing/2014/main" id="{9107CE13-DFD5-424B-B4BF-ADF75F3976E0}"/>
              </a:ext>
            </a:extLst>
          </p:cNvPr>
          <p:cNvSpPr>
            <a:spLocks noGrp="1"/>
          </p:cNvSpPr>
          <p:nvPr>
            <p:ph type="subTitle" idx="1"/>
          </p:nvPr>
        </p:nvSpPr>
        <p:spPr/>
        <p:txBody>
          <a:bodyPr>
            <a:normAutofit fontScale="92500" lnSpcReduction="10000"/>
          </a:bodyPr>
          <a:lstStyle/>
          <a:p>
            <a:r>
              <a:rPr lang="en-US" altLang="ja-JP" sz="6600" dirty="0">
                <a:solidFill>
                  <a:schemeClr val="tx1"/>
                </a:solidFill>
              </a:rPr>
              <a:t>OOP</a:t>
            </a:r>
            <a:endParaRPr lang="ja-JP" altLang="en-US" sz="6600" dirty="0">
              <a:solidFill>
                <a:schemeClr val="tx1"/>
              </a:solidFill>
            </a:endParaRPr>
          </a:p>
        </p:txBody>
      </p:sp>
    </p:spTree>
    <p:extLst>
      <p:ext uri="{BB962C8B-B14F-4D97-AF65-F5344CB8AC3E}">
        <p14:creationId xmlns:p14="http://schemas.microsoft.com/office/powerpoint/2010/main" val="2221651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CC41999-7867-4F83-AD5A-EB054D6A83C5}"/>
              </a:ext>
            </a:extLst>
          </p:cNvPr>
          <p:cNvSpPr>
            <a:spLocks noGrp="1"/>
          </p:cNvSpPr>
          <p:nvPr>
            <p:ph type="title"/>
          </p:nvPr>
        </p:nvSpPr>
        <p:spPr>
          <a:xfrm>
            <a:off x="484414" y="465879"/>
            <a:ext cx="10515600" cy="467406"/>
          </a:xfrm>
        </p:spPr>
        <p:txBody>
          <a:bodyPr/>
          <a:lstStyle/>
          <a:p>
            <a:pPr algn="ctr"/>
            <a:r>
              <a:rPr lang="en-US" sz="3200" dirty="0">
                <a:solidFill>
                  <a:srgbClr val="7030A0"/>
                </a:solidFill>
              </a:rPr>
              <a:t>Encapsulation</a:t>
            </a:r>
            <a:endParaRPr lang="en-US" sz="3200" dirty="0"/>
          </a:p>
        </p:txBody>
      </p:sp>
      <p:sp>
        <p:nvSpPr>
          <p:cNvPr id="3" name="Content Placeholder 2">
            <a:extLst>
              <a:ext uri="{FF2B5EF4-FFF2-40B4-BE49-F238E27FC236}">
                <a16:creationId xmlns:a16="http://schemas.microsoft.com/office/drawing/2014/main" id="{A0B7AC4E-9985-4C1F-8114-847DF3AEC294}"/>
              </a:ext>
            </a:extLst>
          </p:cNvPr>
          <p:cNvSpPr>
            <a:spLocks noGrp="1"/>
          </p:cNvSpPr>
          <p:nvPr>
            <p:ph sz="quarter" idx="10"/>
          </p:nvPr>
        </p:nvSpPr>
        <p:spPr>
          <a:xfrm>
            <a:off x="484414" y="950231"/>
            <a:ext cx="6003472" cy="5325383"/>
          </a:xfrm>
        </p:spPr>
        <p:txBody>
          <a:bodyPr>
            <a:normAutofit fontScale="85000" lnSpcReduction="10000"/>
          </a:bodyPr>
          <a:lstStyle/>
          <a:p>
            <a:pPr marL="0" indent="0">
              <a:buNone/>
            </a:pPr>
            <a:r>
              <a:rPr lang="en-GB" sz="1800" dirty="0">
                <a:effectLst/>
                <a:latin typeface="Bookman Old Style" panose="02050604050505020204" pitchFamily="18" charset="0"/>
                <a:ea typeface="DengXian" panose="02010600030101010101" pitchFamily="2" charset="-122"/>
                <a:cs typeface="Times New Roman" panose="02020603050405020304" pitchFamily="18" charset="0"/>
              </a:rPr>
              <a:t>Encapsulation is the concept of bundling data (attributes/properties) and the operations (methods) that manipulate that data within a class.</a:t>
            </a:r>
          </a:p>
          <a:p>
            <a:pPr marL="0" indent="0">
              <a:buNone/>
            </a:pPr>
            <a:r>
              <a:rPr lang="en-GB" sz="1800" kern="100" dirty="0">
                <a:effectLst/>
                <a:latin typeface="Bookman Old Style" panose="02050604050505020204" pitchFamily="18" charset="0"/>
                <a:ea typeface="DengXian" panose="02010600030101010101" pitchFamily="2" charset="-122"/>
                <a:cs typeface="Times New Roman" panose="02020603050405020304" pitchFamily="18" charset="0"/>
              </a:rPr>
              <a:t>It allows for data hiding and this protects the data from being directly accessed or modified from outside the class, ensuring that it remains consistent and valid. </a:t>
            </a:r>
          </a:p>
          <a:p>
            <a:pPr marL="0" indent="0">
              <a:buNone/>
            </a:pPr>
            <a:r>
              <a:rPr lang="en-GB" sz="1800" kern="100" dirty="0">
                <a:effectLst/>
                <a:latin typeface="Bookman Old Style" panose="02050604050505020204" pitchFamily="18" charset="0"/>
                <a:ea typeface="DengXian" panose="02010600030101010101" pitchFamily="2" charset="-122"/>
                <a:cs typeface="Times New Roman" panose="02020603050405020304" pitchFamily="18" charset="0"/>
              </a:rPr>
              <a:t>Access to the data is controlled through methods.</a:t>
            </a:r>
          </a:p>
          <a:p>
            <a:pPr marL="0" indent="0">
              <a:buNone/>
            </a:pPr>
            <a:endParaRPr lang="en-GB" sz="1800" kern="100" dirty="0">
              <a:effectLst/>
              <a:latin typeface="Bookman Old Style" panose="02050604050505020204" pitchFamily="18" charset="0"/>
              <a:ea typeface="DengXian" panose="02010600030101010101" pitchFamily="2" charset="-122"/>
              <a:cs typeface="Times New Roman" panose="02020603050405020304" pitchFamily="18" charset="0"/>
            </a:endParaRPr>
          </a:p>
          <a:p>
            <a:pPr marL="0" indent="0">
              <a:buNone/>
            </a:pPr>
            <a:r>
              <a:rPr lang="en-GB" sz="1800" kern="100" dirty="0">
                <a:effectLst/>
                <a:latin typeface="Bookman Old Style" panose="02050604050505020204" pitchFamily="18" charset="0"/>
                <a:ea typeface="DengXian" panose="02010600030101010101" pitchFamily="2" charset="-122"/>
                <a:cs typeface="Times New Roman" panose="02020603050405020304" pitchFamily="18" charset="0"/>
              </a:rPr>
              <a:t>Example: the </a:t>
            </a:r>
            <a:r>
              <a:rPr lang="en-GB" sz="1800" b="1" kern="100" dirty="0">
                <a:solidFill>
                  <a:srgbClr val="000000"/>
                </a:solidFill>
                <a:effectLst/>
                <a:latin typeface="Bookman Old Style" panose="02050604050505020204" pitchFamily="18" charset="0"/>
                <a:ea typeface="DengXian" panose="02010600030101010101" pitchFamily="2" charset="-122"/>
                <a:cs typeface="Times New Roman" panose="02020603050405020304" pitchFamily="18" charset="0"/>
              </a:rPr>
              <a:t>_</a:t>
            </a:r>
            <a:r>
              <a:rPr lang="en-GB" sz="1800" b="1" kern="100" dirty="0" err="1">
                <a:solidFill>
                  <a:srgbClr val="000000"/>
                </a:solidFill>
                <a:effectLst/>
                <a:latin typeface="Bookman Old Style" panose="02050604050505020204" pitchFamily="18" charset="0"/>
                <a:ea typeface="DengXian" panose="02010600030101010101" pitchFamily="2" charset="-122"/>
                <a:cs typeface="Times New Roman" panose="02020603050405020304" pitchFamily="18" charset="0"/>
              </a:rPr>
              <a:t>button_hidden_inside</a:t>
            </a:r>
            <a:r>
              <a:rPr lang="en-GB" sz="1800" kern="100" dirty="0">
                <a:effectLst/>
                <a:latin typeface="Bookman Old Style" panose="02050604050505020204" pitchFamily="18" charset="0"/>
                <a:ea typeface="DengXian" panose="02010600030101010101" pitchFamily="2" charset="-122"/>
                <a:cs typeface="Times New Roman" panose="02020603050405020304" pitchFamily="18" charset="0"/>
              </a:rPr>
              <a:t> attribute is encapsulated within the Toy class. You can only interact with it through the play method, ensuring that the internal state is protected and accessed in a controlled manner.</a:t>
            </a:r>
            <a:endParaRPr lang="en-US" sz="1800" dirty="0"/>
          </a:p>
        </p:txBody>
      </p:sp>
      <p:pic>
        <p:nvPicPr>
          <p:cNvPr id="5" name="Picture 4">
            <a:extLst>
              <a:ext uri="{FF2B5EF4-FFF2-40B4-BE49-F238E27FC236}">
                <a16:creationId xmlns:a16="http://schemas.microsoft.com/office/drawing/2014/main" id="{81A817BB-5017-F0E8-30EB-5836770AAEF1}"/>
              </a:ext>
            </a:extLst>
          </p:cNvPr>
          <p:cNvPicPr>
            <a:picLocks noChangeAspect="1"/>
          </p:cNvPicPr>
          <p:nvPr/>
        </p:nvPicPr>
        <p:blipFill>
          <a:blip r:embed="rId2"/>
          <a:stretch>
            <a:fillRect/>
          </a:stretch>
        </p:blipFill>
        <p:spPr>
          <a:xfrm>
            <a:off x="6635103" y="1616529"/>
            <a:ext cx="4794898" cy="4308186"/>
          </a:xfrm>
          <a:prstGeom prst="rect">
            <a:avLst/>
          </a:prstGeom>
        </p:spPr>
      </p:pic>
    </p:spTree>
    <p:extLst>
      <p:ext uri="{BB962C8B-B14F-4D97-AF65-F5344CB8AC3E}">
        <p14:creationId xmlns:p14="http://schemas.microsoft.com/office/powerpoint/2010/main" val="3441469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ED2EDD-D738-12AC-9653-156585E31549}"/>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B91EDDEF-103D-A6B2-F0E5-582CC89AB8E4}"/>
              </a:ext>
            </a:extLst>
          </p:cNvPr>
          <p:cNvSpPr>
            <a:spLocks noGrp="1"/>
          </p:cNvSpPr>
          <p:nvPr>
            <p:ph type="title"/>
          </p:nvPr>
        </p:nvSpPr>
        <p:spPr/>
        <p:txBody>
          <a:bodyPr/>
          <a:lstStyle/>
          <a:p>
            <a:r>
              <a:rPr lang="en-US" dirty="0"/>
              <a:t>Abstraction</a:t>
            </a:r>
          </a:p>
        </p:txBody>
      </p:sp>
      <p:sp>
        <p:nvSpPr>
          <p:cNvPr id="3" name="Content Placeholder 2">
            <a:extLst>
              <a:ext uri="{FF2B5EF4-FFF2-40B4-BE49-F238E27FC236}">
                <a16:creationId xmlns:a16="http://schemas.microsoft.com/office/drawing/2014/main" id="{25755F6E-D23A-8BE4-6401-64200DA79B32}"/>
              </a:ext>
            </a:extLst>
          </p:cNvPr>
          <p:cNvSpPr>
            <a:spLocks noGrp="1"/>
          </p:cNvSpPr>
          <p:nvPr>
            <p:ph sz="quarter" idx="10"/>
          </p:nvPr>
        </p:nvSpPr>
        <p:spPr>
          <a:xfrm>
            <a:off x="615596" y="1265239"/>
            <a:ext cx="5981148" cy="2381475"/>
          </a:xfrm>
        </p:spPr>
        <p:txBody>
          <a:bodyPr>
            <a:normAutofit fontScale="92500"/>
          </a:bodyPr>
          <a:lstStyle/>
          <a:p>
            <a:pPr marL="0" indent="0">
              <a:buNone/>
            </a:pPr>
            <a:r>
              <a:rPr lang="en-US" sz="1800" dirty="0">
                <a:effectLst/>
                <a:latin typeface="Bookman Old Style" panose="02050604050505020204" pitchFamily="18" charset="0"/>
                <a:ea typeface="DengXian" panose="02010600030101010101" pitchFamily="2" charset="-122"/>
                <a:cs typeface="Times New Roman" panose="02020603050405020304" pitchFamily="18" charset="0"/>
              </a:rPr>
              <a:t>Abstraction is the process of simplifying complex systems by focusing on the essential features while hiding unnecessary details. </a:t>
            </a:r>
          </a:p>
          <a:p>
            <a:pPr marL="0" indent="0">
              <a:buNone/>
            </a:pPr>
            <a:r>
              <a:rPr lang="en-GB" sz="1800" dirty="0">
                <a:effectLst/>
                <a:latin typeface="Bookman Old Style" panose="02050604050505020204" pitchFamily="18" charset="0"/>
                <a:ea typeface="DengXian" panose="02010600030101010101" pitchFamily="2" charset="-122"/>
                <a:cs typeface="Times New Roman" panose="02020603050405020304" pitchFamily="18" charset="0"/>
              </a:rPr>
              <a:t>In OOP, abstraction is achieved through abstract classes and interfaces</a:t>
            </a:r>
            <a:endParaRPr lang="en-US" dirty="0"/>
          </a:p>
        </p:txBody>
      </p:sp>
      <p:pic>
        <p:nvPicPr>
          <p:cNvPr id="7" name="Picture 6">
            <a:extLst>
              <a:ext uri="{FF2B5EF4-FFF2-40B4-BE49-F238E27FC236}">
                <a16:creationId xmlns:a16="http://schemas.microsoft.com/office/drawing/2014/main" id="{28923E75-4484-B082-8C19-CBBAA436F90F}"/>
              </a:ext>
            </a:extLst>
          </p:cNvPr>
          <p:cNvPicPr>
            <a:picLocks noChangeAspect="1"/>
          </p:cNvPicPr>
          <p:nvPr/>
        </p:nvPicPr>
        <p:blipFill>
          <a:blip r:embed="rId2"/>
          <a:stretch>
            <a:fillRect/>
          </a:stretch>
        </p:blipFill>
        <p:spPr>
          <a:xfrm>
            <a:off x="7211785" y="1265239"/>
            <a:ext cx="4364619" cy="4800107"/>
          </a:xfrm>
          <a:prstGeom prst="rect">
            <a:avLst/>
          </a:prstGeom>
        </p:spPr>
      </p:pic>
      <p:sp>
        <p:nvSpPr>
          <p:cNvPr id="11" name="TextBox 10">
            <a:extLst>
              <a:ext uri="{FF2B5EF4-FFF2-40B4-BE49-F238E27FC236}">
                <a16:creationId xmlns:a16="http://schemas.microsoft.com/office/drawing/2014/main" id="{A4EF8BAD-BCCF-289F-B31F-8CBB0C167ECC}"/>
              </a:ext>
            </a:extLst>
          </p:cNvPr>
          <p:cNvSpPr txBox="1"/>
          <p:nvPr/>
        </p:nvSpPr>
        <p:spPr>
          <a:xfrm>
            <a:off x="556810" y="3754377"/>
            <a:ext cx="6098720" cy="2422586"/>
          </a:xfrm>
          <a:prstGeom prst="rect">
            <a:avLst/>
          </a:prstGeom>
          <a:noFill/>
        </p:spPr>
        <p:txBody>
          <a:bodyPr wrap="square">
            <a:spAutoFit/>
          </a:bodyPr>
          <a:lstStyle/>
          <a:p>
            <a:pPr>
              <a:lnSpc>
                <a:spcPct val="150000"/>
              </a:lnSpc>
              <a:spcAft>
                <a:spcPts val="800"/>
              </a:spcAft>
            </a:pPr>
            <a:r>
              <a:rPr lang="en-GB" sz="1400" kern="100" dirty="0">
                <a:latin typeface="Bookman Old Style" panose="02050604050505020204" pitchFamily="18" charset="0"/>
                <a:ea typeface="DengXian" panose="02010600030101010101" pitchFamily="2" charset="-122"/>
                <a:cs typeface="Times New Roman" panose="02020603050405020304" pitchFamily="18" charset="0"/>
              </a:rPr>
              <a:t>Example: </a:t>
            </a:r>
          </a:p>
          <a:p>
            <a:pPr>
              <a:lnSpc>
                <a:spcPct val="150000"/>
              </a:lnSpc>
              <a:spcAft>
                <a:spcPts val="800"/>
              </a:spcAft>
            </a:pPr>
            <a:r>
              <a:rPr lang="en-GB" sz="1400" b="1" kern="100" dirty="0">
                <a:solidFill>
                  <a:srgbClr val="00B050"/>
                </a:solidFill>
                <a:latin typeface="Bookman Old Style" panose="02050604050505020204" pitchFamily="18" charset="0"/>
                <a:ea typeface="DengXian" panose="02010600030101010101" pitchFamily="2" charset="-122"/>
                <a:cs typeface="Times New Roman" panose="02020603050405020304" pitchFamily="18" charset="0"/>
              </a:rPr>
              <a:t>Y</a:t>
            </a:r>
            <a:r>
              <a:rPr lang="en-GB" sz="1400" b="1" kern="100" dirty="0">
                <a:solidFill>
                  <a:srgbClr val="00B050"/>
                </a:solidFill>
                <a:effectLst/>
                <a:latin typeface="Bookman Old Style" panose="02050604050505020204" pitchFamily="18" charset="0"/>
                <a:ea typeface="DengXian" panose="02010600030101010101" pitchFamily="2" charset="-122"/>
                <a:cs typeface="Times New Roman" panose="02020603050405020304" pitchFamily="18" charset="0"/>
              </a:rPr>
              <a:t>ou don't need to know how the start and drive methods of the Car class are implemented or what's happening under the hood.  You only need to know that you can call these methods to start and drive the car. This is abstraction in action, simplifying your interaction with objects by hiding the underlying complexity</a:t>
            </a:r>
            <a:r>
              <a:rPr lang="en-GB" sz="1400" kern="100" dirty="0">
                <a:effectLst/>
                <a:latin typeface="Bookman Old Style" panose="02050604050505020204" pitchFamily="18" charset="0"/>
                <a:ea typeface="DengXian" panose="02010600030101010101" pitchFamily="2" charset="-122"/>
                <a:cs typeface="Times New Roman" panose="02020603050405020304" pitchFamily="18" charset="0"/>
              </a:rPr>
              <a:t>.</a:t>
            </a:r>
            <a:endParaRPr lang="en-US" sz="1400" kern="1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84008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CC41999-7867-4F83-AD5A-EB054D6A83C5}"/>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A0B7AC4E-9985-4C1F-8114-847DF3AEC294}"/>
              </a:ext>
            </a:extLst>
          </p:cNvPr>
          <p:cNvSpPr>
            <a:spLocks noGrp="1"/>
          </p:cNvSpPr>
          <p:nvPr>
            <p:ph sz="quarter" idx="10"/>
          </p:nvPr>
        </p:nvSpPr>
        <p:spPr>
          <a:xfrm>
            <a:off x="500744" y="1384301"/>
            <a:ext cx="6830786" cy="4792662"/>
          </a:xfrm>
        </p:spPr>
        <p:txBody>
          <a:bodyPr>
            <a:normAutofit fontScale="92500" lnSpcReduction="10000"/>
          </a:bodyPr>
          <a:lstStyle/>
          <a:p>
            <a:pPr marL="0" indent="0">
              <a:buNone/>
            </a:pPr>
            <a:r>
              <a:rPr lang="en-US" sz="1900" dirty="0">
                <a:effectLst/>
                <a:latin typeface="Bookman Old Style" panose="02050604050505020204" pitchFamily="18" charset="0"/>
                <a:ea typeface="DengXian" panose="02010600030101010101" pitchFamily="2" charset="-122"/>
                <a:cs typeface="Times New Roman" panose="02020603050405020304" pitchFamily="18" charset="0"/>
              </a:rPr>
              <a:t>Inheritance allows a new class (called a subclass or derived class) to inherit properties and behaviors (attributes and methods) from an existing class (called a superclass or base class).</a:t>
            </a:r>
          </a:p>
          <a:p>
            <a:pPr marL="0" indent="0">
              <a:buNone/>
            </a:pPr>
            <a:r>
              <a:rPr lang="en-US" sz="1900" dirty="0">
                <a:latin typeface="Bookman Old Style" panose="02050604050505020204" pitchFamily="18" charset="0"/>
              </a:rPr>
              <a:t>In OOP, you can create a new class (child class or subclass) that inherits attributes and behaviors from an existing class (parent class or superclass).</a:t>
            </a:r>
          </a:p>
          <a:p>
            <a:pPr marL="0" indent="0">
              <a:buNone/>
            </a:pPr>
            <a:r>
              <a:rPr lang="en-US" sz="1900" dirty="0">
                <a:latin typeface="Bookman Old Style" panose="02050604050505020204" pitchFamily="18" charset="0"/>
              </a:rPr>
              <a:t>The subclass automatically has access to all the attributes and methods defined in the superclass, without the need to redefine them.</a:t>
            </a:r>
          </a:p>
          <a:p>
            <a:pPr marL="0" indent="0">
              <a:buNone/>
            </a:pPr>
            <a:endParaRPr lang="en-US" dirty="0"/>
          </a:p>
        </p:txBody>
      </p:sp>
      <p:pic>
        <p:nvPicPr>
          <p:cNvPr id="8" name="Picture 7" descr="OOP Concepts in Java | CodingNomads">
            <a:extLst>
              <a:ext uri="{FF2B5EF4-FFF2-40B4-BE49-F238E27FC236}">
                <a16:creationId xmlns:a16="http://schemas.microsoft.com/office/drawing/2014/main" id="{4C8550C5-8ABA-41F5-BAF4-3D056618FD0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1556658"/>
            <a:ext cx="3771900" cy="3848100"/>
          </a:xfrm>
          <a:prstGeom prst="rect">
            <a:avLst/>
          </a:prstGeom>
          <a:noFill/>
          <a:ln>
            <a:noFill/>
          </a:ln>
        </p:spPr>
      </p:pic>
    </p:spTree>
    <p:extLst>
      <p:ext uri="{BB962C8B-B14F-4D97-AF65-F5344CB8AC3E}">
        <p14:creationId xmlns:p14="http://schemas.microsoft.com/office/powerpoint/2010/main" val="3131828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CC41999-7867-4F83-AD5A-EB054D6A83C5}"/>
              </a:ext>
            </a:extLst>
          </p:cNvPr>
          <p:cNvSpPr>
            <a:spLocks noGrp="1"/>
          </p:cNvSpPr>
          <p:nvPr>
            <p:ph type="title"/>
          </p:nvPr>
        </p:nvSpPr>
        <p:spPr/>
        <p:txBody>
          <a:bodyPr/>
          <a:lstStyle/>
          <a:p>
            <a:r>
              <a:rPr lang="en-US" sz="3200" dirty="0"/>
              <a:t>Polymorphism</a:t>
            </a:r>
          </a:p>
        </p:txBody>
      </p:sp>
      <p:sp>
        <p:nvSpPr>
          <p:cNvPr id="3" name="Content Placeholder 2">
            <a:extLst>
              <a:ext uri="{FF2B5EF4-FFF2-40B4-BE49-F238E27FC236}">
                <a16:creationId xmlns:a16="http://schemas.microsoft.com/office/drawing/2014/main" id="{A0B7AC4E-9985-4C1F-8114-847DF3AEC294}"/>
              </a:ext>
            </a:extLst>
          </p:cNvPr>
          <p:cNvSpPr>
            <a:spLocks noGrp="1"/>
          </p:cNvSpPr>
          <p:nvPr>
            <p:ph sz="quarter" idx="10"/>
          </p:nvPr>
        </p:nvSpPr>
        <p:spPr>
          <a:xfrm>
            <a:off x="702129" y="1261889"/>
            <a:ext cx="6672943" cy="5037591"/>
          </a:xfrm>
        </p:spPr>
        <p:txBody>
          <a:bodyPr>
            <a:normAutofit fontScale="85000" lnSpcReduction="10000"/>
          </a:bodyPr>
          <a:lstStyle/>
          <a:p>
            <a:pPr marL="0" indent="0">
              <a:lnSpc>
                <a:spcPct val="150000"/>
              </a:lnSpc>
              <a:spcAft>
                <a:spcPts val="800"/>
              </a:spcAft>
              <a:buNone/>
            </a:pPr>
            <a:r>
              <a:rPr lang="en-GB" sz="1800" kern="100" dirty="0">
                <a:effectLst/>
                <a:latin typeface="Bookman Old Style" panose="02050604050505020204" pitchFamily="18" charset="0"/>
                <a:ea typeface="DengXian" panose="02010600030101010101" pitchFamily="2" charset="-122"/>
                <a:cs typeface="Times New Roman" panose="02020603050405020304" pitchFamily="18" charset="0"/>
              </a:rPr>
              <a:t>Polymorphism in simple terms means "many shapes" or "many forms." </a:t>
            </a:r>
          </a:p>
          <a:p>
            <a:pPr marL="0" indent="0">
              <a:lnSpc>
                <a:spcPct val="150000"/>
              </a:lnSpc>
              <a:spcAft>
                <a:spcPts val="800"/>
              </a:spcAft>
              <a:buNone/>
            </a:pPr>
            <a:r>
              <a:rPr lang="en-GB" sz="1800" kern="100" dirty="0">
                <a:effectLst/>
                <a:latin typeface="Bookman Old Style" panose="02050604050505020204" pitchFamily="18" charset="0"/>
                <a:ea typeface="DengXian" panose="02010600030101010101" pitchFamily="2" charset="-122"/>
                <a:cs typeface="Times New Roman" panose="02020603050405020304" pitchFamily="18" charset="0"/>
              </a:rPr>
              <a:t>In programming, it refers to the ability of different objects to respond to the same function or method call in their own unique way.</a:t>
            </a:r>
            <a:endParaRPr lang="en-US" sz="1800" kern="100"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buNone/>
            </a:pPr>
            <a:r>
              <a:rPr lang="en-GB" sz="1800" dirty="0">
                <a:effectLst/>
                <a:latin typeface="Bookman Old Style" panose="02050604050505020204" pitchFamily="18" charset="0"/>
                <a:ea typeface="DengXian" panose="02010600030101010101" pitchFamily="2" charset="-122"/>
                <a:cs typeface="Times New Roman" panose="02020603050405020304" pitchFamily="18" charset="0"/>
              </a:rPr>
              <a:t>Codes are written so that objects of a different classes behaviour as if they were objects of a single class. </a:t>
            </a:r>
          </a:p>
          <a:p>
            <a:pPr marL="0" indent="0">
              <a:buNone/>
            </a:pPr>
            <a:r>
              <a:rPr lang="en-GB" sz="1800" dirty="0">
                <a:effectLst/>
                <a:latin typeface="Bookman Old Style" panose="02050604050505020204" pitchFamily="18" charset="0"/>
                <a:ea typeface="DengXian" panose="02010600030101010101" pitchFamily="2" charset="-122"/>
                <a:cs typeface="Times New Roman" panose="02020603050405020304" pitchFamily="18" charset="0"/>
              </a:rPr>
              <a:t>These different objects can all be treated as instances of the same class, and they can use the same interface (methods or functions) to perform their actions, but each class will provide its own specific </a:t>
            </a:r>
            <a:r>
              <a:rPr lang="en-GB" sz="1800" dirty="0" err="1">
                <a:effectLst/>
                <a:latin typeface="Bookman Old Style" panose="02050604050505020204" pitchFamily="18" charset="0"/>
                <a:ea typeface="DengXian" panose="02010600030101010101" pitchFamily="2" charset="-122"/>
                <a:cs typeface="Times New Roman" panose="02020603050405020304" pitchFamily="18" charset="0"/>
              </a:rPr>
              <a:t>behavior</a:t>
            </a:r>
            <a:r>
              <a:rPr lang="en-GB" sz="1800" dirty="0">
                <a:effectLst/>
                <a:latin typeface="Bookman Old Style" panose="02050604050505020204" pitchFamily="18" charset="0"/>
                <a:ea typeface="DengXian" panose="02010600030101010101" pitchFamily="2" charset="-122"/>
                <a:cs typeface="Times New Roman" panose="02020603050405020304" pitchFamily="18" charset="0"/>
              </a:rPr>
              <a:t> for those interfaces. </a:t>
            </a:r>
            <a:endParaRPr lang="en-US" dirty="0"/>
          </a:p>
        </p:txBody>
      </p:sp>
      <p:pic>
        <p:nvPicPr>
          <p:cNvPr id="4" name="Picture 3">
            <a:extLst>
              <a:ext uri="{FF2B5EF4-FFF2-40B4-BE49-F238E27FC236}">
                <a16:creationId xmlns:a16="http://schemas.microsoft.com/office/drawing/2014/main" id="{3060680D-7D68-3D95-031D-FE06A9EB5789}"/>
              </a:ext>
            </a:extLst>
          </p:cNvPr>
          <p:cNvPicPr>
            <a:picLocks noChangeAspect="1"/>
          </p:cNvPicPr>
          <p:nvPr/>
        </p:nvPicPr>
        <p:blipFill>
          <a:blip r:embed="rId2"/>
          <a:stretch>
            <a:fillRect/>
          </a:stretch>
        </p:blipFill>
        <p:spPr>
          <a:xfrm>
            <a:off x="7906712" y="1261889"/>
            <a:ext cx="3447088" cy="4578164"/>
          </a:xfrm>
          <a:prstGeom prst="rect">
            <a:avLst/>
          </a:prstGeom>
        </p:spPr>
      </p:pic>
    </p:spTree>
    <p:extLst>
      <p:ext uri="{BB962C8B-B14F-4D97-AF65-F5344CB8AC3E}">
        <p14:creationId xmlns:p14="http://schemas.microsoft.com/office/powerpoint/2010/main" val="338384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AD6F8F-A814-4F56-3003-25F403C23F49}"/>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25FF90AE-4B88-5951-CEC2-BFCC5B349C51}"/>
              </a:ext>
            </a:extLst>
          </p:cNvPr>
          <p:cNvSpPr>
            <a:spLocks noGrp="1"/>
          </p:cNvSpPr>
          <p:nvPr>
            <p:ph type="title"/>
          </p:nvPr>
        </p:nvSpPr>
        <p:spPr>
          <a:xfrm>
            <a:off x="2705100" y="681037"/>
            <a:ext cx="8169729" cy="583800"/>
          </a:xfrm>
        </p:spPr>
        <p:txBody>
          <a:bodyPr/>
          <a:lstStyle/>
          <a:p>
            <a:r>
              <a:rPr lang="en-US" sz="3200" dirty="0"/>
              <a:t>Polymorphism</a:t>
            </a:r>
          </a:p>
        </p:txBody>
      </p:sp>
      <p:pic>
        <p:nvPicPr>
          <p:cNvPr id="4" name="Picture 3">
            <a:extLst>
              <a:ext uri="{FF2B5EF4-FFF2-40B4-BE49-F238E27FC236}">
                <a16:creationId xmlns:a16="http://schemas.microsoft.com/office/drawing/2014/main" id="{E14C2CDA-8C63-7473-B70B-E3CCB9EC2387}"/>
              </a:ext>
            </a:extLst>
          </p:cNvPr>
          <p:cNvPicPr>
            <a:picLocks noChangeAspect="1"/>
          </p:cNvPicPr>
          <p:nvPr/>
        </p:nvPicPr>
        <p:blipFill>
          <a:blip r:embed="rId2"/>
          <a:stretch>
            <a:fillRect/>
          </a:stretch>
        </p:blipFill>
        <p:spPr>
          <a:xfrm>
            <a:off x="704396" y="1172587"/>
            <a:ext cx="4411890" cy="5201720"/>
          </a:xfrm>
          <a:prstGeom prst="rect">
            <a:avLst/>
          </a:prstGeom>
        </p:spPr>
      </p:pic>
      <p:sp>
        <p:nvSpPr>
          <p:cNvPr id="8" name="TextBox 7">
            <a:extLst>
              <a:ext uri="{FF2B5EF4-FFF2-40B4-BE49-F238E27FC236}">
                <a16:creationId xmlns:a16="http://schemas.microsoft.com/office/drawing/2014/main" id="{BBE58B63-49FE-0D89-0A30-BAD72A7C21BF}"/>
              </a:ext>
            </a:extLst>
          </p:cNvPr>
          <p:cNvSpPr txBox="1"/>
          <p:nvPr/>
        </p:nvSpPr>
        <p:spPr>
          <a:xfrm>
            <a:off x="5388430" y="1393372"/>
            <a:ext cx="5965370" cy="4615751"/>
          </a:xfrm>
          <a:prstGeom prst="rect">
            <a:avLst/>
          </a:prstGeom>
          <a:noFill/>
        </p:spPr>
        <p:txBody>
          <a:bodyPr wrap="square">
            <a:spAutoFit/>
          </a:bodyPr>
          <a:lstStyle/>
          <a:p>
            <a:pPr>
              <a:lnSpc>
                <a:spcPct val="150000"/>
              </a:lnSpc>
            </a:pPr>
            <a:r>
              <a:rPr lang="en-GB" dirty="0">
                <a:latin typeface="Bookman Old Style" panose="02050604050505020204" pitchFamily="18" charset="0"/>
              </a:rPr>
              <a:t>The base class Animal with a method speak that is not implemented (it raises a </a:t>
            </a:r>
            <a:r>
              <a:rPr lang="en-GB" dirty="0" err="1">
                <a:latin typeface="Bookman Old Style" panose="02050604050505020204" pitchFamily="18" charset="0"/>
              </a:rPr>
              <a:t>NotImplementedError</a:t>
            </a:r>
            <a:r>
              <a:rPr lang="en-GB" dirty="0">
                <a:latin typeface="Bookman Old Style" panose="02050604050505020204" pitchFamily="18" charset="0"/>
              </a:rPr>
              <a:t>).</a:t>
            </a:r>
          </a:p>
          <a:p>
            <a:pPr>
              <a:lnSpc>
                <a:spcPct val="150000"/>
              </a:lnSpc>
            </a:pPr>
            <a:r>
              <a:rPr lang="en-GB" dirty="0">
                <a:latin typeface="Bookman Old Style" panose="02050604050505020204" pitchFamily="18" charset="0"/>
              </a:rPr>
              <a:t>We have three subclasses: Dog, Cat, and Cow, each of which overrides the speak method to return their respective sounds.</a:t>
            </a:r>
          </a:p>
          <a:p>
            <a:pPr>
              <a:lnSpc>
                <a:spcPct val="150000"/>
              </a:lnSpc>
            </a:pPr>
            <a:r>
              <a:rPr lang="en-GB" dirty="0">
                <a:latin typeface="Bookman Old Style" panose="02050604050505020204" pitchFamily="18" charset="0"/>
              </a:rPr>
              <a:t>The function </a:t>
            </a:r>
            <a:r>
              <a:rPr lang="en-GB" dirty="0" err="1">
                <a:latin typeface="Bookman Old Style" panose="02050604050505020204" pitchFamily="18" charset="0"/>
              </a:rPr>
              <a:t>animal_speak</a:t>
            </a:r>
            <a:r>
              <a:rPr lang="en-GB" dirty="0">
                <a:latin typeface="Bookman Old Style" panose="02050604050505020204" pitchFamily="18" charset="0"/>
              </a:rPr>
              <a:t> takes an Animal object and prints the result of its speak method.</a:t>
            </a:r>
          </a:p>
          <a:p>
            <a:pPr>
              <a:lnSpc>
                <a:spcPct val="150000"/>
              </a:lnSpc>
            </a:pPr>
            <a:r>
              <a:rPr lang="en-GB" dirty="0">
                <a:latin typeface="Bookman Old Style" panose="02050604050505020204" pitchFamily="18" charset="0"/>
              </a:rPr>
              <a:t>When we create instances of Dog, Cat, and Cow and pass them to the </a:t>
            </a:r>
            <a:r>
              <a:rPr lang="en-GB" dirty="0" err="1">
                <a:latin typeface="Bookman Old Style" panose="02050604050505020204" pitchFamily="18" charset="0"/>
              </a:rPr>
              <a:t>animal_speak</a:t>
            </a:r>
            <a:r>
              <a:rPr lang="en-GB" dirty="0">
                <a:latin typeface="Bookman Old Style" panose="02050604050505020204" pitchFamily="18" charset="0"/>
              </a:rPr>
              <a:t> function, each object invokes its own version of the speak method, demonstrating polymorphism.</a:t>
            </a:r>
            <a:endParaRPr lang="LID4096" dirty="0">
              <a:latin typeface="Bookman Old Style" panose="02050604050505020204" pitchFamily="18" charset="0"/>
            </a:endParaRPr>
          </a:p>
        </p:txBody>
      </p:sp>
    </p:spTree>
    <p:extLst>
      <p:ext uri="{BB962C8B-B14F-4D97-AF65-F5344CB8AC3E}">
        <p14:creationId xmlns:p14="http://schemas.microsoft.com/office/powerpoint/2010/main" val="1717962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3D52D-8381-49F2-A4DD-DEEFB1633BE7}"/>
              </a:ext>
            </a:extLst>
          </p:cNvPr>
          <p:cNvSpPr>
            <a:spLocks noGrp="1"/>
          </p:cNvSpPr>
          <p:nvPr>
            <p:ph type="title"/>
          </p:nvPr>
        </p:nvSpPr>
        <p:spPr/>
        <p:txBody>
          <a:bodyPr/>
          <a:lstStyle/>
          <a:p>
            <a:pPr algn="ctr"/>
            <a:r>
              <a:rPr lang="en-US" sz="2800" dirty="0">
                <a:latin typeface="Bookman Old Style" panose="02050604050505020204" pitchFamily="18" charset="0"/>
              </a:rPr>
              <a:t>Other terms used in OOP</a:t>
            </a:r>
          </a:p>
        </p:txBody>
      </p:sp>
      <p:sp>
        <p:nvSpPr>
          <p:cNvPr id="3" name="Content Placeholder 2">
            <a:extLst>
              <a:ext uri="{FF2B5EF4-FFF2-40B4-BE49-F238E27FC236}">
                <a16:creationId xmlns:a16="http://schemas.microsoft.com/office/drawing/2014/main" id="{6A164BE5-CBEB-4556-9094-FF0878939362}"/>
              </a:ext>
            </a:extLst>
          </p:cNvPr>
          <p:cNvSpPr>
            <a:spLocks noGrp="1"/>
          </p:cNvSpPr>
          <p:nvPr>
            <p:ph sz="quarter" idx="10"/>
          </p:nvPr>
        </p:nvSpPr>
        <p:spPr>
          <a:xfrm>
            <a:off x="571500" y="1264837"/>
            <a:ext cx="5865341" cy="4911725"/>
          </a:xfrm>
        </p:spPr>
        <p:txBody>
          <a:bodyPr/>
          <a:lstStyle/>
          <a:p>
            <a:r>
              <a:rPr lang="en-US" dirty="0">
                <a:latin typeface="Bookman Old Style" panose="02050604050505020204" pitchFamily="18" charset="0"/>
              </a:rPr>
              <a:t>Getters (attribute of an object)</a:t>
            </a:r>
          </a:p>
          <a:p>
            <a:r>
              <a:rPr lang="en-US" dirty="0">
                <a:latin typeface="Bookman Old Style" panose="02050604050505020204" pitchFamily="18" charset="0"/>
              </a:rPr>
              <a:t>also known as accessor methods, are special methods in object-oriented programming (OOP) that are used to retrieve or get the values of private or protected variables (also known as attributes or properties) of an object.</a:t>
            </a:r>
          </a:p>
          <a:p>
            <a:r>
              <a:rPr lang="en-US" dirty="0">
                <a:latin typeface="Bookman Old Style" panose="02050604050505020204" pitchFamily="18" charset="0"/>
              </a:rPr>
              <a:t>In simple terms, getters provide a way to access the values of variables within an object from outside the object. They allow other parts of the program to retrieve information about the object's state without directly accessing or modifying the variables.</a:t>
            </a:r>
          </a:p>
          <a:p>
            <a:pPr marL="0" indent="0">
              <a:buNone/>
            </a:pPr>
            <a:endParaRPr lang="en-US" dirty="0"/>
          </a:p>
        </p:txBody>
      </p:sp>
      <p:pic>
        <p:nvPicPr>
          <p:cNvPr id="5" name="Picture 4">
            <a:extLst>
              <a:ext uri="{FF2B5EF4-FFF2-40B4-BE49-F238E27FC236}">
                <a16:creationId xmlns:a16="http://schemas.microsoft.com/office/drawing/2014/main" id="{5A474C9B-E303-7275-B07F-29D33E016652}"/>
              </a:ext>
            </a:extLst>
          </p:cNvPr>
          <p:cNvPicPr>
            <a:picLocks noChangeAspect="1"/>
          </p:cNvPicPr>
          <p:nvPr/>
        </p:nvPicPr>
        <p:blipFill>
          <a:blip r:embed="rId2"/>
          <a:stretch>
            <a:fillRect/>
          </a:stretch>
        </p:blipFill>
        <p:spPr>
          <a:xfrm>
            <a:off x="6486464" y="1393372"/>
            <a:ext cx="5058103" cy="4523014"/>
          </a:xfrm>
          <a:prstGeom prst="rect">
            <a:avLst/>
          </a:prstGeom>
        </p:spPr>
      </p:pic>
    </p:spTree>
    <p:extLst>
      <p:ext uri="{BB962C8B-B14F-4D97-AF65-F5344CB8AC3E}">
        <p14:creationId xmlns:p14="http://schemas.microsoft.com/office/powerpoint/2010/main" val="1917271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479411E-B30B-69B4-C670-B84B152A1053}"/>
              </a:ext>
            </a:extLst>
          </p:cNvPr>
          <p:cNvSpPr txBox="1"/>
          <p:nvPr/>
        </p:nvSpPr>
        <p:spPr>
          <a:xfrm>
            <a:off x="8109858" y="564643"/>
            <a:ext cx="2618014" cy="461665"/>
          </a:xfrm>
          <a:prstGeom prst="rect">
            <a:avLst/>
          </a:prstGeom>
          <a:noFill/>
        </p:spPr>
        <p:txBody>
          <a:bodyPr wrap="square">
            <a:spAutoFit/>
          </a:bodyPr>
          <a:lstStyle/>
          <a:p>
            <a:r>
              <a:rPr kumimoji="0" lang="en-US" sz="2400" b="1" i="0" u="none" strike="noStrike" kern="1200" cap="none" spc="150" normalizeH="0" baseline="0" noProof="0" dirty="0">
                <a:ln>
                  <a:noFill/>
                </a:ln>
                <a:solidFill>
                  <a:srgbClr val="EE476E"/>
                </a:solidFill>
                <a:effectLst/>
                <a:uLnTx/>
                <a:uFillTx/>
                <a:latin typeface="Meiryo UI" panose="020B0604030504040204" pitchFamily="34" charset="-128"/>
                <a:ea typeface="Meiryo UI" panose="020B0604030504040204" pitchFamily="34" charset="-128"/>
                <a:cs typeface="+mj-cs"/>
              </a:rPr>
              <a:t>Setters </a:t>
            </a:r>
            <a:endParaRPr lang="LID4096" dirty="0"/>
          </a:p>
        </p:txBody>
      </p:sp>
      <p:sp>
        <p:nvSpPr>
          <p:cNvPr id="9" name="TextBox 8">
            <a:extLst>
              <a:ext uri="{FF2B5EF4-FFF2-40B4-BE49-F238E27FC236}">
                <a16:creationId xmlns:a16="http://schemas.microsoft.com/office/drawing/2014/main" id="{67000F82-3173-4A1B-EAAB-70327D678A38}"/>
              </a:ext>
            </a:extLst>
          </p:cNvPr>
          <p:cNvSpPr txBox="1"/>
          <p:nvPr/>
        </p:nvSpPr>
        <p:spPr>
          <a:xfrm>
            <a:off x="6460672" y="1328874"/>
            <a:ext cx="4865914" cy="4200252"/>
          </a:xfrm>
          <a:prstGeom prst="rect">
            <a:avLst/>
          </a:prstGeom>
          <a:noFill/>
        </p:spPr>
        <p:txBody>
          <a:bodyPr wrap="square">
            <a:spAutoFit/>
          </a:bodyPr>
          <a:lstStyle/>
          <a:p>
            <a:pPr marL="0" indent="0">
              <a:lnSpc>
                <a:spcPct val="150000"/>
              </a:lnSpc>
              <a:buNone/>
            </a:pPr>
            <a:r>
              <a:rPr lang="en-US" sz="1800" dirty="0">
                <a:latin typeface="Bookman Old Style" panose="02050604050505020204" pitchFamily="18" charset="0"/>
              </a:rPr>
              <a:t>Setter </a:t>
            </a:r>
            <a:r>
              <a:rPr lang="en-GB" sz="1800" dirty="0">
                <a:latin typeface="Bookman Old Style" panose="02050604050505020204" pitchFamily="18" charset="0"/>
              </a:rPr>
              <a:t>are methods used to set or update the value of an attribute. </a:t>
            </a:r>
          </a:p>
          <a:p>
            <a:pPr marL="0" indent="0">
              <a:lnSpc>
                <a:spcPct val="150000"/>
              </a:lnSpc>
              <a:buNone/>
            </a:pPr>
            <a:r>
              <a:rPr lang="en-GB" sz="1800" dirty="0">
                <a:latin typeface="Bookman Old Style" panose="02050604050505020204" pitchFamily="18" charset="0"/>
              </a:rPr>
              <a:t>Just like getters, setters can be defined using the @property decorator along with the @&lt;property_name&gt;.setter decorator. </a:t>
            </a:r>
          </a:p>
          <a:p>
            <a:pPr marL="0" indent="0">
              <a:lnSpc>
                <a:spcPct val="150000"/>
              </a:lnSpc>
              <a:buNone/>
            </a:pPr>
            <a:endParaRPr lang="en-GB" dirty="0">
              <a:latin typeface="Bookman Old Style" panose="02050604050505020204" pitchFamily="18" charset="0"/>
            </a:endParaRPr>
          </a:p>
          <a:p>
            <a:pPr marL="0" indent="0">
              <a:lnSpc>
                <a:spcPct val="150000"/>
              </a:lnSpc>
              <a:buNone/>
            </a:pPr>
            <a:r>
              <a:rPr lang="en-GB" sz="1800" dirty="0">
                <a:latin typeface="Bookman Old Style" panose="02050604050505020204" pitchFamily="18" charset="0"/>
              </a:rPr>
              <a:t>Setters are particularly useful when you want to enforce certain conditions or validations before setting an attribute's value.</a:t>
            </a:r>
            <a:endParaRPr lang="en-US" sz="1800" dirty="0">
              <a:latin typeface="Bookman Old Style" panose="02050604050505020204" pitchFamily="18" charset="0"/>
            </a:endParaRPr>
          </a:p>
        </p:txBody>
      </p:sp>
      <p:pic>
        <p:nvPicPr>
          <p:cNvPr id="16" name="Picture 15">
            <a:extLst>
              <a:ext uri="{FF2B5EF4-FFF2-40B4-BE49-F238E27FC236}">
                <a16:creationId xmlns:a16="http://schemas.microsoft.com/office/drawing/2014/main" id="{8F9739F2-CB5B-1FA2-5A05-D3509CFAD391}"/>
              </a:ext>
            </a:extLst>
          </p:cNvPr>
          <p:cNvPicPr>
            <a:picLocks noChangeAspect="1"/>
          </p:cNvPicPr>
          <p:nvPr/>
        </p:nvPicPr>
        <p:blipFill>
          <a:blip r:embed="rId2"/>
          <a:stretch>
            <a:fillRect/>
          </a:stretch>
        </p:blipFill>
        <p:spPr>
          <a:xfrm>
            <a:off x="687131" y="564643"/>
            <a:ext cx="4532569" cy="5562641"/>
          </a:xfrm>
          <a:prstGeom prst="rect">
            <a:avLst/>
          </a:prstGeom>
        </p:spPr>
      </p:pic>
    </p:spTree>
    <p:extLst>
      <p:ext uri="{BB962C8B-B14F-4D97-AF65-F5344CB8AC3E}">
        <p14:creationId xmlns:p14="http://schemas.microsoft.com/office/powerpoint/2010/main" val="1294929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19D02E-B35B-BD19-1226-E2230DDDAD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B94F93-F3D5-4E31-C6C6-111955F8B16F}"/>
              </a:ext>
            </a:extLst>
          </p:cNvPr>
          <p:cNvSpPr>
            <a:spLocks noGrp="1"/>
          </p:cNvSpPr>
          <p:nvPr>
            <p:ph type="title"/>
          </p:nvPr>
        </p:nvSpPr>
        <p:spPr>
          <a:xfrm>
            <a:off x="838200" y="503576"/>
            <a:ext cx="5187043" cy="583800"/>
          </a:xfrm>
        </p:spPr>
        <p:txBody>
          <a:bodyPr/>
          <a:lstStyle/>
          <a:p>
            <a:r>
              <a:rPr lang="en-US" dirty="0"/>
              <a:t>Constructors </a:t>
            </a:r>
          </a:p>
        </p:txBody>
      </p:sp>
      <p:sp>
        <p:nvSpPr>
          <p:cNvPr id="3" name="Content Placeholder 2">
            <a:extLst>
              <a:ext uri="{FF2B5EF4-FFF2-40B4-BE49-F238E27FC236}">
                <a16:creationId xmlns:a16="http://schemas.microsoft.com/office/drawing/2014/main" id="{F935D2C2-61A8-F753-D1A9-A50CFB4B55F1}"/>
              </a:ext>
            </a:extLst>
          </p:cNvPr>
          <p:cNvSpPr>
            <a:spLocks noGrp="1"/>
          </p:cNvSpPr>
          <p:nvPr>
            <p:ph sz="quarter" idx="10"/>
          </p:nvPr>
        </p:nvSpPr>
        <p:spPr>
          <a:xfrm>
            <a:off x="674914" y="1098263"/>
            <a:ext cx="4996542" cy="3676876"/>
          </a:xfrm>
        </p:spPr>
        <p:txBody>
          <a:bodyPr>
            <a:noAutofit/>
          </a:bodyPr>
          <a:lstStyle/>
          <a:p>
            <a:pPr marL="0" indent="0">
              <a:buNone/>
            </a:pPr>
            <a:r>
              <a:rPr lang="en-US" sz="1800" kern="0" dirty="0">
                <a:solidFill>
                  <a:srgbClr val="000000"/>
                </a:solidFill>
                <a:effectLst/>
                <a:latin typeface="Bookman Old Style" panose="02050604050505020204" pitchFamily="18" charset="0"/>
                <a:ea typeface="DengXian" panose="02010600030101010101" pitchFamily="2" charset="-122"/>
                <a:cs typeface="DejaVuSerif"/>
              </a:rPr>
              <a:t>A </a:t>
            </a:r>
            <a:r>
              <a:rPr lang="en-US" sz="1800" b="1" kern="0" dirty="0">
                <a:solidFill>
                  <a:srgbClr val="F35225"/>
                </a:solidFill>
                <a:effectLst/>
                <a:latin typeface="Bookman Old Style" panose="02050604050505020204" pitchFamily="18" charset="0"/>
                <a:ea typeface="DengXian" panose="02010600030101010101" pitchFamily="2" charset="-122"/>
                <a:cs typeface="DejaVuSerif-Bold"/>
              </a:rPr>
              <a:t>constructor </a:t>
            </a:r>
            <a:r>
              <a:rPr lang="en-US" sz="1800" kern="0" dirty="0">
                <a:solidFill>
                  <a:srgbClr val="000000"/>
                </a:solidFill>
                <a:effectLst/>
                <a:latin typeface="Bookman Old Style" panose="02050604050505020204" pitchFamily="18" charset="0"/>
                <a:ea typeface="DengXian" panose="02010600030101010101" pitchFamily="2" charset="-122"/>
                <a:cs typeface="DejaVuSerif"/>
              </a:rPr>
              <a:t>instantiates the object and assigns initial values to the attributes.</a:t>
            </a:r>
          </a:p>
          <a:p>
            <a:pPr marL="0" indent="0">
              <a:buNone/>
            </a:pPr>
            <a:r>
              <a:rPr lang="en-US" sz="1800" dirty="0">
                <a:latin typeface="Bookman Old Style" panose="02050604050505020204" pitchFamily="18" charset="0"/>
              </a:rPr>
              <a:t>a constructor is like a blueprint or recipe for creating an object. </a:t>
            </a:r>
          </a:p>
          <a:p>
            <a:pPr marL="0" indent="0">
              <a:buNone/>
            </a:pPr>
            <a:r>
              <a:rPr lang="en-US" sz="1800" dirty="0">
                <a:latin typeface="Bookman Old Style" panose="02050604050505020204" pitchFamily="18" charset="0"/>
              </a:rPr>
              <a:t>It ensures that the object is properly set up with the necessary initial values and configurations.</a:t>
            </a:r>
          </a:p>
        </p:txBody>
      </p:sp>
      <p:sp>
        <p:nvSpPr>
          <p:cNvPr id="7" name="TextBox 6">
            <a:extLst>
              <a:ext uri="{FF2B5EF4-FFF2-40B4-BE49-F238E27FC236}">
                <a16:creationId xmlns:a16="http://schemas.microsoft.com/office/drawing/2014/main" id="{C51A0081-9629-BE93-AEDD-ADAEE58E1A79}"/>
              </a:ext>
            </a:extLst>
          </p:cNvPr>
          <p:cNvSpPr txBox="1"/>
          <p:nvPr/>
        </p:nvSpPr>
        <p:spPr>
          <a:xfrm>
            <a:off x="8109858" y="564643"/>
            <a:ext cx="2618014" cy="461665"/>
          </a:xfrm>
          <a:prstGeom prst="rect">
            <a:avLst/>
          </a:prstGeom>
          <a:noFill/>
        </p:spPr>
        <p:txBody>
          <a:bodyPr wrap="square">
            <a:spAutoFit/>
          </a:bodyPr>
          <a:lstStyle/>
          <a:p>
            <a:r>
              <a:rPr kumimoji="0" lang="en-US" sz="2400" b="1" i="0" u="none" strike="noStrike" kern="1200" cap="none" spc="150" normalizeH="0" baseline="0" noProof="0" dirty="0">
                <a:ln>
                  <a:noFill/>
                </a:ln>
                <a:solidFill>
                  <a:srgbClr val="EE476E"/>
                </a:solidFill>
                <a:effectLst/>
                <a:uLnTx/>
                <a:uFillTx/>
                <a:latin typeface="Meiryo UI" panose="020B0604030504040204" pitchFamily="34" charset="-128"/>
                <a:ea typeface="Meiryo UI" panose="020B0604030504040204" pitchFamily="34" charset="-128"/>
                <a:cs typeface="+mj-cs"/>
              </a:rPr>
              <a:t>Setters </a:t>
            </a:r>
            <a:endParaRPr lang="LID4096" dirty="0"/>
          </a:p>
        </p:txBody>
      </p:sp>
      <p:sp>
        <p:nvSpPr>
          <p:cNvPr id="9" name="TextBox 8">
            <a:extLst>
              <a:ext uri="{FF2B5EF4-FFF2-40B4-BE49-F238E27FC236}">
                <a16:creationId xmlns:a16="http://schemas.microsoft.com/office/drawing/2014/main" id="{8BD9E5C8-7A74-5B5A-244D-0A6A9A4E0871}"/>
              </a:ext>
            </a:extLst>
          </p:cNvPr>
          <p:cNvSpPr txBox="1"/>
          <p:nvPr/>
        </p:nvSpPr>
        <p:spPr>
          <a:xfrm>
            <a:off x="6460672" y="1328874"/>
            <a:ext cx="4865914" cy="4200252"/>
          </a:xfrm>
          <a:prstGeom prst="rect">
            <a:avLst/>
          </a:prstGeom>
          <a:noFill/>
        </p:spPr>
        <p:txBody>
          <a:bodyPr wrap="square">
            <a:spAutoFit/>
          </a:bodyPr>
          <a:lstStyle/>
          <a:p>
            <a:pPr marL="0" indent="0">
              <a:lnSpc>
                <a:spcPct val="150000"/>
              </a:lnSpc>
              <a:buNone/>
            </a:pPr>
            <a:r>
              <a:rPr lang="en-US" sz="1800" dirty="0">
                <a:latin typeface="Bookman Old Style" panose="02050604050505020204" pitchFamily="18" charset="0"/>
              </a:rPr>
              <a:t>Setter </a:t>
            </a:r>
            <a:r>
              <a:rPr lang="en-GB" sz="1800" dirty="0">
                <a:latin typeface="Bookman Old Style" panose="02050604050505020204" pitchFamily="18" charset="0"/>
              </a:rPr>
              <a:t>are methods used to set or update the value of an attribute. </a:t>
            </a:r>
          </a:p>
          <a:p>
            <a:pPr marL="0" indent="0">
              <a:lnSpc>
                <a:spcPct val="150000"/>
              </a:lnSpc>
              <a:buNone/>
            </a:pPr>
            <a:r>
              <a:rPr lang="en-GB" sz="1800" dirty="0">
                <a:latin typeface="Bookman Old Style" panose="02050604050505020204" pitchFamily="18" charset="0"/>
              </a:rPr>
              <a:t>Just like getters, setters can be defined using the @property decorator along with the @&lt;property_name&gt;.setter decorator. </a:t>
            </a:r>
          </a:p>
          <a:p>
            <a:pPr marL="0" indent="0">
              <a:lnSpc>
                <a:spcPct val="150000"/>
              </a:lnSpc>
              <a:buNone/>
            </a:pPr>
            <a:endParaRPr lang="en-GB" dirty="0">
              <a:latin typeface="Bookman Old Style" panose="02050604050505020204" pitchFamily="18" charset="0"/>
            </a:endParaRPr>
          </a:p>
          <a:p>
            <a:pPr marL="0" indent="0">
              <a:lnSpc>
                <a:spcPct val="150000"/>
              </a:lnSpc>
              <a:buNone/>
            </a:pPr>
            <a:r>
              <a:rPr lang="en-GB" sz="1800" dirty="0">
                <a:latin typeface="Bookman Old Style" panose="02050604050505020204" pitchFamily="18" charset="0"/>
              </a:rPr>
              <a:t>Setters are particularly useful when you want to enforce certain conditions or validations before setting an attribute's value.</a:t>
            </a:r>
            <a:endParaRPr lang="en-US" sz="1800" dirty="0">
              <a:latin typeface="Bookman Old Style" panose="02050604050505020204" pitchFamily="18" charset="0"/>
            </a:endParaRPr>
          </a:p>
        </p:txBody>
      </p:sp>
      <p:sp>
        <p:nvSpPr>
          <p:cNvPr id="12" name="TextBox 11">
            <a:extLst>
              <a:ext uri="{FF2B5EF4-FFF2-40B4-BE49-F238E27FC236}">
                <a16:creationId xmlns:a16="http://schemas.microsoft.com/office/drawing/2014/main" id="{12327F1C-AF90-44E0-E253-CC48265FD750}"/>
              </a:ext>
            </a:extLst>
          </p:cNvPr>
          <p:cNvSpPr txBox="1"/>
          <p:nvPr/>
        </p:nvSpPr>
        <p:spPr>
          <a:xfrm>
            <a:off x="522514" y="4902564"/>
            <a:ext cx="5034643" cy="1348446"/>
          </a:xfrm>
          <a:prstGeom prst="rect">
            <a:avLst/>
          </a:prstGeom>
          <a:noFill/>
        </p:spPr>
        <p:txBody>
          <a:bodyPr wrap="square">
            <a:spAutoFit/>
          </a:bodyPr>
          <a:lstStyle/>
          <a:p>
            <a:pPr>
              <a:lnSpc>
                <a:spcPct val="150000"/>
              </a:lnSpc>
            </a:pPr>
            <a:r>
              <a:rPr lang="en-GB" sz="1400" dirty="0">
                <a:latin typeface="Bookman Old Style" panose="02050604050505020204" pitchFamily="18" charset="0"/>
              </a:rPr>
              <a:t>The constructor method in Python is </a:t>
            </a:r>
            <a:r>
              <a:rPr lang="en-GB" sz="1400" b="1" dirty="0">
                <a:solidFill>
                  <a:srgbClr val="00B050"/>
                </a:solidFill>
                <a:latin typeface="Bookman Old Style" panose="02050604050505020204" pitchFamily="18" charset="0"/>
              </a:rPr>
              <a:t>__</a:t>
            </a:r>
            <a:r>
              <a:rPr lang="en-GB" sz="1400" b="1" dirty="0" err="1">
                <a:solidFill>
                  <a:srgbClr val="00B050"/>
                </a:solidFill>
                <a:latin typeface="Bookman Old Style" panose="02050604050505020204" pitchFamily="18" charset="0"/>
              </a:rPr>
              <a:t>init</a:t>
            </a:r>
            <a:r>
              <a:rPr lang="en-GB" sz="1400" b="1" dirty="0">
                <a:solidFill>
                  <a:srgbClr val="00B050"/>
                </a:solidFill>
                <a:latin typeface="Bookman Old Style" panose="02050604050505020204" pitchFamily="18" charset="0"/>
              </a:rPr>
              <a:t>__(self, ...), </a:t>
            </a:r>
          </a:p>
          <a:p>
            <a:pPr>
              <a:lnSpc>
                <a:spcPct val="150000"/>
              </a:lnSpc>
            </a:pPr>
            <a:r>
              <a:rPr lang="en-GB" sz="1400" dirty="0">
                <a:latin typeface="Bookman Old Style" panose="02050604050505020204" pitchFamily="18" charset="0"/>
              </a:rPr>
              <a:t>where self refers to the current instance of the class, and the rest of the parameters can be used to pass initial values to the object.</a:t>
            </a:r>
            <a:endParaRPr lang="LID4096" sz="1400" dirty="0">
              <a:latin typeface="Bookman Old Style" panose="02050604050505020204" pitchFamily="18" charset="0"/>
            </a:endParaRPr>
          </a:p>
        </p:txBody>
      </p:sp>
    </p:spTree>
    <p:extLst>
      <p:ext uri="{BB962C8B-B14F-4D97-AF65-F5344CB8AC3E}">
        <p14:creationId xmlns:p14="http://schemas.microsoft.com/office/powerpoint/2010/main" val="2723096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F451EBE7-64A3-7E40-8C33-3C01E8EBABD2}"/>
              </a:ext>
            </a:extLst>
          </p:cNvPr>
          <p:cNvSpPr>
            <a:spLocks noGrp="1"/>
          </p:cNvSpPr>
          <p:nvPr>
            <p:ph idx="4294967295"/>
          </p:nvPr>
        </p:nvSpPr>
        <p:spPr>
          <a:xfrm>
            <a:off x="838200" y="1264837"/>
            <a:ext cx="10524344" cy="4912126"/>
          </a:xfrm>
        </p:spPr>
        <p:txBody>
          <a:bodyPr/>
          <a:lstStyle/>
          <a:p>
            <a:pPr marL="0" indent="0">
              <a:buNone/>
            </a:pPr>
            <a:r>
              <a:rPr lang="en-US" sz="2000" dirty="0">
                <a:latin typeface="Bookman Old Style" panose="02050604050505020204" pitchFamily="18" charset="0"/>
              </a:rPr>
              <a:t>Referred to as OOP is another popular paradigm as it is applicable to certain types of problem with lots of reusable components which have similar characteristics. </a:t>
            </a:r>
          </a:p>
          <a:p>
            <a:pPr marL="0" indent="0">
              <a:buNone/>
            </a:pPr>
            <a:r>
              <a:rPr lang="en-US" sz="2000" dirty="0">
                <a:latin typeface="Bookman Old Style" panose="02050604050505020204" pitchFamily="18" charset="0"/>
              </a:rPr>
              <a:t>OOP is built on entities called </a:t>
            </a:r>
            <a:r>
              <a:rPr lang="en-US" sz="2000" b="1" dirty="0">
                <a:solidFill>
                  <a:srgbClr val="7030A0"/>
                </a:solidFill>
                <a:latin typeface="Bookman Old Style" panose="02050604050505020204" pitchFamily="18" charset="0"/>
              </a:rPr>
              <a:t>objects </a:t>
            </a:r>
            <a:r>
              <a:rPr lang="en-US" sz="2000" dirty="0">
                <a:latin typeface="Bookman Old Style" panose="02050604050505020204" pitchFamily="18" charset="0"/>
              </a:rPr>
              <a:t>formed from </a:t>
            </a:r>
            <a:r>
              <a:rPr lang="en-US" sz="2000" dirty="0">
                <a:solidFill>
                  <a:srgbClr val="FF0000"/>
                </a:solidFill>
                <a:latin typeface="Bookman Old Style" panose="02050604050505020204" pitchFamily="18" charset="0"/>
              </a:rPr>
              <a:t>classes</a:t>
            </a:r>
            <a:r>
              <a:rPr lang="en-US" sz="2000" dirty="0">
                <a:latin typeface="Bookman Old Style" panose="02050604050505020204" pitchFamily="18" charset="0"/>
              </a:rPr>
              <a:t> which have certain </a:t>
            </a:r>
            <a:r>
              <a:rPr lang="en-US" sz="2000" dirty="0">
                <a:solidFill>
                  <a:srgbClr val="FF0000"/>
                </a:solidFill>
                <a:latin typeface="Bookman Old Style" panose="02050604050505020204" pitchFamily="18" charset="0"/>
              </a:rPr>
              <a:t>attributes</a:t>
            </a:r>
            <a:r>
              <a:rPr lang="en-US" sz="2000" dirty="0">
                <a:latin typeface="Bookman Old Style" panose="02050604050505020204" pitchFamily="18" charset="0"/>
              </a:rPr>
              <a:t> and </a:t>
            </a:r>
            <a:r>
              <a:rPr lang="en-US" sz="2000" dirty="0">
                <a:solidFill>
                  <a:srgbClr val="FF0000"/>
                </a:solidFill>
                <a:latin typeface="Bookman Old Style" panose="02050604050505020204" pitchFamily="18" charset="0"/>
              </a:rPr>
              <a:t>methods</a:t>
            </a:r>
            <a:r>
              <a:rPr lang="en-US" sz="2000" dirty="0">
                <a:latin typeface="Bookman Old Style" panose="02050604050505020204" pitchFamily="18" charset="0"/>
              </a:rPr>
              <a:t>. </a:t>
            </a:r>
          </a:p>
          <a:p>
            <a:pPr marL="0" indent="0">
              <a:buNone/>
            </a:pPr>
            <a:r>
              <a:rPr lang="en-US" sz="2000" dirty="0">
                <a:latin typeface="Bookman Old Style" panose="02050604050505020204" pitchFamily="18" charset="0"/>
              </a:rPr>
              <a:t>OOP focuses on making programs that are reusable and easy to update and maintain.</a:t>
            </a:r>
          </a:p>
          <a:p>
            <a:pPr marL="0" indent="0">
              <a:buNone/>
            </a:pPr>
            <a:r>
              <a:rPr lang="en-GB" sz="2000" kern="100" dirty="0">
                <a:effectLst/>
                <a:latin typeface="Bookman Old Style" panose="02050604050505020204" pitchFamily="18" charset="0"/>
                <a:ea typeface="DengXian" panose="02010600030101010101" pitchFamily="2" charset="-122"/>
                <a:cs typeface="Times New Roman" panose="02020603050405020304" pitchFamily="18" charset="0"/>
              </a:rPr>
              <a:t> </a:t>
            </a:r>
            <a:endParaRPr lang="en-US" sz="2000" kern="100" dirty="0">
              <a:effectLst/>
              <a:latin typeface="Bookman Old Style" panose="02050604050505020204" pitchFamily="18" charset="0"/>
              <a:ea typeface="DengXian" panose="02010600030101010101" pitchFamily="2" charset="-122"/>
              <a:cs typeface="Times New Roman" panose="02020603050405020304" pitchFamily="18" charset="0"/>
            </a:endParaRPr>
          </a:p>
          <a:p>
            <a:pPr marL="0" indent="0">
              <a:buNone/>
            </a:pPr>
            <a:endParaRPr lang="ja-JP" altLang="en-US" dirty="0"/>
          </a:p>
        </p:txBody>
      </p:sp>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p:txBody>
          <a:bodyPr/>
          <a:lstStyle/>
          <a:p>
            <a:r>
              <a:rPr lang="en-US" dirty="0"/>
              <a:t>Object-oriented programming </a:t>
            </a:r>
          </a:p>
        </p:txBody>
      </p:sp>
    </p:spTree>
    <p:extLst>
      <p:ext uri="{BB962C8B-B14F-4D97-AF65-F5344CB8AC3E}">
        <p14:creationId xmlns:p14="http://schemas.microsoft.com/office/powerpoint/2010/main" val="2348235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F451EBE7-64A3-7E40-8C33-3C01E8EBABD2}"/>
              </a:ext>
            </a:extLst>
          </p:cNvPr>
          <p:cNvSpPr>
            <a:spLocks noGrp="1"/>
          </p:cNvSpPr>
          <p:nvPr>
            <p:ph idx="4294967295"/>
          </p:nvPr>
        </p:nvSpPr>
        <p:spPr>
          <a:xfrm>
            <a:off x="838200" y="1271325"/>
            <a:ext cx="4791636" cy="4912126"/>
          </a:xfrm>
        </p:spPr>
        <p:txBody>
          <a:bodyPr>
            <a:normAutofit fontScale="92500" lnSpcReduction="20000"/>
          </a:bodyPr>
          <a:lstStyle/>
          <a:p>
            <a:pPr marL="0" indent="0">
              <a:lnSpc>
                <a:spcPct val="200000"/>
              </a:lnSpc>
              <a:buNone/>
            </a:pPr>
            <a:r>
              <a:rPr lang="en-US" sz="2000" dirty="0"/>
              <a:t>OOP is programming paradigm that organizes code around objects and their interactions. The key features of OOP include:</a:t>
            </a:r>
          </a:p>
          <a:p>
            <a:pPr>
              <a:lnSpc>
                <a:spcPct val="100000"/>
              </a:lnSpc>
            </a:pPr>
            <a:r>
              <a:rPr lang="en-US" sz="2000" dirty="0"/>
              <a:t>Class</a:t>
            </a:r>
          </a:p>
          <a:p>
            <a:pPr>
              <a:lnSpc>
                <a:spcPct val="100000"/>
              </a:lnSpc>
            </a:pPr>
            <a:r>
              <a:rPr lang="en-US" sz="2000" dirty="0"/>
              <a:t>Object</a:t>
            </a:r>
          </a:p>
          <a:p>
            <a:pPr>
              <a:lnSpc>
                <a:spcPct val="100000"/>
              </a:lnSpc>
            </a:pPr>
            <a:r>
              <a:rPr lang="en-US" sz="2000" dirty="0"/>
              <a:t>Encapsulation</a:t>
            </a:r>
          </a:p>
          <a:p>
            <a:pPr>
              <a:lnSpc>
                <a:spcPct val="100000"/>
              </a:lnSpc>
            </a:pPr>
            <a:r>
              <a:rPr lang="en-US" sz="2000" dirty="0"/>
              <a:t>Polymorphism</a:t>
            </a:r>
          </a:p>
          <a:p>
            <a:pPr>
              <a:lnSpc>
                <a:spcPct val="100000"/>
              </a:lnSpc>
            </a:pPr>
            <a:r>
              <a:rPr lang="en-US" sz="2000" dirty="0"/>
              <a:t>Abstraction</a:t>
            </a:r>
          </a:p>
          <a:p>
            <a:pPr>
              <a:lnSpc>
                <a:spcPct val="100000"/>
              </a:lnSpc>
            </a:pPr>
            <a:r>
              <a:rPr lang="en-US" sz="2000" dirty="0"/>
              <a:t>Inheritance</a:t>
            </a:r>
          </a:p>
          <a:p>
            <a:pPr marL="0" indent="0">
              <a:lnSpc>
                <a:spcPct val="200000"/>
              </a:lnSpc>
              <a:buNone/>
            </a:pPr>
            <a:endParaRPr lang="en-US" dirty="0"/>
          </a:p>
        </p:txBody>
      </p:sp>
      <p:sp>
        <p:nvSpPr>
          <p:cNvPr id="41" name="Title 40">
            <a:extLst>
              <a:ext uri="{FF2B5EF4-FFF2-40B4-BE49-F238E27FC236}">
                <a16:creationId xmlns:a16="http://schemas.microsoft.com/office/drawing/2014/main" id="{360A1163-2F4E-8A42-A7D1-C12E13D898B3}"/>
              </a:ext>
            </a:extLst>
          </p:cNvPr>
          <p:cNvSpPr>
            <a:spLocks noGrp="1"/>
          </p:cNvSpPr>
          <p:nvPr>
            <p:ph type="title"/>
          </p:nvPr>
        </p:nvSpPr>
        <p:spPr/>
        <p:txBody>
          <a:bodyPr/>
          <a:lstStyle/>
          <a:p>
            <a:r>
              <a:rPr lang="en-US" dirty="0"/>
              <a:t>Features of OOP</a:t>
            </a:r>
          </a:p>
        </p:txBody>
      </p:sp>
      <p:pic>
        <p:nvPicPr>
          <p:cNvPr id="7" name="Picture 6" descr="Diagram&#10;&#10;Description automatically generated">
            <a:extLst>
              <a:ext uri="{FF2B5EF4-FFF2-40B4-BE49-F238E27FC236}">
                <a16:creationId xmlns:a16="http://schemas.microsoft.com/office/drawing/2014/main" id="{79EF74C2-CF35-FFD0-118A-AF17F054C7B3}"/>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975047" y="1434517"/>
            <a:ext cx="4378753" cy="4347677"/>
          </a:xfrm>
          <a:prstGeom prst="rect">
            <a:avLst/>
          </a:prstGeom>
          <a:ln>
            <a:solidFill>
              <a:schemeClr val="accent1">
                <a:lumMod val="75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24708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78895-07B0-4249-8C95-F90FFC38E0D7}"/>
              </a:ext>
            </a:extLst>
          </p:cNvPr>
          <p:cNvSpPr>
            <a:spLocks noGrp="1"/>
          </p:cNvSpPr>
          <p:nvPr>
            <p:ph type="title"/>
          </p:nvPr>
        </p:nvSpPr>
        <p:spPr>
          <a:xfrm>
            <a:off x="838200" y="389137"/>
            <a:ext cx="10515600" cy="583800"/>
          </a:xfrm>
        </p:spPr>
        <p:txBody>
          <a:bodyPr/>
          <a:lstStyle/>
          <a:p>
            <a:r>
              <a:rPr lang="en-US" dirty="0"/>
              <a:t>Classes</a:t>
            </a:r>
          </a:p>
        </p:txBody>
      </p:sp>
      <p:sp>
        <p:nvSpPr>
          <p:cNvPr id="3" name="Content Placeholder 2">
            <a:extLst>
              <a:ext uri="{FF2B5EF4-FFF2-40B4-BE49-F238E27FC236}">
                <a16:creationId xmlns:a16="http://schemas.microsoft.com/office/drawing/2014/main" id="{8A0A508E-83FF-481A-A6A9-5E55732BBDCE}"/>
              </a:ext>
            </a:extLst>
          </p:cNvPr>
          <p:cNvSpPr>
            <a:spLocks noGrp="1"/>
          </p:cNvSpPr>
          <p:nvPr>
            <p:ph sz="quarter" idx="10"/>
          </p:nvPr>
        </p:nvSpPr>
        <p:spPr>
          <a:xfrm>
            <a:off x="424544" y="1126672"/>
            <a:ext cx="6466114" cy="5342192"/>
          </a:xfrm>
        </p:spPr>
        <p:txBody>
          <a:bodyPr>
            <a:normAutofit fontScale="92500"/>
          </a:bodyPr>
          <a:lstStyle/>
          <a:p>
            <a:pPr marL="0" indent="0">
              <a:buNone/>
            </a:pPr>
            <a:r>
              <a:rPr lang="en-US" sz="1900" kern="100" dirty="0">
                <a:effectLst/>
                <a:latin typeface="Bookman Old Style" panose="02050604050505020204" pitchFamily="18" charset="0"/>
                <a:ea typeface="DengXian" panose="02010600030101010101" pitchFamily="2" charset="-122"/>
                <a:cs typeface="Times New Roman" panose="02020603050405020304" pitchFamily="18" charset="0"/>
              </a:rPr>
              <a:t>A class is like a blueprint or a template that describes how to create objects. </a:t>
            </a:r>
          </a:p>
          <a:p>
            <a:pPr marL="0" indent="0">
              <a:buNone/>
            </a:pPr>
            <a:r>
              <a:rPr lang="en-US" sz="1900" kern="100" dirty="0">
                <a:effectLst/>
                <a:latin typeface="Bookman Old Style" panose="02050604050505020204" pitchFamily="18" charset="0"/>
                <a:ea typeface="DengXian" panose="02010600030101010101" pitchFamily="2" charset="-122"/>
                <a:cs typeface="Times New Roman" panose="02020603050405020304" pitchFamily="18" charset="0"/>
              </a:rPr>
              <a:t>It defines the structure and behavior that objects of that class will have. </a:t>
            </a:r>
          </a:p>
          <a:p>
            <a:pPr marL="0" indent="0">
              <a:buNone/>
            </a:pPr>
            <a:r>
              <a:rPr lang="en-US" sz="1900" kern="100" dirty="0">
                <a:effectLst/>
                <a:latin typeface="Bookman Old Style" panose="02050604050505020204" pitchFamily="18" charset="0"/>
                <a:ea typeface="DengXian" panose="02010600030101010101" pitchFamily="2" charset="-122"/>
                <a:cs typeface="Times New Roman" panose="02020603050405020304" pitchFamily="18" charset="0"/>
              </a:rPr>
              <a:t>A class represents a real life concept such as a person, an animal, a car, a house or a football.</a:t>
            </a:r>
          </a:p>
          <a:p>
            <a:pPr marL="0" indent="0">
              <a:buNone/>
            </a:pPr>
            <a:r>
              <a:rPr lang="en-US" sz="1900" kern="100" dirty="0">
                <a:effectLst/>
                <a:latin typeface="Bookman Old Style" panose="02050604050505020204" pitchFamily="18" charset="0"/>
                <a:ea typeface="DengXian" panose="02010600030101010101" pitchFamily="2" charset="-122"/>
                <a:cs typeface="Times New Roman" panose="02020603050405020304" pitchFamily="18" charset="0"/>
              </a:rPr>
              <a:t>Example, let's say you have a class called "Car". The Car class would define what a car should have, such as properties like color, make, model, and year, and methods like start, accelerate, and brake.</a:t>
            </a:r>
          </a:p>
          <a:p>
            <a:pPr marL="0" indent="0">
              <a:buNone/>
            </a:pPr>
            <a:endParaRPr lang="en-US" dirty="0"/>
          </a:p>
        </p:txBody>
      </p:sp>
      <p:sp>
        <p:nvSpPr>
          <p:cNvPr id="5" name="TextBox 4">
            <a:extLst>
              <a:ext uri="{FF2B5EF4-FFF2-40B4-BE49-F238E27FC236}">
                <a16:creationId xmlns:a16="http://schemas.microsoft.com/office/drawing/2014/main" id="{2210E84C-0BD2-4E51-B742-6F2162CDBDE1}"/>
              </a:ext>
            </a:extLst>
          </p:cNvPr>
          <p:cNvSpPr txBox="1"/>
          <p:nvPr/>
        </p:nvSpPr>
        <p:spPr>
          <a:xfrm>
            <a:off x="7164198" y="1551563"/>
            <a:ext cx="4328719" cy="3754874"/>
          </a:xfrm>
          <a:prstGeom prst="rect">
            <a:avLst/>
          </a:prstGeom>
          <a:scene3d>
            <a:camera prst="orthographicFront"/>
            <a:lightRig rig="balanced" dir="t"/>
          </a:scene3d>
          <a:sp3d extrusionH="76200" contourW="12700">
            <a:bevelT w="209550" h="260350" prst="artDeco"/>
            <a:extrusionClr>
              <a:schemeClr val="accent5">
                <a:lumMod val="50000"/>
                <a:lumOff val="50000"/>
              </a:schemeClr>
            </a:extrusionClr>
            <a:contourClr>
              <a:schemeClr val="accent3">
                <a:lumMod val="60000"/>
                <a:lumOff val="40000"/>
              </a:schemeClr>
            </a:contourClr>
          </a:sp3d>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t>Class Car:</a:t>
            </a:r>
          </a:p>
          <a:p>
            <a:r>
              <a:rPr lang="en-US" sz="1400" dirty="0"/>
              <a:t>       def _ _init_ _ (self, color, make, model):</a:t>
            </a:r>
          </a:p>
          <a:p>
            <a:r>
              <a:rPr lang="en-US" sz="1400" dirty="0"/>
              <a:t>	self.color = color</a:t>
            </a:r>
          </a:p>
          <a:p>
            <a:r>
              <a:rPr lang="en-US" sz="1400" dirty="0"/>
              <a:t>	self.make = make</a:t>
            </a:r>
          </a:p>
          <a:p>
            <a:r>
              <a:rPr lang="en-US" sz="1400" dirty="0"/>
              <a:t>	self.model = model</a:t>
            </a:r>
          </a:p>
          <a:p>
            <a:r>
              <a:rPr lang="en-US" sz="1400" dirty="0"/>
              <a:t>     </a:t>
            </a:r>
          </a:p>
          <a:p>
            <a:r>
              <a:rPr lang="en-US" sz="1400" dirty="0"/>
              <a:t>     def start_engine(self)</a:t>
            </a:r>
          </a:p>
          <a:p>
            <a:r>
              <a:rPr lang="en-US" sz="1400" dirty="0"/>
              <a:t>	print(“Engine started.”)</a:t>
            </a:r>
          </a:p>
          <a:p>
            <a:r>
              <a:rPr lang="en-US" sz="1400" dirty="0"/>
              <a:t>      </a:t>
            </a:r>
          </a:p>
          <a:p>
            <a:r>
              <a:rPr lang="en-US" sz="1400" dirty="0"/>
              <a:t>      def stop_engine(self)</a:t>
            </a:r>
          </a:p>
          <a:p>
            <a:r>
              <a:rPr lang="en-US" sz="1400" dirty="0"/>
              <a:t>	print(“Engine stopped.”)</a:t>
            </a:r>
          </a:p>
          <a:p>
            <a:endParaRPr lang="en-US" sz="1400" dirty="0"/>
          </a:p>
          <a:p>
            <a:r>
              <a:rPr lang="en-US" sz="1400" dirty="0"/>
              <a:t>Creating two car Objects</a:t>
            </a:r>
          </a:p>
          <a:p>
            <a:r>
              <a:rPr lang="en-US" sz="1400" dirty="0"/>
              <a:t>Car1 = Car(“Red, “Toyota”, “Camry”)</a:t>
            </a:r>
          </a:p>
          <a:p>
            <a:r>
              <a:rPr lang="en-US" sz="1400" dirty="0"/>
              <a:t>Car2 = Car(“Blue” , “Ford”, “Mustang”)</a:t>
            </a:r>
          </a:p>
          <a:p>
            <a:endParaRPr lang="en-US" sz="1400" dirty="0"/>
          </a:p>
          <a:p>
            <a:r>
              <a:rPr lang="en-US" sz="1400" dirty="0">
                <a:solidFill>
                  <a:srgbClr val="0070C0"/>
                </a:solidFill>
              </a:rPr>
              <a:t>Each car object is an instance of the car class</a:t>
            </a:r>
          </a:p>
        </p:txBody>
      </p:sp>
    </p:spTree>
    <p:extLst>
      <p:ext uri="{BB962C8B-B14F-4D97-AF65-F5344CB8AC3E}">
        <p14:creationId xmlns:p14="http://schemas.microsoft.com/office/powerpoint/2010/main" val="791971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78895-07B0-4249-8C95-F90FFC38E0D7}"/>
              </a:ext>
            </a:extLst>
          </p:cNvPr>
          <p:cNvSpPr>
            <a:spLocks noGrp="1"/>
          </p:cNvSpPr>
          <p:nvPr>
            <p:ph type="title"/>
          </p:nvPr>
        </p:nvSpPr>
        <p:spPr/>
        <p:txBody>
          <a:bodyPr/>
          <a:lstStyle/>
          <a:p>
            <a:r>
              <a:rPr lang="en-US" dirty="0"/>
              <a:t>Classes</a:t>
            </a:r>
          </a:p>
        </p:txBody>
      </p:sp>
      <p:sp>
        <p:nvSpPr>
          <p:cNvPr id="3" name="Content Placeholder 2">
            <a:extLst>
              <a:ext uri="{FF2B5EF4-FFF2-40B4-BE49-F238E27FC236}">
                <a16:creationId xmlns:a16="http://schemas.microsoft.com/office/drawing/2014/main" id="{8A0A508E-83FF-481A-A6A9-5E55732BBDCE}"/>
              </a:ext>
            </a:extLst>
          </p:cNvPr>
          <p:cNvSpPr>
            <a:spLocks noGrp="1"/>
          </p:cNvSpPr>
          <p:nvPr>
            <p:ph sz="quarter" idx="10"/>
          </p:nvPr>
        </p:nvSpPr>
        <p:spPr>
          <a:xfrm>
            <a:off x="838200" y="1265238"/>
            <a:ext cx="9987643" cy="4911725"/>
          </a:xfrm>
        </p:spPr>
        <p:txBody>
          <a:bodyPr>
            <a:normAutofit lnSpcReduction="10000"/>
          </a:bodyPr>
          <a:lstStyle/>
          <a:p>
            <a:pPr marL="0" indent="0">
              <a:buNone/>
            </a:pPr>
            <a:r>
              <a:rPr lang="en-US" sz="1800" kern="100" dirty="0">
                <a:effectLst/>
                <a:latin typeface="Bookman Old Style" panose="02050604050505020204" pitchFamily="18" charset="0"/>
                <a:ea typeface="DengXian" panose="02010600030101010101" pitchFamily="2" charset="-122"/>
                <a:cs typeface="Times New Roman" panose="02020603050405020304" pitchFamily="18" charset="0"/>
              </a:rPr>
              <a:t>Once you have defined the Car class, you can create individual car objects, also known as </a:t>
            </a:r>
            <a:r>
              <a:rPr lang="en-US" sz="1800" b="1" kern="100" dirty="0">
                <a:solidFill>
                  <a:srgbClr val="7030A0"/>
                </a:solidFill>
                <a:effectLst/>
                <a:latin typeface="Bookman Old Style" panose="02050604050505020204" pitchFamily="18" charset="0"/>
                <a:ea typeface="DengXian" panose="02010600030101010101" pitchFamily="2" charset="-122"/>
                <a:cs typeface="Times New Roman" panose="02020603050405020304" pitchFamily="18" charset="0"/>
              </a:rPr>
              <a:t>instances</a:t>
            </a:r>
            <a:r>
              <a:rPr lang="en-US" sz="1800" kern="100" dirty="0">
                <a:effectLst/>
                <a:latin typeface="Bookman Old Style" panose="02050604050505020204" pitchFamily="18" charset="0"/>
                <a:ea typeface="DengXian" panose="02010600030101010101" pitchFamily="2" charset="-122"/>
                <a:cs typeface="Times New Roman" panose="02020603050405020304" pitchFamily="18" charset="0"/>
              </a:rPr>
              <a:t>, based on that class. </a:t>
            </a:r>
          </a:p>
          <a:p>
            <a:pPr marL="0" indent="0">
              <a:buNone/>
            </a:pPr>
            <a:r>
              <a:rPr lang="en-US" sz="1800" kern="100" dirty="0">
                <a:effectLst/>
                <a:latin typeface="Bookman Old Style" panose="02050604050505020204" pitchFamily="18" charset="0"/>
                <a:ea typeface="DengXian" panose="02010600030101010101" pitchFamily="2" charset="-122"/>
                <a:cs typeface="Times New Roman" panose="02020603050405020304" pitchFamily="18" charset="0"/>
              </a:rPr>
              <a:t>Each car object will have its own unique data for the properties (e.g., a red Ford Mustang from 2020) and can perform the actions defined by the methods (e.g., starting the engine, accelerating, and braking).</a:t>
            </a:r>
          </a:p>
          <a:p>
            <a:pPr marL="0" indent="0">
              <a:lnSpc>
                <a:spcPct val="150000"/>
              </a:lnSpc>
              <a:spcAft>
                <a:spcPts val="800"/>
              </a:spcAft>
              <a:buNone/>
            </a:pPr>
            <a:r>
              <a:rPr lang="en-GB" sz="1800" kern="100" dirty="0">
                <a:effectLst/>
                <a:latin typeface="Bookman Old Style" panose="02050604050505020204" pitchFamily="18" charset="0"/>
                <a:ea typeface="DengXian" panose="02010600030101010101" pitchFamily="2" charset="-122"/>
                <a:cs typeface="Times New Roman" panose="02020603050405020304" pitchFamily="18" charset="0"/>
              </a:rPr>
              <a:t>An instance of the Class “’car would be an object’.</a:t>
            </a:r>
            <a:endParaRPr lang="en-US" sz="1800" kern="100" dirty="0">
              <a:effectLst/>
              <a:latin typeface="Calibri" panose="020F0502020204030204" pitchFamily="34" charset="0"/>
              <a:ea typeface="DengXian" panose="02010600030101010101" pitchFamily="2" charset="-122"/>
              <a:cs typeface="Times New Roman" panose="02020603050405020304" pitchFamily="18" charset="0"/>
            </a:endParaRPr>
          </a:p>
          <a:p>
            <a:pPr marL="1143000" indent="0">
              <a:lnSpc>
                <a:spcPct val="150000"/>
              </a:lnSpc>
              <a:spcAft>
                <a:spcPts val="800"/>
              </a:spcAft>
              <a:buNone/>
            </a:pPr>
            <a:r>
              <a:rPr lang="en-GB" sz="1800" kern="100" dirty="0">
                <a:effectLst/>
                <a:latin typeface="Bookman Old Style" panose="02050604050505020204" pitchFamily="18" charset="0"/>
                <a:ea typeface="DengXian" panose="02010600030101010101" pitchFamily="2" charset="-122"/>
                <a:cs typeface="Times New Roman" panose="02020603050405020304" pitchFamily="18" charset="0"/>
              </a:rPr>
              <a:t>Creating two instances of the Class car</a:t>
            </a:r>
            <a:endParaRPr lang="en-US" sz="1800" kern="100" dirty="0">
              <a:effectLst/>
              <a:latin typeface="Calibri" panose="020F0502020204030204" pitchFamily="34" charset="0"/>
              <a:ea typeface="DengXian" panose="02010600030101010101" pitchFamily="2" charset="-122"/>
              <a:cs typeface="Times New Roman" panose="02020603050405020304" pitchFamily="18" charset="0"/>
            </a:endParaRPr>
          </a:p>
          <a:p>
            <a:pPr marL="1371600">
              <a:lnSpc>
                <a:spcPct val="150000"/>
              </a:lnSpc>
              <a:spcAft>
                <a:spcPts val="800"/>
              </a:spcAft>
            </a:pPr>
            <a:r>
              <a:rPr lang="en-GB" sz="1800" kern="100" dirty="0">
                <a:effectLst/>
                <a:latin typeface="Bookman Old Style" panose="02050604050505020204" pitchFamily="18" charset="0"/>
                <a:ea typeface="DengXian" panose="02010600030101010101" pitchFamily="2" charset="-122"/>
                <a:cs typeface="Times New Roman" panose="02020603050405020304" pitchFamily="18" charset="0"/>
              </a:rPr>
              <a:t>car1 = Car("Red", "Toyota", "Camry")</a:t>
            </a:r>
            <a:endParaRPr lang="en-US" sz="1800" kern="100" dirty="0">
              <a:effectLst/>
              <a:latin typeface="Calibri" panose="020F0502020204030204" pitchFamily="34" charset="0"/>
              <a:ea typeface="DengXian" panose="02010600030101010101" pitchFamily="2" charset="-122"/>
              <a:cs typeface="Times New Roman" panose="02020603050405020304" pitchFamily="18" charset="0"/>
            </a:endParaRPr>
          </a:p>
          <a:p>
            <a:pPr marL="1371600">
              <a:lnSpc>
                <a:spcPct val="150000"/>
              </a:lnSpc>
              <a:spcAft>
                <a:spcPts val="800"/>
              </a:spcAft>
            </a:pPr>
            <a:r>
              <a:rPr lang="en-GB" sz="1800" kern="100" dirty="0">
                <a:effectLst/>
                <a:latin typeface="Bookman Old Style" panose="02050604050505020204" pitchFamily="18" charset="0"/>
                <a:ea typeface="DengXian" panose="02010600030101010101" pitchFamily="2" charset="-122"/>
                <a:cs typeface="Times New Roman" panose="02020603050405020304" pitchFamily="18" charset="0"/>
              </a:rPr>
              <a:t>car2 = Car("Blue", "Ford", "Mustang")</a:t>
            </a:r>
            <a:endParaRPr lang="en-US" sz="1800" kern="100"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024475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78895-07B0-4249-8C95-F90FFC38E0D7}"/>
              </a:ext>
            </a:extLst>
          </p:cNvPr>
          <p:cNvSpPr>
            <a:spLocks noGrp="1"/>
          </p:cNvSpPr>
          <p:nvPr>
            <p:ph type="title"/>
          </p:nvPr>
        </p:nvSpPr>
        <p:spPr/>
        <p:txBody>
          <a:bodyPr/>
          <a:lstStyle/>
          <a:p>
            <a:r>
              <a:rPr lang="en-US" dirty="0"/>
              <a:t>Object</a:t>
            </a:r>
          </a:p>
        </p:txBody>
      </p:sp>
      <p:sp>
        <p:nvSpPr>
          <p:cNvPr id="3" name="Content Placeholder 2">
            <a:extLst>
              <a:ext uri="{FF2B5EF4-FFF2-40B4-BE49-F238E27FC236}">
                <a16:creationId xmlns:a16="http://schemas.microsoft.com/office/drawing/2014/main" id="{8A0A508E-83FF-481A-A6A9-5E55732BBDCE}"/>
              </a:ext>
            </a:extLst>
          </p:cNvPr>
          <p:cNvSpPr>
            <a:spLocks noGrp="1"/>
          </p:cNvSpPr>
          <p:nvPr>
            <p:ph sz="quarter" idx="10"/>
          </p:nvPr>
        </p:nvSpPr>
        <p:spPr>
          <a:xfrm>
            <a:off x="838200" y="1265238"/>
            <a:ext cx="5774871" cy="4911725"/>
          </a:xfrm>
        </p:spPr>
        <p:txBody>
          <a:bodyPr/>
          <a:lstStyle/>
          <a:p>
            <a:pPr marL="0" indent="0">
              <a:buNone/>
            </a:pPr>
            <a:r>
              <a:rPr lang="en-GB" sz="1800" kern="100" dirty="0">
                <a:effectLst/>
                <a:latin typeface="Bookman Old Style" panose="02050604050505020204" pitchFamily="18" charset="0"/>
                <a:ea typeface="DengXian" panose="02010600030101010101" pitchFamily="2" charset="-122"/>
                <a:cs typeface="Times New Roman" panose="02020603050405020304" pitchFamily="18" charset="0"/>
              </a:rPr>
              <a:t>A</a:t>
            </a:r>
            <a:r>
              <a:rPr lang="en-US" sz="1800" kern="100" dirty="0">
                <a:effectLst/>
                <a:latin typeface="Bookman Old Style" panose="02050604050505020204" pitchFamily="18" charset="0"/>
                <a:ea typeface="DengXian" panose="02010600030101010101" pitchFamily="2" charset="-122"/>
                <a:cs typeface="Times New Roman" panose="02020603050405020304" pitchFamily="18" charset="0"/>
              </a:rPr>
              <a:t>n object in Object-Oriented Programming (OOP) is like a thing or an item that represents something specific. It could be an object from the real world, like a car or a person, or it could represent something more abstract, like an idea or a concept.</a:t>
            </a:r>
          </a:p>
          <a:p>
            <a:pPr marL="0" indent="0">
              <a:buNone/>
            </a:pPr>
            <a:r>
              <a:rPr lang="en-US" sz="1800" kern="100" dirty="0">
                <a:latin typeface="Bookman Old Style" panose="02050604050505020204" pitchFamily="18" charset="0"/>
                <a:ea typeface="DengXian" panose="02010600030101010101" pitchFamily="2" charset="-122"/>
                <a:cs typeface="Times New Roman" panose="02020603050405020304" pitchFamily="18" charset="0"/>
              </a:rPr>
              <a:t>E</a:t>
            </a:r>
            <a:r>
              <a:rPr lang="en-US" sz="1800" kern="100" dirty="0">
                <a:effectLst/>
                <a:latin typeface="Bookman Old Style" panose="02050604050505020204" pitchFamily="18" charset="0"/>
                <a:ea typeface="DengXian" panose="02010600030101010101" pitchFamily="2" charset="-122"/>
                <a:cs typeface="Times New Roman" panose="02020603050405020304" pitchFamily="18" charset="0"/>
              </a:rPr>
              <a:t>xample, if you have a class called "Car," an object of that class could be a specific car with its own unique</a:t>
            </a:r>
            <a:r>
              <a:rPr lang="en-GB" sz="1800" kern="100" dirty="0">
                <a:effectLst/>
                <a:latin typeface="Bookman Old Style" panose="02050604050505020204" pitchFamily="18" charset="0"/>
                <a:ea typeface="DengXian" panose="02010600030101010101" pitchFamily="2" charset="-122"/>
                <a:cs typeface="Times New Roman" panose="02020603050405020304" pitchFamily="18" charset="0"/>
              </a:rPr>
              <a:t>.</a:t>
            </a:r>
            <a:endParaRPr lang="en-US" sz="1800" kern="1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2210E84C-0BD2-4E51-B742-6F2162CDBDE1}"/>
              </a:ext>
            </a:extLst>
          </p:cNvPr>
          <p:cNvSpPr txBox="1"/>
          <p:nvPr/>
        </p:nvSpPr>
        <p:spPr>
          <a:xfrm>
            <a:off x="7164198" y="1551563"/>
            <a:ext cx="4328719" cy="3754874"/>
          </a:xfrm>
          <a:prstGeom prst="rect">
            <a:avLst/>
          </a:prstGeom>
          <a:scene3d>
            <a:camera prst="orthographicFront"/>
            <a:lightRig rig="balanced" dir="t"/>
          </a:scene3d>
          <a:sp3d extrusionH="76200" contourW="12700">
            <a:bevelT w="209550" h="260350" prst="artDeco"/>
            <a:extrusionClr>
              <a:schemeClr val="accent5">
                <a:lumMod val="50000"/>
                <a:lumOff val="50000"/>
              </a:schemeClr>
            </a:extrusionClr>
            <a:contourClr>
              <a:schemeClr val="accent3">
                <a:lumMod val="60000"/>
                <a:lumOff val="40000"/>
              </a:schemeClr>
            </a:contourClr>
          </a:sp3d>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t>Class Car:</a:t>
            </a:r>
          </a:p>
          <a:p>
            <a:r>
              <a:rPr lang="en-US" sz="1400" dirty="0"/>
              <a:t>       def _ _init_ _ (elf, color, make, model):</a:t>
            </a:r>
          </a:p>
          <a:p>
            <a:r>
              <a:rPr lang="en-US" sz="1400" dirty="0"/>
              <a:t>	self.color = color</a:t>
            </a:r>
          </a:p>
          <a:p>
            <a:r>
              <a:rPr lang="en-US" sz="1400" dirty="0"/>
              <a:t>	self.make = make</a:t>
            </a:r>
          </a:p>
          <a:p>
            <a:r>
              <a:rPr lang="en-US" sz="1400" dirty="0"/>
              <a:t>	self.model = model</a:t>
            </a:r>
          </a:p>
          <a:p>
            <a:r>
              <a:rPr lang="en-US" sz="1400" dirty="0"/>
              <a:t>     </a:t>
            </a:r>
          </a:p>
          <a:p>
            <a:r>
              <a:rPr lang="en-US" sz="1400" dirty="0"/>
              <a:t>     def start_engine(self)</a:t>
            </a:r>
          </a:p>
          <a:p>
            <a:r>
              <a:rPr lang="en-US" sz="1400" dirty="0"/>
              <a:t>	print(“Engine started.”)</a:t>
            </a:r>
          </a:p>
          <a:p>
            <a:r>
              <a:rPr lang="en-US" sz="1400" dirty="0"/>
              <a:t>      </a:t>
            </a:r>
          </a:p>
          <a:p>
            <a:r>
              <a:rPr lang="en-US" sz="1400" dirty="0"/>
              <a:t>      def stop_engine(self)</a:t>
            </a:r>
          </a:p>
          <a:p>
            <a:r>
              <a:rPr lang="en-US" sz="1400" dirty="0"/>
              <a:t>	print(“Engine stopped.”)</a:t>
            </a:r>
          </a:p>
          <a:p>
            <a:endParaRPr lang="en-US" sz="1400" dirty="0"/>
          </a:p>
          <a:p>
            <a:r>
              <a:rPr lang="en-US" sz="1400" dirty="0"/>
              <a:t>Creating two car Objects</a:t>
            </a:r>
          </a:p>
          <a:p>
            <a:r>
              <a:rPr lang="en-US" sz="1400" dirty="0"/>
              <a:t>Car1 = Car(“Red, “Toyota”, “Camry”)</a:t>
            </a:r>
          </a:p>
          <a:p>
            <a:r>
              <a:rPr lang="en-US" sz="1400" dirty="0"/>
              <a:t>Car2 = Car(“Blue” , “Ford”, “Mustang”)</a:t>
            </a:r>
          </a:p>
          <a:p>
            <a:endParaRPr lang="en-US" sz="1400" dirty="0"/>
          </a:p>
          <a:p>
            <a:r>
              <a:rPr lang="en-US" sz="1400" dirty="0">
                <a:solidFill>
                  <a:srgbClr val="0070C0"/>
                </a:solidFill>
              </a:rPr>
              <a:t>Each car object is an instance of the car class</a:t>
            </a:r>
          </a:p>
        </p:txBody>
      </p:sp>
      <p:sp>
        <p:nvSpPr>
          <p:cNvPr id="7" name="TextBox 6">
            <a:extLst>
              <a:ext uri="{FF2B5EF4-FFF2-40B4-BE49-F238E27FC236}">
                <a16:creationId xmlns:a16="http://schemas.microsoft.com/office/drawing/2014/main" id="{664EFDE6-19EE-4753-9E2F-B500A62F4A7E}"/>
              </a:ext>
            </a:extLst>
          </p:cNvPr>
          <p:cNvSpPr txBox="1"/>
          <p:nvPr/>
        </p:nvSpPr>
        <p:spPr>
          <a:xfrm>
            <a:off x="977318" y="5315763"/>
            <a:ext cx="10515599" cy="923330"/>
          </a:xfrm>
          <a:prstGeom prst="rect">
            <a:avLst/>
          </a:prstGeom>
          <a:noFill/>
        </p:spPr>
        <p:txBody>
          <a:bodyPr wrap="square">
            <a:spAutoFit/>
          </a:bodyPr>
          <a:lstStyle/>
          <a:p>
            <a:r>
              <a:rPr lang="en-US" dirty="0">
                <a:latin typeface="Bookman Old Style" panose="02050604050505020204" pitchFamily="18" charset="0"/>
              </a:rPr>
              <a:t>Example: car1 and car2 are two different objects created from the "Car" class. They each have their own set of attributes (color, make, model) and can perform actions like starting and stopping the engine independently</a:t>
            </a:r>
          </a:p>
        </p:txBody>
      </p:sp>
    </p:spTree>
    <p:extLst>
      <p:ext uri="{BB962C8B-B14F-4D97-AF65-F5344CB8AC3E}">
        <p14:creationId xmlns:p14="http://schemas.microsoft.com/office/powerpoint/2010/main" val="457143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691513A-6C6C-4E4C-914E-9EB2AEE5B630}"/>
              </a:ext>
            </a:extLst>
          </p:cNvPr>
          <p:cNvSpPr>
            <a:spLocks noGrp="1"/>
          </p:cNvSpPr>
          <p:nvPr>
            <p:ph type="body" idx="1"/>
          </p:nvPr>
        </p:nvSpPr>
        <p:spPr>
          <a:xfrm>
            <a:off x="1263195" y="1631560"/>
            <a:ext cx="4086146" cy="703135"/>
          </a:xfrm>
        </p:spPr>
        <p:txBody>
          <a:bodyPr>
            <a:normAutofit/>
          </a:bodyPr>
          <a:lstStyle/>
          <a:p>
            <a:r>
              <a:rPr lang="en-US" sz="2800" dirty="0">
                <a:effectLst/>
                <a:latin typeface="Bookman Old Style" panose="02050604050505020204" pitchFamily="18" charset="0"/>
                <a:ea typeface="Times New Roman" panose="02020603050405020304" pitchFamily="18" charset="0"/>
              </a:rPr>
              <a:t>Data</a:t>
            </a:r>
            <a:endParaRPr lang="en-US" sz="2800" dirty="0"/>
          </a:p>
        </p:txBody>
      </p:sp>
      <p:sp>
        <p:nvSpPr>
          <p:cNvPr id="4" name="Text Placeholder 3">
            <a:extLst>
              <a:ext uri="{FF2B5EF4-FFF2-40B4-BE49-F238E27FC236}">
                <a16:creationId xmlns:a16="http://schemas.microsoft.com/office/drawing/2014/main" id="{17BF5C98-04DC-43C8-8BA5-C33525F1AB7F}"/>
              </a:ext>
            </a:extLst>
          </p:cNvPr>
          <p:cNvSpPr>
            <a:spLocks noGrp="1"/>
          </p:cNvSpPr>
          <p:nvPr>
            <p:ph type="body" idx="11"/>
          </p:nvPr>
        </p:nvSpPr>
        <p:spPr>
          <a:xfrm>
            <a:off x="6755052" y="1727682"/>
            <a:ext cx="4086666" cy="510890"/>
          </a:xfrm>
        </p:spPr>
        <p:txBody>
          <a:bodyPr>
            <a:normAutofit fontScale="92500" lnSpcReduction="10000"/>
          </a:bodyPr>
          <a:lstStyle/>
          <a:p>
            <a:r>
              <a:rPr lang="en-US" sz="2400" dirty="0">
                <a:effectLst/>
                <a:latin typeface="Bookman Old Style" panose="02050604050505020204" pitchFamily="18" charset="0"/>
                <a:ea typeface="DengXian" panose="02010600030101010101" pitchFamily="2" charset="-122"/>
                <a:cs typeface="Times New Roman" panose="02020603050405020304" pitchFamily="18" charset="0"/>
              </a:rPr>
              <a:t>Behavior</a:t>
            </a:r>
            <a:endParaRPr lang="en-US" sz="2400" dirty="0"/>
          </a:p>
        </p:txBody>
      </p:sp>
      <p:sp>
        <p:nvSpPr>
          <p:cNvPr id="2" name="Title 1">
            <a:extLst>
              <a:ext uri="{FF2B5EF4-FFF2-40B4-BE49-F238E27FC236}">
                <a16:creationId xmlns:a16="http://schemas.microsoft.com/office/drawing/2014/main" id="{19E1AA6A-68D8-451E-BB15-823A741DAE3D}"/>
              </a:ext>
            </a:extLst>
          </p:cNvPr>
          <p:cNvSpPr>
            <a:spLocks noGrp="1"/>
          </p:cNvSpPr>
          <p:nvPr>
            <p:ph type="title"/>
          </p:nvPr>
        </p:nvSpPr>
        <p:spPr>
          <a:xfrm>
            <a:off x="663178" y="286150"/>
            <a:ext cx="10515600" cy="583800"/>
          </a:xfrm>
        </p:spPr>
        <p:txBody>
          <a:bodyPr/>
          <a:lstStyle/>
          <a:p>
            <a:pPr>
              <a:lnSpc>
                <a:spcPct val="150000"/>
              </a:lnSpc>
            </a:pPr>
            <a:r>
              <a:rPr lang="en-US" sz="2000" dirty="0">
                <a:effectLst/>
                <a:latin typeface="Bookman Old Style" panose="02050604050505020204" pitchFamily="18" charset="0"/>
                <a:ea typeface="Times New Roman" panose="02020603050405020304" pitchFamily="18" charset="0"/>
              </a:rPr>
              <a:t>Think of an object as a container that holds two important things</a:t>
            </a:r>
            <a:endParaRPr lang="en-US" sz="1800" dirty="0">
              <a:effectLst/>
              <a:latin typeface="Times New Roman" panose="02020603050405020304" pitchFamily="18" charset="0"/>
              <a:ea typeface="Times New Roman" panose="02020603050405020304" pitchFamily="18" charset="0"/>
            </a:endParaRPr>
          </a:p>
        </p:txBody>
      </p:sp>
      <p:sp>
        <p:nvSpPr>
          <p:cNvPr id="5" name="Content Placeholder 4">
            <a:extLst>
              <a:ext uri="{FF2B5EF4-FFF2-40B4-BE49-F238E27FC236}">
                <a16:creationId xmlns:a16="http://schemas.microsoft.com/office/drawing/2014/main" id="{292334B7-9714-4E0B-A27D-DC9C77B9772C}"/>
              </a:ext>
            </a:extLst>
          </p:cNvPr>
          <p:cNvSpPr>
            <a:spLocks noGrp="1"/>
          </p:cNvSpPr>
          <p:nvPr>
            <p:ph sz="quarter" idx="12"/>
          </p:nvPr>
        </p:nvSpPr>
        <p:spPr>
          <a:xfrm>
            <a:off x="1013222" y="2428479"/>
            <a:ext cx="4696335" cy="3890678"/>
          </a:xfrm>
        </p:spPr>
        <p:txBody>
          <a:bodyPr>
            <a:normAutofit/>
          </a:bodyPr>
          <a:lstStyle/>
          <a:p>
            <a:pPr marL="0" lvl="0" indent="0">
              <a:lnSpc>
                <a:spcPct val="150000"/>
              </a:lnSpc>
              <a:buNone/>
              <a:tabLst>
                <a:tab pos="457200" algn="l"/>
              </a:tabLst>
            </a:pPr>
            <a:r>
              <a:rPr lang="en-US" sz="1800" dirty="0">
                <a:effectLst/>
                <a:latin typeface="Bookman Old Style" panose="02050604050505020204" pitchFamily="18" charset="0"/>
                <a:ea typeface="Times New Roman" panose="02020603050405020304" pitchFamily="18" charset="0"/>
              </a:rPr>
              <a:t>An object has some data associated with it, which represents its characteristics or properties. For example, if we have an object representing a car, the data </a:t>
            </a:r>
            <a:r>
              <a:rPr lang="en-GB" sz="1800" b="1" dirty="0">
                <a:solidFill>
                  <a:srgbClr val="FF0000"/>
                </a:solidFill>
                <a:effectLst/>
                <a:latin typeface="Bookman Old Style" panose="02050604050505020204" pitchFamily="18" charset="0"/>
                <a:ea typeface="Times New Roman" panose="02020603050405020304" pitchFamily="18" charset="0"/>
              </a:rPr>
              <a:t>(attributes)</a:t>
            </a:r>
            <a:r>
              <a:rPr lang="en-GB" sz="1800" dirty="0">
                <a:solidFill>
                  <a:srgbClr val="FF0000"/>
                </a:solidFill>
                <a:effectLst/>
                <a:latin typeface="Bookman Old Style" panose="02050604050505020204" pitchFamily="18" charset="0"/>
                <a:ea typeface="Times New Roman" panose="02020603050405020304" pitchFamily="18" charset="0"/>
              </a:rPr>
              <a:t> </a:t>
            </a:r>
            <a:r>
              <a:rPr lang="en-US" sz="1800" dirty="0">
                <a:effectLst/>
                <a:latin typeface="Bookman Old Style" panose="02050604050505020204" pitchFamily="18" charset="0"/>
                <a:ea typeface="Times New Roman" panose="02020603050405020304" pitchFamily="18" charset="0"/>
              </a:rPr>
              <a:t>associated with it </a:t>
            </a:r>
            <a:r>
              <a:rPr lang="en-GB" sz="1800" dirty="0">
                <a:effectLst/>
                <a:latin typeface="Bookman Old Style" panose="02050604050505020204" pitchFamily="18" charset="0"/>
                <a:ea typeface="Times New Roman" panose="02020603050405020304" pitchFamily="18" charset="0"/>
              </a:rPr>
              <a:t>and </a:t>
            </a:r>
            <a:r>
              <a:rPr lang="en-US" sz="1800" dirty="0">
                <a:effectLst/>
                <a:latin typeface="Bookman Old Style" panose="02050604050505020204" pitchFamily="18" charset="0"/>
                <a:ea typeface="Times New Roman" panose="02020603050405020304" pitchFamily="18" charset="0"/>
              </a:rPr>
              <a:t>could include the car's color, make, model, and year.</a:t>
            </a:r>
            <a:endParaRPr lang="en-US" sz="1800" dirty="0">
              <a:effectLst/>
              <a:latin typeface="Times New Roman" panose="02020603050405020304" pitchFamily="18" charset="0"/>
              <a:ea typeface="Times New Roman" panose="02020603050405020304" pitchFamily="18" charset="0"/>
            </a:endParaRPr>
          </a:p>
        </p:txBody>
      </p:sp>
      <p:sp>
        <p:nvSpPr>
          <p:cNvPr id="6" name="Content Placeholder 5">
            <a:extLst>
              <a:ext uri="{FF2B5EF4-FFF2-40B4-BE49-F238E27FC236}">
                <a16:creationId xmlns:a16="http://schemas.microsoft.com/office/drawing/2014/main" id="{AB148F28-6F26-435B-B8C6-FEF59542B9ED}"/>
              </a:ext>
            </a:extLst>
          </p:cNvPr>
          <p:cNvSpPr>
            <a:spLocks noGrp="1"/>
          </p:cNvSpPr>
          <p:nvPr>
            <p:ph sz="quarter" idx="13"/>
          </p:nvPr>
        </p:nvSpPr>
        <p:spPr>
          <a:xfrm>
            <a:off x="6711043" y="2334695"/>
            <a:ext cx="4696335" cy="3935476"/>
          </a:xfrm>
        </p:spPr>
        <p:txBody>
          <a:bodyPr>
            <a:normAutofit fontScale="92500" lnSpcReduction="10000"/>
          </a:bodyPr>
          <a:lstStyle/>
          <a:p>
            <a:pPr marL="0" indent="0">
              <a:buNone/>
            </a:pPr>
            <a:r>
              <a:rPr lang="en-US" sz="2000" dirty="0">
                <a:effectLst/>
                <a:latin typeface="Bookman Old Style" panose="02050604050505020204" pitchFamily="18" charset="0"/>
                <a:ea typeface="DengXian" panose="02010600030101010101" pitchFamily="2" charset="-122"/>
                <a:cs typeface="Times New Roman" panose="02020603050405020304" pitchFamily="18" charset="0"/>
              </a:rPr>
              <a:t>An object also has some behavior or actions it can perform. These behaviors are defined as </a:t>
            </a:r>
            <a:r>
              <a:rPr lang="en-US" sz="2000" b="1" dirty="0">
                <a:solidFill>
                  <a:srgbClr val="FF0000"/>
                </a:solidFill>
                <a:effectLst/>
                <a:latin typeface="Bookman Old Style" panose="02050604050505020204" pitchFamily="18" charset="0"/>
                <a:ea typeface="DengXian" panose="02010600030101010101" pitchFamily="2" charset="-122"/>
                <a:cs typeface="Times New Roman" panose="02020603050405020304" pitchFamily="18" charset="0"/>
              </a:rPr>
              <a:t>methods</a:t>
            </a:r>
            <a:r>
              <a:rPr lang="en-US" sz="2000" dirty="0">
                <a:effectLst/>
                <a:latin typeface="Bookman Old Style" panose="02050604050505020204" pitchFamily="18" charset="0"/>
                <a:ea typeface="DengXian" panose="02010600030101010101" pitchFamily="2" charset="-122"/>
                <a:cs typeface="Times New Roman" panose="02020603050405020304" pitchFamily="18" charset="0"/>
              </a:rPr>
              <a:t> in OOP. </a:t>
            </a:r>
          </a:p>
          <a:p>
            <a:pPr marL="0" indent="0">
              <a:buNone/>
            </a:pPr>
            <a:r>
              <a:rPr lang="en-US" sz="2000" dirty="0">
                <a:latin typeface="Bookman Old Style" panose="02050604050505020204" pitchFamily="18" charset="0"/>
                <a:ea typeface="DengXian" panose="02010600030101010101" pitchFamily="2" charset="-122"/>
                <a:cs typeface="Times New Roman" panose="02020603050405020304" pitchFamily="18" charset="0"/>
              </a:rPr>
              <a:t>E</a:t>
            </a:r>
            <a:r>
              <a:rPr lang="en-US" sz="2000" dirty="0">
                <a:effectLst/>
                <a:latin typeface="Bookman Old Style" panose="02050604050505020204" pitchFamily="18" charset="0"/>
                <a:ea typeface="DengXian" panose="02010600030101010101" pitchFamily="2" charset="-122"/>
                <a:cs typeface="Times New Roman" panose="02020603050405020304" pitchFamily="18" charset="0"/>
              </a:rPr>
              <a:t>xample a car object might have methods like "start," "accelerate," and "brake" to represent the actions that a car can perform.</a:t>
            </a:r>
            <a:endParaRPr lang="en-US" sz="1600" dirty="0"/>
          </a:p>
        </p:txBody>
      </p:sp>
    </p:spTree>
    <p:extLst>
      <p:ext uri="{BB962C8B-B14F-4D97-AF65-F5344CB8AC3E}">
        <p14:creationId xmlns:p14="http://schemas.microsoft.com/office/powerpoint/2010/main" val="2656529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691513A-6C6C-4E4C-914E-9EB2AEE5B630}"/>
              </a:ext>
            </a:extLst>
          </p:cNvPr>
          <p:cNvSpPr>
            <a:spLocks noGrp="1"/>
          </p:cNvSpPr>
          <p:nvPr>
            <p:ph type="body" idx="1"/>
          </p:nvPr>
        </p:nvSpPr>
        <p:spPr>
          <a:xfrm>
            <a:off x="1263195" y="1725344"/>
            <a:ext cx="4086146" cy="703135"/>
          </a:xfrm>
        </p:spPr>
        <p:txBody>
          <a:bodyPr/>
          <a:lstStyle/>
          <a:p>
            <a:r>
              <a:rPr lang="en-US" sz="1800" dirty="0">
                <a:effectLst/>
                <a:latin typeface="Bookman Old Style" panose="02050604050505020204" pitchFamily="18" charset="0"/>
                <a:ea typeface="Times New Roman" panose="02020603050405020304" pitchFamily="18" charset="0"/>
              </a:rPr>
              <a:t>Properties/Attributes: </a:t>
            </a:r>
            <a:endParaRPr lang="en-US" dirty="0"/>
          </a:p>
        </p:txBody>
      </p:sp>
      <p:sp>
        <p:nvSpPr>
          <p:cNvPr id="4" name="Text Placeholder 3">
            <a:extLst>
              <a:ext uri="{FF2B5EF4-FFF2-40B4-BE49-F238E27FC236}">
                <a16:creationId xmlns:a16="http://schemas.microsoft.com/office/drawing/2014/main" id="{17BF5C98-04DC-43C8-8BA5-C33525F1AB7F}"/>
              </a:ext>
            </a:extLst>
          </p:cNvPr>
          <p:cNvSpPr>
            <a:spLocks noGrp="1"/>
          </p:cNvSpPr>
          <p:nvPr>
            <p:ph type="body" idx="11"/>
          </p:nvPr>
        </p:nvSpPr>
        <p:spPr>
          <a:xfrm>
            <a:off x="6842137" y="1723641"/>
            <a:ext cx="4086666" cy="703135"/>
          </a:xfrm>
        </p:spPr>
        <p:txBody>
          <a:bodyPr/>
          <a:lstStyle/>
          <a:p>
            <a:r>
              <a:rPr lang="en-US" sz="1800" dirty="0">
                <a:effectLst/>
                <a:latin typeface="Bookman Old Style" panose="02050604050505020204" pitchFamily="18" charset="0"/>
                <a:ea typeface="DengXian" panose="02010600030101010101" pitchFamily="2" charset="-122"/>
                <a:cs typeface="Times New Roman" panose="02020603050405020304" pitchFamily="18" charset="0"/>
              </a:rPr>
              <a:t>Methods</a:t>
            </a:r>
            <a:endParaRPr lang="en-US" dirty="0"/>
          </a:p>
        </p:txBody>
      </p:sp>
      <p:sp>
        <p:nvSpPr>
          <p:cNvPr id="2" name="Title 1">
            <a:extLst>
              <a:ext uri="{FF2B5EF4-FFF2-40B4-BE49-F238E27FC236}">
                <a16:creationId xmlns:a16="http://schemas.microsoft.com/office/drawing/2014/main" id="{19E1AA6A-68D8-451E-BB15-823A741DAE3D}"/>
              </a:ext>
            </a:extLst>
          </p:cNvPr>
          <p:cNvSpPr>
            <a:spLocks noGrp="1"/>
          </p:cNvSpPr>
          <p:nvPr>
            <p:ph type="title"/>
          </p:nvPr>
        </p:nvSpPr>
        <p:spPr/>
        <p:txBody>
          <a:bodyPr/>
          <a:lstStyle/>
          <a:p>
            <a:pPr>
              <a:lnSpc>
                <a:spcPct val="150000"/>
              </a:lnSpc>
            </a:pPr>
            <a:r>
              <a:rPr lang="en-US" sz="1800" dirty="0">
                <a:effectLst/>
                <a:latin typeface="Bookman Old Style" panose="02050604050505020204" pitchFamily="18" charset="0"/>
                <a:ea typeface="Times New Roman" panose="02020603050405020304" pitchFamily="18" charset="0"/>
              </a:rPr>
              <a:t>Think of an object as a container that holds two important things:</a:t>
            </a:r>
            <a:endParaRPr lang="en-US" sz="1800" dirty="0">
              <a:effectLst/>
              <a:latin typeface="Times New Roman" panose="02020603050405020304" pitchFamily="18" charset="0"/>
              <a:ea typeface="Times New Roman" panose="02020603050405020304" pitchFamily="18" charset="0"/>
            </a:endParaRPr>
          </a:p>
        </p:txBody>
      </p:sp>
      <p:sp>
        <p:nvSpPr>
          <p:cNvPr id="5" name="Content Placeholder 4">
            <a:extLst>
              <a:ext uri="{FF2B5EF4-FFF2-40B4-BE49-F238E27FC236}">
                <a16:creationId xmlns:a16="http://schemas.microsoft.com/office/drawing/2014/main" id="{292334B7-9714-4E0B-A27D-DC9C77B9772C}"/>
              </a:ext>
            </a:extLst>
          </p:cNvPr>
          <p:cNvSpPr>
            <a:spLocks noGrp="1"/>
          </p:cNvSpPr>
          <p:nvPr>
            <p:ph sz="quarter" idx="12"/>
          </p:nvPr>
        </p:nvSpPr>
        <p:spPr>
          <a:xfrm>
            <a:off x="1013222" y="2447319"/>
            <a:ext cx="4317711" cy="3362081"/>
          </a:xfrm>
        </p:spPr>
        <p:txBody>
          <a:bodyPr>
            <a:normAutofit fontScale="92500" lnSpcReduction="10000"/>
          </a:bodyPr>
          <a:lstStyle/>
          <a:p>
            <a:pPr marL="0" indent="0">
              <a:lnSpc>
                <a:spcPct val="150000"/>
              </a:lnSpc>
              <a:spcAft>
                <a:spcPts val="800"/>
              </a:spcAft>
              <a:buNone/>
            </a:pPr>
            <a:r>
              <a:rPr lang="en-US" sz="1800" kern="100" dirty="0">
                <a:effectLst/>
                <a:latin typeface="Bookman Old Style" panose="02050604050505020204" pitchFamily="18" charset="0"/>
                <a:ea typeface="DengXian" panose="02010600030101010101" pitchFamily="2" charset="-122"/>
                <a:cs typeface="Times New Roman" panose="02020603050405020304" pitchFamily="18" charset="0"/>
              </a:rPr>
              <a:t>Properties, also known as attributes or fields, are the characteristics or data associated with an object. They represent the state or the data that an object holds. For example, a car object may have properties such as color, make, model, and year.</a:t>
            </a:r>
            <a:endParaRPr lang="en-US" sz="1800" kern="1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6" name="Content Placeholder 5">
            <a:extLst>
              <a:ext uri="{FF2B5EF4-FFF2-40B4-BE49-F238E27FC236}">
                <a16:creationId xmlns:a16="http://schemas.microsoft.com/office/drawing/2014/main" id="{AB148F28-6F26-435B-B8C6-FEF59542B9ED}"/>
              </a:ext>
            </a:extLst>
          </p:cNvPr>
          <p:cNvSpPr>
            <a:spLocks noGrp="1"/>
          </p:cNvSpPr>
          <p:nvPr>
            <p:ph sz="quarter" idx="13"/>
          </p:nvPr>
        </p:nvSpPr>
        <p:spPr>
          <a:xfrm>
            <a:off x="6861067" y="2428479"/>
            <a:ext cx="4317711" cy="3559571"/>
          </a:xfrm>
        </p:spPr>
        <p:txBody>
          <a:bodyPr>
            <a:normAutofit lnSpcReduction="10000"/>
          </a:bodyPr>
          <a:lstStyle/>
          <a:p>
            <a:pPr marL="0" indent="0">
              <a:buNone/>
            </a:pPr>
            <a:r>
              <a:rPr lang="en-US" sz="1800" dirty="0">
                <a:effectLst/>
                <a:latin typeface="Bookman Old Style" panose="02050604050505020204" pitchFamily="18" charset="0"/>
                <a:ea typeface="DengXian" panose="02010600030101010101" pitchFamily="2" charset="-122"/>
                <a:cs typeface="Times New Roman" panose="02020603050405020304" pitchFamily="18" charset="0"/>
              </a:rPr>
              <a:t>Methods are the functions or behaviors associated with an object. </a:t>
            </a:r>
          </a:p>
          <a:p>
            <a:pPr marL="0" indent="0">
              <a:buNone/>
            </a:pPr>
            <a:r>
              <a:rPr lang="en-US" sz="1800" dirty="0">
                <a:effectLst/>
                <a:latin typeface="Bookman Old Style" panose="02050604050505020204" pitchFamily="18" charset="0"/>
                <a:ea typeface="DengXian" panose="02010600030101010101" pitchFamily="2" charset="-122"/>
                <a:cs typeface="Times New Roman" panose="02020603050405020304" pitchFamily="18" charset="0"/>
              </a:rPr>
              <a:t>They define the operations that an object can perform. </a:t>
            </a:r>
          </a:p>
          <a:p>
            <a:pPr marL="0" indent="0">
              <a:buNone/>
            </a:pPr>
            <a:r>
              <a:rPr lang="en-US" sz="1800" dirty="0">
                <a:effectLst/>
                <a:latin typeface="Bookman Old Style" panose="02050604050505020204" pitchFamily="18" charset="0"/>
                <a:ea typeface="DengXian" panose="02010600030101010101" pitchFamily="2" charset="-122"/>
                <a:cs typeface="Times New Roman" panose="02020603050405020304" pitchFamily="18" charset="0"/>
              </a:rPr>
              <a:t>For example, a car object may have methods such as start(), accelerate(), and brake().</a:t>
            </a:r>
            <a:endParaRPr lang="en-US" dirty="0"/>
          </a:p>
        </p:txBody>
      </p:sp>
    </p:spTree>
    <p:extLst>
      <p:ext uri="{BB962C8B-B14F-4D97-AF65-F5344CB8AC3E}">
        <p14:creationId xmlns:p14="http://schemas.microsoft.com/office/powerpoint/2010/main" val="1024225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F451EBE7-64A3-7E40-8C33-3C01E8EBABD2}"/>
              </a:ext>
            </a:extLst>
          </p:cNvPr>
          <p:cNvSpPr>
            <a:spLocks noGrp="1"/>
          </p:cNvSpPr>
          <p:nvPr>
            <p:ph idx="4294967295"/>
          </p:nvPr>
        </p:nvSpPr>
        <p:spPr>
          <a:xfrm>
            <a:off x="312996" y="1437061"/>
            <a:ext cx="5516304" cy="4910578"/>
          </a:xfrm>
        </p:spPr>
        <p:txBody>
          <a:bodyPr>
            <a:normAutofit fontScale="92500"/>
          </a:bodyPr>
          <a:lstStyle/>
          <a:p>
            <a:pPr marL="0" indent="0">
              <a:buNone/>
            </a:pPr>
            <a:r>
              <a:rPr lang="en-GB" sz="1800" dirty="0">
                <a:effectLst/>
                <a:latin typeface="Bookman Old Style" panose="02050604050505020204" pitchFamily="18" charset="0"/>
                <a:ea typeface="DengXian" panose="02010600030101010101" pitchFamily="2" charset="-122"/>
                <a:cs typeface="Times New Roman" panose="02020603050405020304" pitchFamily="18" charset="0"/>
              </a:rPr>
              <a:t>Encapsulation is the concept of bundling data (attributes/properties) and the operations (methods) that manipulate that data within a class.</a:t>
            </a:r>
          </a:p>
          <a:p>
            <a:pPr marL="0" indent="0">
              <a:buNone/>
            </a:pPr>
            <a:r>
              <a:rPr lang="en-GB" sz="1800" kern="100" dirty="0">
                <a:effectLst/>
                <a:latin typeface="Bookman Old Style" panose="02050604050505020204" pitchFamily="18" charset="0"/>
                <a:ea typeface="DengXian" panose="02010600030101010101" pitchFamily="2" charset="-122"/>
                <a:cs typeface="Times New Roman" panose="02020603050405020304" pitchFamily="18" charset="0"/>
              </a:rPr>
              <a:t>It allows for data hiding and this protects the data from being directly accessed or modified from outside the class, ensuring that it remains consistent and valid. </a:t>
            </a:r>
          </a:p>
          <a:p>
            <a:pPr marL="0" indent="0">
              <a:buNone/>
            </a:pPr>
            <a:endParaRPr lang="en-GB" sz="1800" kern="100" dirty="0">
              <a:effectLst/>
              <a:latin typeface="Bookman Old Style" panose="02050604050505020204" pitchFamily="18" charset="0"/>
              <a:ea typeface="DengXian" panose="02010600030101010101" pitchFamily="2" charset="-122"/>
              <a:cs typeface="Times New Roman" panose="02020603050405020304" pitchFamily="18" charset="0"/>
            </a:endParaRPr>
          </a:p>
          <a:p>
            <a:pPr marL="0" indent="0">
              <a:buNone/>
            </a:pPr>
            <a:r>
              <a:rPr lang="en-GB" sz="1800" kern="100" dirty="0">
                <a:effectLst/>
                <a:latin typeface="Bookman Old Style" panose="02050604050505020204" pitchFamily="18" charset="0"/>
                <a:ea typeface="DengXian" panose="02010600030101010101" pitchFamily="2" charset="-122"/>
                <a:cs typeface="Times New Roman" panose="02020603050405020304" pitchFamily="18" charset="0"/>
              </a:rPr>
              <a:t>Access to the data is controlled through methods</a:t>
            </a:r>
            <a:endParaRPr lang="en-US" dirty="0"/>
          </a:p>
        </p:txBody>
      </p:sp>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791610" y="510361"/>
            <a:ext cx="4559075" cy="583800"/>
          </a:xfrm>
        </p:spPr>
        <p:txBody>
          <a:bodyPr/>
          <a:lstStyle/>
          <a:p>
            <a:r>
              <a:rPr lang="en-US" dirty="0">
                <a:solidFill>
                  <a:srgbClr val="7030A0"/>
                </a:solidFill>
              </a:rPr>
              <a:t>Encapsulation</a:t>
            </a:r>
          </a:p>
        </p:txBody>
      </p:sp>
      <p:pic>
        <p:nvPicPr>
          <p:cNvPr id="7" name="Picture 6">
            <a:extLst>
              <a:ext uri="{FF2B5EF4-FFF2-40B4-BE49-F238E27FC236}">
                <a16:creationId xmlns:a16="http://schemas.microsoft.com/office/drawing/2014/main" id="{232D27A2-41A0-42BE-918A-BD4328DB65A8}"/>
              </a:ext>
            </a:extLst>
          </p:cNvPr>
          <p:cNvPicPr>
            <a:picLocks noChangeAspect="1"/>
          </p:cNvPicPr>
          <p:nvPr/>
        </p:nvPicPr>
        <p:blipFill>
          <a:blip r:embed="rId2"/>
          <a:stretch>
            <a:fillRect/>
          </a:stretch>
        </p:blipFill>
        <p:spPr>
          <a:xfrm>
            <a:off x="6645729" y="2432958"/>
            <a:ext cx="5394910" cy="4306568"/>
          </a:xfrm>
          <a:prstGeom prst="rect">
            <a:avLst/>
          </a:prstGeom>
        </p:spPr>
      </p:pic>
      <p:sp>
        <p:nvSpPr>
          <p:cNvPr id="12" name="TextBox 11">
            <a:extLst>
              <a:ext uri="{FF2B5EF4-FFF2-40B4-BE49-F238E27FC236}">
                <a16:creationId xmlns:a16="http://schemas.microsoft.com/office/drawing/2014/main" id="{8C52DD2D-2B21-460C-BC4B-9E04EA19529F}"/>
              </a:ext>
            </a:extLst>
          </p:cNvPr>
          <p:cNvSpPr txBox="1"/>
          <p:nvPr/>
        </p:nvSpPr>
        <p:spPr>
          <a:xfrm>
            <a:off x="6047015" y="118474"/>
            <a:ext cx="6098720" cy="2125967"/>
          </a:xfrm>
          <a:prstGeom prst="rect">
            <a:avLst/>
          </a:prstGeom>
          <a:noFill/>
        </p:spPr>
        <p:txBody>
          <a:bodyPr wrap="square">
            <a:spAutoFit/>
          </a:bodyPr>
          <a:lstStyle/>
          <a:p>
            <a:pPr>
              <a:lnSpc>
                <a:spcPct val="150000"/>
              </a:lnSpc>
              <a:spcAft>
                <a:spcPts val="800"/>
              </a:spcAft>
            </a:pPr>
            <a:r>
              <a:rPr lang="en-GB" sz="1800" kern="100" dirty="0">
                <a:effectLst/>
                <a:latin typeface="Bookman Old Style" panose="02050604050505020204" pitchFamily="18" charset="0"/>
                <a:ea typeface="DengXian" panose="02010600030101010101" pitchFamily="2" charset="-122"/>
                <a:cs typeface="Times New Roman" panose="02020603050405020304" pitchFamily="18" charset="0"/>
              </a:rPr>
              <a:t>In the example </a:t>
            </a:r>
            <a:r>
              <a:rPr lang="en-GB" kern="100" dirty="0">
                <a:latin typeface="Bookman Old Style" panose="02050604050505020204" pitchFamily="18" charset="0"/>
                <a:ea typeface="DengXian" panose="02010600030101010101" pitchFamily="2" charset="-122"/>
                <a:cs typeface="Times New Roman" panose="02020603050405020304" pitchFamily="18" charset="0"/>
              </a:rPr>
              <a:t>below</a:t>
            </a:r>
            <a:r>
              <a:rPr lang="en-GB" sz="1800" kern="100" dirty="0">
                <a:effectLst/>
                <a:latin typeface="Bookman Old Style" panose="02050604050505020204" pitchFamily="18" charset="0"/>
                <a:ea typeface="DengXian" panose="02010600030101010101" pitchFamily="2" charset="-122"/>
                <a:cs typeface="Times New Roman" panose="02020603050405020304" pitchFamily="18" charset="0"/>
              </a:rPr>
              <a:t>, the </a:t>
            </a:r>
            <a:r>
              <a:rPr lang="en-GB" sz="1800" b="1" kern="100" dirty="0">
                <a:solidFill>
                  <a:srgbClr val="000000"/>
                </a:solidFill>
                <a:effectLst/>
                <a:latin typeface="Bookman Old Style" panose="02050604050505020204" pitchFamily="18" charset="0"/>
                <a:ea typeface="DengXian" panose="02010600030101010101" pitchFamily="2" charset="-122"/>
                <a:cs typeface="Times New Roman" panose="02020603050405020304" pitchFamily="18" charset="0"/>
              </a:rPr>
              <a:t>_</a:t>
            </a:r>
            <a:r>
              <a:rPr lang="en-GB" sz="1800" b="1" kern="100" dirty="0" err="1">
                <a:solidFill>
                  <a:srgbClr val="000000"/>
                </a:solidFill>
                <a:effectLst/>
                <a:latin typeface="Bookman Old Style" panose="02050604050505020204" pitchFamily="18" charset="0"/>
                <a:ea typeface="DengXian" panose="02010600030101010101" pitchFamily="2" charset="-122"/>
                <a:cs typeface="Times New Roman" panose="02020603050405020304" pitchFamily="18" charset="0"/>
              </a:rPr>
              <a:t>button_hidden_inside</a:t>
            </a:r>
            <a:r>
              <a:rPr lang="en-GB" sz="1800" kern="100" dirty="0">
                <a:effectLst/>
                <a:latin typeface="Bookman Old Style" panose="02050604050505020204" pitchFamily="18" charset="0"/>
                <a:ea typeface="DengXian" panose="02010600030101010101" pitchFamily="2" charset="-122"/>
                <a:cs typeface="Times New Roman" panose="02020603050405020304" pitchFamily="18" charset="0"/>
              </a:rPr>
              <a:t> attribute is encapsulated within the Toy class. You can only interact with it through the play method, ensuring that the internal state is protected and accessed in a controlled manner.</a:t>
            </a:r>
            <a:endParaRPr lang="en-US" sz="1800" kern="1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20020463"/>
      </p:ext>
    </p:extLst>
  </p:cSld>
  <p:clrMapOvr>
    <a:masterClrMapping/>
  </p:clrMapOvr>
</p:sld>
</file>

<file path=ppt/theme/theme1.xml><?xml version="1.0" encoding="utf-8"?>
<a:theme xmlns:a="http://schemas.openxmlformats.org/drawingml/2006/main" name="Creative Gradient ">
  <a:themeElements>
    <a:clrScheme name="Japan 1">
      <a:dk1>
        <a:srgbClr val="000000"/>
      </a:dk1>
      <a:lt1>
        <a:srgbClr val="FFFFFF"/>
      </a:lt1>
      <a:dk2>
        <a:srgbClr val="073A4B"/>
      </a:dk2>
      <a:lt2>
        <a:srgbClr val="E7E6E6"/>
      </a:lt2>
      <a:accent1>
        <a:srgbClr val="EE476E"/>
      </a:accent1>
      <a:accent2>
        <a:srgbClr val="E3B95A"/>
      </a:accent2>
      <a:accent3>
        <a:srgbClr val="07D69F"/>
      </a:accent3>
      <a:accent4>
        <a:srgbClr val="118AB1"/>
      </a:accent4>
      <a:accent5>
        <a:srgbClr val="073A4B"/>
      </a:accent5>
      <a:accent6>
        <a:srgbClr val="E7ECF2"/>
      </a:accent6>
      <a:hlink>
        <a:srgbClr val="E7456B"/>
      </a:hlink>
      <a:folHlink>
        <a:srgbClr val="F0C55F"/>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ED9C639-84DE-47D6-9311-DE22D096325C}" vid="{8897FD28-C2C5-4A9F-A28F-BC63F57A39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Cherry blossom petals presentation</Template>
  <TotalTime>342</TotalTime>
  <Words>1765</Words>
  <Application>Microsoft Office PowerPoint</Application>
  <PresentationFormat>Widescreen</PresentationFormat>
  <Paragraphs>129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Meiryo UI</vt:lpstr>
      <vt:lpstr>Arial</vt:lpstr>
      <vt:lpstr>Bookman Old Style</vt:lpstr>
      <vt:lpstr>Calibri</vt:lpstr>
      <vt:lpstr>Times New Roman</vt:lpstr>
      <vt:lpstr>Creative Gradient </vt:lpstr>
      <vt:lpstr>Object Oriented Programming</vt:lpstr>
      <vt:lpstr>Object-oriented programming </vt:lpstr>
      <vt:lpstr>Features of OOP</vt:lpstr>
      <vt:lpstr>Classes</vt:lpstr>
      <vt:lpstr>Classes</vt:lpstr>
      <vt:lpstr>Object</vt:lpstr>
      <vt:lpstr>Think of an object as a container that holds two important things</vt:lpstr>
      <vt:lpstr>Think of an object as a container that holds two important things:</vt:lpstr>
      <vt:lpstr>Encapsulation</vt:lpstr>
      <vt:lpstr>Encapsulation</vt:lpstr>
      <vt:lpstr>Abstraction</vt:lpstr>
      <vt:lpstr>Inheritance</vt:lpstr>
      <vt:lpstr>Polymorphism</vt:lpstr>
      <vt:lpstr>Polymorphism</vt:lpstr>
      <vt:lpstr>Other terms used in OOP</vt:lpstr>
      <vt:lpstr>PowerPoint Presentation</vt:lpstr>
      <vt:lpstr>Constructors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Janet ReidSterling</dc:creator>
  <cp:lastModifiedBy>Janet ReidSterling</cp:lastModifiedBy>
  <cp:revision>16</cp:revision>
  <dcterms:created xsi:type="dcterms:W3CDTF">2024-02-23T02:28:06Z</dcterms:created>
  <dcterms:modified xsi:type="dcterms:W3CDTF">2024-02-25T23:14:53Z</dcterms:modified>
</cp:coreProperties>
</file>