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6" r:id="rId3"/>
    <p:sldId id="267" r:id="rId4"/>
    <p:sldId id="257" r:id="rId5"/>
    <p:sldId id="263" r:id="rId6"/>
    <p:sldId id="258" r:id="rId7"/>
    <p:sldId id="259" r:id="rId8"/>
    <p:sldId id="260" r:id="rId9"/>
    <p:sldId id="261" r:id="rId10"/>
    <p:sldId id="262"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8" d="100"/>
          <a:sy n="88" d="100"/>
        </p:scale>
        <p:origin x="210"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Sunday, October 15,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92939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Sunday, October 15,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2073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Sunday, October 15,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9599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Sunday, October 15,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0615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Sunday, October 15,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63642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Sunday, October 15,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66436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Sunday, October 15,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4447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Sunday, October 15,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00054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Sunday, October 15,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15205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Sunday, October 15,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43851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Sunday, October 15,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1820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Sunday, October 15,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082366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92F64-F96E-1A2D-0508-C5151D4CD50A}"/>
              </a:ext>
            </a:extLst>
          </p:cNvPr>
          <p:cNvSpPr>
            <a:spLocks noGrp="1"/>
          </p:cNvSpPr>
          <p:nvPr>
            <p:ph type="title"/>
          </p:nvPr>
        </p:nvSpPr>
        <p:spPr>
          <a:xfrm>
            <a:off x="1181100" y="742915"/>
            <a:ext cx="10241280" cy="880872"/>
          </a:xfrm>
        </p:spPr>
        <p:txBody>
          <a:bodyPr anchor="t">
            <a:normAutofit fontScale="90000"/>
          </a:bodyPr>
          <a:lstStyle/>
          <a:p>
            <a:pPr algn="ctr"/>
            <a:r>
              <a:rPr lang="en-US" b="1" dirty="0">
                <a:effectLst/>
              </a:rPr>
              <a:t>Move one glass only…</a:t>
            </a:r>
            <a:br>
              <a:rPr lang="en-US" b="1" dirty="0">
                <a:effectLst/>
              </a:rPr>
            </a:br>
            <a:endParaRPr lang="en-US" dirty="0"/>
          </a:p>
        </p:txBody>
      </p:sp>
      <p:sp>
        <p:nvSpPr>
          <p:cNvPr id="3" name="Content Placeholder 2">
            <a:extLst>
              <a:ext uri="{FF2B5EF4-FFF2-40B4-BE49-F238E27FC236}">
                <a16:creationId xmlns:a16="http://schemas.microsoft.com/office/drawing/2014/main" id="{FA0242A4-A584-F050-305A-BFCCF883B976}"/>
              </a:ext>
            </a:extLst>
          </p:cNvPr>
          <p:cNvSpPr>
            <a:spLocks noGrp="1"/>
          </p:cNvSpPr>
          <p:nvPr>
            <p:ph idx="1"/>
          </p:nvPr>
        </p:nvSpPr>
        <p:spPr>
          <a:xfrm>
            <a:off x="975360" y="1829235"/>
            <a:ext cx="10241280" cy="3959352"/>
          </a:xfrm>
        </p:spPr>
        <p:txBody>
          <a:bodyPr/>
          <a:lstStyle/>
          <a:p>
            <a:pPr marL="0" indent="0">
              <a:buNone/>
            </a:pPr>
            <a:r>
              <a:rPr lang="en-US" dirty="0"/>
              <a:t>There are 6 glasses on a table , three glasses on the left that are full and three on the right that are empty. </a:t>
            </a:r>
          </a:p>
          <a:p>
            <a:pPr marL="0" indent="0">
              <a:buNone/>
            </a:pPr>
            <a:r>
              <a:rPr lang="en-US" dirty="0"/>
              <a:t>If you make one change you will have a row of alternate full and empty glasses.</a:t>
            </a:r>
          </a:p>
          <a:p>
            <a:pPr marL="0" indent="0">
              <a:buNone/>
            </a:pPr>
            <a:r>
              <a:rPr lang="en-US" dirty="0"/>
              <a:t> </a:t>
            </a:r>
          </a:p>
        </p:txBody>
      </p:sp>
      <p:pic>
        <p:nvPicPr>
          <p:cNvPr id="5" name="Picture 4">
            <a:extLst>
              <a:ext uri="{FF2B5EF4-FFF2-40B4-BE49-F238E27FC236}">
                <a16:creationId xmlns:a16="http://schemas.microsoft.com/office/drawing/2014/main" id="{B468D33C-8607-90DF-40AD-CE712602779A}"/>
              </a:ext>
            </a:extLst>
          </p:cNvPr>
          <p:cNvPicPr>
            <a:picLocks noChangeAspect="1"/>
          </p:cNvPicPr>
          <p:nvPr/>
        </p:nvPicPr>
        <p:blipFill>
          <a:blip r:embed="rId2"/>
          <a:stretch>
            <a:fillRect/>
          </a:stretch>
        </p:blipFill>
        <p:spPr>
          <a:xfrm>
            <a:off x="2251277" y="3514124"/>
            <a:ext cx="6789309" cy="24799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57556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8A69-0F6C-58EC-B228-66F8BEF97097}"/>
              </a:ext>
            </a:extLst>
          </p:cNvPr>
          <p:cNvSpPr>
            <a:spLocks noGrp="1"/>
          </p:cNvSpPr>
          <p:nvPr>
            <p:ph type="title"/>
          </p:nvPr>
        </p:nvSpPr>
        <p:spPr>
          <a:xfrm>
            <a:off x="870857" y="430857"/>
            <a:ext cx="10241280" cy="625058"/>
          </a:xfrm>
        </p:spPr>
        <p:txBody>
          <a:bodyPr anchor="t"/>
          <a:lstStyle/>
          <a:p>
            <a:r>
              <a:rPr lang="en-US"/>
              <a:t>Purpose of Embedded System</a:t>
            </a:r>
            <a:endParaRPr lang="en-US" dirty="0"/>
          </a:p>
        </p:txBody>
      </p:sp>
      <p:sp>
        <p:nvSpPr>
          <p:cNvPr id="3" name="Content Placeholder 2">
            <a:extLst>
              <a:ext uri="{FF2B5EF4-FFF2-40B4-BE49-F238E27FC236}">
                <a16:creationId xmlns:a16="http://schemas.microsoft.com/office/drawing/2014/main" id="{1072FBE8-BC1F-E442-9B52-6507B066602F}"/>
              </a:ext>
            </a:extLst>
          </p:cNvPr>
          <p:cNvSpPr>
            <a:spLocks noGrp="1"/>
          </p:cNvSpPr>
          <p:nvPr>
            <p:ph idx="1"/>
          </p:nvPr>
        </p:nvSpPr>
        <p:spPr>
          <a:xfrm>
            <a:off x="579120" y="1518993"/>
            <a:ext cx="7432766" cy="4745736"/>
          </a:xfrm>
        </p:spPr>
        <p:txBody>
          <a:bodyPr>
            <a:normAutofit lnSpcReduction="10000"/>
          </a:bodyPr>
          <a:lstStyle/>
          <a:p>
            <a:pPr>
              <a:lnSpc>
                <a:spcPct val="150000"/>
              </a:lnSpc>
            </a:pPr>
            <a:r>
              <a:rPr lang="en-US" dirty="0">
                <a:latin typeface="Bookman Old Style" panose="02050604050505020204" pitchFamily="18" charset="0"/>
              </a:rPr>
              <a:t>Control  Embedded systems with control functionalities are used for imposing control over some variables according to the changes in input variables Embedded system with control functionality contains both sensors and actuators</a:t>
            </a:r>
          </a:p>
          <a:p>
            <a:r>
              <a:rPr lang="en-US" sz="2100" dirty="0">
                <a:latin typeface="Bookman Old Style" panose="02050604050505020204" pitchFamily="18" charset="0"/>
              </a:rPr>
              <a:t>Application Specific User Interface Embedded systems which are designed for a specific application. </a:t>
            </a:r>
            <a:br>
              <a:rPr lang="en-US" sz="2100" dirty="0">
                <a:latin typeface="Bookman Old Style" panose="02050604050505020204" pitchFamily="18" charset="0"/>
              </a:rPr>
            </a:br>
            <a:r>
              <a:rPr lang="en-US" sz="2100" dirty="0">
                <a:latin typeface="Bookman Old Style" panose="02050604050505020204" pitchFamily="18" charset="0"/>
              </a:rPr>
              <a:t>It contains Application Specific User interface (rather than general standard UI ) like keyboard, display units etc. It is aimed at a specific target group of users such as mobile handsets, control units in industrial applications etc.</a:t>
            </a:r>
          </a:p>
        </p:txBody>
      </p:sp>
      <p:pic>
        <p:nvPicPr>
          <p:cNvPr id="5" name="Picture 4">
            <a:extLst>
              <a:ext uri="{FF2B5EF4-FFF2-40B4-BE49-F238E27FC236}">
                <a16:creationId xmlns:a16="http://schemas.microsoft.com/office/drawing/2014/main" id="{D83A6AFE-2A4A-692E-A0C8-70F9E68BF110}"/>
              </a:ext>
            </a:extLst>
          </p:cNvPr>
          <p:cNvPicPr>
            <a:picLocks noChangeAspect="1"/>
          </p:cNvPicPr>
          <p:nvPr/>
        </p:nvPicPr>
        <p:blipFill>
          <a:blip r:embed="rId2"/>
          <a:stretch>
            <a:fillRect/>
          </a:stretch>
        </p:blipFill>
        <p:spPr>
          <a:xfrm>
            <a:off x="8702632" y="1685915"/>
            <a:ext cx="2218472" cy="1743085"/>
          </a:xfrm>
          <a:prstGeom prst="rect">
            <a:avLst/>
          </a:prstGeom>
        </p:spPr>
      </p:pic>
    </p:spTree>
    <p:extLst>
      <p:ext uri="{BB962C8B-B14F-4D97-AF65-F5344CB8AC3E}">
        <p14:creationId xmlns:p14="http://schemas.microsoft.com/office/powerpoint/2010/main" val="2054157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5D9CF-F77D-2BA7-4928-8A740FC27996}"/>
              </a:ext>
            </a:extLst>
          </p:cNvPr>
          <p:cNvSpPr>
            <a:spLocks noGrp="1"/>
          </p:cNvSpPr>
          <p:nvPr>
            <p:ph type="title"/>
          </p:nvPr>
        </p:nvSpPr>
        <p:spPr>
          <a:xfrm>
            <a:off x="975360" y="300228"/>
            <a:ext cx="10241280" cy="1234440"/>
          </a:xfrm>
        </p:spPr>
        <p:txBody>
          <a:bodyPr/>
          <a:lstStyle/>
          <a:p>
            <a:r>
              <a:rPr lang="en-US" dirty="0"/>
              <a:t>Benefits and drawbacks of embedded system</a:t>
            </a:r>
          </a:p>
        </p:txBody>
      </p:sp>
      <p:sp>
        <p:nvSpPr>
          <p:cNvPr id="3" name="Content Placeholder 2">
            <a:extLst>
              <a:ext uri="{FF2B5EF4-FFF2-40B4-BE49-F238E27FC236}">
                <a16:creationId xmlns:a16="http://schemas.microsoft.com/office/drawing/2014/main" id="{398BDCF4-7929-F573-975E-4AD2B46AF1E6}"/>
              </a:ext>
            </a:extLst>
          </p:cNvPr>
          <p:cNvSpPr>
            <a:spLocks noGrp="1"/>
          </p:cNvSpPr>
          <p:nvPr>
            <p:ph sz="half" idx="1"/>
          </p:nvPr>
        </p:nvSpPr>
        <p:spPr>
          <a:xfrm>
            <a:off x="643346" y="2928257"/>
            <a:ext cx="4846320" cy="2231571"/>
          </a:xfrm>
        </p:spPr>
        <p:txBody>
          <a:bodyPr>
            <a:normAutofit fontScale="70000" lnSpcReduction="20000"/>
          </a:bodyPr>
          <a:lstStyle/>
          <a:p>
            <a:r>
              <a:rPr lang="en-US" dirty="0"/>
              <a:t>    </a:t>
            </a:r>
            <a:r>
              <a:rPr lang="en-US" dirty="0">
                <a:latin typeface="Bookman Old Style" panose="02050604050505020204" pitchFamily="18" charset="0"/>
              </a:rPr>
              <a:t>Highly efficient at performing tasks</a:t>
            </a:r>
          </a:p>
          <a:p>
            <a:r>
              <a:rPr lang="en-US" dirty="0">
                <a:latin typeface="Bookman Old Style" panose="02050604050505020204" pitchFamily="18" charset="0"/>
              </a:rPr>
              <a:t>    Extremely reliable</a:t>
            </a:r>
          </a:p>
          <a:p>
            <a:r>
              <a:rPr lang="en-US" dirty="0">
                <a:latin typeface="Bookman Old Style" panose="02050604050505020204" pitchFamily="18" charset="0"/>
              </a:rPr>
              <a:t>    Easy to design</a:t>
            </a:r>
          </a:p>
          <a:p>
            <a:r>
              <a:rPr lang="en-US" dirty="0">
                <a:latin typeface="Bookman Old Style" panose="02050604050505020204" pitchFamily="18" charset="0"/>
              </a:rPr>
              <a:t>    Cheap to produce</a:t>
            </a:r>
          </a:p>
          <a:p>
            <a:r>
              <a:rPr lang="en-US" dirty="0">
                <a:latin typeface="Bookman Old Style" panose="02050604050505020204" pitchFamily="18" charset="0"/>
              </a:rPr>
              <a:t>    Compact in size</a:t>
            </a:r>
          </a:p>
          <a:p>
            <a:r>
              <a:rPr lang="en-US" dirty="0">
                <a:latin typeface="Bookman Old Style" panose="02050604050505020204" pitchFamily="18" charset="0"/>
              </a:rPr>
              <a:t>    Low in power consumption</a:t>
            </a:r>
          </a:p>
          <a:p>
            <a:endParaRPr lang="en-US" dirty="0"/>
          </a:p>
        </p:txBody>
      </p:sp>
      <p:sp>
        <p:nvSpPr>
          <p:cNvPr id="4" name="Content Placeholder 3">
            <a:extLst>
              <a:ext uri="{FF2B5EF4-FFF2-40B4-BE49-F238E27FC236}">
                <a16:creationId xmlns:a16="http://schemas.microsoft.com/office/drawing/2014/main" id="{E564B9CC-1DC0-1A97-10E8-A6700C4911D3}"/>
              </a:ext>
            </a:extLst>
          </p:cNvPr>
          <p:cNvSpPr>
            <a:spLocks noGrp="1"/>
          </p:cNvSpPr>
          <p:nvPr>
            <p:ph sz="half" idx="2"/>
          </p:nvPr>
        </p:nvSpPr>
        <p:spPr>
          <a:xfrm>
            <a:off x="6282690" y="2540059"/>
            <a:ext cx="4846320" cy="3959351"/>
          </a:xfrm>
        </p:spPr>
        <p:txBody>
          <a:bodyPr>
            <a:normAutofit fontScale="70000" lnSpcReduction="20000"/>
          </a:bodyPr>
          <a:lstStyle/>
          <a:p>
            <a:r>
              <a:rPr lang="en-US" dirty="0">
                <a:latin typeface="Bookman Old Style" panose="02050604050505020204" pitchFamily="18" charset="0"/>
              </a:rPr>
              <a:t>Can't alter, enhance or upgrade.</a:t>
            </a:r>
          </a:p>
          <a:p>
            <a:r>
              <a:rPr lang="en-US" dirty="0">
                <a:latin typeface="Bookman Old Style" panose="02050604050505020204" pitchFamily="18" charset="0"/>
              </a:rPr>
              <a:t>It is difficult to create a backup of embedded files</a:t>
            </a:r>
          </a:p>
          <a:p>
            <a:r>
              <a:rPr lang="en-US" dirty="0">
                <a:latin typeface="Bookman Old Style" panose="02050604050505020204" pitchFamily="18" charset="0"/>
              </a:rPr>
              <a:t>It is necessary to reset every setting to avoid any issue with the system.</a:t>
            </a:r>
          </a:p>
          <a:p>
            <a:r>
              <a:rPr lang="en-US" dirty="0">
                <a:latin typeface="Bookman Old Style" panose="02050604050505020204" pitchFamily="18" charset="0"/>
              </a:rPr>
              <a:t>Troubleshooting is harder</a:t>
            </a:r>
          </a:p>
          <a:p>
            <a:r>
              <a:rPr lang="en-US" dirty="0">
                <a:latin typeface="Bookman Old Style" panose="02050604050505020204" pitchFamily="18" charset="0"/>
              </a:rPr>
              <a:t>It is more difficult to transfer data across systems to another systems.</a:t>
            </a:r>
          </a:p>
          <a:p>
            <a:r>
              <a:rPr lang="en-US" dirty="0">
                <a:latin typeface="Bookman Old Style" panose="02050604050505020204" pitchFamily="18" charset="0"/>
              </a:rPr>
              <a:t>Hardware limitations, due to its use for certain tasks</a:t>
            </a:r>
          </a:p>
          <a:p>
            <a:r>
              <a:rPr lang="en-US" dirty="0">
                <a:latin typeface="Bookman Old Style" panose="02050604050505020204" pitchFamily="18" charset="0"/>
              </a:rPr>
              <a:t>Memory is limited and resources are not sufficient.</a:t>
            </a:r>
          </a:p>
          <a:p>
            <a:r>
              <a:rPr lang="en-US" dirty="0">
                <a:latin typeface="Bookman Old Style" panose="02050604050505020204" pitchFamily="18" charset="0"/>
              </a:rPr>
              <a:t>To require more development efforts to design an embedded system</a:t>
            </a:r>
          </a:p>
        </p:txBody>
      </p:sp>
      <p:pic>
        <p:nvPicPr>
          <p:cNvPr id="6" name="Picture 5" descr="A red cross with a white background&#10;&#10;Description automatically generated">
            <a:extLst>
              <a:ext uri="{FF2B5EF4-FFF2-40B4-BE49-F238E27FC236}">
                <a16:creationId xmlns:a16="http://schemas.microsoft.com/office/drawing/2014/main" id="{2E3ED9E9-CE8C-CA63-EA0B-167842754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460" y="1994278"/>
            <a:ext cx="978353" cy="807038"/>
          </a:xfrm>
          <a:prstGeom prst="rect">
            <a:avLst/>
          </a:prstGeom>
        </p:spPr>
      </p:pic>
      <p:pic>
        <p:nvPicPr>
          <p:cNvPr id="8" name="Picture 7" descr="A red rectangular object with a white background&#10;&#10;Description automatically generated">
            <a:extLst>
              <a:ext uri="{FF2B5EF4-FFF2-40B4-BE49-F238E27FC236}">
                <a16:creationId xmlns:a16="http://schemas.microsoft.com/office/drawing/2014/main" id="{674C8DA1-AE42-7C10-5AEC-5E3B763043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9114" y="1207648"/>
            <a:ext cx="1714500" cy="1089673"/>
          </a:xfrm>
          <a:prstGeom prst="rect">
            <a:avLst/>
          </a:prstGeom>
        </p:spPr>
      </p:pic>
    </p:spTree>
    <p:extLst>
      <p:ext uri="{BB962C8B-B14F-4D97-AF65-F5344CB8AC3E}">
        <p14:creationId xmlns:p14="http://schemas.microsoft.com/office/powerpoint/2010/main" val="3942967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D181-80B4-3E8A-AC55-EE9F7E637ADB}"/>
              </a:ext>
            </a:extLst>
          </p:cNvPr>
          <p:cNvSpPr>
            <a:spLocks noGrp="1"/>
          </p:cNvSpPr>
          <p:nvPr>
            <p:ph type="title"/>
          </p:nvPr>
        </p:nvSpPr>
        <p:spPr>
          <a:xfrm>
            <a:off x="975360" y="470807"/>
            <a:ext cx="10241280" cy="631154"/>
          </a:xfrm>
        </p:spPr>
        <p:txBody>
          <a:bodyPr/>
          <a:lstStyle/>
          <a:p>
            <a:pPr algn="ctr"/>
            <a:r>
              <a:rPr lang="en-US" dirty="0"/>
              <a:t>question</a:t>
            </a:r>
          </a:p>
        </p:txBody>
      </p:sp>
      <p:sp>
        <p:nvSpPr>
          <p:cNvPr id="3" name="Content Placeholder 2">
            <a:extLst>
              <a:ext uri="{FF2B5EF4-FFF2-40B4-BE49-F238E27FC236}">
                <a16:creationId xmlns:a16="http://schemas.microsoft.com/office/drawing/2014/main" id="{D2CD2B32-2314-6AB5-DF53-11BB7C6C2742}"/>
              </a:ext>
            </a:extLst>
          </p:cNvPr>
          <p:cNvSpPr>
            <a:spLocks noGrp="1"/>
          </p:cNvSpPr>
          <p:nvPr>
            <p:ph idx="1"/>
          </p:nvPr>
        </p:nvSpPr>
        <p:spPr>
          <a:xfrm>
            <a:off x="800098" y="1932650"/>
            <a:ext cx="10853057" cy="2889722"/>
          </a:xfrm>
        </p:spPr>
        <p:txBody>
          <a:bodyPr>
            <a:normAutofit/>
          </a:bodyPr>
          <a:lstStyle/>
          <a:p>
            <a:pPr marL="0" indent="0">
              <a:buNone/>
            </a:pPr>
            <a:r>
              <a:rPr lang="en-US" sz="2800" dirty="0">
                <a:latin typeface="Bookman Old Style" panose="02050604050505020204" pitchFamily="18" charset="0"/>
              </a:rPr>
              <a:t>Describe how an embedded system controls a washing machine   [3]</a:t>
            </a:r>
          </a:p>
        </p:txBody>
      </p:sp>
    </p:spTree>
    <p:extLst>
      <p:ext uri="{BB962C8B-B14F-4D97-AF65-F5344CB8AC3E}">
        <p14:creationId xmlns:p14="http://schemas.microsoft.com/office/powerpoint/2010/main" val="2157848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D181-80B4-3E8A-AC55-EE9F7E637ADB}"/>
              </a:ext>
            </a:extLst>
          </p:cNvPr>
          <p:cNvSpPr>
            <a:spLocks noGrp="1"/>
          </p:cNvSpPr>
          <p:nvPr>
            <p:ph type="title"/>
          </p:nvPr>
        </p:nvSpPr>
        <p:spPr>
          <a:xfrm>
            <a:off x="975360" y="470807"/>
            <a:ext cx="10241280" cy="631154"/>
          </a:xfrm>
        </p:spPr>
        <p:txBody>
          <a:bodyPr/>
          <a:lstStyle/>
          <a:p>
            <a:pPr algn="ctr"/>
            <a:r>
              <a:rPr lang="en-US" dirty="0"/>
              <a:t>Question-Solution</a:t>
            </a:r>
          </a:p>
        </p:txBody>
      </p:sp>
      <p:sp>
        <p:nvSpPr>
          <p:cNvPr id="3" name="Content Placeholder 2">
            <a:extLst>
              <a:ext uri="{FF2B5EF4-FFF2-40B4-BE49-F238E27FC236}">
                <a16:creationId xmlns:a16="http://schemas.microsoft.com/office/drawing/2014/main" id="{D2CD2B32-2314-6AB5-DF53-11BB7C6C2742}"/>
              </a:ext>
            </a:extLst>
          </p:cNvPr>
          <p:cNvSpPr>
            <a:spLocks noGrp="1"/>
          </p:cNvSpPr>
          <p:nvPr>
            <p:ph idx="1"/>
          </p:nvPr>
        </p:nvSpPr>
        <p:spPr>
          <a:xfrm>
            <a:off x="451755" y="1682277"/>
            <a:ext cx="10853057" cy="4108921"/>
          </a:xfrm>
        </p:spPr>
        <p:txBody>
          <a:bodyPr>
            <a:normAutofit fontScale="70000" lnSpcReduction="20000"/>
          </a:bodyPr>
          <a:lstStyle/>
          <a:p>
            <a:pPr marL="0" indent="0">
              <a:buNone/>
            </a:pPr>
            <a:r>
              <a:rPr lang="en-US" sz="2800" dirty="0">
                <a:latin typeface="Bookman Old Style" panose="02050604050505020204" pitchFamily="18" charset="0"/>
              </a:rPr>
              <a:t>Describe how an embedded system controls a washing machine   [3]</a:t>
            </a:r>
          </a:p>
          <a:p>
            <a:pPr marL="0" indent="0">
              <a:buNone/>
            </a:pPr>
            <a:endParaRPr lang="en-US" sz="2800" dirty="0">
              <a:latin typeface="Bookman Old Style" panose="02050604050505020204" pitchFamily="18" charset="0"/>
            </a:endParaRPr>
          </a:p>
          <a:p>
            <a:pPr marL="0" indent="0">
              <a:lnSpc>
                <a:spcPct val="170000"/>
              </a:lnSpc>
              <a:buNone/>
            </a:pPr>
            <a:r>
              <a:rPr lang="en-US" sz="2800" dirty="0">
                <a:solidFill>
                  <a:srgbClr val="00B050"/>
                </a:solidFill>
                <a:latin typeface="Bookman Old Style" panose="02050604050505020204" pitchFamily="18" charset="0"/>
              </a:rPr>
              <a:t>The user selects the wash cycle they require using a keypad [1]</a:t>
            </a:r>
          </a:p>
          <a:p>
            <a:pPr marL="0" indent="0">
              <a:lnSpc>
                <a:spcPct val="170000"/>
              </a:lnSpc>
              <a:buNone/>
            </a:pPr>
            <a:r>
              <a:rPr lang="en-US" sz="2800" dirty="0">
                <a:solidFill>
                  <a:srgbClr val="00B050"/>
                </a:solidFill>
                <a:latin typeface="Bookman Old Style" panose="02050604050505020204" pitchFamily="18" charset="0"/>
              </a:rPr>
              <a:t>The microprocessor will process the inputs and begin to heat the water and move the drum to begin the wash. [1]</a:t>
            </a:r>
          </a:p>
          <a:p>
            <a:pPr marL="0" indent="0">
              <a:lnSpc>
                <a:spcPct val="170000"/>
              </a:lnSpc>
              <a:buNone/>
            </a:pPr>
            <a:r>
              <a:rPr lang="en-US" sz="2800" dirty="0">
                <a:solidFill>
                  <a:srgbClr val="00B050"/>
                </a:solidFill>
                <a:latin typeface="Bookman Old Style" panose="02050604050505020204" pitchFamily="18" charset="0"/>
              </a:rPr>
              <a:t>The actuator controlling the drum and the heating mechanism are the output devices [1]</a:t>
            </a:r>
          </a:p>
          <a:p>
            <a:pPr marL="0" indent="0">
              <a:lnSpc>
                <a:spcPct val="170000"/>
              </a:lnSpc>
              <a:buNone/>
            </a:pPr>
            <a:r>
              <a:rPr lang="en-US" sz="2800" dirty="0">
                <a:solidFill>
                  <a:srgbClr val="00B050"/>
                </a:solidFill>
                <a:latin typeface="Bookman Old Style" panose="02050604050505020204" pitchFamily="18" charset="0"/>
              </a:rPr>
              <a:t>Sensors will monitor the water level and temperature [1]</a:t>
            </a:r>
          </a:p>
        </p:txBody>
      </p:sp>
    </p:spTree>
    <p:extLst>
      <p:ext uri="{BB962C8B-B14F-4D97-AF65-F5344CB8AC3E}">
        <p14:creationId xmlns:p14="http://schemas.microsoft.com/office/powerpoint/2010/main" val="2963019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52DBA-A236-DC40-8725-ECEACF9B9833}"/>
              </a:ext>
            </a:extLst>
          </p:cNvPr>
          <p:cNvSpPr>
            <a:spLocks noGrp="1"/>
          </p:cNvSpPr>
          <p:nvPr>
            <p:ph type="ctrTitle"/>
          </p:nvPr>
        </p:nvSpPr>
        <p:spPr>
          <a:xfrm>
            <a:off x="1132114" y="832756"/>
            <a:ext cx="9144000" cy="914401"/>
          </a:xfrm>
        </p:spPr>
        <p:txBody>
          <a:bodyPr anchor="t"/>
          <a:lstStyle/>
          <a:p>
            <a:r>
              <a:rPr lang="en-US" dirty="0"/>
              <a:t>Interrupt</a:t>
            </a:r>
          </a:p>
        </p:txBody>
      </p:sp>
    </p:spTree>
    <p:extLst>
      <p:ext uri="{BB962C8B-B14F-4D97-AF65-F5344CB8AC3E}">
        <p14:creationId xmlns:p14="http://schemas.microsoft.com/office/powerpoint/2010/main" val="1599145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A535A-C214-68EE-EBA3-8112CF66D4FF}"/>
              </a:ext>
            </a:extLst>
          </p:cNvPr>
          <p:cNvSpPr>
            <a:spLocks noGrp="1"/>
          </p:cNvSpPr>
          <p:nvPr>
            <p:ph type="title"/>
          </p:nvPr>
        </p:nvSpPr>
        <p:spPr>
          <a:xfrm>
            <a:off x="571500" y="359228"/>
            <a:ext cx="10241280" cy="745454"/>
          </a:xfrm>
        </p:spPr>
        <p:txBody>
          <a:bodyPr/>
          <a:lstStyle/>
          <a:p>
            <a:pPr algn="ctr"/>
            <a:r>
              <a:rPr lang="en-US" dirty="0"/>
              <a:t>objectives</a:t>
            </a:r>
          </a:p>
        </p:txBody>
      </p:sp>
      <p:sp>
        <p:nvSpPr>
          <p:cNvPr id="3" name="Content Placeholder 2">
            <a:extLst>
              <a:ext uri="{FF2B5EF4-FFF2-40B4-BE49-F238E27FC236}">
                <a16:creationId xmlns:a16="http://schemas.microsoft.com/office/drawing/2014/main" id="{43C2146F-87E2-1F7F-FE88-07DB7786C1E6}"/>
              </a:ext>
            </a:extLst>
          </p:cNvPr>
          <p:cNvSpPr>
            <a:spLocks noGrp="1"/>
          </p:cNvSpPr>
          <p:nvPr>
            <p:ph idx="1"/>
          </p:nvPr>
        </p:nvSpPr>
        <p:spPr>
          <a:xfrm>
            <a:off x="631371" y="1655065"/>
            <a:ext cx="5992586" cy="4310306"/>
          </a:xfrm>
        </p:spPr>
        <p:txBody>
          <a:bodyPr/>
          <a:lstStyle/>
          <a:p>
            <a:r>
              <a:rPr lang="en-US" dirty="0">
                <a:latin typeface="Bookman Old Style" panose="02050604050505020204" pitchFamily="18" charset="0"/>
              </a:rPr>
              <a:t>At the end of the lesson, students should be able to:</a:t>
            </a:r>
          </a:p>
        </p:txBody>
      </p:sp>
      <p:pic>
        <p:nvPicPr>
          <p:cNvPr id="5" name="Picture 4" descr="A dart hitting the center of a target&#10;&#10;Description automatically generated">
            <a:extLst>
              <a:ext uri="{FF2B5EF4-FFF2-40B4-BE49-F238E27FC236}">
                <a16:creationId xmlns:a16="http://schemas.microsoft.com/office/drawing/2014/main" id="{3FE81693-B5AE-6FE8-4DAB-4EF54878E7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1504" y="1865651"/>
            <a:ext cx="4059010" cy="4059010"/>
          </a:xfrm>
          <a:prstGeom prst="rect">
            <a:avLst/>
          </a:prstGeom>
        </p:spPr>
      </p:pic>
    </p:spTree>
    <p:extLst>
      <p:ext uri="{BB962C8B-B14F-4D97-AF65-F5344CB8AC3E}">
        <p14:creationId xmlns:p14="http://schemas.microsoft.com/office/powerpoint/2010/main" val="3258823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04C3-681E-4C1F-F108-93D75221AECE}"/>
              </a:ext>
            </a:extLst>
          </p:cNvPr>
          <p:cNvSpPr>
            <a:spLocks noGrp="1"/>
          </p:cNvSpPr>
          <p:nvPr>
            <p:ph type="title"/>
          </p:nvPr>
        </p:nvSpPr>
        <p:spPr>
          <a:xfrm>
            <a:off x="778328" y="381000"/>
            <a:ext cx="10241280" cy="810768"/>
          </a:xfrm>
        </p:spPr>
        <p:txBody>
          <a:bodyPr/>
          <a:lstStyle/>
          <a:p>
            <a:r>
              <a:rPr lang="en-US" dirty="0"/>
              <a:t>What is an Interrupt?</a:t>
            </a:r>
          </a:p>
        </p:txBody>
      </p:sp>
      <p:sp>
        <p:nvSpPr>
          <p:cNvPr id="3" name="Vertical Text Placeholder 2">
            <a:extLst>
              <a:ext uri="{FF2B5EF4-FFF2-40B4-BE49-F238E27FC236}">
                <a16:creationId xmlns:a16="http://schemas.microsoft.com/office/drawing/2014/main" id="{8A6283BC-CC07-77E9-ACEB-7D75ECA52A50}"/>
              </a:ext>
            </a:extLst>
          </p:cNvPr>
          <p:cNvSpPr>
            <a:spLocks noGrp="1"/>
          </p:cNvSpPr>
          <p:nvPr>
            <p:ph type="body" orient="vert" idx="1"/>
          </p:nvPr>
        </p:nvSpPr>
        <p:spPr>
          <a:xfrm>
            <a:off x="487016" y="1449323"/>
            <a:ext cx="7296269" cy="4653303"/>
          </a:xfrm>
        </p:spPr>
        <p:txBody>
          <a:bodyPr vert="horz">
            <a:normAutofit fontScale="92500" lnSpcReduction="10000"/>
          </a:bodyPr>
          <a:lstStyle/>
          <a:p>
            <a:pPr marL="0" indent="0">
              <a:lnSpc>
                <a:spcPct val="200000"/>
              </a:lnSpc>
              <a:buNone/>
            </a:pPr>
            <a:r>
              <a:rPr lang="en-US" sz="18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Interrupts are a response by the processor to a process/event that needs immediate attention from the software. </a:t>
            </a:r>
          </a:p>
          <a:p>
            <a:pPr marL="0" indent="0">
              <a:lnSpc>
                <a:spcPct val="200000"/>
              </a:lnSpc>
              <a:buNone/>
            </a:pPr>
            <a:r>
              <a:rPr lang="en-US" sz="18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It alerts the processor and servers that a request for the CPU to interrupt the currently executing program/code when permitted, in order so that the event can be processed within good time. </a:t>
            </a:r>
          </a:p>
          <a:p>
            <a:pPr marL="0" indent="0">
              <a:lnSpc>
                <a:spcPct val="200000"/>
              </a:lnSpc>
              <a:buNone/>
            </a:pPr>
            <a:r>
              <a:rPr lang="en-US" sz="18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If the response is accepted from the processor, the processor will respond by suspending its current activities (saving its state), and thus executing a function called an interrupt handler to deal with the event.</a:t>
            </a:r>
            <a:endParaRPr lang="en-US" dirty="0">
              <a:latin typeface="Bookman Old Style" panose="02050604050505020204" pitchFamily="18" charset="0"/>
            </a:endParaRPr>
          </a:p>
        </p:txBody>
      </p:sp>
    </p:spTree>
    <p:extLst>
      <p:ext uri="{BB962C8B-B14F-4D97-AF65-F5344CB8AC3E}">
        <p14:creationId xmlns:p14="http://schemas.microsoft.com/office/powerpoint/2010/main" val="2386450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E75B5-5637-4AC5-B46A-CFBC8D6463A0}"/>
              </a:ext>
            </a:extLst>
          </p:cNvPr>
          <p:cNvSpPr>
            <a:spLocks noGrp="1"/>
          </p:cNvSpPr>
          <p:nvPr>
            <p:ph type="title"/>
          </p:nvPr>
        </p:nvSpPr>
        <p:spPr>
          <a:xfrm>
            <a:off x="1088571" y="262127"/>
            <a:ext cx="10241280" cy="1207444"/>
          </a:xfrm>
        </p:spPr>
        <p:txBody>
          <a:bodyPr anchor="t">
            <a:noAutofit/>
          </a:bodyPr>
          <a:lstStyle/>
          <a:p>
            <a:pPr algn="ctr"/>
            <a:r>
              <a:rPr lang="en-US" dirty="0"/>
              <a:t>Typical components of an Embedded system</a:t>
            </a:r>
          </a:p>
        </p:txBody>
      </p:sp>
      <p:pic>
        <p:nvPicPr>
          <p:cNvPr id="4" name="Picture 3">
            <a:extLst>
              <a:ext uri="{FF2B5EF4-FFF2-40B4-BE49-F238E27FC236}">
                <a16:creationId xmlns:a16="http://schemas.microsoft.com/office/drawing/2014/main" id="{80FE9DD0-98BC-E0D6-A9D6-B99EF7CBEE20}"/>
              </a:ext>
            </a:extLst>
          </p:cNvPr>
          <p:cNvPicPr>
            <a:picLocks noChangeAspect="1"/>
          </p:cNvPicPr>
          <p:nvPr/>
        </p:nvPicPr>
        <p:blipFill rotWithShape="1">
          <a:blip r:embed="rId2"/>
          <a:srcRect l="3685" t="6113" r="5231" b="15537"/>
          <a:stretch/>
        </p:blipFill>
        <p:spPr>
          <a:xfrm>
            <a:off x="2378528" y="1953752"/>
            <a:ext cx="5736771" cy="4256548"/>
          </a:xfrm>
          <a:prstGeom prst="rect">
            <a:avLst/>
          </a:prstGeom>
        </p:spPr>
      </p:pic>
    </p:spTree>
    <p:extLst>
      <p:ext uri="{BB962C8B-B14F-4D97-AF65-F5344CB8AC3E}">
        <p14:creationId xmlns:p14="http://schemas.microsoft.com/office/powerpoint/2010/main" val="2352672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71A71-E57D-AED4-6D64-6EB668BE2F9C}"/>
              </a:ext>
            </a:extLst>
          </p:cNvPr>
          <p:cNvSpPr>
            <a:spLocks noGrp="1"/>
          </p:cNvSpPr>
          <p:nvPr>
            <p:ph type="title"/>
          </p:nvPr>
        </p:nvSpPr>
        <p:spPr>
          <a:xfrm>
            <a:off x="1115786" y="394715"/>
            <a:ext cx="10241280" cy="712797"/>
          </a:xfrm>
        </p:spPr>
        <p:txBody>
          <a:bodyPr/>
          <a:lstStyle/>
          <a:p>
            <a:r>
              <a:rPr lang="en-US" dirty="0"/>
              <a:t>Features of embedded system</a:t>
            </a:r>
          </a:p>
        </p:txBody>
      </p:sp>
      <p:sp>
        <p:nvSpPr>
          <p:cNvPr id="3" name="Content Placeholder 2">
            <a:extLst>
              <a:ext uri="{FF2B5EF4-FFF2-40B4-BE49-F238E27FC236}">
                <a16:creationId xmlns:a16="http://schemas.microsoft.com/office/drawing/2014/main" id="{E2DD974E-E0D1-03B2-D83C-5AFB25C8E323}"/>
              </a:ext>
            </a:extLst>
          </p:cNvPr>
          <p:cNvSpPr>
            <a:spLocks noGrp="1"/>
          </p:cNvSpPr>
          <p:nvPr>
            <p:ph idx="1"/>
          </p:nvPr>
        </p:nvSpPr>
        <p:spPr>
          <a:xfrm>
            <a:off x="767442" y="1518993"/>
            <a:ext cx="8871858" cy="3994622"/>
          </a:xfrm>
        </p:spPr>
        <p:txBody>
          <a:bodyPr>
            <a:normAutofit/>
          </a:bodyPr>
          <a:lstStyle/>
          <a:p>
            <a:r>
              <a:rPr lang="en-US" dirty="0">
                <a:latin typeface="Bookman Old Style" panose="02050604050505020204" pitchFamily="18" charset="0"/>
              </a:rPr>
              <a:t>Wired / wireless internet connectivity – so that they can be monitored, controlled and updated over the internet.</a:t>
            </a:r>
          </a:p>
          <a:p>
            <a:r>
              <a:rPr lang="en-US" dirty="0">
                <a:latin typeface="Bookman Old Style" panose="02050604050505020204" pitchFamily="18" charset="0"/>
              </a:rPr>
              <a:t>They have a number of input ports, so that they can be connected to buttons and sensors.</a:t>
            </a:r>
          </a:p>
          <a:p>
            <a:r>
              <a:rPr lang="en-US" dirty="0">
                <a:latin typeface="Bookman Old Style" panose="02050604050505020204" pitchFamily="18" charset="0"/>
              </a:rPr>
              <a:t>Output ports, so that they can turn on motors, devices or alarms.</a:t>
            </a:r>
          </a:p>
          <a:p>
            <a:r>
              <a:rPr lang="en-US" dirty="0">
                <a:latin typeface="Bookman Old Style" panose="02050604050505020204" pitchFamily="18" charset="0"/>
              </a:rPr>
              <a:t>The use usually low power devices, meaning they down use a large amount of electricity, especially in standby mode.</a:t>
            </a:r>
          </a:p>
          <a:p>
            <a:r>
              <a:rPr lang="en-US" dirty="0">
                <a:latin typeface="Bookman Old Style" panose="02050604050505020204" pitchFamily="18" charset="0"/>
              </a:rPr>
              <a:t>Often use input sensors with preset values – these values are used to control when certain actions will happen.</a:t>
            </a:r>
          </a:p>
        </p:txBody>
      </p:sp>
    </p:spTree>
    <p:extLst>
      <p:ext uri="{BB962C8B-B14F-4D97-AF65-F5344CB8AC3E}">
        <p14:creationId xmlns:p14="http://schemas.microsoft.com/office/powerpoint/2010/main" val="2714124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15D6-1535-17EF-2D23-677714A4DB32}"/>
              </a:ext>
            </a:extLst>
          </p:cNvPr>
          <p:cNvSpPr>
            <a:spLocks noGrp="1"/>
          </p:cNvSpPr>
          <p:nvPr>
            <p:ph type="title"/>
          </p:nvPr>
        </p:nvSpPr>
        <p:spPr>
          <a:xfrm>
            <a:off x="892629" y="228600"/>
            <a:ext cx="10241280" cy="658368"/>
          </a:xfrm>
        </p:spPr>
        <p:txBody>
          <a:bodyPr>
            <a:normAutofit/>
          </a:bodyPr>
          <a:lstStyle/>
          <a:p>
            <a:r>
              <a:rPr lang="en-US" sz="2800" dirty="0"/>
              <a:t>Devices that use embedded system</a:t>
            </a:r>
          </a:p>
        </p:txBody>
      </p:sp>
      <p:sp>
        <p:nvSpPr>
          <p:cNvPr id="3" name="Content Placeholder 2">
            <a:extLst>
              <a:ext uri="{FF2B5EF4-FFF2-40B4-BE49-F238E27FC236}">
                <a16:creationId xmlns:a16="http://schemas.microsoft.com/office/drawing/2014/main" id="{8338AB50-307E-4653-6B31-B73494950649}"/>
              </a:ext>
            </a:extLst>
          </p:cNvPr>
          <p:cNvSpPr>
            <a:spLocks noGrp="1"/>
          </p:cNvSpPr>
          <p:nvPr>
            <p:ph idx="1"/>
          </p:nvPr>
        </p:nvSpPr>
        <p:spPr>
          <a:xfrm>
            <a:off x="500743" y="1289957"/>
            <a:ext cx="11112137" cy="4781659"/>
          </a:xfrm>
        </p:spPr>
        <p:txBody>
          <a:bodyPr>
            <a:normAutofit fontScale="85000" lnSpcReduction="20000"/>
          </a:bodyPr>
          <a:lstStyle/>
          <a:p>
            <a:r>
              <a:rPr lang="en-US" dirty="0">
                <a:solidFill>
                  <a:srgbClr val="00B050"/>
                </a:solidFill>
                <a:latin typeface="Bookman Old Style" panose="02050604050505020204" pitchFamily="18" charset="0"/>
              </a:rPr>
              <a:t>Consumer Electronics: </a:t>
            </a:r>
            <a:r>
              <a:rPr lang="en-US" dirty="0">
                <a:latin typeface="Bookman Old Style" panose="02050604050505020204" pitchFamily="18" charset="0"/>
              </a:rPr>
              <a:t>Camcorders, Cameras etc.</a:t>
            </a:r>
          </a:p>
          <a:p>
            <a:r>
              <a:rPr lang="en-US" dirty="0">
                <a:solidFill>
                  <a:srgbClr val="00B050"/>
                </a:solidFill>
                <a:latin typeface="Bookman Old Style" panose="02050604050505020204" pitchFamily="18" charset="0"/>
              </a:rPr>
              <a:t>Household Appliances: </a:t>
            </a:r>
            <a:r>
              <a:rPr lang="en-US" dirty="0">
                <a:latin typeface="Bookman Old Style" panose="02050604050505020204" pitchFamily="18" charset="0"/>
              </a:rPr>
              <a:t>Television, DVD players, washing machine, Fridge, Microwave Oven etc.</a:t>
            </a:r>
          </a:p>
          <a:p>
            <a:r>
              <a:rPr lang="en-US" dirty="0">
                <a:solidFill>
                  <a:srgbClr val="00B050"/>
                </a:solidFill>
                <a:latin typeface="Bookman Old Style" panose="02050604050505020204" pitchFamily="18" charset="0"/>
              </a:rPr>
              <a:t>Home Automation and Security Systems: </a:t>
            </a:r>
            <a:r>
              <a:rPr lang="en-US" dirty="0">
                <a:latin typeface="Bookman Old Style" panose="02050604050505020204" pitchFamily="18" charset="0"/>
              </a:rPr>
              <a:t>Air conditioners, sprinklers, Intruder detection alarms, Closed Circuit Television Cameras, Fire alarms etc.</a:t>
            </a:r>
          </a:p>
          <a:p>
            <a:r>
              <a:rPr lang="en-US" dirty="0">
                <a:solidFill>
                  <a:srgbClr val="00B050"/>
                </a:solidFill>
                <a:latin typeface="Bookman Old Style" panose="02050604050505020204" pitchFamily="18" charset="0"/>
              </a:rPr>
              <a:t>Automotive Industry: </a:t>
            </a:r>
            <a:r>
              <a:rPr lang="en-US" dirty="0">
                <a:latin typeface="Bookman Old Style" panose="02050604050505020204" pitchFamily="18" charset="0"/>
              </a:rPr>
              <a:t>Anti-lock breaking systems (ABS), Engine Control, Ignition Systems, Automatic Navigation Systems etc.</a:t>
            </a:r>
          </a:p>
          <a:p>
            <a:r>
              <a:rPr lang="en-US" dirty="0">
                <a:latin typeface="Bookman Old Style" panose="02050604050505020204" pitchFamily="18" charset="0"/>
              </a:rPr>
              <a:t> </a:t>
            </a:r>
            <a:r>
              <a:rPr lang="en-US" dirty="0">
                <a:solidFill>
                  <a:srgbClr val="00B050"/>
                </a:solidFill>
                <a:latin typeface="Bookman Old Style" panose="02050604050505020204" pitchFamily="18" charset="0"/>
              </a:rPr>
              <a:t>Telecom: </a:t>
            </a:r>
            <a:r>
              <a:rPr lang="en-US" dirty="0">
                <a:latin typeface="Bookman Old Style" panose="02050604050505020204" pitchFamily="18" charset="0"/>
              </a:rPr>
              <a:t>Cellular Telephones, Telephone switches, Handset Multimedia Applications etc.</a:t>
            </a:r>
          </a:p>
          <a:p>
            <a:r>
              <a:rPr lang="en-US" dirty="0">
                <a:solidFill>
                  <a:srgbClr val="00B050"/>
                </a:solidFill>
                <a:latin typeface="Bookman Old Style" panose="02050604050505020204" pitchFamily="18" charset="0"/>
              </a:rPr>
              <a:t>Computer Peripherals: </a:t>
            </a:r>
            <a:r>
              <a:rPr lang="en-US" dirty="0">
                <a:latin typeface="Bookman Old Style" panose="02050604050505020204" pitchFamily="18" charset="0"/>
              </a:rPr>
              <a:t>Printers, Scanners, Fax machines etc.</a:t>
            </a:r>
          </a:p>
          <a:p>
            <a:r>
              <a:rPr lang="en-US" dirty="0">
                <a:solidFill>
                  <a:srgbClr val="00B050"/>
                </a:solidFill>
                <a:latin typeface="Bookman Old Style" panose="02050604050505020204" pitchFamily="18" charset="0"/>
              </a:rPr>
              <a:t>Computer Networking Systems: </a:t>
            </a:r>
            <a:r>
              <a:rPr lang="en-US" dirty="0">
                <a:latin typeface="Bookman Old Style" panose="02050604050505020204" pitchFamily="18" charset="0"/>
              </a:rPr>
              <a:t>Network Routers, Switches, Hubs, Firewalls etc.</a:t>
            </a:r>
          </a:p>
          <a:p>
            <a:r>
              <a:rPr lang="en-US" dirty="0">
                <a:solidFill>
                  <a:srgbClr val="00B050"/>
                </a:solidFill>
                <a:latin typeface="Bookman Old Style" panose="02050604050505020204" pitchFamily="18" charset="0"/>
              </a:rPr>
              <a:t>Health Care: </a:t>
            </a:r>
            <a:r>
              <a:rPr lang="en-US" dirty="0">
                <a:latin typeface="Bookman Old Style" panose="02050604050505020204" pitchFamily="18" charset="0"/>
              </a:rPr>
              <a:t>Different Kinds of Scanners, EEG, ECG Machines etc.</a:t>
            </a:r>
          </a:p>
          <a:p>
            <a:r>
              <a:rPr lang="en-US" dirty="0">
                <a:solidFill>
                  <a:srgbClr val="00B050"/>
                </a:solidFill>
                <a:latin typeface="Bookman Old Style" panose="02050604050505020204" pitchFamily="18" charset="0"/>
              </a:rPr>
              <a:t>Measurement &amp; Instrumentation: </a:t>
            </a:r>
            <a:r>
              <a:rPr lang="en-US" dirty="0">
                <a:latin typeface="Bookman Old Style" panose="02050604050505020204" pitchFamily="18" charset="0"/>
              </a:rPr>
              <a:t>Digital multi meters, Digital CROs, Logic Analyzers PLC systems etc.</a:t>
            </a:r>
          </a:p>
          <a:p>
            <a:r>
              <a:rPr lang="en-US" dirty="0">
                <a:solidFill>
                  <a:srgbClr val="00B050"/>
                </a:solidFill>
                <a:latin typeface="Bookman Old Style" panose="02050604050505020204" pitchFamily="18" charset="0"/>
              </a:rPr>
              <a:t>Banking &amp; Retail: </a:t>
            </a:r>
            <a:r>
              <a:rPr lang="en-US" dirty="0">
                <a:latin typeface="Bookman Old Style" panose="02050604050505020204" pitchFamily="18" charset="0"/>
              </a:rPr>
              <a:t>Automatic Teller Machines (ATM) and Currency counters, Point of Sales (POS)</a:t>
            </a:r>
          </a:p>
          <a:p>
            <a:r>
              <a:rPr lang="en-US" dirty="0">
                <a:solidFill>
                  <a:srgbClr val="00B050"/>
                </a:solidFill>
                <a:latin typeface="Bookman Old Style" panose="02050604050505020204" pitchFamily="18" charset="0"/>
              </a:rPr>
              <a:t>Card Readers: </a:t>
            </a:r>
            <a:r>
              <a:rPr lang="en-US" dirty="0">
                <a:latin typeface="Bookman Old Style" panose="02050604050505020204" pitchFamily="18" charset="0"/>
              </a:rPr>
              <a:t>Barcode, Smart Card Readers, Hand held Devices etc.</a:t>
            </a:r>
          </a:p>
        </p:txBody>
      </p:sp>
    </p:spTree>
    <p:extLst>
      <p:ext uri="{BB962C8B-B14F-4D97-AF65-F5344CB8AC3E}">
        <p14:creationId xmlns:p14="http://schemas.microsoft.com/office/powerpoint/2010/main" val="1936986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8A69-0F6C-58EC-B228-66F8BEF97097}"/>
              </a:ext>
            </a:extLst>
          </p:cNvPr>
          <p:cNvSpPr>
            <a:spLocks noGrp="1"/>
          </p:cNvSpPr>
          <p:nvPr>
            <p:ph type="title"/>
          </p:nvPr>
        </p:nvSpPr>
        <p:spPr>
          <a:xfrm>
            <a:off x="870857" y="430857"/>
            <a:ext cx="10241280" cy="625058"/>
          </a:xfrm>
        </p:spPr>
        <p:txBody>
          <a:bodyPr anchor="t"/>
          <a:lstStyle/>
          <a:p>
            <a:r>
              <a:rPr lang="en-US"/>
              <a:t>Purpose of Embedded System</a:t>
            </a:r>
            <a:endParaRPr lang="en-US" dirty="0"/>
          </a:p>
        </p:txBody>
      </p:sp>
      <p:sp>
        <p:nvSpPr>
          <p:cNvPr id="3" name="Content Placeholder 2">
            <a:extLst>
              <a:ext uri="{FF2B5EF4-FFF2-40B4-BE49-F238E27FC236}">
                <a16:creationId xmlns:a16="http://schemas.microsoft.com/office/drawing/2014/main" id="{1072FBE8-BC1F-E442-9B52-6507B066602F}"/>
              </a:ext>
            </a:extLst>
          </p:cNvPr>
          <p:cNvSpPr>
            <a:spLocks noGrp="1"/>
          </p:cNvSpPr>
          <p:nvPr>
            <p:ph idx="1"/>
          </p:nvPr>
        </p:nvSpPr>
        <p:spPr>
          <a:xfrm>
            <a:off x="579119" y="1055916"/>
            <a:ext cx="8194767" cy="5132614"/>
          </a:xfrm>
        </p:spPr>
        <p:txBody>
          <a:bodyPr>
            <a:normAutofit fontScale="25000" lnSpcReduction="20000"/>
          </a:bodyPr>
          <a:lstStyle/>
          <a:p>
            <a:pPr>
              <a:lnSpc>
                <a:spcPct val="170000"/>
              </a:lnSpc>
            </a:pPr>
            <a:r>
              <a:rPr lang="en-US" sz="7400" dirty="0">
                <a:latin typeface="Bookman Old Style" panose="02050604050505020204" pitchFamily="18" charset="0"/>
              </a:rPr>
              <a:t>Data Collection/Storage/Representation  </a:t>
            </a:r>
            <a:br>
              <a:rPr lang="en-US" sz="7400" dirty="0">
                <a:latin typeface="Bookman Old Style" panose="02050604050505020204" pitchFamily="18" charset="0"/>
              </a:rPr>
            </a:br>
            <a:r>
              <a:rPr lang="en-US" sz="7400" dirty="0">
                <a:latin typeface="Bookman Old Style" panose="02050604050505020204" pitchFamily="18" charset="0"/>
              </a:rPr>
              <a:t>The collected data may be stored directly in the system or may be transmitted to some other systems, or it may be processed by the system or it may be deleted instantly after giving a meaningful representation </a:t>
            </a:r>
          </a:p>
          <a:p>
            <a:pPr marL="0" indent="0">
              <a:lnSpc>
                <a:spcPct val="170000"/>
              </a:lnSpc>
              <a:buNone/>
            </a:pPr>
            <a:endParaRPr lang="en-US" sz="4200" dirty="0">
              <a:latin typeface="Bookman Old Style" panose="02050604050505020204" pitchFamily="18" charset="0"/>
            </a:endParaRPr>
          </a:p>
          <a:p>
            <a:pPr>
              <a:lnSpc>
                <a:spcPct val="170000"/>
              </a:lnSpc>
            </a:pPr>
            <a:endParaRPr lang="en-US" dirty="0">
              <a:latin typeface="Bookman Old Style" panose="02050604050505020204" pitchFamily="18" charset="0"/>
            </a:endParaRPr>
          </a:p>
          <a:p>
            <a:pPr>
              <a:lnSpc>
                <a:spcPct val="170000"/>
              </a:lnSpc>
            </a:pPr>
            <a:r>
              <a:rPr lang="en-US" sz="8000" dirty="0">
                <a:latin typeface="Bookman Old Style" panose="02050604050505020204" pitchFamily="18" charset="0"/>
              </a:rPr>
              <a:t>Data Communication-are used in applications ranging from complex satellite communication systems to simple home networking system</a:t>
            </a:r>
            <a:br>
              <a:rPr lang="en-US" sz="8000" dirty="0">
                <a:latin typeface="Bookman Old Style" panose="02050604050505020204" pitchFamily="18" charset="0"/>
              </a:rPr>
            </a:br>
            <a:r>
              <a:rPr lang="en-US" sz="8000" dirty="0">
                <a:latin typeface="Bookman Old Style" panose="02050604050505020204" pitchFamily="18" charset="0"/>
              </a:rPr>
              <a:t>Network hubs, Routers, switches, Modems </a:t>
            </a:r>
            <a:r>
              <a:rPr lang="en-US" sz="8000" dirty="0" err="1">
                <a:latin typeface="Bookman Old Style" panose="02050604050505020204" pitchFamily="18" charset="0"/>
              </a:rPr>
              <a:t>etc</a:t>
            </a:r>
            <a:r>
              <a:rPr lang="en-US" sz="8000" dirty="0">
                <a:latin typeface="Bookman Old Style" panose="02050604050505020204" pitchFamily="18" charset="0"/>
              </a:rPr>
              <a:t> are typical examples for dedicated data transmission embedded systems</a:t>
            </a:r>
            <a:br>
              <a:rPr lang="en-US" sz="5000" dirty="0">
                <a:latin typeface="Bookman Old Style" panose="02050604050505020204" pitchFamily="18" charset="0"/>
              </a:rPr>
            </a:br>
            <a:br>
              <a:rPr lang="en-US" sz="5000" dirty="0">
                <a:latin typeface="Bookman Old Style" panose="02050604050505020204" pitchFamily="18" charset="0"/>
              </a:rPr>
            </a:br>
            <a:endParaRPr lang="en-US" sz="5000" dirty="0">
              <a:latin typeface="Bookman Old Style" panose="02050604050505020204" pitchFamily="18" charset="0"/>
            </a:endParaRPr>
          </a:p>
        </p:txBody>
      </p:sp>
      <p:pic>
        <p:nvPicPr>
          <p:cNvPr id="5" name="Picture 4">
            <a:extLst>
              <a:ext uri="{FF2B5EF4-FFF2-40B4-BE49-F238E27FC236}">
                <a16:creationId xmlns:a16="http://schemas.microsoft.com/office/drawing/2014/main" id="{1E9CFA00-D7C1-32E1-946E-B5A98608DDE6}"/>
              </a:ext>
            </a:extLst>
          </p:cNvPr>
          <p:cNvPicPr>
            <a:picLocks noChangeAspect="1"/>
          </p:cNvPicPr>
          <p:nvPr/>
        </p:nvPicPr>
        <p:blipFill>
          <a:blip r:embed="rId2"/>
          <a:stretch>
            <a:fillRect/>
          </a:stretch>
        </p:blipFill>
        <p:spPr>
          <a:xfrm>
            <a:off x="9252858" y="1706735"/>
            <a:ext cx="1725384" cy="1131484"/>
          </a:xfrm>
          <a:prstGeom prst="rect">
            <a:avLst/>
          </a:prstGeom>
        </p:spPr>
      </p:pic>
      <p:pic>
        <p:nvPicPr>
          <p:cNvPr id="7" name="Picture 6">
            <a:extLst>
              <a:ext uri="{FF2B5EF4-FFF2-40B4-BE49-F238E27FC236}">
                <a16:creationId xmlns:a16="http://schemas.microsoft.com/office/drawing/2014/main" id="{1690E857-852F-4057-F130-D8F88FA4F334}"/>
              </a:ext>
            </a:extLst>
          </p:cNvPr>
          <p:cNvPicPr>
            <a:picLocks noChangeAspect="1"/>
          </p:cNvPicPr>
          <p:nvPr/>
        </p:nvPicPr>
        <p:blipFill>
          <a:blip r:embed="rId3"/>
          <a:stretch>
            <a:fillRect/>
          </a:stretch>
        </p:blipFill>
        <p:spPr>
          <a:xfrm>
            <a:off x="9195021" y="3922525"/>
            <a:ext cx="2085990" cy="1619262"/>
          </a:xfrm>
          <a:prstGeom prst="rect">
            <a:avLst/>
          </a:prstGeom>
        </p:spPr>
      </p:pic>
    </p:spTree>
    <p:extLst>
      <p:ext uri="{BB962C8B-B14F-4D97-AF65-F5344CB8AC3E}">
        <p14:creationId xmlns:p14="http://schemas.microsoft.com/office/powerpoint/2010/main" val="2852599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8A69-0F6C-58EC-B228-66F8BEF97097}"/>
              </a:ext>
            </a:extLst>
          </p:cNvPr>
          <p:cNvSpPr>
            <a:spLocks noGrp="1"/>
          </p:cNvSpPr>
          <p:nvPr>
            <p:ph type="title"/>
          </p:nvPr>
        </p:nvSpPr>
        <p:spPr>
          <a:xfrm>
            <a:off x="870857" y="430857"/>
            <a:ext cx="10241280" cy="625058"/>
          </a:xfrm>
        </p:spPr>
        <p:txBody>
          <a:bodyPr anchor="t"/>
          <a:lstStyle/>
          <a:p>
            <a:r>
              <a:rPr lang="en-US"/>
              <a:t>Purpose of Embedded System</a:t>
            </a:r>
            <a:endParaRPr lang="en-US" dirty="0"/>
          </a:p>
        </p:txBody>
      </p:sp>
      <p:sp>
        <p:nvSpPr>
          <p:cNvPr id="3" name="Content Placeholder 2">
            <a:extLst>
              <a:ext uri="{FF2B5EF4-FFF2-40B4-BE49-F238E27FC236}">
                <a16:creationId xmlns:a16="http://schemas.microsoft.com/office/drawing/2014/main" id="{1072FBE8-BC1F-E442-9B52-6507B066602F}"/>
              </a:ext>
            </a:extLst>
          </p:cNvPr>
          <p:cNvSpPr>
            <a:spLocks noGrp="1"/>
          </p:cNvSpPr>
          <p:nvPr>
            <p:ph idx="1"/>
          </p:nvPr>
        </p:nvSpPr>
        <p:spPr>
          <a:xfrm>
            <a:off x="579120" y="1518993"/>
            <a:ext cx="6551023" cy="3959352"/>
          </a:xfrm>
        </p:spPr>
        <p:txBody>
          <a:bodyPr>
            <a:normAutofit/>
          </a:bodyPr>
          <a:lstStyle/>
          <a:p>
            <a:r>
              <a:rPr lang="en-US" dirty="0">
                <a:latin typeface="Bookman Old Style" panose="02050604050505020204" pitchFamily="18" charset="0"/>
              </a:rPr>
              <a:t>Data (Signal) Embedded systems with Signal processing functionalities are used in applications demanding signal processing like Speech coding, synthesis, audio video codec, transmission applications </a:t>
            </a:r>
            <a:r>
              <a:rPr lang="en-US" dirty="0" err="1">
                <a:latin typeface="Bookman Old Style" panose="02050604050505020204" pitchFamily="18" charset="0"/>
              </a:rPr>
              <a:t>etc</a:t>
            </a:r>
            <a:br>
              <a:rPr lang="en-US" dirty="0">
                <a:latin typeface="Bookman Old Style" panose="02050604050505020204" pitchFamily="18" charset="0"/>
              </a:rPr>
            </a:br>
            <a:endParaRPr lang="en-US" dirty="0">
              <a:latin typeface="Bookman Old Style" panose="02050604050505020204" pitchFamily="18" charset="0"/>
            </a:endParaRPr>
          </a:p>
          <a:p>
            <a:r>
              <a:rPr lang="en-US" dirty="0">
                <a:latin typeface="Bookman Old Style" panose="02050604050505020204" pitchFamily="18" charset="0"/>
              </a:rPr>
              <a:t>Monitoring: embedded system are used for determining the state of some variables using input sensors</a:t>
            </a:r>
          </a:p>
        </p:txBody>
      </p:sp>
      <p:pic>
        <p:nvPicPr>
          <p:cNvPr id="6" name="Picture 5">
            <a:extLst>
              <a:ext uri="{FF2B5EF4-FFF2-40B4-BE49-F238E27FC236}">
                <a16:creationId xmlns:a16="http://schemas.microsoft.com/office/drawing/2014/main" id="{28A87A66-FF86-4EBE-657A-742BD0BB265F}"/>
              </a:ext>
            </a:extLst>
          </p:cNvPr>
          <p:cNvPicPr>
            <a:picLocks noChangeAspect="1"/>
          </p:cNvPicPr>
          <p:nvPr/>
        </p:nvPicPr>
        <p:blipFill>
          <a:blip r:embed="rId2"/>
          <a:stretch>
            <a:fillRect/>
          </a:stretch>
        </p:blipFill>
        <p:spPr>
          <a:xfrm>
            <a:off x="7598214" y="988389"/>
            <a:ext cx="3058899" cy="2440611"/>
          </a:xfrm>
          <a:prstGeom prst="rect">
            <a:avLst/>
          </a:prstGeom>
        </p:spPr>
      </p:pic>
      <p:pic>
        <p:nvPicPr>
          <p:cNvPr id="8" name="Picture 7">
            <a:extLst>
              <a:ext uri="{FF2B5EF4-FFF2-40B4-BE49-F238E27FC236}">
                <a16:creationId xmlns:a16="http://schemas.microsoft.com/office/drawing/2014/main" id="{685BCD02-6B1B-6067-E1A2-C95A6127EAA5}"/>
              </a:ext>
            </a:extLst>
          </p:cNvPr>
          <p:cNvPicPr>
            <a:picLocks noChangeAspect="1"/>
          </p:cNvPicPr>
          <p:nvPr/>
        </p:nvPicPr>
        <p:blipFill>
          <a:blip r:embed="rId3"/>
          <a:stretch>
            <a:fillRect/>
          </a:stretch>
        </p:blipFill>
        <p:spPr>
          <a:xfrm>
            <a:off x="6972163" y="3892078"/>
            <a:ext cx="2308017" cy="1893243"/>
          </a:xfrm>
          <a:prstGeom prst="rect">
            <a:avLst/>
          </a:prstGeom>
        </p:spPr>
      </p:pic>
    </p:spTree>
    <p:extLst>
      <p:ext uri="{BB962C8B-B14F-4D97-AF65-F5344CB8AC3E}">
        <p14:creationId xmlns:p14="http://schemas.microsoft.com/office/powerpoint/2010/main" val="1428274232"/>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Gradient rise</Template>
  <TotalTime>85</TotalTime>
  <Words>876</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Avenir Next LT Pro Light</vt:lpstr>
      <vt:lpstr>Bookman Old Style</vt:lpstr>
      <vt:lpstr>GradientRiseVTI</vt:lpstr>
      <vt:lpstr>Move one glass only… </vt:lpstr>
      <vt:lpstr>Interrupt</vt:lpstr>
      <vt:lpstr>objectives</vt:lpstr>
      <vt:lpstr>What is an Interrupt?</vt:lpstr>
      <vt:lpstr>Typical components of an Embedded system</vt:lpstr>
      <vt:lpstr>Features of embedded system</vt:lpstr>
      <vt:lpstr>Devices that use embedded system</vt:lpstr>
      <vt:lpstr>Purpose of Embedded System</vt:lpstr>
      <vt:lpstr>Purpose of Embedded System</vt:lpstr>
      <vt:lpstr>Purpose of Embedded System</vt:lpstr>
      <vt:lpstr>Benefits and drawbacks of embedded system</vt:lpstr>
      <vt:lpstr>question</vt:lpstr>
      <vt:lpstr>Question-Solution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system</dc:title>
  <dc:creator>Janet ReidSterling</dc:creator>
  <cp:lastModifiedBy>Janet ReidSterling</cp:lastModifiedBy>
  <cp:revision>6</cp:revision>
  <dcterms:created xsi:type="dcterms:W3CDTF">2023-10-14T07:45:44Z</dcterms:created>
  <dcterms:modified xsi:type="dcterms:W3CDTF">2023-10-15T04:41:59Z</dcterms:modified>
</cp:coreProperties>
</file>