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67" r:id="rId4"/>
    <p:sldId id="257" r:id="rId5"/>
    <p:sldId id="260" r:id="rId6"/>
    <p:sldId id="258" r:id="rId7"/>
    <p:sldId id="259" r:id="rId8"/>
    <p:sldId id="261" r:id="rId9"/>
    <p:sldId id="262" r:id="rId10"/>
    <p:sldId id="265" r:id="rId11"/>
    <p:sldId id="270" r:id="rId12"/>
    <p:sldId id="271" r:id="rId13"/>
    <p:sldId id="272" r:id="rId14"/>
    <p:sldId id="273" r:id="rId15"/>
    <p:sldId id="274" r:id="rId16"/>
    <p:sldId id="275" r:id="rId17"/>
    <p:sldId id="26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66" d="100"/>
          <a:sy n="66" d="100"/>
        </p:scale>
        <p:origin x="6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October 16,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9293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October 16,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07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October 16,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599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October 16,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0615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October 16,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6364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October 16,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6643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October 16,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October 16,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0005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October 16,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1520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October 16,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438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October 16,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1820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October 16,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92F64-F96E-1A2D-0508-C5151D4CD50A}"/>
              </a:ext>
            </a:extLst>
          </p:cNvPr>
          <p:cNvSpPr>
            <a:spLocks noGrp="1"/>
          </p:cNvSpPr>
          <p:nvPr>
            <p:ph type="title"/>
          </p:nvPr>
        </p:nvSpPr>
        <p:spPr>
          <a:xfrm>
            <a:off x="1181100" y="742915"/>
            <a:ext cx="10241280" cy="880872"/>
          </a:xfrm>
        </p:spPr>
        <p:txBody>
          <a:bodyPr anchor="t">
            <a:normAutofit fontScale="90000"/>
          </a:bodyPr>
          <a:lstStyle/>
          <a:p>
            <a:pPr algn="ctr"/>
            <a:r>
              <a:rPr lang="en-US" b="1" dirty="0">
                <a:effectLst/>
              </a:rPr>
              <a:t>Move one glass only…</a:t>
            </a:r>
            <a:br>
              <a:rPr lang="en-US" b="1" dirty="0">
                <a:effectLst/>
              </a:rPr>
            </a:br>
            <a:endParaRPr lang="en-US" dirty="0"/>
          </a:p>
        </p:txBody>
      </p:sp>
      <p:sp>
        <p:nvSpPr>
          <p:cNvPr id="3" name="Content Placeholder 2">
            <a:extLst>
              <a:ext uri="{FF2B5EF4-FFF2-40B4-BE49-F238E27FC236}">
                <a16:creationId xmlns:a16="http://schemas.microsoft.com/office/drawing/2014/main" id="{FA0242A4-A584-F050-305A-BFCCF883B976}"/>
              </a:ext>
            </a:extLst>
          </p:cNvPr>
          <p:cNvSpPr>
            <a:spLocks noGrp="1"/>
          </p:cNvSpPr>
          <p:nvPr>
            <p:ph idx="1"/>
          </p:nvPr>
        </p:nvSpPr>
        <p:spPr>
          <a:xfrm>
            <a:off x="975360" y="1829235"/>
            <a:ext cx="10241280" cy="3959352"/>
          </a:xfrm>
        </p:spPr>
        <p:txBody>
          <a:bodyPr/>
          <a:lstStyle/>
          <a:p>
            <a:pPr marL="0" indent="0">
              <a:buNone/>
            </a:pPr>
            <a:r>
              <a:rPr lang="en-US" dirty="0"/>
              <a:t>There are 6 glasses on a table , three glasses on the left that are full and three on the right that are empty. </a:t>
            </a:r>
          </a:p>
          <a:p>
            <a:pPr marL="0" indent="0">
              <a:buNone/>
            </a:pPr>
            <a:r>
              <a:rPr lang="en-US" dirty="0"/>
              <a:t>If you make one change you will have a row of alternate full and empty glasses.</a:t>
            </a:r>
          </a:p>
          <a:p>
            <a:pPr marL="0" indent="0">
              <a:buNone/>
            </a:pPr>
            <a:r>
              <a:rPr lang="en-US" dirty="0"/>
              <a:t> </a:t>
            </a:r>
          </a:p>
        </p:txBody>
      </p:sp>
      <p:pic>
        <p:nvPicPr>
          <p:cNvPr id="5" name="Picture 4">
            <a:extLst>
              <a:ext uri="{FF2B5EF4-FFF2-40B4-BE49-F238E27FC236}">
                <a16:creationId xmlns:a16="http://schemas.microsoft.com/office/drawing/2014/main" id="{B468D33C-8607-90DF-40AD-CE712602779A}"/>
              </a:ext>
            </a:extLst>
          </p:cNvPr>
          <p:cNvPicPr>
            <a:picLocks noChangeAspect="1"/>
          </p:cNvPicPr>
          <p:nvPr/>
        </p:nvPicPr>
        <p:blipFill>
          <a:blip r:embed="rId2"/>
          <a:stretch>
            <a:fillRect/>
          </a:stretch>
        </p:blipFill>
        <p:spPr>
          <a:xfrm>
            <a:off x="2251277" y="3514124"/>
            <a:ext cx="6789309" cy="24799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7556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D181-80B4-3E8A-AC55-EE9F7E637ADB}"/>
              </a:ext>
            </a:extLst>
          </p:cNvPr>
          <p:cNvSpPr>
            <a:spLocks noGrp="1"/>
          </p:cNvSpPr>
          <p:nvPr>
            <p:ph type="title"/>
          </p:nvPr>
        </p:nvSpPr>
        <p:spPr>
          <a:xfrm>
            <a:off x="975360" y="470807"/>
            <a:ext cx="10241280" cy="631154"/>
          </a:xfrm>
        </p:spPr>
        <p:txBody>
          <a:bodyPr/>
          <a:lstStyle/>
          <a:p>
            <a:pPr algn="ctr"/>
            <a:r>
              <a:rPr lang="en-US" dirty="0"/>
              <a:t>Optical Disc reader/Writer</a:t>
            </a:r>
          </a:p>
        </p:txBody>
      </p:sp>
      <p:sp>
        <p:nvSpPr>
          <p:cNvPr id="3" name="Content Placeholder 2">
            <a:extLst>
              <a:ext uri="{FF2B5EF4-FFF2-40B4-BE49-F238E27FC236}">
                <a16:creationId xmlns:a16="http://schemas.microsoft.com/office/drawing/2014/main" id="{D2CD2B32-2314-6AB5-DF53-11BB7C6C2742}"/>
              </a:ext>
            </a:extLst>
          </p:cNvPr>
          <p:cNvSpPr>
            <a:spLocks noGrp="1"/>
          </p:cNvSpPr>
          <p:nvPr>
            <p:ph idx="1"/>
          </p:nvPr>
        </p:nvSpPr>
        <p:spPr>
          <a:xfrm>
            <a:off x="457198" y="1425341"/>
            <a:ext cx="6079674" cy="3918421"/>
          </a:xfrm>
        </p:spPr>
        <p:txBody>
          <a:bodyPr>
            <a:normAutofit fontScale="55000" lnSpcReduction="20000"/>
          </a:bodyPr>
          <a:lstStyle/>
          <a:p>
            <a:pPr marL="0" indent="0">
              <a:buNone/>
            </a:pPr>
            <a:r>
              <a:rPr lang="en-US" sz="2800" dirty="0">
                <a:latin typeface="Bookman Old Style" panose="02050604050505020204" pitchFamily="18" charset="0"/>
              </a:rPr>
              <a:t>The data is stored in 'pits' and 'bumps' on the spiral track. </a:t>
            </a:r>
          </a:p>
          <a:p>
            <a:pPr marL="0" indent="0">
              <a:buNone/>
            </a:pPr>
            <a:r>
              <a:rPr lang="en-US" sz="2800" dirty="0">
                <a:latin typeface="Bookman Old Style" panose="02050604050505020204" pitchFamily="18" charset="0"/>
              </a:rPr>
              <a:t>A red laser is used to read and write the data.</a:t>
            </a:r>
          </a:p>
          <a:p>
            <a:pPr marL="0" indent="0">
              <a:buNone/>
            </a:pPr>
            <a:r>
              <a:rPr lang="en-US" sz="2800" dirty="0">
                <a:latin typeface="Bookman Old Style" panose="02050604050505020204" pitchFamily="18" charset="0"/>
              </a:rPr>
              <a:t>Writing to a CD/ DVD</a:t>
            </a:r>
          </a:p>
          <a:p>
            <a:pPr marL="514350" indent="-514350">
              <a:buAutoNum type="arabicPeriod"/>
            </a:pPr>
            <a:r>
              <a:rPr lang="en-US" sz="2800" dirty="0">
                <a:latin typeface="Bookman Old Style" panose="02050604050505020204" pitchFamily="18" charset="0"/>
              </a:rPr>
              <a:t>A single track runs in a spiral pattern from the center of the disc to the outside, this track is made of pits and lands to represent the ones and zeroes of binary data</a:t>
            </a:r>
          </a:p>
          <a:p>
            <a:pPr marL="514350" indent="-514350">
              <a:buAutoNum type="arabicPeriod"/>
            </a:pPr>
            <a:r>
              <a:rPr lang="en-US" sz="2800" dirty="0">
                <a:latin typeface="Bookman Old Style" panose="02050604050505020204" pitchFamily="18" charset="0"/>
              </a:rPr>
              <a:t>A low-powered laser is shone on to the CD-ROM, burning pits into the metal</a:t>
            </a:r>
          </a:p>
          <a:p>
            <a:pPr marL="514350" indent="-514350">
              <a:buAutoNum type="arabicPeriod"/>
            </a:pPr>
            <a:r>
              <a:rPr lang="en-US" sz="2800" dirty="0">
                <a:latin typeface="Bookman Old Style" panose="02050604050505020204" pitchFamily="18" charset="0"/>
              </a:rPr>
              <a:t>The disc spins and the laser follows the track, putting the binary data on to the CD in a spiral track</a:t>
            </a:r>
          </a:p>
          <a:p>
            <a:pPr marL="514350" indent="-514350">
              <a:buAutoNum type="arabicPeriod"/>
            </a:pPr>
            <a:r>
              <a:rPr lang="en-US" sz="2800" dirty="0">
                <a:latin typeface="Bookman Old Style" panose="02050604050505020204" pitchFamily="18" charset="0"/>
              </a:rPr>
              <a:t>The data has been written</a:t>
            </a:r>
          </a:p>
          <a:p>
            <a:pPr marL="0" indent="0">
              <a:buNone/>
            </a:pPr>
            <a:endParaRPr lang="en-US" sz="2800" dirty="0">
              <a:latin typeface="Bookman Old Style" panose="02050604050505020204" pitchFamily="18" charset="0"/>
            </a:endParaRPr>
          </a:p>
        </p:txBody>
      </p:sp>
      <p:pic>
        <p:nvPicPr>
          <p:cNvPr id="7" name="Picture 6">
            <a:extLst>
              <a:ext uri="{FF2B5EF4-FFF2-40B4-BE49-F238E27FC236}">
                <a16:creationId xmlns:a16="http://schemas.microsoft.com/office/drawing/2014/main" id="{EF49F339-A15F-1EA7-E57E-8D21E9483BAC}"/>
              </a:ext>
            </a:extLst>
          </p:cNvPr>
          <p:cNvPicPr>
            <a:picLocks noChangeAspect="1"/>
          </p:cNvPicPr>
          <p:nvPr/>
        </p:nvPicPr>
        <p:blipFill>
          <a:blip r:embed="rId2"/>
          <a:stretch>
            <a:fillRect/>
          </a:stretch>
        </p:blipFill>
        <p:spPr>
          <a:xfrm>
            <a:off x="7598228" y="1272941"/>
            <a:ext cx="2329542" cy="14675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FC0E8B94-4526-F2BD-1A96-38D75DB55FC8}"/>
              </a:ext>
            </a:extLst>
          </p:cNvPr>
          <p:cNvPicPr>
            <a:picLocks noChangeAspect="1"/>
          </p:cNvPicPr>
          <p:nvPr/>
        </p:nvPicPr>
        <p:blipFill>
          <a:blip r:embed="rId3"/>
          <a:stretch>
            <a:fillRect/>
          </a:stretch>
        </p:blipFill>
        <p:spPr>
          <a:xfrm>
            <a:off x="7162799" y="3135639"/>
            <a:ext cx="2957453" cy="1733679"/>
          </a:xfrm>
          <a:prstGeom prst="rect">
            <a:avLst/>
          </a:prstGeom>
        </p:spPr>
      </p:pic>
      <p:pic>
        <p:nvPicPr>
          <p:cNvPr id="11" name="Picture 10">
            <a:extLst>
              <a:ext uri="{FF2B5EF4-FFF2-40B4-BE49-F238E27FC236}">
                <a16:creationId xmlns:a16="http://schemas.microsoft.com/office/drawing/2014/main" id="{6CE158CB-BD42-2E65-9E59-0783306DC6D0}"/>
              </a:ext>
            </a:extLst>
          </p:cNvPr>
          <p:cNvPicPr>
            <a:picLocks noChangeAspect="1"/>
          </p:cNvPicPr>
          <p:nvPr/>
        </p:nvPicPr>
        <p:blipFill>
          <a:blip r:embed="rId4"/>
          <a:stretch>
            <a:fillRect/>
          </a:stretch>
        </p:blipFill>
        <p:spPr>
          <a:xfrm>
            <a:off x="4446814" y="4457934"/>
            <a:ext cx="2576451" cy="1771655"/>
          </a:xfrm>
          <a:prstGeom prst="rect">
            <a:avLst/>
          </a:prstGeom>
        </p:spPr>
      </p:pic>
      <p:cxnSp>
        <p:nvCxnSpPr>
          <p:cNvPr id="13" name="Straight Arrow Connector 12">
            <a:extLst>
              <a:ext uri="{FF2B5EF4-FFF2-40B4-BE49-F238E27FC236}">
                <a16:creationId xmlns:a16="http://schemas.microsoft.com/office/drawing/2014/main" id="{629F060F-BE30-1AA2-459A-38DAD202B692}"/>
              </a:ext>
            </a:extLst>
          </p:cNvPr>
          <p:cNvCxnSpPr/>
          <p:nvPr/>
        </p:nvCxnSpPr>
        <p:spPr>
          <a:xfrm>
            <a:off x="5823857" y="2901043"/>
            <a:ext cx="1496786" cy="52795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848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D181-80B4-3E8A-AC55-EE9F7E637ADB}"/>
              </a:ext>
            </a:extLst>
          </p:cNvPr>
          <p:cNvSpPr>
            <a:spLocks noGrp="1"/>
          </p:cNvSpPr>
          <p:nvPr>
            <p:ph type="title"/>
          </p:nvPr>
        </p:nvSpPr>
        <p:spPr>
          <a:xfrm>
            <a:off x="975360" y="470807"/>
            <a:ext cx="10241280" cy="631154"/>
          </a:xfrm>
        </p:spPr>
        <p:txBody>
          <a:bodyPr/>
          <a:lstStyle/>
          <a:p>
            <a:pPr algn="ctr"/>
            <a:r>
              <a:rPr lang="en-US" dirty="0"/>
              <a:t>Optical Disc reader/Writer</a:t>
            </a:r>
          </a:p>
        </p:txBody>
      </p:sp>
      <p:sp>
        <p:nvSpPr>
          <p:cNvPr id="3" name="Content Placeholder 2">
            <a:extLst>
              <a:ext uri="{FF2B5EF4-FFF2-40B4-BE49-F238E27FC236}">
                <a16:creationId xmlns:a16="http://schemas.microsoft.com/office/drawing/2014/main" id="{D2CD2B32-2314-6AB5-DF53-11BB7C6C2742}"/>
              </a:ext>
            </a:extLst>
          </p:cNvPr>
          <p:cNvSpPr>
            <a:spLocks noGrp="1"/>
          </p:cNvSpPr>
          <p:nvPr>
            <p:ph idx="1"/>
          </p:nvPr>
        </p:nvSpPr>
        <p:spPr>
          <a:xfrm>
            <a:off x="373925" y="1263562"/>
            <a:ext cx="6079674" cy="3918421"/>
          </a:xfrm>
        </p:spPr>
        <p:txBody>
          <a:bodyPr>
            <a:normAutofit fontScale="55000" lnSpcReduction="20000"/>
          </a:bodyPr>
          <a:lstStyle/>
          <a:p>
            <a:pPr marL="0" indent="0">
              <a:buNone/>
            </a:pPr>
            <a:r>
              <a:rPr lang="en-US" sz="2800" dirty="0">
                <a:latin typeface="Bookman Old Style" panose="02050604050505020204" pitchFamily="18" charset="0"/>
              </a:rPr>
              <a:t>The data is stored in 'pits' and 'bumps' on the spiral track. </a:t>
            </a:r>
          </a:p>
          <a:p>
            <a:pPr marL="0" indent="0">
              <a:buNone/>
            </a:pPr>
            <a:r>
              <a:rPr lang="en-US" sz="2800" dirty="0">
                <a:latin typeface="Bookman Old Style" panose="02050604050505020204" pitchFamily="18" charset="0"/>
              </a:rPr>
              <a:t>A red laser is used to read and write the data.</a:t>
            </a:r>
          </a:p>
          <a:p>
            <a:pPr marL="0" indent="0">
              <a:buNone/>
            </a:pPr>
            <a:r>
              <a:rPr lang="en-US" sz="2800" dirty="0">
                <a:latin typeface="Bookman Old Style" panose="02050604050505020204" pitchFamily="18" charset="0"/>
              </a:rPr>
              <a:t>Reading from a CD/DVD</a:t>
            </a:r>
          </a:p>
          <a:p>
            <a:pPr marL="514350" indent="-514350">
              <a:buAutoNum type="arabicPeriod"/>
            </a:pPr>
            <a:r>
              <a:rPr lang="en-US" sz="2800" dirty="0">
                <a:latin typeface="Bookman Old Style" panose="02050604050505020204" pitchFamily="18" charset="0"/>
              </a:rPr>
              <a:t>A single track runs in a spiral pattern from the center of the disc to the outside, this track is made of pits and lands to represent the ones and zeroes of binary data</a:t>
            </a:r>
          </a:p>
          <a:p>
            <a:pPr marL="514350" indent="-514350">
              <a:buAutoNum type="arabicPeriod"/>
            </a:pPr>
            <a:r>
              <a:rPr lang="en-US" sz="2800" dirty="0">
                <a:latin typeface="Bookman Old Style" panose="02050604050505020204" pitchFamily="18" charset="0"/>
              </a:rPr>
              <a:t>A low-powered laser is shone on the metallic surface and the reflection is captured in a photodiode sensor, the lands reflect differently to the pits, meaning it can tell the difference between a 1 and a 0</a:t>
            </a:r>
          </a:p>
          <a:p>
            <a:pPr marL="514350" indent="-514350">
              <a:buAutoNum type="arabicPeriod"/>
            </a:pPr>
            <a:r>
              <a:rPr lang="en-US" sz="2800" dirty="0">
                <a:latin typeface="Bookman Old Style" panose="02050604050505020204" pitchFamily="18" charset="0"/>
              </a:rPr>
              <a:t>The disc spins and the laser follows the track</a:t>
            </a:r>
          </a:p>
          <a:p>
            <a:pPr marL="514350" indent="-514350">
              <a:buAutoNum type="arabicPeriod"/>
            </a:pPr>
            <a:r>
              <a:rPr lang="en-US" sz="2800" dirty="0">
                <a:latin typeface="Bookman Old Style" panose="02050604050505020204" pitchFamily="18" charset="0"/>
              </a:rPr>
              <a:t>The binary data (the 1s and 0s) are put together and the CD-ROM has been read</a:t>
            </a:r>
          </a:p>
        </p:txBody>
      </p:sp>
      <p:pic>
        <p:nvPicPr>
          <p:cNvPr id="5" name="Picture 4">
            <a:extLst>
              <a:ext uri="{FF2B5EF4-FFF2-40B4-BE49-F238E27FC236}">
                <a16:creationId xmlns:a16="http://schemas.microsoft.com/office/drawing/2014/main" id="{7DB8852A-BDC2-6B05-6A0C-1A2DA6FB3187}"/>
              </a:ext>
            </a:extLst>
          </p:cNvPr>
          <p:cNvPicPr>
            <a:picLocks noChangeAspect="1"/>
          </p:cNvPicPr>
          <p:nvPr/>
        </p:nvPicPr>
        <p:blipFill>
          <a:blip r:embed="rId2"/>
          <a:stretch>
            <a:fillRect/>
          </a:stretch>
        </p:blipFill>
        <p:spPr>
          <a:xfrm>
            <a:off x="6988914" y="1337574"/>
            <a:ext cx="4336682" cy="24234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FDDAC5B9-2F4E-6BE2-5C53-90A1FFEF5BF3}"/>
              </a:ext>
            </a:extLst>
          </p:cNvPr>
          <p:cNvPicPr>
            <a:picLocks noChangeAspect="1"/>
          </p:cNvPicPr>
          <p:nvPr/>
        </p:nvPicPr>
        <p:blipFill>
          <a:blip r:embed="rId3"/>
          <a:stretch>
            <a:fillRect/>
          </a:stretch>
        </p:blipFill>
        <p:spPr>
          <a:xfrm>
            <a:off x="7238993" y="3834864"/>
            <a:ext cx="3580781" cy="1842036"/>
          </a:xfrm>
          <a:prstGeom prst="rect">
            <a:avLst/>
          </a:prstGeom>
        </p:spPr>
      </p:pic>
      <p:sp>
        <p:nvSpPr>
          <p:cNvPr id="10" name="Title 1">
            <a:extLst>
              <a:ext uri="{FF2B5EF4-FFF2-40B4-BE49-F238E27FC236}">
                <a16:creationId xmlns:a16="http://schemas.microsoft.com/office/drawing/2014/main" id="{0ACDA04B-38F7-D74E-12FA-67C05B087B3A}"/>
              </a:ext>
            </a:extLst>
          </p:cNvPr>
          <p:cNvSpPr txBox="1">
            <a:spLocks/>
          </p:cNvSpPr>
          <p:nvPr/>
        </p:nvSpPr>
        <p:spPr>
          <a:xfrm>
            <a:off x="373925" y="5337195"/>
            <a:ext cx="5820046" cy="93019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1400" spc="0" dirty="0">
                <a:solidFill>
                  <a:srgbClr val="00B050"/>
                </a:solidFill>
                <a:latin typeface="Bookman Old Style" panose="02050604050505020204" pitchFamily="18" charset="0"/>
              </a:rPr>
              <a:t>IMPT</a:t>
            </a:r>
          </a:p>
          <a:p>
            <a:r>
              <a:rPr lang="en-US" sz="1400" cap="none" spc="0" dirty="0">
                <a:solidFill>
                  <a:srgbClr val="FF0000"/>
                </a:solidFill>
                <a:latin typeface="Bookman Old Style" panose="02050604050505020204" pitchFamily="18" charset="0"/>
              </a:rPr>
              <a:t>For the exam you must be able demonstrate more knowledge of  optical discs</a:t>
            </a:r>
            <a:br>
              <a:rPr lang="en-US" sz="1400" spc="0" dirty="0">
                <a:solidFill>
                  <a:srgbClr val="FF0000"/>
                </a:solidFill>
                <a:latin typeface="Bookman Old Style" panose="02050604050505020204" pitchFamily="18" charset="0"/>
              </a:rPr>
            </a:br>
            <a:r>
              <a:rPr lang="en-US" sz="1400" cap="none" spc="0" dirty="0">
                <a:solidFill>
                  <a:srgbClr val="FF0000"/>
                </a:solidFill>
                <a:latin typeface="Bookman Old Style" panose="02050604050505020204" pitchFamily="18" charset="0"/>
              </a:rPr>
              <a:t>Additional material page </a:t>
            </a:r>
            <a:r>
              <a:rPr lang="en-US" sz="1400" u="sng" cap="none" spc="0" dirty="0">
                <a:solidFill>
                  <a:srgbClr val="00B050"/>
                </a:solidFill>
                <a:latin typeface="Bookman Old Style" panose="02050604050505020204" pitchFamily="18" charset="0"/>
              </a:rPr>
              <a:t>75-76</a:t>
            </a:r>
            <a:r>
              <a:rPr lang="en-US" sz="1400" cap="none" spc="0" dirty="0">
                <a:solidFill>
                  <a:srgbClr val="FF0000"/>
                </a:solidFill>
                <a:latin typeface="Bookman Old Style" panose="02050604050505020204" pitchFamily="18" charset="0"/>
              </a:rPr>
              <a:t> textbook</a:t>
            </a:r>
            <a:endParaRPr lang="en-US" sz="1400" spc="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171482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D181-80B4-3E8A-AC55-EE9F7E637ADB}"/>
              </a:ext>
            </a:extLst>
          </p:cNvPr>
          <p:cNvSpPr>
            <a:spLocks noGrp="1"/>
          </p:cNvSpPr>
          <p:nvPr>
            <p:ph type="title"/>
          </p:nvPr>
        </p:nvSpPr>
        <p:spPr>
          <a:xfrm>
            <a:off x="975360" y="470807"/>
            <a:ext cx="10241280" cy="631154"/>
          </a:xfrm>
        </p:spPr>
        <p:txBody>
          <a:bodyPr/>
          <a:lstStyle/>
          <a:p>
            <a:pPr algn="ctr"/>
            <a:r>
              <a:rPr lang="en-US" dirty="0"/>
              <a:t>Optical Discs</a:t>
            </a:r>
          </a:p>
        </p:txBody>
      </p:sp>
      <p:sp>
        <p:nvSpPr>
          <p:cNvPr id="3" name="Content Placeholder 2">
            <a:extLst>
              <a:ext uri="{FF2B5EF4-FFF2-40B4-BE49-F238E27FC236}">
                <a16:creationId xmlns:a16="http://schemas.microsoft.com/office/drawing/2014/main" id="{D2CD2B32-2314-6AB5-DF53-11BB7C6C2742}"/>
              </a:ext>
            </a:extLst>
          </p:cNvPr>
          <p:cNvSpPr>
            <a:spLocks noGrp="1"/>
          </p:cNvSpPr>
          <p:nvPr>
            <p:ph idx="1"/>
          </p:nvPr>
        </p:nvSpPr>
        <p:spPr>
          <a:xfrm>
            <a:off x="373925" y="1263563"/>
            <a:ext cx="10517232" cy="631154"/>
          </a:xfrm>
        </p:spPr>
        <p:txBody>
          <a:bodyPr>
            <a:normAutofit/>
          </a:bodyPr>
          <a:lstStyle/>
          <a:p>
            <a:pPr marL="0" indent="0">
              <a:buNone/>
            </a:pPr>
            <a:r>
              <a:rPr lang="en-US" sz="2800" dirty="0">
                <a:latin typeface="Bookman Old Style" panose="02050604050505020204" pitchFamily="18" charset="0"/>
              </a:rPr>
              <a:t>The main differences between CDs, DVDs and Blu-ray.</a:t>
            </a:r>
          </a:p>
        </p:txBody>
      </p:sp>
      <p:sp>
        <p:nvSpPr>
          <p:cNvPr id="10" name="Title 1">
            <a:extLst>
              <a:ext uri="{FF2B5EF4-FFF2-40B4-BE49-F238E27FC236}">
                <a16:creationId xmlns:a16="http://schemas.microsoft.com/office/drawing/2014/main" id="{0ACDA04B-38F7-D74E-12FA-67C05B087B3A}"/>
              </a:ext>
            </a:extLst>
          </p:cNvPr>
          <p:cNvSpPr txBox="1">
            <a:spLocks/>
          </p:cNvSpPr>
          <p:nvPr/>
        </p:nvSpPr>
        <p:spPr>
          <a:xfrm>
            <a:off x="373924" y="5337195"/>
            <a:ext cx="7997189" cy="93019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1400" spc="0" dirty="0">
                <a:solidFill>
                  <a:srgbClr val="00B050"/>
                </a:solidFill>
                <a:latin typeface="Bookman Old Style" panose="02050604050505020204" pitchFamily="18" charset="0"/>
              </a:rPr>
              <a:t>IMPT</a:t>
            </a:r>
          </a:p>
          <a:p>
            <a:r>
              <a:rPr lang="en-US" sz="1400" cap="none" spc="0" dirty="0">
                <a:solidFill>
                  <a:srgbClr val="FF0000"/>
                </a:solidFill>
                <a:latin typeface="Bookman Old Style" panose="02050604050505020204" pitchFamily="18" charset="0"/>
              </a:rPr>
              <a:t>For the exam you must be able demonstrate more knowledge of  optical discs</a:t>
            </a:r>
            <a:br>
              <a:rPr lang="en-US" sz="1400" spc="0" dirty="0">
                <a:solidFill>
                  <a:srgbClr val="FF0000"/>
                </a:solidFill>
                <a:latin typeface="Bookman Old Style" panose="02050604050505020204" pitchFamily="18" charset="0"/>
              </a:rPr>
            </a:br>
            <a:r>
              <a:rPr lang="en-US" sz="1400" cap="none" spc="0" dirty="0">
                <a:solidFill>
                  <a:srgbClr val="FF0000"/>
                </a:solidFill>
                <a:latin typeface="Bookman Old Style" panose="02050604050505020204" pitchFamily="18" charset="0"/>
              </a:rPr>
              <a:t>Additional material page </a:t>
            </a:r>
            <a:r>
              <a:rPr lang="en-US" sz="1400" u="sng" cap="none" spc="0" dirty="0">
                <a:solidFill>
                  <a:srgbClr val="00B050"/>
                </a:solidFill>
                <a:latin typeface="Bookman Old Style" panose="02050604050505020204" pitchFamily="18" charset="0"/>
              </a:rPr>
              <a:t>75-76</a:t>
            </a:r>
            <a:r>
              <a:rPr lang="en-US" sz="1400" cap="none" spc="0" dirty="0">
                <a:solidFill>
                  <a:srgbClr val="FF0000"/>
                </a:solidFill>
                <a:latin typeface="Bookman Old Style" panose="02050604050505020204" pitchFamily="18" charset="0"/>
              </a:rPr>
              <a:t> textbook</a:t>
            </a:r>
            <a:endParaRPr lang="en-US" sz="1400" spc="0" dirty="0">
              <a:solidFill>
                <a:srgbClr val="FF0000"/>
              </a:solidFill>
              <a:latin typeface="Bookman Old Style" panose="02050604050505020204" pitchFamily="18" charset="0"/>
            </a:endParaRPr>
          </a:p>
        </p:txBody>
      </p:sp>
      <p:pic>
        <p:nvPicPr>
          <p:cNvPr id="6" name="Picture 5">
            <a:extLst>
              <a:ext uri="{FF2B5EF4-FFF2-40B4-BE49-F238E27FC236}">
                <a16:creationId xmlns:a16="http://schemas.microsoft.com/office/drawing/2014/main" id="{5D8884A8-FFBD-AC89-F9C2-2E2B683B124F}"/>
              </a:ext>
            </a:extLst>
          </p:cNvPr>
          <p:cNvPicPr>
            <a:picLocks noChangeAspect="1"/>
          </p:cNvPicPr>
          <p:nvPr/>
        </p:nvPicPr>
        <p:blipFill>
          <a:blip r:embed="rId2"/>
          <a:stretch>
            <a:fillRect/>
          </a:stretch>
        </p:blipFill>
        <p:spPr>
          <a:xfrm>
            <a:off x="1730828" y="2013693"/>
            <a:ext cx="6482443" cy="2741819"/>
          </a:xfrm>
          <a:prstGeom prst="rect">
            <a:avLst/>
          </a:prstGeom>
        </p:spPr>
      </p:pic>
    </p:spTree>
    <p:extLst>
      <p:ext uri="{BB962C8B-B14F-4D97-AF65-F5344CB8AC3E}">
        <p14:creationId xmlns:p14="http://schemas.microsoft.com/office/powerpoint/2010/main" val="51764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D181-80B4-3E8A-AC55-EE9F7E637ADB}"/>
              </a:ext>
            </a:extLst>
          </p:cNvPr>
          <p:cNvSpPr>
            <a:spLocks noGrp="1"/>
          </p:cNvSpPr>
          <p:nvPr>
            <p:ph type="title"/>
          </p:nvPr>
        </p:nvSpPr>
        <p:spPr>
          <a:xfrm>
            <a:off x="975360" y="470807"/>
            <a:ext cx="10241280" cy="631154"/>
          </a:xfrm>
        </p:spPr>
        <p:txBody>
          <a:bodyPr/>
          <a:lstStyle/>
          <a:p>
            <a:pPr algn="ctr"/>
            <a:r>
              <a:rPr lang="en-US" dirty="0"/>
              <a:t>Touch screen</a:t>
            </a:r>
          </a:p>
        </p:txBody>
      </p:sp>
      <p:sp>
        <p:nvSpPr>
          <p:cNvPr id="3" name="Content Placeholder 2">
            <a:extLst>
              <a:ext uri="{FF2B5EF4-FFF2-40B4-BE49-F238E27FC236}">
                <a16:creationId xmlns:a16="http://schemas.microsoft.com/office/drawing/2014/main" id="{D2CD2B32-2314-6AB5-DF53-11BB7C6C2742}"/>
              </a:ext>
            </a:extLst>
          </p:cNvPr>
          <p:cNvSpPr>
            <a:spLocks noGrp="1"/>
          </p:cNvSpPr>
          <p:nvPr>
            <p:ph idx="1"/>
          </p:nvPr>
        </p:nvSpPr>
        <p:spPr>
          <a:xfrm>
            <a:off x="188868" y="1260367"/>
            <a:ext cx="6777989" cy="3918421"/>
          </a:xfrm>
        </p:spPr>
        <p:txBody>
          <a:bodyPr>
            <a:normAutofit/>
          </a:bodyPr>
          <a:lstStyle/>
          <a:p>
            <a:pPr marL="0" indent="0">
              <a:buNone/>
            </a:pPr>
            <a:r>
              <a:rPr lang="en-US" sz="2800" dirty="0">
                <a:latin typeface="Bookman Old Style" panose="02050604050505020204" pitchFamily="18" charset="0"/>
              </a:rPr>
              <a:t>They allow simple touch to launch an application or to carry out many of the functions of pointing devices such as a mouse. </a:t>
            </a:r>
          </a:p>
          <a:p>
            <a:pPr marL="0" indent="0">
              <a:buNone/>
            </a:pPr>
            <a:r>
              <a:rPr lang="en-US" sz="2800" dirty="0">
                <a:latin typeface="Bookman Old Style" panose="02050604050505020204" pitchFamily="18" charset="0"/>
              </a:rPr>
              <a:t>One of the main uses of touchscreen technology is in mobile phones.</a:t>
            </a:r>
          </a:p>
        </p:txBody>
      </p:sp>
      <p:sp>
        <p:nvSpPr>
          <p:cNvPr id="10" name="Title 1">
            <a:extLst>
              <a:ext uri="{FF2B5EF4-FFF2-40B4-BE49-F238E27FC236}">
                <a16:creationId xmlns:a16="http://schemas.microsoft.com/office/drawing/2014/main" id="{0ACDA04B-38F7-D74E-12FA-67C05B087B3A}"/>
              </a:ext>
            </a:extLst>
          </p:cNvPr>
          <p:cNvSpPr txBox="1">
            <a:spLocks/>
          </p:cNvSpPr>
          <p:nvPr/>
        </p:nvSpPr>
        <p:spPr>
          <a:xfrm>
            <a:off x="373925" y="5337195"/>
            <a:ext cx="5820046" cy="93019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1400" spc="0" dirty="0">
                <a:solidFill>
                  <a:srgbClr val="00B050"/>
                </a:solidFill>
                <a:latin typeface="Bookman Old Style" panose="02050604050505020204" pitchFamily="18" charset="0"/>
              </a:rPr>
              <a:t>IMPT</a:t>
            </a:r>
          </a:p>
          <a:p>
            <a:r>
              <a:rPr lang="en-US" sz="1400" cap="none" spc="0" dirty="0">
                <a:solidFill>
                  <a:srgbClr val="FF0000"/>
                </a:solidFill>
                <a:latin typeface="Bookman Old Style" panose="02050604050505020204" pitchFamily="18" charset="0"/>
              </a:rPr>
              <a:t>For the exam you must be able demonstrate more knowledge of  optical discs</a:t>
            </a:r>
            <a:br>
              <a:rPr lang="en-US" sz="1400" spc="0" dirty="0">
                <a:solidFill>
                  <a:srgbClr val="FF0000"/>
                </a:solidFill>
                <a:latin typeface="Bookman Old Style" panose="02050604050505020204" pitchFamily="18" charset="0"/>
              </a:rPr>
            </a:br>
            <a:r>
              <a:rPr lang="en-US" sz="1400" cap="none" spc="0" dirty="0">
                <a:solidFill>
                  <a:srgbClr val="FF0000"/>
                </a:solidFill>
                <a:latin typeface="Bookman Old Style" panose="02050604050505020204" pitchFamily="18" charset="0"/>
              </a:rPr>
              <a:t>Additional material page </a:t>
            </a:r>
            <a:r>
              <a:rPr lang="en-US" sz="1400" u="sng" cap="none" spc="0" dirty="0">
                <a:solidFill>
                  <a:srgbClr val="00B050"/>
                </a:solidFill>
                <a:latin typeface="Bookman Old Style" panose="02050604050505020204" pitchFamily="18" charset="0"/>
              </a:rPr>
              <a:t>75-76</a:t>
            </a:r>
            <a:r>
              <a:rPr lang="en-US" sz="1400" cap="none" spc="0" dirty="0">
                <a:solidFill>
                  <a:srgbClr val="FF0000"/>
                </a:solidFill>
                <a:latin typeface="Bookman Old Style" panose="02050604050505020204" pitchFamily="18" charset="0"/>
              </a:rPr>
              <a:t> textbook</a:t>
            </a:r>
            <a:endParaRPr lang="en-US" sz="1400" spc="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1152635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D181-80B4-3E8A-AC55-EE9F7E637ADB}"/>
              </a:ext>
            </a:extLst>
          </p:cNvPr>
          <p:cNvSpPr>
            <a:spLocks noGrp="1"/>
          </p:cNvSpPr>
          <p:nvPr>
            <p:ph type="title"/>
          </p:nvPr>
        </p:nvSpPr>
        <p:spPr>
          <a:xfrm>
            <a:off x="975360" y="470807"/>
            <a:ext cx="10241280" cy="631154"/>
          </a:xfrm>
        </p:spPr>
        <p:txBody>
          <a:bodyPr/>
          <a:lstStyle/>
          <a:p>
            <a:pPr algn="ctr"/>
            <a:r>
              <a:rPr lang="en-US" dirty="0"/>
              <a:t>Touch screen</a:t>
            </a:r>
          </a:p>
        </p:txBody>
      </p:sp>
      <p:sp>
        <p:nvSpPr>
          <p:cNvPr id="3" name="Content Placeholder 2">
            <a:extLst>
              <a:ext uri="{FF2B5EF4-FFF2-40B4-BE49-F238E27FC236}">
                <a16:creationId xmlns:a16="http://schemas.microsoft.com/office/drawing/2014/main" id="{D2CD2B32-2314-6AB5-DF53-11BB7C6C2742}"/>
              </a:ext>
            </a:extLst>
          </p:cNvPr>
          <p:cNvSpPr>
            <a:spLocks noGrp="1"/>
          </p:cNvSpPr>
          <p:nvPr>
            <p:ph idx="1"/>
          </p:nvPr>
        </p:nvSpPr>
        <p:spPr>
          <a:xfrm>
            <a:off x="373925" y="1263562"/>
            <a:ext cx="9564732" cy="3918421"/>
          </a:xfrm>
        </p:spPr>
        <p:txBody>
          <a:bodyPr>
            <a:normAutofit/>
          </a:bodyPr>
          <a:lstStyle/>
          <a:p>
            <a:pPr marL="0" indent="0">
              <a:buNone/>
            </a:pPr>
            <a:r>
              <a:rPr lang="en-US" sz="2800" dirty="0">
                <a:latin typeface="Bookman Old Style" panose="02050604050505020204" pitchFamily="18" charset="0"/>
              </a:rPr>
              <a:t>Make use of </a:t>
            </a:r>
          </a:p>
          <a:p>
            <a:pPr marL="0" indent="0">
              <a:buNone/>
            </a:pPr>
            <a:r>
              <a:rPr lang="en-US" sz="2800" dirty="0">
                <a:latin typeface="Bookman Old Style" panose="02050604050505020204" pitchFamily="18" charset="0"/>
              </a:rPr>
              <a:t>LED- Light emitting diode and OLED organic light emitting diode (OLED) technology</a:t>
            </a:r>
          </a:p>
        </p:txBody>
      </p:sp>
      <p:sp>
        <p:nvSpPr>
          <p:cNvPr id="10" name="Title 1">
            <a:extLst>
              <a:ext uri="{FF2B5EF4-FFF2-40B4-BE49-F238E27FC236}">
                <a16:creationId xmlns:a16="http://schemas.microsoft.com/office/drawing/2014/main" id="{0ACDA04B-38F7-D74E-12FA-67C05B087B3A}"/>
              </a:ext>
            </a:extLst>
          </p:cNvPr>
          <p:cNvSpPr txBox="1">
            <a:spLocks/>
          </p:cNvSpPr>
          <p:nvPr/>
        </p:nvSpPr>
        <p:spPr>
          <a:xfrm>
            <a:off x="373925" y="5337195"/>
            <a:ext cx="5820046" cy="93019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1400" spc="0" dirty="0">
                <a:solidFill>
                  <a:srgbClr val="00B050"/>
                </a:solidFill>
                <a:latin typeface="Bookman Old Style" panose="02050604050505020204" pitchFamily="18" charset="0"/>
              </a:rPr>
              <a:t>IMPT</a:t>
            </a:r>
          </a:p>
          <a:p>
            <a:r>
              <a:rPr lang="en-US" sz="1400" cap="none" spc="0" dirty="0">
                <a:solidFill>
                  <a:srgbClr val="FF0000"/>
                </a:solidFill>
                <a:latin typeface="Bookman Old Style" panose="02050604050505020204" pitchFamily="18" charset="0"/>
              </a:rPr>
              <a:t>For the exam you must be able demonstrate more knowledge of  optical discs</a:t>
            </a:r>
            <a:br>
              <a:rPr lang="en-US" sz="1400" spc="0" dirty="0">
                <a:solidFill>
                  <a:srgbClr val="FF0000"/>
                </a:solidFill>
                <a:latin typeface="Bookman Old Style" panose="02050604050505020204" pitchFamily="18" charset="0"/>
              </a:rPr>
            </a:br>
            <a:r>
              <a:rPr lang="en-US" sz="1400" cap="none" spc="0" dirty="0">
                <a:solidFill>
                  <a:srgbClr val="FF0000"/>
                </a:solidFill>
                <a:latin typeface="Bookman Old Style" panose="02050604050505020204" pitchFamily="18" charset="0"/>
              </a:rPr>
              <a:t>Additional material page </a:t>
            </a:r>
            <a:r>
              <a:rPr lang="en-US" sz="1400" u="sng" cap="none" spc="0" dirty="0">
                <a:solidFill>
                  <a:srgbClr val="00B050"/>
                </a:solidFill>
                <a:latin typeface="Bookman Old Style" panose="02050604050505020204" pitchFamily="18" charset="0"/>
              </a:rPr>
              <a:t>75-76</a:t>
            </a:r>
            <a:r>
              <a:rPr lang="en-US" sz="1400" cap="none" spc="0" dirty="0">
                <a:solidFill>
                  <a:srgbClr val="FF0000"/>
                </a:solidFill>
                <a:latin typeface="Bookman Old Style" panose="02050604050505020204" pitchFamily="18" charset="0"/>
              </a:rPr>
              <a:t> textbook</a:t>
            </a:r>
            <a:endParaRPr lang="en-US" sz="1400" spc="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3549823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D181-80B4-3E8A-AC55-EE9F7E637ADB}"/>
              </a:ext>
            </a:extLst>
          </p:cNvPr>
          <p:cNvSpPr>
            <a:spLocks noGrp="1"/>
          </p:cNvSpPr>
          <p:nvPr>
            <p:ph type="title"/>
          </p:nvPr>
        </p:nvSpPr>
        <p:spPr>
          <a:xfrm>
            <a:off x="975360" y="470807"/>
            <a:ext cx="10241280" cy="631154"/>
          </a:xfrm>
        </p:spPr>
        <p:txBody>
          <a:bodyPr/>
          <a:lstStyle/>
          <a:p>
            <a:pPr algn="ctr"/>
            <a:r>
              <a:rPr lang="en-US" dirty="0"/>
              <a:t>Touch screen</a:t>
            </a:r>
          </a:p>
        </p:txBody>
      </p:sp>
      <p:sp>
        <p:nvSpPr>
          <p:cNvPr id="3" name="Content Placeholder 2">
            <a:extLst>
              <a:ext uri="{FF2B5EF4-FFF2-40B4-BE49-F238E27FC236}">
                <a16:creationId xmlns:a16="http://schemas.microsoft.com/office/drawing/2014/main" id="{D2CD2B32-2314-6AB5-DF53-11BB7C6C2742}"/>
              </a:ext>
            </a:extLst>
          </p:cNvPr>
          <p:cNvSpPr>
            <a:spLocks noGrp="1"/>
          </p:cNvSpPr>
          <p:nvPr>
            <p:ph idx="1"/>
          </p:nvPr>
        </p:nvSpPr>
        <p:spPr>
          <a:xfrm>
            <a:off x="373925" y="1263562"/>
            <a:ext cx="7099118" cy="3918421"/>
          </a:xfrm>
        </p:spPr>
        <p:txBody>
          <a:bodyPr>
            <a:normAutofit fontScale="92500" lnSpcReduction="20000"/>
          </a:bodyPr>
          <a:lstStyle/>
          <a:p>
            <a:pPr marL="0" indent="0">
              <a:buNone/>
            </a:pPr>
            <a:r>
              <a:rPr lang="en-US" sz="2800" dirty="0">
                <a:latin typeface="Bookman Old Style" panose="02050604050505020204" pitchFamily="18" charset="0"/>
              </a:rPr>
              <a:t>LED- Light emitting diode is a semiconductor device that emits light when an electric current flows through it. </a:t>
            </a:r>
          </a:p>
          <a:p>
            <a:pPr marL="0" indent="0">
              <a:buNone/>
            </a:pPr>
            <a:r>
              <a:rPr lang="en-US" sz="2800" dirty="0">
                <a:latin typeface="Bookman Old Style" panose="02050604050505020204" pitchFamily="18" charset="0"/>
              </a:rPr>
              <a:t>When current passes through an LED, the electrons recombine with holes emitting light in the process. </a:t>
            </a:r>
          </a:p>
          <a:p>
            <a:pPr marL="0" indent="0">
              <a:buNone/>
            </a:pPr>
            <a:r>
              <a:rPr lang="en-US" sz="2800" dirty="0">
                <a:latin typeface="Bookman Old Style" panose="02050604050505020204" pitchFamily="18" charset="0"/>
              </a:rPr>
              <a:t>LEDs allow the current to flow in the forward direction and blocks the current in the reverse direction</a:t>
            </a:r>
          </a:p>
        </p:txBody>
      </p:sp>
      <p:sp>
        <p:nvSpPr>
          <p:cNvPr id="10" name="Title 1">
            <a:extLst>
              <a:ext uri="{FF2B5EF4-FFF2-40B4-BE49-F238E27FC236}">
                <a16:creationId xmlns:a16="http://schemas.microsoft.com/office/drawing/2014/main" id="{0ACDA04B-38F7-D74E-12FA-67C05B087B3A}"/>
              </a:ext>
            </a:extLst>
          </p:cNvPr>
          <p:cNvSpPr txBox="1">
            <a:spLocks/>
          </p:cNvSpPr>
          <p:nvPr/>
        </p:nvSpPr>
        <p:spPr>
          <a:xfrm>
            <a:off x="373925" y="5337195"/>
            <a:ext cx="5820046" cy="93019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1400" spc="0" dirty="0">
                <a:solidFill>
                  <a:srgbClr val="00B050"/>
                </a:solidFill>
                <a:latin typeface="Bookman Old Style" panose="02050604050505020204" pitchFamily="18" charset="0"/>
              </a:rPr>
              <a:t>IMPT</a:t>
            </a:r>
          </a:p>
          <a:p>
            <a:r>
              <a:rPr lang="en-US" sz="1400" cap="none" spc="0" dirty="0">
                <a:solidFill>
                  <a:srgbClr val="FF0000"/>
                </a:solidFill>
                <a:latin typeface="Bookman Old Style" panose="02050604050505020204" pitchFamily="18" charset="0"/>
              </a:rPr>
              <a:t>For the exam you must be able demonstrate more knowledge of  touch</a:t>
            </a:r>
            <a:br>
              <a:rPr lang="en-US" sz="1400" spc="0" dirty="0">
                <a:solidFill>
                  <a:srgbClr val="FF0000"/>
                </a:solidFill>
                <a:latin typeface="Bookman Old Style" panose="02050604050505020204" pitchFamily="18" charset="0"/>
              </a:rPr>
            </a:br>
            <a:r>
              <a:rPr lang="en-US" sz="1400" cap="none" spc="0" dirty="0">
                <a:solidFill>
                  <a:srgbClr val="FF0000"/>
                </a:solidFill>
                <a:latin typeface="Bookman Old Style" panose="02050604050505020204" pitchFamily="18" charset="0"/>
              </a:rPr>
              <a:t>Additional material page </a:t>
            </a:r>
            <a:r>
              <a:rPr lang="en-US" sz="1400" u="sng" cap="none" spc="0" dirty="0">
                <a:solidFill>
                  <a:srgbClr val="00B050"/>
                </a:solidFill>
                <a:latin typeface="Bookman Old Style" panose="02050604050505020204" pitchFamily="18" charset="0"/>
              </a:rPr>
              <a:t>82</a:t>
            </a:r>
            <a:r>
              <a:rPr lang="en-US" sz="1400" cap="none" spc="0" dirty="0">
                <a:solidFill>
                  <a:srgbClr val="FF0000"/>
                </a:solidFill>
                <a:latin typeface="Bookman Old Style" panose="02050604050505020204" pitchFamily="18" charset="0"/>
              </a:rPr>
              <a:t> textbook</a:t>
            </a:r>
            <a:endParaRPr lang="en-US" sz="1400" spc="0" dirty="0">
              <a:solidFill>
                <a:srgbClr val="FF0000"/>
              </a:solidFill>
              <a:latin typeface="Bookman Old Style" panose="02050604050505020204" pitchFamily="18" charset="0"/>
            </a:endParaRPr>
          </a:p>
        </p:txBody>
      </p:sp>
      <p:pic>
        <p:nvPicPr>
          <p:cNvPr id="5" name="Picture 4" descr="Diagram of a diagram showing different types of leds&#10;&#10;Description automatically generated">
            <a:extLst>
              <a:ext uri="{FF2B5EF4-FFF2-40B4-BE49-F238E27FC236}">
                <a16:creationId xmlns:a16="http://schemas.microsoft.com/office/drawing/2014/main" id="{7FE3B722-D983-1CDC-B3A5-A8A7AAA2A1EA}"/>
              </a:ext>
            </a:extLst>
          </p:cNvPr>
          <p:cNvPicPr>
            <a:picLocks noChangeAspect="1"/>
          </p:cNvPicPr>
          <p:nvPr/>
        </p:nvPicPr>
        <p:blipFill rotWithShape="1">
          <a:blip r:embed="rId2">
            <a:extLst>
              <a:ext uri="{28A0092B-C50C-407E-A947-70E740481C1C}">
                <a14:useLocalDpi xmlns:a14="http://schemas.microsoft.com/office/drawing/2010/main" val="0"/>
              </a:ext>
            </a:extLst>
          </a:blip>
          <a:srcRect t="6526" r="47748" b="599"/>
          <a:stretch/>
        </p:blipFill>
        <p:spPr>
          <a:xfrm>
            <a:off x="8877298" y="1170213"/>
            <a:ext cx="2360246" cy="1894115"/>
          </a:xfrm>
          <a:prstGeom prst="rect">
            <a:avLst/>
          </a:prstGeom>
          <a:ln w="228600" cap="sq" cmpd="thickThin">
            <a:solidFill>
              <a:srgbClr val="000000"/>
            </a:solidFill>
            <a:prstDash val="solid"/>
            <a:miter lim="800000"/>
          </a:ln>
          <a:effectLst>
            <a:innerShdw blurRad="76200">
              <a:srgbClr val="000000"/>
            </a:innerShdw>
          </a:effectLst>
        </p:spPr>
      </p:pic>
      <p:pic>
        <p:nvPicPr>
          <p:cNvPr id="8" name="Picture 7" descr="Diagram of a led light&#10;&#10;Description automatically generated">
            <a:extLst>
              <a:ext uri="{FF2B5EF4-FFF2-40B4-BE49-F238E27FC236}">
                <a16:creationId xmlns:a16="http://schemas.microsoft.com/office/drawing/2014/main" id="{56205A90-C14D-3F4D-C5FC-2AB04C917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8127" y="3429000"/>
            <a:ext cx="3069770" cy="2302328"/>
          </a:xfrm>
          <a:prstGeom prst="rect">
            <a:avLst/>
          </a:prstGeom>
        </p:spPr>
      </p:pic>
    </p:spTree>
    <p:extLst>
      <p:ext uri="{BB962C8B-B14F-4D97-AF65-F5344CB8AC3E}">
        <p14:creationId xmlns:p14="http://schemas.microsoft.com/office/powerpoint/2010/main" val="2383237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D181-80B4-3E8A-AC55-EE9F7E637ADB}"/>
              </a:ext>
            </a:extLst>
          </p:cNvPr>
          <p:cNvSpPr>
            <a:spLocks noGrp="1"/>
          </p:cNvSpPr>
          <p:nvPr>
            <p:ph type="title"/>
          </p:nvPr>
        </p:nvSpPr>
        <p:spPr>
          <a:xfrm>
            <a:off x="801188" y="84364"/>
            <a:ext cx="10241280" cy="631154"/>
          </a:xfrm>
        </p:spPr>
        <p:txBody>
          <a:bodyPr/>
          <a:lstStyle/>
          <a:p>
            <a:pPr algn="ctr"/>
            <a:r>
              <a:rPr lang="en-US" dirty="0"/>
              <a:t>Touch screen</a:t>
            </a:r>
          </a:p>
        </p:txBody>
      </p:sp>
      <p:sp>
        <p:nvSpPr>
          <p:cNvPr id="3" name="Content Placeholder 2">
            <a:extLst>
              <a:ext uri="{FF2B5EF4-FFF2-40B4-BE49-F238E27FC236}">
                <a16:creationId xmlns:a16="http://schemas.microsoft.com/office/drawing/2014/main" id="{D2CD2B32-2314-6AB5-DF53-11BB7C6C2742}"/>
              </a:ext>
            </a:extLst>
          </p:cNvPr>
          <p:cNvSpPr>
            <a:spLocks noGrp="1"/>
          </p:cNvSpPr>
          <p:nvPr>
            <p:ph idx="1"/>
          </p:nvPr>
        </p:nvSpPr>
        <p:spPr>
          <a:xfrm>
            <a:off x="373925" y="1263562"/>
            <a:ext cx="5934346" cy="3732981"/>
          </a:xfrm>
        </p:spPr>
        <p:txBody>
          <a:bodyPr>
            <a:normAutofit/>
          </a:bodyPr>
          <a:lstStyle/>
          <a:p>
            <a:pPr marL="0" indent="0">
              <a:buNone/>
            </a:pPr>
            <a:r>
              <a:rPr lang="en-US" dirty="0">
                <a:latin typeface="Bookman Old Style" panose="02050604050505020204" pitchFamily="18" charset="0"/>
              </a:rPr>
              <a:t>OLED-organic light emitting diode (OLED)</a:t>
            </a:r>
          </a:p>
          <a:p>
            <a:pPr marL="0" indent="0">
              <a:buNone/>
            </a:pPr>
            <a:r>
              <a:rPr lang="en-US" dirty="0">
                <a:latin typeface="Bookman Old Style" panose="02050604050505020204" pitchFamily="18" charset="0"/>
              </a:rPr>
              <a:t>OLEDs use organic materials (made up of carbon compounds) to create flexible </a:t>
            </a:r>
          </a:p>
          <a:p>
            <a:pPr marL="0" indent="0">
              <a:buNone/>
            </a:pPr>
            <a:r>
              <a:rPr lang="en-US" dirty="0">
                <a:latin typeface="Bookman Old Style" panose="02050604050505020204" pitchFamily="18" charset="0"/>
              </a:rPr>
              <a:t>semiconductors. Organic films are sandwiched between two charged electrodes </a:t>
            </a:r>
          </a:p>
          <a:p>
            <a:pPr marL="0" indent="0">
              <a:buNone/>
            </a:pPr>
            <a:r>
              <a:rPr lang="en-US" dirty="0">
                <a:latin typeface="Bookman Old Style" panose="02050604050505020204" pitchFamily="18" charset="0"/>
              </a:rPr>
              <a:t>(one is a metallic cathode and the other a glass anode). When an electric field </a:t>
            </a:r>
          </a:p>
          <a:p>
            <a:pPr marL="0" indent="0">
              <a:buNone/>
            </a:pPr>
            <a:r>
              <a:rPr lang="en-US" dirty="0">
                <a:latin typeface="Bookman Old Style" panose="02050604050505020204" pitchFamily="18" charset="0"/>
              </a:rPr>
              <a:t>is applied to the electrodes, they give </a:t>
            </a:r>
            <a:r>
              <a:rPr lang="en-US" sz="2100" dirty="0">
                <a:latin typeface="Bookman Old Style" panose="02050604050505020204" pitchFamily="18" charset="0"/>
              </a:rPr>
              <a:t>off light </a:t>
            </a:r>
          </a:p>
        </p:txBody>
      </p:sp>
      <p:sp>
        <p:nvSpPr>
          <p:cNvPr id="10" name="Title 1">
            <a:extLst>
              <a:ext uri="{FF2B5EF4-FFF2-40B4-BE49-F238E27FC236}">
                <a16:creationId xmlns:a16="http://schemas.microsoft.com/office/drawing/2014/main" id="{0ACDA04B-38F7-D74E-12FA-67C05B087B3A}"/>
              </a:ext>
            </a:extLst>
          </p:cNvPr>
          <p:cNvSpPr txBox="1">
            <a:spLocks/>
          </p:cNvSpPr>
          <p:nvPr/>
        </p:nvSpPr>
        <p:spPr>
          <a:xfrm>
            <a:off x="373924" y="5337195"/>
            <a:ext cx="9058833" cy="93019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1400" spc="0" dirty="0">
                <a:solidFill>
                  <a:srgbClr val="00B050"/>
                </a:solidFill>
                <a:latin typeface="Bookman Old Style" panose="02050604050505020204" pitchFamily="18" charset="0"/>
              </a:rPr>
              <a:t>IMPT</a:t>
            </a:r>
          </a:p>
          <a:p>
            <a:r>
              <a:rPr lang="en-US" sz="1400" cap="none" spc="0" dirty="0">
                <a:solidFill>
                  <a:srgbClr val="FF0000"/>
                </a:solidFill>
                <a:latin typeface="Bookman Old Style" panose="02050604050505020204" pitchFamily="18" charset="0"/>
              </a:rPr>
              <a:t>For the exam you must be able demonstrate more knowledge of  touch screen</a:t>
            </a:r>
            <a:br>
              <a:rPr lang="en-US" sz="1400" spc="0" dirty="0">
                <a:solidFill>
                  <a:srgbClr val="FF0000"/>
                </a:solidFill>
                <a:latin typeface="Bookman Old Style" panose="02050604050505020204" pitchFamily="18" charset="0"/>
              </a:rPr>
            </a:br>
            <a:r>
              <a:rPr lang="en-US" sz="1400" cap="none" spc="0" dirty="0">
                <a:solidFill>
                  <a:srgbClr val="FF0000"/>
                </a:solidFill>
                <a:latin typeface="Bookman Old Style" panose="02050604050505020204" pitchFamily="18" charset="0"/>
              </a:rPr>
              <a:t>Additional material page </a:t>
            </a:r>
            <a:r>
              <a:rPr lang="en-US" sz="1400" u="sng" cap="none" spc="0" dirty="0">
                <a:solidFill>
                  <a:srgbClr val="00B050"/>
                </a:solidFill>
                <a:latin typeface="Bookman Old Style" panose="02050604050505020204" pitchFamily="18" charset="0"/>
              </a:rPr>
              <a:t>82</a:t>
            </a:r>
            <a:r>
              <a:rPr lang="en-US" sz="1400" cap="none" spc="0" dirty="0">
                <a:solidFill>
                  <a:srgbClr val="FF0000"/>
                </a:solidFill>
                <a:latin typeface="Bookman Old Style" panose="02050604050505020204" pitchFamily="18" charset="0"/>
              </a:rPr>
              <a:t> textbook</a:t>
            </a:r>
            <a:endParaRPr lang="en-US" sz="1400" spc="0" dirty="0">
              <a:solidFill>
                <a:srgbClr val="FF0000"/>
              </a:solidFill>
              <a:latin typeface="Bookman Old Style" panose="02050604050505020204" pitchFamily="18" charset="0"/>
            </a:endParaRPr>
          </a:p>
        </p:txBody>
      </p:sp>
      <p:pic>
        <p:nvPicPr>
          <p:cNvPr id="6" name="Picture 5">
            <a:extLst>
              <a:ext uri="{FF2B5EF4-FFF2-40B4-BE49-F238E27FC236}">
                <a16:creationId xmlns:a16="http://schemas.microsoft.com/office/drawing/2014/main" id="{11480D3C-F170-82C2-78B5-0A980A20CC0C}"/>
              </a:ext>
            </a:extLst>
          </p:cNvPr>
          <p:cNvPicPr>
            <a:picLocks noChangeAspect="1"/>
          </p:cNvPicPr>
          <p:nvPr/>
        </p:nvPicPr>
        <p:blipFill>
          <a:blip r:embed="rId2"/>
          <a:stretch>
            <a:fillRect/>
          </a:stretch>
        </p:blipFill>
        <p:spPr>
          <a:xfrm>
            <a:off x="6618514" y="2297295"/>
            <a:ext cx="4627096" cy="16655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5558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D9CF-F77D-2BA7-4928-8A740FC27996}"/>
              </a:ext>
            </a:extLst>
          </p:cNvPr>
          <p:cNvSpPr>
            <a:spLocks noGrp="1"/>
          </p:cNvSpPr>
          <p:nvPr>
            <p:ph type="title"/>
          </p:nvPr>
        </p:nvSpPr>
        <p:spPr>
          <a:xfrm>
            <a:off x="1378132" y="128611"/>
            <a:ext cx="10241280" cy="680139"/>
          </a:xfrm>
        </p:spPr>
        <p:txBody>
          <a:bodyPr/>
          <a:lstStyle/>
          <a:p>
            <a:r>
              <a:rPr lang="en-US" dirty="0"/>
              <a:t>Touch Screen- types</a:t>
            </a:r>
          </a:p>
        </p:txBody>
      </p:sp>
      <p:sp>
        <p:nvSpPr>
          <p:cNvPr id="3" name="Content Placeholder 2">
            <a:extLst>
              <a:ext uri="{FF2B5EF4-FFF2-40B4-BE49-F238E27FC236}">
                <a16:creationId xmlns:a16="http://schemas.microsoft.com/office/drawing/2014/main" id="{398BDCF4-7929-F573-975E-4AD2B46AF1E6}"/>
              </a:ext>
            </a:extLst>
          </p:cNvPr>
          <p:cNvSpPr>
            <a:spLocks noGrp="1"/>
          </p:cNvSpPr>
          <p:nvPr>
            <p:ph sz="half" idx="1"/>
          </p:nvPr>
        </p:nvSpPr>
        <p:spPr>
          <a:xfrm>
            <a:off x="381001" y="1083102"/>
            <a:ext cx="4457700" cy="4298333"/>
          </a:xfrm>
        </p:spPr>
        <p:txBody>
          <a:bodyPr>
            <a:normAutofit fontScale="25000" lnSpcReduction="20000"/>
          </a:bodyPr>
          <a:lstStyle/>
          <a:p>
            <a:pPr marL="0" indent="0">
              <a:buNone/>
            </a:pPr>
            <a:r>
              <a:rPr lang="en-US" sz="9600" b="1" dirty="0">
                <a:solidFill>
                  <a:srgbClr val="00B050"/>
                </a:solidFill>
                <a:latin typeface="Bookman Old Style" panose="02050604050505020204" pitchFamily="18" charset="0"/>
              </a:rPr>
              <a:t>Resistive</a:t>
            </a:r>
          </a:p>
          <a:p>
            <a:pPr marL="0" indent="0">
              <a:buNone/>
            </a:pPr>
            <a:r>
              <a:rPr lang="en-US" sz="7200" dirty="0">
                <a:latin typeface="Bookman Old Style" panose="02050604050505020204" pitchFamily="18" charset="0"/>
              </a:rPr>
              <a:t>Makes use of an upper layer of polyester (a form of plastic) and a bottom layer of glass.</a:t>
            </a:r>
          </a:p>
          <a:p>
            <a:pPr marL="0" indent="0">
              <a:buNone/>
            </a:pPr>
            <a:r>
              <a:rPr lang="en-US" sz="7200" dirty="0">
                <a:latin typeface="Bookman Old Style" panose="02050604050505020204" pitchFamily="18" charset="0"/>
              </a:rPr>
              <a:t>When the top polyester layer is touched, the top layer and bottom layer complete a circuit.</a:t>
            </a:r>
          </a:p>
          <a:p>
            <a:pPr marL="0" indent="0">
              <a:buNone/>
            </a:pPr>
            <a:r>
              <a:rPr lang="en-US" sz="7200" dirty="0">
                <a:latin typeface="Bookman Old Style" panose="02050604050505020204" pitchFamily="18" charset="0"/>
              </a:rPr>
              <a:t>Signals are then sent out, which are interpreted by a microprocessor and the calculations determine the coordinates of where the screen was touched.</a:t>
            </a:r>
          </a:p>
          <a:p>
            <a:endParaRPr lang="en-US" dirty="0"/>
          </a:p>
        </p:txBody>
      </p:sp>
      <p:sp>
        <p:nvSpPr>
          <p:cNvPr id="4" name="Content Placeholder 3">
            <a:extLst>
              <a:ext uri="{FF2B5EF4-FFF2-40B4-BE49-F238E27FC236}">
                <a16:creationId xmlns:a16="http://schemas.microsoft.com/office/drawing/2014/main" id="{E564B9CC-1DC0-1A97-10E8-A6700C4911D3}"/>
              </a:ext>
            </a:extLst>
          </p:cNvPr>
          <p:cNvSpPr>
            <a:spLocks noGrp="1"/>
          </p:cNvSpPr>
          <p:nvPr>
            <p:ph sz="half" idx="2"/>
          </p:nvPr>
        </p:nvSpPr>
        <p:spPr>
          <a:xfrm>
            <a:off x="5651864" y="1369450"/>
            <a:ext cx="5851593" cy="3959351"/>
          </a:xfrm>
        </p:spPr>
        <p:txBody>
          <a:bodyPr>
            <a:noAutofit/>
          </a:bodyPr>
          <a:lstStyle/>
          <a:p>
            <a:pPr marL="0" indent="0">
              <a:buNone/>
            </a:pPr>
            <a:r>
              <a:rPr lang="en-US" sz="2400" b="1" dirty="0">
                <a:solidFill>
                  <a:srgbClr val="00B050"/>
                </a:solidFill>
                <a:latin typeface="Bookman Old Style" panose="02050604050505020204" pitchFamily="18" charset="0"/>
              </a:rPr>
              <a:t>Capacitive</a:t>
            </a:r>
            <a:r>
              <a:rPr lang="en-US" dirty="0">
                <a:latin typeface="Bookman Old Style" panose="02050604050505020204" pitchFamily="18" charset="0"/>
              </a:rPr>
              <a:t> </a:t>
            </a:r>
          </a:p>
          <a:p>
            <a:pPr marL="0" indent="0">
              <a:buNone/>
            </a:pPr>
            <a:r>
              <a:rPr lang="en-US" dirty="0">
                <a:latin typeface="Bookman Old Style" panose="02050604050505020204" pitchFamily="18" charset="0"/>
              </a:rPr>
              <a:t>Made up of many layers of glass that act like a capacitor creating electric fields between the glass plates in layers.</a:t>
            </a:r>
          </a:p>
          <a:p>
            <a:pPr marL="0" indent="0">
              <a:buNone/>
            </a:pPr>
            <a:r>
              <a:rPr lang="en-US" dirty="0">
                <a:latin typeface="Bookman Old Style" panose="02050604050505020204" pitchFamily="18" charset="0"/>
              </a:rPr>
              <a:t>When the top glass layer is touched, the electric current changes and the </a:t>
            </a:r>
          </a:p>
          <a:p>
            <a:pPr marL="0" indent="0">
              <a:buNone/>
            </a:pPr>
            <a:r>
              <a:rPr lang="en-US" dirty="0">
                <a:latin typeface="Bookman Old Style" panose="02050604050505020204" pitchFamily="18" charset="0"/>
              </a:rPr>
              <a:t>coordinates where the screen was touched are determined by an on-board microprocessor.</a:t>
            </a:r>
          </a:p>
        </p:txBody>
      </p:sp>
      <p:sp>
        <p:nvSpPr>
          <p:cNvPr id="5" name="Title 1">
            <a:extLst>
              <a:ext uri="{FF2B5EF4-FFF2-40B4-BE49-F238E27FC236}">
                <a16:creationId xmlns:a16="http://schemas.microsoft.com/office/drawing/2014/main" id="{FD7E2A60-72D5-529B-B24D-A731FF828B3B}"/>
              </a:ext>
            </a:extLst>
          </p:cNvPr>
          <p:cNvSpPr txBox="1">
            <a:spLocks/>
          </p:cNvSpPr>
          <p:nvPr/>
        </p:nvSpPr>
        <p:spPr>
          <a:xfrm>
            <a:off x="1750968" y="5381435"/>
            <a:ext cx="7354932" cy="68014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1400" spc="0" dirty="0">
                <a:solidFill>
                  <a:srgbClr val="00B050"/>
                </a:solidFill>
                <a:latin typeface="Bookman Old Style" panose="02050604050505020204" pitchFamily="18" charset="0"/>
              </a:rPr>
              <a:t>IMPT</a:t>
            </a:r>
          </a:p>
          <a:p>
            <a:r>
              <a:rPr lang="en-US" sz="1400" cap="none" spc="0" dirty="0">
                <a:solidFill>
                  <a:srgbClr val="FF0000"/>
                </a:solidFill>
                <a:latin typeface="Bookman Old Style" panose="02050604050505020204" pitchFamily="18" charset="0"/>
              </a:rPr>
              <a:t>You the exam you must be able demonstrate more knowledge of  touch screen</a:t>
            </a:r>
            <a:br>
              <a:rPr lang="en-US" sz="1400" spc="0" dirty="0">
                <a:solidFill>
                  <a:srgbClr val="FF0000"/>
                </a:solidFill>
                <a:latin typeface="Bookman Old Style" panose="02050604050505020204" pitchFamily="18" charset="0"/>
              </a:rPr>
            </a:br>
            <a:r>
              <a:rPr lang="en-US" sz="1400" cap="none" spc="0" dirty="0">
                <a:solidFill>
                  <a:srgbClr val="FF0000"/>
                </a:solidFill>
                <a:latin typeface="Bookman Old Style" panose="02050604050505020204" pitchFamily="18" charset="0"/>
              </a:rPr>
              <a:t>Additional material page </a:t>
            </a:r>
            <a:r>
              <a:rPr lang="en-US" sz="1400" u="sng" cap="none" spc="0" dirty="0">
                <a:solidFill>
                  <a:srgbClr val="00B050"/>
                </a:solidFill>
                <a:latin typeface="Bookman Old Style" panose="02050604050505020204" pitchFamily="18" charset="0"/>
              </a:rPr>
              <a:t>82</a:t>
            </a:r>
            <a:r>
              <a:rPr lang="en-US" sz="1400" cap="none" spc="0" dirty="0">
                <a:solidFill>
                  <a:srgbClr val="FF0000"/>
                </a:solidFill>
                <a:latin typeface="Bookman Old Style" panose="02050604050505020204" pitchFamily="18" charset="0"/>
              </a:rPr>
              <a:t> textbook</a:t>
            </a:r>
            <a:endParaRPr lang="en-US" sz="1400" spc="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3942967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D181-80B4-3E8A-AC55-EE9F7E637ADB}"/>
              </a:ext>
            </a:extLst>
          </p:cNvPr>
          <p:cNvSpPr>
            <a:spLocks noGrp="1"/>
          </p:cNvSpPr>
          <p:nvPr>
            <p:ph type="title"/>
          </p:nvPr>
        </p:nvSpPr>
        <p:spPr>
          <a:xfrm>
            <a:off x="828402" y="176892"/>
            <a:ext cx="10241280" cy="631154"/>
          </a:xfrm>
        </p:spPr>
        <p:txBody>
          <a:bodyPr/>
          <a:lstStyle/>
          <a:p>
            <a:pPr algn="ctr"/>
            <a:r>
              <a:rPr lang="en-US" dirty="0"/>
              <a:t>Virtual (reality) Headset</a:t>
            </a:r>
          </a:p>
        </p:txBody>
      </p:sp>
      <p:sp>
        <p:nvSpPr>
          <p:cNvPr id="3" name="Content Placeholder 2">
            <a:extLst>
              <a:ext uri="{FF2B5EF4-FFF2-40B4-BE49-F238E27FC236}">
                <a16:creationId xmlns:a16="http://schemas.microsoft.com/office/drawing/2014/main" id="{D2CD2B32-2314-6AB5-DF53-11BB7C6C2742}"/>
              </a:ext>
            </a:extLst>
          </p:cNvPr>
          <p:cNvSpPr>
            <a:spLocks noGrp="1"/>
          </p:cNvSpPr>
          <p:nvPr>
            <p:ph idx="1"/>
          </p:nvPr>
        </p:nvSpPr>
        <p:spPr>
          <a:xfrm>
            <a:off x="397327" y="1061357"/>
            <a:ext cx="5442859" cy="5121729"/>
          </a:xfrm>
        </p:spPr>
        <p:txBody>
          <a:bodyPr>
            <a:normAutofit fontScale="92500" lnSpcReduction="20000"/>
          </a:bodyPr>
          <a:lstStyle/>
          <a:p>
            <a:pPr marL="0" indent="0">
              <a:lnSpc>
                <a:spcPct val="200000"/>
              </a:lnSpc>
              <a:buNone/>
            </a:pPr>
            <a:r>
              <a:rPr lang="en-US" dirty="0">
                <a:latin typeface="Bookman Old Style" panose="02050604050505020204" pitchFamily="18" charset="0"/>
              </a:rPr>
              <a:t>Virtual headsets consist of 2 lenses, (LCD) display, circuit board with sensors, cover and foam padding</a:t>
            </a:r>
          </a:p>
          <a:p>
            <a:pPr marL="0" indent="0">
              <a:lnSpc>
                <a:spcPct val="200000"/>
              </a:lnSpc>
              <a:buNone/>
            </a:pPr>
            <a:r>
              <a:rPr lang="en-US" dirty="0">
                <a:latin typeface="Bookman Old Style" panose="02050604050505020204" pitchFamily="18" charset="0"/>
              </a:rPr>
              <a:t>The display provides a simulation of a 3D environment, generated by a 3D graphics package</a:t>
            </a:r>
          </a:p>
          <a:p>
            <a:pPr marL="0" indent="0">
              <a:lnSpc>
                <a:spcPct val="200000"/>
              </a:lnSpc>
              <a:buNone/>
            </a:pPr>
            <a:r>
              <a:rPr lang="en-US" dirty="0">
                <a:latin typeface="Bookman Old Style" panose="02050604050505020204" pitchFamily="18" charset="0"/>
              </a:rPr>
              <a:t>The user can ‘move’ in the virtual environment by moving their head or using controllers</a:t>
            </a:r>
          </a:p>
        </p:txBody>
      </p:sp>
      <p:pic>
        <p:nvPicPr>
          <p:cNvPr id="5" name="Picture 4" descr="A person wearing virtual reality goggles&#10;&#10;Description automatically generated">
            <a:extLst>
              <a:ext uri="{FF2B5EF4-FFF2-40B4-BE49-F238E27FC236}">
                <a16:creationId xmlns:a16="http://schemas.microsoft.com/office/drawing/2014/main" id="{1958741B-9C5F-11B2-CB20-929A05842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779" y="1638300"/>
            <a:ext cx="4350058" cy="36576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6301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2DBA-A236-DC40-8725-ECEACF9B9833}"/>
              </a:ext>
            </a:extLst>
          </p:cNvPr>
          <p:cNvSpPr>
            <a:spLocks noGrp="1"/>
          </p:cNvSpPr>
          <p:nvPr>
            <p:ph type="ctrTitle"/>
          </p:nvPr>
        </p:nvSpPr>
        <p:spPr>
          <a:xfrm>
            <a:off x="1382485" y="2536370"/>
            <a:ext cx="9144000" cy="1785259"/>
          </a:xfrm>
        </p:spPr>
        <p:txBody>
          <a:bodyPr anchor="t"/>
          <a:lstStyle/>
          <a:p>
            <a:r>
              <a:rPr lang="en-US" dirty="0"/>
              <a:t>Hardware devices</a:t>
            </a:r>
            <a:br>
              <a:rPr lang="en-US" dirty="0"/>
            </a:br>
            <a:r>
              <a:rPr lang="en-US" cap="none" dirty="0"/>
              <a:t>Its Principle Operations</a:t>
            </a:r>
            <a:endParaRPr lang="en-US" dirty="0"/>
          </a:p>
        </p:txBody>
      </p:sp>
    </p:spTree>
    <p:extLst>
      <p:ext uri="{BB962C8B-B14F-4D97-AF65-F5344CB8AC3E}">
        <p14:creationId xmlns:p14="http://schemas.microsoft.com/office/powerpoint/2010/main" val="159914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535A-C214-68EE-EBA3-8112CF66D4FF}"/>
              </a:ext>
            </a:extLst>
          </p:cNvPr>
          <p:cNvSpPr>
            <a:spLocks noGrp="1"/>
          </p:cNvSpPr>
          <p:nvPr>
            <p:ph type="title"/>
          </p:nvPr>
        </p:nvSpPr>
        <p:spPr>
          <a:xfrm>
            <a:off x="571500" y="397328"/>
            <a:ext cx="10241280" cy="745454"/>
          </a:xfrm>
        </p:spPr>
        <p:txBody>
          <a:bodyPr/>
          <a:lstStyle/>
          <a:p>
            <a:pPr algn="ctr"/>
            <a:r>
              <a:rPr lang="en-US" dirty="0"/>
              <a:t>objectives</a:t>
            </a:r>
          </a:p>
        </p:txBody>
      </p:sp>
      <p:sp>
        <p:nvSpPr>
          <p:cNvPr id="3" name="Content Placeholder 2">
            <a:extLst>
              <a:ext uri="{FF2B5EF4-FFF2-40B4-BE49-F238E27FC236}">
                <a16:creationId xmlns:a16="http://schemas.microsoft.com/office/drawing/2014/main" id="{43C2146F-87E2-1F7F-FE88-07DB7786C1E6}"/>
              </a:ext>
            </a:extLst>
          </p:cNvPr>
          <p:cNvSpPr>
            <a:spLocks noGrp="1"/>
          </p:cNvSpPr>
          <p:nvPr>
            <p:ph idx="1"/>
          </p:nvPr>
        </p:nvSpPr>
        <p:spPr>
          <a:xfrm>
            <a:off x="517071" y="2547694"/>
            <a:ext cx="5992586" cy="2938706"/>
          </a:xfrm>
        </p:spPr>
        <p:txBody>
          <a:bodyPr/>
          <a:lstStyle/>
          <a:p>
            <a:r>
              <a:rPr lang="en-US" dirty="0">
                <a:latin typeface="Bookman Old Style" panose="02050604050505020204" pitchFamily="18" charset="0"/>
              </a:rPr>
              <a:t>At the end of the lesson, students should be able to:</a:t>
            </a:r>
          </a:p>
          <a:p>
            <a:r>
              <a:rPr lang="en-US" dirty="0">
                <a:latin typeface="Bookman Old Style" panose="02050604050505020204" pitchFamily="18" charset="0"/>
              </a:rPr>
              <a:t>Outline the basic operation of given hardware devices</a:t>
            </a:r>
          </a:p>
        </p:txBody>
      </p:sp>
      <p:pic>
        <p:nvPicPr>
          <p:cNvPr id="5" name="Picture 4" descr="A dart hitting the center of a target&#10;&#10;Description automatically generated">
            <a:extLst>
              <a:ext uri="{FF2B5EF4-FFF2-40B4-BE49-F238E27FC236}">
                <a16:creationId xmlns:a16="http://schemas.microsoft.com/office/drawing/2014/main" id="{3FE81693-B5AE-6FE8-4DAB-4EF54878E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1504" y="1865651"/>
            <a:ext cx="4059010" cy="4059010"/>
          </a:xfrm>
          <a:prstGeom prst="rect">
            <a:avLst/>
          </a:prstGeom>
        </p:spPr>
      </p:pic>
    </p:spTree>
    <p:extLst>
      <p:ext uri="{BB962C8B-B14F-4D97-AF65-F5344CB8AC3E}">
        <p14:creationId xmlns:p14="http://schemas.microsoft.com/office/powerpoint/2010/main" val="325882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04C3-681E-4C1F-F108-93D75221AECE}"/>
              </a:ext>
            </a:extLst>
          </p:cNvPr>
          <p:cNvSpPr>
            <a:spLocks noGrp="1"/>
          </p:cNvSpPr>
          <p:nvPr>
            <p:ph type="title"/>
          </p:nvPr>
        </p:nvSpPr>
        <p:spPr>
          <a:xfrm>
            <a:off x="778328" y="381000"/>
            <a:ext cx="7385958" cy="810768"/>
          </a:xfrm>
        </p:spPr>
        <p:txBody>
          <a:bodyPr/>
          <a:lstStyle/>
          <a:p>
            <a:r>
              <a:rPr lang="en-US" dirty="0"/>
              <a:t>Laser printer</a:t>
            </a:r>
          </a:p>
        </p:txBody>
      </p:sp>
      <p:sp>
        <p:nvSpPr>
          <p:cNvPr id="3" name="Vertical Text Placeholder 2">
            <a:extLst>
              <a:ext uri="{FF2B5EF4-FFF2-40B4-BE49-F238E27FC236}">
                <a16:creationId xmlns:a16="http://schemas.microsoft.com/office/drawing/2014/main" id="{8A6283BC-CC07-77E9-ACEB-7D75ECA52A50}"/>
              </a:ext>
            </a:extLst>
          </p:cNvPr>
          <p:cNvSpPr>
            <a:spLocks noGrp="1"/>
          </p:cNvSpPr>
          <p:nvPr>
            <p:ph type="body" orient="vert" idx="1"/>
          </p:nvPr>
        </p:nvSpPr>
        <p:spPr>
          <a:xfrm>
            <a:off x="519910" y="1510748"/>
            <a:ext cx="6387785" cy="4532244"/>
          </a:xfrm>
        </p:spPr>
        <p:txBody>
          <a:bodyPr vert="horz">
            <a:normAutofit/>
          </a:bodyPr>
          <a:lstStyle/>
          <a:p>
            <a:pPr marL="0" indent="0">
              <a:buNone/>
            </a:pPr>
            <a:r>
              <a:rPr lang="en-US" dirty="0">
                <a:latin typeface="Bookman Old Style" panose="02050604050505020204" pitchFamily="18" charset="0"/>
              </a:rPr>
              <a:t>A laser beam and rotating mirrors are used to draw image of the page on a photosensitive drum</a:t>
            </a:r>
          </a:p>
          <a:p>
            <a:pPr marL="0" indent="0">
              <a:buNone/>
            </a:pPr>
            <a:r>
              <a:rPr lang="en-US" dirty="0">
                <a:latin typeface="Bookman Old Style" panose="02050604050505020204" pitchFamily="18" charset="0"/>
              </a:rPr>
              <a:t>Image converted into electric charge which attracts charged toner such that it sticks to image</a:t>
            </a:r>
          </a:p>
          <a:p>
            <a:pPr marL="0" indent="0">
              <a:buNone/>
            </a:pPr>
            <a:r>
              <a:rPr lang="en-US" dirty="0">
                <a:latin typeface="Bookman Old Style" panose="02050604050505020204" pitchFamily="18" charset="0"/>
              </a:rPr>
              <a:t>Electrostatic charged paper rolled against drum</a:t>
            </a:r>
          </a:p>
          <a:p>
            <a:pPr marL="0" indent="0">
              <a:buNone/>
            </a:pPr>
            <a:r>
              <a:rPr lang="en-US" dirty="0">
                <a:latin typeface="Bookman Old Style" panose="02050604050505020204" pitchFamily="18" charset="0"/>
              </a:rPr>
              <a:t>Charge pulls toner away from drum and onto paper</a:t>
            </a:r>
          </a:p>
          <a:p>
            <a:pPr marL="0" indent="0">
              <a:buNone/>
            </a:pPr>
            <a:r>
              <a:rPr lang="en-US" dirty="0">
                <a:latin typeface="Bookman Old Style" panose="02050604050505020204" pitchFamily="18" charset="0"/>
              </a:rPr>
              <a:t>Heat applied in the fuser to fuse toner to the paper</a:t>
            </a:r>
          </a:p>
          <a:p>
            <a:pPr marL="0" indent="0">
              <a:buNone/>
            </a:pPr>
            <a:r>
              <a:rPr lang="en-US" dirty="0">
                <a:latin typeface="Bookman Old Style" panose="02050604050505020204" pitchFamily="18" charset="0"/>
              </a:rPr>
              <a:t>Electrical charge removed from drum and excess toner collected</a:t>
            </a:r>
          </a:p>
        </p:txBody>
      </p:sp>
      <p:pic>
        <p:nvPicPr>
          <p:cNvPr id="5" name="Graphic 4">
            <a:extLst>
              <a:ext uri="{FF2B5EF4-FFF2-40B4-BE49-F238E27FC236}">
                <a16:creationId xmlns:a16="http://schemas.microsoft.com/office/drawing/2014/main" id="{8B1E077C-FD3A-7606-97D4-EE31B24A9A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1995" y="1785256"/>
            <a:ext cx="4781851" cy="2754085"/>
          </a:xfrm>
          <a:prstGeom prst="rect">
            <a:avLst/>
          </a:prstGeom>
        </p:spPr>
      </p:pic>
    </p:spTree>
    <p:extLst>
      <p:ext uri="{BB962C8B-B14F-4D97-AF65-F5344CB8AC3E}">
        <p14:creationId xmlns:p14="http://schemas.microsoft.com/office/powerpoint/2010/main" val="2386450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8A69-0F6C-58EC-B228-66F8BEF97097}"/>
              </a:ext>
            </a:extLst>
          </p:cNvPr>
          <p:cNvSpPr>
            <a:spLocks noGrp="1"/>
          </p:cNvSpPr>
          <p:nvPr>
            <p:ph type="title"/>
          </p:nvPr>
        </p:nvSpPr>
        <p:spPr>
          <a:xfrm>
            <a:off x="593271" y="-4572"/>
            <a:ext cx="10241280" cy="625058"/>
          </a:xfrm>
        </p:spPr>
        <p:txBody>
          <a:bodyPr anchor="t"/>
          <a:lstStyle/>
          <a:p>
            <a:pPr algn="ctr"/>
            <a:r>
              <a:rPr lang="en-US" dirty="0"/>
              <a:t>Speaker</a:t>
            </a:r>
          </a:p>
        </p:txBody>
      </p:sp>
      <p:sp>
        <p:nvSpPr>
          <p:cNvPr id="3" name="Content Placeholder 2">
            <a:extLst>
              <a:ext uri="{FF2B5EF4-FFF2-40B4-BE49-F238E27FC236}">
                <a16:creationId xmlns:a16="http://schemas.microsoft.com/office/drawing/2014/main" id="{1072FBE8-BC1F-E442-9B52-6507B066602F}"/>
              </a:ext>
            </a:extLst>
          </p:cNvPr>
          <p:cNvSpPr>
            <a:spLocks noGrp="1"/>
          </p:cNvSpPr>
          <p:nvPr>
            <p:ph idx="1"/>
          </p:nvPr>
        </p:nvSpPr>
        <p:spPr>
          <a:xfrm>
            <a:off x="170906" y="685212"/>
            <a:ext cx="7663544" cy="5487576"/>
          </a:xfrm>
        </p:spPr>
        <p:txBody>
          <a:bodyPr>
            <a:normAutofit fontScale="25000" lnSpcReduction="20000"/>
          </a:bodyPr>
          <a:lstStyle/>
          <a:p>
            <a:pPr marL="0" indent="0">
              <a:lnSpc>
                <a:spcPct val="170000"/>
              </a:lnSpc>
              <a:buNone/>
            </a:pPr>
            <a:r>
              <a:rPr lang="en-US" sz="7400" dirty="0">
                <a:latin typeface="Bookman Old Style" panose="02050604050505020204" pitchFamily="18" charset="0"/>
              </a:rPr>
              <a:t>Takes electrical signals and translates into physical vibrations to create sound waves</a:t>
            </a:r>
          </a:p>
          <a:p>
            <a:pPr marL="0" indent="0">
              <a:lnSpc>
                <a:spcPct val="170000"/>
              </a:lnSpc>
              <a:buNone/>
            </a:pPr>
            <a:r>
              <a:rPr lang="en-US" sz="7400" dirty="0">
                <a:latin typeface="Bookman Old Style" panose="02050604050505020204" pitchFamily="18" charset="0"/>
              </a:rPr>
              <a:t>Sound is made when an object make particles around it vibrates</a:t>
            </a:r>
          </a:p>
          <a:p>
            <a:pPr marL="0" indent="0">
              <a:lnSpc>
                <a:spcPct val="170000"/>
              </a:lnSpc>
              <a:buNone/>
            </a:pPr>
            <a:r>
              <a:rPr lang="en-US" sz="7200" dirty="0">
                <a:latin typeface="Bookman Old Style" panose="02050604050505020204" pitchFamily="18" charset="0"/>
              </a:rPr>
              <a:t>To make these vibrations speakers use a set of magnets</a:t>
            </a:r>
          </a:p>
          <a:p>
            <a:pPr lvl="1">
              <a:lnSpc>
                <a:spcPct val="170000"/>
              </a:lnSpc>
            </a:pPr>
            <a:r>
              <a:rPr lang="en-US" sz="7200" dirty="0">
                <a:latin typeface="Bookman Old Style" panose="02050604050505020204" pitchFamily="18" charset="0"/>
              </a:rPr>
              <a:t>Permanent  which does move or change polarity</a:t>
            </a:r>
          </a:p>
          <a:p>
            <a:pPr lvl="1">
              <a:lnSpc>
                <a:spcPct val="170000"/>
              </a:lnSpc>
            </a:pPr>
            <a:r>
              <a:rPr lang="en-US" sz="7200" dirty="0">
                <a:latin typeface="Bookman Old Style" panose="02050604050505020204" pitchFamily="18" charset="0"/>
              </a:rPr>
              <a:t>Electromagnet </a:t>
            </a:r>
          </a:p>
          <a:p>
            <a:pPr marL="457200" lvl="1" indent="0">
              <a:lnSpc>
                <a:spcPct val="170000"/>
              </a:lnSpc>
              <a:buNone/>
            </a:pPr>
            <a:r>
              <a:rPr lang="en-US" sz="7200" dirty="0">
                <a:latin typeface="Bookman Old Style" panose="02050604050505020204" pitchFamily="18" charset="0"/>
              </a:rPr>
              <a:t> When an electric current is sent through the electromagnet, it is either attracted to or repelled away from the permanent magnet. The polarity of the coil can be reversed depending on the current. This back-and-forth movement causes the diaphragm or cone to vibrate, because it is connected to the magnetic coil. This is the sound that you hear.</a:t>
            </a:r>
            <a:br>
              <a:rPr lang="en-US" sz="7200" dirty="0">
                <a:latin typeface="Bookman Old Style" panose="02050604050505020204" pitchFamily="18" charset="0"/>
              </a:rPr>
            </a:br>
            <a:br>
              <a:rPr lang="en-US" sz="7200" dirty="0">
                <a:latin typeface="Bookman Old Style" panose="02050604050505020204" pitchFamily="18" charset="0"/>
              </a:rPr>
            </a:br>
            <a:endParaRPr lang="en-US" sz="7200" dirty="0">
              <a:latin typeface="Bookman Old Style" panose="02050604050505020204" pitchFamily="18" charset="0"/>
            </a:endParaRPr>
          </a:p>
        </p:txBody>
      </p:sp>
      <p:pic>
        <p:nvPicPr>
          <p:cNvPr id="6" name="Picture 5">
            <a:extLst>
              <a:ext uri="{FF2B5EF4-FFF2-40B4-BE49-F238E27FC236}">
                <a16:creationId xmlns:a16="http://schemas.microsoft.com/office/drawing/2014/main" id="{60D51431-A687-0FE6-2F69-F5EAC0771596}"/>
              </a:ext>
            </a:extLst>
          </p:cNvPr>
          <p:cNvPicPr>
            <a:picLocks noChangeAspect="1"/>
          </p:cNvPicPr>
          <p:nvPr/>
        </p:nvPicPr>
        <p:blipFill>
          <a:blip r:embed="rId2"/>
          <a:stretch>
            <a:fillRect/>
          </a:stretch>
        </p:blipFill>
        <p:spPr>
          <a:xfrm>
            <a:off x="8643930" y="877580"/>
            <a:ext cx="2677213" cy="21343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CB165DB1-1D73-BBB2-BD70-977EBF526C56}"/>
              </a:ext>
            </a:extLst>
          </p:cNvPr>
          <p:cNvPicPr>
            <a:picLocks noChangeAspect="1"/>
          </p:cNvPicPr>
          <p:nvPr/>
        </p:nvPicPr>
        <p:blipFill>
          <a:blip r:embed="rId3"/>
          <a:stretch>
            <a:fillRect/>
          </a:stretch>
        </p:blipFill>
        <p:spPr>
          <a:xfrm>
            <a:off x="8484044" y="3429000"/>
            <a:ext cx="3376121" cy="25514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5259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1A71-E57D-AED4-6D64-6EB668BE2F9C}"/>
              </a:ext>
            </a:extLst>
          </p:cNvPr>
          <p:cNvSpPr>
            <a:spLocks noGrp="1"/>
          </p:cNvSpPr>
          <p:nvPr>
            <p:ph type="title"/>
          </p:nvPr>
        </p:nvSpPr>
        <p:spPr>
          <a:xfrm>
            <a:off x="1115786" y="394715"/>
            <a:ext cx="10241280" cy="712797"/>
          </a:xfrm>
        </p:spPr>
        <p:txBody>
          <a:bodyPr/>
          <a:lstStyle/>
          <a:p>
            <a:r>
              <a:rPr lang="en-US" dirty="0"/>
              <a:t>3D printer</a:t>
            </a:r>
          </a:p>
        </p:txBody>
      </p:sp>
      <p:sp>
        <p:nvSpPr>
          <p:cNvPr id="3" name="Content Placeholder 2">
            <a:extLst>
              <a:ext uri="{FF2B5EF4-FFF2-40B4-BE49-F238E27FC236}">
                <a16:creationId xmlns:a16="http://schemas.microsoft.com/office/drawing/2014/main" id="{E2DD974E-E0D1-03B2-D83C-5AFB25C8E323}"/>
              </a:ext>
            </a:extLst>
          </p:cNvPr>
          <p:cNvSpPr>
            <a:spLocks noGrp="1"/>
          </p:cNvSpPr>
          <p:nvPr>
            <p:ph idx="1"/>
          </p:nvPr>
        </p:nvSpPr>
        <p:spPr>
          <a:xfrm>
            <a:off x="767442" y="1518993"/>
            <a:ext cx="5328558" cy="3994622"/>
          </a:xfrm>
        </p:spPr>
        <p:txBody>
          <a:bodyPr>
            <a:normAutofit/>
          </a:bodyPr>
          <a:lstStyle/>
          <a:p>
            <a:r>
              <a:rPr lang="en-US" dirty="0">
                <a:latin typeface="Bookman Old Style" panose="02050604050505020204" pitchFamily="18" charset="0"/>
              </a:rPr>
              <a:t>Process starts from saved digital file that holds the blueprint of object to be printed</a:t>
            </a:r>
          </a:p>
          <a:p>
            <a:r>
              <a:rPr lang="en-US" dirty="0">
                <a:latin typeface="Bookman Old Style" panose="02050604050505020204" pitchFamily="18" charset="0"/>
              </a:rPr>
              <a:t>Object is then built using ADDITIVE manufacturing (object is built up layer by layer) adding layers of a material (e.g. polymer resin) until object created</a:t>
            </a:r>
          </a:p>
          <a:p>
            <a:r>
              <a:rPr lang="en-US" dirty="0">
                <a:latin typeface="Bookman Old Style" panose="02050604050505020204" pitchFamily="18" charset="0"/>
              </a:rPr>
              <a:t>Object is then cured (e.g. resin-made objects are hardened by UV light)</a:t>
            </a:r>
          </a:p>
        </p:txBody>
      </p:sp>
      <p:pic>
        <p:nvPicPr>
          <p:cNvPr id="5" name="Picture 4">
            <a:extLst>
              <a:ext uri="{FF2B5EF4-FFF2-40B4-BE49-F238E27FC236}">
                <a16:creationId xmlns:a16="http://schemas.microsoft.com/office/drawing/2014/main" id="{3A18D102-4E60-484D-CA73-E8934C3EC38A}"/>
              </a:ext>
            </a:extLst>
          </p:cNvPr>
          <p:cNvPicPr>
            <a:picLocks noChangeAspect="1"/>
          </p:cNvPicPr>
          <p:nvPr/>
        </p:nvPicPr>
        <p:blipFill rotWithShape="1">
          <a:blip r:embed="rId2"/>
          <a:srcRect t="2770" r="3240"/>
          <a:stretch/>
        </p:blipFill>
        <p:spPr>
          <a:xfrm>
            <a:off x="7407040" y="1159329"/>
            <a:ext cx="3950026" cy="3320142"/>
          </a:xfrm>
          <a:prstGeom prst="rect">
            <a:avLst/>
          </a:prstGeom>
        </p:spPr>
      </p:pic>
    </p:spTree>
    <p:extLst>
      <p:ext uri="{BB962C8B-B14F-4D97-AF65-F5344CB8AC3E}">
        <p14:creationId xmlns:p14="http://schemas.microsoft.com/office/powerpoint/2010/main" val="271412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15D6-1535-17EF-2D23-677714A4DB32}"/>
              </a:ext>
            </a:extLst>
          </p:cNvPr>
          <p:cNvSpPr>
            <a:spLocks noGrp="1"/>
          </p:cNvSpPr>
          <p:nvPr>
            <p:ph type="title"/>
          </p:nvPr>
        </p:nvSpPr>
        <p:spPr>
          <a:xfrm>
            <a:off x="892629" y="228600"/>
            <a:ext cx="10241280" cy="658368"/>
          </a:xfrm>
        </p:spPr>
        <p:txBody>
          <a:bodyPr>
            <a:normAutofit/>
          </a:bodyPr>
          <a:lstStyle/>
          <a:p>
            <a:r>
              <a:rPr lang="en-US" sz="2800" dirty="0"/>
              <a:t>Microphone</a:t>
            </a:r>
          </a:p>
        </p:txBody>
      </p:sp>
      <p:sp>
        <p:nvSpPr>
          <p:cNvPr id="3" name="Content Placeholder 2">
            <a:extLst>
              <a:ext uri="{FF2B5EF4-FFF2-40B4-BE49-F238E27FC236}">
                <a16:creationId xmlns:a16="http://schemas.microsoft.com/office/drawing/2014/main" id="{8338AB50-307E-4653-6B31-B73494950649}"/>
              </a:ext>
            </a:extLst>
          </p:cNvPr>
          <p:cNvSpPr>
            <a:spLocks noGrp="1"/>
          </p:cNvSpPr>
          <p:nvPr>
            <p:ph idx="1"/>
          </p:nvPr>
        </p:nvSpPr>
        <p:spPr>
          <a:xfrm>
            <a:off x="500744" y="1289957"/>
            <a:ext cx="4856448" cy="4781659"/>
          </a:xfrm>
        </p:spPr>
        <p:txBody>
          <a:bodyPr>
            <a:normAutofit fontScale="85000" lnSpcReduction="10000"/>
          </a:bodyPr>
          <a:lstStyle/>
          <a:p>
            <a:r>
              <a:rPr lang="en-US" dirty="0">
                <a:latin typeface="Bookman Old Style" panose="02050604050505020204" pitchFamily="18" charset="0"/>
              </a:rPr>
              <a:t>Incoming sound waves enter wind screen and cause vibrations about a diaphragm</a:t>
            </a:r>
          </a:p>
          <a:p>
            <a:r>
              <a:rPr lang="en-US" dirty="0">
                <a:latin typeface="Bookman Old Style" panose="02050604050505020204" pitchFamily="18" charset="0"/>
              </a:rPr>
              <a:t>When sound waves hit the diaphragm of microphone, it cause it to vibrate.</a:t>
            </a:r>
          </a:p>
          <a:p>
            <a:r>
              <a:rPr lang="en-US" dirty="0">
                <a:latin typeface="Bookman Old Style" panose="02050604050505020204" pitchFamily="18" charset="0"/>
              </a:rPr>
              <a:t>A copper coil wrapped around the permanent magnet is connected to diaphragm.</a:t>
            </a:r>
          </a:p>
          <a:p>
            <a:r>
              <a:rPr lang="en-US" dirty="0">
                <a:latin typeface="Bookman Old Style" panose="02050604050505020204" pitchFamily="18" charset="0"/>
              </a:rPr>
              <a:t>When diaphragm vibrates, copper coil also moves back and forth causing magnetic field around permanent magnet.</a:t>
            </a:r>
          </a:p>
          <a:p>
            <a:r>
              <a:rPr lang="en-US" dirty="0">
                <a:latin typeface="Bookman Old Style" panose="02050604050505020204" pitchFamily="18" charset="0"/>
              </a:rPr>
              <a:t>The disturbance of magnetic field around permanent induces electrical current.</a:t>
            </a:r>
          </a:p>
          <a:p>
            <a:r>
              <a:rPr lang="en-US" dirty="0">
                <a:latin typeface="Bookman Old Style" panose="02050604050505020204" pitchFamily="18" charset="0"/>
              </a:rPr>
              <a:t>The electrical signals are sent to ADC and then sent to computer in digital format.</a:t>
            </a:r>
          </a:p>
        </p:txBody>
      </p:sp>
      <p:pic>
        <p:nvPicPr>
          <p:cNvPr id="5" name="Picture 4">
            <a:extLst>
              <a:ext uri="{FF2B5EF4-FFF2-40B4-BE49-F238E27FC236}">
                <a16:creationId xmlns:a16="http://schemas.microsoft.com/office/drawing/2014/main" id="{2A86CB3B-07C7-B4F4-1536-FFD2A6D6676F}"/>
              </a:ext>
            </a:extLst>
          </p:cNvPr>
          <p:cNvPicPr>
            <a:picLocks noChangeAspect="1"/>
          </p:cNvPicPr>
          <p:nvPr/>
        </p:nvPicPr>
        <p:blipFill>
          <a:blip r:embed="rId2"/>
          <a:stretch>
            <a:fillRect/>
          </a:stretch>
        </p:blipFill>
        <p:spPr>
          <a:xfrm>
            <a:off x="5617029" y="1404257"/>
            <a:ext cx="5331333" cy="20247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itle 1">
            <a:extLst>
              <a:ext uri="{FF2B5EF4-FFF2-40B4-BE49-F238E27FC236}">
                <a16:creationId xmlns:a16="http://schemas.microsoft.com/office/drawing/2014/main" id="{4A35B36B-C417-C1E7-1DAD-57E9C4F1017F}"/>
              </a:ext>
            </a:extLst>
          </p:cNvPr>
          <p:cNvSpPr txBox="1">
            <a:spLocks/>
          </p:cNvSpPr>
          <p:nvPr/>
        </p:nvSpPr>
        <p:spPr>
          <a:xfrm>
            <a:off x="7081157" y="5094514"/>
            <a:ext cx="4713513" cy="734786"/>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1400" spc="0" dirty="0">
                <a:solidFill>
                  <a:srgbClr val="FF0000"/>
                </a:solidFill>
                <a:latin typeface="Bookman Old Style" panose="02050604050505020204" pitchFamily="18" charset="0"/>
              </a:rPr>
              <a:t>IMPT</a:t>
            </a:r>
            <a:br>
              <a:rPr lang="en-US" sz="1400" spc="0" dirty="0">
                <a:solidFill>
                  <a:srgbClr val="FF0000"/>
                </a:solidFill>
                <a:latin typeface="Bookman Old Style" panose="02050604050505020204" pitchFamily="18" charset="0"/>
              </a:rPr>
            </a:br>
            <a:r>
              <a:rPr lang="en-US" sz="1400" spc="0" dirty="0">
                <a:solidFill>
                  <a:srgbClr val="FF0000"/>
                </a:solidFill>
                <a:latin typeface="Bookman Old Style" panose="02050604050505020204" pitchFamily="18" charset="0"/>
              </a:rPr>
              <a:t>Additional material page 81 textbook</a:t>
            </a:r>
          </a:p>
        </p:txBody>
      </p:sp>
    </p:spTree>
    <p:extLst>
      <p:ext uri="{BB962C8B-B14F-4D97-AF65-F5344CB8AC3E}">
        <p14:creationId xmlns:p14="http://schemas.microsoft.com/office/powerpoint/2010/main" val="193698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8A69-0F6C-58EC-B228-66F8BEF97097}"/>
              </a:ext>
            </a:extLst>
          </p:cNvPr>
          <p:cNvSpPr>
            <a:spLocks noGrp="1"/>
          </p:cNvSpPr>
          <p:nvPr>
            <p:ph type="title"/>
          </p:nvPr>
        </p:nvSpPr>
        <p:spPr>
          <a:xfrm>
            <a:off x="870857" y="430857"/>
            <a:ext cx="10241280" cy="625058"/>
          </a:xfrm>
        </p:spPr>
        <p:txBody>
          <a:bodyPr anchor="t"/>
          <a:lstStyle/>
          <a:p>
            <a:r>
              <a:rPr lang="en-US" dirty="0"/>
              <a:t>Magnetic Hard disk</a:t>
            </a:r>
          </a:p>
        </p:txBody>
      </p:sp>
      <p:sp>
        <p:nvSpPr>
          <p:cNvPr id="3" name="Content Placeholder 2">
            <a:extLst>
              <a:ext uri="{FF2B5EF4-FFF2-40B4-BE49-F238E27FC236}">
                <a16:creationId xmlns:a16="http://schemas.microsoft.com/office/drawing/2014/main" id="{1072FBE8-BC1F-E442-9B52-6507B066602F}"/>
              </a:ext>
            </a:extLst>
          </p:cNvPr>
          <p:cNvSpPr>
            <a:spLocks noGrp="1"/>
          </p:cNvSpPr>
          <p:nvPr>
            <p:ph idx="1"/>
          </p:nvPr>
        </p:nvSpPr>
        <p:spPr>
          <a:xfrm>
            <a:off x="530134" y="1410136"/>
            <a:ext cx="6551023" cy="3959352"/>
          </a:xfrm>
        </p:spPr>
        <p:txBody>
          <a:bodyPr>
            <a:normAutofit fontScale="85000" lnSpcReduction="10000"/>
          </a:bodyPr>
          <a:lstStyle/>
          <a:p>
            <a:r>
              <a:rPr lang="en-US" dirty="0">
                <a:latin typeface="Bookman Old Style" panose="02050604050505020204" pitchFamily="18" charset="0"/>
              </a:rPr>
              <a:t>Hard disk has </a:t>
            </a:r>
            <a:r>
              <a:rPr lang="en-US" b="1" u="sng" dirty="0">
                <a:solidFill>
                  <a:srgbClr val="00B050"/>
                </a:solidFill>
                <a:latin typeface="Bookman Old Style" panose="02050604050505020204" pitchFamily="18" charset="0"/>
              </a:rPr>
              <a:t>platters</a:t>
            </a:r>
            <a:r>
              <a:rPr lang="en-US" dirty="0">
                <a:latin typeface="Bookman Old Style" panose="02050604050505020204" pitchFamily="18" charset="0"/>
              </a:rPr>
              <a:t> whose surfaces are covered with a </a:t>
            </a:r>
            <a:r>
              <a:rPr lang="en-US" b="1" u="sng" dirty="0">
                <a:solidFill>
                  <a:srgbClr val="00B050"/>
                </a:solidFill>
                <a:latin typeface="Bookman Old Style" panose="02050604050505020204" pitchFamily="18" charset="0"/>
              </a:rPr>
              <a:t>magnetizable</a:t>
            </a:r>
            <a:r>
              <a:rPr lang="en-US" dirty="0">
                <a:latin typeface="Bookman Old Style" panose="02050604050505020204" pitchFamily="18" charset="0"/>
              </a:rPr>
              <a:t> material.</a:t>
            </a:r>
          </a:p>
          <a:p>
            <a:r>
              <a:rPr lang="en-US" dirty="0">
                <a:latin typeface="Bookman Old Style" panose="02050604050505020204" pitchFamily="18" charset="0"/>
              </a:rPr>
              <a:t>Platters are mounted on central spindle and rotated at high-speed</a:t>
            </a:r>
          </a:p>
          <a:p>
            <a:r>
              <a:rPr lang="en-US" dirty="0">
                <a:latin typeface="Bookman Old Style" panose="02050604050505020204" pitchFamily="18" charset="0"/>
              </a:rPr>
              <a:t>Surface of platters divided into </a:t>
            </a:r>
            <a:r>
              <a:rPr lang="en-US" b="1" u="sng" dirty="0">
                <a:solidFill>
                  <a:srgbClr val="00B050"/>
                </a:solidFill>
                <a:latin typeface="Bookman Old Style" panose="02050604050505020204" pitchFamily="18" charset="0"/>
              </a:rPr>
              <a:t>concentric tracks &amp; sectors</a:t>
            </a:r>
            <a:r>
              <a:rPr lang="en-US" dirty="0">
                <a:latin typeface="Bookman Old Style" panose="02050604050505020204" pitchFamily="18" charset="0"/>
              </a:rPr>
              <a:t>, where data is encoded as </a:t>
            </a:r>
            <a:r>
              <a:rPr lang="en-US" b="1" u="sng" dirty="0">
                <a:solidFill>
                  <a:srgbClr val="00B050"/>
                </a:solidFill>
                <a:latin typeface="Bookman Old Style" panose="02050604050505020204" pitchFamily="18" charset="0"/>
              </a:rPr>
              <a:t>magnetic patterns</a:t>
            </a:r>
          </a:p>
          <a:p>
            <a:r>
              <a:rPr lang="en-US" dirty="0">
                <a:latin typeface="Bookman Old Style" panose="02050604050505020204" pitchFamily="18" charset="0"/>
              </a:rPr>
              <a:t>Each surface is accessed by </a:t>
            </a:r>
            <a:r>
              <a:rPr lang="en-US" b="1" u="sng" dirty="0">
                <a:solidFill>
                  <a:srgbClr val="00B050"/>
                </a:solidFill>
                <a:latin typeface="Bookman Old Style" panose="02050604050505020204" pitchFamily="18" charset="0"/>
              </a:rPr>
              <a:t>read/write heads</a:t>
            </a:r>
          </a:p>
          <a:p>
            <a:r>
              <a:rPr lang="en-US" dirty="0">
                <a:latin typeface="Bookman Old Style" panose="02050604050505020204" pitchFamily="18" charset="0"/>
              </a:rPr>
              <a:t>When writing, current variation in head causes magnetic field variation on disk</a:t>
            </a:r>
          </a:p>
          <a:p>
            <a:r>
              <a:rPr lang="en-US" dirty="0">
                <a:latin typeface="Bookman Old Style" panose="02050604050505020204" pitchFamily="18" charset="0"/>
              </a:rPr>
              <a:t>When reading, magnetic field variation from disk produces current variation in read head</a:t>
            </a:r>
          </a:p>
        </p:txBody>
      </p:sp>
      <p:pic>
        <p:nvPicPr>
          <p:cNvPr id="5" name="Picture 4">
            <a:extLst>
              <a:ext uri="{FF2B5EF4-FFF2-40B4-BE49-F238E27FC236}">
                <a16:creationId xmlns:a16="http://schemas.microsoft.com/office/drawing/2014/main" id="{6A9986BA-5630-7ACA-488E-7F245060E444}"/>
              </a:ext>
            </a:extLst>
          </p:cNvPr>
          <p:cNvPicPr>
            <a:picLocks noChangeAspect="1"/>
          </p:cNvPicPr>
          <p:nvPr/>
        </p:nvPicPr>
        <p:blipFill>
          <a:blip r:embed="rId2"/>
          <a:stretch>
            <a:fillRect/>
          </a:stretch>
        </p:blipFill>
        <p:spPr>
          <a:xfrm>
            <a:off x="8926286" y="628644"/>
            <a:ext cx="2587634" cy="1824070"/>
          </a:xfrm>
          <a:prstGeom prst="rect">
            <a:avLst/>
          </a:prstGeom>
        </p:spPr>
      </p:pic>
      <p:pic>
        <p:nvPicPr>
          <p:cNvPr id="9" name="Picture 8">
            <a:extLst>
              <a:ext uri="{FF2B5EF4-FFF2-40B4-BE49-F238E27FC236}">
                <a16:creationId xmlns:a16="http://schemas.microsoft.com/office/drawing/2014/main" id="{DCA2FFAD-F0A2-FBA4-27CA-528253C15D11}"/>
              </a:ext>
            </a:extLst>
          </p:cNvPr>
          <p:cNvPicPr>
            <a:picLocks noChangeAspect="1"/>
          </p:cNvPicPr>
          <p:nvPr/>
        </p:nvPicPr>
        <p:blipFill>
          <a:blip r:embed="rId3"/>
          <a:stretch>
            <a:fillRect/>
          </a:stretch>
        </p:blipFill>
        <p:spPr>
          <a:xfrm>
            <a:off x="7019466" y="2093454"/>
            <a:ext cx="2265088" cy="1754645"/>
          </a:xfrm>
          <a:prstGeom prst="rect">
            <a:avLst/>
          </a:prstGeom>
        </p:spPr>
      </p:pic>
      <p:pic>
        <p:nvPicPr>
          <p:cNvPr id="11" name="Picture 10">
            <a:extLst>
              <a:ext uri="{FF2B5EF4-FFF2-40B4-BE49-F238E27FC236}">
                <a16:creationId xmlns:a16="http://schemas.microsoft.com/office/drawing/2014/main" id="{266706AA-22E6-1911-581B-154C084D759B}"/>
              </a:ext>
            </a:extLst>
          </p:cNvPr>
          <p:cNvPicPr>
            <a:picLocks noChangeAspect="1"/>
          </p:cNvPicPr>
          <p:nvPr/>
        </p:nvPicPr>
        <p:blipFill>
          <a:blip r:embed="rId4"/>
          <a:stretch>
            <a:fillRect/>
          </a:stretch>
        </p:blipFill>
        <p:spPr>
          <a:xfrm>
            <a:off x="9367697" y="3390214"/>
            <a:ext cx="1996627" cy="1497471"/>
          </a:xfrm>
          <a:prstGeom prst="rect">
            <a:avLst/>
          </a:prstGeom>
        </p:spPr>
      </p:pic>
      <p:sp>
        <p:nvSpPr>
          <p:cNvPr id="12" name="Title 1">
            <a:extLst>
              <a:ext uri="{FF2B5EF4-FFF2-40B4-BE49-F238E27FC236}">
                <a16:creationId xmlns:a16="http://schemas.microsoft.com/office/drawing/2014/main" id="{693AB9EC-81B2-8E43-99FF-FE2F33B08FD3}"/>
              </a:ext>
            </a:extLst>
          </p:cNvPr>
          <p:cNvSpPr txBox="1">
            <a:spLocks/>
          </p:cNvSpPr>
          <p:nvPr/>
        </p:nvSpPr>
        <p:spPr>
          <a:xfrm>
            <a:off x="4103915" y="5258614"/>
            <a:ext cx="6327865" cy="93019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1400" spc="0" dirty="0">
                <a:solidFill>
                  <a:srgbClr val="00B050"/>
                </a:solidFill>
                <a:latin typeface="Bookman Old Style" panose="02050604050505020204" pitchFamily="18" charset="0"/>
              </a:rPr>
              <a:t>IMPT</a:t>
            </a:r>
          </a:p>
          <a:p>
            <a:r>
              <a:rPr lang="en-US" sz="1400" cap="none" spc="0" dirty="0">
                <a:solidFill>
                  <a:srgbClr val="FF0000"/>
                </a:solidFill>
                <a:latin typeface="Bookman Old Style" panose="02050604050505020204" pitchFamily="18" charset="0"/>
              </a:rPr>
              <a:t>For the exam you must be able to explain how a hard disk works</a:t>
            </a:r>
            <a:br>
              <a:rPr lang="en-US" sz="1400" spc="0" dirty="0">
                <a:solidFill>
                  <a:srgbClr val="FF0000"/>
                </a:solidFill>
                <a:latin typeface="Bookman Old Style" panose="02050604050505020204" pitchFamily="18" charset="0"/>
              </a:rPr>
            </a:br>
            <a:r>
              <a:rPr lang="en-US" sz="1400" cap="none" spc="0" dirty="0">
                <a:solidFill>
                  <a:srgbClr val="FF0000"/>
                </a:solidFill>
                <a:latin typeface="Bookman Old Style" panose="02050604050505020204" pitchFamily="18" charset="0"/>
              </a:rPr>
              <a:t>Additional material page </a:t>
            </a:r>
            <a:r>
              <a:rPr lang="en-US" sz="1400" u="sng" cap="none" spc="0" dirty="0">
                <a:solidFill>
                  <a:srgbClr val="00B050"/>
                </a:solidFill>
                <a:latin typeface="Bookman Old Style" panose="02050604050505020204" pitchFamily="18" charset="0"/>
              </a:rPr>
              <a:t>73</a:t>
            </a:r>
            <a:r>
              <a:rPr lang="en-US" sz="1400" cap="none" spc="0" dirty="0">
                <a:solidFill>
                  <a:srgbClr val="FF0000"/>
                </a:solidFill>
                <a:latin typeface="Bookman Old Style" panose="02050604050505020204" pitchFamily="18" charset="0"/>
              </a:rPr>
              <a:t> textbook</a:t>
            </a:r>
            <a:endParaRPr lang="en-US" sz="1400" spc="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142827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8A69-0F6C-58EC-B228-66F8BEF97097}"/>
              </a:ext>
            </a:extLst>
          </p:cNvPr>
          <p:cNvSpPr>
            <a:spLocks noGrp="1"/>
          </p:cNvSpPr>
          <p:nvPr>
            <p:ph type="title"/>
          </p:nvPr>
        </p:nvSpPr>
        <p:spPr>
          <a:xfrm>
            <a:off x="870857" y="430857"/>
            <a:ext cx="10241280" cy="625058"/>
          </a:xfrm>
        </p:spPr>
        <p:txBody>
          <a:bodyPr anchor="t"/>
          <a:lstStyle/>
          <a:p>
            <a:r>
              <a:rPr lang="en-US" dirty="0"/>
              <a:t>Solid State drives</a:t>
            </a:r>
          </a:p>
        </p:txBody>
      </p:sp>
      <p:sp>
        <p:nvSpPr>
          <p:cNvPr id="3" name="Content Placeholder 2">
            <a:extLst>
              <a:ext uri="{FF2B5EF4-FFF2-40B4-BE49-F238E27FC236}">
                <a16:creationId xmlns:a16="http://schemas.microsoft.com/office/drawing/2014/main" id="{1072FBE8-BC1F-E442-9B52-6507B066602F}"/>
              </a:ext>
            </a:extLst>
          </p:cNvPr>
          <p:cNvSpPr>
            <a:spLocks noGrp="1"/>
          </p:cNvSpPr>
          <p:nvPr>
            <p:ph idx="1"/>
          </p:nvPr>
        </p:nvSpPr>
        <p:spPr>
          <a:xfrm>
            <a:off x="437605" y="1301279"/>
            <a:ext cx="5266509" cy="2677450"/>
          </a:xfrm>
        </p:spPr>
        <p:txBody>
          <a:bodyPr>
            <a:normAutofit/>
          </a:bodyPr>
          <a:lstStyle/>
          <a:p>
            <a:pPr>
              <a:lnSpc>
                <a:spcPct val="150000"/>
              </a:lnSpc>
            </a:pPr>
            <a:r>
              <a:rPr lang="en-US" dirty="0">
                <a:latin typeface="Bookman Old Style" panose="02050604050505020204" pitchFamily="18" charset="0"/>
              </a:rPr>
              <a:t>Most use NAND-based flash memory</a:t>
            </a:r>
          </a:p>
          <a:p>
            <a:pPr>
              <a:lnSpc>
                <a:spcPct val="150000"/>
              </a:lnSpc>
            </a:pPr>
            <a:r>
              <a:rPr lang="en-US" dirty="0">
                <a:latin typeface="Bookman Old Style" panose="02050604050505020204" pitchFamily="18" charset="0"/>
              </a:rPr>
              <a:t>They have no moving parts and all data is retrieved at the same rate. </a:t>
            </a:r>
          </a:p>
          <a:p>
            <a:pPr>
              <a:lnSpc>
                <a:spcPct val="150000"/>
              </a:lnSpc>
            </a:pPr>
            <a:r>
              <a:rPr lang="en-US" dirty="0">
                <a:latin typeface="Bookman Old Style" panose="02050604050505020204" pitchFamily="18" charset="0"/>
              </a:rPr>
              <a:t>They do not rely on magnetic properties</a:t>
            </a:r>
          </a:p>
        </p:txBody>
      </p:sp>
      <p:pic>
        <p:nvPicPr>
          <p:cNvPr id="7" name="Picture 6">
            <a:extLst>
              <a:ext uri="{FF2B5EF4-FFF2-40B4-BE49-F238E27FC236}">
                <a16:creationId xmlns:a16="http://schemas.microsoft.com/office/drawing/2014/main" id="{7E5DED34-07D6-5D22-2FF5-117D1C0E1E29}"/>
              </a:ext>
            </a:extLst>
          </p:cNvPr>
          <p:cNvPicPr>
            <a:picLocks noChangeAspect="1"/>
          </p:cNvPicPr>
          <p:nvPr/>
        </p:nvPicPr>
        <p:blipFill>
          <a:blip r:embed="rId2"/>
          <a:stretch>
            <a:fillRect/>
          </a:stretch>
        </p:blipFill>
        <p:spPr>
          <a:xfrm>
            <a:off x="6859958" y="1099236"/>
            <a:ext cx="4091071" cy="19378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itle 1">
            <a:extLst>
              <a:ext uri="{FF2B5EF4-FFF2-40B4-BE49-F238E27FC236}">
                <a16:creationId xmlns:a16="http://schemas.microsoft.com/office/drawing/2014/main" id="{F6BFD334-F47E-6601-D76F-51718AA9ACBE}"/>
              </a:ext>
            </a:extLst>
          </p:cNvPr>
          <p:cNvSpPr txBox="1">
            <a:spLocks/>
          </p:cNvSpPr>
          <p:nvPr/>
        </p:nvSpPr>
        <p:spPr>
          <a:xfrm>
            <a:off x="4341767" y="5187857"/>
            <a:ext cx="6327865" cy="930190"/>
          </a:xfrm>
          <a:prstGeom prst="rect">
            <a:avLst/>
          </a:prstGeom>
        </p:spPr>
        <p:txBody>
          <a:bodyPr vert="horz" lIns="0" tIns="0" rIns="0" bIns="0" rtlCol="0" anchor="b">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r>
              <a:rPr lang="en-US" sz="1400" spc="0" dirty="0">
                <a:solidFill>
                  <a:srgbClr val="00B050"/>
                </a:solidFill>
                <a:latin typeface="Bookman Old Style" panose="02050604050505020204" pitchFamily="18" charset="0"/>
              </a:rPr>
              <a:t>IMPT</a:t>
            </a:r>
          </a:p>
          <a:p>
            <a:r>
              <a:rPr lang="en-US" sz="1400" cap="none" spc="0" dirty="0">
                <a:solidFill>
                  <a:srgbClr val="FF0000"/>
                </a:solidFill>
                <a:latin typeface="Bookman Old Style" panose="02050604050505020204" pitchFamily="18" charset="0"/>
              </a:rPr>
              <a:t>For the exam you must be able demonstrate more knowledge of the SSD</a:t>
            </a:r>
            <a:br>
              <a:rPr lang="en-US" sz="1400" spc="0" dirty="0">
                <a:solidFill>
                  <a:srgbClr val="FF0000"/>
                </a:solidFill>
                <a:latin typeface="Bookman Old Style" panose="02050604050505020204" pitchFamily="18" charset="0"/>
              </a:rPr>
            </a:br>
            <a:r>
              <a:rPr lang="en-US" sz="1400" cap="none" spc="0" dirty="0">
                <a:solidFill>
                  <a:srgbClr val="FF0000"/>
                </a:solidFill>
                <a:latin typeface="Bookman Old Style" panose="02050604050505020204" pitchFamily="18" charset="0"/>
              </a:rPr>
              <a:t>Additional material page </a:t>
            </a:r>
            <a:r>
              <a:rPr lang="en-US" sz="1400" u="sng" cap="none" spc="0" dirty="0">
                <a:solidFill>
                  <a:srgbClr val="00B050"/>
                </a:solidFill>
                <a:latin typeface="Bookman Old Style" panose="02050604050505020204" pitchFamily="18" charset="0"/>
              </a:rPr>
              <a:t>74</a:t>
            </a:r>
            <a:r>
              <a:rPr lang="en-US" sz="1400" cap="none" spc="0" dirty="0">
                <a:solidFill>
                  <a:srgbClr val="FF0000"/>
                </a:solidFill>
                <a:latin typeface="Bookman Old Style" panose="02050604050505020204" pitchFamily="18" charset="0"/>
              </a:rPr>
              <a:t> textbook</a:t>
            </a:r>
            <a:endParaRPr lang="en-US" sz="1400" spc="0"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205415791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Gradient rise</Template>
  <TotalTime>265</TotalTime>
  <Words>1322</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Avenir Next LT Pro Light</vt:lpstr>
      <vt:lpstr>Bookman Old Style</vt:lpstr>
      <vt:lpstr>GradientRiseVTI</vt:lpstr>
      <vt:lpstr>Move one glass only… </vt:lpstr>
      <vt:lpstr>Hardware devices Its Principle Operations</vt:lpstr>
      <vt:lpstr>objectives</vt:lpstr>
      <vt:lpstr>Laser printer</vt:lpstr>
      <vt:lpstr>Speaker</vt:lpstr>
      <vt:lpstr>3D printer</vt:lpstr>
      <vt:lpstr>Microphone</vt:lpstr>
      <vt:lpstr>Magnetic Hard disk</vt:lpstr>
      <vt:lpstr>Solid State drives</vt:lpstr>
      <vt:lpstr>Optical Disc reader/Writer</vt:lpstr>
      <vt:lpstr>Optical Disc reader/Writer</vt:lpstr>
      <vt:lpstr>Optical Discs</vt:lpstr>
      <vt:lpstr>Touch screen</vt:lpstr>
      <vt:lpstr>Touch screen</vt:lpstr>
      <vt:lpstr>Touch screen</vt:lpstr>
      <vt:lpstr>Touch screen</vt:lpstr>
      <vt:lpstr>Touch Screen- types</vt:lpstr>
      <vt:lpstr>Virtual (reality) Headset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dc:title>
  <dc:creator>Janet ReidSterling</dc:creator>
  <cp:lastModifiedBy>Janet ReidSterling</cp:lastModifiedBy>
  <cp:revision>17</cp:revision>
  <dcterms:created xsi:type="dcterms:W3CDTF">2023-10-14T07:45:44Z</dcterms:created>
  <dcterms:modified xsi:type="dcterms:W3CDTF">2023-10-16T05:33:48Z</dcterms:modified>
</cp:coreProperties>
</file>