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7" r:id="rId5"/>
    <p:sldId id="258" r:id="rId6"/>
    <p:sldId id="259" r:id="rId7"/>
    <p:sldId id="260" r:id="rId8"/>
    <p:sldId id="261" r:id="rId9"/>
    <p:sldId id="262" r:id="rId10"/>
    <p:sldId id="272" r:id="rId11"/>
    <p:sldId id="273" r:id="rId12"/>
    <p:sldId id="275" r:id="rId13"/>
    <p:sldId id="265" r:id="rId14"/>
    <p:sldId id="274" r:id="rId15"/>
    <p:sldId id="264" r:id="rId16"/>
    <p:sldId id="263" r:id="rId17"/>
    <p:sldId id="266" r:id="rId18"/>
    <p:sldId id="267" r:id="rId19"/>
    <p:sldId id="276" r:id="rId20"/>
    <p:sldId id="278" r:id="rId21"/>
    <p:sldId id="277" r:id="rId22"/>
    <p:sldId id="271" r:id="rId23"/>
    <p:sldId id="269" r:id="rId24"/>
    <p:sldId id="279" r:id="rId25"/>
    <p:sldId id="280" r:id="rId26"/>
    <p:sldId id="281" r:id="rId27"/>
    <p:sldId id="282" r:id="rId28"/>
    <p:sldId id="283" r:id="rId29"/>
    <p:sldId id="268"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704" autoAdjust="0"/>
  </p:normalViewPr>
  <p:slideViewPr>
    <p:cSldViewPr snapToGrid="0">
      <p:cViewPr varScale="1">
        <p:scale>
          <a:sx n="59" d="100"/>
          <a:sy n="59" d="100"/>
        </p:scale>
        <p:origin x="42" y="1080"/>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9/5/2023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9/5/2023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9/5/2023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9/5/2023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9/5/2023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9/5/2023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9/5/2023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9/5/2023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9/5/2023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9/5/2023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9/5/2023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9/5/2023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9/5/2023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9/5/2023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6531"/>
            <a:ext cx="9144000" cy="1241659"/>
          </a:xfrm>
        </p:spPr>
        <p:txBody>
          <a:bodyPr anchor="ctr"/>
          <a:lstStyle/>
          <a:p>
            <a:r>
              <a:rPr lang="en-US" dirty="0"/>
              <a:t>Image Representation</a:t>
            </a:r>
          </a:p>
        </p:txBody>
      </p:sp>
      <p:grpSp>
        <p:nvGrpSpPr>
          <p:cNvPr id="7" name="Group 6">
            <a:extLst>
              <a:ext uri="{FF2B5EF4-FFF2-40B4-BE49-F238E27FC236}">
                <a16:creationId xmlns:a16="http://schemas.microsoft.com/office/drawing/2014/main" id="{380A9931-BBD7-46F1-BFE7-7FCF69F9B937}"/>
              </a:ext>
            </a:extLst>
          </p:cNvPr>
          <p:cNvGrpSpPr/>
          <p:nvPr/>
        </p:nvGrpSpPr>
        <p:grpSpPr>
          <a:xfrm>
            <a:off x="3254141" y="2709811"/>
            <a:ext cx="5683718" cy="3171223"/>
            <a:chOff x="3306277" y="3043388"/>
            <a:chExt cx="4085925" cy="2000249"/>
          </a:xfrm>
        </p:grpSpPr>
        <p:pic>
          <p:nvPicPr>
            <p:cNvPr id="4" name="Picture 3">
              <a:extLst>
                <a:ext uri="{FF2B5EF4-FFF2-40B4-BE49-F238E27FC236}">
                  <a16:creationId xmlns:a16="http://schemas.microsoft.com/office/drawing/2014/main" id="{0048928A-77F4-4F99-9CC5-DDFA8BEBD0BE}"/>
                </a:ext>
              </a:extLst>
            </p:cNvPr>
            <p:cNvPicPr>
              <a:picLocks noChangeAspect="1"/>
            </p:cNvPicPr>
            <p:nvPr/>
          </p:nvPicPr>
          <p:blipFill rotWithShape="1">
            <a:blip r:embed="rId3">
              <a:extLst>
                <a:ext uri="{28A0092B-C50C-407E-A947-70E740481C1C}">
                  <a14:useLocalDpi xmlns:a14="http://schemas.microsoft.com/office/drawing/2010/main" val="0"/>
                </a:ext>
              </a:extLst>
            </a:blip>
            <a:srcRect l="8204" t="12500" r="10524" b="12500"/>
            <a:stretch/>
          </p:blipFill>
          <p:spPr>
            <a:xfrm>
              <a:off x="5269831" y="3043388"/>
              <a:ext cx="2122371" cy="200024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E9A40FB-9584-46F9-809B-5168E61B09B9}"/>
                </a:ext>
              </a:extLst>
            </p:cNvPr>
            <p:cNvPicPr>
              <a:picLocks noChangeAspect="1"/>
            </p:cNvPicPr>
            <p:nvPr/>
          </p:nvPicPr>
          <p:blipFill rotWithShape="1">
            <a:blip r:embed="rId4">
              <a:extLst>
                <a:ext uri="{28A0092B-C50C-407E-A947-70E740481C1C}">
                  <a14:useLocalDpi xmlns:a14="http://schemas.microsoft.com/office/drawing/2010/main" val="0"/>
                </a:ext>
              </a:extLst>
            </a:blip>
            <a:srcRect l="7034" t="11111" r="5243" b="11111"/>
            <a:stretch/>
          </p:blipFill>
          <p:spPr>
            <a:xfrm>
              <a:off x="3306277" y="3043388"/>
              <a:ext cx="1963554" cy="2000249"/>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C859-186C-10D7-CCF0-F38A4BDDEBBC}"/>
              </a:ext>
            </a:extLst>
          </p:cNvPr>
          <p:cNvSpPr>
            <a:spLocks noGrp="1"/>
          </p:cNvSpPr>
          <p:nvPr>
            <p:ph type="title"/>
          </p:nvPr>
        </p:nvSpPr>
        <p:spPr/>
        <p:txBody>
          <a:bodyPr/>
          <a:lstStyle/>
          <a:p>
            <a:r>
              <a:rPr lang="en-US" sz="4000" b="1" dirty="0">
                <a:solidFill>
                  <a:srgbClr val="2F5496"/>
                </a:solidFill>
                <a:effectLst/>
                <a:latin typeface="Bookman Old Style" panose="02050604050505020204" pitchFamily="18" charset="0"/>
                <a:ea typeface="Calibri" panose="020F0502020204030204" pitchFamily="34" charset="0"/>
                <a:cs typeface="Times New Roman" panose="02020603050405020304" pitchFamily="18" charset="0"/>
              </a:rPr>
              <a:t>Colour Depth</a:t>
            </a:r>
            <a:endParaRPr lang="en-US" dirty="0"/>
          </a:p>
        </p:txBody>
      </p:sp>
      <p:sp>
        <p:nvSpPr>
          <p:cNvPr id="4" name="TextBox 3">
            <a:extLst>
              <a:ext uri="{FF2B5EF4-FFF2-40B4-BE49-F238E27FC236}">
                <a16:creationId xmlns:a16="http://schemas.microsoft.com/office/drawing/2014/main" id="{BAF4EC56-6947-F325-95D5-47E840FF1E38}"/>
              </a:ext>
            </a:extLst>
          </p:cNvPr>
          <p:cNvSpPr txBox="1"/>
          <p:nvPr/>
        </p:nvSpPr>
        <p:spPr>
          <a:xfrm>
            <a:off x="457200" y="2052320"/>
            <a:ext cx="5547360" cy="3108543"/>
          </a:xfrm>
          <a:prstGeom prst="rect">
            <a:avLst/>
          </a:prstGeom>
          <a:noFill/>
          <a:ln>
            <a:noFill/>
          </a:ln>
        </p:spPr>
        <p:txBody>
          <a:bodyPr wrap="square">
            <a:spAutoFit/>
          </a:bodyPr>
          <a:lstStyle/>
          <a:p>
            <a:pPr>
              <a:lnSpc>
                <a:spcPct val="115000"/>
              </a:lnSpc>
              <a:spcBef>
                <a:spcPts val="200"/>
              </a:spcBef>
              <a:spcAft>
                <a:spcPts val="1200"/>
              </a:spcAft>
            </a:pPr>
            <a:r>
              <a:rPr lang="en-US" sz="2000" b="1" dirty="0">
                <a:solidFill>
                  <a:srgbClr val="2F5496"/>
                </a:solidFill>
                <a:effectLst/>
                <a:latin typeface="Bookman Old Style" panose="02050604050505020204" pitchFamily="18" charset="0"/>
                <a:ea typeface="Calibri" panose="020F0502020204030204" pitchFamily="34" charset="0"/>
                <a:cs typeface="Times New Roman" panose="02020603050405020304" pitchFamily="18" charset="0"/>
              </a:rPr>
              <a:t>Colour depth</a:t>
            </a:r>
            <a:r>
              <a:rPr lang="en-US" sz="2000" b="1" dirty="0">
                <a:solidFill>
                  <a:srgbClr val="2F5496"/>
                </a:solidFill>
                <a:latin typeface="Bookman Old Style" panose="02050604050505020204" pitchFamily="18" charset="0"/>
                <a:ea typeface="Calibri" panose="020F0502020204030204" pitchFamily="34" charset="0"/>
                <a:cs typeface="Times New Roman" panose="02020603050405020304" pitchFamily="18" charset="0"/>
              </a:rPr>
              <a:t> is t</a:t>
            </a:r>
            <a:r>
              <a:rPr lang="en-US" sz="2000" b="1" dirty="0">
                <a:solidFill>
                  <a:srgbClr val="2F5496"/>
                </a:solidFill>
                <a:effectLst/>
                <a:latin typeface="Bookman Old Style" panose="02050604050505020204" pitchFamily="18" charset="0"/>
                <a:ea typeface="Times New Roman" panose="02020603050405020304" pitchFamily="18" charset="0"/>
                <a:cs typeface="Times New Roman" panose="02020603050405020304" pitchFamily="18" charset="0"/>
              </a:rPr>
              <a:t>he number of bits used to represent the colour of a single pixel</a:t>
            </a:r>
          </a:p>
          <a:p>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The number of bits in a pixel will determine the range of colours or shades of gray a pixel can represent. </a:t>
            </a:r>
          </a:p>
          <a:p>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This is known as an image's </a:t>
            </a:r>
            <a:r>
              <a:rPr lang="en-US" sz="2000" b="1" u="sng" dirty="0">
                <a:effectLst/>
                <a:latin typeface="Bookman Old Style" panose="02050604050505020204" pitchFamily="18" charset="0"/>
                <a:ea typeface="Calibri" panose="020F0502020204030204" pitchFamily="34" charset="0"/>
                <a:cs typeface="Times New Roman" panose="02020603050405020304" pitchFamily="18" charset="0"/>
              </a:rPr>
              <a:t>colour depth</a:t>
            </a: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 </a:t>
            </a:r>
          </a:p>
          <a:p>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Each bit doubles the number of available colours </a:t>
            </a:r>
            <a:endParaRPr lang="en-US" sz="2000" dirty="0">
              <a:latin typeface="Bookman Old Style" panose="02050604050505020204" pitchFamily="18" charset="0"/>
            </a:endParaRPr>
          </a:p>
        </p:txBody>
      </p:sp>
      <p:sp>
        <p:nvSpPr>
          <p:cNvPr id="6" name="TextBox 5">
            <a:extLst>
              <a:ext uri="{FF2B5EF4-FFF2-40B4-BE49-F238E27FC236}">
                <a16:creationId xmlns:a16="http://schemas.microsoft.com/office/drawing/2014/main" id="{8771A778-30D3-B22A-EFF2-7A166E17AD0E}"/>
              </a:ext>
            </a:extLst>
          </p:cNvPr>
          <p:cNvSpPr txBox="1"/>
          <p:nvPr/>
        </p:nvSpPr>
        <p:spPr>
          <a:xfrm>
            <a:off x="6410960" y="1005840"/>
            <a:ext cx="5699760" cy="4610236"/>
          </a:xfrm>
          <a:prstGeom prst="rect">
            <a:avLst/>
          </a:prstGeom>
          <a:noFill/>
          <a:ln>
            <a:noFill/>
          </a:ln>
        </p:spPr>
        <p:txBody>
          <a:bodyPr wrap="square">
            <a:spAutoFit/>
          </a:bodyPr>
          <a:lstStyle/>
          <a:p>
            <a:pPr marL="285750" lvl="0" indent="-285750">
              <a:lnSpc>
                <a:spcPct val="115000"/>
              </a:lnSpc>
              <a:spcBef>
                <a:spcPts val="200"/>
              </a:spcBef>
              <a:spcAft>
                <a:spcPts val="1200"/>
              </a:spcAft>
              <a:buFont typeface="Arial" panose="020B0604020202020204" pitchFamily="34" charset="0"/>
              <a:buChar char="•"/>
            </a:pPr>
            <a:r>
              <a:rPr lang="en-US" b="1" dirty="0">
                <a:solidFill>
                  <a:srgbClr val="2F5496"/>
                </a:solidFill>
                <a:latin typeface="Bookman Old Style" panose="02050604050505020204" pitchFamily="18" charset="0"/>
                <a:cs typeface="Times New Roman" panose="02020603050405020304" pitchFamily="18" charset="0"/>
              </a:rPr>
              <a:t>1 bit per pixel (0 or 1): two possible colours   (Black and white)</a:t>
            </a:r>
          </a:p>
          <a:p>
            <a:pPr marL="285750" lvl="0" indent="-285750">
              <a:lnSpc>
                <a:spcPct val="115000"/>
              </a:lnSpc>
              <a:spcBef>
                <a:spcPts val="200"/>
              </a:spcBef>
              <a:spcAft>
                <a:spcPts val="1200"/>
              </a:spcAft>
              <a:buFont typeface="Arial" panose="020B0604020202020204" pitchFamily="34" charset="0"/>
              <a:buChar char="•"/>
            </a:pPr>
            <a:r>
              <a:rPr lang="en-US" b="1" dirty="0">
                <a:solidFill>
                  <a:srgbClr val="2F5496"/>
                </a:solidFill>
                <a:latin typeface="Bookman Old Style" panose="02050604050505020204" pitchFamily="18" charset="0"/>
                <a:cs typeface="Times New Roman" panose="02020603050405020304" pitchFamily="18" charset="0"/>
              </a:rPr>
              <a:t>2 bits per pixel (00 to 11): four possible colours (Red, Blue, Green White)</a:t>
            </a:r>
          </a:p>
          <a:p>
            <a:pPr marL="285750" lvl="0" indent="-285750">
              <a:lnSpc>
                <a:spcPct val="115000"/>
              </a:lnSpc>
              <a:spcBef>
                <a:spcPts val="200"/>
              </a:spcBef>
              <a:spcAft>
                <a:spcPts val="1200"/>
              </a:spcAft>
              <a:buFont typeface="Arial" panose="020B0604020202020204" pitchFamily="34" charset="0"/>
              <a:buChar char="•"/>
            </a:pPr>
            <a:r>
              <a:rPr lang="en-US" b="1" dirty="0">
                <a:solidFill>
                  <a:srgbClr val="2F5496"/>
                </a:solidFill>
                <a:latin typeface="Bookman Old Style" panose="02050604050505020204" pitchFamily="18" charset="0"/>
                <a:cs typeface="Times New Roman" panose="02020603050405020304" pitchFamily="18" charset="0"/>
              </a:rPr>
              <a:t>3 bits per pixel (000 to 111): eight possible colours</a:t>
            </a:r>
          </a:p>
          <a:p>
            <a:pPr marL="285750" lvl="0" indent="-285750">
              <a:lnSpc>
                <a:spcPct val="115000"/>
              </a:lnSpc>
              <a:spcBef>
                <a:spcPts val="200"/>
              </a:spcBef>
              <a:spcAft>
                <a:spcPts val="1200"/>
              </a:spcAft>
              <a:buFont typeface="Arial" panose="020B0604020202020204" pitchFamily="34" charset="0"/>
              <a:buChar char="•"/>
            </a:pPr>
            <a:r>
              <a:rPr lang="en-US" b="1" dirty="0">
                <a:solidFill>
                  <a:srgbClr val="2F5496"/>
                </a:solidFill>
                <a:latin typeface="Bookman Old Style" panose="02050604050505020204" pitchFamily="18" charset="0"/>
                <a:cs typeface="Times New Roman" panose="02020603050405020304" pitchFamily="18" charset="0"/>
              </a:rPr>
              <a:t>4 bits per pixel (0000 – 1111): 16 possible colours</a:t>
            </a:r>
            <a:br>
              <a:rPr lang="en-US" b="1" dirty="0">
                <a:solidFill>
                  <a:srgbClr val="2F5496"/>
                </a:solidFill>
                <a:latin typeface="Bookman Old Style" panose="02050604050505020204" pitchFamily="18" charset="0"/>
                <a:cs typeface="Times New Roman" panose="02020603050405020304" pitchFamily="18" charset="0"/>
              </a:rPr>
            </a:br>
            <a:r>
              <a:rPr lang="en-US" b="1" dirty="0">
                <a:solidFill>
                  <a:srgbClr val="2F5496"/>
                </a:solidFill>
                <a:latin typeface="Bookman Old Style" panose="02050604050505020204" pitchFamily="18" charset="0"/>
                <a:cs typeface="Times New Roman" panose="02020603050405020304" pitchFamily="18" charset="0"/>
              </a:rPr>
              <a:t>………</a:t>
            </a:r>
          </a:p>
          <a:p>
            <a:pPr marL="285750" lvl="0" indent="-285750">
              <a:lnSpc>
                <a:spcPct val="115000"/>
              </a:lnSpc>
              <a:spcBef>
                <a:spcPts val="200"/>
              </a:spcBef>
              <a:spcAft>
                <a:spcPts val="1200"/>
              </a:spcAft>
              <a:buFont typeface="Arial" panose="020B0604020202020204" pitchFamily="34" charset="0"/>
              <a:buChar char="•"/>
            </a:pPr>
            <a:r>
              <a:rPr lang="en-US" b="1" dirty="0">
                <a:solidFill>
                  <a:srgbClr val="2F5496"/>
                </a:solidFill>
                <a:latin typeface="Bookman Old Style" panose="02050604050505020204" pitchFamily="18" charset="0"/>
                <a:cs typeface="Times New Roman" panose="02020603050405020304" pitchFamily="18" charset="0"/>
              </a:rPr>
              <a:t>16 bits per pixel (0000 0000 0000 0000 – 1111 1111 1111 1111): </a:t>
            </a:r>
            <a:r>
              <a:rPr lang="en-US" dirty="0">
                <a:solidFill>
                  <a:srgbClr val="2F5496"/>
                </a:solidFill>
                <a:latin typeface="Bookman Old Style" panose="02050604050505020204" pitchFamily="18" charset="0"/>
                <a:cs typeface="Times New Roman" panose="02020603050405020304" pitchFamily="18" charset="0"/>
              </a:rPr>
              <a:t>over 65 0000 possible colours</a:t>
            </a:r>
          </a:p>
        </p:txBody>
      </p:sp>
    </p:spTree>
    <p:extLst>
      <p:ext uri="{BB962C8B-B14F-4D97-AF65-F5344CB8AC3E}">
        <p14:creationId xmlns:p14="http://schemas.microsoft.com/office/powerpoint/2010/main" val="33812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C859-186C-10D7-CCF0-F38A4BDDEBBC}"/>
              </a:ext>
            </a:extLst>
          </p:cNvPr>
          <p:cNvSpPr>
            <a:spLocks noGrp="1"/>
          </p:cNvSpPr>
          <p:nvPr>
            <p:ph type="title"/>
          </p:nvPr>
        </p:nvSpPr>
        <p:spPr>
          <a:xfrm>
            <a:off x="457200" y="904775"/>
            <a:ext cx="10096500" cy="885925"/>
          </a:xfrm>
        </p:spPr>
        <p:txBody>
          <a:bodyPr/>
          <a:lstStyle/>
          <a:p>
            <a:pPr algn="ctr"/>
            <a:r>
              <a:rPr lang="en-US" sz="4000" b="1" dirty="0">
                <a:solidFill>
                  <a:srgbClr val="2F5496"/>
                </a:solidFill>
                <a:effectLst/>
                <a:latin typeface="Bookman Old Style" panose="02050604050505020204" pitchFamily="18" charset="0"/>
                <a:ea typeface="Calibri" panose="020F0502020204030204" pitchFamily="34" charset="0"/>
                <a:cs typeface="Times New Roman" panose="02020603050405020304" pitchFamily="18" charset="0"/>
              </a:rPr>
              <a:t>Colour Model</a:t>
            </a:r>
            <a:endParaRPr lang="en-US" dirty="0"/>
          </a:p>
        </p:txBody>
      </p:sp>
      <p:sp>
        <p:nvSpPr>
          <p:cNvPr id="4" name="TextBox 3">
            <a:extLst>
              <a:ext uri="{FF2B5EF4-FFF2-40B4-BE49-F238E27FC236}">
                <a16:creationId xmlns:a16="http://schemas.microsoft.com/office/drawing/2014/main" id="{BAF4EC56-6947-F325-95D5-47E840FF1E38}"/>
              </a:ext>
            </a:extLst>
          </p:cNvPr>
          <p:cNvSpPr txBox="1"/>
          <p:nvPr/>
        </p:nvSpPr>
        <p:spPr>
          <a:xfrm>
            <a:off x="457200" y="2052320"/>
            <a:ext cx="11275996" cy="3258456"/>
          </a:xfrm>
          <a:prstGeom prst="rect">
            <a:avLst/>
          </a:prstGeom>
          <a:noFill/>
          <a:ln>
            <a:noFill/>
          </a:ln>
        </p:spPr>
        <p:txBody>
          <a:bodyPr wrap="square">
            <a:spAutoFit/>
          </a:bodyPr>
          <a:lstStyle/>
          <a:p>
            <a:pPr>
              <a:lnSpc>
                <a:spcPct val="200000"/>
              </a:lnSpc>
              <a:spcBef>
                <a:spcPts val="200"/>
              </a:spcBef>
              <a:spcAft>
                <a:spcPts val="1200"/>
              </a:spcAft>
            </a:pPr>
            <a:r>
              <a:rPr lang="en-US" sz="2000" b="1" dirty="0">
                <a:effectLst/>
                <a:latin typeface="Bookman Old Style" panose="02050604050505020204" pitchFamily="18" charset="0"/>
                <a:ea typeface="Calibri" panose="020F0502020204030204" pitchFamily="34" charset="0"/>
                <a:cs typeface="Times New Roman" panose="02020603050405020304" pitchFamily="18" charset="0"/>
              </a:rPr>
              <a:t>Pixel in images are usually represented using colour models. The most common model are Red, Green Blue where each pixel is define by a combination of these three primary colours.</a:t>
            </a:r>
          </a:p>
          <a:p>
            <a:pPr>
              <a:lnSpc>
                <a:spcPct val="200000"/>
              </a:lnSpc>
              <a:spcBef>
                <a:spcPts val="200"/>
              </a:spcBef>
              <a:spcAft>
                <a:spcPts val="1200"/>
              </a:spcAft>
            </a:pPr>
            <a:r>
              <a:rPr lang="en-US" sz="2000" b="1" dirty="0">
                <a:latin typeface="Bookman Old Style" panose="02050604050505020204" pitchFamily="18" charset="0"/>
                <a:cs typeface="Times New Roman" panose="02020603050405020304" pitchFamily="18" charset="0"/>
              </a:rPr>
              <a:t>Other colours include CMYK (Cyan, magenta, Yellow, key/Black for print or gray scale for black and white images</a:t>
            </a:r>
            <a:endParaRPr lang="en-US" sz="2000" dirty="0">
              <a:latin typeface="Bookman Old Style" panose="02050604050505020204" pitchFamily="18" charset="0"/>
            </a:endParaRPr>
          </a:p>
        </p:txBody>
      </p:sp>
    </p:spTree>
    <p:extLst>
      <p:ext uri="{BB962C8B-B14F-4D97-AF65-F5344CB8AC3E}">
        <p14:creationId xmlns:p14="http://schemas.microsoft.com/office/powerpoint/2010/main" val="320337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970C-0BA3-1FB6-E8DB-BEB1D39B269D}"/>
              </a:ext>
            </a:extLst>
          </p:cNvPr>
          <p:cNvSpPr>
            <a:spLocks noGrp="1"/>
          </p:cNvSpPr>
          <p:nvPr>
            <p:ph type="title"/>
          </p:nvPr>
        </p:nvSpPr>
        <p:spPr>
          <a:xfrm>
            <a:off x="457200" y="670560"/>
            <a:ext cx="11064240" cy="1503680"/>
          </a:xfrm>
        </p:spPr>
        <p:txBody>
          <a:bodyPr>
            <a:normAutofit/>
          </a:bodyPr>
          <a:lstStyle/>
          <a:p>
            <a:pPr>
              <a:lnSpc>
                <a:spcPct val="150000"/>
              </a:lnSpc>
            </a:pPr>
            <a:r>
              <a:rPr lang="en-US" sz="18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To create the picture, a grid can be set out and the squares coloured (1 – black and 0 – white). </a:t>
            </a:r>
            <a:br>
              <a:rPr lang="en-US" sz="18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br>
            <a:r>
              <a:rPr lang="en-US" sz="18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In order for the computer to interpret the image (create the grid) it has to have what is called metadata.</a:t>
            </a:r>
            <a:endParaRPr lang="en-US" dirty="0"/>
          </a:p>
        </p:txBody>
      </p:sp>
      <p:pic>
        <p:nvPicPr>
          <p:cNvPr id="3" name="Picture 2">
            <a:extLst>
              <a:ext uri="{FF2B5EF4-FFF2-40B4-BE49-F238E27FC236}">
                <a16:creationId xmlns:a16="http://schemas.microsoft.com/office/drawing/2014/main" id="{BA714EBC-F554-4F58-4A61-C7547AB39E1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08" t="6332" r="1378" b="2349"/>
          <a:stretch/>
        </p:blipFill>
        <p:spPr bwMode="auto">
          <a:xfrm>
            <a:off x="1224135" y="2361852"/>
            <a:ext cx="7858905" cy="32800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024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D706-098A-1ED2-E6B1-3133FD2F6400}"/>
              </a:ext>
            </a:extLst>
          </p:cNvPr>
          <p:cNvSpPr>
            <a:spLocks noGrp="1"/>
          </p:cNvSpPr>
          <p:nvPr>
            <p:ph type="title"/>
          </p:nvPr>
        </p:nvSpPr>
        <p:spPr>
          <a:xfrm>
            <a:off x="467360" y="193040"/>
            <a:ext cx="10515600" cy="1036954"/>
          </a:xfrm>
        </p:spPr>
        <p:txBody>
          <a:bodyPr anchor="t"/>
          <a:lstStyle/>
          <a:p>
            <a:pPr algn="ctr"/>
            <a:r>
              <a:rPr lang="en-US" dirty="0"/>
              <a:t>What is Metadata?</a:t>
            </a:r>
          </a:p>
        </p:txBody>
      </p:sp>
      <p:sp>
        <p:nvSpPr>
          <p:cNvPr id="3" name="Text Placeholder 2">
            <a:extLst>
              <a:ext uri="{FF2B5EF4-FFF2-40B4-BE49-F238E27FC236}">
                <a16:creationId xmlns:a16="http://schemas.microsoft.com/office/drawing/2014/main" id="{A4A972CF-6CE2-D6D5-0BAB-61650D2F9587}"/>
              </a:ext>
            </a:extLst>
          </p:cNvPr>
          <p:cNvSpPr>
            <a:spLocks noGrp="1"/>
          </p:cNvSpPr>
          <p:nvPr>
            <p:ph type="body" idx="1"/>
          </p:nvPr>
        </p:nvSpPr>
        <p:spPr>
          <a:xfrm>
            <a:off x="303196" y="1120908"/>
            <a:ext cx="10515600" cy="5191126"/>
          </a:xfrm>
        </p:spPr>
        <p:txBody>
          <a:bodyPr>
            <a:normAutofit fontScale="77500" lnSpcReduction="20000"/>
          </a:bodyPr>
          <a:lstStyle/>
          <a:p>
            <a:pPr>
              <a:lnSpc>
                <a:spcPct val="115000"/>
              </a:lnSpc>
            </a:pPr>
            <a:r>
              <a:rPr lang="en-US" sz="2000" b="0" dirty="0">
                <a:solidFill>
                  <a:schemeClr val="bg1"/>
                </a:solidFill>
                <a:effectLst/>
                <a:latin typeface="Bookman Old Style" panose="02050604050505020204" pitchFamily="18" charset="0"/>
                <a:ea typeface="Times New Roman" panose="02020603050405020304" pitchFamily="18" charset="0"/>
              </a:rPr>
              <a:t>The metadata is found at the beginning of the file in an area that is referred to as the file header.</a:t>
            </a:r>
          </a:p>
          <a:p>
            <a:pPr>
              <a:lnSpc>
                <a:spcPct val="115000"/>
              </a:lnSpc>
            </a:pPr>
            <a:r>
              <a:rPr lang="en-US" sz="2000" b="0" dirty="0">
                <a:solidFill>
                  <a:schemeClr val="bg1"/>
                </a:solidFill>
                <a:effectLst/>
                <a:latin typeface="Bookman Old Style" panose="02050604050505020204" pitchFamily="18" charset="0"/>
                <a:ea typeface="Times New Roman" panose="02020603050405020304" pitchFamily="18" charset="0"/>
              </a:rPr>
              <a:t>It contains information or data that is associated with the image file It is essential for organizing, managing and understanding bitmap images.</a:t>
            </a:r>
          </a:p>
          <a:p>
            <a:pPr>
              <a:lnSpc>
                <a:spcPct val="115000"/>
              </a:lnSpc>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Metadata includes the </a:t>
            </a:r>
            <a:r>
              <a:rPr lang="en-US" sz="2000" b="0" u="sng"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file header</a:t>
            </a: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 with data about the file itself, such as:</a:t>
            </a:r>
            <a:endParaRPr lang="en-US" sz="2000" b="0" dirty="0">
              <a:solidFill>
                <a:schemeClr val="bg1"/>
              </a:solidFill>
              <a:effectLst/>
              <a:latin typeface="Bookman Old Style" panose="02050604050505020204" pitchFamily="18" charset="0"/>
              <a:ea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file type</a:t>
            </a: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date created</a:t>
            </a: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author</a:t>
            </a: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including image size</a:t>
            </a: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number of colours, etc.</a:t>
            </a:r>
          </a:p>
          <a:p>
            <a:pPr>
              <a:lnSpc>
                <a:spcPct val="115000"/>
              </a:lnSpc>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An image file also includes metadata about the image data itself, such as:</a:t>
            </a:r>
            <a:endParaRPr lang="en-US" sz="2000" b="0" dirty="0">
              <a:solidFill>
                <a:schemeClr val="bg1"/>
              </a:solidFill>
              <a:effectLst/>
              <a:latin typeface="Bookman Old Style" panose="02050604050505020204" pitchFamily="18" charset="0"/>
              <a:ea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the height and width of the image - this defines how many rows and columns the pixels are to be arranged in.</a:t>
            </a: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the resolution</a:t>
            </a:r>
          </a:p>
          <a:p>
            <a:pPr marL="342900" lvl="0" indent="-342900">
              <a:lnSpc>
                <a:spcPct val="115000"/>
              </a:lnSpc>
              <a:spcAft>
                <a:spcPts val="1000"/>
              </a:spcAft>
              <a:buSzPts val="1000"/>
              <a:buFont typeface="Symbol" panose="05050102010706020507" pitchFamily="18" charset="2"/>
              <a:buChar char=""/>
            </a:pPr>
            <a:r>
              <a:rPr lang="en-US" sz="2000"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the colour depth</a:t>
            </a:r>
          </a:p>
          <a:p>
            <a:endParaRPr lang="en-US" dirty="0"/>
          </a:p>
        </p:txBody>
      </p:sp>
    </p:spTree>
    <p:extLst>
      <p:ext uri="{BB962C8B-B14F-4D97-AF65-F5344CB8AC3E}">
        <p14:creationId xmlns:p14="http://schemas.microsoft.com/office/powerpoint/2010/main" val="327601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9AC9-EDF6-6321-CF67-72BF1163DC49}"/>
              </a:ext>
            </a:extLst>
          </p:cNvPr>
          <p:cNvSpPr>
            <a:spLocks noGrp="1"/>
          </p:cNvSpPr>
          <p:nvPr>
            <p:ph type="title"/>
          </p:nvPr>
        </p:nvSpPr>
        <p:spPr/>
        <p:txBody>
          <a:bodyPr/>
          <a:lstStyle/>
          <a:p>
            <a:pPr algn="ctr"/>
            <a:r>
              <a:rPr lang="en-US" dirty="0"/>
              <a:t>Digital Image Resolution</a:t>
            </a:r>
          </a:p>
        </p:txBody>
      </p:sp>
      <p:sp>
        <p:nvSpPr>
          <p:cNvPr id="4" name="TextBox 3">
            <a:extLst>
              <a:ext uri="{FF2B5EF4-FFF2-40B4-BE49-F238E27FC236}">
                <a16:creationId xmlns:a16="http://schemas.microsoft.com/office/drawing/2014/main" id="{2D582857-153A-9391-4F2D-68234646E9DB}"/>
              </a:ext>
            </a:extLst>
          </p:cNvPr>
          <p:cNvSpPr txBox="1"/>
          <p:nvPr/>
        </p:nvSpPr>
        <p:spPr>
          <a:xfrm>
            <a:off x="1016000" y="2288496"/>
            <a:ext cx="9977120" cy="2381870"/>
          </a:xfrm>
          <a:prstGeom prst="rect">
            <a:avLst/>
          </a:prstGeom>
          <a:noFill/>
          <a:ln>
            <a:solidFill>
              <a:schemeClr val="tx2"/>
            </a:solidFill>
          </a:ln>
        </p:spPr>
        <p:txBody>
          <a:bodyPr wrap="square">
            <a:spAutoFit/>
          </a:bodyPr>
          <a:lstStyle/>
          <a:p>
            <a:pPr>
              <a:lnSpc>
                <a:spcPct val="115000"/>
              </a:lnSpc>
              <a:spcAft>
                <a:spcPts val="1000"/>
              </a:spcAft>
            </a:pPr>
            <a:r>
              <a:rPr lang="en-US" sz="2400" b="1" dirty="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rPr>
              <a:t>Resolution is of two types</a:t>
            </a:r>
          </a:p>
          <a:p>
            <a:pPr marL="342900" lvl="0" indent="-342900">
              <a:lnSpc>
                <a:spcPct val="115000"/>
              </a:lnSpc>
              <a:spcBef>
                <a:spcPts val="1500"/>
              </a:spcBef>
              <a:spcAft>
                <a:spcPts val="750"/>
              </a:spcAft>
              <a:buFont typeface="Symbol" panose="05050102010706020507" pitchFamily="18" charset="2"/>
              <a:buChar char=""/>
            </a:pPr>
            <a:r>
              <a:rPr lang="en-US" sz="2400" b="1" dirty="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rPr>
              <a:t>Image Resolution - how many pixels an image contains per inch/cm</a:t>
            </a:r>
          </a:p>
          <a:p>
            <a:pPr marL="342900" lvl="0" indent="-342900">
              <a:lnSpc>
                <a:spcPct val="115000"/>
              </a:lnSpc>
              <a:spcBef>
                <a:spcPts val="1500"/>
              </a:spcBef>
              <a:spcAft>
                <a:spcPts val="750"/>
              </a:spcAft>
              <a:buFont typeface="Symbol" panose="05050102010706020507" pitchFamily="18" charset="2"/>
              <a:buChar char=""/>
            </a:pPr>
            <a:r>
              <a:rPr lang="en-US" sz="2400" b="1" dirty="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rPr>
              <a:t>Screen Resolution - the number of pixels per row by the number of pixels per column</a:t>
            </a:r>
          </a:p>
        </p:txBody>
      </p:sp>
    </p:spTree>
    <p:extLst>
      <p:ext uri="{BB962C8B-B14F-4D97-AF65-F5344CB8AC3E}">
        <p14:creationId xmlns:p14="http://schemas.microsoft.com/office/powerpoint/2010/main" val="198667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C445-8161-DA74-0E9D-29DE5A3720FE}"/>
              </a:ext>
            </a:extLst>
          </p:cNvPr>
          <p:cNvSpPr>
            <a:spLocks noGrp="1"/>
          </p:cNvSpPr>
          <p:nvPr>
            <p:ph type="title"/>
          </p:nvPr>
        </p:nvSpPr>
        <p:spPr>
          <a:xfrm>
            <a:off x="792480" y="367551"/>
            <a:ext cx="10096500" cy="731720"/>
          </a:xfrm>
        </p:spPr>
        <p:txBody>
          <a:bodyPr anchor="t">
            <a:normAutofit fontScale="90000"/>
          </a:bodyPr>
          <a:lstStyle/>
          <a:p>
            <a:pPr algn="ctr"/>
            <a:r>
              <a:rPr lang="en-US" sz="4000" b="1"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Image Resolution</a:t>
            </a:r>
            <a: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854A27FD-E6E2-0FC4-A7F4-1B9FA5F60000}"/>
              </a:ext>
            </a:extLst>
          </p:cNvPr>
          <p:cNvSpPr txBox="1"/>
          <p:nvPr/>
        </p:nvSpPr>
        <p:spPr>
          <a:xfrm>
            <a:off x="304800" y="1211279"/>
            <a:ext cx="6085840" cy="3591752"/>
          </a:xfrm>
          <a:prstGeom prst="rect">
            <a:avLst/>
          </a:prstGeom>
          <a:noFill/>
          <a:ln>
            <a:solidFill>
              <a:schemeClr val="tx2"/>
            </a:solidFill>
          </a:ln>
        </p:spPr>
        <p:txBody>
          <a:bodyPr wrap="square">
            <a:spAutoFit/>
          </a:bodyPr>
          <a:lstStyle/>
          <a:p>
            <a:pPr>
              <a:spcAft>
                <a:spcPts val="1200"/>
              </a:spcAft>
            </a:pPr>
            <a:r>
              <a:rPr lang="en-US"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Image quality is affected by the resolution of the image.</a:t>
            </a:r>
            <a:endParaRPr lang="en-US" dirty="0">
              <a:effectLst/>
              <a:latin typeface="Bookman Old Style" panose="02050604050505020204" pitchFamily="18" charset="0"/>
              <a:ea typeface="Times New Roman" panose="02020603050405020304" pitchFamily="18" charset="0"/>
            </a:endParaRPr>
          </a:p>
          <a:p>
            <a:pPr>
              <a:spcAft>
                <a:spcPts val="1200"/>
              </a:spcAft>
            </a:pPr>
            <a:r>
              <a:rPr lang="en-US" dirty="0">
                <a:solidFill>
                  <a:srgbClr val="333333"/>
                </a:solidFill>
                <a:effectLst/>
                <a:latin typeface="Bookman Old Style" panose="02050604050505020204" pitchFamily="18" charset="0"/>
                <a:ea typeface="Times New Roman" panose="02020603050405020304" pitchFamily="18" charset="0"/>
              </a:rPr>
              <a:t>Image resolution can be defined as the level of detail in an image. this means that it refers to the </a:t>
            </a:r>
            <a:r>
              <a:rPr lang="en-US"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number of pixels in a specific area of an image. </a:t>
            </a:r>
          </a:p>
          <a:p>
            <a:pPr>
              <a:spcAft>
                <a:spcPts val="1200"/>
              </a:spcAft>
            </a:pPr>
            <a:r>
              <a:rPr lang="en-US"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It is expressed as dots per inch (dpi), or pixels per inch (</a:t>
            </a:r>
            <a:r>
              <a:rPr lang="en-US" dirty="0" err="1">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ppi</a:t>
            </a:r>
            <a:r>
              <a:rPr lang="en-US"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a:t>
            </a:r>
          </a:p>
          <a:p>
            <a:pPr marL="342900" lvl="0" indent="-342900">
              <a:lnSpc>
                <a:spcPct val="115000"/>
              </a:lnSpc>
              <a:spcAft>
                <a:spcPts val="600"/>
              </a:spcAft>
              <a:buSzPts val="1000"/>
              <a:buFont typeface="Symbol" panose="05050102010706020507" pitchFamily="18" charset="2"/>
              <a:buChar char=""/>
              <a:tabLst>
                <a:tab pos="457200" algn="l"/>
              </a:tabLst>
            </a:pPr>
            <a:r>
              <a:rPr lang="en-US" dirty="0">
                <a:solidFill>
                  <a:srgbClr val="231F20"/>
                </a:solidFill>
                <a:effectLst/>
                <a:latin typeface="Bookman Old Style" panose="02050604050505020204" pitchFamily="18" charset="0"/>
                <a:ea typeface="Calibri" panose="020F0502020204030204" pitchFamily="34" charset="0"/>
                <a:cs typeface="Arial" panose="020B0604020202020204" pitchFamily="34" charset="0"/>
              </a:rPr>
              <a:t>72dpi = 72 dots per inch</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nSpc>
                <a:spcPct val="115000"/>
              </a:lnSpc>
              <a:spcAft>
                <a:spcPts val="600"/>
              </a:spcAft>
              <a:buSzPts val="1000"/>
              <a:buFont typeface="Symbol" panose="05050102010706020507" pitchFamily="18" charset="2"/>
              <a:buChar char=""/>
              <a:tabLst>
                <a:tab pos="457200" algn="l"/>
              </a:tabLst>
            </a:pPr>
            <a:r>
              <a:rPr lang="en-US" dirty="0">
                <a:solidFill>
                  <a:srgbClr val="231F20"/>
                </a:solidFill>
                <a:effectLst/>
                <a:latin typeface="Bookman Old Style" panose="02050604050505020204" pitchFamily="18" charset="0"/>
                <a:ea typeface="Calibri" panose="020F0502020204030204" pitchFamily="34" charset="0"/>
                <a:cs typeface="Arial" panose="020B0604020202020204" pitchFamily="34" charset="0"/>
              </a:rPr>
              <a:t>200 </a:t>
            </a:r>
            <a:r>
              <a:rPr lang="en-US" dirty="0" err="1">
                <a:solidFill>
                  <a:srgbClr val="231F20"/>
                </a:solidFill>
                <a:effectLst/>
                <a:latin typeface="Bookman Old Style" panose="02050604050505020204" pitchFamily="18" charset="0"/>
                <a:ea typeface="Calibri" panose="020F0502020204030204" pitchFamily="34" charset="0"/>
                <a:cs typeface="Arial" panose="020B0604020202020204" pitchFamily="34" charset="0"/>
              </a:rPr>
              <a:t>ppi</a:t>
            </a:r>
            <a:r>
              <a:rPr lang="en-US" dirty="0">
                <a:solidFill>
                  <a:srgbClr val="231F20"/>
                </a:solidFill>
                <a:effectLst/>
                <a:latin typeface="Bookman Old Style" panose="02050604050505020204" pitchFamily="18" charset="0"/>
                <a:ea typeface="Calibri" panose="020F0502020204030204" pitchFamily="34" charset="0"/>
                <a:cs typeface="Arial" panose="020B0604020202020204" pitchFamily="34" charset="0"/>
              </a:rPr>
              <a:t> = 200 pixels per inch</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a:spcAft>
                <a:spcPts val="1200"/>
              </a:spcAft>
            </a:pPr>
            <a:endParaRPr lang="en-US"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B77A0A4-8862-E70B-1D33-712AB33871BC}"/>
              </a:ext>
            </a:extLst>
          </p:cNvPr>
          <p:cNvSpPr txBox="1"/>
          <p:nvPr/>
        </p:nvSpPr>
        <p:spPr>
          <a:xfrm>
            <a:off x="6929120" y="1238112"/>
            <a:ext cx="4958080" cy="3522567"/>
          </a:xfrm>
          <a:prstGeom prst="rect">
            <a:avLst/>
          </a:prstGeom>
          <a:noFill/>
          <a:ln>
            <a:solidFill>
              <a:schemeClr val="tx2"/>
            </a:solidFill>
          </a:ln>
        </p:spPr>
        <p:txBody>
          <a:bodyPr wrap="square">
            <a:spAutoFit/>
          </a:bodyPr>
          <a:lstStyle/>
          <a:p>
            <a:pPr>
              <a:lnSpc>
                <a:spcPct val="150000"/>
              </a:lnSpc>
              <a:spcAft>
                <a:spcPts val="1200"/>
              </a:spcAft>
            </a:pP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A </a:t>
            </a:r>
            <a:r>
              <a:rPr lang="en-US" sz="1800"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low-resolution image, the pixels are larger so less is needed to fill the space. </a:t>
            </a:r>
            <a:r>
              <a:rPr lang="en-US" sz="1800" dirty="0">
                <a:solidFill>
                  <a:srgbClr val="333333"/>
                </a:solidFill>
                <a:effectLst/>
                <a:latin typeface="Bookman Old Style" panose="02050604050505020204" pitchFamily="18" charset="0"/>
                <a:ea typeface="Times New Roman" panose="02020603050405020304" pitchFamily="18" charset="0"/>
              </a:rPr>
              <a:t>Low resolution, or low-res, images will appear pixelated and blurred after printing because there is not enough pixels per inch to maintain a sharp image </a:t>
            </a:r>
          </a:p>
          <a:p>
            <a:pPr>
              <a:lnSpc>
                <a:spcPct val="150000"/>
              </a:lnSpc>
              <a:spcAft>
                <a:spcPts val="1200"/>
              </a:spcAft>
            </a:pPr>
            <a:r>
              <a:rPr lang="en-US" sz="1800"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The higher the resolution of an image, the larger its file size will be.</a:t>
            </a:r>
            <a:endParaRPr lang="en-US" sz="20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5239488-147F-BA4E-6622-853894B03651}"/>
              </a:ext>
            </a:extLst>
          </p:cNvPr>
          <p:cNvPicPr>
            <a:picLocks noChangeAspect="1"/>
          </p:cNvPicPr>
          <p:nvPr/>
        </p:nvPicPr>
        <p:blipFill>
          <a:blip r:embed="rId2"/>
          <a:stretch>
            <a:fillRect/>
          </a:stretch>
        </p:blipFill>
        <p:spPr>
          <a:xfrm>
            <a:off x="1461770" y="4899520"/>
            <a:ext cx="7620000" cy="159092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2852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C445-8161-DA74-0E9D-29DE5A3720FE}"/>
              </a:ext>
            </a:extLst>
          </p:cNvPr>
          <p:cNvSpPr>
            <a:spLocks noGrp="1"/>
          </p:cNvSpPr>
          <p:nvPr>
            <p:ph type="title"/>
          </p:nvPr>
        </p:nvSpPr>
        <p:spPr>
          <a:xfrm>
            <a:off x="792480" y="367551"/>
            <a:ext cx="10096500" cy="731720"/>
          </a:xfrm>
        </p:spPr>
        <p:txBody>
          <a:bodyPr anchor="t">
            <a:normAutofit fontScale="90000"/>
          </a:bodyPr>
          <a:lstStyle/>
          <a:p>
            <a:pPr algn="ctr"/>
            <a:r>
              <a:rPr lang="en-US" sz="4000" b="1"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Screen Resolution</a:t>
            </a:r>
            <a: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854A27FD-E6E2-0FC4-A7F4-1B9FA5F60000}"/>
              </a:ext>
            </a:extLst>
          </p:cNvPr>
          <p:cNvSpPr txBox="1"/>
          <p:nvPr/>
        </p:nvSpPr>
        <p:spPr>
          <a:xfrm>
            <a:off x="272143" y="1238112"/>
            <a:ext cx="6085840" cy="5232202"/>
          </a:xfrm>
          <a:prstGeom prst="rect">
            <a:avLst/>
          </a:prstGeom>
          <a:noFill/>
          <a:ln>
            <a:solidFill>
              <a:schemeClr val="tx2"/>
            </a:solidFill>
          </a:ln>
        </p:spPr>
        <p:txBody>
          <a:bodyPr wrap="square">
            <a:spAutoFit/>
          </a:bodyPr>
          <a:lstStyle/>
          <a:p>
            <a:pPr>
              <a:spcAft>
                <a:spcPts val="1200"/>
              </a:spcAft>
            </a:pP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s a measure of the number of pixels that can be displayed on a screen or monitor</a:t>
            </a:r>
            <a:r>
              <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rPr>
              <a:t>.</a:t>
            </a:r>
          </a:p>
          <a:p>
            <a:pPr>
              <a:spcAft>
                <a:spcPts val="1200"/>
              </a:spcAft>
            </a:pPr>
            <a:r>
              <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rPr>
              <a:t> It gives </a:t>
            </a: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the level of detail and clarity in the visual output of a display device. </a:t>
            </a:r>
            <a:endPar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endParaRPr>
          </a:p>
          <a:p>
            <a:pPr>
              <a:spcAft>
                <a:spcPts val="1200"/>
              </a:spcAft>
            </a:pPr>
            <a:r>
              <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rPr>
              <a:t>Screen </a:t>
            </a: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resolution is </a:t>
            </a:r>
            <a:r>
              <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rPr>
              <a:t>expressed </a:t>
            </a: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as the total number of pixels in the horizontal and vertical dimensions of the display area</a:t>
            </a:r>
            <a:r>
              <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rPr>
              <a:t>.</a:t>
            </a:r>
          </a:p>
          <a:p>
            <a:pPr>
              <a:spcAft>
                <a:spcPts val="1200"/>
              </a:spcAft>
            </a:pP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It is stated into two numbers called the pixel count   e.g. 1920 x </a:t>
            </a:r>
            <a:r>
              <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rPr>
              <a:t>1080</a:t>
            </a:r>
          </a:p>
          <a:p>
            <a:pPr>
              <a:spcAft>
                <a:spcPts val="1200"/>
              </a:spcAft>
            </a:pP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The first number represents the horizontal pixel count (the number of pixels from left to right), and the second number represents the vertical pixel count (the number of pixels from top to bottom).</a:t>
            </a:r>
          </a:p>
          <a:p>
            <a:pPr>
              <a:spcAft>
                <a:spcPts val="1200"/>
              </a:spcAft>
            </a:pPr>
            <a:endParaRPr lang="en-US" sz="2000"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endParaRPr>
          </a:p>
          <a:p>
            <a:pPr>
              <a:spcAft>
                <a:spcPts val="1200"/>
              </a:spcAft>
            </a:pPr>
            <a:endParaRPr lang="en-US"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B77A0A4-8862-E70B-1D33-712AB33871BC}"/>
              </a:ext>
            </a:extLst>
          </p:cNvPr>
          <p:cNvSpPr txBox="1"/>
          <p:nvPr/>
        </p:nvSpPr>
        <p:spPr>
          <a:xfrm>
            <a:off x="6929120" y="1238112"/>
            <a:ext cx="4958080" cy="3785652"/>
          </a:xfrm>
          <a:prstGeom prst="rect">
            <a:avLst/>
          </a:prstGeom>
          <a:noFill/>
          <a:ln>
            <a:solidFill>
              <a:schemeClr val="tx2"/>
            </a:solidFill>
          </a:ln>
        </p:spPr>
        <p:txBody>
          <a:bodyPr wrap="square">
            <a:spAutoFit/>
          </a:bodyPr>
          <a:lstStyle/>
          <a:p>
            <a:pPr>
              <a:lnSpc>
                <a:spcPct val="150000"/>
              </a:lnSpc>
              <a:spcAft>
                <a:spcPts val="1200"/>
              </a:spcAft>
            </a:pPr>
            <a:r>
              <a:rPr lang="en-US" sz="2000" dirty="0" smtClean="0">
                <a:latin typeface="Times New Roman" panose="02020603050405020304" pitchFamily="18" charset="0"/>
                <a:ea typeface="Times New Roman" panose="02020603050405020304" pitchFamily="18" charset="0"/>
              </a:rPr>
              <a:t>To </a:t>
            </a:r>
            <a:r>
              <a:rPr lang="en-US" sz="2000" dirty="0">
                <a:latin typeface="Times New Roman" panose="02020603050405020304" pitchFamily="18" charset="0"/>
                <a:ea typeface="Times New Roman" panose="02020603050405020304" pitchFamily="18" charset="0"/>
              </a:rPr>
              <a:t>calculate the total number of pixels in a screen's resolution</a:t>
            </a:r>
            <a:r>
              <a:rPr lang="en-US" sz="2000" dirty="0" smtClean="0">
                <a:latin typeface="Times New Roman" panose="02020603050405020304" pitchFamily="18" charset="0"/>
                <a:ea typeface="Times New Roman" panose="02020603050405020304" pitchFamily="18" charset="0"/>
              </a:rPr>
              <a:t>,</a:t>
            </a:r>
          </a:p>
          <a:p>
            <a:pPr>
              <a:lnSpc>
                <a:spcPct val="150000"/>
              </a:lnSpc>
              <a:spcAft>
                <a:spcPts val="1200"/>
              </a:spcAft>
            </a:pPr>
            <a:r>
              <a:rPr lang="en-US" sz="2000" dirty="0" smtClean="0">
                <a:latin typeface="Times New Roman" panose="02020603050405020304" pitchFamily="18" charset="0"/>
                <a:ea typeface="Times New Roman" panose="02020603050405020304" pitchFamily="18" charset="0"/>
              </a:rPr>
              <a:t>Multiply </a:t>
            </a:r>
            <a:r>
              <a:rPr lang="en-US" sz="2000" dirty="0">
                <a:latin typeface="Times New Roman" panose="02020603050405020304" pitchFamily="18" charset="0"/>
                <a:ea typeface="Times New Roman" panose="02020603050405020304" pitchFamily="18" charset="0"/>
              </a:rPr>
              <a:t>the horizontal and vertical pixel counts. </a:t>
            </a:r>
            <a:endParaRPr lang="en-US" sz="2000" dirty="0" smtClean="0">
              <a:latin typeface="Times New Roman" panose="02020603050405020304" pitchFamily="18" charset="0"/>
              <a:ea typeface="Times New Roman" panose="02020603050405020304" pitchFamily="18" charset="0"/>
            </a:endParaRPr>
          </a:p>
          <a:p>
            <a:pPr>
              <a:lnSpc>
                <a:spcPct val="150000"/>
              </a:lnSpc>
              <a:spcAft>
                <a:spcPts val="1200"/>
              </a:spcAft>
            </a:pPr>
            <a:r>
              <a:rPr lang="en-US" sz="2000" dirty="0" smtClean="0">
                <a:latin typeface="Times New Roman" panose="02020603050405020304" pitchFamily="18" charset="0"/>
                <a:ea typeface="Times New Roman" panose="02020603050405020304" pitchFamily="18" charset="0"/>
              </a:rPr>
              <a:t>For </a:t>
            </a:r>
            <a:r>
              <a:rPr lang="en-US" sz="2000" dirty="0">
                <a:latin typeface="Times New Roman" panose="02020603050405020304" pitchFamily="18" charset="0"/>
                <a:ea typeface="Times New Roman" panose="02020603050405020304" pitchFamily="18" charset="0"/>
              </a:rPr>
              <a:t>example, </a:t>
            </a:r>
            <a:r>
              <a:rPr lang="en-US" sz="2000" dirty="0" smtClean="0">
                <a:latin typeface="Times New Roman" panose="02020603050405020304" pitchFamily="18" charset="0"/>
                <a:ea typeface="Times New Roman" panose="02020603050405020304" pitchFamily="18" charset="0"/>
              </a:rPr>
              <a:t>what is the total pixel of a screen with </a:t>
            </a:r>
            <a:r>
              <a:rPr lang="en-US" sz="2000" dirty="0">
                <a:latin typeface="Times New Roman" panose="02020603050405020304" pitchFamily="18" charset="0"/>
                <a:ea typeface="Times New Roman" panose="02020603050405020304" pitchFamily="18" charset="0"/>
              </a:rPr>
              <a:t>a resolution of 1920x1080 </a:t>
            </a:r>
            <a:endParaRPr lang="en-US" sz="2000" dirty="0" smtClean="0">
              <a:latin typeface="Times New Roman" panose="02020603050405020304" pitchFamily="18" charset="0"/>
              <a:ea typeface="Times New Roman" panose="02020603050405020304" pitchFamily="18" charset="0"/>
            </a:endParaRPr>
          </a:p>
          <a:p>
            <a:pPr>
              <a:lnSpc>
                <a:spcPct val="150000"/>
              </a:lnSpc>
              <a:spcAft>
                <a:spcPts val="1200"/>
              </a:spcAft>
            </a:pPr>
            <a:r>
              <a:rPr lang="en-US" sz="2000" dirty="0" smtClean="0">
                <a:latin typeface="Times New Roman" panose="02020603050405020304" pitchFamily="18" charset="0"/>
                <a:ea typeface="Times New Roman" panose="02020603050405020304" pitchFamily="18" charset="0"/>
              </a:rPr>
              <a:t>1,920 * 1,080 </a:t>
            </a:r>
            <a:r>
              <a:rPr lang="en-US" sz="2000" dirty="0">
                <a:latin typeface="Times New Roman" panose="02020603050405020304" pitchFamily="18" charset="0"/>
                <a:ea typeface="Times New Roman" panose="02020603050405020304" pitchFamily="18" charset="0"/>
              </a:rPr>
              <a:t>pixels, </a:t>
            </a:r>
            <a:r>
              <a:rPr lang="en-US" sz="2000" dirty="0" smtClean="0">
                <a:latin typeface="Times New Roman" panose="02020603050405020304" pitchFamily="18" charset="0"/>
                <a:ea typeface="Times New Roman" panose="02020603050405020304" pitchFamily="18" charset="0"/>
              </a:rPr>
              <a:t>= 2,073,600 </a:t>
            </a:r>
            <a:r>
              <a:rPr lang="en-US" sz="2000" dirty="0">
                <a:latin typeface="Times New Roman" panose="02020603050405020304" pitchFamily="18" charset="0"/>
                <a:ea typeface="Times New Roman" panose="02020603050405020304" pitchFamily="18" charset="0"/>
              </a:rPr>
              <a:t>pixels.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267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C445-8161-DA74-0E9D-29DE5A3720FE}"/>
              </a:ext>
            </a:extLst>
          </p:cNvPr>
          <p:cNvSpPr>
            <a:spLocks noGrp="1"/>
          </p:cNvSpPr>
          <p:nvPr>
            <p:ph type="title"/>
          </p:nvPr>
        </p:nvSpPr>
        <p:spPr>
          <a:xfrm>
            <a:off x="743495" y="5257"/>
            <a:ext cx="10096500" cy="731720"/>
          </a:xfrm>
        </p:spPr>
        <p:txBody>
          <a:bodyPr anchor="t">
            <a:normAutofit fontScale="90000"/>
          </a:bodyPr>
          <a:lstStyle/>
          <a:p>
            <a:pPr algn="ctr"/>
            <a:r>
              <a:rPr lang="en-US" sz="4000" b="1"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Screen Resolution</a:t>
            </a:r>
            <a: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220979" y="736977"/>
            <a:ext cx="7077892" cy="5078313"/>
          </a:xfrm>
          <a:prstGeom prst="rect">
            <a:avLst/>
          </a:prstGeom>
        </p:spPr>
        <p:txBody>
          <a:bodyPr wrap="square">
            <a:spAutoFit/>
          </a:bodyPr>
          <a:lstStyle/>
          <a:p>
            <a:pPr>
              <a:lnSpc>
                <a:spcPct val="150000"/>
              </a:lnSpc>
            </a:pPr>
            <a:r>
              <a:rPr lang="en-US" b="1" dirty="0">
                <a:solidFill>
                  <a:srgbClr val="374151"/>
                </a:solidFill>
                <a:latin typeface="Söhne"/>
              </a:rPr>
              <a:t>Common Resolutions:</a:t>
            </a:r>
            <a:r>
              <a:rPr lang="en-US" dirty="0">
                <a:solidFill>
                  <a:srgbClr val="374151"/>
                </a:solidFill>
                <a:latin typeface="Söhne"/>
              </a:rPr>
              <a:t> Some common screen resolutions include:</a:t>
            </a:r>
          </a:p>
          <a:p>
            <a:pPr>
              <a:lnSpc>
                <a:spcPct val="150000"/>
              </a:lnSpc>
              <a:buFont typeface="Arial" panose="020B0604020202020204" pitchFamily="34" charset="0"/>
              <a:buChar char="•"/>
            </a:pPr>
            <a:r>
              <a:rPr lang="en-US" dirty="0">
                <a:solidFill>
                  <a:srgbClr val="374151"/>
                </a:solidFill>
                <a:latin typeface="Söhne"/>
              </a:rPr>
              <a:t>Full HD (1920x1080</a:t>
            </a:r>
            <a:r>
              <a:rPr lang="en-US" dirty="0" smtClean="0">
                <a:solidFill>
                  <a:srgbClr val="374151"/>
                </a:solidFill>
                <a:latin typeface="Söhne"/>
              </a:rPr>
              <a:t>):</a:t>
            </a:r>
            <a:endParaRPr lang="en-US" dirty="0">
              <a:solidFill>
                <a:srgbClr val="374151"/>
              </a:solidFill>
              <a:latin typeface="Söhne"/>
            </a:endParaRPr>
          </a:p>
          <a:p>
            <a:pPr>
              <a:lnSpc>
                <a:spcPct val="150000"/>
              </a:lnSpc>
              <a:buFont typeface="Arial" panose="020B0604020202020204" pitchFamily="34" charset="0"/>
              <a:buChar char="•"/>
            </a:pPr>
            <a:r>
              <a:rPr lang="en-US" dirty="0">
                <a:solidFill>
                  <a:srgbClr val="374151"/>
                </a:solidFill>
                <a:latin typeface="Söhne"/>
              </a:rPr>
              <a:t>4K UHD (3840x2160): Also known as Ultra High Definition, it provides even greater detail and clarity.</a:t>
            </a:r>
          </a:p>
          <a:p>
            <a:pPr>
              <a:lnSpc>
                <a:spcPct val="150000"/>
              </a:lnSpc>
              <a:buFont typeface="Arial" panose="020B0604020202020204" pitchFamily="34" charset="0"/>
              <a:buChar char="•"/>
            </a:pPr>
            <a:r>
              <a:rPr lang="en-US" dirty="0">
                <a:solidFill>
                  <a:srgbClr val="374151"/>
                </a:solidFill>
                <a:latin typeface="Söhne"/>
              </a:rPr>
              <a:t>720p (1280x720): A lower resolution often used for budget displays or smaller screens.</a:t>
            </a:r>
          </a:p>
          <a:p>
            <a:pPr>
              <a:lnSpc>
                <a:spcPct val="150000"/>
              </a:lnSpc>
              <a:buFont typeface="Arial" panose="020B0604020202020204" pitchFamily="34" charset="0"/>
              <a:buChar char="•"/>
            </a:pPr>
            <a:r>
              <a:rPr lang="en-US" dirty="0">
                <a:solidFill>
                  <a:srgbClr val="374151"/>
                </a:solidFill>
                <a:latin typeface="Söhne"/>
              </a:rPr>
              <a:t>8K UHD (7680x4320): An emerging resolution that offers extremely high detail, primarily used in large and professional displays</a:t>
            </a:r>
            <a:r>
              <a:rPr lang="en-US" dirty="0" smtClean="0">
                <a:solidFill>
                  <a:srgbClr val="374151"/>
                </a:solidFill>
                <a:latin typeface="Söhne"/>
              </a:rPr>
              <a:t>.</a:t>
            </a:r>
          </a:p>
          <a:p>
            <a:pPr>
              <a:lnSpc>
                <a:spcPct val="150000"/>
              </a:lnSpc>
              <a:buFont typeface="Arial" panose="020B0604020202020204" pitchFamily="34" charset="0"/>
              <a:buChar char="•"/>
            </a:pPr>
            <a:endParaRPr lang="en-US" b="0" i="0" dirty="0">
              <a:solidFill>
                <a:srgbClr val="374151"/>
              </a:solidFill>
              <a:effectLst/>
              <a:latin typeface="Söhne"/>
            </a:endParaRPr>
          </a:p>
          <a:p>
            <a:pPr>
              <a:lnSpc>
                <a:spcPct val="150000"/>
              </a:lnSpc>
              <a:buFont typeface="Arial" panose="020B0604020202020204" pitchFamily="34" charset="0"/>
              <a:buChar char="•"/>
            </a:pPr>
            <a:r>
              <a:rPr lang="en-US" dirty="0">
                <a:solidFill>
                  <a:srgbClr val="374151"/>
                </a:solidFill>
                <a:latin typeface="Söhne"/>
              </a:rPr>
              <a:t>Graphics Quality: Higher screen resolutions generally result in better image quality and more detailed visuals. They are particularly important for tasks like video editing, gaming, and design work.</a:t>
            </a:r>
            <a:endParaRPr lang="en-US" b="0" i="0" dirty="0">
              <a:solidFill>
                <a:srgbClr val="374151"/>
              </a:solidFill>
              <a:effectLst/>
              <a:latin typeface="Söhne"/>
            </a:endParaRPr>
          </a:p>
        </p:txBody>
      </p:sp>
      <p:sp>
        <p:nvSpPr>
          <p:cNvPr id="5" name="Rectangle 4"/>
          <p:cNvSpPr/>
          <p:nvPr/>
        </p:nvSpPr>
        <p:spPr>
          <a:xfrm>
            <a:off x="7641772" y="736977"/>
            <a:ext cx="4114800" cy="5031249"/>
          </a:xfrm>
          <a:prstGeom prst="rect">
            <a:avLst/>
          </a:prstGeom>
        </p:spPr>
        <p:txBody>
          <a:bodyPr wrap="square">
            <a:spAutoFit/>
          </a:bodyPr>
          <a:lstStyle/>
          <a:p>
            <a:pPr>
              <a:lnSpc>
                <a:spcPct val="150000"/>
              </a:lnSpc>
            </a:pPr>
            <a:r>
              <a:rPr lang="en-US" b="1" dirty="0">
                <a:solidFill>
                  <a:srgbClr val="374151"/>
                </a:solidFill>
                <a:latin typeface="Bookman Old Style" panose="02050604050505020204" pitchFamily="18" charset="0"/>
              </a:rPr>
              <a:t>Compatibility:</a:t>
            </a:r>
            <a:r>
              <a:rPr lang="en-US" dirty="0">
                <a:solidFill>
                  <a:srgbClr val="374151"/>
                </a:solidFill>
                <a:latin typeface="Bookman Old Style" panose="02050604050505020204" pitchFamily="18" charset="0"/>
              </a:rPr>
              <a:t> The screen resolution of a monitor or display must be supported by the graphics card or device connected to it. Mismatches can result in suboptimal display </a:t>
            </a:r>
            <a:r>
              <a:rPr lang="en-US" dirty="0" smtClean="0">
                <a:solidFill>
                  <a:srgbClr val="374151"/>
                </a:solidFill>
                <a:latin typeface="Bookman Old Style" panose="02050604050505020204" pitchFamily="18" charset="0"/>
              </a:rPr>
              <a:t>quality.</a:t>
            </a:r>
          </a:p>
          <a:p>
            <a:pPr>
              <a:lnSpc>
                <a:spcPct val="150000"/>
              </a:lnSpc>
            </a:pPr>
            <a:endParaRPr lang="en-US" b="1" dirty="0">
              <a:solidFill>
                <a:srgbClr val="374151"/>
              </a:solidFill>
              <a:latin typeface="Bookman Old Style" panose="02050604050505020204" pitchFamily="18" charset="0"/>
            </a:endParaRPr>
          </a:p>
          <a:p>
            <a:pPr>
              <a:lnSpc>
                <a:spcPct val="150000"/>
              </a:lnSpc>
            </a:pPr>
            <a:r>
              <a:rPr lang="en-US" b="1" dirty="0" smtClean="0">
                <a:solidFill>
                  <a:srgbClr val="374151"/>
                </a:solidFill>
                <a:latin typeface="Bookman Old Style" panose="02050604050505020204" pitchFamily="18" charset="0"/>
              </a:rPr>
              <a:t>Scaling</a:t>
            </a:r>
            <a:r>
              <a:rPr lang="en-US" b="1" dirty="0">
                <a:solidFill>
                  <a:srgbClr val="374151"/>
                </a:solidFill>
                <a:latin typeface="Bookman Old Style" panose="02050604050505020204" pitchFamily="18" charset="0"/>
              </a:rPr>
              <a:t>:</a:t>
            </a:r>
            <a:r>
              <a:rPr lang="en-US" dirty="0">
                <a:solidFill>
                  <a:srgbClr val="374151"/>
                </a:solidFill>
                <a:latin typeface="Bookman Old Style" panose="02050604050505020204" pitchFamily="18" charset="0"/>
              </a:rPr>
              <a:t> On some devices, such as high-resolution laptops, scaling settings can be adjusted to make content more readable and visually appealing.</a:t>
            </a:r>
            <a:endParaRPr lang="en-US" b="0" i="0" dirty="0">
              <a:solidFill>
                <a:srgbClr val="374151"/>
              </a:solidFill>
              <a:effectLst/>
              <a:latin typeface="Bookman Old Style" panose="02050604050505020204" pitchFamily="18" charset="0"/>
            </a:endParaRPr>
          </a:p>
        </p:txBody>
      </p:sp>
    </p:spTree>
    <p:extLst>
      <p:ext uri="{BB962C8B-B14F-4D97-AF65-F5344CB8AC3E}">
        <p14:creationId xmlns:p14="http://schemas.microsoft.com/office/powerpoint/2010/main" val="334830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C445-8161-DA74-0E9D-29DE5A3720FE}"/>
              </a:ext>
            </a:extLst>
          </p:cNvPr>
          <p:cNvSpPr>
            <a:spLocks noGrp="1"/>
          </p:cNvSpPr>
          <p:nvPr>
            <p:ph type="title"/>
          </p:nvPr>
        </p:nvSpPr>
        <p:spPr>
          <a:xfrm>
            <a:off x="792480" y="367551"/>
            <a:ext cx="10096500" cy="731720"/>
          </a:xfrm>
        </p:spPr>
        <p:txBody>
          <a:bodyPr anchor="t">
            <a:normAutofit fontScale="90000"/>
          </a:bodyPr>
          <a:lstStyle/>
          <a:p>
            <a:pPr algn="ctr"/>
            <a:r>
              <a:rPr lang="en-US" sz="4000" b="1" dirty="0">
                <a:solidFill>
                  <a:srgbClr val="231F20"/>
                </a:solidFill>
                <a:effectLst/>
                <a:latin typeface="Bookman Old Style" panose="02050604050505020204" pitchFamily="18" charset="0"/>
                <a:ea typeface="Times New Roman" panose="02020603050405020304" pitchFamily="18" charset="0"/>
                <a:cs typeface="Arial" panose="020B0604020202020204" pitchFamily="34" charset="0"/>
              </a:rPr>
              <a:t>Screen Resolution</a:t>
            </a:r>
            <a: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US"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854A27FD-E6E2-0FC4-A7F4-1B9FA5F60000}"/>
              </a:ext>
            </a:extLst>
          </p:cNvPr>
          <p:cNvSpPr txBox="1"/>
          <p:nvPr/>
        </p:nvSpPr>
        <p:spPr>
          <a:xfrm>
            <a:off x="272143" y="1238112"/>
            <a:ext cx="6085840" cy="2646878"/>
          </a:xfrm>
          <a:prstGeom prst="rect">
            <a:avLst/>
          </a:prstGeom>
          <a:noFill/>
          <a:ln>
            <a:solidFill>
              <a:schemeClr val="tx2"/>
            </a:solidFill>
          </a:ln>
        </p:spPr>
        <p:txBody>
          <a:bodyPr wrap="square">
            <a:spAutoFit/>
          </a:bodyPr>
          <a:lstStyle/>
          <a:p>
            <a:pPr>
              <a:spcAft>
                <a:spcPts val="1200"/>
              </a:spcAft>
            </a:pP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Pixel Density: </a:t>
            </a:r>
            <a:endPar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endParaRPr>
          </a:p>
          <a:p>
            <a:pPr>
              <a:spcAft>
                <a:spcPts val="1200"/>
              </a:spcAft>
            </a:pPr>
            <a:r>
              <a:rPr lang="en-US"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rPr>
              <a:t>The </a:t>
            </a:r>
            <a:r>
              <a:rPr lang="en-US" dirty="0">
                <a:solidFill>
                  <a:srgbClr val="231F20"/>
                </a:solidFill>
                <a:latin typeface="Bookman Old Style" panose="02050604050505020204" pitchFamily="18" charset="0"/>
                <a:ea typeface="Times New Roman" panose="02020603050405020304" pitchFamily="18" charset="0"/>
                <a:cs typeface="Arial" panose="020B0604020202020204" pitchFamily="34" charset="0"/>
              </a:rPr>
              <a:t>pixel density or pixel per inch (PPI) is a measure of how densely packed the pixels are on a screen. Higher pixel densities result in sharper and more detailed images. Smaller screens with the same resolution as larger screens typically have higher pixel densities.</a:t>
            </a:r>
            <a:endParaRPr lang="en-US" sz="2000" dirty="0" smtClean="0">
              <a:solidFill>
                <a:srgbClr val="231F20"/>
              </a:solidFill>
              <a:latin typeface="Bookman Old Style" panose="02050604050505020204" pitchFamily="18" charset="0"/>
              <a:ea typeface="Times New Roman" panose="02020603050405020304" pitchFamily="18" charset="0"/>
              <a:cs typeface="Arial" panose="020B0604020202020204" pitchFamily="34" charset="0"/>
            </a:endParaRPr>
          </a:p>
          <a:p>
            <a:pPr>
              <a:spcAft>
                <a:spcPts val="1200"/>
              </a:spcAft>
            </a:pPr>
            <a:endParaRPr lang="en-US"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B77A0A4-8862-E70B-1D33-712AB33871BC}"/>
              </a:ext>
            </a:extLst>
          </p:cNvPr>
          <p:cNvSpPr txBox="1"/>
          <p:nvPr/>
        </p:nvSpPr>
        <p:spPr>
          <a:xfrm>
            <a:off x="6929120" y="1238112"/>
            <a:ext cx="4958080" cy="3631763"/>
          </a:xfrm>
          <a:prstGeom prst="rect">
            <a:avLst/>
          </a:prstGeom>
          <a:noFill/>
          <a:ln>
            <a:solidFill>
              <a:schemeClr val="tx2"/>
            </a:solidFill>
          </a:ln>
        </p:spPr>
        <p:txBody>
          <a:bodyPr wrap="square">
            <a:spAutoFit/>
          </a:bodyPr>
          <a:lstStyle/>
          <a:p>
            <a:pPr>
              <a:lnSpc>
                <a:spcPct val="150000"/>
              </a:lnSpc>
              <a:spcAft>
                <a:spcPts val="1200"/>
              </a:spcAft>
            </a:pPr>
            <a:r>
              <a:rPr lang="en-US" sz="2000" dirty="0">
                <a:latin typeface="Times New Roman" panose="02020603050405020304" pitchFamily="18" charset="0"/>
                <a:ea typeface="Times New Roman" panose="02020603050405020304" pitchFamily="18" charset="0"/>
              </a:rPr>
              <a:t>Aspect Ratio: </a:t>
            </a:r>
            <a:endParaRPr lang="en-US" sz="2000" dirty="0" smtClean="0">
              <a:latin typeface="Times New Roman" panose="02020603050405020304" pitchFamily="18" charset="0"/>
              <a:ea typeface="Times New Roman" panose="02020603050405020304" pitchFamily="18" charset="0"/>
            </a:endParaRPr>
          </a:p>
          <a:p>
            <a:pPr>
              <a:lnSpc>
                <a:spcPct val="150000"/>
              </a:lnSpc>
              <a:spcAft>
                <a:spcPts val="1200"/>
              </a:spcAft>
            </a:pPr>
            <a:r>
              <a:rPr lang="en-US" sz="2000" dirty="0" smtClean="0">
                <a:latin typeface="Times New Roman" panose="02020603050405020304" pitchFamily="18" charset="0"/>
                <a:ea typeface="Times New Roman" panose="02020603050405020304" pitchFamily="18" charset="0"/>
              </a:rPr>
              <a:t>Screen </a:t>
            </a:r>
            <a:r>
              <a:rPr lang="en-US" sz="2000" dirty="0">
                <a:latin typeface="Times New Roman" panose="02020603050405020304" pitchFamily="18" charset="0"/>
                <a:ea typeface="Times New Roman" panose="02020603050405020304" pitchFamily="18" charset="0"/>
              </a:rPr>
              <a:t>resolutions are associated with specific aspect ratios, which represent the proportional relationship between the horizontal and vertical dimensions. </a:t>
            </a:r>
            <a:endParaRPr lang="en-US" sz="2000" dirty="0" smtClean="0">
              <a:latin typeface="Times New Roman" panose="02020603050405020304" pitchFamily="18" charset="0"/>
              <a:ea typeface="Times New Roman" panose="02020603050405020304" pitchFamily="18" charset="0"/>
            </a:endParaRPr>
          </a:p>
          <a:p>
            <a:pPr>
              <a:lnSpc>
                <a:spcPct val="150000"/>
              </a:lnSpc>
              <a:spcAft>
                <a:spcPts val="1200"/>
              </a:spcAft>
            </a:pPr>
            <a:r>
              <a:rPr lang="en-US" sz="2000" dirty="0" smtClean="0">
                <a:latin typeface="Times New Roman" panose="02020603050405020304" pitchFamily="18" charset="0"/>
                <a:ea typeface="Times New Roman" panose="02020603050405020304" pitchFamily="18" charset="0"/>
              </a:rPr>
              <a:t>Example, the common Full HD resolution (1920x1080) has an aspect ratio of 16:9.</a:t>
            </a:r>
            <a:endParaRPr lang="en-US" sz="20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792480" y="3864506"/>
            <a:ext cx="7045234" cy="2308324"/>
          </a:xfrm>
          <a:prstGeom prst="rect">
            <a:avLst/>
          </a:prstGeom>
        </p:spPr>
        <p:txBody>
          <a:bodyPr wrap="square">
            <a:spAutoFit/>
          </a:bodyPr>
          <a:lstStyle/>
          <a:p>
            <a:r>
              <a:rPr lang="en-US" b="1" dirty="0">
                <a:solidFill>
                  <a:srgbClr val="374151"/>
                </a:solidFill>
                <a:latin typeface="Söhne"/>
              </a:rPr>
              <a:t>Common </a:t>
            </a:r>
            <a:r>
              <a:rPr lang="en-US" b="1" dirty="0" err="1" smtClean="0">
                <a:solidFill>
                  <a:srgbClr val="374151"/>
                </a:solidFill>
                <a:latin typeface="Söhne"/>
              </a:rPr>
              <a:t>Rsolutions</a:t>
            </a:r>
            <a:r>
              <a:rPr lang="en-US" b="1" dirty="0">
                <a:solidFill>
                  <a:srgbClr val="374151"/>
                </a:solidFill>
                <a:latin typeface="Söhne"/>
              </a:rPr>
              <a:t>:</a:t>
            </a:r>
            <a:r>
              <a:rPr lang="en-US" dirty="0">
                <a:solidFill>
                  <a:srgbClr val="374151"/>
                </a:solidFill>
                <a:latin typeface="Söhne"/>
              </a:rPr>
              <a:t> Some common screen resolutions include:</a:t>
            </a:r>
          </a:p>
          <a:p>
            <a:pPr>
              <a:buFont typeface="Arial" panose="020B0604020202020204" pitchFamily="34" charset="0"/>
              <a:buChar char="•"/>
            </a:pPr>
            <a:r>
              <a:rPr lang="en-US" dirty="0">
                <a:solidFill>
                  <a:srgbClr val="374151"/>
                </a:solidFill>
                <a:latin typeface="Söhne"/>
              </a:rPr>
              <a:t>Full HD (1920x1080</a:t>
            </a:r>
            <a:r>
              <a:rPr lang="en-US" dirty="0" smtClean="0">
                <a:solidFill>
                  <a:srgbClr val="374151"/>
                </a:solidFill>
                <a:latin typeface="Söhne"/>
              </a:rPr>
              <a:t>):</a:t>
            </a:r>
            <a:endParaRPr lang="en-US" dirty="0">
              <a:solidFill>
                <a:srgbClr val="374151"/>
              </a:solidFill>
              <a:latin typeface="Söhne"/>
            </a:endParaRPr>
          </a:p>
          <a:p>
            <a:pPr>
              <a:buFont typeface="Arial" panose="020B0604020202020204" pitchFamily="34" charset="0"/>
              <a:buChar char="•"/>
            </a:pPr>
            <a:r>
              <a:rPr lang="en-US" dirty="0">
                <a:solidFill>
                  <a:srgbClr val="374151"/>
                </a:solidFill>
                <a:latin typeface="Söhne"/>
              </a:rPr>
              <a:t>4K UHD (3840x2160): Also known as Ultra High Definition, it provides even greater detail and clarity.</a:t>
            </a:r>
          </a:p>
          <a:p>
            <a:pPr>
              <a:buFont typeface="Arial" panose="020B0604020202020204" pitchFamily="34" charset="0"/>
              <a:buChar char="•"/>
            </a:pPr>
            <a:r>
              <a:rPr lang="en-US" dirty="0">
                <a:solidFill>
                  <a:srgbClr val="374151"/>
                </a:solidFill>
                <a:latin typeface="Söhne"/>
              </a:rPr>
              <a:t>720p (1280x720): A lower resolution often used for budget displays or smaller screens.</a:t>
            </a:r>
          </a:p>
          <a:p>
            <a:pPr>
              <a:buFont typeface="Arial" panose="020B0604020202020204" pitchFamily="34" charset="0"/>
              <a:buChar char="•"/>
            </a:pPr>
            <a:r>
              <a:rPr lang="en-US" dirty="0">
                <a:solidFill>
                  <a:srgbClr val="374151"/>
                </a:solidFill>
                <a:latin typeface="Söhne"/>
              </a:rPr>
              <a:t>8K UHD (7680x4320): An emerging resolution that offers extremely high detail, primarily used in large and professional displays.</a:t>
            </a:r>
            <a:endParaRPr lang="en-US" b="0" i="0" dirty="0">
              <a:solidFill>
                <a:srgbClr val="374151"/>
              </a:solidFill>
              <a:effectLst/>
              <a:latin typeface="Söhne"/>
            </a:endParaRPr>
          </a:p>
        </p:txBody>
      </p:sp>
    </p:spTree>
    <p:extLst>
      <p:ext uri="{BB962C8B-B14F-4D97-AF65-F5344CB8AC3E}">
        <p14:creationId xmlns:p14="http://schemas.microsoft.com/office/powerpoint/2010/main" val="25254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BFC7-6B97-0ABB-F6AD-A23D371395E6}"/>
              </a:ext>
            </a:extLst>
          </p:cNvPr>
          <p:cNvSpPr>
            <a:spLocks noGrp="1"/>
          </p:cNvSpPr>
          <p:nvPr>
            <p:ph type="title"/>
          </p:nvPr>
        </p:nvSpPr>
        <p:spPr>
          <a:xfrm>
            <a:off x="524510" y="812513"/>
            <a:ext cx="10096500" cy="772447"/>
          </a:xfrm>
        </p:spPr>
        <p:txBody>
          <a:bodyPr>
            <a:normAutofit fontScale="90000"/>
          </a:bodyPr>
          <a:lstStyle/>
          <a:p>
            <a:pPr algn="ctr"/>
            <a:r>
              <a:rPr lang="en-US" sz="20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How do we calculate the size of an image</a:t>
            </a: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4" name="Text Placeholder 2">
            <a:extLst>
              <a:ext uri="{FF2B5EF4-FFF2-40B4-BE49-F238E27FC236}">
                <a16:creationId xmlns:a16="http://schemas.microsoft.com/office/drawing/2014/main" id="{4D170D4B-FEEB-4F6B-8FFC-E8714CADEBC7}"/>
              </a:ext>
            </a:extLst>
          </p:cNvPr>
          <p:cNvSpPr txBox="1">
            <a:spLocks/>
          </p:cNvSpPr>
          <p:nvPr/>
        </p:nvSpPr>
        <p:spPr>
          <a:xfrm>
            <a:off x="548640" y="1908651"/>
            <a:ext cx="11450320" cy="4106069"/>
          </a:xfrm>
          <a:prstGeom prst="rect">
            <a:avLst/>
          </a:prstGeom>
        </p:spPr>
        <p:txBody>
          <a:bodyPr>
            <a:normAutofit/>
          </a:bodyPr>
          <a:lst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a:lstStyle>
          <a:p>
            <a:pPr marL="342900" indent="0">
              <a:lnSpc>
                <a:spcPct val="200000"/>
              </a:lnSpc>
              <a:spcAft>
                <a:spcPts val="720"/>
              </a:spcAft>
              <a:buNone/>
              <a:tabLst>
                <a:tab pos="457200" algn="l"/>
              </a:tabLst>
            </a:pPr>
            <a:r>
              <a:rPr lang="en-US" sz="1800" dirty="0">
                <a:solidFill>
                  <a:srgbClr val="000000"/>
                </a:solidFill>
                <a:latin typeface="Bookman Old Style" panose="02050604050505020204" pitchFamily="18" charset="0"/>
                <a:ea typeface="Times New Roman" panose="02020603050405020304" pitchFamily="18" charset="0"/>
                <a:cs typeface="Arial" panose="020B0604020202020204" pitchFamily="34" charset="0"/>
              </a:rPr>
              <a:t>To calculate the size of an image we have to take two primary factors in consideration: image resolution (in pixel) and colour depth (in bits per pixel). The size of an image file is typical measured in bytes (kilobytes, megabytes  </a:t>
            </a:r>
            <a:r>
              <a:rPr lang="en-US" sz="1800" dirty="0" err="1">
                <a:solidFill>
                  <a:srgbClr val="000000"/>
                </a:solidFill>
                <a:latin typeface="Bookman Old Style" panose="02050604050505020204" pitchFamily="18" charset="0"/>
                <a:ea typeface="Times New Roman" panose="02020603050405020304" pitchFamily="18" charset="0"/>
                <a:cs typeface="Arial" panose="020B0604020202020204" pitchFamily="34" charset="0"/>
              </a:rPr>
              <a:t>ect</a:t>
            </a:r>
            <a:r>
              <a:rPr lang="en-US" sz="1800" dirty="0">
                <a:solidFill>
                  <a:srgbClr val="000000"/>
                </a:solidFill>
                <a:latin typeface="Bookman Old Style" panose="02050604050505020204" pitchFamily="18" charset="0"/>
                <a:ea typeface="Times New Roman" panose="02020603050405020304" pitchFamily="18" charset="0"/>
                <a:cs typeface="Arial" panose="020B0604020202020204" pitchFamily="34" charset="0"/>
              </a:rPr>
              <a:t>)</a:t>
            </a:r>
            <a:endParaRPr lang="en-US" sz="1800" dirty="0">
              <a:latin typeface="Bookman Old Style" panose="02050604050505020204" pitchFamily="18" charset="0"/>
              <a:ea typeface="Calibri" panose="020F0502020204030204" pitchFamily="34" charset="0"/>
              <a:cs typeface="Times New Roman" panose="02020603050405020304" pitchFamily="18" charset="0"/>
            </a:endParaRPr>
          </a:p>
          <a:p>
            <a:endParaRPr lang="en-US" dirty="0"/>
          </a:p>
          <a:p>
            <a:endParaRPr lang="en-US" dirty="0"/>
          </a:p>
          <a:p>
            <a:pPr marL="0" indent="0">
              <a:buNone/>
            </a:pPr>
            <a:r>
              <a:rPr lang="en-US" dirty="0"/>
              <a:t>Formula  </a:t>
            </a:r>
          </a:p>
          <a:p>
            <a:pPr marL="0" indent="0">
              <a:buNone/>
            </a:pPr>
            <a:r>
              <a:rPr lang="en-US" dirty="0"/>
              <a:t>image size in bytes = width (in pixel) * height * color depth (in bits) /8</a:t>
            </a:r>
          </a:p>
          <a:p>
            <a:endParaRPr lang="en-US" dirty="0"/>
          </a:p>
        </p:txBody>
      </p:sp>
    </p:spTree>
    <p:extLst>
      <p:ext uri="{BB962C8B-B14F-4D97-AF65-F5344CB8AC3E}">
        <p14:creationId xmlns:p14="http://schemas.microsoft.com/office/powerpoint/2010/main" val="260648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57450" y="507713"/>
            <a:ext cx="6096000" cy="1150907"/>
          </a:xfrm>
        </p:spPr>
        <p:txBody>
          <a:bodyPr>
            <a:normAutofit/>
          </a:bodyPr>
          <a:lstStyle/>
          <a:p>
            <a:r>
              <a:rPr lang="en-US" dirty="0"/>
              <a:t>Learning Objectives</a:t>
            </a:r>
          </a:p>
        </p:txBody>
      </p:sp>
      <p:sp>
        <p:nvSpPr>
          <p:cNvPr id="14" name="Content Placeholder 13"/>
          <p:cNvSpPr>
            <a:spLocks noGrp="1"/>
          </p:cNvSpPr>
          <p:nvPr>
            <p:ph idx="1"/>
          </p:nvPr>
        </p:nvSpPr>
        <p:spPr>
          <a:xfrm>
            <a:off x="457200" y="1825625"/>
            <a:ext cx="7541394" cy="4353794"/>
          </a:xfrm>
        </p:spPr>
        <p:txBody>
          <a:bodyPr>
            <a:noAutofit/>
          </a:bodyPr>
          <a:lstStyle/>
          <a:p>
            <a:pPr>
              <a:lnSpc>
                <a:spcPct val="200000"/>
              </a:lnSpc>
            </a:pPr>
            <a:r>
              <a:rPr lang="en-US" sz="2000" dirty="0">
                <a:solidFill>
                  <a:schemeClr val="tx1"/>
                </a:solidFill>
                <a:latin typeface="Bookman Old Style" panose="02050604050505020204" pitchFamily="18" charset="0"/>
              </a:rPr>
              <a:t>Explain the representation of an image as a series of pixels represented in binary</a:t>
            </a:r>
          </a:p>
          <a:p>
            <a:pPr>
              <a:lnSpc>
                <a:spcPct val="200000"/>
              </a:lnSpc>
            </a:pPr>
            <a:r>
              <a:rPr lang="en-US" sz="2000" dirty="0">
                <a:solidFill>
                  <a:schemeClr val="tx1"/>
                </a:solidFill>
                <a:latin typeface="Bookman Old Style" panose="02050604050505020204" pitchFamily="18" charset="0"/>
              </a:rPr>
              <a:t>Explain the need for metadata to be included in the file such as height, width and colour depth</a:t>
            </a:r>
          </a:p>
          <a:p>
            <a:pPr>
              <a:lnSpc>
                <a:spcPct val="200000"/>
              </a:lnSpc>
            </a:pPr>
            <a:r>
              <a:rPr lang="en-US" sz="2000" dirty="0">
                <a:solidFill>
                  <a:schemeClr val="tx1"/>
                </a:solidFill>
                <a:latin typeface="Bookman Old Style" panose="02050604050505020204" pitchFamily="18" charset="0"/>
              </a:rPr>
              <a:t>Discuss the effect of colour depth and resolution on the size of an image file</a:t>
            </a:r>
            <a:br>
              <a:rPr lang="en-US" sz="2000" dirty="0">
                <a:solidFill>
                  <a:schemeClr val="tx1"/>
                </a:solidFill>
                <a:latin typeface="Bookman Old Style" panose="02050604050505020204" pitchFamily="18" charset="0"/>
              </a:rPr>
            </a:br>
            <a:endParaRPr lang="en-US" sz="2000" dirty="0">
              <a:solidFill>
                <a:schemeClr val="tx1"/>
              </a:solidFill>
              <a:latin typeface="Bookman Old Style" panose="02050604050505020204" pitchFamily="18" charset="0"/>
            </a:endParaRPr>
          </a:p>
        </p:txBody>
      </p:sp>
      <p:pic>
        <p:nvPicPr>
          <p:cNvPr id="4" name="Picture 3" descr="Shape, icon&#10;&#10;Description automatically generated with medium confidence">
            <a:extLst>
              <a:ext uri="{FF2B5EF4-FFF2-40B4-BE49-F238E27FC236}">
                <a16:creationId xmlns:a16="http://schemas.microsoft.com/office/drawing/2014/main" id="{9CC7850E-C8AA-AB22-28E7-10BAB26C7F84}"/>
              </a:ext>
            </a:extLst>
          </p:cNvPr>
          <p:cNvPicPr>
            <a:picLocks noChangeAspect="1"/>
          </p:cNvPicPr>
          <p:nvPr/>
        </p:nvPicPr>
        <p:blipFill rotWithShape="1">
          <a:blip r:embed="rId2">
            <a:extLst>
              <a:ext uri="{28A0092B-C50C-407E-A947-70E740481C1C}">
                <a14:useLocalDpi xmlns:a14="http://schemas.microsoft.com/office/drawing/2010/main" val="0"/>
              </a:ext>
            </a:extLst>
          </a:blip>
          <a:srcRect l="14362" r="10083"/>
          <a:stretch/>
        </p:blipFill>
        <p:spPr>
          <a:xfrm>
            <a:off x="8204662" y="856006"/>
            <a:ext cx="3266902" cy="432385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668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5358-59C8-9ED8-EE5B-18FDFE5A5635}"/>
              </a:ext>
            </a:extLst>
          </p:cNvPr>
          <p:cNvSpPr>
            <a:spLocks noGrp="1"/>
          </p:cNvSpPr>
          <p:nvPr>
            <p:ph type="title"/>
          </p:nvPr>
        </p:nvSpPr>
        <p:spPr>
          <a:xfrm>
            <a:off x="243840" y="397500"/>
            <a:ext cx="10096500" cy="988060"/>
          </a:xfrm>
        </p:spPr>
        <p:txBody>
          <a:bodyPr/>
          <a:lstStyle/>
          <a:p>
            <a:pPr algn="ctr">
              <a:lnSpc>
                <a:spcPct val="100000"/>
              </a:lnSpc>
            </a:pPr>
            <a:r>
              <a:rPr lang="en-US" sz="2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VECTOR IMAGE</a:t>
            </a:r>
            <a:endParaRPr lang="en-US" dirty="0"/>
          </a:p>
        </p:txBody>
      </p:sp>
      <p:sp>
        <p:nvSpPr>
          <p:cNvPr id="4" name="TextBox 3">
            <a:extLst>
              <a:ext uri="{FF2B5EF4-FFF2-40B4-BE49-F238E27FC236}">
                <a16:creationId xmlns:a16="http://schemas.microsoft.com/office/drawing/2014/main" id="{F257C7A9-8420-5488-4779-D378E197F389}"/>
              </a:ext>
            </a:extLst>
          </p:cNvPr>
          <p:cNvSpPr txBox="1"/>
          <p:nvPr/>
        </p:nvSpPr>
        <p:spPr>
          <a:xfrm>
            <a:off x="457200" y="1385560"/>
            <a:ext cx="8239760" cy="4445832"/>
          </a:xfrm>
          <a:prstGeom prst="rect">
            <a:avLst/>
          </a:prstGeom>
          <a:noFill/>
          <a:ln>
            <a:solidFill>
              <a:schemeClr val="tx2"/>
            </a:solidFill>
          </a:ln>
        </p:spPr>
        <p:txBody>
          <a:bodyPr wrap="square">
            <a:spAutoFit/>
          </a:bodyPr>
          <a:lstStyle/>
          <a:p>
            <a:pPr>
              <a:lnSpc>
                <a:spcPct val="200000"/>
              </a:lnSpc>
            </a:pPr>
            <a:r>
              <a:rPr lang="en-US" sz="1800" dirty="0">
                <a:solidFill>
                  <a:schemeClr val="bg1"/>
                </a:solidFill>
                <a:effectLst/>
                <a:latin typeface="Bookman Old Style" panose="02050604050505020204" pitchFamily="18" charset="0"/>
                <a:ea typeface="Times New Roman" panose="02020603050405020304" pitchFamily="18" charset="0"/>
                <a:cs typeface="Arial" panose="020B0604020202020204" pitchFamily="34" charset="0"/>
              </a:rPr>
              <a:t>Vector graphics are made from geometric objects such as circles and polygons. </a:t>
            </a:r>
          </a:p>
          <a:p>
            <a:pPr>
              <a:lnSpc>
                <a:spcPct val="200000"/>
              </a:lnSpc>
            </a:pPr>
            <a:r>
              <a:rPr lang="en-US" sz="1800" dirty="0">
                <a:solidFill>
                  <a:schemeClr val="bg1"/>
                </a:solidFill>
                <a:effectLst/>
                <a:latin typeface="Bookman Old Style" panose="02050604050505020204" pitchFamily="18" charset="0"/>
                <a:ea typeface="Times New Roman" panose="02020603050405020304" pitchFamily="18" charset="0"/>
                <a:cs typeface="Arial" panose="020B0604020202020204" pitchFamily="34" charset="0"/>
              </a:rPr>
              <a:t>Vector images are edited by manipulating the lines and curves that make up the image using a program such as Adobe Illustrator.</a:t>
            </a:r>
            <a:r>
              <a:rPr lang="en-US" sz="1800"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
            </a:r>
            <a:br>
              <a:rPr lang="en-US" sz="1800"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br>
            <a:r>
              <a:rPr lang="en-US" sz="1800" dirty="0">
                <a:solidFill>
                  <a:schemeClr val="bg1"/>
                </a:solidFill>
                <a:effectLst/>
                <a:latin typeface="Bookman Old Style" panose="02050604050505020204" pitchFamily="18" charset="0"/>
                <a:ea typeface="Times New Roman" panose="02020603050405020304" pitchFamily="18" charset="0"/>
                <a:cs typeface="Arial" panose="020B0604020202020204" pitchFamily="34" charset="0"/>
              </a:rPr>
              <a:t>These images tend to be smaller than bitmap images because a bitmap image has to store color information for each individual pixel that forms the image, with the vector image it just has to store the mathematical formulas that make up the image, which take up less space.</a:t>
            </a:r>
            <a:endParaRPr lang="en-US" dirty="0"/>
          </a:p>
        </p:txBody>
      </p:sp>
      <p:pic>
        <p:nvPicPr>
          <p:cNvPr id="5" name="Picture 4">
            <a:extLst>
              <a:ext uri="{FF2B5EF4-FFF2-40B4-BE49-F238E27FC236}">
                <a16:creationId xmlns:a16="http://schemas.microsoft.com/office/drawing/2014/main" id="{E4BFE771-7F98-435B-B590-72A279E6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596" y="2261185"/>
            <a:ext cx="2840204" cy="28402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1553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79010"/>
            <a:ext cx="12099471" cy="1180419"/>
          </a:xfrm>
        </p:spPr>
        <p:txBody>
          <a:bodyPr anchor="t"/>
          <a:lstStyle/>
          <a:p>
            <a:r>
              <a:rPr lang="en-US" dirty="0"/>
              <a:t>Drawing Object (in Vector Images):</a:t>
            </a:r>
          </a:p>
        </p:txBody>
      </p:sp>
      <p:sp>
        <p:nvSpPr>
          <p:cNvPr id="3" name="Text Placeholder 2"/>
          <p:cNvSpPr>
            <a:spLocks noGrp="1"/>
          </p:cNvSpPr>
          <p:nvPr>
            <p:ph type="body" idx="1"/>
          </p:nvPr>
        </p:nvSpPr>
        <p:spPr>
          <a:xfrm>
            <a:off x="304800" y="1730828"/>
            <a:ext cx="11756572" cy="4898571"/>
          </a:xfrm>
        </p:spPr>
        <p:txBody>
          <a:bodyPr>
            <a:noAutofit/>
          </a:bodyPr>
          <a:lstStyle/>
          <a:p>
            <a:pPr>
              <a:lnSpc>
                <a:spcPct val="200000"/>
              </a:lnSpc>
            </a:pPr>
            <a:r>
              <a:rPr lang="en-US" sz="1800" b="0" dirty="0" smtClean="0">
                <a:solidFill>
                  <a:schemeClr val="bg1"/>
                </a:solidFill>
                <a:latin typeface="Bookman Old Style" panose="02050604050505020204" pitchFamily="18" charset="0"/>
              </a:rPr>
              <a:t>A </a:t>
            </a:r>
            <a:r>
              <a:rPr lang="en-US" sz="1800" b="0" dirty="0">
                <a:solidFill>
                  <a:schemeClr val="bg1"/>
                </a:solidFill>
                <a:latin typeface="Bookman Old Style" panose="02050604050505020204" pitchFamily="18" charset="0"/>
              </a:rPr>
              <a:t>drawing object is a discrete graphical element or entity within a vector image that is defined by its geometric properties (e.g., position, size, shape) and attributes (e.g., color, stroke, fill). </a:t>
            </a:r>
            <a:endParaRPr lang="en-US" sz="1800" b="0" dirty="0" smtClean="0">
              <a:solidFill>
                <a:schemeClr val="bg1"/>
              </a:solidFill>
              <a:latin typeface="Bookman Old Style" panose="02050604050505020204" pitchFamily="18" charset="0"/>
            </a:endParaRPr>
          </a:p>
          <a:p>
            <a:pPr>
              <a:lnSpc>
                <a:spcPct val="200000"/>
              </a:lnSpc>
            </a:pPr>
            <a:r>
              <a:rPr lang="en-US" sz="1800" b="0" dirty="0" smtClean="0">
                <a:solidFill>
                  <a:schemeClr val="bg1"/>
                </a:solidFill>
                <a:latin typeface="Bookman Old Style" panose="02050604050505020204" pitchFamily="18" charset="0"/>
              </a:rPr>
              <a:t>Each </a:t>
            </a:r>
            <a:r>
              <a:rPr lang="en-US" sz="1800" b="0" dirty="0">
                <a:solidFill>
                  <a:schemeClr val="bg1"/>
                </a:solidFill>
                <a:latin typeface="Bookman Old Style" panose="02050604050505020204" pitchFamily="18" charset="0"/>
              </a:rPr>
              <a:t>drawing object represents a specific visual component within the vector graphic and can be manipulated, styled, and edited independently. </a:t>
            </a:r>
            <a:endParaRPr lang="en-US" sz="1800" b="0" dirty="0" smtClean="0">
              <a:solidFill>
                <a:schemeClr val="bg1"/>
              </a:solidFill>
              <a:latin typeface="Bookman Old Style" panose="02050604050505020204" pitchFamily="18" charset="0"/>
            </a:endParaRPr>
          </a:p>
          <a:p>
            <a:pPr>
              <a:lnSpc>
                <a:spcPct val="200000"/>
              </a:lnSpc>
            </a:pPr>
            <a:r>
              <a:rPr lang="en-US" sz="1800" b="0" dirty="0" smtClean="0">
                <a:solidFill>
                  <a:schemeClr val="bg1"/>
                </a:solidFill>
                <a:latin typeface="Bookman Old Style" panose="02050604050505020204" pitchFamily="18" charset="0"/>
              </a:rPr>
              <a:t>Drawing </a:t>
            </a:r>
            <a:r>
              <a:rPr lang="en-US" sz="1800" b="0" dirty="0">
                <a:solidFill>
                  <a:schemeClr val="bg1"/>
                </a:solidFill>
                <a:latin typeface="Bookman Old Style" panose="02050604050505020204" pitchFamily="18" charset="0"/>
              </a:rPr>
              <a:t>objects are organized within the vector image's structure and are used to create complex illustrations, diagrams, and designs with precision and scalability</a:t>
            </a:r>
            <a:r>
              <a:rPr lang="en-US" sz="1800" b="0" dirty="0" smtClean="0">
                <a:solidFill>
                  <a:schemeClr val="bg1"/>
                </a:solidFill>
                <a:latin typeface="Bookman Old Style" panose="02050604050505020204" pitchFamily="18" charset="0"/>
              </a:rPr>
              <a:t>.</a:t>
            </a:r>
          </a:p>
          <a:p>
            <a:pPr>
              <a:lnSpc>
                <a:spcPct val="200000"/>
              </a:lnSpc>
            </a:pPr>
            <a:r>
              <a:rPr lang="en-US" sz="1800" b="0" dirty="0" smtClean="0">
                <a:solidFill>
                  <a:schemeClr val="bg1"/>
                </a:solidFill>
                <a:latin typeface="Bookman Old Style" panose="02050604050505020204" pitchFamily="18" charset="0"/>
              </a:rPr>
              <a:t>They can be created and edited using vector graphics software, which allows designers and illustrators to work with individual elements to create intricate and versatile visual</a:t>
            </a:r>
            <a:endParaRPr lang="en-US" sz="1800" b="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02500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7126"/>
            <a:ext cx="12099471" cy="951818"/>
          </a:xfrm>
        </p:spPr>
        <p:txBody>
          <a:bodyPr anchor="t">
            <a:normAutofit fontScale="90000"/>
          </a:bodyPr>
          <a:lstStyle/>
          <a:p>
            <a:r>
              <a:rPr lang="en-US" dirty="0"/>
              <a:t>Drawing Object (in Vector Images):</a:t>
            </a:r>
          </a:p>
        </p:txBody>
      </p:sp>
      <p:sp>
        <p:nvSpPr>
          <p:cNvPr id="3" name="Text Placeholder 2"/>
          <p:cNvSpPr>
            <a:spLocks noGrp="1"/>
          </p:cNvSpPr>
          <p:nvPr>
            <p:ph type="body" idx="1"/>
          </p:nvPr>
        </p:nvSpPr>
        <p:spPr>
          <a:xfrm>
            <a:off x="206829" y="1518556"/>
            <a:ext cx="11756572" cy="4898571"/>
          </a:xfrm>
        </p:spPr>
        <p:txBody>
          <a:bodyPr>
            <a:noAutofit/>
          </a:bodyPr>
          <a:lstStyle/>
          <a:p>
            <a:pPr>
              <a:lnSpc>
                <a:spcPct val="200000"/>
              </a:lnSpc>
            </a:pPr>
            <a:r>
              <a:rPr lang="en-US" sz="1800" b="0" dirty="0" smtClean="0">
                <a:solidFill>
                  <a:schemeClr val="bg1"/>
                </a:solidFill>
                <a:latin typeface="Bookman Old Style" panose="02050604050505020204" pitchFamily="18" charset="0"/>
              </a:rPr>
              <a:t>A </a:t>
            </a:r>
            <a:r>
              <a:rPr lang="en-US" sz="1800" b="0" dirty="0">
                <a:solidFill>
                  <a:schemeClr val="bg1"/>
                </a:solidFill>
                <a:latin typeface="Bookman Old Style" panose="02050604050505020204" pitchFamily="18" charset="0"/>
              </a:rPr>
              <a:t>drawing object </a:t>
            </a:r>
            <a:r>
              <a:rPr lang="en-US" sz="1800" b="0" dirty="0" smtClean="0">
                <a:solidFill>
                  <a:schemeClr val="bg1"/>
                </a:solidFill>
                <a:latin typeface="Bookman Old Style" panose="02050604050505020204" pitchFamily="18" charset="0"/>
              </a:rPr>
              <a:t>has the following </a:t>
            </a:r>
            <a:r>
              <a:rPr lang="en-US" sz="2000" u="sng" dirty="0" smtClean="0">
                <a:solidFill>
                  <a:srgbClr val="FF0000"/>
                </a:solidFill>
                <a:latin typeface="Bookman Old Style" panose="02050604050505020204" pitchFamily="18" charset="0"/>
              </a:rPr>
              <a:t>properties</a:t>
            </a:r>
            <a:r>
              <a:rPr lang="en-US" sz="1800" b="0" dirty="0" smtClean="0">
                <a:solidFill>
                  <a:schemeClr val="bg1"/>
                </a:solidFill>
                <a:latin typeface="Bookman Old Style" panose="02050604050505020204" pitchFamily="18" charset="0"/>
              </a:rPr>
              <a:t> which are </a:t>
            </a:r>
            <a:r>
              <a:rPr lang="en-US" sz="1800" b="0" dirty="0">
                <a:solidFill>
                  <a:schemeClr val="bg1"/>
                </a:solidFill>
                <a:latin typeface="Bookman Old Style" panose="02050604050505020204" pitchFamily="18" charset="0"/>
              </a:rPr>
              <a:t>encoded as data values associated with each drawing object.</a:t>
            </a:r>
            <a:endParaRPr lang="en-US" sz="1800" b="0" dirty="0">
              <a:solidFill>
                <a:schemeClr val="bg1"/>
              </a:solidFill>
              <a:latin typeface="Bookman Old Style" panose="02050604050505020204" pitchFamily="18" charset="0"/>
            </a:endParaRPr>
          </a:p>
          <a:p>
            <a:pPr marL="285750" indent="-285750">
              <a:lnSpc>
                <a:spcPct val="200000"/>
              </a:lnSpc>
              <a:buFont typeface="Arial" panose="020B0604020202020204" pitchFamily="34" charset="0"/>
              <a:buChar char="•"/>
            </a:pPr>
            <a:r>
              <a:rPr lang="en-US" sz="1800" b="0" dirty="0">
                <a:solidFill>
                  <a:schemeClr val="bg1"/>
                </a:solidFill>
                <a:latin typeface="Bookman Old Style" panose="02050604050505020204" pitchFamily="18" charset="0"/>
              </a:rPr>
              <a:t>Position: The coordinates specifying the object's location.</a:t>
            </a:r>
          </a:p>
          <a:p>
            <a:pPr marL="285750" indent="-285750">
              <a:lnSpc>
                <a:spcPct val="200000"/>
              </a:lnSpc>
              <a:buFont typeface="Arial" panose="020B0604020202020204" pitchFamily="34" charset="0"/>
              <a:buChar char="•"/>
            </a:pPr>
            <a:r>
              <a:rPr lang="en-US" sz="1800" b="0" dirty="0">
                <a:solidFill>
                  <a:schemeClr val="bg1"/>
                </a:solidFill>
                <a:latin typeface="Bookman Old Style" panose="02050604050505020204" pitchFamily="18" charset="0"/>
              </a:rPr>
              <a:t>Size: Dimensions determining the object's width and height.</a:t>
            </a:r>
          </a:p>
          <a:p>
            <a:pPr marL="285750" indent="-285750">
              <a:lnSpc>
                <a:spcPct val="200000"/>
              </a:lnSpc>
              <a:buFont typeface="Arial" panose="020B0604020202020204" pitchFamily="34" charset="0"/>
              <a:buChar char="•"/>
            </a:pPr>
            <a:r>
              <a:rPr lang="en-US" sz="1800" b="0" dirty="0">
                <a:solidFill>
                  <a:schemeClr val="bg1"/>
                </a:solidFill>
                <a:latin typeface="Bookman Old Style" panose="02050604050505020204" pitchFamily="18" charset="0"/>
              </a:rPr>
              <a:t>Color: Attributes defining the object's stroke and fill colors.</a:t>
            </a:r>
          </a:p>
          <a:p>
            <a:pPr marL="285750" indent="-285750">
              <a:lnSpc>
                <a:spcPct val="200000"/>
              </a:lnSpc>
              <a:buFont typeface="Arial" panose="020B0604020202020204" pitchFamily="34" charset="0"/>
              <a:buChar char="•"/>
            </a:pPr>
            <a:r>
              <a:rPr lang="en-US" sz="1800" b="0" dirty="0">
                <a:solidFill>
                  <a:schemeClr val="bg1"/>
                </a:solidFill>
                <a:latin typeface="Bookman Old Style" panose="02050604050505020204" pitchFamily="18" charset="0"/>
              </a:rPr>
              <a:t>Line Thickness: Property indicating the width of object outlines.</a:t>
            </a:r>
          </a:p>
          <a:p>
            <a:pPr marL="285750" indent="-285750">
              <a:lnSpc>
                <a:spcPct val="200000"/>
              </a:lnSpc>
              <a:buFont typeface="Arial" panose="020B0604020202020204" pitchFamily="34" charset="0"/>
              <a:buChar char="•"/>
            </a:pPr>
            <a:r>
              <a:rPr lang="en-US" sz="1800" b="0" dirty="0">
                <a:solidFill>
                  <a:schemeClr val="bg1"/>
                </a:solidFill>
                <a:latin typeface="Bookman Old Style" panose="02050604050505020204" pitchFamily="18" charset="0"/>
              </a:rPr>
              <a:t>Transparency: Information about the object's opacity or transparency level.</a:t>
            </a:r>
            <a:endParaRPr lang="en-US" sz="1800" b="0" dirty="0" smtClean="0">
              <a:solidFill>
                <a:schemeClr val="bg1"/>
              </a:solidFill>
              <a:latin typeface="Bookman Old Style" panose="02050604050505020204" pitchFamily="18" charset="0"/>
            </a:endParaRPr>
          </a:p>
          <a:p>
            <a:pPr>
              <a:lnSpc>
                <a:spcPct val="200000"/>
              </a:lnSpc>
            </a:pPr>
            <a:endParaRPr lang="en-US" sz="1800" b="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04196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7126"/>
            <a:ext cx="12099471" cy="951818"/>
          </a:xfrm>
        </p:spPr>
        <p:txBody>
          <a:bodyPr anchor="t">
            <a:normAutofit fontScale="90000"/>
          </a:bodyPr>
          <a:lstStyle/>
          <a:p>
            <a:r>
              <a:rPr lang="en-US" dirty="0"/>
              <a:t>Drawing List</a:t>
            </a:r>
            <a:r>
              <a:rPr lang="en-US" dirty="0" smtClean="0"/>
              <a:t>: (</a:t>
            </a:r>
            <a:r>
              <a:rPr lang="en-US" dirty="0"/>
              <a:t>in Vector Images):</a:t>
            </a:r>
          </a:p>
        </p:txBody>
      </p:sp>
      <p:sp>
        <p:nvSpPr>
          <p:cNvPr id="3" name="Text Placeholder 2"/>
          <p:cNvSpPr>
            <a:spLocks noGrp="1"/>
          </p:cNvSpPr>
          <p:nvPr>
            <p:ph type="body" idx="1"/>
          </p:nvPr>
        </p:nvSpPr>
        <p:spPr>
          <a:xfrm>
            <a:off x="304801" y="1338944"/>
            <a:ext cx="11729356" cy="4898571"/>
          </a:xfrm>
        </p:spPr>
        <p:txBody>
          <a:bodyPr>
            <a:noAutofit/>
          </a:bodyPr>
          <a:lstStyle/>
          <a:p>
            <a:pPr>
              <a:lnSpc>
                <a:spcPct val="200000"/>
              </a:lnSpc>
            </a:pPr>
            <a:r>
              <a:rPr lang="en-US" sz="1800" b="0" dirty="0">
                <a:solidFill>
                  <a:schemeClr val="bg1"/>
                </a:solidFill>
                <a:latin typeface="Bookman Old Style" panose="02050604050505020204" pitchFamily="18" charset="0"/>
              </a:rPr>
              <a:t> A drawing list is a sequence of instructions or commands that describe how to render a vector graphic</a:t>
            </a:r>
            <a:r>
              <a:rPr lang="en-US" sz="1800" b="0" dirty="0" smtClean="0">
                <a:solidFill>
                  <a:schemeClr val="bg1"/>
                </a:solidFill>
                <a:latin typeface="Bookman Old Style" panose="02050604050505020204" pitchFamily="18" charset="0"/>
              </a:rPr>
              <a:t>.</a:t>
            </a:r>
          </a:p>
          <a:p>
            <a:pPr>
              <a:lnSpc>
                <a:spcPct val="200000"/>
              </a:lnSpc>
            </a:pPr>
            <a:r>
              <a:rPr lang="en-US" sz="1800" b="0" dirty="0">
                <a:solidFill>
                  <a:schemeClr val="bg1"/>
                </a:solidFill>
                <a:latin typeface="Bookman Old Style" panose="02050604050505020204" pitchFamily="18" charset="0"/>
              </a:rPr>
              <a:t>Unlike raster images, which are composed of individual pixels and store color information for each pixel, vector images are composed of geometric shapes and paths defined by mathematical equations</a:t>
            </a:r>
            <a:r>
              <a:rPr lang="en-US" sz="1800" b="0" dirty="0" smtClean="0">
                <a:solidFill>
                  <a:schemeClr val="bg1"/>
                </a:solidFill>
                <a:latin typeface="Bookman Old Style" panose="02050604050505020204" pitchFamily="18" charset="0"/>
              </a:rPr>
              <a:t>.</a:t>
            </a:r>
          </a:p>
        </p:txBody>
      </p:sp>
    </p:spTree>
    <p:extLst>
      <p:ext uri="{BB962C8B-B14F-4D97-AF65-F5344CB8AC3E}">
        <p14:creationId xmlns:p14="http://schemas.microsoft.com/office/powerpoint/2010/main" val="2458296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7126"/>
            <a:ext cx="12099471" cy="951818"/>
          </a:xfrm>
        </p:spPr>
        <p:txBody>
          <a:bodyPr anchor="t">
            <a:normAutofit fontScale="90000"/>
          </a:bodyPr>
          <a:lstStyle/>
          <a:p>
            <a:r>
              <a:rPr lang="en-US" dirty="0"/>
              <a:t>Drawing List</a:t>
            </a:r>
            <a:r>
              <a:rPr lang="en-US" dirty="0" smtClean="0"/>
              <a:t>: (</a:t>
            </a:r>
            <a:r>
              <a:rPr lang="en-US" dirty="0"/>
              <a:t>in Vector Images):</a:t>
            </a:r>
          </a:p>
        </p:txBody>
      </p:sp>
      <p:sp>
        <p:nvSpPr>
          <p:cNvPr id="3" name="Text Placeholder 2"/>
          <p:cNvSpPr>
            <a:spLocks noGrp="1"/>
          </p:cNvSpPr>
          <p:nvPr>
            <p:ph type="body" idx="1"/>
          </p:nvPr>
        </p:nvSpPr>
        <p:spPr>
          <a:xfrm>
            <a:off x="979714" y="1861458"/>
            <a:ext cx="10063842" cy="3477985"/>
          </a:xfrm>
        </p:spPr>
        <p:txBody>
          <a:bodyPr>
            <a:noAutofit/>
          </a:bodyPr>
          <a:lstStyle/>
          <a:p>
            <a:pPr>
              <a:lnSpc>
                <a:spcPct val="200000"/>
              </a:lnSpc>
            </a:pPr>
            <a:r>
              <a:rPr lang="en-US" sz="1800" b="0" dirty="0" smtClean="0">
                <a:solidFill>
                  <a:schemeClr val="bg1"/>
                </a:solidFill>
                <a:latin typeface="Bookman Old Style" panose="02050604050505020204" pitchFamily="18" charset="0"/>
              </a:rPr>
              <a:t>Vector </a:t>
            </a:r>
            <a:r>
              <a:rPr lang="en-US" sz="1800" b="0" dirty="0">
                <a:solidFill>
                  <a:schemeClr val="bg1"/>
                </a:solidFill>
                <a:latin typeface="Bookman Old Style" panose="02050604050505020204" pitchFamily="18" charset="0"/>
              </a:rPr>
              <a:t>graphics file formats, such as SVG (Scalable Vector Graphics), AI (Adobe Illustrator), EPS (Encapsulated PostScript), and PDF (Portable Document Format), typically store the drawing list as a set of instructions or XML data. This format allows vector images to be scaled to any size without loss of quality because the rendering software can recreate the image based on the mathematical descriptions in the drawing list.</a:t>
            </a:r>
          </a:p>
        </p:txBody>
      </p:sp>
    </p:spTree>
    <p:extLst>
      <p:ext uri="{BB962C8B-B14F-4D97-AF65-F5344CB8AC3E}">
        <p14:creationId xmlns:p14="http://schemas.microsoft.com/office/powerpoint/2010/main" val="428370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7126"/>
            <a:ext cx="12099471" cy="951818"/>
          </a:xfrm>
        </p:spPr>
        <p:txBody>
          <a:bodyPr anchor="t">
            <a:normAutofit fontScale="90000"/>
          </a:bodyPr>
          <a:lstStyle/>
          <a:p>
            <a:r>
              <a:rPr lang="en-US" dirty="0"/>
              <a:t>Drawing List</a:t>
            </a:r>
            <a:r>
              <a:rPr lang="en-US" dirty="0" smtClean="0"/>
              <a:t>: (</a:t>
            </a:r>
            <a:r>
              <a:rPr lang="en-US" dirty="0"/>
              <a:t>in Vector Images):</a:t>
            </a:r>
          </a:p>
        </p:txBody>
      </p:sp>
      <p:sp>
        <p:nvSpPr>
          <p:cNvPr id="3" name="Text Placeholder 2"/>
          <p:cNvSpPr>
            <a:spLocks noGrp="1"/>
          </p:cNvSpPr>
          <p:nvPr>
            <p:ph type="body" idx="1"/>
          </p:nvPr>
        </p:nvSpPr>
        <p:spPr>
          <a:xfrm>
            <a:off x="457199" y="1845130"/>
            <a:ext cx="10586357" cy="3494314"/>
          </a:xfrm>
        </p:spPr>
        <p:txBody>
          <a:bodyPr>
            <a:noAutofit/>
          </a:bodyPr>
          <a:lstStyle/>
          <a:p>
            <a:pPr>
              <a:lnSpc>
                <a:spcPct val="200000"/>
              </a:lnSpc>
            </a:pPr>
            <a:r>
              <a:rPr lang="en-US" sz="1800" b="0" dirty="0">
                <a:solidFill>
                  <a:schemeClr val="bg1"/>
                </a:solidFill>
                <a:latin typeface="Bookman Old Style" panose="02050604050505020204" pitchFamily="18" charset="0"/>
              </a:rPr>
              <a:t>The drawing list is an essential component of vector images because it separates the image's structure and content from its appearance. This separation of content and appearance makes vector images highly scalable and versatile, as they can be easily edited, resized, and adapted for various output devices and media without loss of quality.</a:t>
            </a:r>
          </a:p>
        </p:txBody>
      </p:sp>
    </p:spTree>
    <p:extLst>
      <p:ext uri="{BB962C8B-B14F-4D97-AF65-F5344CB8AC3E}">
        <p14:creationId xmlns:p14="http://schemas.microsoft.com/office/powerpoint/2010/main" val="136587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D7D9-862D-93DA-F8DE-12ECE4C3DC12}"/>
              </a:ext>
            </a:extLst>
          </p:cNvPr>
          <p:cNvSpPr>
            <a:spLocks noGrp="1"/>
          </p:cNvSpPr>
          <p:nvPr>
            <p:ph type="title"/>
          </p:nvPr>
        </p:nvSpPr>
        <p:spPr>
          <a:xfrm>
            <a:off x="660400" y="693738"/>
            <a:ext cx="10515600" cy="2862262"/>
          </a:xfrm>
        </p:spPr>
        <p:txBody>
          <a:bodyPr anchor="t">
            <a:normAutofit/>
          </a:bodyPr>
          <a:lstStyle/>
          <a:p>
            <a:r>
              <a:rPr lang="en-US" sz="40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 characteristics of Vector Graphics</a:t>
            </a:r>
            <a:endParaRPr lang="en-US" sz="4000" dirty="0"/>
          </a:p>
        </p:txBody>
      </p:sp>
      <p:sp>
        <p:nvSpPr>
          <p:cNvPr id="3" name="Text Placeholder 2">
            <a:extLst>
              <a:ext uri="{FF2B5EF4-FFF2-40B4-BE49-F238E27FC236}">
                <a16:creationId xmlns:a16="http://schemas.microsoft.com/office/drawing/2014/main" id="{BDF8EEEA-E541-CC44-10C1-87A3FC2FF123}"/>
              </a:ext>
            </a:extLst>
          </p:cNvPr>
          <p:cNvSpPr>
            <a:spLocks noGrp="1"/>
          </p:cNvSpPr>
          <p:nvPr>
            <p:ph type="body" idx="1"/>
          </p:nvPr>
        </p:nvSpPr>
        <p:spPr>
          <a:xfrm>
            <a:off x="548640" y="1908651"/>
            <a:ext cx="11450320" cy="4106069"/>
          </a:xfrm>
        </p:spPr>
        <p:txBody>
          <a:bodyPr>
            <a:normAutofit/>
          </a:bodyPr>
          <a:lstStyle/>
          <a:p>
            <a:pPr marL="628650" lvl="0" indent="-285750">
              <a:lnSpc>
                <a:spcPct val="115000"/>
              </a:lnSpc>
              <a:spcAft>
                <a:spcPts val="720"/>
              </a:spcAft>
              <a:buFont typeface="Arial" panose="020B0604020202020204" pitchFamily="34" charset="0"/>
              <a:buChar char="•"/>
              <a:tabLst>
                <a:tab pos="457200" algn="l"/>
              </a:tabLst>
            </a:pPr>
            <a:r>
              <a:rPr lang="en-US" sz="1800" b="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Vector images are formed from a combination of individual objects consisting of points, lines and colors.</a:t>
            </a:r>
            <a:endParaRPr lang="en-US" sz="1800" b="0" dirty="0">
              <a:effectLst/>
              <a:latin typeface="Bookman Old Style" panose="02050604050505020204" pitchFamily="18" charset="0"/>
              <a:ea typeface="Calibri" panose="020F0502020204030204" pitchFamily="34" charset="0"/>
              <a:cs typeface="Times New Roman" panose="02020603050405020304" pitchFamily="18" charset="0"/>
            </a:endParaRPr>
          </a:p>
          <a:p>
            <a:pPr marL="628650" lvl="0" indent="-285750">
              <a:lnSpc>
                <a:spcPct val="115000"/>
              </a:lnSpc>
              <a:spcAft>
                <a:spcPts val="720"/>
              </a:spcAft>
              <a:buFont typeface="Arial" panose="020B0604020202020204" pitchFamily="34" charset="0"/>
              <a:buChar char="•"/>
              <a:tabLst>
                <a:tab pos="457200" algn="l"/>
              </a:tabLst>
            </a:pPr>
            <a:r>
              <a:rPr lang="en-US" sz="1800" b="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Image size does not affect the quality of the displayed image, because it does not depend on image resolution.</a:t>
            </a:r>
            <a:endParaRPr lang="en-US" sz="1800" b="0" dirty="0">
              <a:effectLst/>
              <a:latin typeface="Bookman Old Style" panose="02050604050505020204" pitchFamily="18" charset="0"/>
              <a:ea typeface="Calibri" panose="020F0502020204030204" pitchFamily="34" charset="0"/>
              <a:cs typeface="Times New Roman" panose="02020603050405020304" pitchFamily="18" charset="0"/>
            </a:endParaRPr>
          </a:p>
          <a:p>
            <a:pPr marL="628650" lvl="0" indent="-285750">
              <a:lnSpc>
                <a:spcPct val="115000"/>
              </a:lnSpc>
              <a:spcAft>
                <a:spcPts val="720"/>
              </a:spcAft>
              <a:buFont typeface="Arial" panose="020B0604020202020204" pitchFamily="34" charset="0"/>
              <a:buChar char="•"/>
              <a:tabLst>
                <a:tab pos="457200" algn="l"/>
              </a:tabLst>
            </a:pPr>
            <a:r>
              <a:rPr lang="en-US" sz="1800" b="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Has a relatively small size for the image file</a:t>
            </a:r>
            <a:endParaRPr lang="en-US" sz="1800" b="0" dirty="0">
              <a:effectLst/>
              <a:latin typeface="Bookman Old Style" panose="02050604050505020204" pitchFamily="18" charset="0"/>
              <a:ea typeface="Calibri" panose="020F0502020204030204" pitchFamily="34" charset="0"/>
              <a:cs typeface="Times New Roman" panose="02020603050405020304" pitchFamily="18" charset="0"/>
            </a:endParaRPr>
          </a:p>
          <a:p>
            <a:pPr marL="628650" lvl="0" indent="-285750">
              <a:lnSpc>
                <a:spcPct val="115000"/>
              </a:lnSpc>
              <a:spcAft>
                <a:spcPts val="720"/>
              </a:spcAft>
              <a:buFont typeface="Arial" panose="020B0604020202020204" pitchFamily="34" charset="0"/>
              <a:buChar char="•"/>
              <a:tabLst>
                <a:tab pos="457200" algn="l"/>
              </a:tabLst>
            </a:pPr>
            <a:r>
              <a:rPr lang="en-US" sz="1800" b="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It is scalable so it won’t break when the image is enlarged</a:t>
            </a:r>
            <a:endParaRPr lang="en-US" sz="1800" b="0" dirty="0">
              <a:effectLst/>
              <a:latin typeface="Bookman Old Style" panose="02050604050505020204" pitchFamily="18" charset="0"/>
              <a:ea typeface="Calibri" panose="020F0502020204030204" pitchFamily="34" charset="0"/>
              <a:cs typeface="Times New Roman" panose="02020603050405020304" pitchFamily="18" charset="0"/>
            </a:endParaRPr>
          </a:p>
          <a:p>
            <a:pPr marL="628650" lvl="0" indent="-285750">
              <a:lnSpc>
                <a:spcPct val="115000"/>
              </a:lnSpc>
              <a:spcAft>
                <a:spcPts val="720"/>
              </a:spcAft>
              <a:buFont typeface="Arial" panose="020B0604020202020204" pitchFamily="34" charset="0"/>
              <a:buChar char="•"/>
              <a:tabLst>
                <a:tab pos="457200" algn="l"/>
              </a:tabLst>
            </a:pPr>
            <a:r>
              <a:rPr lang="en-US" sz="1800" b="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The resulting image display is less real and natural, so it cannot be used to produce realistic photo images.</a:t>
            </a:r>
            <a:endParaRPr lang="en-US" sz="1800" b="0" dirty="0">
              <a:effectLst/>
              <a:latin typeface="Bookman Old Style" panose="02050604050505020204" pitchFamily="18" charset="0"/>
              <a:ea typeface="Calibri" panose="020F0502020204030204" pitchFamily="34" charset="0"/>
              <a:cs typeface="Times New Roman" panose="02020603050405020304" pitchFamily="18" charset="0"/>
            </a:endParaRPr>
          </a:p>
          <a:p>
            <a:pPr marL="628650" lvl="0" indent="-285750">
              <a:lnSpc>
                <a:spcPct val="115000"/>
              </a:lnSpc>
              <a:spcAft>
                <a:spcPts val="720"/>
              </a:spcAft>
              <a:buFont typeface="Arial" panose="020B0604020202020204" pitchFamily="34" charset="0"/>
              <a:buChar char="•"/>
              <a:tabLst>
                <a:tab pos="457200" algn="l"/>
              </a:tabLst>
            </a:pPr>
            <a:r>
              <a:rPr lang="en-US" sz="1800" b="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When displayed to the monitor screen requires a longer process.</a:t>
            </a:r>
            <a:endParaRPr lang="en-US" sz="1800" b="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24184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BFC7-6B97-0ABB-F6AD-A23D371395E6}"/>
              </a:ext>
            </a:extLst>
          </p:cNvPr>
          <p:cNvSpPr>
            <a:spLocks noGrp="1"/>
          </p:cNvSpPr>
          <p:nvPr>
            <p:ph type="title"/>
          </p:nvPr>
        </p:nvSpPr>
        <p:spPr>
          <a:xfrm>
            <a:off x="524510" y="812513"/>
            <a:ext cx="10096500" cy="772447"/>
          </a:xfrm>
        </p:spPr>
        <p:txBody>
          <a:bodyPr>
            <a:normAutofit fontScale="90000"/>
          </a:bodyPr>
          <a:lstStyle/>
          <a:p>
            <a:pPr algn="ctr"/>
            <a:r>
              <a:rPr lang="en-US" sz="20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Comparison Between Vector and Bitmaps</a:t>
            </a: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28DAA8A5-3651-761A-CD46-FCDAEBB7CC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5840" y="1798257"/>
            <a:ext cx="6593840" cy="32614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3757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154149"/>
            <a:ext cx="10096500" cy="1150907"/>
          </a:xfrm>
        </p:spPr>
        <p:txBody>
          <a:bodyPr>
            <a:normAutofit/>
          </a:bodyPr>
          <a:lstStyle/>
          <a:p>
            <a:pPr algn="ctr">
              <a:lnSpc>
                <a:spcPct val="150000"/>
              </a:lnSpc>
              <a:spcBef>
                <a:spcPts val="1500"/>
              </a:spcBef>
              <a:spcAft>
                <a:spcPts val="750"/>
              </a:spcAft>
            </a:pPr>
            <a:r>
              <a:rPr lang="en-US" sz="4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What is Multimedia?</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6B418B5-75CA-DC2E-97C2-62BE77667604}"/>
              </a:ext>
            </a:extLst>
          </p:cNvPr>
          <p:cNvSpPr>
            <a:spLocks noGrp="1"/>
          </p:cNvSpPr>
          <p:nvPr>
            <p:ph idx="1"/>
          </p:nvPr>
        </p:nvSpPr>
        <p:spPr>
          <a:xfrm>
            <a:off x="218070" y="1638300"/>
            <a:ext cx="7520641" cy="4579620"/>
          </a:xfrm>
        </p:spPr>
        <p:txBody>
          <a:bodyPr>
            <a:normAutofit fontScale="25000" lnSpcReduction="20000"/>
          </a:bodyPr>
          <a:lstStyle/>
          <a:p>
            <a:pPr marL="0" indent="0">
              <a:lnSpc>
                <a:spcPct val="200000"/>
              </a:lnSpc>
              <a:spcAft>
                <a:spcPts val="1000"/>
              </a:spcAft>
              <a:buNone/>
            </a:pPr>
            <a:r>
              <a:rPr lang="en-US" sz="7200" dirty="0">
                <a:effectLst/>
                <a:latin typeface="Bookman Old Style" panose="02050604050505020204" pitchFamily="18" charset="0"/>
                <a:ea typeface="Calibri" panose="020F0502020204030204" pitchFamily="34" charset="0"/>
                <a:cs typeface="Times New Roman" panose="02020603050405020304" pitchFamily="18" charset="0"/>
              </a:rPr>
              <a:t>The word multi and media are combined to form the word multimedia. </a:t>
            </a:r>
          </a:p>
          <a:p>
            <a:pPr marL="0" indent="0">
              <a:lnSpc>
                <a:spcPct val="200000"/>
              </a:lnSpc>
              <a:spcAft>
                <a:spcPts val="1000"/>
              </a:spcAft>
              <a:buNone/>
            </a:pPr>
            <a:r>
              <a:rPr lang="en-US" sz="7200" dirty="0">
                <a:effectLst/>
                <a:latin typeface="Bookman Old Style" panose="02050604050505020204" pitchFamily="18" charset="0"/>
                <a:ea typeface="Calibri" panose="020F0502020204030204" pitchFamily="34" charset="0"/>
                <a:cs typeface="Times New Roman" panose="02020603050405020304" pitchFamily="18" charset="0"/>
              </a:rPr>
              <a:t>The word “multi” signifies “many.” Multimedia is a type of medium that allows information to be easily transferred from one location to another. </a:t>
            </a:r>
          </a:p>
          <a:p>
            <a:pPr marL="0" indent="0">
              <a:lnSpc>
                <a:spcPct val="200000"/>
              </a:lnSpc>
              <a:spcAft>
                <a:spcPts val="1000"/>
              </a:spcAft>
              <a:buNone/>
            </a:pPr>
            <a:r>
              <a:rPr lang="en-US" sz="7200" dirty="0">
                <a:effectLst/>
                <a:latin typeface="Bookman Old Style" panose="02050604050505020204" pitchFamily="18" charset="0"/>
                <a:ea typeface="Calibri" panose="020F0502020204030204" pitchFamily="34" charset="0"/>
                <a:cs typeface="Times New Roman" panose="02020603050405020304" pitchFamily="18" charset="0"/>
              </a:rPr>
              <a:t>It is the presentation of text, pictures, audio, and video with links and tools that allow the user to navigate, engage, create, and communicate using a computer.</a:t>
            </a:r>
            <a:r>
              <a:rPr lang="en-US" sz="25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r>
            <a:br>
              <a:rPr lang="en-US" sz="25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br>
            <a:endParaRPr lang="en-US" sz="25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28D413B-CEA3-45ED-9B1D-4385FF594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94" y="1983220"/>
            <a:ext cx="3960834" cy="28915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573" y="322159"/>
            <a:ext cx="6530741" cy="1150907"/>
          </a:xfrm>
        </p:spPr>
        <p:txBody>
          <a:bodyPr>
            <a:normAutofit/>
          </a:bodyPr>
          <a:lstStyle/>
          <a:p>
            <a:pPr>
              <a:lnSpc>
                <a:spcPct val="115000"/>
              </a:lnSpc>
              <a:spcAft>
                <a:spcPts val="1000"/>
              </a:spcAft>
            </a:pPr>
            <a:r>
              <a:rPr lang="en-US" sz="3600"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Representing Images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sz="half" idx="1"/>
          </p:nvPr>
        </p:nvSpPr>
        <p:spPr>
          <a:xfrm>
            <a:off x="108435" y="1957678"/>
            <a:ext cx="7368139" cy="3406775"/>
          </a:xfrm>
        </p:spPr>
        <p:txBody>
          <a:bodyPr/>
          <a:lstStyle/>
          <a:p>
            <a:pPr marL="0" indent="0">
              <a:lnSpc>
                <a:spcPct val="115000"/>
              </a:lnSpc>
              <a:spcAft>
                <a:spcPts val="1000"/>
              </a:spcAft>
              <a:buNone/>
            </a:pPr>
            <a:r>
              <a:rPr lang="en-US" sz="1800" b="1"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Digital images </a:t>
            </a:r>
            <a:endParaRPr lang="en-US"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 digital image is a representation of a real image as a set of numbers that can be stored and handled by a digital computer. </a:t>
            </a:r>
          </a:p>
          <a:p>
            <a:pPr marL="0" indent="0">
              <a:lnSpc>
                <a:spcPct val="115000"/>
              </a:lnSpc>
              <a:spcAft>
                <a:spcPts val="1000"/>
              </a:spcAft>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All images need to be converted into binary in order for a computer to process them so that they can be seen on our screen. Digital images are made up of pixels. </a:t>
            </a:r>
          </a:p>
          <a:p>
            <a:pPr marL="0" indent="0">
              <a:lnSpc>
                <a:spcPct val="115000"/>
              </a:lnSpc>
              <a:spcAft>
                <a:spcPts val="1000"/>
              </a:spcAft>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Each pixel in an image is made up of binary numbers.</a:t>
            </a:r>
            <a:endParaRPr lang="en-US" sz="18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5458179-775B-4D5A-B58A-580985428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564" y="1957678"/>
            <a:ext cx="4422001" cy="29426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900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613" y="31750"/>
            <a:ext cx="10096500" cy="866140"/>
          </a:xfrm>
        </p:spPr>
        <p:txBody>
          <a:bodyPr>
            <a:normAutofit/>
          </a:bodyPr>
          <a:lstStyle/>
          <a:p>
            <a:pPr algn="ctr">
              <a:lnSpc>
                <a:spcPct val="115000"/>
              </a:lnSpc>
              <a:spcBef>
                <a:spcPts val="1500"/>
              </a:spcBef>
              <a:spcAft>
                <a:spcPts val="750"/>
              </a:spcAft>
            </a:pPr>
            <a:r>
              <a:rPr lang="en-US" sz="4000"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What is a Pixel?</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9645CF5-D954-C546-E190-9EE21AB1856C}"/>
              </a:ext>
            </a:extLst>
          </p:cNvPr>
          <p:cNvSpPr>
            <a:spLocks noGrp="1"/>
          </p:cNvSpPr>
          <p:nvPr>
            <p:ph sz="half" idx="1"/>
          </p:nvPr>
        </p:nvSpPr>
        <p:spPr>
          <a:xfrm>
            <a:off x="202182" y="1116932"/>
            <a:ext cx="7445141" cy="5151120"/>
          </a:xfrm>
        </p:spPr>
        <p:txBody>
          <a:bodyPr>
            <a:normAutofit/>
          </a:bodyPr>
          <a:lstStyle/>
          <a:p>
            <a:pPr marL="0" indent="0">
              <a:lnSpc>
                <a:spcPct val="115000"/>
              </a:lnSpc>
              <a:spcBef>
                <a:spcPts val="1500"/>
              </a:spcBef>
              <a:spcAft>
                <a:spcPts val="750"/>
              </a:spcAft>
              <a:buNone/>
            </a:pPr>
            <a:r>
              <a:rPr lang="en-US" sz="1800"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To store an image on a computer, the image is broken down into tiny elements called pixels. A pixel (short for picture element) and it is the smallest element found in a digital display or image. </a:t>
            </a:r>
            <a:r>
              <a:rPr lang="en-US" sz="1800" b="1"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(Tiny dots that makes up an image or electronic display)</a:t>
            </a:r>
            <a:r>
              <a:rPr lang="en-US" sz="1800"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 Each of these unit/dot/elements represents one colour. </a:t>
            </a:r>
            <a:endParaRPr lang="en-US"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15000"/>
              </a:lnSpc>
              <a:spcBef>
                <a:spcPts val="1500"/>
              </a:spcBef>
              <a:spcAft>
                <a:spcPts val="750"/>
              </a:spcAft>
              <a:buNone/>
            </a:pPr>
            <a:r>
              <a:rPr lang="en-US" sz="1800"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For the computer to store the image, each pixel is represented by a binary value. We call this representation of colours a “bit-plane”.</a:t>
            </a:r>
          </a:p>
          <a:p>
            <a:pPr marL="0" indent="0">
              <a:lnSpc>
                <a:spcPct val="115000"/>
              </a:lnSpc>
              <a:spcBef>
                <a:spcPts val="1500"/>
              </a:spcBef>
              <a:spcAft>
                <a:spcPts val="750"/>
              </a:spcAft>
              <a:buNone/>
            </a:pPr>
            <a:r>
              <a:rPr lang="en-US" sz="1800"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Digital image is of two types</a:t>
            </a:r>
            <a:endParaRPr lang="en-US"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Bef>
                <a:spcPts val="1500"/>
              </a:spcBef>
              <a:spcAft>
                <a:spcPts val="750"/>
              </a:spcAft>
              <a:buClr>
                <a:srgbClr val="FF0000"/>
              </a:buClr>
            </a:pPr>
            <a:r>
              <a:rPr lang="en-US" sz="2000"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Bitmap</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Bef>
                <a:spcPts val="1500"/>
              </a:spcBef>
              <a:spcAft>
                <a:spcPts val="750"/>
              </a:spcAft>
              <a:buClr>
                <a:srgbClr val="FF0000"/>
              </a:buClr>
            </a:pPr>
            <a:r>
              <a:rPr lang="en-US" sz="2000" dirty="0">
                <a:solidFill>
                  <a:srgbClr val="000000"/>
                </a:solidFill>
                <a:effectLst/>
                <a:latin typeface="Bookman Old Style" panose="02050604050505020204" pitchFamily="18" charset="0"/>
                <a:ea typeface="Calibri" panose="020F0502020204030204" pitchFamily="34" charset="0"/>
                <a:cs typeface="Open Sans" panose="020B0606030504020204" pitchFamily="34" charset="0"/>
              </a:rPr>
              <a:t>Vector</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15000"/>
              </a:lnSpc>
              <a:spcBef>
                <a:spcPts val="1500"/>
              </a:spcBef>
              <a:spcAft>
                <a:spcPts val="75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791459B4-2265-442C-BBA5-BAC11CC7C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0232" y="1587391"/>
            <a:ext cx="3259705" cy="32597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3806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BE33-44D4-52A4-0329-470D7E4B8FAA}"/>
              </a:ext>
            </a:extLst>
          </p:cNvPr>
          <p:cNvSpPr>
            <a:spLocks noGrp="1"/>
          </p:cNvSpPr>
          <p:nvPr>
            <p:ph type="ctrTitle"/>
          </p:nvPr>
        </p:nvSpPr>
        <p:spPr>
          <a:xfrm>
            <a:off x="1860884" y="329130"/>
            <a:ext cx="9144000" cy="1336040"/>
          </a:xfrm>
        </p:spPr>
        <p:txBody>
          <a:bodyPr anchor="t"/>
          <a:lstStyle/>
          <a:p>
            <a:r>
              <a:rPr lang="en-US" sz="6000" dirty="0">
                <a:solidFill>
                  <a:schemeClr val="bg1"/>
                </a:solidFill>
                <a:effectLst/>
                <a:latin typeface="Bookman Old Style" panose="02050604050505020204" pitchFamily="18" charset="0"/>
                <a:ea typeface="Calibri" panose="020F0502020204030204" pitchFamily="34" charset="0"/>
                <a:cs typeface="Open Sans" panose="020B0606030504020204" pitchFamily="34" charset="0"/>
              </a:rPr>
              <a:t>Bitmap Images</a:t>
            </a:r>
            <a:r>
              <a:rPr lang="en-US" sz="6000" dirty="0">
                <a:effectLst/>
                <a:latin typeface="Calibri" panose="020F0502020204030204" pitchFamily="34" charset="0"/>
                <a:ea typeface="Calibri" panose="020F0502020204030204" pitchFamily="34" charset="0"/>
                <a:cs typeface="Times New Roman" panose="02020603050405020304" pitchFamily="18" charset="0"/>
              </a:rPr>
              <a:t/>
            </a:r>
            <a:br>
              <a:rPr lang="en-US" sz="6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7AC1D07-1BBD-65FB-24F5-9238664DAE68}"/>
              </a:ext>
            </a:extLst>
          </p:cNvPr>
          <p:cNvSpPr>
            <a:spLocks noGrp="1"/>
          </p:cNvSpPr>
          <p:nvPr>
            <p:ph type="subTitle" idx="1"/>
          </p:nvPr>
        </p:nvSpPr>
        <p:spPr>
          <a:xfrm>
            <a:off x="404262" y="1186849"/>
            <a:ext cx="7276698" cy="5342021"/>
          </a:xfrm>
        </p:spPr>
        <p:txBody>
          <a:bodyPr>
            <a:normAutofit lnSpcReduction="10000"/>
          </a:bodyPr>
          <a:lstStyle/>
          <a:p>
            <a:pPr algn="l">
              <a:lnSpc>
                <a:spcPct val="150000"/>
              </a:lnSpc>
              <a:spcBef>
                <a:spcPts val="1500"/>
              </a:spcBef>
              <a:spcAft>
                <a:spcPts val="750"/>
              </a:spcAft>
            </a:pPr>
            <a:r>
              <a:rPr lang="en-US" dirty="0">
                <a:effectLst/>
                <a:latin typeface="Bookman Old Style" panose="02050604050505020204" pitchFamily="18" charset="0"/>
                <a:ea typeface="Calibri" panose="020F0502020204030204" pitchFamily="34" charset="0"/>
                <a:cs typeface="Open Sans" panose="020B0606030504020204" pitchFamily="34" charset="0"/>
              </a:rPr>
              <a:t>Bitmaps images are exactly what their name says they are: a collection of bits that form an image</a:t>
            </a:r>
            <a:r>
              <a:rPr lang="en-US" dirty="0">
                <a:effectLst/>
                <a:latin typeface="Bookman Old Style" panose="02050604050505020204" pitchFamily="18" charset="0"/>
                <a:ea typeface="Calibri" panose="020F0502020204030204" pitchFamily="34" charset="0"/>
                <a:cs typeface="Times New Roman" panose="02020603050405020304" pitchFamily="18" charset="0"/>
              </a:rPr>
              <a:t>.</a:t>
            </a:r>
            <a:r>
              <a:rPr lang="en-US" dirty="0">
                <a:effectLst/>
                <a:latin typeface="Bookman Old Style" panose="02050604050505020204" pitchFamily="18" charset="0"/>
                <a:ea typeface="Calibri" panose="020F0502020204030204" pitchFamily="34" charset="0"/>
                <a:cs typeface="Open Sans" panose="020B0606030504020204" pitchFamily="34" charset="0"/>
              </a:rPr>
              <a:t> </a:t>
            </a:r>
          </a:p>
          <a:p>
            <a:pPr algn="l">
              <a:lnSpc>
                <a:spcPct val="150000"/>
              </a:lnSpc>
              <a:spcBef>
                <a:spcPts val="1500"/>
              </a:spcBef>
              <a:spcAft>
                <a:spcPts val="750"/>
              </a:spcAft>
            </a:pPr>
            <a:r>
              <a:rPr lang="en-US" dirty="0">
                <a:effectLst/>
                <a:latin typeface="Bookman Old Style" panose="02050604050505020204" pitchFamily="18" charset="0"/>
                <a:ea typeface="Calibri" panose="020F0502020204030204" pitchFamily="34" charset="0"/>
                <a:cs typeface="Open Sans" panose="020B0606030504020204" pitchFamily="34" charset="0"/>
              </a:rPr>
              <a:t>The bitmapped graphic (also called a bitmap  or raster image) is made up of a grid of pixels. </a:t>
            </a:r>
          </a:p>
          <a:p>
            <a:pPr algn="l">
              <a:lnSpc>
                <a:spcPct val="150000"/>
              </a:lnSpc>
              <a:spcBef>
                <a:spcPts val="1500"/>
              </a:spcBef>
              <a:spcAft>
                <a:spcPts val="750"/>
              </a:spcAft>
            </a:pPr>
            <a:r>
              <a:rPr lang="en-US" dirty="0">
                <a:effectLst/>
                <a:latin typeface="Bookman Old Style" panose="02050604050505020204" pitchFamily="18" charset="0"/>
                <a:ea typeface="Calibri" panose="020F0502020204030204" pitchFamily="34" charset="0"/>
                <a:cs typeface="Open Sans" panose="020B0606030504020204" pitchFamily="34" charset="0"/>
              </a:rPr>
              <a:t>A pixel (short for ‘picture element’) is the smallest element in an image. If you magnify an image, you will see that it is made up of these tiny elements.</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F617834-1253-48F0-95F3-EAF5ED4E5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968" y="2397893"/>
            <a:ext cx="4037023" cy="22607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9125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BE33-44D4-52A4-0329-470D7E4B8FAA}"/>
              </a:ext>
            </a:extLst>
          </p:cNvPr>
          <p:cNvSpPr>
            <a:spLocks noGrp="1"/>
          </p:cNvSpPr>
          <p:nvPr>
            <p:ph type="ctrTitle"/>
          </p:nvPr>
        </p:nvSpPr>
        <p:spPr>
          <a:xfrm>
            <a:off x="1860884" y="329130"/>
            <a:ext cx="9144000" cy="1336040"/>
          </a:xfrm>
        </p:spPr>
        <p:txBody>
          <a:bodyPr anchor="t"/>
          <a:lstStyle/>
          <a:p>
            <a:r>
              <a:rPr lang="en-US" sz="6000" dirty="0">
                <a:solidFill>
                  <a:schemeClr val="bg1"/>
                </a:solidFill>
                <a:effectLst/>
                <a:latin typeface="Bookman Old Style" panose="02050604050505020204" pitchFamily="18" charset="0"/>
                <a:ea typeface="Calibri" panose="020F0502020204030204" pitchFamily="34" charset="0"/>
                <a:cs typeface="Open Sans" panose="020B0606030504020204" pitchFamily="34" charset="0"/>
              </a:rPr>
              <a:t>Bitmap Images</a:t>
            </a:r>
            <a:r>
              <a:rPr lang="en-US" sz="6000" dirty="0">
                <a:effectLst/>
                <a:latin typeface="Calibri" panose="020F0502020204030204" pitchFamily="34" charset="0"/>
                <a:ea typeface="Calibri" panose="020F0502020204030204" pitchFamily="34" charset="0"/>
                <a:cs typeface="Times New Roman" panose="02020603050405020304" pitchFamily="18" charset="0"/>
              </a:rPr>
              <a:t/>
            </a:r>
            <a:br>
              <a:rPr lang="en-US" sz="6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7AC1D07-1BBD-65FB-24F5-9238664DAE68}"/>
              </a:ext>
            </a:extLst>
          </p:cNvPr>
          <p:cNvSpPr>
            <a:spLocks noGrp="1"/>
          </p:cNvSpPr>
          <p:nvPr>
            <p:ph type="subTitle" idx="1"/>
          </p:nvPr>
        </p:nvSpPr>
        <p:spPr>
          <a:xfrm>
            <a:off x="452389" y="1366787"/>
            <a:ext cx="7276698" cy="4985887"/>
          </a:xfrm>
        </p:spPr>
        <p:txBody>
          <a:bodyPr>
            <a:normAutofit lnSpcReduction="10000"/>
          </a:bodyPr>
          <a:lstStyle/>
          <a:p>
            <a:pPr algn="l">
              <a:lnSpc>
                <a:spcPct val="150000"/>
              </a:lnSpc>
            </a:pPr>
            <a:r>
              <a:rPr lang="en-US" dirty="0">
                <a:effectLst/>
                <a:latin typeface="Bookman Old Style" panose="02050604050505020204" pitchFamily="18" charset="0"/>
                <a:ea typeface="Calibri" panose="020F0502020204030204" pitchFamily="34" charset="0"/>
                <a:cs typeface="Open Sans" panose="020B0606030504020204" pitchFamily="34" charset="0"/>
              </a:rPr>
              <a:t>Bitmap images are organized as a grid of coloured squares called pixels (short for 'picture elements'). Each pixel is actually a very small square that is assigned a color, and then arranged in a pattern to form the image</a:t>
            </a:r>
            <a:r>
              <a:rPr lang="en-US" dirty="0">
                <a:effectLst/>
                <a:latin typeface="Arial" panose="020B0604020202020204" pitchFamily="34" charset="0"/>
                <a:ea typeface="Calibri" panose="020F0502020204030204" pitchFamily="34" charset="0"/>
              </a:rPr>
              <a:t>.</a:t>
            </a:r>
          </a:p>
          <a:p>
            <a:pPr algn="l">
              <a:lnSpc>
                <a:spcPct val="150000"/>
              </a:lnSpc>
            </a:pPr>
            <a:r>
              <a:rPr lang="en-US" dirty="0">
                <a:effectLst/>
                <a:latin typeface="Bookman Old Style" panose="02050604050505020204" pitchFamily="18" charset="0"/>
                <a:ea typeface="Calibri" panose="020F0502020204030204" pitchFamily="34" charset="0"/>
                <a:cs typeface="Open Sans" panose="020B0606030504020204" pitchFamily="34" charset="0"/>
              </a:rPr>
              <a:t>All </a:t>
            </a:r>
            <a:r>
              <a:rPr lang="en-US" dirty="0">
                <a:latin typeface="Bookman Old Style" panose="02050604050505020204" pitchFamily="18" charset="0"/>
                <a:ea typeface="Calibri" panose="020F0502020204030204" pitchFamily="34" charset="0"/>
                <a:cs typeface="Open Sans" panose="020B0606030504020204" pitchFamily="34" charset="0"/>
              </a:rPr>
              <a:t>bitmap images comprises of individual pixel </a:t>
            </a:r>
            <a:r>
              <a:rPr lang="en-US" dirty="0">
                <a:effectLst/>
                <a:latin typeface="Bookman Old Style" panose="02050604050505020204" pitchFamily="18" charset="0"/>
                <a:ea typeface="Calibri" panose="020F0502020204030204" pitchFamily="34" charset="0"/>
                <a:cs typeface="Open Sans" panose="020B0606030504020204" pitchFamily="34" charset="0"/>
              </a:rPr>
              <a:t>arranged in a grid where each pixel contains colour information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5F617834-1253-48F0-95F3-EAF5ED4E5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968" y="2397893"/>
            <a:ext cx="4037023" cy="22607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9436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C8C9-9A3B-4719-8842-A62603775509}"/>
              </a:ext>
            </a:extLst>
          </p:cNvPr>
          <p:cNvSpPr>
            <a:spLocks noGrp="1"/>
          </p:cNvSpPr>
          <p:nvPr>
            <p:ph type="title"/>
          </p:nvPr>
        </p:nvSpPr>
        <p:spPr>
          <a:xfrm>
            <a:off x="659330" y="1332813"/>
            <a:ext cx="10096500" cy="2199660"/>
          </a:xfrm>
        </p:spPr>
        <p:txBody>
          <a:bodyPr>
            <a:normAutofit/>
          </a:bodyPr>
          <a:lstStyle/>
          <a:p>
            <a:pPr algn="ctr"/>
            <a:r>
              <a:rPr lang="en-US" sz="4800" dirty="0"/>
              <a:t>Pixel Representation</a:t>
            </a:r>
          </a:p>
        </p:txBody>
      </p:sp>
      <p:sp>
        <p:nvSpPr>
          <p:cNvPr id="3" name="Title 1">
            <a:extLst>
              <a:ext uri="{FF2B5EF4-FFF2-40B4-BE49-F238E27FC236}">
                <a16:creationId xmlns:a16="http://schemas.microsoft.com/office/drawing/2014/main" id="{FC991D76-50EC-42E6-917C-5EBCDB0F2482}"/>
              </a:ext>
            </a:extLst>
          </p:cNvPr>
          <p:cNvSpPr txBox="1">
            <a:spLocks/>
          </p:cNvSpPr>
          <p:nvPr/>
        </p:nvSpPr>
        <p:spPr>
          <a:xfrm>
            <a:off x="774833" y="3197994"/>
            <a:ext cx="10679229" cy="147025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a:lstStyle>
          <a:p>
            <a:r>
              <a:rPr lang="en-US" dirty="0">
                <a:solidFill>
                  <a:srgbClr val="2F5496"/>
                </a:solidFill>
                <a:effectLst/>
                <a:latin typeface="Bookman Old Style" panose="02050604050505020204" pitchFamily="18" charset="0"/>
                <a:ea typeface="Calibri" panose="020F0502020204030204" pitchFamily="34" charset="0"/>
                <a:cs typeface="Times New Roman" panose="02020603050405020304" pitchFamily="18" charset="0"/>
              </a:rPr>
              <a:t>A pixel in a bitmap(raster)image is the smallest unit of the image and represents the smallest point in the image grid</a:t>
            </a:r>
            <a:endParaRPr lang="en-US" dirty="0"/>
          </a:p>
        </p:txBody>
      </p:sp>
    </p:spTree>
    <p:extLst>
      <p:ext uri="{BB962C8B-B14F-4D97-AF65-F5344CB8AC3E}">
        <p14:creationId xmlns:p14="http://schemas.microsoft.com/office/powerpoint/2010/main" val="192918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C8C9-9A3B-4719-8842-A62603775509}"/>
              </a:ext>
            </a:extLst>
          </p:cNvPr>
          <p:cNvSpPr>
            <a:spLocks noGrp="1"/>
          </p:cNvSpPr>
          <p:nvPr>
            <p:ph type="title"/>
          </p:nvPr>
        </p:nvSpPr>
        <p:spPr>
          <a:xfrm>
            <a:off x="659330" y="1939205"/>
            <a:ext cx="10096500" cy="2199660"/>
          </a:xfrm>
        </p:spPr>
        <p:txBody>
          <a:bodyPr>
            <a:normAutofit/>
          </a:bodyPr>
          <a:lstStyle/>
          <a:p>
            <a:pPr algn="ctr"/>
            <a:r>
              <a:rPr lang="en-US" sz="4800" dirty="0"/>
              <a:t>Ways in which a pixel represented and encoded</a:t>
            </a:r>
          </a:p>
        </p:txBody>
      </p:sp>
    </p:spTree>
    <p:extLst>
      <p:ext uri="{BB962C8B-B14F-4D97-AF65-F5344CB8AC3E}">
        <p14:creationId xmlns:p14="http://schemas.microsoft.com/office/powerpoint/2010/main" val="2316299567"/>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2A1BD8E5-A18E-435C-B431-90A6B59F4B6F}">
  <ds:schemaRefs>
    <ds:schemaRef ds:uri="http://purl.org/dc/elements/1.1/"/>
    <ds:schemaRef ds:uri="http://schemas.microsoft.com/office/2006/documentManagement/types"/>
    <ds:schemaRef ds:uri="http://schemas.openxmlformats.org/package/2006/metadata/core-properties"/>
    <ds:schemaRef ds:uri="http://purl.org/dc/dcmitype/"/>
    <ds:schemaRef ds:uri="a4f35948-e619-41b3-aa29-22878b09cfd2"/>
    <ds:schemaRef ds:uri="http://purl.org/dc/terms/"/>
    <ds:schemaRef ds:uri="http://schemas.microsoft.com/office/infopath/2007/PartnerControls"/>
    <ds:schemaRef ds:uri="http://schemas.microsoft.com/office/2006/metadata/properties"/>
    <ds:schemaRef ds:uri="40262f94-9f35-4ac3-9a90-690165a166b7"/>
    <ds:schemaRef ds:uri="http://www.w3.org/XML/1998/namespace"/>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420</TotalTime>
  <Words>2206</Words>
  <Application>Microsoft Office PowerPoint</Application>
  <PresentationFormat>Widescreen</PresentationFormat>
  <Paragraphs>139</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Bookman Old Style</vt:lpstr>
      <vt:lpstr>Calibri</vt:lpstr>
      <vt:lpstr>Calibri Light</vt:lpstr>
      <vt:lpstr>Open Sans</vt:lpstr>
      <vt:lpstr>Söhne</vt:lpstr>
      <vt:lpstr>Symbol</vt:lpstr>
      <vt:lpstr>Times New Roman</vt:lpstr>
      <vt:lpstr>Vertical Lexicon design template</vt:lpstr>
      <vt:lpstr>Image Representation</vt:lpstr>
      <vt:lpstr>Learning Objectives</vt:lpstr>
      <vt:lpstr>What is Multimedia?</vt:lpstr>
      <vt:lpstr>Representing Images</vt:lpstr>
      <vt:lpstr>What is a Pixel?</vt:lpstr>
      <vt:lpstr>Bitmap Images </vt:lpstr>
      <vt:lpstr>Bitmap Images </vt:lpstr>
      <vt:lpstr>Pixel Representation</vt:lpstr>
      <vt:lpstr>Ways in which a pixel represented and encoded</vt:lpstr>
      <vt:lpstr>Colour Depth</vt:lpstr>
      <vt:lpstr>Colour Model</vt:lpstr>
      <vt:lpstr>To create the picture, a grid can be set out and the squares coloured (1 – black and 0 – white).  In order for the computer to interpret the image (create the grid) it has to have what is called metadata.</vt:lpstr>
      <vt:lpstr>What is Metadata?</vt:lpstr>
      <vt:lpstr>Digital Image Resolution</vt:lpstr>
      <vt:lpstr>Image Resolution </vt:lpstr>
      <vt:lpstr>Screen Resolution </vt:lpstr>
      <vt:lpstr>Screen Resolution </vt:lpstr>
      <vt:lpstr>Screen Resolution </vt:lpstr>
      <vt:lpstr>How do we calculate the size of an image </vt:lpstr>
      <vt:lpstr>VECTOR IMAGE</vt:lpstr>
      <vt:lpstr>Drawing Object (in Vector Images):</vt:lpstr>
      <vt:lpstr>Drawing Object (in Vector Images):</vt:lpstr>
      <vt:lpstr>Drawing List: (in Vector Images):</vt:lpstr>
      <vt:lpstr>Drawing List: (in Vector Images):</vt:lpstr>
      <vt:lpstr>Drawing List: (in Vector Images):</vt:lpstr>
      <vt:lpstr>The characteristics of Vector Graphics</vt:lpstr>
      <vt:lpstr>Comparison Between Vector and Bitmaps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Janet ReidSterling</dc:creator>
  <cp:lastModifiedBy>Janet ReidSterling</cp:lastModifiedBy>
  <cp:revision>22</cp:revision>
  <dcterms:created xsi:type="dcterms:W3CDTF">2022-09-14T03:24:48Z</dcterms:created>
  <dcterms:modified xsi:type="dcterms:W3CDTF">2023-09-05T08:53:14Z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