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0" r:id="rId2"/>
    <p:sldMasterId id="2147483726" r:id="rId3"/>
  </p:sldMasterIdLst>
  <p:sldIdLst>
    <p:sldId id="257" r:id="rId4"/>
    <p:sldId id="258" r:id="rId5"/>
    <p:sldId id="282" r:id="rId6"/>
    <p:sldId id="279" r:id="rId7"/>
    <p:sldId id="272" r:id="rId8"/>
    <p:sldId id="273" r:id="rId9"/>
    <p:sldId id="280" r:id="rId10"/>
    <p:sldId id="303" r:id="rId11"/>
    <p:sldId id="262" r:id="rId12"/>
    <p:sldId id="281" r:id="rId13"/>
    <p:sldId id="275" r:id="rId14"/>
    <p:sldId id="274" r:id="rId15"/>
    <p:sldId id="286" r:id="rId16"/>
    <p:sldId id="288" r:id="rId17"/>
    <p:sldId id="301" r:id="rId18"/>
    <p:sldId id="292" r:id="rId19"/>
    <p:sldId id="300" r:id="rId20"/>
    <p:sldId id="302" r:id="rId21"/>
    <p:sldId id="293" r:id="rId22"/>
    <p:sldId id="294" r:id="rId23"/>
    <p:sldId id="295" r:id="rId24"/>
    <p:sldId id="297" r:id="rId25"/>
    <p:sldId id="29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showGuides="1">
      <p:cViewPr varScale="1">
        <p:scale>
          <a:sx n="114" d="100"/>
          <a:sy n="114" d="100"/>
        </p:scale>
        <p:origin x="4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665E195-C89C-4871-8AE9-903FDB8B6D9D}" type="datetimeFigureOut">
              <a:rPr lang="en-US" smtClean="0"/>
              <a:t>7/4/2024</a:t>
            </a:fld>
            <a:endParaRPr lang="en-US"/>
          </a:p>
        </p:txBody>
      </p:sp>
      <p:sp>
        <p:nvSpPr>
          <p:cNvPr id="5" name="Footer Placeholder 4"/>
          <p:cNvSpPr>
            <a:spLocks noGrp="1"/>
          </p:cNvSpPr>
          <p:nvPr>
            <p:ph type="ftr" sz="quarter" idx="11"/>
          </p:nvPr>
        </p:nvSpPr>
        <p:spPr>
          <a:xfrm>
            <a:off x="1371600" y="4323845"/>
            <a:ext cx="6400800"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22205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65E195-C89C-4871-8AE9-903FDB8B6D9D}" type="datetimeFigureOut">
              <a:rPr lang="en-US" smtClean="0"/>
              <a:pPr/>
              <a:t>7/4/2024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155185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665E195-C89C-4871-8AE9-903FDB8B6D9D}" type="datetimeFigureOut">
              <a:rPr lang="en-US" smtClean="0"/>
              <a:pPr/>
              <a:t>7/4/2024</a:t>
            </a:fld>
            <a:endParaRPr lang="en-US"/>
          </a:p>
        </p:txBody>
      </p:sp>
      <p:sp>
        <p:nvSpPr>
          <p:cNvPr id="6" name="Footer Placeholder 5"/>
          <p:cNvSpPr>
            <a:spLocks noGrp="1"/>
          </p:cNvSpPr>
          <p:nvPr>
            <p:ph type="ftr" sz="quarter" idx="11"/>
          </p:nvPr>
        </p:nvSpPr>
        <p:spPr>
          <a:xfrm>
            <a:off x="685800" y="379941"/>
            <a:ext cx="6991492" cy="365125"/>
          </a:xfrm>
        </p:spPr>
        <p:txBody>
          <a:bodyPr/>
          <a:lstStyle/>
          <a:p>
            <a:r>
              <a:rPr lang="en-US"/>
              <a:t>Add a footer</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1731940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665E195-C89C-4871-8AE9-903FDB8B6D9D}" type="datetimeFigureOut">
              <a:rPr lang="en-US" smtClean="0"/>
              <a:pPr/>
              <a:t>7/4/2024</a:t>
            </a:fld>
            <a:endParaRPr lang="en-US"/>
          </a:p>
        </p:txBody>
      </p:sp>
      <p:sp>
        <p:nvSpPr>
          <p:cNvPr id="6" name="Footer Placeholder 5"/>
          <p:cNvSpPr>
            <a:spLocks noGrp="1"/>
          </p:cNvSpPr>
          <p:nvPr>
            <p:ph type="ftr" sz="quarter" idx="11"/>
          </p:nvPr>
        </p:nvSpPr>
        <p:spPr>
          <a:xfrm>
            <a:off x="685800" y="379941"/>
            <a:ext cx="6991492" cy="365125"/>
          </a:xfrm>
        </p:spPr>
        <p:txBody>
          <a:bodyPr/>
          <a:lstStyle/>
          <a:p>
            <a:r>
              <a:rPr lang="en-US"/>
              <a:t>Add a footer</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062D6987-FB6D-4DB8-81B8-AD0F35E3BB5F}"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0371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665E195-C89C-4871-8AE9-903FDB8B6D9D}" type="datetimeFigureOut">
              <a:rPr lang="en-US" smtClean="0"/>
              <a:pPr/>
              <a:t>7/4/2024</a:t>
            </a:fld>
            <a:endParaRPr lang="en-US"/>
          </a:p>
        </p:txBody>
      </p:sp>
      <p:sp>
        <p:nvSpPr>
          <p:cNvPr id="6" name="Footer Placeholder 5"/>
          <p:cNvSpPr>
            <a:spLocks noGrp="1"/>
          </p:cNvSpPr>
          <p:nvPr>
            <p:ph type="ftr" sz="quarter" idx="11"/>
          </p:nvPr>
        </p:nvSpPr>
        <p:spPr>
          <a:xfrm>
            <a:off x="685800" y="378883"/>
            <a:ext cx="6991492" cy="365125"/>
          </a:xfrm>
        </p:spPr>
        <p:txBody>
          <a:bodyPr/>
          <a:lstStyle/>
          <a:p>
            <a:r>
              <a:rPr lang="en-US"/>
              <a:t>Add a footer</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1406977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65E195-C89C-4871-8AE9-903FDB8B6D9D}" type="datetimeFigureOut">
              <a:rPr lang="en-US" smtClean="0"/>
              <a:pPr/>
              <a:t>7/4/2024</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4161959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65E195-C89C-4871-8AE9-903FDB8B6D9D}" type="datetimeFigureOut">
              <a:rPr lang="en-US" smtClean="0"/>
              <a:pPr/>
              <a:t>7/4/2024</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812009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5E195-C89C-4871-8AE9-903FDB8B6D9D}" type="datetimeFigureOut">
              <a:rPr lang="en-US" smtClean="0"/>
              <a:t>7/4/2024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502883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665E195-C89C-4871-8AE9-903FDB8B6D9D}" type="datetimeFigureOut">
              <a:rPr lang="en-US" smtClean="0"/>
              <a:t>7/4/2024</a:t>
            </a:fld>
            <a:endParaRPr lang="en-US"/>
          </a:p>
        </p:txBody>
      </p:sp>
      <p:sp>
        <p:nvSpPr>
          <p:cNvPr id="5" name="Footer Placeholder 4"/>
          <p:cNvSpPr>
            <a:spLocks noGrp="1"/>
          </p:cNvSpPr>
          <p:nvPr>
            <p:ph type="ftr" sz="quarter" idx="11"/>
          </p:nvPr>
        </p:nvSpPr>
        <p:spPr>
          <a:xfrm>
            <a:off x="685800" y="381000"/>
            <a:ext cx="6991492"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138155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665E195-C89C-4871-8AE9-903FDB8B6D9D}" type="datetimeFigureOut">
              <a:rPr lang="en-US" smtClean="0"/>
              <a:t>7/4/2024</a:t>
            </a:fld>
            <a:endParaRPr lang="en-US"/>
          </a:p>
        </p:txBody>
      </p:sp>
      <p:sp>
        <p:nvSpPr>
          <p:cNvPr id="5" name="Footer Placeholder 4"/>
          <p:cNvSpPr>
            <a:spLocks noGrp="1"/>
          </p:cNvSpPr>
          <p:nvPr>
            <p:ph type="ftr" sz="quarter" idx="11"/>
          </p:nvPr>
        </p:nvSpPr>
        <p:spPr>
          <a:xfrm>
            <a:off x="1371600" y="4323845"/>
            <a:ext cx="6400800"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1684226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5E195-C89C-4871-8AE9-903FDB8B6D9D}" type="datetimeFigureOut">
              <a:rPr lang="en-US" smtClean="0"/>
              <a:t>7/4/2024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983569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5E195-C89C-4871-8AE9-903FDB8B6D9D}" type="datetimeFigureOut">
              <a:rPr lang="en-US" smtClean="0"/>
              <a:t>7/4/2024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8796366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665E195-C89C-4871-8AE9-903FDB8B6D9D}" type="datetimeFigureOut">
              <a:rPr lang="en-US" smtClean="0"/>
              <a:t>7/4/2024</a:t>
            </a:fld>
            <a:endParaRPr lang="en-US"/>
          </a:p>
        </p:txBody>
      </p:sp>
      <p:sp>
        <p:nvSpPr>
          <p:cNvPr id="5" name="Footer Placeholder 4"/>
          <p:cNvSpPr>
            <a:spLocks noGrp="1"/>
          </p:cNvSpPr>
          <p:nvPr>
            <p:ph type="ftr" sz="quarter" idx="11"/>
          </p:nvPr>
        </p:nvSpPr>
        <p:spPr>
          <a:xfrm>
            <a:off x="685800" y="381001"/>
            <a:ext cx="6991492" cy="36406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719078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65E195-C89C-4871-8AE9-903FDB8B6D9D}" type="datetimeFigureOut">
              <a:rPr lang="en-US" smtClean="0"/>
              <a:t>7/4/2024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3222890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65E195-C89C-4871-8AE9-903FDB8B6D9D}" type="datetimeFigureOut">
              <a:rPr lang="en-US" smtClean="0"/>
              <a:t>7/4/2024</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0106156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65E195-C89C-4871-8AE9-903FDB8B6D9D}" type="datetimeFigureOut">
              <a:rPr lang="en-US" smtClean="0"/>
              <a:t>7/4/2024</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2816412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5E195-C89C-4871-8AE9-903FDB8B6D9D}" type="datetimeFigureOut">
              <a:rPr lang="en-US" smtClean="0"/>
              <a:t>7/4/2024</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4677187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65E195-C89C-4871-8AE9-903FDB8B6D9D}" type="datetimeFigureOut">
              <a:rPr lang="en-US" smtClean="0"/>
              <a:t>7/4/2024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9352465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65E195-C89C-4871-8AE9-903FDB8B6D9D}" type="datetimeFigureOut">
              <a:rPr lang="en-US" smtClean="0"/>
              <a:t>7/4/2024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499933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65E195-C89C-4871-8AE9-903FDB8B6D9D}" type="datetimeFigureOut">
              <a:rPr lang="en-US" smtClean="0"/>
              <a:pPr/>
              <a:t>7/4/2024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39971134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665E195-C89C-4871-8AE9-903FDB8B6D9D}" type="datetimeFigureOut">
              <a:rPr lang="en-US" smtClean="0"/>
              <a:pPr/>
              <a:t>7/4/2024</a:t>
            </a:fld>
            <a:endParaRPr lang="en-US"/>
          </a:p>
        </p:txBody>
      </p:sp>
      <p:sp>
        <p:nvSpPr>
          <p:cNvPr id="6" name="Footer Placeholder 5"/>
          <p:cNvSpPr>
            <a:spLocks noGrp="1"/>
          </p:cNvSpPr>
          <p:nvPr>
            <p:ph type="ftr" sz="quarter" idx="11"/>
          </p:nvPr>
        </p:nvSpPr>
        <p:spPr>
          <a:xfrm>
            <a:off x="685800" y="379941"/>
            <a:ext cx="6991492" cy="365125"/>
          </a:xfrm>
        </p:spPr>
        <p:txBody>
          <a:bodyPr/>
          <a:lstStyle/>
          <a:p>
            <a:r>
              <a:rPr lang="en-US"/>
              <a:t>Add a footer</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22106135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665E195-C89C-4871-8AE9-903FDB8B6D9D}" type="datetimeFigureOut">
              <a:rPr lang="en-US" smtClean="0"/>
              <a:pPr/>
              <a:t>7/4/2024</a:t>
            </a:fld>
            <a:endParaRPr lang="en-US"/>
          </a:p>
        </p:txBody>
      </p:sp>
      <p:sp>
        <p:nvSpPr>
          <p:cNvPr id="6" name="Footer Placeholder 5"/>
          <p:cNvSpPr>
            <a:spLocks noGrp="1"/>
          </p:cNvSpPr>
          <p:nvPr>
            <p:ph type="ftr" sz="quarter" idx="11"/>
          </p:nvPr>
        </p:nvSpPr>
        <p:spPr>
          <a:xfrm>
            <a:off x="685800" y="379941"/>
            <a:ext cx="6991492" cy="365125"/>
          </a:xfrm>
        </p:spPr>
        <p:txBody>
          <a:bodyPr/>
          <a:lstStyle/>
          <a:p>
            <a:r>
              <a:rPr lang="en-US"/>
              <a:t>Add a footer</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062D6987-FB6D-4DB8-81B8-AD0F35E3BB5F}"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9446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665E195-C89C-4871-8AE9-903FDB8B6D9D}" type="datetimeFigureOut">
              <a:rPr lang="en-US" smtClean="0"/>
              <a:t>7/4/2024</a:t>
            </a:fld>
            <a:endParaRPr lang="en-US"/>
          </a:p>
        </p:txBody>
      </p:sp>
      <p:sp>
        <p:nvSpPr>
          <p:cNvPr id="5" name="Footer Placeholder 4"/>
          <p:cNvSpPr>
            <a:spLocks noGrp="1"/>
          </p:cNvSpPr>
          <p:nvPr>
            <p:ph type="ftr" sz="quarter" idx="11"/>
          </p:nvPr>
        </p:nvSpPr>
        <p:spPr>
          <a:xfrm>
            <a:off x="685800" y="381001"/>
            <a:ext cx="6991492" cy="36406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278586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665E195-C89C-4871-8AE9-903FDB8B6D9D}" type="datetimeFigureOut">
              <a:rPr lang="en-US" smtClean="0"/>
              <a:pPr/>
              <a:t>7/4/2024</a:t>
            </a:fld>
            <a:endParaRPr lang="en-US"/>
          </a:p>
        </p:txBody>
      </p:sp>
      <p:sp>
        <p:nvSpPr>
          <p:cNvPr id="6" name="Footer Placeholder 5"/>
          <p:cNvSpPr>
            <a:spLocks noGrp="1"/>
          </p:cNvSpPr>
          <p:nvPr>
            <p:ph type="ftr" sz="quarter" idx="11"/>
          </p:nvPr>
        </p:nvSpPr>
        <p:spPr>
          <a:xfrm>
            <a:off x="685800" y="378883"/>
            <a:ext cx="6991492" cy="365125"/>
          </a:xfrm>
        </p:spPr>
        <p:txBody>
          <a:bodyPr/>
          <a:lstStyle/>
          <a:p>
            <a:r>
              <a:rPr lang="en-US"/>
              <a:t>Add a footer</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42265869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65E195-C89C-4871-8AE9-903FDB8B6D9D}" type="datetimeFigureOut">
              <a:rPr lang="en-US" smtClean="0"/>
              <a:pPr/>
              <a:t>7/4/2024</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6602859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65E195-C89C-4871-8AE9-903FDB8B6D9D}" type="datetimeFigureOut">
              <a:rPr lang="en-US" smtClean="0"/>
              <a:pPr/>
              <a:t>7/4/2024</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22252357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5E195-C89C-4871-8AE9-903FDB8B6D9D}" type="datetimeFigureOut">
              <a:rPr lang="en-US" smtClean="0"/>
              <a:t>7/4/2024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7067660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665E195-C89C-4871-8AE9-903FDB8B6D9D}" type="datetimeFigureOut">
              <a:rPr lang="en-US" smtClean="0"/>
              <a:t>7/4/2024</a:t>
            </a:fld>
            <a:endParaRPr lang="en-US"/>
          </a:p>
        </p:txBody>
      </p:sp>
      <p:sp>
        <p:nvSpPr>
          <p:cNvPr id="5" name="Footer Placeholder 4"/>
          <p:cNvSpPr>
            <a:spLocks noGrp="1"/>
          </p:cNvSpPr>
          <p:nvPr>
            <p:ph type="ftr" sz="quarter" idx="11"/>
          </p:nvPr>
        </p:nvSpPr>
        <p:spPr>
          <a:xfrm>
            <a:off x="685800" y="381000"/>
            <a:ext cx="6991492"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176419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665E195-C89C-4871-8AE9-903FDB8B6D9D}" type="datetimeFigureOut">
              <a:rPr lang="en-US" smtClean="0"/>
              <a:t>7/4/2024</a:t>
            </a:fld>
            <a:endParaRPr lang="en-US"/>
          </a:p>
        </p:txBody>
      </p:sp>
      <p:sp>
        <p:nvSpPr>
          <p:cNvPr id="5" name="Footer Placeholder 4"/>
          <p:cNvSpPr>
            <a:spLocks noGrp="1"/>
          </p:cNvSpPr>
          <p:nvPr>
            <p:ph type="ftr" sz="quarter" idx="11"/>
          </p:nvPr>
        </p:nvSpPr>
        <p:spPr>
          <a:xfrm>
            <a:off x="1371600" y="4323845"/>
            <a:ext cx="6400800"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882008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5E195-C89C-4871-8AE9-903FDB8B6D9D}" type="datetimeFigureOut">
              <a:rPr lang="en-US" smtClean="0"/>
              <a:t>7/4/2024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2322642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665E195-C89C-4871-8AE9-903FDB8B6D9D}" type="datetimeFigureOut">
              <a:rPr lang="en-US" smtClean="0"/>
              <a:t>7/4/2024</a:t>
            </a:fld>
            <a:endParaRPr lang="en-US"/>
          </a:p>
        </p:txBody>
      </p:sp>
      <p:sp>
        <p:nvSpPr>
          <p:cNvPr id="5" name="Footer Placeholder 4"/>
          <p:cNvSpPr>
            <a:spLocks noGrp="1"/>
          </p:cNvSpPr>
          <p:nvPr>
            <p:ph type="ftr" sz="quarter" idx="11"/>
          </p:nvPr>
        </p:nvSpPr>
        <p:spPr>
          <a:xfrm>
            <a:off x="685800" y="381001"/>
            <a:ext cx="6991492" cy="36406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6604842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65E195-C89C-4871-8AE9-903FDB8B6D9D}" type="datetimeFigureOut">
              <a:rPr lang="en-US" smtClean="0"/>
              <a:t>7/4/2024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8938600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65E195-C89C-4871-8AE9-903FDB8B6D9D}" type="datetimeFigureOut">
              <a:rPr lang="en-US" smtClean="0"/>
              <a:t>7/4/2024</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836260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65E195-C89C-4871-8AE9-903FDB8B6D9D}" type="datetimeFigureOut">
              <a:rPr lang="en-US" smtClean="0"/>
              <a:t>7/4/2024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775511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65E195-C89C-4871-8AE9-903FDB8B6D9D}" type="datetimeFigureOut">
              <a:rPr lang="en-US" smtClean="0"/>
              <a:t>7/4/2024</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6726808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5E195-C89C-4871-8AE9-903FDB8B6D9D}" type="datetimeFigureOut">
              <a:rPr lang="en-US" smtClean="0"/>
              <a:t>7/4/2024</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0287868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65E195-C89C-4871-8AE9-903FDB8B6D9D}" type="datetimeFigureOut">
              <a:rPr lang="en-US" smtClean="0"/>
              <a:t>7/4/2024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5404709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65E195-C89C-4871-8AE9-903FDB8B6D9D}" type="datetimeFigureOut">
              <a:rPr lang="en-US" smtClean="0"/>
              <a:t>7/4/2024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2755181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65E195-C89C-4871-8AE9-903FDB8B6D9D}" type="datetimeFigureOut">
              <a:rPr lang="en-US" smtClean="0"/>
              <a:pPr/>
              <a:t>7/4/2024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34335735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665E195-C89C-4871-8AE9-903FDB8B6D9D}" type="datetimeFigureOut">
              <a:rPr lang="en-US" smtClean="0"/>
              <a:pPr/>
              <a:t>7/4/2024</a:t>
            </a:fld>
            <a:endParaRPr lang="en-US"/>
          </a:p>
        </p:txBody>
      </p:sp>
      <p:sp>
        <p:nvSpPr>
          <p:cNvPr id="6" name="Footer Placeholder 5"/>
          <p:cNvSpPr>
            <a:spLocks noGrp="1"/>
          </p:cNvSpPr>
          <p:nvPr>
            <p:ph type="ftr" sz="quarter" idx="11"/>
          </p:nvPr>
        </p:nvSpPr>
        <p:spPr>
          <a:xfrm>
            <a:off x="685800" y="379941"/>
            <a:ext cx="6991492" cy="365125"/>
          </a:xfrm>
        </p:spPr>
        <p:txBody>
          <a:bodyPr/>
          <a:lstStyle/>
          <a:p>
            <a:r>
              <a:rPr lang="en-US"/>
              <a:t>Add a footer</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9387126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665E195-C89C-4871-8AE9-903FDB8B6D9D}" type="datetimeFigureOut">
              <a:rPr lang="en-US" smtClean="0"/>
              <a:pPr/>
              <a:t>7/4/2024</a:t>
            </a:fld>
            <a:endParaRPr lang="en-US"/>
          </a:p>
        </p:txBody>
      </p:sp>
      <p:sp>
        <p:nvSpPr>
          <p:cNvPr id="6" name="Footer Placeholder 5"/>
          <p:cNvSpPr>
            <a:spLocks noGrp="1"/>
          </p:cNvSpPr>
          <p:nvPr>
            <p:ph type="ftr" sz="quarter" idx="11"/>
          </p:nvPr>
        </p:nvSpPr>
        <p:spPr>
          <a:xfrm>
            <a:off x="685800" y="379941"/>
            <a:ext cx="6991492" cy="365125"/>
          </a:xfrm>
        </p:spPr>
        <p:txBody>
          <a:bodyPr/>
          <a:lstStyle/>
          <a:p>
            <a:r>
              <a:rPr lang="en-US"/>
              <a:t>Add a footer</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062D6987-FB6D-4DB8-81B8-AD0F35E3BB5F}"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5346643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665E195-C89C-4871-8AE9-903FDB8B6D9D}" type="datetimeFigureOut">
              <a:rPr lang="en-US" smtClean="0"/>
              <a:pPr/>
              <a:t>7/4/2024</a:t>
            </a:fld>
            <a:endParaRPr lang="en-US"/>
          </a:p>
        </p:txBody>
      </p:sp>
      <p:sp>
        <p:nvSpPr>
          <p:cNvPr id="6" name="Footer Placeholder 5"/>
          <p:cNvSpPr>
            <a:spLocks noGrp="1"/>
          </p:cNvSpPr>
          <p:nvPr>
            <p:ph type="ftr" sz="quarter" idx="11"/>
          </p:nvPr>
        </p:nvSpPr>
        <p:spPr>
          <a:xfrm>
            <a:off x="685800" y="378883"/>
            <a:ext cx="6991492" cy="365125"/>
          </a:xfrm>
        </p:spPr>
        <p:txBody>
          <a:bodyPr/>
          <a:lstStyle/>
          <a:p>
            <a:r>
              <a:rPr lang="en-US"/>
              <a:t>Add a footer</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25776764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65E195-C89C-4871-8AE9-903FDB8B6D9D}" type="datetimeFigureOut">
              <a:rPr lang="en-US" smtClean="0"/>
              <a:pPr/>
              <a:t>7/4/2024</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31916750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665E195-C89C-4871-8AE9-903FDB8B6D9D}" type="datetimeFigureOut">
              <a:rPr lang="en-US" smtClean="0"/>
              <a:pPr/>
              <a:t>7/4/2024</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062D6987-FB6D-4DB8-81B8-AD0F35E3BB5F}" type="slidenum">
              <a:rPr lang="en-US" smtClean="0"/>
              <a:pPr/>
              <a:t>‹#›</a:t>
            </a:fld>
            <a:endParaRPr lang="en-US"/>
          </a:p>
        </p:txBody>
      </p:sp>
    </p:spTree>
    <p:extLst>
      <p:ext uri="{BB962C8B-B14F-4D97-AF65-F5344CB8AC3E}">
        <p14:creationId xmlns:p14="http://schemas.microsoft.com/office/powerpoint/2010/main" val="648439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65E195-C89C-4871-8AE9-903FDB8B6D9D}" type="datetimeFigureOut">
              <a:rPr lang="en-US" smtClean="0"/>
              <a:t>7/4/2024</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5055959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5E195-C89C-4871-8AE9-903FDB8B6D9D}" type="datetimeFigureOut">
              <a:rPr lang="en-US" smtClean="0"/>
              <a:t>7/4/2024</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4998443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665E195-C89C-4871-8AE9-903FDB8B6D9D}" type="datetimeFigureOut">
              <a:rPr lang="en-US" smtClean="0"/>
              <a:t>7/4/2024</a:t>
            </a:fld>
            <a:endParaRPr lang="en-US"/>
          </a:p>
        </p:txBody>
      </p:sp>
      <p:sp>
        <p:nvSpPr>
          <p:cNvPr id="5" name="Footer Placeholder 4"/>
          <p:cNvSpPr>
            <a:spLocks noGrp="1"/>
          </p:cNvSpPr>
          <p:nvPr>
            <p:ph type="ftr" sz="quarter" idx="11"/>
          </p:nvPr>
        </p:nvSpPr>
        <p:spPr>
          <a:xfrm>
            <a:off x="685800" y="381000"/>
            <a:ext cx="6991492"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381983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65E195-C89C-4871-8AE9-903FDB8B6D9D}" type="datetimeFigureOut">
              <a:rPr lang="en-US" smtClean="0"/>
              <a:t>7/4/2024</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05083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5E195-C89C-4871-8AE9-903FDB8B6D9D}" type="datetimeFigureOut">
              <a:rPr lang="en-US" smtClean="0"/>
              <a:t>7/4/2024</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62965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65E195-C89C-4871-8AE9-903FDB8B6D9D}" type="datetimeFigureOut">
              <a:rPr lang="en-US" smtClean="0"/>
              <a:t>7/4/2024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8538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65E195-C89C-4871-8AE9-903FDB8B6D9D}" type="datetimeFigureOut">
              <a:rPr lang="en-US" smtClean="0"/>
              <a:t>7/4/2024</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11655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3.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665E195-C89C-4871-8AE9-903FDB8B6D9D}" type="datetimeFigureOut">
              <a:rPr lang="en-US" smtClean="0"/>
              <a:pPr/>
              <a:t>7/4/2024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2D6987-FB6D-4DB8-81B8-AD0F35E3BB5F}" type="slidenum">
              <a:rPr lang="en-US" smtClean="0"/>
              <a:pPr/>
              <a:t>‹#›</a:t>
            </a:fld>
            <a:endParaRPr lang="en-US"/>
          </a:p>
        </p:txBody>
      </p:sp>
    </p:spTree>
    <p:extLst>
      <p:ext uri="{BB962C8B-B14F-4D97-AF65-F5344CB8AC3E}">
        <p14:creationId xmlns:p14="http://schemas.microsoft.com/office/powerpoint/2010/main" val="347647774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665E195-C89C-4871-8AE9-903FDB8B6D9D}" type="datetimeFigureOut">
              <a:rPr lang="en-US" smtClean="0"/>
              <a:pPr/>
              <a:t>7/4/2024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2D6987-FB6D-4DB8-81B8-AD0F35E3BB5F}" type="slidenum">
              <a:rPr lang="en-US" smtClean="0"/>
              <a:pPr/>
              <a:t>‹#›</a:t>
            </a:fld>
            <a:endParaRPr lang="en-US"/>
          </a:p>
        </p:txBody>
      </p:sp>
    </p:spTree>
    <p:extLst>
      <p:ext uri="{BB962C8B-B14F-4D97-AF65-F5344CB8AC3E}">
        <p14:creationId xmlns:p14="http://schemas.microsoft.com/office/powerpoint/2010/main" val="155401728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665E195-C89C-4871-8AE9-903FDB8B6D9D}" type="datetimeFigureOut">
              <a:rPr lang="en-US" smtClean="0"/>
              <a:pPr/>
              <a:t>7/4/2024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62D6987-FB6D-4DB8-81B8-AD0F35E3BB5F}" type="slidenum">
              <a:rPr lang="en-US" smtClean="0"/>
              <a:pPr/>
              <a:t>‹#›</a:t>
            </a:fld>
            <a:endParaRPr lang="en-US"/>
          </a:p>
        </p:txBody>
      </p:sp>
    </p:spTree>
    <p:extLst>
      <p:ext uri="{BB962C8B-B14F-4D97-AF65-F5344CB8AC3E}">
        <p14:creationId xmlns:p14="http://schemas.microsoft.com/office/powerpoint/2010/main" val="95248221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19.xml"/><Relationship Id="rId1" Type="http://schemas.openxmlformats.org/officeDocument/2006/relationships/themeOverride" Target="../theme/themeOverride11.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hemeOverride" Target="../theme/themeOverride1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hemeOverride" Target="../theme/themeOverride14.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hemeOverride" Target="../theme/themeOverride15.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hemeOverride" Target="../theme/themeOverride16.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19.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hemeOverride" Target="../theme/themeOverride1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8.xml"/><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9.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20.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19.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19.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19.xml"/><Relationship Id="rId1" Type="http://schemas.openxmlformats.org/officeDocument/2006/relationships/themeOverride" Target="../theme/themeOverride6.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9.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9.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35445" y="462920"/>
            <a:ext cx="6132990" cy="1825096"/>
          </a:xfrm>
        </p:spPr>
        <p:txBody>
          <a:bodyPr>
            <a:normAutofit/>
          </a:bodyPr>
          <a:lstStyle/>
          <a:p>
            <a:pPr algn="ctr"/>
            <a:r>
              <a:rPr lang="en-US" sz="5600" dirty="0"/>
              <a:t>THE PROCESSOR: CPU</a:t>
            </a:r>
          </a:p>
        </p:txBody>
      </p:sp>
      <p:pic>
        <p:nvPicPr>
          <p:cNvPr id="5" name="Picture 4" descr="A picture containing electronics, circuit&#10;&#10;Description automatically generated">
            <a:extLst>
              <a:ext uri="{FF2B5EF4-FFF2-40B4-BE49-F238E27FC236}">
                <a16:creationId xmlns:a16="http://schemas.microsoft.com/office/drawing/2014/main" id="{3069A972-A6B9-4272-858B-0044A5FD8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668" y="2467749"/>
            <a:ext cx="5025932" cy="3141206"/>
          </a:xfrm>
          <a:prstGeom prst="rect">
            <a:avLst/>
          </a:prstGeom>
          <a:ln>
            <a:noFill/>
          </a:ln>
          <a:effectLst>
            <a:softEdge rad="112500"/>
          </a:effectLst>
        </p:spPr>
      </p:pic>
    </p:spTree>
    <p:extLst>
      <p:ext uri="{BB962C8B-B14F-4D97-AF65-F5344CB8AC3E}">
        <p14:creationId xmlns:p14="http://schemas.microsoft.com/office/powerpoint/2010/main" val="1756136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 y="1331652"/>
            <a:ext cx="7894320" cy="820587"/>
          </a:xfrm>
        </p:spPr>
        <p:txBody>
          <a:bodyPr>
            <a:normAutofit fontScale="90000"/>
          </a:bodyPr>
          <a:lstStyle/>
          <a:p>
            <a:r>
              <a:rPr lang="en-US" sz="3600" b="1" dirty="0">
                <a:latin typeface="Times New Roman" panose="02020603050405020304" pitchFamily="18" charset="0"/>
                <a:cs typeface="Times New Roman" panose="02020603050405020304" pitchFamily="18" charset="0"/>
              </a:rPr>
              <a:t>CISC---   </a:t>
            </a:r>
            <a:r>
              <a:rPr lang="en-GB" altLang="en-US" sz="3600" b="1" dirty="0">
                <a:latin typeface="Times New Roman" panose="02020603050405020304" pitchFamily="18" charset="0"/>
                <a:cs typeface="Times New Roman" panose="02020603050405020304" pitchFamily="18" charset="0"/>
              </a:rPr>
              <a:t>Complex Instruction Set</a:t>
            </a:r>
            <a:br>
              <a:rPr lang="en-GB" altLang="en-US" sz="3100" dirty="0"/>
            </a:br>
            <a:endParaRPr lang="ru-RU" sz="3100" dirty="0"/>
          </a:p>
        </p:txBody>
      </p:sp>
      <p:sp>
        <p:nvSpPr>
          <p:cNvPr id="4" name="Content Placeholder 13"/>
          <p:cNvSpPr>
            <a:spLocks noGrp="1"/>
          </p:cNvSpPr>
          <p:nvPr>
            <p:ph idx="1"/>
          </p:nvPr>
        </p:nvSpPr>
        <p:spPr>
          <a:xfrm>
            <a:off x="248920" y="2204027"/>
            <a:ext cx="7716520" cy="4450845"/>
          </a:xfrm>
        </p:spPr>
        <p:txBody>
          <a:bodyPr>
            <a:normAutofit lnSpcReduction="10000"/>
          </a:bodyPr>
          <a:lstStyle/>
          <a:p>
            <a:pPr>
              <a:lnSpc>
                <a:spcPct val="130000"/>
              </a:lnSpc>
              <a:buClr>
                <a:srgbClr val="00B0F0"/>
              </a:buClr>
              <a:buFont typeface="Wingdings 2" panose="05020102010507070707" pitchFamily="18" charset="2"/>
              <a:buChar char="â"/>
            </a:pPr>
            <a:r>
              <a:rPr lang="en-GB" altLang="en-US" sz="1900" dirty="0">
                <a:latin typeface="Times New Roman" panose="02020603050405020304" pitchFamily="18" charset="0"/>
                <a:cs typeface="Times New Roman" panose="02020603050405020304" pitchFamily="18" charset="0"/>
              </a:rPr>
              <a:t>Uses complex instructions each of which may take multiple cycles.</a:t>
            </a:r>
          </a:p>
          <a:p>
            <a:pPr>
              <a:lnSpc>
                <a:spcPct val="130000"/>
              </a:lnSpc>
              <a:buClr>
                <a:srgbClr val="00B0F0"/>
              </a:buClr>
              <a:buFont typeface="Wingdings 2" panose="05020102010507070707" pitchFamily="18" charset="2"/>
              <a:buChar char="â"/>
            </a:pPr>
            <a:r>
              <a:rPr lang="en-GB" altLang="en-US" sz="1900" dirty="0">
                <a:latin typeface="Times New Roman" panose="02020603050405020304" pitchFamily="18" charset="0"/>
                <a:cs typeface="Times New Roman" panose="02020603050405020304" pitchFamily="18" charset="0"/>
              </a:rPr>
              <a:t>Single register set.</a:t>
            </a:r>
          </a:p>
          <a:p>
            <a:pPr>
              <a:lnSpc>
                <a:spcPct val="130000"/>
              </a:lnSpc>
              <a:buClr>
                <a:srgbClr val="00B0F0"/>
              </a:buClr>
              <a:buFont typeface="Wingdings 2" panose="05020102010507070707" pitchFamily="18" charset="2"/>
              <a:buChar char="â"/>
            </a:pPr>
            <a:r>
              <a:rPr lang="en-GB" altLang="en-US" sz="1900" dirty="0">
                <a:latin typeface="Times New Roman" panose="02020603050405020304" pitchFamily="18" charset="0"/>
                <a:cs typeface="Times New Roman" panose="02020603050405020304" pitchFamily="18" charset="0"/>
              </a:rPr>
              <a:t>Instructions have variable format.</a:t>
            </a:r>
          </a:p>
          <a:p>
            <a:pPr>
              <a:lnSpc>
                <a:spcPct val="130000"/>
              </a:lnSpc>
              <a:buClr>
                <a:srgbClr val="00B0F0"/>
              </a:buClr>
              <a:buFont typeface="Wingdings 2" panose="05020102010507070707" pitchFamily="18" charset="2"/>
              <a:buChar char="â"/>
            </a:pPr>
            <a:r>
              <a:rPr lang="en-GB" altLang="en-US" sz="1900" dirty="0">
                <a:latin typeface="Times New Roman" panose="02020603050405020304" pitchFamily="18" charset="0"/>
                <a:cs typeface="Times New Roman" panose="02020603050405020304" pitchFamily="18" charset="0"/>
              </a:rPr>
              <a:t>Many instructions and addressing modes are available.</a:t>
            </a:r>
          </a:p>
          <a:p>
            <a:pPr>
              <a:lnSpc>
                <a:spcPct val="130000"/>
              </a:lnSpc>
              <a:buClr>
                <a:srgbClr val="00B0F0"/>
              </a:buClr>
              <a:buFont typeface="Wingdings 2" panose="05020102010507070707" pitchFamily="18" charset="2"/>
              <a:buChar char="â"/>
            </a:pPr>
            <a:r>
              <a:rPr lang="en-GB" altLang="en-US" sz="1900" dirty="0">
                <a:latin typeface="Times New Roman" panose="02020603050405020304" pitchFamily="18" charset="0"/>
                <a:cs typeface="Times New Roman" panose="02020603050405020304" pitchFamily="18" charset="0"/>
              </a:rPr>
              <a:t>Has a complicated and expensive processor design.</a:t>
            </a:r>
          </a:p>
          <a:p>
            <a:pPr>
              <a:lnSpc>
                <a:spcPct val="130000"/>
              </a:lnSpc>
              <a:buClr>
                <a:srgbClr val="00B0F0"/>
              </a:buClr>
              <a:buFont typeface="Wingdings 2" panose="05020102010507070707" pitchFamily="18" charset="2"/>
              <a:buChar char="â"/>
            </a:pPr>
            <a:r>
              <a:rPr lang="en-GB" altLang="en-US" sz="1900" dirty="0">
                <a:latin typeface="Times New Roman" panose="02020603050405020304" pitchFamily="18" charset="0"/>
                <a:cs typeface="Times New Roman" panose="02020603050405020304" pitchFamily="18" charset="0"/>
              </a:rPr>
              <a:t>Has more components on CPU than a RISC processor</a:t>
            </a:r>
          </a:p>
          <a:p>
            <a:pPr>
              <a:lnSpc>
                <a:spcPct val="130000"/>
              </a:lnSpc>
              <a:buClr>
                <a:srgbClr val="00B0F0"/>
              </a:buClr>
              <a:buFont typeface="Wingdings 2" panose="05020102010507070707" pitchFamily="18" charset="2"/>
              <a:buChar char="â"/>
            </a:pPr>
            <a:r>
              <a:rPr lang="en-GB" altLang="en-US" sz="1900" dirty="0">
                <a:latin typeface="Times New Roman" panose="02020603050405020304" pitchFamily="18" charset="0"/>
                <a:cs typeface="Times New Roman" panose="02020603050405020304" pitchFamily="18" charset="0"/>
              </a:rPr>
              <a:t>Generates more heat</a:t>
            </a:r>
          </a:p>
          <a:p>
            <a:pPr>
              <a:lnSpc>
                <a:spcPct val="130000"/>
              </a:lnSpc>
              <a:buClr>
                <a:srgbClr val="00B0F0"/>
              </a:buClr>
              <a:buFont typeface="Wingdings 2" panose="05020102010507070707" pitchFamily="18" charset="2"/>
              <a:buChar char="â"/>
            </a:pPr>
            <a:r>
              <a:rPr lang="en-GB" altLang="en-US" sz="1900" dirty="0">
                <a:latin typeface="Times New Roman" panose="02020603050405020304" pitchFamily="18" charset="0"/>
                <a:cs typeface="Times New Roman" panose="02020603050405020304" pitchFamily="18" charset="0"/>
              </a:rPr>
              <a:t>Requires heat sink/fan</a:t>
            </a:r>
          </a:p>
          <a:p>
            <a:pPr>
              <a:lnSpc>
                <a:spcPct val="130000"/>
              </a:lnSpc>
              <a:buClr>
                <a:srgbClr val="00B0F0"/>
              </a:buClr>
              <a:buFont typeface="Wingdings 2" panose="05020102010507070707" pitchFamily="18" charset="2"/>
              <a:buChar char="â"/>
            </a:pPr>
            <a:r>
              <a:rPr lang="en-GB" altLang="en-US" sz="1900" dirty="0">
                <a:latin typeface="Times New Roman" panose="02020603050405020304" pitchFamily="18" charset="0"/>
                <a:cs typeface="Times New Roman" panose="02020603050405020304" pitchFamily="18" charset="0"/>
              </a:rPr>
              <a:t>Uses more power</a:t>
            </a:r>
          </a:p>
          <a:p>
            <a:endParaRPr lang="en-GB" altLang="en-US" sz="2000" dirty="0"/>
          </a:p>
        </p:txBody>
      </p:sp>
    </p:spTree>
    <p:extLst>
      <p:ext uri="{BB962C8B-B14F-4D97-AF65-F5344CB8AC3E}">
        <p14:creationId xmlns:p14="http://schemas.microsoft.com/office/powerpoint/2010/main" val="215185920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hape, arrow&#10;&#10;Description automatically generated">
            <a:extLst>
              <a:ext uri="{FF2B5EF4-FFF2-40B4-BE49-F238E27FC236}">
                <a16:creationId xmlns:a16="http://schemas.microsoft.com/office/drawing/2014/main" id="{A2B06BCF-C452-4A8B-9161-7A6A21483E08}"/>
              </a:ext>
            </a:extLst>
          </p:cNvPr>
          <p:cNvPicPr>
            <a:picLocks noChangeAspect="1"/>
          </p:cNvPicPr>
          <p:nvPr/>
        </p:nvPicPr>
        <p:blipFill rotWithShape="1">
          <a:blip r:embed="rId3">
            <a:extLst>
              <a:ext uri="{28A0092B-C50C-407E-A947-70E740481C1C}">
                <a14:useLocalDpi xmlns:a14="http://schemas.microsoft.com/office/drawing/2010/main" val="0"/>
              </a:ext>
            </a:extLst>
          </a:blip>
          <a:srcRect l="5074" t="5103" r="7209" b="9897"/>
          <a:stretch/>
        </p:blipFill>
        <p:spPr>
          <a:xfrm>
            <a:off x="731520" y="1657107"/>
            <a:ext cx="5042748" cy="36649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Table&#10;&#10;Description automatically generated">
            <a:extLst>
              <a:ext uri="{FF2B5EF4-FFF2-40B4-BE49-F238E27FC236}">
                <a16:creationId xmlns:a16="http://schemas.microsoft.com/office/drawing/2014/main" id="{E9D5EFD4-D053-4451-88F0-740FB3CB60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7732" y="1415126"/>
            <a:ext cx="5042748" cy="4101755"/>
          </a:xfrm>
          <a:prstGeom prst="rect">
            <a:avLst/>
          </a:prstGeom>
          <a:ln w="31750" cap="sq">
            <a:noFill/>
            <a:miter lim="800000"/>
          </a:ln>
        </p:spPr>
      </p:pic>
    </p:spTree>
    <p:extLst>
      <p:ext uri="{BB962C8B-B14F-4D97-AF65-F5344CB8AC3E}">
        <p14:creationId xmlns:p14="http://schemas.microsoft.com/office/powerpoint/2010/main" val="256322021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hape, arrow&#10;&#10;Description automatically generated">
            <a:extLst>
              <a:ext uri="{FF2B5EF4-FFF2-40B4-BE49-F238E27FC236}">
                <a16:creationId xmlns:a16="http://schemas.microsoft.com/office/drawing/2014/main" id="{703384C9-7D63-47AE-B9C0-5C3AB811BD96}"/>
              </a:ext>
            </a:extLst>
          </p:cNvPr>
          <p:cNvPicPr>
            <a:picLocks noChangeAspect="1"/>
          </p:cNvPicPr>
          <p:nvPr/>
        </p:nvPicPr>
        <p:blipFill rotWithShape="1">
          <a:blip r:embed="rId2">
            <a:extLst>
              <a:ext uri="{28A0092B-C50C-407E-A947-70E740481C1C}">
                <a14:useLocalDpi xmlns:a14="http://schemas.microsoft.com/office/drawing/2010/main" val="0"/>
              </a:ext>
            </a:extLst>
          </a:blip>
          <a:srcRect t="38570" b="13835"/>
          <a:stretch/>
        </p:blipFill>
        <p:spPr>
          <a:xfrm>
            <a:off x="4188000" y="3038475"/>
            <a:ext cx="3816000" cy="129095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aphicFrame>
        <p:nvGraphicFramePr>
          <p:cNvPr id="7" name="Table 6">
            <a:extLst>
              <a:ext uri="{FF2B5EF4-FFF2-40B4-BE49-F238E27FC236}">
                <a16:creationId xmlns:a16="http://schemas.microsoft.com/office/drawing/2014/main" id="{A519EAD8-8FAA-493F-940C-3E185B66BBEF}"/>
              </a:ext>
            </a:extLst>
          </p:cNvPr>
          <p:cNvGraphicFramePr>
            <a:graphicFrameLocks noGrp="1"/>
          </p:cNvGraphicFramePr>
          <p:nvPr>
            <p:extLst>
              <p:ext uri="{D42A27DB-BD31-4B8C-83A1-F6EECF244321}">
                <p14:modId xmlns:p14="http://schemas.microsoft.com/office/powerpoint/2010/main" val="1477993132"/>
              </p:ext>
            </p:extLst>
          </p:nvPr>
        </p:nvGraphicFramePr>
        <p:xfrm>
          <a:off x="8284845" y="1226714"/>
          <a:ext cx="3723004" cy="5529397"/>
        </p:xfrm>
        <a:graphic>
          <a:graphicData uri="http://schemas.openxmlformats.org/drawingml/2006/table">
            <a:tbl>
              <a:tblPr>
                <a:tableStyleId>{0505E3EF-67EA-436B-97B2-0124C06EBD24}</a:tableStyleId>
              </a:tblPr>
              <a:tblGrid>
                <a:gridCol w="3723004">
                  <a:extLst>
                    <a:ext uri="{9D8B030D-6E8A-4147-A177-3AD203B41FA5}">
                      <a16:colId xmlns:a16="http://schemas.microsoft.com/office/drawing/2014/main" val="3111263099"/>
                    </a:ext>
                  </a:extLst>
                </a:gridCol>
              </a:tblGrid>
              <a:tr h="308574">
                <a:tc>
                  <a:txBody>
                    <a:bodyPr/>
                    <a:lstStyle/>
                    <a:p>
                      <a:r>
                        <a:rPr lang="en-US" b="1" dirty="0"/>
                        <a:t>RISC</a:t>
                      </a:r>
                      <a:endParaRPr lang="en-US" dirty="0">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927480530"/>
                  </a:ext>
                </a:extLst>
              </a:tr>
              <a:tr h="480003">
                <a:tc>
                  <a:txBody>
                    <a:body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RISC stand for reduced instruction set computer.</a:t>
                      </a:r>
                    </a:p>
                  </a:txBody>
                  <a:tcPr marL="0" marR="0" marT="0" marB="0" anchor="ctr"/>
                </a:tc>
                <a:extLst>
                  <a:ext uri="{0D108BD9-81ED-4DB2-BD59-A6C34878D82A}">
                    <a16:rowId xmlns:a16="http://schemas.microsoft.com/office/drawing/2014/main" val="3035384973"/>
                  </a:ext>
                </a:extLst>
              </a:tr>
              <a:tr h="240002">
                <a:tc>
                  <a:txBody>
                    <a:body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It has few instructions.</a:t>
                      </a:r>
                    </a:p>
                  </a:txBody>
                  <a:tcPr marL="0" marR="0" marT="0" marB="0" anchor="ctr"/>
                </a:tc>
                <a:extLst>
                  <a:ext uri="{0D108BD9-81ED-4DB2-BD59-A6C34878D82A}">
                    <a16:rowId xmlns:a16="http://schemas.microsoft.com/office/drawing/2014/main" val="450811708"/>
                  </a:ext>
                </a:extLst>
              </a:tr>
              <a:tr h="480003">
                <a:tc>
                  <a:txBody>
                    <a:body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Spends more transistors on memory registers.</a:t>
                      </a:r>
                    </a:p>
                  </a:txBody>
                  <a:tcPr marL="0" marR="0" marT="0" marB="0" anchor="ctr"/>
                </a:tc>
                <a:extLst>
                  <a:ext uri="{0D108BD9-81ED-4DB2-BD59-A6C34878D82A}">
                    <a16:rowId xmlns:a16="http://schemas.microsoft.com/office/drawing/2014/main" val="82158925"/>
                  </a:ext>
                </a:extLst>
              </a:tr>
              <a:tr h="380564">
                <a:tc>
                  <a:txBody>
                    <a:body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It has fixed length instructions.</a:t>
                      </a:r>
                    </a:p>
                  </a:txBody>
                  <a:tcPr marL="0" marR="0" marT="0" marB="0" anchor="ctr"/>
                </a:tc>
                <a:extLst>
                  <a:ext uri="{0D108BD9-81ED-4DB2-BD59-A6C34878D82A}">
                    <a16:rowId xmlns:a16="http://schemas.microsoft.com/office/drawing/2014/main" val="189976591"/>
                  </a:ext>
                </a:extLst>
              </a:tr>
              <a:tr h="480003">
                <a:tc>
                  <a:txBody>
                    <a:body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It has few data types as compared to CISC.</a:t>
                      </a:r>
                    </a:p>
                  </a:txBody>
                  <a:tcPr marL="0" marR="0" marT="0" marB="0" anchor="ctr"/>
                </a:tc>
                <a:extLst>
                  <a:ext uri="{0D108BD9-81ED-4DB2-BD59-A6C34878D82A}">
                    <a16:rowId xmlns:a16="http://schemas.microsoft.com/office/drawing/2014/main" val="4003274025"/>
                  </a:ext>
                </a:extLst>
              </a:tr>
              <a:tr h="412345">
                <a:tc>
                  <a:txBody>
                    <a:body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It has single cycle operation.</a:t>
                      </a:r>
                    </a:p>
                  </a:txBody>
                  <a:tcPr marL="0" marR="0" marT="0" marB="0" anchor="ctr"/>
                </a:tc>
                <a:extLst>
                  <a:ext uri="{0D108BD9-81ED-4DB2-BD59-A6C34878D82A}">
                    <a16:rowId xmlns:a16="http://schemas.microsoft.com/office/drawing/2014/main" val="2060801664"/>
                  </a:ext>
                </a:extLst>
              </a:tr>
              <a:tr h="618518">
                <a:tc>
                  <a:txBody>
                    <a:body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Only load/store instruction access memory.</a:t>
                      </a:r>
                    </a:p>
                  </a:txBody>
                  <a:tcPr marL="0" marR="0" marT="0" marB="0" anchor="ctr"/>
                </a:tc>
                <a:extLst>
                  <a:ext uri="{0D108BD9-81ED-4DB2-BD59-A6C34878D82A}">
                    <a16:rowId xmlns:a16="http://schemas.microsoft.com/office/drawing/2014/main" val="1071061433"/>
                  </a:ext>
                </a:extLst>
              </a:tr>
              <a:tr h="824692">
                <a:tc>
                  <a:txBody>
                    <a:body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It has large number of general purpose registers.</a:t>
                      </a:r>
                    </a:p>
                  </a:txBody>
                  <a:tcPr marL="0" marR="0" marT="0" marB="0" anchor="ctr"/>
                </a:tc>
                <a:extLst>
                  <a:ext uri="{0D108BD9-81ED-4DB2-BD59-A6C34878D82A}">
                    <a16:rowId xmlns:a16="http://schemas.microsoft.com/office/drawing/2014/main" val="1195999006"/>
                  </a:ext>
                </a:extLst>
              </a:tr>
              <a:tr h="412345">
                <a:tc>
                  <a:txBody>
                    <a:body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It has few addressing modes.</a:t>
                      </a:r>
                    </a:p>
                  </a:txBody>
                  <a:tcPr marL="0" marR="0" marT="0" marB="0" anchor="ctr"/>
                </a:tc>
                <a:extLst>
                  <a:ext uri="{0D108BD9-81ED-4DB2-BD59-A6C34878D82A}">
                    <a16:rowId xmlns:a16="http://schemas.microsoft.com/office/drawing/2014/main" val="1947359476"/>
                  </a:ext>
                </a:extLst>
              </a:tr>
              <a:tr h="480003">
                <a:tc>
                  <a:txBody>
                    <a:bodyPr/>
                    <a:lstStyle/>
                    <a:p>
                      <a:pPr marL="285750" indent="-285750" algn="l" defTabSz="914400" rtl="0" eaLnBrk="1" latinLnBrk="0" hangingPunct="1">
                        <a:buFont typeface="Wingdings" panose="05000000000000000000" pitchFamily="2" charset="2"/>
                        <a:buChar char="q"/>
                      </a:pPr>
                      <a:r>
                        <a:rPr lang="en-US" sz="1400" kern="1200" dirty="0">
                          <a:solidFill>
                            <a:schemeClr val="dk1"/>
                          </a:solidFill>
                          <a:latin typeface="Times New Roman" panose="02020603050405020304" pitchFamily="18" charset="0"/>
                          <a:ea typeface="+mn-ea"/>
                          <a:cs typeface="Times New Roman" panose="02020603050405020304" pitchFamily="18" charset="0"/>
                        </a:rPr>
                        <a:t>It has a hard wired unit of programming.</a:t>
                      </a:r>
                    </a:p>
                  </a:txBody>
                  <a:tcPr marL="0" marR="0" marT="0" marB="0" anchor="ctr"/>
                </a:tc>
                <a:extLst>
                  <a:ext uri="{0D108BD9-81ED-4DB2-BD59-A6C34878D82A}">
                    <a16:rowId xmlns:a16="http://schemas.microsoft.com/office/drawing/2014/main" val="3142355249"/>
                  </a:ext>
                </a:extLst>
              </a:tr>
              <a:tr h="412345">
                <a:tc>
                  <a:txBody>
                    <a:bodyPr/>
                    <a:lstStyle/>
                    <a:p>
                      <a:pPr marL="285750" indent="-285750" algn="l" defTabSz="914400" rtl="0" eaLnBrk="1" latinLnBrk="0" hangingPunct="1">
                        <a:buFont typeface="Wingdings" panose="05000000000000000000" pitchFamily="2" charset="2"/>
                        <a:buChar char="q"/>
                      </a:pPr>
                      <a:r>
                        <a:rPr lang="en-US" sz="1400" kern="1200" dirty="0">
                          <a:solidFill>
                            <a:schemeClr val="dk1"/>
                          </a:solidFill>
                          <a:latin typeface="Times New Roman" panose="02020603050405020304" pitchFamily="18" charset="0"/>
                          <a:ea typeface="+mn-ea"/>
                          <a:cs typeface="Times New Roman" panose="02020603050405020304" pitchFamily="18" charset="0"/>
                        </a:rPr>
                        <a:t>Pipelining does function correctly.</a:t>
                      </a:r>
                    </a:p>
                  </a:txBody>
                  <a:tcPr marL="0" marR="0" marT="0" marB="0" anchor="ctr"/>
                </a:tc>
                <a:extLst>
                  <a:ext uri="{0D108BD9-81ED-4DB2-BD59-A6C34878D82A}">
                    <a16:rowId xmlns:a16="http://schemas.microsoft.com/office/drawing/2014/main" val="450826684"/>
                  </a:ext>
                </a:extLst>
              </a:tr>
            </a:tbl>
          </a:graphicData>
        </a:graphic>
      </p:graphicFrame>
      <p:graphicFrame>
        <p:nvGraphicFramePr>
          <p:cNvPr id="8" name="Table 7">
            <a:extLst>
              <a:ext uri="{FF2B5EF4-FFF2-40B4-BE49-F238E27FC236}">
                <a16:creationId xmlns:a16="http://schemas.microsoft.com/office/drawing/2014/main" id="{B42FC467-C776-4CD9-848B-467DDDF01703}"/>
              </a:ext>
            </a:extLst>
          </p:cNvPr>
          <p:cNvGraphicFramePr>
            <a:graphicFrameLocks noGrp="1"/>
          </p:cNvGraphicFramePr>
          <p:nvPr>
            <p:extLst>
              <p:ext uri="{D42A27DB-BD31-4B8C-83A1-F6EECF244321}">
                <p14:modId xmlns:p14="http://schemas.microsoft.com/office/powerpoint/2010/main" val="1733815497"/>
              </p:ext>
            </p:extLst>
          </p:nvPr>
        </p:nvGraphicFramePr>
        <p:xfrm>
          <a:off x="307055" y="1280160"/>
          <a:ext cx="3723005" cy="5475951"/>
        </p:xfrm>
        <a:graphic>
          <a:graphicData uri="http://schemas.openxmlformats.org/drawingml/2006/table">
            <a:tbl>
              <a:tblPr>
                <a:tableStyleId>{0505E3EF-67EA-436B-97B2-0124C06EBD24}</a:tableStyleId>
              </a:tblPr>
              <a:tblGrid>
                <a:gridCol w="3723005">
                  <a:extLst>
                    <a:ext uri="{9D8B030D-6E8A-4147-A177-3AD203B41FA5}">
                      <a16:colId xmlns:a16="http://schemas.microsoft.com/office/drawing/2014/main" val="1145729084"/>
                    </a:ext>
                  </a:extLst>
                </a:gridCol>
              </a:tblGrid>
              <a:tr h="306237">
                <a:tc>
                  <a:txBody>
                    <a:bodyPr/>
                    <a:lstStyle/>
                    <a:p>
                      <a:r>
                        <a:rPr lang="en-US" b="1"/>
                        <a:t>CISC</a:t>
                      </a:r>
                      <a:endParaRPr lang="en-US">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927480530"/>
                  </a:ext>
                </a:extLst>
              </a:tr>
              <a:tr h="567523">
                <a:tc>
                  <a:txBody>
                    <a:body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CISC stand for complex instruction set computer.</a:t>
                      </a:r>
                    </a:p>
                  </a:txBody>
                  <a:tcPr marL="0" marR="0" marT="0" marB="0" anchor="ctr"/>
                </a:tc>
                <a:extLst>
                  <a:ext uri="{0D108BD9-81ED-4DB2-BD59-A6C34878D82A}">
                    <a16:rowId xmlns:a16="http://schemas.microsoft.com/office/drawing/2014/main" val="3035384973"/>
                  </a:ext>
                </a:extLst>
              </a:tr>
              <a:tr h="238185">
                <a:tc>
                  <a:txBody>
                    <a:body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It has more instruction.</a:t>
                      </a:r>
                    </a:p>
                  </a:txBody>
                  <a:tcPr marL="0" marR="0" marT="0" marB="0" anchor="ctr"/>
                </a:tc>
                <a:extLst>
                  <a:ext uri="{0D108BD9-81ED-4DB2-BD59-A6C34878D82A}">
                    <a16:rowId xmlns:a16="http://schemas.microsoft.com/office/drawing/2014/main" val="450811708"/>
                  </a:ext>
                </a:extLst>
              </a:tr>
              <a:tr h="476370">
                <a:tc>
                  <a:txBody>
                    <a:body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Transistors used for storing complex instructions.</a:t>
                      </a:r>
                    </a:p>
                  </a:txBody>
                  <a:tcPr marL="0" marR="0" marT="0" marB="0" anchor="ctr"/>
                </a:tc>
                <a:extLst>
                  <a:ext uri="{0D108BD9-81ED-4DB2-BD59-A6C34878D82A}">
                    <a16:rowId xmlns:a16="http://schemas.microsoft.com/office/drawing/2014/main" val="82158925"/>
                  </a:ext>
                </a:extLst>
              </a:tr>
              <a:tr h="409225">
                <a:tc>
                  <a:txBody>
                    <a:body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It has variable length instruction.</a:t>
                      </a:r>
                    </a:p>
                  </a:txBody>
                  <a:tcPr marL="0" marR="0" marT="0" marB="0" anchor="ctr"/>
                </a:tc>
                <a:extLst>
                  <a:ext uri="{0D108BD9-81ED-4DB2-BD59-A6C34878D82A}">
                    <a16:rowId xmlns:a16="http://schemas.microsoft.com/office/drawing/2014/main" val="189976591"/>
                  </a:ext>
                </a:extLst>
              </a:tr>
              <a:tr h="409225">
                <a:tc>
                  <a:txBody>
                    <a:body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It has more data types as compared to RISC.</a:t>
                      </a:r>
                    </a:p>
                  </a:txBody>
                  <a:tcPr marL="0" marR="0" marT="0" marB="0" anchor="ctr"/>
                </a:tc>
                <a:extLst>
                  <a:ext uri="{0D108BD9-81ED-4DB2-BD59-A6C34878D82A}">
                    <a16:rowId xmlns:a16="http://schemas.microsoft.com/office/drawing/2014/main" val="4003274025"/>
                  </a:ext>
                </a:extLst>
              </a:tr>
              <a:tr h="409225">
                <a:tc>
                  <a:txBody>
                    <a:body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It has multi cycle operation.</a:t>
                      </a:r>
                    </a:p>
                  </a:txBody>
                  <a:tcPr marL="0" marR="0" marT="0" marB="0" anchor="ctr"/>
                </a:tc>
                <a:extLst>
                  <a:ext uri="{0D108BD9-81ED-4DB2-BD59-A6C34878D82A}">
                    <a16:rowId xmlns:a16="http://schemas.microsoft.com/office/drawing/2014/main" val="2060801664"/>
                  </a:ext>
                </a:extLst>
              </a:tr>
              <a:tr h="613836">
                <a:tc>
                  <a:txBody>
                    <a:body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Many instruction access can memory.</a:t>
                      </a:r>
                    </a:p>
                  </a:txBody>
                  <a:tcPr marL="0" marR="0" marT="0" marB="0" anchor="ctr"/>
                </a:tc>
                <a:extLst>
                  <a:ext uri="{0D108BD9-81ED-4DB2-BD59-A6C34878D82A}">
                    <a16:rowId xmlns:a16="http://schemas.microsoft.com/office/drawing/2014/main" val="1071061433"/>
                  </a:ext>
                </a:extLst>
              </a:tr>
              <a:tr h="818450">
                <a:tc>
                  <a:txBody>
                    <a:body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It has small number of general purpose registers and several special purposes registers.</a:t>
                      </a:r>
                    </a:p>
                  </a:txBody>
                  <a:tcPr marL="0" marR="0" marT="0" marB="0" anchor="ctr"/>
                </a:tc>
                <a:extLst>
                  <a:ext uri="{0D108BD9-81ED-4DB2-BD59-A6C34878D82A}">
                    <a16:rowId xmlns:a16="http://schemas.microsoft.com/office/drawing/2014/main" val="1195999006"/>
                  </a:ext>
                </a:extLst>
              </a:tr>
              <a:tr h="409225">
                <a:tc>
                  <a:txBody>
                    <a:bodyPr/>
                    <a:lstStyle/>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It has more addressing modes.</a:t>
                      </a:r>
                    </a:p>
                  </a:txBody>
                  <a:tcPr marL="0" marR="0" marT="0" marB="0" anchor="ctr"/>
                </a:tc>
                <a:extLst>
                  <a:ext uri="{0D108BD9-81ED-4DB2-BD59-A6C34878D82A}">
                    <a16:rowId xmlns:a16="http://schemas.microsoft.com/office/drawing/2014/main" val="1947359476"/>
                  </a:ext>
                </a:extLst>
              </a:tr>
              <a:tr h="409225">
                <a:tc>
                  <a:txBody>
                    <a:bodyPr/>
                    <a:lstStyle/>
                    <a:p>
                      <a:pPr marL="285750" indent="-285750" algn="l" defTabSz="914400" rtl="0" eaLnBrk="1" latinLnBrk="0" hangingPunct="1">
                        <a:buFont typeface="Wingdings" panose="05000000000000000000" pitchFamily="2" charset="2"/>
                        <a:buChar char="q"/>
                      </a:pPr>
                      <a:r>
                        <a:rPr lang="en-US" sz="1400" kern="1200" dirty="0">
                          <a:solidFill>
                            <a:schemeClr val="dk1"/>
                          </a:solidFill>
                          <a:latin typeface="Times New Roman" panose="02020603050405020304" pitchFamily="18" charset="0"/>
                          <a:ea typeface="+mn-ea"/>
                          <a:cs typeface="Times New Roman" panose="02020603050405020304" pitchFamily="18" charset="0"/>
                        </a:rPr>
                        <a:t>It has a micro programming unit.</a:t>
                      </a:r>
                    </a:p>
                  </a:txBody>
                  <a:tcPr marL="0" marR="0" marT="0" marB="0" anchor="ctr"/>
                </a:tc>
                <a:extLst>
                  <a:ext uri="{0D108BD9-81ED-4DB2-BD59-A6C34878D82A}">
                    <a16:rowId xmlns:a16="http://schemas.microsoft.com/office/drawing/2014/main" val="3142355249"/>
                  </a:ext>
                </a:extLst>
              </a:tr>
              <a:tr h="409225">
                <a:tc>
                  <a:txBody>
                    <a:bodyPr/>
                    <a:lstStyle/>
                    <a:p>
                      <a:pPr marL="285750" indent="-285750" algn="l" defTabSz="914400" rtl="0" eaLnBrk="1" latinLnBrk="0" hangingPunct="1">
                        <a:buFont typeface="Wingdings" panose="05000000000000000000" pitchFamily="2" charset="2"/>
                        <a:buChar char="q"/>
                      </a:pPr>
                      <a:r>
                        <a:rPr lang="en-US" sz="1400" kern="1200" dirty="0">
                          <a:solidFill>
                            <a:schemeClr val="dk1"/>
                          </a:solidFill>
                          <a:latin typeface="Times New Roman" panose="02020603050405020304" pitchFamily="18" charset="0"/>
                          <a:ea typeface="+mn-ea"/>
                          <a:cs typeface="Times New Roman" panose="02020603050405020304" pitchFamily="18" charset="0"/>
                        </a:rPr>
                        <a:t>Pipelining does not function correctly.</a:t>
                      </a:r>
                    </a:p>
                  </a:txBody>
                  <a:tcPr marL="0" marR="0" marT="0" marB="0" anchor="ctr"/>
                </a:tc>
                <a:extLst>
                  <a:ext uri="{0D108BD9-81ED-4DB2-BD59-A6C34878D82A}">
                    <a16:rowId xmlns:a16="http://schemas.microsoft.com/office/drawing/2014/main" val="450826684"/>
                  </a:ext>
                </a:extLst>
              </a:tr>
            </a:tbl>
          </a:graphicData>
        </a:graphic>
      </p:graphicFrame>
    </p:spTree>
    <p:extLst>
      <p:ext uri="{BB962C8B-B14F-4D97-AF65-F5344CB8AC3E}">
        <p14:creationId xmlns:p14="http://schemas.microsoft.com/office/powerpoint/2010/main" val="139833509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35444" y="462920"/>
            <a:ext cx="7661435" cy="1825096"/>
          </a:xfrm>
        </p:spPr>
        <p:txBody>
          <a:bodyPr>
            <a:normAutofit/>
          </a:bodyPr>
          <a:lstStyle/>
          <a:p>
            <a:pPr algn="ctr"/>
            <a:r>
              <a:rPr lang="en-US" sz="5600" dirty="0"/>
              <a:t>THE PROCESSOR: CPU</a:t>
            </a:r>
            <a:br>
              <a:rPr lang="en-US" sz="5600" dirty="0"/>
            </a:br>
            <a:r>
              <a:rPr lang="en-US" sz="5600" cap="none" dirty="0"/>
              <a:t>Pipelining </a:t>
            </a:r>
            <a:endParaRPr lang="en-US" sz="5600" dirty="0"/>
          </a:p>
        </p:txBody>
      </p:sp>
      <p:pic>
        <p:nvPicPr>
          <p:cNvPr id="5" name="Picture 4" descr="A picture containing electronics, circuit&#10;&#10;Description automatically generated">
            <a:extLst>
              <a:ext uri="{FF2B5EF4-FFF2-40B4-BE49-F238E27FC236}">
                <a16:creationId xmlns:a16="http://schemas.microsoft.com/office/drawing/2014/main" id="{3069A972-A6B9-4272-858B-0044A5FD8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668" y="2467749"/>
            <a:ext cx="5025932" cy="3141206"/>
          </a:xfrm>
          <a:prstGeom prst="rect">
            <a:avLst/>
          </a:prstGeom>
          <a:ln>
            <a:noFill/>
          </a:ln>
          <a:effectLst>
            <a:softEdge rad="112500"/>
          </a:effectLst>
        </p:spPr>
      </p:pic>
    </p:spTree>
    <p:extLst>
      <p:ext uri="{BB962C8B-B14F-4D97-AF65-F5344CB8AC3E}">
        <p14:creationId xmlns:p14="http://schemas.microsoft.com/office/powerpoint/2010/main" val="190755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9">
            <a:extLst>
              <a:ext uri="{FF2B5EF4-FFF2-40B4-BE49-F238E27FC236}">
                <a16:creationId xmlns:a16="http://schemas.microsoft.com/office/drawing/2014/main" id="{F6559626-B5BE-44EF-8F21-5B2E759793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9"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20" name="Rectangle 13">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1" name="Picture 15">
            <a:extLst>
              <a:ext uri="{FF2B5EF4-FFF2-40B4-BE49-F238E27FC236}">
                <a16:creationId xmlns:a16="http://schemas.microsoft.com/office/drawing/2014/main" id="{757AB653-403A-4C29-A765-2D5A9A91CA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 r="69222"/>
          <a:stretch/>
        </p:blipFill>
        <p:spPr>
          <a:xfrm>
            <a:off x="-1" y="4038600"/>
            <a:ext cx="4629151" cy="2819400"/>
          </a:xfrm>
          <a:prstGeom prst="rect">
            <a:avLst/>
          </a:prstGeom>
        </p:spPr>
      </p:pic>
      <p:sp>
        <p:nvSpPr>
          <p:cNvPr id="2" name="Title 1"/>
          <p:cNvSpPr>
            <a:spLocks noGrp="1"/>
          </p:cNvSpPr>
          <p:nvPr>
            <p:ph type="title"/>
          </p:nvPr>
        </p:nvSpPr>
        <p:spPr>
          <a:xfrm>
            <a:off x="10287" y="1152525"/>
            <a:ext cx="4629150" cy="3542058"/>
          </a:xfrm>
        </p:spPr>
        <p:txBody>
          <a:bodyPr vert="horz" lIns="91440" tIns="45720" rIns="91440" bIns="45720" rtlCol="0" anchor="ctr">
            <a:normAutofit/>
          </a:bodyPr>
          <a:lstStyle/>
          <a:p>
            <a:pPr algn="ctr"/>
            <a:r>
              <a:rPr lang="en-US" sz="3600" b="1" dirty="0"/>
              <a:t>What is Pipelining? </a:t>
            </a:r>
            <a:endParaRPr lang="en-US" sz="3600" dirty="0"/>
          </a:p>
        </p:txBody>
      </p:sp>
      <p:sp>
        <p:nvSpPr>
          <p:cNvPr id="5" name="TextBox 4">
            <a:extLst>
              <a:ext uri="{FF2B5EF4-FFF2-40B4-BE49-F238E27FC236}">
                <a16:creationId xmlns:a16="http://schemas.microsoft.com/office/drawing/2014/main" id="{1767FDE3-BE9D-4F8C-95B3-9C4AD19982E0}"/>
              </a:ext>
            </a:extLst>
          </p:cNvPr>
          <p:cNvSpPr txBox="1"/>
          <p:nvPr/>
        </p:nvSpPr>
        <p:spPr>
          <a:xfrm>
            <a:off x="4642866" y="161924"/>
            <a:ext cx="7549134" cy="6696075"/>
          </a:xfrm>
          <a:prstGeom prst="rect">
            <a:avLst/>
          </a:prstGeom>
        </p:spPr>
        <p:txBody>
          <a:bodyPr vert="horz" lIns="91440" tIns="45720" rIns="91440" bIns="45720" rtlCol="0" anchor="t">
            <a:normAutofit/>
          </a:bodyPr>
          <a:lstStyle/>
          <a:p>
            <a:pPr>
              <a:lnSpc>
                <a:spcPct val="150000"/>
              </a:lnSpc>
              <a:spcAft>
                <a:spcPts val="600"/>
              </a:spcAft>
            </a:pPr>
            <a:r>
              <a:rPr lang="en-US" sz="2000" dirty="0">
                <a:latin typeface="Bookman Old Style" panose="02050604050505020204" pitchFamily="18" charset="0"/>
              </a:rPr>
              <a:t>Pipelining is the technique of fetching an instruction whilst the prior one is being decoded and the one before that is being executed.</a:t>
            </a:r>
          </a:p>
          <a:p>
            <a:pPr>
              <a:lnSpc>
                <a:spcPct val="150000"/>
              </a:lnSpc>
              <a:spcAft>
                <a:spcPts val="600"/>
              </a:spcAft>
            </a:pPr>
            <a:r>
              <a:rPr lang="en-US" sz="2000" dirty="0">
                <a:latin typeface="Bookman Old Style" panose="02050604050505020204" pitchFamily="18" charset="0"/>
                <a:cs typeface="Times New Roman" panose="02020603050405020304" pitchFamily="18" charset="0"/>
              </a:rPr>
              <a:t> In modern processors the microprocess begins executing a second instructions before the first one is completed. The instructions is not completed until it passes through all the stages .</a:t>
            </a:r>
          </a:p>
          <a:p>
            <a:pPr>
              <a:lnSpc>
                <a:spcPct val="150000"/>
              </a:lnSpc>
              <a:spcAft>
                <a:spcPts val="600"/>
              </a:spcAft>
            </a:pPr>
            <a:r>
              <a:rPr lang="en-US" sz="2000" dirty="0">
                <a:latin typeface="Bookman Old Style" panose="02050604050505020204" pitchFamily="18" charset="0"/>
                <a:cs typeface="Times New Roman" panose="02020603050405020304" pitchFamily="18" charset="0"/>
              </a:rPr>
              <a:t>With pipelining the computer architecture allows the next instructions to be fetched while the processor is performing other instructions.</a:t>
            </a:r>
          </a:p>
          <a:p>
            <a:pPr>
              <a:lnSpc>
                <a:spcPct val="150000"/>
              </a:lnSpc>
              <a:spcAft>
                <a:spcPts val="600"/>
              </a:spcAft>
            </a:pPr>
            <a:r>
              <a:rPr lang="en-US" sz="2000" dirty="0">
                <a:latin typeface="Bookman Old Style" panose="02050604050505020204" pitchFamily="18" charset="0"/>
                <a:cs typeface="Times New Roman" panose="02020603050405020304" pitchFamily="18" charset="0"/>
              </a:rPr>
              <a:t>This improves the execution throughput of a CPU by using the processor resources in a more efficient manner.</a:t>
            </a:r>
          </a:p>
          <a:p>
            <a:pPr>
              <a:lnSpc>
                <a:spcPct val="90000"/>
              </a:lnSpc>
              <a:spcAft>
                <a:spcPts val="600"/>
              </a:spcAft>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389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9">
            <a:extLst>
              <a:ext uri="{FF2B5EF4-FFF2-40B4-BE49-F238E27FC236}">
                <a16:creationId xmlns:a16="http://schemas.microsoft.com/office/drawing/2014/main" id="{F6559626-B5BE-44EF-8F21-5B2E759793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9"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20" name="Rectangle 13">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21" name="Picture 15">
            <a:extLst>
              <a:ext uri="{FF2B5EF4-FFF2-40B4-BE49-F238E27FC236}">
                <a16:creationId xmlns:a16="http://schemas.microsoft.com/office/drawing/2014/main" id="{757AB653-403A-4C29-A765-2D5A9A91CA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1" r="69222"/>
          <a:stretch/>
        </p:blipFill>
        <p:spPr>
          <a:xfrm>
            <a:off x="-1" y="4038600"/>
            <a:ext cx="4629151" cy="2819400"/>
          </a:xfrm>
          <a:prstGeom prst="rect">
            <a:avLst/>
          </a:prstGeom>
        </p:spPr>
      </p:pic>
      <p:sp>
        <p:nvSpPr>
          <p:cNvPr id="2" name="Title 1"/>
          <p:cNvSpPr>
            <a:spLocks noGrp="1"/>
          </p:cNvSpPr>
          <p:nvPr>
            <p:ph type="title"/>
          </p:nvPr>
        </p:nvSpPr>
        <p:spPr>
          <a:xfrm>
            <a:off x="10287" y="1152525"/>
            <a:ext cx="4629150" cy="3542058"/>
          </a:xfrm>
        </p:spPr>
        <p:txBody>
          <a:bodyPr vert="horz" lIns="91440" tIns="45720" rIns="91440" bIns="45720" rtlCol="0" anchor="ctr">
            <a:normAutofit/>
          </a:bodyPr>
          <a:lstStyle/>
          <a:p>
            <a:pPr algn="ctr"/>
            <a:r>
              <a:rPr lang="en-US" sz="3600" b="1" dirty="0"/>
              <a:t>What is Pipelining? </a:t>
            </a:r>
            <a:endParaRPr lang="en-US" sz="3600" dirty="0"/>
          </a:p>
        </p:txBody>
      </p:sp>
      <p:sp>
        <p:nvSpPr>
          <p:cNvPr id="5" name="TextBox 4">
            <a:extLst>
              <a:ext uri="{FF2B5EF4-FFF2-40B4-BE49-F238E27FC236}">
                <a16:creationId xmlns:a16="http://schemas.microsoft.com/office/drawing/2014/main" id="{1767FDE3-BE9D-4F8C-95B3-9C4AD19982E0}"/>
              </a:ext>
            </a:extLst>
          </p:cNvPr>
          <p:cNvSpPr txBox="1"/>
          <p:nvPr/>
        </p:nvSpPr>
        <p:spPr>
          <a:xfrm>
            <a:off x="4768052" y="243566"/>
            <a:ext cx="7549134" cy="6696075"/>
          </a:xfrm>
          <a:prstGeom prst="rect">
            <a:avLst/>
          </a:prstGeom>
        </p:spPr>
        <p:txBody>
          <a:bodyPr vert="horz" lIns="91440" tIns="45720" rIns="91440" bIns="45720" rtlCol="0" anchor="t">
            <a:normAutofit/>
          </a:bodyPr>
          <a:lstStyle/>
          <a:p>
            <a:pPr>
              <a:lnSpc>
                <a:spcPct val="150000"/>
              </a:lnSpc>
              <a:spcAft>
                <a:spcPts val="600"/>
              </a:spcAft>
            </a:pPr>
            <a:r>
              <a:rPr lang="en-US" sz="2000" dirty="0">
                <a:latin typeface="Bookman Old Style" panose="02050604050505020204" pitchFamily="18" charset="0"/>
              </a:rPr>
              <a:t>There are two (2) ways to improve the performance of a CPU </a:t>
            </a:r>
          </a:p>
          <a:p>
            <a:pPr marL="457200" indent="-457200">
              <a:lnSpc>
                <a:spcPct val="150000"/>
              </a:lnSpc>
              <a:spcAft>
                <a:spcPts val="600"/>
              </a:spcAft>
              <a:buAutoNum type="arabicParenR"/>
            </a:pPr>
            <a:r>
              <a:rPr lang="en-US" sz="2000" dirty="0">
                <a:latin typeface="Bookman Old Style" panose="02050604050505020204" pitchFamily="18" charset="0"/>
              </a:rPr>
              <a:t>Improve the hardware by introducing faster circuits. </a:t>
            </a:r>
          </a:p>
          <a:p>
            <a:pPr marL="457200" indent="-457200">
              <a:lnSpc>
                <a:spcPct val="150000"/>
              </a:lnSpc>
              <a:spcAft>
                <a:spcPts val="600"/>
              </a:spcAft>
              <a:buAutoNum type="arabicParenR"/>
            </a:pPr>
            <a:r>
              <a:rPr lang="en-US" sz="2000" dirty="0">
                <a:latin typeface="Bookman Old Style" panose="02050604050505020204" pitchFamily="18" charset="0"/>
              </a:rPr>
              <a:t>Arrange the hardware such that more than one operation can be performed at the same time.</a:t>
            </a:r>
          </a:p>
          <a:p>
            <a:pPr>
              <a:lnSpc>
                <a:spcPct val="150000"/>
              </a:lnSpc>
              <a:spcAft>
                <a:spcPts val="600"/>
              </a:spcAft>
            </a:pPr>
            <a:r>
              <a:rPr lang="en-US" sz="2000" dirty="0">
                <a:latin typeface="Bookman Old Style" panose="02050604050505020204" pitchFamily="18" charset="0"/>
              </a:rPr>
              <a:t>There is a drawback of using faster circuits because there is a limit on the speed of hardware and the cost of faster circuits is quite expensive, so it is more efficient to ensure that the processor can do more than one operation at a time by using the pipelining methods.</a:t>
            </a:r>
          </a:p>
        </p:txBody>
      </p:sp>
      <p:sp>
        <p:nvSpPr>
          <p:cNvPr id="3" name="AutoShape 2" descr="Execution, Stages and Throughput in Pipeline - javatpoint">
            <a:extLst>
              <a:ext uri="{FF2B5EF4-FFF2-40B4-BE49-F238E27FC236}">
                <a16:creationId xmlns:a16="http://schemas.microsoft.com/office/drawing/2014/main" id="{A032A262-AF88-946E-5DB2-6485196B09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40375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2" name="Rectangle 11">
            <a:extLst>
              <a:ext uri="{FF2B5EF4-FFF2-40B4-BE49-F238E27FC236}">
                <a16:creationId xmlns:a16="http://schemas.microsoft.com/office/drawing/2014/main" id="{915FA5E9-6A0B-4A0F-8F65-04FF17AE1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69E9129-40A7-431A-9059-A3164DCE6B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p:cNvSpPr>
            <a:spLocks noGrp="1"/>
          </p:cNvSpPr>
          <p:nvPr>
            <p:ph type="title"/>
          </p:nvPr>
        </p:nvSpPr>
        <p:spPr>
          <a:xfrm>
            <a:off x="266700" y="148422"/>
            <a:ext cx="4238624" cy="1293028"/>
          </a:xfrm>
        </p:spPr>
        <p:txBody>
          <a:bodyPr vert="horz" lIns="91440" tIns="45720" rIns="91440" bIns="45720" rtlCol="0" anchor="ctr">
            <a:normAutofit/>
          </a:bodyPr>
          <a:lstStyle/>
          <a:p>
            <a:pPr algn="ctr"/>
            <a:r>
              <a:rPr lang="en-US" b="1" dirty="0"/>
              <a:t>Pipelining Stages</a:t>
            </a:r>
            <a:endParaRPr lang="en-US" dirty="0"/>
          </a:p>
        </p:txBody>
      </p:sp>
      <p:sp>
        <p:nvSpPr>
          <p:cNvPr id="5" name="TextBox 4">
            <a:extLst>
              <a:ext uri="{FF2B5EF4-FFF2-40B4-BE49-F238E27FC236}">
                <a16:creationId xmlns:a16="http://schemas.microsoft.com/office/drawing/2014/main" id="{1767FDE3-BE9D-4F8C-95B3-9C4AD19982E0}"/>
              </a:ext>
            </a:extLst>
          </p:cNvPr>
          <p:cNvSpPr txBox="1"/>
          <p:nvPr/>
        </p:nvSpPr>
        <p:spPr>
          <a:xfrm>
            <a:off x="266700" y="1743076"/>
            <a:ext cx="4369307" cy="4762500"/>
          </a:xfrm>
          <a:prstGeom prst="rect">
            <a:avLst/>
          </a:prstGeom>
        </p:spPr>
        <p:txBody>
          <a:bodyPr vert="horz" lIns="91440" tIns="45720" rIns="91440" bIns="45720" rtlCol="0">
            <a:normAutofit fontScale="92500" lnSpcReduction="10000"/>
          </a:bodyPr>
          <a:lstStyle/>
          <a:p>
            <a:pPr>
              <a:lnSpc>
                <a:spcPct val="150000"/>
              </a:lnSpc>
              <a:spcAft>
                <a:spcPts val="600"/>
              </a:spcAft>
            </a:pPr>
            <a:r>
              <a:rPr lang="en-US" sz="2000" dirty="0">
                <a:latin typeface="Times New Roman" panose="02020603050405020304" pitchFamily="18" charset="0"/>
                <a:cs typeface="Times New Roman" panose="02020603050405020304" pitchFamily="18" charset="0"/>
              </a:rPr>
              <a:t>Stages within a CPU pipelining  process </a:t>
            </a:r>
          </a:p>
          <a:p>
            <a:pPr>
              <a:lnSpc>
                <a:spcPct val="150000"/>
              </a:lnSpc>
              <a:spcAft>
                <a:spcPts val="600"/>
              </a:spcAft>
            </a:pPr>
            <a:r>
              <a:rPr lang="en-US" sz="2000" dirty="0">
                <a:latin typeface="Times New Roman" panose="02020603050405020304" pitchFamily="18" charset="0"/>
                <a:cs typeface="Times New Roman" panose="02020603050405020304" pitchFamily="18" charset="0"/>
              </a:rPr>
              <a:t>At a very basic level, these stages can be broken down into:</a:t>
            </a:r>
          </a:p>
          <a:p>
            <a:pPr marL="342900" indent="-228600">
              <a:lnSpc>
                <a:spcPct val="15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fetch instructions from memory</a:t>
            </a:r>
          </a:p>
          <a:p>
            <a:pPr marL="342900" indent="-228600">
              <a:lnSpc>
                <a:spcPct val="15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read </a:t>
            </a:r>
            <a:r>
              <a:rPr lang="en-US" sz="2000" b="1" u="sng" dirty="0">
                <a:solidFill>
                  <a:srgbClr val="FF0000"/>
                </a:solidFill>
                <a:latin typeface="Times New Roman" panose="02020603050405020304" pitchFamily="18" charset="0"/>
                <a:cs typeface="Times New Roman" panose="02020603050405020304" pitchFamily="18" charset="0"/>
              </a:rPr>
              <a:t>registers </a:t>
            </a:r>
            <a:r>
              <a:rPr lang="en-US" sz="2000" dirty="0">
                <a:latin typeface="Times New Roman" panose="02020603050405020304" pitchFamily="18" charset="0"/>
                <a:cs typeface="Times New Roman" panose="02020603050405020304" pitchFamily="18" charset="0"/>
              </a:rPr>
              <a:t>and decode the instruction</a:t>
            </a:r>
          </a:p>
          <a:p>
            <a:pPr marL="342900" indent="-228600">
              <a:lnSpc>
                <a:spcPct val="15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execute the instruction or calculate an address</a:t>
            </a:r>
          </a:p>
          <a:p>
            <a:pPr marL="342900" indent="-228600">
              <a:lnSpc>
                <a:spcPct val="15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 an operand in data memory</a:t>
            </a:r>
          </a:p>
          <a:p>
            <a:pPr marL="342900" indent="-228600">
              <a:lnSpc>
                <a:spcPct val="15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write the result into a </a:t>
            </a:r>
            <a:r>
              <a:rPr lang="en-US" sz="2000" b="1" u="sng" dirty="0">
                <a:solidFill>
                  <a:srgbClr val="FF0000"/>
                </a:solidFill>
                <a:latin typeface="Times New Roman" panose="02020603050405020304" pitchFamily="18" charset="0"/>
                <a:cs typeface="Times New Roman" panose="02020603050405020304" pitchFamily="18" charset="0"/>
              </a:rPr>
              <a:t>regist</a:t>
            </a:r>
            <a:r>
              <a:rPr lang="en-US" sz="1600" b="1" u="sng" dirty="0">
                <a:solidFill>
                  <a:srgbClr val="FF0000"/>
                </a:solidFill>
                <a:latin typeface="Times New Roman" panose="02020603050405020304" pitchFamily="18" charset="0"/>
                <a:cs typeface="Times New Roman" panose="02020603050405020304" pitchFamily="18" charset="0"/>
              </a:rPr>
              <a:t>er</a:t>
            </a:r>
          </a:p>
        </p:txBody>
      </p:sp>
      <p:sp>
        <p:nvSpPr>
          <p:cNvPr id="16" name="Rounded Rectangle 14">
            <a:extLst>
              <a:ext uri="{FF2B5EF4-FFF2-40B4-BE49-F238E27FC236}">
                <a16:creationId xmlns:a16="http://schemas.microsoft.com/office/drawing/2014/main" id="{6BFDDC8F-8D60-424D-8471-B32F1CB03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at is Pipelining in Computer Architecture? Types, Hazards ...">
            <a:extLst>
              <a:ext uri="{FF2B5EF4-FFF2-40B4-BE49-F238E27FC236}">
                <a16:creationId xmlns:a16="http://schemas.microsoft.com/office/drawing/2014/main" id="{E6D72B62-4720-BED1-9F7B-503EF503B1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0972" y="1909384"/>
            <a:ext cx="5732569" cy="3630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49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5A0A3-42E4-453B-983A-9B41A9F4C634}"/>
              </a:ext>
            </a:extLst>
          </p:cNvPr>
          <p:cNvSpPr>
            <a:spLocks noGrp="1"/>
          </p:cNvSpPr>
          <p:nvPr>
            <p:ph type="title"/>
          </p:nvPr>
        </p:nvSpPr>
        <p:spPr>
          <a:xfrm>
            <a:off x="1737360" y="386658"/>
            <a:ext cx="8991600" cy="1293028"/>
          </a:xfrm>
        </p:spPr>
        <p:txBody>
          <a:bodyPr/>
          <a:lstStyle/>
          <a:p>
            <a:pPr algn="l"/>
            <a:r>
              <a:rPr lang="en-US" dirty="0"/>
              <a:t>Stages of instruction pipelining</a:t>
            </a:r>
          </a:p>
        </p:txBody>
      </p:sp>
      <p:sp>
        <p:nvSpPr>
          <p:cNvPr id="5" name="TextBox 4">
            <a:extLst>
              <a:ext uri="{FF2B5EF4-FFF2-40B4-BE49-F238E27FC236}">
                <a16:creationId xmlns:a16="http://schemas.microsoft.com/office/drawing/2014/main" id="{721ACCEC-8FA8-48AC-BF14-2360852913F2}"/>
              </a:ext>
            </a:extLst>
          </p:cNvPr>
          <p:cNvSpPr txBox="1"/>
          <p:nvPr/>
        </p:nvSpPr>
        <p:spPr>
          <a:xfrm>
            <a:off x="243840" y="1604703"/>
            <a:ext cx="11277600" cy="5069839"/>
          </a:xfrm>
          <a:prstGeom prst="rect">
            <a:avLst/>
          </a:prstGeom>
        </p:spPr>
        <p:txBody>
          <a:bodyPr vert="horz" lIns="91440" tIns="45720" rIns="91440" bIns="45720" rtlCol="0" anchor="t">
            <a:normAutofit fontScale="85000" lnSpcReduction="10000"/>
          </a:bodyPr>
          <a:lstStyle/>
          <a:p>
            <a:pPr>
              <a:lnSpc>
                <a:spcPct val="150000"/>
              </a:lnSpc>
            </a:pPr>
            <a:r>
              <a:rPr lang="en-US" sz="2000" b="1" dirty="0">
                <a:latin typeface="Bookman Old Style" panose="02050604050505020204" pitchFamily="18" charset="0"/>
              </a:rPr>
              <a:t>Stage 1 </a:t>
            </a:r>
            <a:r>
              <a:rPr lang="en-US" sz="2100" b="1" dirty="0">
                <a:solidFill>
                  <a:srgbClr val="FF0000"/>
                </a:solidFill>
                <a:latin typeface="Bookman Old Style" panose="02050604050505020204" pitchFamily="18" charset="0"/>
              </a:rPr>
              <a:t>( IF- Instruction Fetch ) </a:t>
            </a:r>
            <a:r>
              <a:rPr lang="en-US" sz="2100" b="1" dirty="0">
                <a:solidFill>
                  <a:schemeClr val="accent1"/>
                </a:solidFill>
                <a:latin typeface="Bookman Old Style" panose="02050604050505020204" pitchFamily="18" charset="0"/>
              </a:rPr>
              <a:t>fetches instruction from memory</a:t>
            </a:r>
            <a:br>
              <a:rPr lang="en-US" sz="2000" dirty="0">
                <a:latin typeface="Bookman Old Style" panose="02050604050505020204" pitchFamily="18" charset="0"/>
              </a:rPr>
            </a:br>
            <a:r>
              <a:rPr lang="en-US" sz="2000" dirty="0">
                <a:latin typeface="Bookman Old Style" panose="02050604050505020204" pitchFamily="18" charset="0"/>
              </a:rPr>
              <a:t>In this stage the CPU reads instructions from the address in the memory whose value is present in the program counter.</a:t>
            </a:r>
          </a:p>
          <a:p>
            <a:pPr>
              <a:lnSpc>
                <a:spcPct val="150000"/>
              </a:lnSpc>
            </a:pPr>
            <a:r>
              <a:rPr lang="en-US" sz="2000" b="1" dirty="0">
                <a:latin typeface="Bookman Old Style" panose="02050604050505020204" pitchFamily="18" charset="0"/>
              </a:rPr>
              <a:t>Stage 2 </a:t>
            </a:r>
            <a:r>
              <a:rPr lang="en-US" sz="2100" b="1" dirty="0">
                <a:solidFill>
                  <a:srgbClr val="FF0000"/>
                </a:solidFill>
                <a:latin typeface="Bookman Old Style" panose="02050604050505020204" pitchFamily="18" charset="0"/>
              </a:rPr>
              <a:t>(ID----Instruction Decode)  </a:t>
            </a:r>
            <a:r>
              <a:rPr lang="en-US" sz="2100" b="1" dirty="0">
                <a:solidFill>
                  <a:schemeClr val="accent1"/>
                </a:solidFill>
                <a:latin typeface="Bookman Old Style" panose="02050604050505020204" pitchFamily="18" charset="0"/>
              </a:rPr>
              <a:t>decodes the instruction to be executed</a:t>
            </a:r>
            <a:br>
              <a:rPr lang="en-US" sz="2100" dirty="0">
                <a:solidFill>
                  <a:srgbClr val="FF0000"/>
                </a:solidFill>
                <a:latin typeface="Bookman Old Style" panose="02050604050505020204" pitchFamily="18" charset="0"/>
              </a:rPr>
            </a:br>
            <a:r>
              <a:rPr lang="en-US" sz="2000" dirty="0">
                <a:latin typeface="Bookman Old Style" panose="02050604050505020204" pitchFamily="18" charset="0"/>
              </a:rPr>
              <a:t>In this stage, instruction is decoded and the register file is accessed to get the values from the registers used in the instruction.</a:t>
            </a:r>
          </a:p>
          <a:p>
            <a:pPr>
              <a:lnSpc>
                <a:spcPct val="150000"/>
              </a:lnSpc>
            </a:pPr>
            <a:r>
              <a:rPr lang="en-US" sz="2000" b="1" dirty="0">
                <a:latin typeface="Bookman Old Style" panose="02050604050505020204" pitchFamily="18" charset="0"/>
              </a:rPr>
              <a:t>Stage 3 </a:t>
            </a:r>
            <a:r>
              <a:rPr lang="en-US" sz="2100" b="1" dirty="0">
                <a:solidFill>
                  <a:srgbClr val="FF0000"/>
                </a:solidFill>
                <a:latin typeface="Bookman Old Style" panose="02050604050505020204" pitchFamily="18" charset="0"/>
              </a:rPr>
              <a:t>(IE--- Instruction Execute) </a:t>
            </a:r>
            <a:r>
              <a:rPr lang="en-US" sz="2100" b="1" dirty="0">
                <a:solidFill>
                  <a:schemeClr val="accent1"/>
                </a:solidFill>
                <a:latin typeface="Bookman Old Style" panose="02050604050505020204" pitchFamily="18" charset="0"/>
              </a:rPr>
              <a:t>execute the instruction</a:t>
            </a:r>
            <a:br>
              <a:rPr lang="en-US" sz="2000" dirty="0">
                <a:latin typeface="Bookman Old Style" panose="02050604050505020204" pitchFamily="18" charset="0"/>
              </a:rPr>
            </a:br>
            <a:r>
              <a:rPr lang="en-US" sz="2000" dirty="0">
                <a:latin typeface="Bookman Old Style" panose="02050604050505020204" pitchFamily="18" charset="0"/>
              </a:rPr>
              <a:t>In this stage, ALU operations are performed.</a:t>
            </a:r>
          </a:p>
          <a:p>
            <a:pPr>
              <a:lnSpc>
                <a:spcPct val="150000"/>
              </a:lnSpc>
            </a:pPr>
            <a:r>
              <a:rPr lang="en-US" sz="2000" b="1" dirty="0">
                <a:latin typeface="Bookman Old Style" panose="02050604050505020204" pitchFamily="18" charset="0"/>
              </a:rPr>
              <a:t>Stage 4 </a:t>
            </a:r>
            <a:r>
              <a:rPr lang="en-US" sz="2100" b="1" dirty="0">
                <a:solidFill>
                  <a:srgbClr val="FF0000"/>
                </a:solidFill>
                <a:latin typeface="Bookman Old Style" panose="02050604050505020204" pitchFamily="18" charset="0"/>
              </a:rPr>
              <a:t>(Memory Access)</a:t>
            </a:r>
            <a:br>
              <a:rPr lang="en-US" sz="2000" dirty="0">
                <a:latin typeface="Bookman Old Style" panose="02050604050505020204" pitchFamily="18" charset="0"/>
              </a:rPr>
            </a:br>
            <a:r>
              <a:rPr lang="en-US" sz="2000" dirty="0">
                <a:latin typeface="Bookman Old Style" panose="02050604050505020204" pitchFamily="18" charset="0"/>
              </a:rPr>
              <a:t>In this stage, memory operands are read and written from/to the memory that is present in the instruction.</a:t>
            </a:r>
          </a:p>
          <a:p>
            <a:pPr>
              <a:lnSpc>
                <a:spcPct val="150000"/>
              </a:lnSpc>
            </a:pPr>
            <a:r>
              <a:rPr lang="en-US" sz="2000" b="1" dirty="0">
                <a:latin typeface="Bookman Old Style" panose="02050604050505020204" pitchFamily="18" charset="0"/>
              </a:rPr>
              <a:t>Stage 5 </a:t>
            </a:r>
            <a:r>
              <a:rPr lang="en-US" sz="2100" b="1" dirty="0">
                <a:solidFill>
                  <a:srgbClr val="FF0000"/>
                </a:solidFill>
                <a:latin typeface="Bookman Old Style" panose="02050604050505020204" pitchFamily="18" charset="0"/>
              </a:rPr>
              <a:t>(IW Instruction Write) </a:t>
            </a:r>
            <a:r>
              <a:rPr lang="en-US" sz="2100" b="1" dirty="0">
                <a:solidFill>
                  <a:schemeClr val="accent1"/>
                </a:solidFill>
                <a:latin typeface="Bookman Old Style" panose="02050604050505020204" pitchFamily="18" charset="0"/>
              </a:rPr>
              <a:t>write the instruction back to memory or register</a:t>
            </a:r>
            <a:br>
              <a:rPr lang="en-US" sz="2000" dirty="0">
                <a:latin typeface="Bookman Old Style" panose="02050604050505020204" pitchFamily="18" charset="0"/>
              </a:rPr>
            </a:br>
            <a:r>
              <a:rPr lang="en-US" sz="2000" dirty="0">
                <a:latin typeface="Bookman Old Style" panose="02050604050505020204" pitchFamily="18" charset="0"/>
              </a:rPr>
              <a:t>In this stage, computed/fetched value is written back to the register present in the instructions.</a:t>
            </a:r>
          </a:p>
          <a:p>
            <a:pPr>
              <a:lnSpc>
                <a:spcPct val="90000"/>
              </a:lnSpc>
              <a:spcAft>
                <a:spcPts val="600"/>
              </a:spcAft>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411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5A0A3-42E4-453B-983A-9B41A9F4C634}"/>
              </a:ext>
            </a:extLst>
          </p:cNvPr>
          <p:cNvSpPr>
            <a:spLocks noGrp="1"/>
          </p:cNvSpPr>
          <p:nvPr>
            <p:ph type="title"/>
          </p:nvPr>
        </p:nvSpPr>
        <p:spPr>
          <a:xfrm>
            <a:off x="1737360" y="386658"/>
            <a:ext cx="8991600" cy="1017599"/>
          </a:xfrm>
        </p:spPr>
        <p:txBody>
          <a:bodyPr/>
          <a:lstStyle/>
          <a:p>
            <a:pPr algn="l"/>
            <a:r>
              <a:rPr lang="en-US" dirty="0"/>
              <a:t>Stages of instruction pipelining</a:t>
            </a:r>
          </a:p>
        </p:txBody>
      </p:sp>
      <p:pic>
        <p:nvPicPr>
          <p:cNvPr id="3074" name="Picture 2" descr="The Why and How of Pipelining in FPGAs - Technical Articles">
            <a:extLst>
              <a:ext uri="{FF2B5EF4-FFF2-40B4-BE49-F238E27FC236}">
                <a16:creationId xmlns:a16="http://schemas.microsoft.com/office/drawing/2014/main" id="{3F73F081-6B01-6AC4-1891-C6313837C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971" y="1306286"/>
            <a:ext cx="8746671" cy="5217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37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p:cNvSpPr>
            <a:spLocks noGrp="1"/>
          </p:cNvSpPr>
          <p:nvPr>
            <p:ph type="title"/>
          </p:nvPr>
        </p:nvSpPr>
        <p:spPr>
          <a:xfrm>
            <a:off x="2790825" y="364323"/>
            <a:ext cx="8610600" cy="1223009"/>
          </a:xfrm>
        </p:spPr>
        <p:txBody>
          <a:bodyPr vert="horz" lIns="91440" tIns="45720" rIns="91440" bIns="45720" rtlCol="0" anchor="ctr">
            <a:normAutofit/>
          </a:bodyPr>
          <a:lstStyle/>
          <a:p>
            <a:pPr algn="ctr"/>
            <a:r>
              <a:rPr lang="en-US" b="1" dirty="0"/>
              <a:t>Pipeline registers</a:t>
            </a:r>
          </a:p>
        </p:txBody>
      </p:sp>
      <p:sp>
        <p:nvSpPr>
          <p:cNvPr id="5" name="TextBox 4">
            <a:extLst>
              <a:ext uri="{FF2B5EF4-FFF2-40B4-BE49-F238E27FC236}">
                <a16:creationId xmlns:a16="http://schemas.microsoft.com/office/drawing/2014/main" id="{7E2A4AC3-6D75-410D-8545-F29A4C494A89}"/>
              </a:ext>
            </a:extLst>
          </p:cNvPr>
          <p:cNvSpPr txBox="1"/>
          <p:nvPr/>
        </p:nvSpPr>
        <p:spPr>
          <a:xfrm>
            <a:off x="291645" y="1474890"/>
            <a:ext cx="6261555" cy="4777235"/>
          </a:xfrm>
          <a:prstGeom prst="rect">
            <a:avLst/>
          </a:prstGeom>
        </p:spPr>
        <p:txBody>
          <a:bodyPr vert="horz" lIns="91440" tIns="45720" rIns="91440" bIns="45720" rtlCol="0">
            <a:normAutofit fontScale="92500" lnSpcReduction="10000"/>
          </a:bodyPr>
          <a:lstStyle/>
          <a:p>
            <a:pPr>
              <a:lnSpc>
                <a:spcPct val="200000"/>
              </a:lnSpc>
              <a:spcAft>
                <a:spcPts val="600"/>
              </a:spcAft>
            </a:pPr>
            <a:r>
              <a:rPr lang="en-US" sz="2000" dirty="0">
                <a:latin typeface="Times New Roman" panose="02020603050405020304" pitchFamily="18" charset="0"/>
                <a:cs typeface="Times New Roman" panose="02020603050405020304" pitchFamily="18" charset="0"/>
              </a:rPr>
              <a:t>Pipelining attempts to keep every part of the processor busy with some instruction by dividing incoming instructions into a series of sequential steps performed by different processor units with different parts of instructions processed in parallel. </a:t>
            </a:r>
          </a:p>
          <a:p>
            <a:pPr>
              <a:lnSpc>
                <a:spcPct val="200000"/>
              </a:lnSpc>
              <a:spcAft>
                <a:spcPts val="600"/>
              </a:spcAft>
            </a:pPr>
            <a:endParaRPr lang="en-US" sz="2000" dirty="0">
              <a:latin typeface="Times New Roman" panose="02020603050405020304" pitchFamily="18" charset="0"/>
              <a:cs typeface="Times New Roman" panose="02020603050405020304" pitchFamily="18" charset="0"/>
            </a:endParaRPr>
          </a:p>
          <a:p>
            <a:pPr>
              <a:lnSpc>
                <a:spcPct val="200000"/>
              </a:lnSpc>
              <a:spcAft>
                <a:spcPts val="600"/>
              </a:spcAft>
            </a:pPr>
            <a:r>
              <a:rPr lang="en-US" sz="2000" dirty="0">
                <a:latin typeface="Times New Roman" panose="02020603050405020304" pitchFamily="18" charset="0"/>
                <a:cs typeface="Times New Roman" panose="02020603050405020304" pitchFamily="18" charset="0"/>
              </a:rPr>
              <a:t>With CPU pipelining there is a need for access to registers between stages. They hold information produced in previous cycle</a:t>
            </a:r>
          </a:p>
          <a:p>
            <a:pPr indent="-228600">
              <a:lnSpc>
                <a:spcPct val="200000"/>
              </a:lnSpc>
              <a:spcAft>
                <a:spcPts val="600"/>
              </a:spcAft>
              <a:buFont typeface="Arial" panose="020B0604020202020204" pitchFamily="34" charset="0"/>
              <a:buChar char="•"/>
            </a:pPr>
            <a:endParaRPr lang="en-US" dirty="0"/>
          </a:p>
        </p:txBody>
      </p:sp>
      <p:pic>
        <p:nvPicPr>
          <p:cNvPr id="11" name="Picture 10" descr="Diagram&#10;&#10;Description automatically generated">
            <a:extLst>
              <a:ext uri="{FF2B5EF4-FFF2-40B4-BE49-F238E27FC236}">
                <a16:creationId xmlns:a16="http://schemas.microsoft.com/office/drawing/2014/main" id="{B0566848-A120-4845-A5F5-1D6F61681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4541" y="2309070"/>
            <a:ext cx="5137009" cy="2834430"/>
          </a:xfrm>
          <a:prstGeom prst="rect">
            <a:avLst/>
          </a:prstGeom>
        </p:spPr>
      </p:pic>
    </p:spTree>
    <p:extLst>
      <p:ext uri="{BB962C8B-B14F-4D97-AF65-F5344CB8AC3E}">
        <p14:creationId xmlns:p14="http://schemas.microsoft.com/office/powerpoint/2010/main" val="372015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790575" y="869951"/>
            <a:ext cx="10069286" cy="745218"/>
          </a:xfrm>
        </p:spPr>
        <p:txBody>
          <a:bodyPr>
            <a:normAutofit/>
          </a:bodyPr>
          <a:lstStyle/>
          <a:p>
            <a:pPr algn="ctr"/>
            <a:r>
              <a:rPr lang="en-US" dirty="0"/>
              <a:t>Objectives</a:t>
            </a:r>
          </a:p>
        </p:txBody>
      </p:sp>
      <p:sp>
        <p:nvSpPr>
          <p:cNvPr id="10" name="Title 12">
            <a:extLst>
              <a:ext uri="{FF2B5EF4-FFF2-40B4-BE49-F238E27FC236}">
                <a16:creationId xmlns:a16="http://schemas.microsoft.com/office/drawing/2014/main" id="{7A3D9864-BCD2-41E8-B706-3E7FAA5C56C3}"/>
              </a:ext>
            </a:extLst>
          </p:cNvPr>
          <p:cNvSpPr txBox="1">
            <a:spLocks/>
          </p:cNvSpPr>
          <p:nvPr/>
        </p:nvSpPr>
        <p:spPr>
          <a:xfrm>
            <a:off x="495300" y="1714501"/>
            <a:ext cx="9400539" cy="4777740"/>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lnSpc>
                <a:spcPct val="200000"/>
              </a:lnSpc>
            </a:pPr>
            <a:r>
              <a:rPr lang="en-US" sz="2000" cap="none" dirty="0">
                <a:latin typeface="Times New Roman" panose="02020603050405020304" pitchFamily="18" charset="0"/>
                <a:cs typeface="Times New Roman" panose="02020603050405020304" pitchFamily="18" charset="0"/>
              </a:rPr>
              <a:t>At the end of the lesson students should be able to:</a:t>
            </a:r>
          </a:p>
          <a:p>
            <a:pPr marL="342900" lvl="0" indent="-342900" algn="l">
              <a:lnSpc>
                <a:spcPct val="150000"/>
              </a:lnSpc>
              <a:buFont typeface="Symbol" panose="05050102010706020507" pitchFamily="18" charset="2"/>
              <a:buChar char=""/>
            </a:pP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Define the term CPU architecture.</a:t>
            </a:r>
          </a:p>
          <a:p>
            <a:pPr marL="342900" lvl="0" indent="-342900" algn="l">
              <a:lnSpc>
                <a:spcPct val="150000"/>
              </a:lnSpc>
              <a:buFont typeface="Symbol" panose="05050102010706020507" pitchFamily="18" charset="2"/>
              <a:buChar char=""/>
            </a:pP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Describe what is meant by the RISC architecture.</a:t>
            </a:r>
          </a:p>
          <a:p>
            <a:pPr marL="342900" lvl="0" indent="-342900" algn="l">
              <a:lnSpc>
                <a:spcPct val="150000"/>
              </a:lnSpc>
              <a:buFont typeface="Symbol" panose="05050102010706020507" pitchFamily="18" charset="2"/>
              <a:buChar char=""/>
            </a:pP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Describe what is meant by the </a:t>
            </a:r>
            <a:r>
              <a:rPr lang="en-US" sz="2000" cap="none" dirty="0">
                <a:latin typeface="Times New Roman" panose="02020603050405020304" pitchFamily="18" charset="0"/>
                <a:cs typeface="Times New Roman" panose="02020603050405020304" pitchFamily="18" charset="0"/>
              </a:rPr>
              <a:t>CISC</a:t>
            </a: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 architecture.</a:t>
            </a:r>
          </a:p>
          <a:p>
            <a:pPr marL="342900" lvl="0" indent="-342900" algn="l">
              <a:lnSpc>
                <a:spcPct val="150000"/>
              </a:lnSpc>
              <a:buFont typeface="Symbol" panose="05050102010706020507" pitchFamily="18" charset="2"/>
              <a:buChar char=""/>
            </a:pPr>
            <a:r>
              <a:rPr lang="en-US" sz="2000" cap="none" dirty="0">
                <a:effectLst/>
                <a:latin typeface="Times New Roman" panose="02020603050405020304" pitchFamily="18" charset="0"/>
                <a:ea typeface="Calibri" panose="020F0502020204030204" pitchFamily="34" charset="0"/>
                <a:cs typeface="Times New Roman" panose="02020603050405020304" pitchFamily="18" charset="0"/>
              </a:rPr>
              <a:t>Compare the RISC and CISC architecture</a:t>
            </a:r>
            <a:endParaRPr lang="en-US" sz="2000" cap="none"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lnSpc>
                <a:spcPct val="150000"/>
              </a:lnSpc>
              <a:buFont typeface="Symbol" panose="05050102010706020507" pitchFamily="18" charset="2"/>
              <a:buChar char=""/>
            </a:pPr>
            <a:r>
              <a:rPr lang="en-US" sz="2000" cap="none" dirty="0">
                <a:latin typeface="Times New Roman" panose="02020603050405020304" pitchFamily="18" charset="0"/>
                <a:cs typeface="Times New Roman" panose="02020603050405020304" pitchFamily="18" charset="0"/>
              </a:rPr>
              <a:t>Define the term pipelining.</a:t>
            </a:r>
          </a:p>
          <a:p>
            <a:pPr marL="342900" indent="-342900" algn="l">
              <a:lnSpc>
                <a:spcPct val="150000"/>
              </a:lnSpc>
              <a:buFont typeface="Symbol" panose="05050102010706020507" pitchFamily="18" charset="2"/>
              <a:buChar char=""/>
            </a:pPr>
            <a:r>
              <a:rPr lang="en-US" sz="2000" cap="none" dirty="0">
                <a:latin typeface="Times New Roman" panose="02020603050405020304" pitchFamily="18" charset="0"/>
                <a:cs typeface="Times New Roman" panose="02020603050405020304" pitchFamily="18" charset="0"/>
              </a:rPr>
              <a:t>Outline the process of pipelining in the CPU.</a:t>
            </a:r>
          </a:p>
          <a:p>
            <a:pPr marL="342900" indent="-342900" algn="l">
              <a:lnSpc>
                <a:spcPct val="150000"/>
              </a:lnSpc>
              <a:buFont typeface="Symbol" panose="05050102010706020507" pitchFamily="18" charset="2"/>
              <a:buChar char=""/>
            </a:pPr>
            <a:r>
              <a:rPr lang="en-US" sz="2000" cap="none" dirty="0">
                <a:latin typeface="Times New Roman" panose="02020603050405020304" pitchFamily="18" charset="0"/>
                <a:cs typeface="Times New Roman" panose="02020603050405020304" pitchFamily="18" charset="0"/>
              </a:rPr>
              <a:t>Describe register use in pipelining.</a:t>
            </a:r>
          </a:p>
          <a:p>
            <a:pPr marL="342900" indent="-342900" algn="l">
              <a:lnSpc>
                <a:spcPct val="150000"/>
              </a:lnSpc>
              <a:buFont typeface="Symbol" panose="05050102010706020507" pitchFamily="18" charset="2"/>
              <a:buChar char=""/>
            </a:pPr>
            <a:r>
              <a:rPr lang="en-US" sz="2000" cap="none" dirty="0">
                <a:latin typeface="Times New Roman" panose="02020603050405020304" pitchFamily="18" charset="0"/>
                <a:cs typeface="Times New Roman" panose="02020603050405020304" pitchFamily="18" charset="0"/>
              </a:rPr>
              <a:t>State the advantages and disadvantages of pipelining.</a:t>
            </a:r>
            <a:endParaRPr lang="en-US" sz="2400" cap="none" dirty="0">
              <a:latin typeface="Times New Roman" panose="02020603050405020304" pitchFamily="18" charset="0"/>
              <a:cs typeface="Times New Roman" panose="02020603050405020304" pitchFamily="18" charset="0"/>
            </a:endParaRPr>
          </a:p>
        </p:txBody>
      </p:sp>
      <p:pic>
        <p:nvPicPr>
          <p:cNvPr id="3" name="Picture 2" descr="A dart hitting the center of a target&#10;&#10;Description automatically generated">
            <a:extLst>
              <a:ext uri="{FF2B5EF4-FFF2-40B4-BE49-F238E27FC236}">
                <a16:creationId xmlns:a16="http://schemas.microsoft.com/office/drawing/2014/main" id="{51060977-3E4F-CB8E-403A-9A2D71373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2957" y="2117271"/>
            <a:ext cx="4022272" cy="40222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3241637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p:cNvSpPr>
            <a:spLocks noGrp="1"/>
          </p:cNvSpPr>
          <p:nvPr>
            <p:ph type="title"/>
          </p:nvPr>
        </p:nvSpPr>
        <p:spPr>
          <a:xfrm>
            <a:off x="1361440" y="347813"/>
            <a:ext cx="8610600" cy="1293028"/>
          </a:xfrm>
        </p:spPr>
        <p:txBody>
          <a:bodyPr vert="horz" lIns="91440" tIns="45720" rIns="91440" bIns="45720" rtlCol="0" anchor="ctr">
            <a:normAutofit/>
          </a:bodyPr>
          <a:lstStyle/>
          <a:p>
            <a:pPr algn="ctr"/>
            <a:r>
              <a:rPr lang="en-US" b="1" dirty="0"/>
              <a:t>Pipeline registers</a:t>
            </a:r>
          </a:p>
        </p:txBody>
      </p:sp>
      <p:pic>
        <p:nvPicPr>
          <p:cNvPr id="6" name="Picture 5" descr="A picture containing music&#10;&#10;Description automatically generated">
            <a:extLst>
              <a:ext uri="{FF2B5EF4-FFF2-40B4-BE49-F238E27FC236}">
                <a16:creationId xmlns:a16="http://schemas.microsoft.com/office/drawing/2014/main" id="{DF1DD812-C8CB-4519-A600-00AA09C544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382" y="2466976"/>
            <a:ext cx="5220410" cy="2381250"/>
          </a:xfrm>
          <a:prstGeom prst="rect">
            <a:avLst/>
          </a:prstGeom>
        </p:spPr>
      </p:pic>
      <p:sp>
        <p:nvSpPr>
          <p:cNvPr id="5" name="TextBox 4">
            <a:extLst>
              <a:ext uri="{FF2B5EF4-FFF2-40B4-BE49-F238E27FC236}">
                <a16:creationId xmlns:a16="http://schemas.microsoft.com/office/drawing/2014/main" id="{7E2A4AC3-6D75-410D-8545-F29A4C494A89}"/>
              </a:ext>
            </a:extLst>
          </p:cNvPr>
          <p:cNvSpPr txBox="1"/>
          <p:nvPr/>
        </p:nvSpPr>
        <p:spPr>
          <a:xfrm>
            <a:off x="279400" y="2122326"/>
            <a:ext cx="5816600" cy="3602199"/>
          </a:xfrm>
          <a:prstGeom prst="rect">
            <a:avLst/>
          </a:prstGeom>
        </p:spPr>
        <p:txBody>
          <a:bodyPr vert="horz" lIns="91440" tIns="45720" rIns="91440" bIns="45720" rtlCol="0">
            <a:normAutofit fontScale="92500" lnSpcReduction="20000"/>
          </a:bodyPr>
          <a:lstStyle/>
          <a:p>
            <a:pPr>
              <a:lnSpc>
                <a:spcPct val="210000"/>
              </a:lnSpc>
              <a:spcAft>
                <a:spcPts val="600"/>
              </a:spcAft>
            </a:pPr>
            <a:r>
              <a:rPr lang="en-US" sz="2000" dirty="0">
                <a:latin typeface="Times New Roman" panose="02020603050405020304" pitchFamily="18" charset="0"/>
                <a:cs typeface="Times New Roman" panose="02020603050405020304" pitchFamily="18" charset="0"/>
              </a:rPr>
              <a:t>Each segment in the pipeline consists of an input register followed by a combinational circuit. </a:t>
            </a:r>
          </a:p>
          <a:p>
            <a:pPr>
              <a:lnSpc>
                <a:spcPct val="210000"/>
              </a:lnSpc>
              <a:spcAft>
                <a:spcPts val="600"/>
              </a:spcAft>
            </a:pPr>
            <a:r>
              <a:rPr lang="en-US" sz="2000" dirty="0">
                <a:latin typeface="Times New Roman" panose="02020603050405020304" pitchFamily="18" charset="0"/>
                <a:cs typeface="Times New Roman" panose="02020603050405020304" pitchFamily="18" charset="0"/>
              </a:rPr>
              <a:t>The register is used to hold data and combinational circuit performs operations on it. </a:t>
            </a:r>
          </a:p>
          <a:p>
            <a:pPr>
              <a:lnSpc>
                <a:spcPct val="210000"/>
              </a:lnSpc>
              <a:spcAft>
                <a:spcPts val="600"/>
              </a:spcAft>
            </a:pPr>
            <a:r>
              <a:rPr lang="en-US" sz="2000" dirty="0">
                <a:latin typeface="Times New Roman" panose="02020603050405020304" pitchFamily="18" charset="0"/>
                <a:cs typeface="Times New Roman" panose="02020603050405020304" pitchFamily="18" charset="0"/>
              </a:rPr>
              <a:t>The output of combinational circuit is applied to the input register of the next segment</a:t>
            </a:r>
          </a:p>
        </p:txBody>
      </p:sp>
    </p:spTree>
    <p:extLst>
      <p:ext uri="{BB962C8B-B14F-4D97-AF65-F5344CB8AC3E}">
        <p14:creationId xmlns:p14="http://schemas.microsoft.com/office/powerpoint/2010/main" val="3057047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15" name="Rectangle 14">
            <a:extLst>
              <a:ext uri="{FF2B5EF4-FFF2-40B4-BE49-F238E27FC236}">
                <a16:creationId xmlns:a16="http://schemas.microsoft.com/office/drawing/2014/main" id="{0DA58AB6-AC11-42E2-B0B2-7B1BB82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7689C9E-3591-45E2-AE4D-C113E5FAD7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 name="TextBox 3">
            <a:extLst>
              <a:ext uri="{FF2B5EF4-FFF2-40B4-BE49-F238E27FC236}">
                <a16:creationId xmlns:a16="http://schemas.microsoft.com/office/drawing/2014/main" id="{C542A917-2DC0-41C3-A1A8-3D1A5C65E9C5}"/>
              </a:ext>
            </a:extLst>
          </p:cNvPr>
          <p:cNvSpPr txBox="1"/>
          <p:nvPr/>
        </p:nvSpPr>
        <p:spPr>
          <a:xfrm>
            <a:off x="495339" y="-7200"/>
            <a:ext cx="7686635" cy="1293028"/>
          </a:xfrm>
          <a:prstGeom prst="rect">
            <a:avLst/>
          </a:prstGeom>
        </p:spPr>
        <p:txBody>
          <a:bodyPr vert="horz" lIns="91440" tIns="45720" rIns="91440" bIns="45720" rtlCol="0" anchor="ctr">
            <a:normAutofit/>
          </a:bodyPr>
          <a:lstStyle/>
          <a:p>
            <a:pPr marR="0" lvl="0" algn="ctr" fontAlgn="auto">
              <a:lnSpc>
                <a:spcPct val="90000"/>
              </a:lnSpc>
              <a:spcBef>
                <a:spcPct val="0"/>
              </a:spcBef>
              <a:spcAft>
                <a:spcPts val="600"/>
              </a:spcAft>
              <a:buClrTx/>
              <a:buSzTx/>
              <a:tabLst/>
              <a:defRPr/>
            </a:pPr>
            <a:r>
              <a:rPr kumimoji="0" lang="en-US" sz="4000" b="1" i="0" u="none" strike="noStrike" cap="all" spc="0" normalizeH="0" noProof="0" dirty="0">
                <a:ln>
                  <a:noFill/>
                </a:ln>
                <a:effectLst/>
                <a:uLnTx/>
                <a:uFillTx/>
                <a:latin typeface="+mj-lt"/>
                <a:ea typeface="+mj-ea"/>
                <a:cs typeface="+mj-cs"/>
              </a:rPr>
              <a:t>Pipeline cycle timing</a:t>
            </a:r>
          </a:p>
        </p:txBody>
      </p:sp>
      <p:sp>
        <p:nvSpPr>
          <p:cNvPr id="2" name="Rectangle 1"/>
          <p:cNvSpPr/>
          <p:nvPr/>
        </p:nvSpPr>
        <p:spPr>
          <a:xfrm>
            <a:off x="133309" y="1619250"/>
            <a:ext cx="5962690" cy="4599436"/>
          </a:xfrm>
          <a:prstGeom prst="rect">
            <a:avLst/>
          </a:prstGeom>
        </p:spPr>
        <p:txBody>
          <a:bodyPr vert="horz" lIns="91440" tIns="45720" rIns="91440" bIns="45720" rtlCol="0">
            <a:normAutofit fontScale="85000" lnSpcReduction="10000"/>
          </a:bodyPr>
          <a:lstStyle/>
          <a:p>
            <a:pPr>
              <a:lnSpc>
                <a:spcPct val="150000"/>
              </a:lnSpc>
              <a:spcAft>
                <a:spcPts val="600"/>
              </a:spcAft>
            </a:pPr>
            <a:r>
              <a:rPr lang="en-US" sz="2400" dirty="0">
                <a:latin typeface="Times New Roman" panose="02020603050405020304" pitchFamily="18" charset="0"/>
                <a:cs typeface="Times New Roman" panose="02020603050405020304" pitchFamily="18" charset="0"/>
              </a:rPr>
              <a:t>The pipeline will be more efficient if the instruction cycle is divided into segments of equal duration.</a:t>
            </a:r>
          </a:p>
          <a:p>
            <a:pPr>
              <a:lnSpc>
                <a:spcPct val="150000"/>
              </a:lnSpc>
              <a:spcAft>
                <a:spcPts val="600"/>
              </a:spcAft>
            </a:pPr>
            <a:endParaRPr lang="en-US" sz="2400" dirty="0">
              <a:latin typeface="Times New Roman" panose="02020603050405020304" pitchFamily="18" charset="0"/>
              <a:cs typeface="Times New Roman" panose="02020603050405020304" pitchFamily="18" charset="0"/>
            </a:endParaRPr>
          </a:p>
          <a:p>
            <a:pPr>
              <a:lnSpc>
                <a:spcPct val="150000"/>
              </a:lnSpc>
              <a:spcAft>
                <a:spcPts val="600"/>
              </a:spcAft>
            </a:pPr>
            <a:r>
              <a:rPr lang="en-US" sz="2400" dirty="0">
                <a:latin typeface="Times New Roman" panose="02020603050405020304" pitchFamily="18" charset="0"/>
                <a:cs typeface="Times New Roman" panose="02020603050405020304" pitchFamily="18" charset="0"/>
              </a:rPr>
              <a:t>The timing for each instruction needs to be calculated and then the maximum time needed for an instruction is known. </a:t>
            </a:r>
          </a:p>
          <a:p>
            <a:pPr>
              <a:lnSpc>
                <a:spcPct val="90000"/>
              </a:lnSpc>
              <a:spcAft>
                <a:spcPts val="600"/>
              </a:spcAft>
            </a:pPr>
            <a:endParaRPr lang="en-US" sz="2400" dirty="0">
              <a:latin typeface="Times New Roman" panose="02020603050405020304" pitchFamily="18" charset="0"/>
              <a:cs typeface="Times New Roman" panose="02020603050405020304" pitchFamily="18" charset="0"/>
            </a:endParaRPr>
          </a:p>
          <a:p>
            <a:pPr>
              <a:lnSpc>
                <a:spcPct val="160000"/>
              </a:lnSpc>
              <a:spcAft>
                <a:spcPts val="600"/>
              </a:spcAft>
            </a:pPr>
            <a:r>
              <a:rPr lang="en-US" sz="2400" dirty="0">
                <a:latin typeface="Times New Roman" panose="02020603050405020304" pitchFamily="18" charset="0"/>
                <a:cs typeface="Times New Roman" panose="02020603050405020304" pitchFamily="18" charset="0"/>
              </a:rPr>
              <a:t>The worst-case scenario rule is used (Big O Notation) when we have different timings for instructions</a:t>
            </a:r>
          </a:p>
        </p:txBody>
      </p:sp>
      <p:sp>
        <p:nvSpPr>
          <p:cNvPr id="19" name="Rounded Rectangle 14">
            <a:extLst>
              <a:ext uri="{FF2B5EF4-FFF2-40B4-BE49-F238E27FC236}">
                <a16:creationId xmlns:a16="http://schemas.microsoft.com/office/drawing/2014/main" id="{C897EF10-3301-4450-A084-343321803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1066164"/>
            <a:ext cx="530595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Diagram, waterfall chart&#10;&#10;Description automatically generated">
            <a:extLst>
              <a:ext uri="{FF2B5EF4-FFF2-40B4-BE49-F238E27FC236}">
                <a16:creationId xmlns:a16="http://schemas.microsoft.com/office/drawing/2014/main" id="{69A47E50-FC92-46A7-B6DA-D041BF3E5B1C}"/>
              </a:ext>
            </a:extLst>
          </p:cNvPr>
          <p:cNvPicPr>
            <a:picLocks noChangeAspect="1"/>
          </p:cNvPicPr>
          <p:nvPr/>
        </p:nvPicPr>
        <p:blipFill rotWithShape="1">
          <a:blip r:embed="rId4">
            <a:extLst>
              <a:ext uri="{28A0092B-C50C-407E-A947-70E740481C1C}">
                <a14:useLocalDpi xmlns:a14="http://schemas.microsoft.com/office/drawing/2010/main" val="0"/>
              </a:ext>
            </a:extLst>
          </a:blip>
          <a:srcRect l="7980" r="18450" b="42296"/>
          <a:stretch/>
        </p:blipFill>
        <p:spPr>
          <a:xfrm>
            <a:off x="6407004" y="2262670"/>
            <a:ext cx="4683948" cy="2755358"/>
          </a:xfrm>
          <a:prstGeom prst="rect">
            <a:avLst/>
          </a:prstGeom>
        </p:spPr>
      </p:pic>
    </p:spTree>
    <p:extLst>
      <p:ext uri="{BB962C8B-B14F-4D97-AF65-F5344CB8AC3E}">
        <p14:creationId xmlns:p14="http://schemas.microsoft.com/office/powerpoint/2010/main" val="3360859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6559626-B5BE-44EF-8F21-5B2E759793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2" name="Rectangle 11">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542A917-2DC0-41C3-A1A8-3D1A5C65E9C5}"/>
              </a:ext>
            </a:extLst>
          </p:cNvPr>
          <p:cNvSpPr txBox="1"/>
          <p:nvPr/>
        </p:nvSpPr>
        <p:spPr>
          <a:xfrm>
            <a:off x="3968587" y="83653"/>
            <a:ext cx="7434070" cy="1474330"/>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000" b="1" cap="all" dirty="0">
                <a:latin typeface="+mj-lt"/>
                <a:ea typeface="+mj-ea"/>
                <a:cs typeface="+mj-cs"/>
              </a:rPr>
              <a:t>Advantages of Pipelining</a:t>
            </a:r>
          </a:p>
        </p:txBody>
      </p:sp>
      <p:sp>
        <p:nvSpPr>
          <p:cNvPr id="14" name="Rectangle 13">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6" name="Picture 15">
            <a:extLst>
              <a:ext uri="{FF2B5EF4-FFF2-40B4-BE49-F238E27FC236}">
                <a16:creationId xmlns:a16="http://schemas.microsoft.com/office/drawing/2014/main" id="{18E5BA11-A111-4962-968B-B3E58E007D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43750"/>
          <a:stretch/>
        </p:blipFill>
        <p:spPr>
          <a:xfrm rot="16200000">
            <a:off x="-1264033" y="2187575"/>
            <a:ext cx="6858000" cy="2482850"/>
          </a:xfrm>
          <a:prstGeom prst="rect">
            <a:avLst/>
          </a:prstGeom>
        </p:spPr>
      </p:pic>
      <p:sp>
        <p:nvSpPr>
          <p:cNvPr id="5" name="TextBox 4">
            <a:extLst>
              <a:ext uri="{FF2B5EF4-FFF2-40B4-BE49-F238E27FC236}">
                <a16:creationId xmlns:a16="http://schemas.microsoft.com/office/drawing/2014/main" id="{C552C9A8-9FA2-4ECF-B179-90BED81B19E5}"/>
              </a:ext>
            </a:extLst>
          </p:cNvPr>
          <p:cNvSpPr txBox="1"/>
          <p:nvPr/>
        </p:nvSpPr>
        <p:spPr>
          <a:xfrm>
            <a:off x="3406393" y="1756264"/>
            <a:ext cx="8681294" cy="4149236"/>
          </a:xfrm>
          <a:prstGeom prst="rect">
            <a:avLst/>
          </a:prstGeom>
        </p:spPr>
        <p:txBody>
          <a:bodyPr vert="horz" lIns="91440" tIns="45720" rIns="91440" bIns="45720" rtlCol="0">
            <a:normAutofit/>
          </a:bodyPr>
          <a:lstStyle/>
          <a:p>
            <a:pPr indent="-228600">
              <a:lnSpc>
                <a:spcPct val="15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Instruction throughput increases.</a:t>
            </a:r>
          </a:p>
          <a:p>
            <a:pPr indent="-228600">
              <a:lnSpc>
                <a:spcPct val="15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Increase in the number of instructions executed simultaneously.</a:t>
            </a:r>
          </a:p>
          <a:p>
            <a:pPr indent="-228600">
              <a:lnSpc>
                <a:spcPct val="15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Faster ALU can be designed when pipelining is used.</a:t>
            </a:r>
          </a:p>
          <a:p>
            <a:pPr indent="-228600">
              <a:lnSpc>
                <a:spcPct val="15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Pipelined CPU’s works at higher clock frequencies than the RAM.</a:t>
            </a:r>
          </a:p>
          <a:p>
            <a:pPr indent="-228600">
              <a:lnSpc>
                <a:spcPct val="15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Pipelining increases the overall performance of the CPU</a:t>
            </a:r>
          </a:p>
        </p:txBody>
      </p:sp>
    </p:spTree>
    <p:extLst>
      <p:ext uri="{BB962C8B-B14F-4D97-AF65-F5344CB8AC3E}">
        <p14:creationId xmlns:p14="http://schemas.microsoft.com/office/powerpoint/2010/main" val="101185729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8" name="Picture 9">
            <a:extLst>
              <a:ext uri="{FF2B5EF4-FFF2-40B4-BE49-F238E27FC236}">
                <a16:creationId xmlns:a16="http://schemas.microsoft.com/office/drawing/2014/main" id="{F6559626-B5BE-44EF-8F21-5B2E759793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useBgFill="1">
        <p:nvSpPr>
          <p:cNvPr id="19" name="Rectangle 11">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542A917-2DC0-41C3-A1A8-3D1A5C65E9C5}"/>
              </a:ext>
            </a:extLst>
          </p:cNvPr>
          <p:cNvSpPr txBox="1"/>
          <p:nvPr/>
        </p:nvSpPr>
        <p:spPr>
          <a:xfrm>
            <a:off x="3686174" y="295275"/>
            <a:ext cx="8143875" cy="19434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cap="all" dirty="0">
                <a:latin typeface="+mj-lt"/>
                <a:ea typeface="+mj-ea"/>
                <a:cs typeface="+mj-cs"/>
              </a:rPr>
              <a:t>Disadvantages of Pipelining</a:t>
            </a:r>
          </a:p>
        </p:txBody>
      </p:sp>
      <p:sp>
        <p:nvSpPr>
          <p:cNvPr id="20" name="Rectangle 13">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21" name="Picture 15">
            <a:extLst>
              <a:ext uri="{FF2B5EF4-FFF2-40B4-BE49-F238E27FC236}">
                <a16:creationId xmlns:a16="http://schemas.microsoft.com/office/drawing/2014/main" id="{18E5BA11-A111-4962-968B-B3E58E007D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43750"/>
          <a:stretch/>
        </p:blipFill>
        <p:spPr>
          <a:xfrm rot="16200000">
            <a:off x="-1264033" y="2187575"/>
            <a:ext cx="6858000" cy="2482850"/>
          </a:xfrm>
          <a:prstGeom prst="rect">
            <a:avLst/>
          </a:prstGeom>
        </p:spPr>
      </p:pic>
      <p:sp>
        <p:nvSpPr>
          <p:cNvPr id="5" name="TextBox 4">
            <a:extLst>
              <a:ext uri="{FF2B5EF4-FFF2-40B4-BE49-F238E27FC236}">
                <a16:creationId xmlns:a16="http://schemas.microsoft.com/office/drawing/2014/main" id="{8C0FB97E-6F11-4E30-A3E1-BA589B9B0FD7}"/>
              </a:ext>
            </a:extLst>
          </p:cNvPr>
          <p:cNvSpPr txBox="1"/>
          <p:nvPr/>
        </p:nvSpPr>
        <p:spPr>
          <a:xfrm>
            <a:off x="3628738" y="2164841"/>
            <a:ext cx="8340916" cy="3969768"/>
          </a:xfrm>
          <a:prstGeom prst="rect">
            <a:avLst/>
          </a:prstGeom>
        </p:spPr>
        <p:txBody>
          <a:bodyPr vert="horz" lIns="91440" tIns="45720" rIns="91440" bIns="45720" rtlCol="0">
            <a:normAutofit lnSpcReduction="10000"/>
          </a:bodyPr>
          <a:lstStyle/>
          <a:p>
            <a:pPr marL="342900" indent="-342900">
              <a:lnSpc>
                <a:spcPct val="170000"/>
              </a:lnSpc>
              <a:spcAft>
                <a:spcPts val="600"/>
              </a:spcAf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Designing of the pipelined processor is complex and costly to manufacture.</a:t>
            </a:r>
          </a:p>
          <a:p>
            <a:pPr marL="342900" indent="-342900">
              <a:lnSpc>
                <a:spcPct val="170000"/>
              </a:lnSpc>
              <a:spcAft>
                <a:spcPts val="600"/>
              </a:spcAf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Instruction latency increases in pipelined processors.</a:t>
            </a:r>
          </a:p>
          <a:p>
            <a:pPr marL="342900" indent="-342900">
              <a:lnSpc>
                <a:spcPct val="170000"/>
              </a:lnSpc>
              <a:spcAft>
                <a:spcPts val="600"/>
              </a:spcAf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The throughput of a pipelined processor is difficult to predict.</a:t>
            </a:r>
          </a:p>
          <a:p>
            <a:pPr marL="342900" indent="-342900">
              <a:lnSpc>
                <a:spcPct val="170000"/>
              </a:lnSpc>
              <a:spcAft>
                <a:spcPts val="600"/>
              </a:spcAf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The longer the pipeline, worse the problem of hazard for branch instructions.</a:t>
            </a:r>
          </a:p>
          <a:p>
            <a:pPr indent="-228600">
              <a:lnSpc>
                <a:spcPct val="15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11669760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831418" y="954406"/>
            <a:ext cx="10069286" cy="745218"/>
          </a:xfrm>
        </p:spPr>
        <p:txBody>
          <a:bodyPr>
            <a:normAutofit/>
          </a:bodyPr>
          <a:lstStyle/>
          <a:p>
            <a:pPr algn="ctr"/>
            <a:r>
              <a:rPr lang="en-US" dirty="0"/>
              <a:t>Revision</a:t>
            </a:r>
          </a:p>
        </p:txBody>
      </p:sp>
      <p:sp>
        <p:nvSpPr>
          <p:cNvPr id="10" name="Title 12">
            <a:extLst>
              <a:ext uri="{FF2B5EF4-FFF2-40B4-BE49-F238E27FC236}">
                <a16:creationId xmlns:a16="http://schemas.microsoft.com/office/drawing/2014/main" id="{7A3D9864-BCD2-41E8-B706-3E7FAA5C56C3}"/>
              </a:ext>
            </a:extLst>
          </p:cNvPr>
          <p:cNvSpPr txBox="1">
            <a:spLocks/>
          </p:cNvSpPr>
          <p:nvPr/>
        </p:nvSpPr>
        <p:spPr>
          <a:xfrm>
            <a:off x="548390" y="1699624"/>
            <a:ext cx="11561967" cy="5033190"/>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342900" indent="-342900" algn="l">
              <a:lnSpc>
                <a:spcPct val="250000"/>
              </a:lnSpc>
              <a:buFont typeface="Wingdings" panose="05000000000000000000" pitchFamily="2" charset="2"/>
              <a:buChar char="ü"/>
            </a:pPr>
            <a:r>
              <a:rPr lang="en-US" sz="2000" cap="none" dirty="0">
                <a:latin typeface="Times New Roman" panose="02020603050405020304" pitchFamily="18" charset="0"/>
                <a:cs typeface="Times New Roman" panose="02020603050405020304" pitchFamily="18" charset="0"/>
              </a:rPr>
              <a:t>Define the Term CPU/Processor</a:t>
            </a:r>
          </a:p>
          <a:p>
            <a:pPr marL="342900" indent="-342900" algn="l">
              <a:lnSpc>
                <a:spcPct val="250000"/>
              </a:lnSpc>
              <a:buFont typeface="Wingdings" panose="05000000000000000000" pitchFamily="2" charset="2"/>
              <a:buChar char="ü"/>
            </a:pPr>
            <a:r>
              <a:rPr lang="en-US" sz="2000" cap="none" dirty="0">
                <a:latin typeface="Times New Roman" panose="02020603050405020304" pitchFamily="18" charset="0"/>
                <a:cs typeface="Times New Roman" panose="02020603050405020304" pitchFamily="18" charset="0"/>
              </a:rPr>
              <a:t>Draw a simplified diagram to outline the architecture of the CPU with the ALU, CU and registers</a:t>
            </a:r>
          </a:p>
          <a:p>
            <a:pPr marL="342900" indent="-342900" algn="l">
              <a:lnSpc>
                <a:spcPct val="250000"/>
              </a:lnSpc>
              <a:buFont typeface="Wingdings" panose="05000000000000000000" pitchFamily="2" charset="2"/>
              <a:buChar char="ü"/>
            </a:pPr>
            <a:r>
              <a:rPr lang="en-US" sz="2000" cap="none" dirty="0">
                <a:latin typeface="Times New Roman" panose="02020603050405020304" pitchFamily="18" charset="0"/>
                <a:cs typeface="Times New Roman" panose="02020603050405020304" pitchFamily="18" charset="0"/>
              </a:rPr>
              <a:t>State the function of the following</a:t>
            </a:r>
          </a:p>
          <a:p>
            <a:pPr algn="l">
              <a:lnSpc>
                <a:spcPct val="170000"/>
              </a:lnSpc>
            </a:pPr>
            <a:r>
              <a:rPr lang="en-US" sz="2400" cap="none" dirty="0">
                <a:latin typeface="Times New Roman" panose="02020603050405020304" pitchFamily="18" charset="0"/>
                <a:cs typeface="Times New Roman" panose="02020603050405020304" pitchFamily="18" charset="0"/>
              </a:rPr>
              <a:t>                    Control unit      ALU      Registers </a:t>
            </a:r>
          </a:p>
          <a:p>
            <a:pPr marL="342900" indent="-342900" algn="l">
              <a:lnSpc>
                <a:spcPct val="170000"/>
              </a:lnSpc>
              <a:buFont typeface="Arial" panose="020B0604020202020204" pitchFamily="34" charset="0"/>
              <a:buChar char="•"/>
            </a:pPr>
            <a:r>
              <a:rPr lang="en-US" sz="2400" cap="none" dirty="0">
                <a:latin typeface="Times New Roman" panose="02020603050405020304" pitchFamily="18" charset="0"/>
                <a:cs typeface="Times New Roman" panose="02020603050405020304" pitchFamily="18" charset="0"/>
              </a:rPr>
              <a:t>Give examples of two types of register and their role in the fetch execute cycle</a:t>
            </a:r>
          </a:p>
          <a:p>
            <a:pPr algn="l">
              <a:lnSpc>
                <a:spcPct val="170000"/>
              </a:lnSpc>
            </a:pP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12167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2440305" y="206208"/>
            <a:ext cx="6832600" cy="1293028"/>
          </a:xfrm>
        </p:spPr>
        <p:txBody>
          <a:bodyPr>
            <a:normAutofit/>
          </a:bodyPr>
          <a:lstStyle/>
          <a:p>
            <a:r>
              <a:rPr lang="en-US" dirty="0"/>
              <a:t>CPU Architectures</a:t>
            </a:r>
          </a:p>
        </p:txBody>
      </p:sp>
      <p:sp>
        <p:nvSpPr>
          <p:cNvPr id="14" name="Content Placeholder 13"/>
          <p:cNvSpPr>
            <a:spLocks noGrp="1"/>
          </p:cNvSpPr>
          <p:nvPr>
            <p:ph idx="1"/>
          </p:nvPr>
        </p:nvSpPr>
        <p:spPr>
          <a:xfrm>
            <a:off x="285750" y="1499236"/>
            <a:ext cx="7852410" cy="4965700"/>
          </a:xfrm>
        </p:spPr>
        <p:txBody>
          <a:bodyPr>
            <a:normAutofit fontScale="92500" lnSpcReduction="20000"/>
          </a:bodyPr>
          <a:lstStyle/>
          <a:p>
            <a:pPr marL="0" indent="0">
              <a:lnSpc>
                <a:spcPct val="150000"/>
              </a:lnSpc>
              <a:buNone/>
            </a:pPr>
            <a:r>
              <a:rPr lang="en-US" sz="2000" b="1" dirty="0">
                <a:solidFill>
                  <a:srgbClr val="FF0000"/>
                </a:solidFill>
                <a:latin typeface="Times New Roman" panose="02020603050405020304" pitchFamily="18" charset="0"/>
                <a:cs typeface="Times New Roman" panose="02020603050405020304" pitchFamily="18" charset="0"/>
              </a:rPr>
              <a:t>What is the CPU Architecture?</a:t>
            </a:r>
          </a:p>
          <a:p>
            <a:pPr marL="0" indent="0">
              <a:lnSpc>
                <a:spcPct val="150000"/>
              </a:lnSpc>
              <a:buNone/>
            </a:pPr>
            <a:r>
              <a:rPr lang="en-US" sz="2000" dirty="0">
                <a:latin typeface="Times New Roman" panose="02020603050405020304" pitchFamily="18" charset="0"/>
                <a:cs typeface="Times New Roman" panose="02020603050405020304" pitchFamily="18" charset="0"/>
              </a:rPr>
              <a:t>It is the internal design of the operational structure of the CPU</a:t>
            </a:r>
          </a:p>
          <a:p>
            <a:pPr marL="0" indent="0">
              <a:lnSpc>
                <a:spcPct val="150000"/>
              </a:lnSpc>
              <a:buNone/>
            </a:pPr>
            <a:r>
              <a:rPr lang="en-US" sz="2000" dirty="0">
                <a:latin typeface="Times New Roman" panose="02020603050405020304" pitchFamily="18" charset="0"/>
                <a:cs typeface="Times New Roman" panose="02020603050405020304" pitchFamily="18" charset="0"/>
              </a:rPr>
              <a:t>There are different type of computer processor and each processor (CPU) has its own set of machine code instructions that it can work with. </a:t>
            </a:r>
          </a:p>
          <a:p>
            <a:pPr marL="0" indent="0">
              <a:lnSpc>
                <a:spcPct val="150000"/>
              </a:lnSpc>
              <a:buNone/>
            </a:pPr>
            <a:r>
              <a:rPr lang="en-US" sz="2000" dirty="0">
                <a:latin typeface="Times New Roman" panose="02020603050405020304" pitchFamily="18" charset="0"/>
                <a:cs typeface="Times New Roman" panose="02020603050405020304" pitchFamily="18" charset="0"/>
              </a:rPr>
              <a:t>All of the instructions together for any particular CPU are known as the CPU’s </a:t>
            </a:r>
            <a:r>
              <a:rPr lang="en-US" sz="2100" b="1" u="sng" dirty="0">
                <a:solidFill>
                  <a:srgbClr val="FF0000"/>
                </a:solidFill>
                <a:latin typeface="Times New Roman" panose="02020603050405020304" pitchFamily="18" charset="0"/>
                <a:cs typeface="Times New Roman" panose="02020603050405020304" pitchFamily="18" charset="0"/>
              </a:rPr>
              <a:t>'instruction set’. </a:t>
            </a:r>
          </a:p>
          <a:p>
            <a:pPr marL="0" indent="0">
              <a:lnSpc>
                <a:spcPct val="150000"/>
              </a:lnSpc>
              <a:buNone/>
            </a:pPr>
            <a:r>
              <a:rPr lang="en-US" sz="2000" dirty="0">
                <a:latin typeface="Times New Roman" panose="02020603050405020304" pitchFamily="18" charset="0"/>
                <a:cs typeface="Times New Roman" panose="02020603050405020304" pitchFamily="18" charset="0"/>
              </a:rPr>
              <a:t>One type of CPU instruction set will not be able to use the same instruction set on different type of CPU.</a:t>
            </a:r>
          </a:p>
          <a:p>
            <a:pPr marL="0" indent="0">
              <a:buNone/>
            </a:pPr>
            <a:endParaRPr lang="en-US" sz="2000" dirty="0">
              <a:latin typeface="Times New Roman" panose="02020603050405020304" pitchFamily="18" charset="0"/>
              <a:cs typeface="Times New Roman" panose="02020603050405020304" pitchFamily="18" charset="0"/>
            </a:endParaRPr>
          </a:p>
          <a:p>
            <a:pPr marL="0" indent="0">
              <a:lnSpc>
                <a:spcPct val="170000"/>
              </a:lnSpc>
              <a:buNone/>
            </a:pPr>
            <a:r>
              <a:rPr lang="en-US" sz="2000" dirty="0">
                <a:latin typeface="Times New Roman" panose="02020603050405020304" pitchFamily="18" charset="0"/>
                <a:cs typeface="Times New Roman" panose="02020603050405020304" pitchFamily="18" charset="0"/>
              </a:rPr>
              <a:t>These instruction set forms the basis for the design of the CPU or often called the CPU architecture</a:t>
            </a:r>
          </a:p>
        </p:txBody>
      </p:sp>
      <p:pic>
        <p:nvPicPr>
          <p:cNvPr id="4" name="Picture 3" descr="A picture containing electronics&#10;&#10;Description automatically generated">
            <a:extLst>
              <a:ext uri="{FF2B5EF4-FFF2-40B4-BE49-F238E27FC236}">
                <a16:creationId xmlns:a16="http://schemas.microsoft.com/office/drawing/2014/main" id="{16EAB68C-902D-468E-8DF2-C82CA2A2C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1288" y="2177663"/>
            <a:ext cx="3644962" cy="2742833"/>
          </a:xfrm>
          <a:prstGeom prst="rect">
            <a:avLst/>
          </a:prstGeom>
          <a:ln>
            <a:noFill/>
          </a:ln>
          <a:effectLst>
            <a:softEdge rad="112500"/>
          </a:effectLst>
        </p:spPr>
      </p:pic>
    </p:spTree>
    <p:extLst>
      <p:ext uri="{BB962C8B-B14F-4D97-AF65-F5344CB8AC3E}">
        <p14:creationId xmlns:p14="http://schemas.microsoft.com/office/powerpoint/2010/main" val="661060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2679700" y="316698"/>
            <a:ext cx="6832600" cy="1293028"/>
          </a:xfrm>
        </p:spPr>
        <p:txBody>
          <a:bodyPr>
            <a:normAutofit/>
          </a:bodyPr>
          <a:lstStyle/>
          <a:p>
            <a:pPr algn="ctr"/>
            <a:r>
              <a:rPr lang="en-US" dirty="0"/>
              <a:t>TYPES</a:t>
            </a:r>
          </a:p>
        </p:txBody>
      </p:sp>
      <p:sp>
        <p:nvSpPr>
          <p:cNvPr id="14" name="Content Placeholder 13"/>
          <p:cNvSpPr>
            <a:spLocks noGrp="1"/>
          </p:cNvSpPr>
          <p:nvPr>
            <p:ph idx="1"/>
          </p:nvPr>
        </p:nvSpPr>
        <p:spPr>
          <a:xfrm>
            <a:off x="589279" y="1762762"/>
            <a:ext cx="7518401" cy="4161284"/>
          </a:xfrm>
        </p:spPr>
        <p:txBody>
          <a:bodyPr>
            <a:normAutofit/>
          </a:bodyPr>
          <a:lstStyle/>
          <a:p>
            <a:pPr marL="0" lvl="0" indent="0">
              <a:buNone/>
            </a:pPr>
            <a:r>
              <a:rPr lang="en-US" sz="2800" b="1" dirty="0">
                <a:solidFill>
                  <a:srgbClr val="FF0000"/>
                </a:solidFill>
                <a:latin typeface="Times New Roman" panose="02020603050405020304" pitchFamily="18" charset="0"/>
                <a:cs typeface="Times New Roman" panose="02020603050405020304" pitchFamily="18" charset="0"/>
              </a:rPr>
              <a:t>Processor instruction set fall into 2 categories</a:t>
            </a:r>
          </a:p>
          <a:p>
            <a:pPr marL="0" lvl="0" indent="0">
              <a:buNone/>
            </a:pPr>
            <a:endParaRPr lang="en-US" dirty="0">
              <a:latin typeface="Times New Roman" panose="02020603050405020304" pitchFamily="18" charset="0"/>
              <a:cs typeface="Times New Roman" panose="02020603050405020304" pitchFamily="18" charset="0"/>
            </a:endParaRPr>
          </a:p>
          <a:p>
            <a:pPr lvl="0">
              <a:lnSpc>
                <a:spcPct val="200000"/>
              </a:lnSpc>
              <a:buClr>
                <a:srgbClr val="00B0F0"/>
              </a:buClr>
              <a:buFont typeface="Wingdings 2" panose="05020102010507070707" pitchFamily="18" charset="2"/>
              <a:buChar char="â"/>
            </a:pPr>
            <a:r>
              <a:rPr lang="en-US" dirty="0">
                <a:latin typeface="Times New Roman" panose="02020603050405020304" pitchFamily="18" charset="0"/>
                <a:cs typeface="Times New Roman" panose="02020603050405020304" pitchFamily="18" charset="0"/>
              </a:rPr>
              <a:t>RISC  (Reduced Instruction Set Computers use a set of instructions are simple</a:t>
            </a:r>
          </a:p>
          <a:p>
            <a:pPr>
              <a:lnSpc>
                <a:spcPct val="200000"/>
              </a:lnSpc>
              <a:buClr>
                <a:srgbClr val="00B0F0"/>
              </a:buClr>
              <a:buFont typeface="Wingdings 2" panose="05020102010507070707" pitchFamily="18" charset="2"/>
              <a:buChar char="â"/>
            </a:pPr>
            <a:r>
              <a:rPr lang="en-US" dirty="0">
                <a:latin typeface="Times New Roman" panose="02020603050405020304" pitchFamily="18" charset="0"/>
                <a:cs typeface="Times New Roman" panose="02020603050405020304" pitchFamily="18" charset="0"/>
              </a:rPr>
              <a:t>CISC – Complex Instruction Set Computers. These allow for more complex instructions</a:t>
            </a:r>
          </a:p>
          <a:p>
            <a:pPr marL="0" lvl="0" indent="0">
              <a:buNone/>
            </a:pPr>
            <a:endParaRPr lang="en-US" b="1" dirty="0"/>
          </a:p>
          <a:p>
            <a:endParaRPr lang="en-GB" altLang="en-US" dirty="0"/>
          </a:p>
        </p:txBody>
      </p:sp>
      <p:pic>
        <p:nvPicPr>
          <p:cNvPr id="4" name="Picture 3" descr="A close - up of a credit card&#10;&#10;Description automatically generated with low confidence">
            <a:extLst>
              <a:ext uri="{FF2B5EF4-FFF2-40B4-BE49-F238E27FC236}">
                <a16:creationId xmlns:a16="http://schemas.microsoft.com/office/drawing/2014/main" id="{A7BB44AA-1928-4739-BEA1-274D60CB00ED}"/>
              </a:ext>
            </a:extLst>
          </p:cNvPr>
          <p:cNvPicPr>
            <a:picLocks noChangeAspect="1"/>
          </p:cNvPicPr>
          <p:nvPr/>
        </p:nvPicPr>
        <p:blipFill rotWithShape="1">
          <a:blip r:embed="rId3">
            <a:extLst>
              <a:ext uri="{28A0092B-C50C-407E-A947-70E740481C1C}">
                <a14:useLocalDpi xmlns:a14="http://schemas.microsoft.com/office/drawing/2010/main" val="0"/>
              </a:ext>
            </a:extLst>
          </a:blip>
          <a:srcRect t="7527"/>
          <a:stretch/>
        </p:blipFill>
        <p:spPr>
          <a:xfrm>
            <a:off x="8270240" y="1869440"/>
            <a:ext cx="3667760" cy="2860000"/>
          </a:xfrm>
          <a:prstGeom prst="rect">
            <a:avLst/>
          </a:prstGeom>
          <a:ln>
            <a:noFill/>
          </a:ln>
          <a:effectLst>
            <a:softEdge rad="112500"/>
          </a:effectLst>
        </p:spPr>
      </p:pic>
    </p:spTree>
    <p:extLst>
      <p:ext uri="{BB962C8B-B14F-4D97-AF65-F5344CB8AC3E}">
        <p14:creationId xmlns:p14="http://schemas.microsoft.com/office/powerpoint/2010/main" val="240663698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Logo&#10;&#10;Description automatically generated with low confidence">
            <a:extLst>
              <a:ext uri="{FF2B5EF4-FFF2-40B4-BE49-F238E27FC236}">
                <a16:creationId xmlns:a16="http://schemas.microsoft.com/office/drawing/2014/main" id="{8F811E9B-0549-4A3A-8BE9-9131350565B0}"/>
              </a:ext>
            </a:extLst>
          </p:cNvPr>
          <p:cNvPicPr>
            <a:picLocks noChangeAspect="1"/>
          </p:cNvPicPr>
          <p:nvPr/>
        </p:nvPicPr>
        <p:blipFill rotWithShape="1">
          <a:blip r:embed="rId3">
            <a:extLst>
              <a:ext uri="{28A0092B-C50C-407E-A947-70E740481C1C}">
                <a14:useLocalDpi xmlns:a14="http://schemas.microsoft.com/office/drawing/2010/main" val="0"/>
              </a:ext>
            </a:extLst>
          </a:blip>
          <a:srcRect l="14100" r="3914"/>
          <a:stretch/>
        </p:blipFill>
        <p:spPr>
          <a:xfrm>
            <a:off x="481406" y="319473"/>
            <a:ext cx="3577880" cy="2443852"/>
          </a:xfrm>
          <a:prstGeom prst="rect">
            <a:avLst/>
          </a:prstGeom>
          <a:ln>
            <a:noFill/>
          </a:ln>
          <a:effectLst>
            <a:softEdge rad="112500"/>
          </a:effectLst>
        </p:spPr>
      </p:pic>
      <p:sp>
        <p:nvSpPr>
          <p:cNvPr id="14" name="Content Placeholder 13"/>
          <p:cNvSpPr>
            <a:spLocks noGrp="1"/>
          </p:cNvSpPr>
          <p:nvPr>
            <p:ph idx="1"/>
          </p:nvPr>
        </p:nvSpPr>
        <p:spPr>
          <a:xfrm>
            <a:off x="4542888" y="752475"/>
            <a:ext cx="7434967" cy="5554980"/>
          </a:xfrm>
        </p:spPr>
        <p:txBody>
          <a:bodyPr>
            <a:normAutofit lnSpcReduction="10000"/>
          </a:bodyPr>
          <a:lstStyle/>
          <a:p>
            <a:pPr marL="0" indent="0">
              <a:lnSpc>
                <a:spcPct val="150000"/>
              </a:lnSpc>
              <a:buNone/>
            </a:pPr>
            <a:r>
              <a:rPr lang="en-US" dirty="0">
                <a:latin typeface="Times New Roman" panose="02020603050405020304" pitchFamily="18" charset="0"/>
                <a:cs typeface="Times New Roman" panose="02020603050405020304" pitchFamily="18" charset="0"/>
              </a:rPr>
              <a:t>RISC is a computer that uses a central processing unit (CPU) that implements the processor design principle of simplified instructions. It is the most efficient CPU architecture technology</a:t>
            </a:r>
          </a:p>
          <a:p>
            <a:pPr marL="0" indent="0">
              <a:lnSpc>
                <a:spcPct val="150000"/>
              </a:lnSpc>
              <a:buNone/>
            </a:pPr>
            <a:r>
              <a:rPr lang="en-US" dirty="0">
                <a:latin typeface="Times New Roman" panose="02020603050405020304" pitchFamily="18" charset="0"/>
                <a:cs typeface="Times New Roman" panose="02020603050405020304" pitchFamily="18" charset="0"/>
              </a:rPr>
              <a:t>It uses only simple instructions that can be executed within one clock cycle</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altLang="en-US" dirty="0">
                <a:latin typeface="Times New Roman" panose="02020603050405020304" pitchFamily="18" charset="0"/>
                <a:cs typeface="Times New Roman" panose="02020603050405020304" pitchFamily="18" charset="0"/>
              </a:rPr>
              <a:t>It allow the LOAD/STORE operation to access memory. The rest of the operations work on a register-to-register basis.</a:t>
            </a:r>
          </a:p>
          <a:p>
            <a:pPr marL="0" indent="0">
              <a:lnSpc>
                <a:spcPct val="150000"/>
              </a:lnSpc>
              <a:buNone/>
            </a:pPr>
            <a:r>
              <a:rPr lang="en-US" altLang="en-US" dirty="0">
                <a:latin typeface="Times New Roman" panose="02020603050405020304" pitchFamily="18" charset="0"/>
                <a:cs typeface="Times New Roman" panose="02020603050405020304" pitchFamily="18" charset="0"/>
              </a:rPr>
              <a:t>This feature of restricting operands to registers also simplifies the control unit.</a:t>
            </a:r>
            <a:endParaRPr lang="en-GB" altLang="en-US" dirty="0">
              <a:latin typeface="Times New Roman" panose="02020603050405020304" pitchFamily="18" charset="0"/>
              <a:cs typeface="Times New Roman" panose="02020603050405020304" pitchFamily="18" charset="0"/>
            </a:endParaRPr>
          </a:p>
        </p:txBody>
      </p:sp>
      <p:pic>
        <p:nvPicPr>
          <p:cNvPr id="2" name="Picture 1" descr="A picture containing automaton&#10;&#10;Description automatically generated">
            <a:extLst>
              <a:ext uri="{FF2B5EF4-FFF2-40B4-BE49-F238E27FC236}">
                <a16:creationId xmlns:a16="http://schemas.microsoft.com/office/drawing/2014/main" id="{9EC03B6E-E957-FFC9-EE10-7D64D8F43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406" y="2544701"/>
            <a:ext cx="3347863" cy="3804391"/>
          </a:xfrm>
          <a:prstGeom prst="rect">
            <a:avLst/>
          </a:prstGeom>
          <a:ln>
            <a:noFill/>
          </a:ln>
          <a:effectLst>
            <a:softEdge rad="112500"/>
          </a:effectLst>
        </p:spPr>
      </p:pic>
    </p:spTree>
    <p:extLst>
      <p:ext uri="{BB962C8B-B14F-4D97-AF65-F5344CB8AC3E}">
        <p14:creationId xmlns:p14="http://schemas.microsoft.com/office/powerpoint/2010/main" val="96976474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790700" y="108901"/>
            <a:ext cx="8610600" cy="1211899"/>
          </a:xfrm>
        </p:spPr>
        <p:txBody>
          <a:bodyPr>
            <a:normAutofit/>
          </a:bodyPr>
          <a:lstStyle/>
          <a:p>
            <a:pPr marL="0" lvl="0" indent="0">
              <a:buNone/>
            </a:pPr>
            <a:r>
              <a:rPr lang="en-US" b="1" dirty="0">
                <a:latin typeface="Times New Roman" panose="02020603050405020304" pitchFamily="18" charset="0"/>
                <a:cs typeface="Times New Roman" panose="02020603050405020304" pitchFamily="18" charset="0"/>
              </a:rPr>
              <a:t>Features of the RISC</a:t>
            </a:r>
          </a:p>
        </p:txBody>
      </p:sp>
      <p:sp>
        <p:nvSpPr>
          <p:cNvPr id="14" name="Content Placeholder 13"/>
          <p:cNvSpPr>
            <a:spLocks noGrp="1"/>
          </p:cNvSpPr>
          <p:nvPr>
            <p:ph idx="1"/>
          </p:nvPr>
        </p:nvSpPr>
        <p:spPr>
          <a:xfrm>
            <a:off x="285751" y="1209676"/>
            <a:ext cx="7934324" cy="5225098"/>
          </a:xfrm>
        </p:spPr>
        <p:txBody>
          <a:bodyPr>
            <a:normAutofit fontScale="77500" lnSpcReduction="20000"/>
          </a:bodyPr>
          <a:lstStyle/>
          <a:p>
            <a:pPr marL="0" lvl="0" indent="0">
              <a:buNone/>
            </a:pPr>
            <a:endParaRPr lang="en-US" sz="1500" b="1" dirty="0">
              <a:latin typeface="Times New Roman" panose="02020603050405020304" pitchFamily="18" charset="0"/>
              <a:cs typeface="Times New Roman" panose="02020603050405020304" pitchFamily="18" charset="0"/>
            </a:endParaRPr>
          </a:p>
          <a:p>
            <a:pPr>
              <a:lnSpc>
                <a:spcPct val="150000"/>
              </a:lnSpc>
              <a:buClr>
                <a:srgbClr val="00B0F0"/>
              </a:buClr>
              <a:buFont typeface="Wingdings 2" panose="05020102010507070707" pitchFamily="18" charset="2"/>
              <a:buChar char="â"/>
            </a:pPr>
            <a:r>
              <a:rPr lang="en-GB" altLang="en-US" sz="2400" dirty="0">
                <a:latin typeface="Times New Roman" panose="02020603050405020304" pitchFamily="18" charset="0"/>
                <a:cs typeface="Times New Roman" panose="02020603050405020304" pitchFamily="18" charset="0"/>
              </a:rPr>
              <a:t>A limited number of instructions is available.</a:t>
            </a:r>
          </a:p>
          <a:p>
            <a:pPr>
              <a:lnSpc>
                <a:spcPct val="150000"/>
              </a:lnSpc>
              <a:buClr>
                <a:srgbClr val="00B0F0"/>
              </a:buClr>
              <a:buFont typeface="Wingdings 2" panose="05020102010507070707" pitchFamily="18" charset="2"/>
              <a:buChar char="â"/>
            </a:pPr>
            <a:r>
              <a:rPr lang="en-GB" altLang="en-US" sz="2400" dirty="0">
                <a:latin typeface="Times New Roman" panose="02020603050405020304" pitchFamily="18" charset="0"/>
                <a:cs typeface="Times New Roman" panose="02020603050405020304" pitchFamily="18" charset="0"/>
              </a:rPr>
              <a:t>An instruction performs a simple task</a:t>
            </a:r>
          </a:p>
          <a:p>
            <a:pPr>
              <a:lnSpc>
                <a:spcPct val="150000"/>
              </a:lnSpc>
              <a:buClr>
                <a:srgbClr val="00B0F0"/>
              </a:buClr>
              <a:buFont typeface="Wingdings 2" panose="05020102010507070707" pitchFamily="18" charset="2"/>
              <a:buChar char="â"/>
            </a:pPr>
            <a:r>
              <a:rPr lang="en-GB" altLang="en-US" sz="2400" dirty="0">
                <a:latin typeface="Times New Roman" panose="02020603050405020304" pitchFamily="18" charset="0"/>
                <a:cs typeface="Times New Roman" panose="02020603050405020304" pitchFamily="18" charset="0"/>
              </a:rPr>
              <a:t>Complex tasks can only be performed by combining a number of simple tasks so a task may take a number of machine cycles.</a:t>
            </a:r>
          </a:p>
          <a:p>
            <a:pPr>
              <a:lnSpc>
                <a:spcPct val="150000"/>
              </a:lnSpc>
              <a:buClr>
                <a:srgbClr val="00B0F0"/>
              </a:buClr>
              <a:buFont typeface="Wingdings 2" panose="05020102010507070707" pitchFamily="18" charset="2"/>
              <a:buChar char="â"/>
            </a:pPr>
            <a:r>
              <a:rPr lang="en-GB" altLang="en-US" sz="2400" dirty="0">
                <a:latin typeface="Times New Roman" panose="02020603050405020304" pitchFamily="18" charset="0"/>
                <a:cs typeface="Times New Roman" panose="02020603050405020304" pitchFamily="18" charset="0"/>
              </a:rPr>
              <a:t>Can perform simple tasks very quickly.</a:t>
            </a:r>
          </a:p>
          <a:p>
            <a:pPr>
              <a:lnSpc>
                <a:spcPct val="150000"/>
              </a:lnSpc>
              <a:buClr>
                <a:srgbClr val="00B0F0"/>
              </a:buClr>
              <a:buFont typeface="Wingdings 2" panose="05020102010507070707" pitchFamily="18" charset="2"/>
              <a:buChar char="â"/>
            </a:pPr>
            <a:r>
              <a:rPr lang="en-GB" altLang="en-US" sz="2400" dirty="0">
                <a:latin typeface="Times New Roman" panose="02020603050405020304" pitchFamily="18" charset="0"/>
                <a:cs typeface="Times New Roman" panose="02020603050405020304" pitchFamily="18" charset="0"/>
              </a:rPr>
              <a:t>Simple processor design.</a:t>
            </a:r>
          </a:p>
          <a:p>
            <a:pPr>
              <a:lnSpc>
                <a:spcPct val="150000"/>
              </a:lnSpc>
              <a:buClr>
                <a:srgbClr val="00B0F0"/>
              </a:buClr>
              <a:buFont typeface="Wingdings 2" panose="05020102010507070707" pitchFamily="18" charset="2"/>
              <a:buChar char="â"/>
            </a:pPr>
            <a:r>
              <a:rPr lang="en-GB" altLang="en-US" sz="2400" dirty="0">
                <a:latin typeface="Times New Roman" panose="02020603050405020304" pitchFamily="18" charset="0"/>
                <a:cs typeface="Times New Roman" panose="02020603050405020304" pitchFamily="18" charset="0"/>
              </a:rPr>
              <a:t>Programs </a:t>
            </a:r>
            <a:r>
              <a:rPr lang="en-GB" altLang="en-US" sz="2400" u="sng" dirty="0">
                <a:latin typeface="Times New Roman" panose="02020603050405020304" pitchFamily="18" charset="0"/>
                <a:cs typeface="Times New Roman" panose="02020603050405020304" pitchFamily="18" charset="0"/>
              </a:rPr>
              <a:t>can </a:t>
            </a:r>
            <a:r>
              <a:rPr lang="en-GB" altLang="en-US" sz="2400" dirty="0">
                <a:latin typeface="Times New Roman" panose="02020603050405020304" pitchFamily="18" charset="0"/>
                <a:cs typeface="Times New Roman" panose="02020603050405020304" pitchFamily="18" charset="0"/>
              </a:rPr>
              <a:t>run faster due to simpler instructions executing at a faster rate. </a:t>
            </a:r>
          </a:p>
          <a:p>
            <a:pPr>
              <a:lnSpc>
                <a:spcPct val="150000"/>
              </a:lnSpc>
              <a:buClr>
                <a:srgbClr val="00B0F0"/>
              </a:buClr>
              <a:buFont typeface="Wingdings 2" panose="05020102010507070707" pitchFamily="18" charset="2"/>
              <a:buChar char="â"/>
            </a:pPr>
            <a:r>
              <a:rPr lang="en-GB" altLang="en-US" sz="2400" dirty="0">
                <a:latin typeface="Times New Roman" panose="02020603050405020304" pitchFamily="18" charset="0"/>
                <a:cs typeface="Times New Roman" panose="02020603050405020304" pitchFamily="18" charset="0"/>
              </a:rPr>
              <a:t>Less components on CPU</a:t>
            </a:r>
          </a:p>
          <a:p>
            <a:pPr>
              <a:lnSpc>
                <a:spcPct val="150000"/>
              </a:lnSpc>
              <a:buClr>
                <a:srgbClr val="00B0F0"/>
              </a:buClr>
              <a:buFont typeface="Wingdings 2" panose="05020102010507070707" pitchFamily="18" charset="2"/>
              <a:buChar char="â"/>
            </a:pPr>
            <a:r>
              <a:rPr lang="en-GB" altLang="en-US" sz="2400" dirty="0">
                <a:latin typeface="Times New Roman" panose="02020603050405020304" pitchFamily="18" charset="0"/>
                <a:cs typeface="Times New Roman" panose="02020603050405020304" pitchFamily="18" charset="0"/>
              </a:rPr>
              <a:t>Produces less heat</a:t>
            </a:r>
          </a:p>
          <a:p>
            <a:pPr>
              <a:lnSpc>
                <a:spcPct val="150000"/>
              </a:lnSpc>
              <a:buClr>
                <a:srgbClr val="00B0F0"/>
              </a:buClr>
              <a:buFont typeface="Wingdings 2" panose="05020102010507070707" pitchFamily="18" charset="2"/>
              <a:buChar char="â"/>
            </a:pPr>
            <a:r>
              <a:rPr lang="en-GB" altLang="en-US" sz="2400" dirty="0">
                <a:latin typeface="Times New Roman" panose="02020603050405020304" pitchFamily="18" charset="0"/>
                <a:cs typeface="Times New Roman" panose="02020603050405020304" pitchFamily="18" charset="0"/>
              </a:rPr>
              <a:t>Used in tablets and mobile devices</a:t>
            </a:r>
          </a:p>
          <a:p>
            <a:endParaRPr lang="en-GB" altLang="en-US" sz="1500" dirty="0"/>
          </a:p>
        </p:txBody>
      </p:sp>
      <p:pic>
        <p:nvPicPr>
          <p:cNvPr id="4" name="Picture 3">
            <a:extLst>
              <a:ext uri="{FF2B5EF4-FFF2-40B4-BE49-F238E27FC236}">
                <a16:creationId xmlns:a16="http://schemas.microsoft.com/office/drawing/2014/main" id="{C097C218-6CE1-EFFC-BD9F-189760D63A3F}"/>
              </a:ext>
            </a:extLst>
          </p:cNvPr>
          <p:cNvPicPr>
            <a:picLocks noChangeAspect="1"/>
          </p:cNvPicPr>
          <p:nvPr/>
        </p:nvPicPr>
        <p:blipFill rotWithShape="1">
          <a:blip r:embed="rId3"/>
          <a:srcRect l="2877" t="4840" r="4359" b="3917"/>
          <a:stretch/>
        </p:blipFill>
        <p:spPr>
          <a:xfrm>
            <a:off x="8376557" y="2552701"/>
            <a:ext cx="3439886" cy="22424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52577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790700" y="108901"/>
            <a:ext cx="8610600" cy="1211899"/>
          </a:xfrm>
        </p:spPr>
        <p:txBody>
          <a:bodyPr>
            <a:normAutofit/>
          </a:bodyPr>
          <a:lstStyle/>
          <a:p>
            <a:pPr marL="0" lvl="0" indent="0" algn="ctr">
              <a:buNone/>
            </a:pPr>
            <a:r>
              <a:rPr lang="en-US" b="1" dirty="0">
                <a:latin typeface="Times New Roman" panose="02020603050405020304" pitchFamily="18" charset="0"/>
                <a:cs typeface="Times New Roman" panose="02020603050405020304" pitchFamily="18" charset="0"/>
              </a:rPr>
              <a:t>Examples of devices that use the RSIC processor</a:t>
            </a:r>
          </a:p>
        </p:txBody>
      </p:sp>
      <p:sp>
        <p:nvSpPr>
          <p:cNvPr id="14" name="Content Placeholder 13"/>
          <p:cNvSpPr>
            <a:spLocks noGrp="1"/>
          </p:cNvSpPr>
          <p:nvPr>
            <p:ph idx="1"/>
          </p:nvPr>
        </p:nvSpPr>
        <p:spPr>
          <a:xfrm>
            <a:off x="285751" y="1209676"/>
            <a:ext cx="7934324" cy="5225098"/>
          </a:xfrm>
        </p:spPr>
        <p:txBody>
          <a:bodyPr>
            <a:normAutofit fontScale="77500" lnSpcReduction="20000"/>
          </a:bodyPr>
          <a:lstStyle/>
          <a:p>
            <a:pPr marL="0" lvl="0" indent="0">
              <a:buNone/>
            </a:pPr>
            <a:endParaRPr lang="en-US" sz="1500" b="1" dirty="0">
              <a:latin typeface="Times New Roman" panose="02020603050405020304" pitchFamily="18" charset="0"/>
              <a:cs typeface="Times New Roman" panose="02020603050405020304" pitchFamily="18" charset="0"/>
            </a:endParaRPr>
          </a:p>
          <a:p>
            <a:pPr>
              <a:lnSpc>
                <a:spcPct val="150000"/>
              </a:lnSpc>
              <a:buClr>
                <a:srgbClr val="00B0F0"/>
              </a:buClr>
              <a:buFont typeface="Wingdings 2" panose="05020102010507070707" pitchFamily="18" charset="2"/>
              <a:buChar char="â"/>
            </a:pPr>
            <a:r>
              <a:rPr lang="en-GB" altLang="en-US" sz="2400" dirty="0">
                <a:latin typeface="Times New Roman" panose="02020603050405020304" pitchFamily="18" charset="0"/>
                <a:cs typeface="Times New Roman" panose="02020603050405020304" pitchFamily="18" charset="0"/>
              </a:rPr>
              <a:t>A limited number of instructions is available.</a:t>
            </a:r>
          </a:p>
          <a:p>
            <a:pPr>
              <a:lnSpc>
                <a:spcPct val="150000"/>
              </a:lnSpc>
              <a:buClr>
                <a:srgbClr val="00B0F0"/>
              </a:buClr>
              <a:buFont typeface="Wingdings 2" panose="05020102010507070707" pitchFamily="18" charset="2"/>
              <a:buChar char="â"/>
            </a:pPr>
            <a:r>
              <a:rPr lang="en-GB" altLang="en-US" sz="2400" dirty="0">
                <a:latin typeface="Times New Roman" panose="02020603050405020304" pitchFamily="18" charset="0"/>
                <a:cs typeface="Times New Roman" panose="02020603050405020304" pitchFamily="18" charset="0"/>
              </a:rPr>
              <a:t>An instruction performs a simple task</a:t>
            </a:r>
          </a:p>
          <a:p>
            <a:pPr>
              <a:lnSpc>
                <a:spcPct val="150000"/>
              </a:lnSpc>
              <a:buClr>
                <a:srgbClr val="00B0F0"/>
              </a:buClr>
              <a:buFont typeface="Wingdings 2" panose="05020102010507070707" pitchFamily="18" charset="2"/>
              <a:buChar char="â"/>
            </a:pPr>
            <a:r>
              <a:rPr lang="en-GB" altLang="en-US" sz="2400" dirty="0">
                <a:latin typeface="Times New Roman" panose="02020603050405020304" pitchFamily="18" charset="0"/>
                <a:cs typeface="Times New Roman" panose="02020603050405020304" pitchFamily="18" charset="0"/>
              </a:rPr>
              <a:t>Complex tasks can only be performed by combining a number of simple tasks so a task may take a number of machine cycles.</a:t>
            </a:r>
          </a:p>
          <a:p>
            <a:pPr>
              <a:lnSpc>
                <a:spcPct val="150000"/>
              </a:lnSpc>
              <a:buClr>
                <a:srgbClr val="00B0F0"/>
              </a:buClr>
              <a:buFont typeface="Wingdings 2" panose="05020102010507070707" pitchFamily="18" charset="2"/>
              <a:buChar char="â"/>
            </a:pPr>
            <a:r>
              <a:rPr lang="en-GB" altLang="en-US" sz="2400" dirty="0">
                <a:latin typeface="Times New Roman" panose="02020603050405020304" pitchFamily="18" charset="0"/>
                <a:cs typeface="Times New Roman" panose="02020603050405020304" pitchFamily="18" charset="0"/>
              </a:rPr>
              <a:t>Can perform simple tasks very quickly.</a:t>
            </a:r>
          </a:p>
          <a:p>
            <a:pPr>
              <a:lnSpc>
                <a:spcPct val="150000"/>
              </a:lnSpc>
              <a:buClr>
                <a:srgbClr val="00B0F0"/>
              </a:buClr>
              <a:buFont typeface="Wingdings 2" panose="05020102010507070707" pitchFamily="18" charset="2"/>
              <a:buChar char="â"/>
            </a:pPr>
            <a:r>
              <a:rPr lang="en-GB" altLang="en-US" sz="2400" dirty="0">
                <a:latin typeface="Times New Roman" panose="02020603050405020304" pitchFamily="18" charset="0"/>
                <a:cs typeface="Times New Roman" panose="02020603050405020304" pitchFamily="18" charset="0"/>
              </a:rPr>
              <a:t>Simple processor design.</a:t>
            </a:r>
          </a:p>
          <a:p>
            <a:pPr>
              <a:lnSpc>
                <a:spcPct val="150000"/>
              </a:lnSpc>
              <a:buClr>
                <a:srgbClr val="00B0F0"/>
              </a:buClr>
              <a:buFont typeface="Wingdings 2" panose="05020102010507070707" pitchFamily="18" charset="2"/>
              <a:buChar char="â"/>
            </a:pPr>
            <a:r>
              <a:rPr lang="en-GB" altLang="en-US" sz="2400" dirty="0">
                <a:latin typeface="Times New Roman" panose="02020603050405020304" pitchFamily="18" charset="0"/>
                <a:cs typeface="Times New Roman" panose="02020603050405020304" pitchFamily="18" charset="0"/>
              </a:rPr>
              <a:t>Programs </a:t>
            </a:r>
            <a:r>
              <a:rPr lang="en-GB" altLang="en-US" sz="2400" u="sng" dirty="0">
                <a:latin typeface="Times New Roman" panose="02020603050405020304" pitchFamily="18" charset="0"/>
                <a:cs typeface="Times New Roman" panose="02020603050405020304" pitchFamily="18" charset="0"/>
              </a:rPr>
              <a:t>can </a:t>
            </a:r>
            <a:r>
              <a:rPr lang="en-GB" altLang="en-US" sz="2400" dirty="0">
                <a:latin typeface="Times New Roman" panose="02020603050405020304" pitchFamily="18" charset="0"/>
                <a:cs typeface="Times New Roman" panose="02020603050405020304" pitchFamily="18" charset="0"/>
              </a:rPr>
              <a:t>run faster due to simpler instructions executing at a faster rate. </a:t>
            </a:r>
          </a:p>
          <a:p>
            <a:pPr>
              <a:lnSpc>
                <a:spcPct val="150000"/>
              </a:lnSpc>
              <a:buClr>
                <a:srgbClr val="00B0F0"/>
              </a:buClr>
              <a:buFont typeface="Wingdings 2" panose="05020102010507070707" pitchFamily="18" charset="2"/>
              <a:buChar char="â"/>
            </a:pPr>
            <a:r>
              <a:rPr lang="en-GB" altLang="en-US" sz="2400" dirty="0">
                <a:latin typeface="Times New Roman" panose="02020603050405020304" pitchFamily="18" charset="0"/>
                <a:cs typeface="Times New Roman" panose="02020603050405020304" pitchFamily="18" charset="0"/>
              </a:rPr>
              <a:t>Less components on CPU</a:t>
            </a:r>
          </a:p>
          <a:p>
            <a:pPr>
              <a:lnSpc>
                <a:spcPct val="150000"/>
              </a:lnSpc>
              <a:buClr>
                <a:srgbClr val="00B0F0"/>
              </a:buClr>
              <a:buFont typeface="Wingdings 2" panose="05020102010507070707" pitchFamily="18" charset="2"/>
              <a:buChar char="â"/>
            </a:pPr>
            <a:r>
              <a:rPr lang="en-GB" altLang="en-US" sz="2400" dirty="0">
                <a:latin typeface="Times New Roman" panose="02020603050405020304" pitchFamily="18" charset="0"/>
                <a:cs typeface="Times New Roman" panose="02020603050405020304" pitchFamily="18" charset="0"/>
              </a:rPr>
              <a:t>Produces less heat</a:t>
            </a:r>
          </a:p>
          <a:p>
            <a:pPr>
              <a:lnSpc>
                <a:spcPct val="150000"/>
              </a:lnSpc>
              <a:buClr>
                <a:srgbClr val="00B0F0"/>
              </a:buClr>
              <a:buFont typeface="Wingdings 2" panose="05020102010507070707" pitchFamily="18" charset="2"/>
              <a:buChar char="â"/>
            </a:pPr>
            <a:r>
              <a:rPr lang="en-GB" altLang="en-US" sz="2400" dirty="0">
                <a:latin typeface="Times New Roman" panose="02020603050405020304" pitchFamily="18" charset="0"/>
                <a:cs typeface="Times New Roman" panose="02020603050405020304" pitchFamily="18" charset="0"/>
              </a:rPr>
              <a:t>Used in tablets and mobile devices</a:t>
            </a:r>
          </a:p>
          <a:p>
            <a:endParaRPr lang="en-GB" altLang="en-US" sz="1500" dirty="0"/>
          </a:p>
        </p:txBody>
      </p:sp>
    </p:spTree>
    <p:extLst>
      <p:ext uri="{BB962C8B-B14F-4D97-AF65-F5344CB8AC3E}">
        <p14:creationId xmlns:p14="http://schemas.microsoft.com/office/powerpoint/2010/main" val="215466310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3280" y="639314"/>
            <a:ext cx="9296400" cy="868212"/>
          </a:xfrm>
        </p:spPr>
        <p:txBody>
          <a:bodyPr>
            <a:normAutofit fontScale="90000"/>
          </a:bodyPr>
          <a:lstStyle/>
          <a:p>
            <a:r>
              <a:rPr lang="en-US" b="1" dirty="0">
                <a:latin typeface="Times New Roman" panose="02020603050405020304" pitchFamily="18" charset="0"/>
                <a:cs typeface="Times New Roman" panose="02020603050405020304" pitchFamily="18" charset="0"/>
              </a:rPr>
              <a:t>CISC   </a:t>
            </a:r>
            <a:r>
              <a:rPr lang="en-GB" altLang="en-US" b="1" dirty="0">
                <a:latin typeface="Times New Roman" panose="02020603050405020304" pitchFamily="18" charset="0"/>
                <a:cs typeface="Times New Roman" panose="02020603050405020304" pitchFamily="18" charset="0"/>
              </a:rPr>
              <a:t>Complex Instruction Set</a:t>
            </a:r>
            <a:br>
              <a:rPr lang="en-GB" altLang="en-US" b="1" dirty="0">
                <a:latin typeface="Times New Roman" panose="02020603050405020304" pitchFamily="18" charset="0"/>
                <a:cs typeface="Times New Roman" panose="02020603050405020304" pitchFamily="18" charset="0"/>
              </a:rPr>
            </a:br>
            <a:endParaRPr lang="ru-RU" b="1" dirty="0">
              <a:latin typeface="Times New Roman" panose="02020603050405020304" pitchFamily="18" charset="0"/>
              <a:cs typeface="Times New Roman" panose="02020603050405020304" pitchFamily="18" charset="0"/>
            </a:endParaRPr>
          </a:p>
        </p:txBody>
      </p:sp>
      <p:sp>
        <p:nvSpPr>
          <p:cNvPr id="4" name="Content Placeholder 13"/>
          <p:cNvSpPr>
            <a:spLocks noGrp="1"/>
          </p:cNvSpPr>
          <p:nvPr>
            <p:ph idx="1"/>
          </p:nvPr>
        </p:nvSpPr>
        <p:spPr>
          <a:xfrm>
            <a:off x="619760" y="1704976"/>
            <a:ext cx="7228840" cy="4513710"/>
          </a:xfrm>
        </p:spPr>
        <p:txBody>
          <a:bodyPr>
            <a:norm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The CISC approach attempts to minimize the number of instructions per program, sacrificing the number of cycles per instruction</a:t>
            </a:r>
          </a:p>
          <a:p>
            <a:pPr marL="0" indent="0">
              <a:lnSpc>
                <a:spcPct val="150000"/>
              </a:lnSpc>
              <a:buNone/>
            </a:pPr>
            <a:r>
              <a:rPr lang="en-US" altLang="en-US" dirty="0">
                <a:latin typeface="Times New Roman" panose="02020603050405020304" pitchFamily="18" charset="0"/>
                <a:cs typeface="Times New Roman" panose="02020603050405020304" pitchFamily="18" charset="0"/>
              </a:rPr>
              <a:t>Instructions uses multiple clock cycle to complete</a:t>
            </a:r>
          </a:p>
          <a:p>
            <a:pPr marL="0" indent="0">
              <a:lnSpc>
                <a:spcPct val="150000"/>
              </a:lnSpc>
              <a:buNone/>
            </a:pPr>
            <a:r>
              <a:rPr lang="en-GB" altLang="en-US" dirty="0">
                <a:latin typeface="Times New Roman" panose="02020603050405020304" pitchFamily="18" charset="0"/>
                <a:cs typeface="Times New Roman" panose="02020603050405020304" pitchFamily="18" charset="0"/>
              </a:rPr>
              <a:t>Variable length instructions where the length often varies according to the addressing mode</a:t>
            </a:r>
          </a:p>
          <a:p>
            <a:pPr marL="0" indent="0">
              <a:lnSpc>
                <a:spcPct val="150000"/>
              </a:lnSpc>
              <a:buNone/>
            </a:pPr>
            <a:r>
              <a:rPr lang="en-GB" altLang="en-US" dirty="0">
                <a:latin typeface="Times New Roman" panose="02020603050405020304" pitchFamily="18" charset="0"/>
                <a:cs typeface="Times New Roman" panose="02020603050405020304" pitchFamily="18" charset="0"/>
              </a:rPr>
              <a:t>A small number of general-purpose registers</a:t>
            </a:r>
          </a:p>
        </p:txBody>
      </p:sp>
      <p:pic>
        <p:nvPicPr>
          <p:cNvPr id="5" name="Picture 4">
            <a:extLst>
              <a:ext uri="{FF2B5EF4-FFF2-40B4-BE49-F238E27FC236}">
                <a16:creationId xmlns:a16="http://schemas.microsoft.com/office/drawing/2014/main" id="{69044813-D7D3-365E-BB1F-0FB42FC64592}"/>
              </a:ext>
            </a:extLst>
          </p:cNvPr>
          <p:cNvPicPr>
            <a:picLocks noChangeAspect="1"/>
          </p:cNvPicPr>
          <p:nvPr/>
        </p:nvPicPr>
        <p:blipFill>
          <a:blip r:embed="rId3"/>
          <a:stretch>
            <a:fillRect/>
          </a:stretch>
        </p:blipFill>
        <p:spPr>
          <a:xfrm>
            <a:off x="7905540" y="2468331"/>
            <a:ext cx="3714962" cy="239214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1037464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3.xml><?xml version="1.0" encoding="utf-8"?>
<a:theme xmlns:a="http://schemas.openxmlformats.org/drawingml/2006/main" name="2_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Override1.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ppt/theme/themeOverride10.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ppt/theme/themeOverride11.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ppt/theme/themeOverride12.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ppt/theme/themeOverride13.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ppt/theme/themeOverride14.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ppt/theme/themeOverride15.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ppt/theme/themeOverride16.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ppt/theme/themeOverride17.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ppt/theme/themeOverride18.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ppt/theme/themeOverride19.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ppt/theme/themeOverride2.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ppt/theme/themeOverride20.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ppt/theme/themeOverride3.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ppt/theme/themeOverride4.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ppt/theme/themeOverride5.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ppt/theme/themeOverride6.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ppt/theme/themeOverride7.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ppt/theme/themeOverride8.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ppt/theme/themeOverride9.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docProps/app.xml><?xml version="1.0" encoding="utf-8"?>
<Properties xmlns="http://schemas.openxmlformats.org/officeDocument/2006/extended-properties" xmlns:vt="http://schemas.openxmlformats.org/officeDocument/2006/docPropsVTypes">
  <TotalTime>761</TotalTime>
  <Words>1460</Words>
  <Application>Microsoft Office PowerPoint</Application>
  <PresentationFormat>Widescreen</PresentationFormat>
  <Paragraphs>147</Paragraphs>
  <Slides>23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23</vt:i4>
      </vt:variant>
    </vt:vector>
  </HeadingPairs>
  <TitlesOfParts>
    <vt:vector size="33" baseType="lpstr">
      <vt:lpstr>Arial</vt:lpstr>
      <vt:lpstr>Bookman Old Style</vt:lpstr>
      <vt:lpstr>Century Gothic</vt:lpstr>
      <vt:lpstr>Symbol</vt:lpstr>
      <vt:lpstr>Times New Roman</vt:lpstr>
      <vt:lpstr>Wingdings</vt:lpstr>
      <vt:lpstr>Wingdings 2</vt:lpstr>
      <vt:lpstr>Vapor Trail</vt:lpstr>
      <vt:lpstr>1_Vapor Trail</vt:lpstr>
      <vt:lpstr>2_Vapor Trail</vt:lpstr>
      <vt:lpstr>THE PROCESSOR: CPU</vt:lpstr>
      <vt:lpstr>Objectives</vt:lpstr>
      <vt:lpstr>Revision</vt:lpstr>
      <vt:lpstr>CPU Architectures</vt:lpstr>
      <vt:lpstr>TYPES</vt:lpstr>
      <vt:lpstr>PowerPoint Presentation</vt:lpstr>
      <vt:lpstr>Features of the RISC</vt:lpstr>
      <vt:lpstr>Examples of devices that use the RSIC processor</vt:lpstr>
      <vt:lpstr>CISC   Complex Instruction Set </vt:lpstr>
      <vt:lpstr>CISC---   Complex Instruction Set </vt:lpstr>
      <vt:lpstr>PowerPoint Presentation</vt:lpstr>
      <vt:lpstr>PowerPoint Presentation</vt:lpstr>
      <vt:lpstr>THE PROCESSOR: CPU Pipelining </vt:lpstr>
      <vt:lpstr>What is Pipelining? </vt:lpstr>
      <vt:lpstr>What is Pipelining? </vt:lpstr>
      <vt:lpstr>Pipelining Stages</vt:lpstr>
      <vt:lpstr>Stages of instruction pipelining</vt:lpstr>
      <vt:lpstr>Stages of instruction pipelining</vt:lpstr>
      <vt:lpstr>Pipeline registers</vt:lpstr>
      <vt:lpstr>Pipeline registers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PROCESSOR: CPU</dc:title>
  <dc:creator>Janet Sterling</dc:creator>
  <cp:lastModifiedBy>Janet ReidSterling</cp:lastModifiedBy>
  <cp:revision>23</cp:revision>
  <dcterms:created xsi:type="dcterms:W3CDTF">2021-01-09T04:36:24Z</dcterms:created>
  <dcterms:modified xsi:type="dcterms:W3CDTF">2024-07-04T01:19:28Z</dcterms:modified>
</cp:coreProperties>
</file>