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3"/>
    <p:sldId id="256" r:id="rId4"/>
    <p:sldId id="258" r:id="rId5"/>
    <p:sldId id="259" r:id="rId6"/>
    <p:sldId id="257" r:id="rId7"/>
    <p:sldId id="262" r:id="rId8"/>
    <p:sldId id="267" r:id="rId9"/>
    <p:sldId id="268" r:id="rId10"/>
    <p:sldId id="270" r:id="rId11"/>
    <p:sldId id="271" r:id="rId12"/>
    <p:sldId id="272" r:id="rId13"/>
    <p:sldId id="269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aka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B9BD5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pSp>
        <p:nvGrpSpPr>
          <p:cNvPr id="70" name="Group 69"/>
          <p:cNvGrpSpPr/>
          <p:nvPr/>
        </p:nvGrpSpPr>
        <p:grpSpPr>
          <a:xfrm>
            <a:off x="1460500" y="655955"/>
            <a:ext cx="4732020" cy="5406390"/>
            <a:chOff x="2300" y="1033"/>
            <a:chExt cx="7452" cy="8514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3884" y="2726"/>
              <a:ext cx="25" cy="384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159" y="3396"/>
              <a:ext cx="2267" cy="1828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4120" y="9529"/>
              <a:ext cx="4022" cy="1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6119" y="1258"/>
              <a:ext cx="24" cy="8271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884" y="5583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909" y="6572"/>
              <a:ext cx="2234" cy="1021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119" y="6668"/>
              <a:ext cx="2155" cy="92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760" y="5375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843" y="7242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608" y="6286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8299" y="4641"/>
              <a:ext cx="31" cy="202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843" y="4973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7090" y="3165"/>
              <a:ext cx="7" cy="132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444" y="5008"/>
              <a:ext cx="576" cy="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8314" y="5714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699" y="7098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392" y="6090"/>
              <a:ext cx="1008" cy="1008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300" y="4864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735" y="3429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125" y="5471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444" y="3165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300" y="3021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4755" y="3741"/>
              <a:ext cx="16" cy="1883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8023" y="6405"/>
              <a:ext cx="576" cy="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680" y="4397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662" y="4005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680" y="2575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547" y="3645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9104" y="5375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403" y="3501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878" y="5296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3536" y="2431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281" y="5966"/>
              <a:ext cx="838" cy="48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5123" y="5758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907" y="5541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879" y="6261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662" y="5080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8960" y="5224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V="1">
              <a:off x="8330" y="4482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8888" y="4000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9104" y="4221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8099" y="439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7955" y="4253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5699" y="4829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3536" y="4253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6878" y="4216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998" y="3007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8142" y="3165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738" y="2877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6882" y="3021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668" y="2369"/>
              <a:ext cx="1491" cy="1358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4547" y="228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4403" y="2157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6119" y="1609"/>
              <a:ext cx="1062" cy="1110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6882" y="1437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733" y="1293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5915" y="117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771" y="1033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</p:grpSp>
      <p:sp>
        <p:nvSpPr>
          <p:cNvPr id="71" name="Oval 70"/>
          <p:cNvSpPr/>
          <p:nvPr/>
        </p:nvSpPr>
        <p:spPr>
          <a:xfrm>
            <a:off x="8623935" y="1369695"/>
            <a:ext cx="731520" cy="7315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7.1</a:t>
            </a:r>
            <a:r>
              <a:rPr lang="ja-JP" altLang="en-US" sz="3600">
                <a:sym typeface="+mn-ea"/>
              </a:rPr>
              <a:t>　回帰の決定木</a:t>
            </a:r>
            <a:endParaRPr lang="ja-JP" altLang="en-US" sz="3600">
              <a:sym typeface="+mn-ea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371600" y="3402330"/>
            <a:ext cx="9719945" cy="1962785"/>
            <a:chOff x="2160" y="5358"/>
            <a:chExt cx="15307" cy="3091"/>
          </a:xfrm>
        </p:grpSpPr>
        <p:sp>
          <p:nvSpPr>
            <p:cNvPr id="4" name="Rounded Rectangle 3"/>
            <p:cNvSpPr/>
            <p:nvPr/>
          </p:nvSpPr>
          <p:spPr>
            <a:xfrm>
              <a:off x="2438" y="5358"/>
              <a:ext cx="14324" cy="1722"/>
            </a:xfrm>
            <a:prstGeom prst="roundRect">
              <a:avLst>
                <a:gd name="adj" fmla="val 1103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2422" y="7419"/>
              <a:ext cx="16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6746" y="7419"/>
              <a:ext cx="16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5341" y="7419"/>
              <a:ext cx="16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8252" y="7419"/>
              <a:ext cx="16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1044" y="7419"/>
              <a:ext cx="16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3895" y="7419"/>
              <a:ext cx="16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2160" y="7869"/>
              <a:ext cx="8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0%</a:t>
              </a:r>
              <a:endParaRPr lang="en-US" b="1">
                <a:latin typeface="Courier 10 Pitch" charset="0"/>
                <a:ea typeface="+mj-lt"/>
                <a:cs typeface="Courier 10 Pitch" charset="0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4982" y="7869"/>
              <a:ext cx="10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20%</a:t>
              </a:r>
              <a:endParaRPr lang="en-US" b="1">
                <a:latin typeface="Courier 10 Pitch" charset="0"/>
                <a:ea typeface="+mj-lt"/>
                <a:cs typeface="Courier 10 Pitch" charset="0"/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7845" y="7869"/>
              <a:ext cx="10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40%</a:t>
              </a:r>
              <a:endParaRPr lang="en-US" b="1">
                <a:latin typeface="Courier 10 Pitch" charset="0"/>
                <a:ea typeface="+mj-lt"/>
                <a:cs typeface="Courier 10 Pitch" charset="0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10703" y="7869"/>
              <a:ext cx="10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60%</a:t>
              </a:r>
              <a:endParaRPr lang="en-US" b="1">
                <a:latin typeface="Courier 10 Pitch" charset="0"/>
                <a:ea typeface="+mj-lt"/>
                <a:cs typeface="Courier 10 Pitch" charset="0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3550" y="7869"/>
              <a:ext cx="10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80%</a:t>
              </a:r>
              <a:endParaRPr lang="en-US" b="1">
                <a:latin typeface="Courier 10 Pitch" charset="0"/>
                <a:ea typeface="+mj-lt"/>
                <a:cs typeface="Courier 10 Pitch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6239" y="7869"/>
              <a:ext cx="12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100%</a:t>
              </a:r>
              <a:endParaRPr lang="en-US" b="1">
                <a:latin typeface="Courier 10 Pitch" charset="0"/>
                <a:ea typeface="+mj-lt"/>
                <a:cs typeface="Courier 10 Pitch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01695" y="3402330"/>
            <a:ext cx="914400" cy="1093470"/>
            <a:chOff x="3901" y="5358"/>
            <a:chExt cx="1440" cy="1722"/>
          </a:xfrm>
        </p:grpSpPr>
        <p:sp>
          <p:nvSpPr>
            <p:cNvPr id="3" name="Rectangles 2"/>
            <p:cNvSpPr/>
            <p:nvPr/>
          </p:nvSpPr>
          <p:spPr>
            <a:xfrm>
              <a:off x="3901" y="5358"/>
              <a:ext cx="1439" cy="172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901" y="5905"/>
              <a:ext cx="144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latin typeface="DejaVu Sans" panose="020B0603030804020204" charset="0"/>
                  <a:cs typeface="DejaVu Sans" panose="020B0603030804020204" charset="0"/>
                </a:rPr>
                <a:t>TEST</a:t>
              </a:r>
              <a:endParaRPr lang="en-US" sz="2000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6460490" y="3749675"/>
            <a:ext cx="1115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DejaVu Sans" panose="020B0603030804020204" charset="0"/>
                <a:cs typeface="DejaVu Sans" panose="020B0603030804020204" charset="0"/>
              </a:rPr>
              <a:t>TRAIN</a:t>
            </a:r>
            <a:endParaRPr lang="en-US" sz="2000" b="1">
              <a:latin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7.1</a:t>
            </a:r>
            <a:r>
              <a:rPr lang="ja-JP" altLang="en-US" sz="3600">
                <a:sym typeface="+mn-ea"/>
              </a:rPr>
              <a:t>　回帰の決定木</a:t>
            </a:r>
            <a:endParaRPr lang="ja-JP" altLang="en-US" sz="3600">
              <a:sym typeface="+mn-ea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371600" y="3402330"/>
            <a:ext cx="9719310" cy="1962150"/>
            <a:chOff x="2160" y="5358"/>
            <a:chExt cx="15306" cy="3090"/>
          </a:xfrm>
        </p:grpSpPr>
        <p:grpSp>
          <p:nvGrpSpPr>
            <p:cNvPr id="33" name="Group 32"/>
            <p:cNvGrpSpPr/>
            <p:nvPr/>
          </p:nvGrpSpPr>
          <p:grpSpPr>
            <a:xfrm>
              <a:off x="2160" y="5358"/>
              <a:ext cx="15307" cy="3091"/>
              <a:chOff x="2160" y="5358"/>
              <a:chExt cx="15307" cy="3091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438" y="5358"/>
                <a:ext cx="14324" cy="1722"/>
              </a:xfrm>
              <a:prstGeom prst="roundRect">
                <a:avLst>
                  <a:gd name="adj" fmla="val 1103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H="1">
                <a:off x="2422" y="7419"/>
                <a:ext cx="16" cy="45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16746" y="7419"/>
                <a:ext cx="16" cy="45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5341" y="7419"/>
                <a:ext cx="16" cy="45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8252" y="7419"/>
                <a:ext cx="16" cy="45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11044" y="7419"/>
                <a:ext cx="16" cy="45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13895" y="7419"/>
                <a:ext cx="16" cy="45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 Box 13"/>
              <p:cNvSpPr txBox="1"/>
              <p:nvPr/>
            </p:nvSpPr>
            <p:spPr>
              <a:xfrm>
                <a:off x="2160" y="7869"/>
                <a:ext cx="89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b="1">
                    <a:latin typeface="Courier 10 Pitch" charset="0"/>
                    <a:ea typeface="+mj-lt"/>
                    <a:cs typeface="Courier 10 Pitch" charset="0"/>
                  </a:rPr>
                  <a:t>0%</a:t>
                </a:r>
                <a:endParaRPr lang="en-US" b="1">
                  <a:latin typeface="Courier 10 Pitch" charset="0"/>
                  <a:ea typeface="+mj-lt"/>
                  <a:cs typeface="Courier 10 Pitch" charset="0"/>
                </a:endParaRPr>
              </a:p>
            </p:txBody>
          </p:sp>
          <p:sp>
            <p:nvSpPr>
              <p:cNvPr id="15" name="Text Box 14"/>
              <p:cNvSpPr txBox="1"/>
              <p:nvPr/>
            </p:nvSpPr>
            <p:spPr>
              <a:xfrm>
                <a:off x="4982" y="7869"/>
                <a:ext cx="10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b="1">
                    <a:latin typeface="Courier 10 Pitch" charset="0"/>
                    <a:ea typeface="+mj-lt"/>
                    <a:cs typeface="Courier 10 Pitch" charset="0"/>
                  </a:rPr>
                  <a:t>20%</a:t>
                </a:r>
                <a:endParaRPr lang="en-US" b="1">
                  <a:latin typeface="Courier 10 Pitch" charset="0"/>
                  <a:ea typeface="+mj-lt"/>
                  <a:cs typeface="Courier 10 Pitch" charset="0"/>
                </a:endParaRPr>
              </a:p>
            </p:txBody>
          </p:sp>
          <p:sp>
            <p:nvSpPr>
              <p:cNvPr id="16" name="Text Box 15"/>
              <p:cNvSpPr txBox="1"/>
              <p:nvPr/>
            </p:nvSpPr>
            <p:spPr>
              <a:xfrm>
                <a:off x="7845" y="7869"/>
                <a:ext cx="10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b="1">
                    <a:latin typeface="Courier 10 Pitch" charset="0"/>
                    <a:ea typeface="+mj-lt"/>
                    <a:cs typeface="Courier 10 Pitch" charset="0"/>
                  </a:rPr>
                  <a:t>40%</a:t>
                </a:r>
                <a:endParaRPr lang="en-US" b="1">
                  <a:latin typeface="Courier 10 Pitch" charset="0"/>
                  <a:ea typeface="+mj-lt"/>
                  <a:cs typeface="Courier 10 Pitch" charset="0"/>
                </a:endParaRPr>
              </a:p>
            </p:txBody>
          </p:sp>
          <p:sp>
            <p:nvSpPr>
              <p:cNvPr id="17" name="Text Box 16"/>
              <p:cNvSpPr txBox="1"/>
              <p:nvPr/>
            </p:nvSpPr>
            <p:spPr>
              <a:xfrm>
                <a:off x="10703" y="7869"/>
                <a:ext cx="10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b="1">
                    <a:latin typeface="Courier 10 Pitch" charset="0"/>
                    <a:ea typeface="+mj-lt"/>
                    <a:cs typeface="Courier 10 Pitch" charset="0"/>
                  </a:rPr>
                  <a:t>60%</a:t>
                </a:r>
                <a:endParaRPr lang="en-US" b="1">
                  <a:latin typeface="Courier 10 Pitch" charset="0"/>
                  <a:ea typeface="+mj-lt"/>
                  <a:cs typeface="Courier 10 Pitch" charset="0"/>
                </a:endParaRPr>
              </a:p>
            </p:txBody>
          </p:sp>
          <p:sp>
            <p:nvSpPr>
              <p:cNvPr id="18" name="Text Box 17"/>
              <p:cNvSpPr txBox="1"/>
              <p:nvPr/>
            </p:nvSpPr>
            <p:spPr>
              <a:xfrm>
                <a:off x="13550" y="7869"/>
                <a:ext cx="10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b="1">
                    <a:latin typeface="Courier 10 Pitch" charset="0"/>
                    <a:ea typeface="+mj-lt"/>
                    <a:cs typeface="Courier 10 Pitch" charset="0"/>
                  </a:rPr>
                  <a:t>80%</a:t>
                </a:r>
                <a:endParaRPr lang="en-US" b="1">
                  <a:latin typeface="Courier 10 Pitch" charset="0"/>
                  <a:ea typeface="+mj-lt"/>
                  <a:cs typeface="Courier 10 Pitch" charset="0"/>
                </a:endParaRPr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>
                <a:off x="16239" y="7869"/>
                <a:ext cx="122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b="1">
                    <a:latin typeface="Courier 10 Pitch" charset="0"/>
                    <a:ea typeface="+mj-lt"/>
                    <a:cs typeface="Courier 10 Pitch" charset="0"/>
                  </a:rPr>
                  <a:t>100%</a:t>
                </a:r>
                <a:endParaRPr lang="en-US" b="1">
                  <a:latin typeface="Courier 10 Pitch" charset="0"/>
                  <a:ea typeface="+mj-lt"/>
                  <a:cs typeface="Courier 10 Pitch" charset="0"/>
                </a:endParaRPr>
              </a:p>
            </p:txBody>
          </p:sp>
        </p:grpSp>
        <p:sp>
          <p:nvSpPr>
            <p:cNvPr id="6" name="Text Box 5"/>
            <p:cNvSpPr txBox="1"/>
            <p:nvPr/>
          </p:nvSpPr>
          <p:spPr>
            <a:xfrm>
              <a:off x="8422" y="5905"/>
              <a:ext cx="175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latin typeface="DejaVu Sans" panose="020B0603030804020204" charset="0"/>
                  <a:cs typeface="DejaVu Sans" panose="020B0603030804020204" charset="0"/>
                </a:rPr>
                <a:t>TRAIN</a:t>
              </a:r>
              <a:endParaRPr lang="en-US" sz="2000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5299" y="5358"/>
              <a:ext cx="1463" cy="1722"/>
            </a:xfrm>
            <a:prstGeom prst="roundRect">
              <a:avLst>
                <a:gd name="adj" fmla="val 1103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Rectangles 21"/>
            <p:cNvSpPr/>
            <p:nvPr/>
          </p:nvSpPr>
          <p:spPr>
            <a:xfrm>
              <a:off x="15299" y="5358"/>
              <a:ext cx="1230" cy="172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5315" y="5905"/>
              <a:ext cx="144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latin typeface="DejaVu Sans" panose="020B0603030804020204" charset="0"/>
                  <a:cs typeface="DejaVu Sans" panose="020B0603030804020204" charset="0"/>
                </a:rPr>
                <a:t>TEST</a:t>
              </a:r>
              <a:endParaRPr lang="en-US" sz="2000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7.1</a:t>
            </a:r>
            <a:r>
              <a:rPr lang="ja-JP" altLang="en-US" sz="3600">
                <a:sym typeface="+mn-ea"/>
              </a:rPr>
              <a:t>　回帰の決定木</a:t>
            </a:r>
            <a:endParaRPr lang="ja-JP" altLang="en-US" sz="3600">
              <a:sym typeface="+mn-ea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71600" y="3402330"/>
            <a:ext cx="9719310" cy="1962150"/>
            <a:chOff x="2160" y="5358"/>
            <a:chExt cx="15306" cy="3090"/>
          </a:xfrm>
        </p:grpSpPr>
        <p:grpSp>
          <p:nvGrpSpPr>
            <p:cNvPr id="33" name="Group 32"/>
            <p:cNvGrpSpPr/>
            <p:nvPr/>
          </p:nvGrpSpPr>
          <p:grpSpPr>
            <a:xfrm>
              <a:off x="2160" y="5358"/>
              <a:ext cx="15307" cy="3091"/>
              <a:chOff x="2160" y="5358"/>
              <a:chExt cx="15307" cy="3091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438" y="5358"/>
                <a:ext cx="14324" cy="1722"/>
              </a:xfrm>
              <a:prstGeom prst="roundRect">
                <a:avLst>
                  <a:gd name="adj" fmla="val 1103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>
                <a:off x="2422" y="7419"/>
                <a:ext cx="16" cy="45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16746" y="7419"/>
                <a:ext cx="16" cy="45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5341" y="7419"/>
                <a:ext cx="16" cy="45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8252" y="7419"/>
                <a:ext cx="16" cy="45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11044" y="7419"/>
                <a:ext cx="16" cy="45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13895" y="7419"/>
                <a:ext cx="16" cy="45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 Box 36"/>
              <p:cNvSpPr txBox="1"/>
              <p:nvPr/>
            </p:nvSpPr>
            <p:spPr>
              <a:xfrm>
                <a:off x="2160" y="7869"/>
                <a:ext cx="89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b="1">
                    <a:latin typeface="Courier 10 Pitch" charset="0"/>
                    <a:ea typeface="+mj-lt"/>
                    <a:cs typeface="Courier 10 Pitch" charset="0"/>
                  </a:rPr>
                  <a:t>0%</a:t>
                </a:r>
                <a:endParaRPr lang="en-US" b="1">
                  <a:latin typeface="Courier 10 Pitch" charset="0"/>
                  <a:ea typeface="+mj-lt"/>
                  <a:cs typeface="Courier 10 Pitch" charset="0"/>
                </a:endParaRPr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>
                <a:off x="4982" y="7869"/>
                <a:ext cx="10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b="1">
                    <a:latin typeface="Courier 10 Pitch" charset="0"/>
                    <a:ea typeface="+mj-lt"/>
                    <a:cs typeface="Courier 10 Pitch" charset="0"/>
                  </a:rPr>
                  <a:t>20%</a:t>
                </a:r>
                <a:endParaRPr lang="en-US" b="1">
                  <a:latin typeface="Courier 10 Pitch" charset="0"/>
                  <a:ea typeface="+mj-lt"/>
                  <a:cs typeface="Courier 10 Pitch" charset="0"/>
                </a:endParaRPr>
              </a:p>
            </p:txBody>
          </p:sp>
          <p:sp>
            <p:nvSpPr>
              <p:cNvPr id="39" name="Text Box 38"/>
              <p:cNvSpPr txBox="1"/>
              <p:nvPr/>
            </p:nvSpPr>
            <p:spPr>
              <a:xfrm>
                <a:off x="7845" y="7869"/>
                <a:ext cx="10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b="1">
                    <a:latin typeface="Courier 10 Pitch" charset="0"/>
                    <a:ea typeface="+mj-lt"/>
                    <a:cs typeface="Courier 10 Pitch" charset="0"/>
                  </a:rPr>
                  <a:t>40%</a:t>
                </a:r>
                <a:endParaRPr lang="en-US" b="1">
                  <a:latin typeface="Courier 10 Pitch" charset="0"/>
                  <a:ea typeface="+mj-lt"/>
                  <a:cs typeface="Courier 10 Pitch" charset="0"/>
                </a:endParaRPr>
              </a:p>
            </p:txBody>
          </p:sp>
          <p:sp>
            <p:nvSpPr>
              <p:cNvPr id="40" name="Text Box 39"/>
              <p:cNvSpPr txBox="1"/>
              <p:nvPr/>
            </p:nvSpPr>
            <p:spPr>
              <a:xfrm>
                <a:off x="10703" y="7869"/>
                <a:ext cx="10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b="1">
                    <a:latin typeface="Courier 10 Pitch" charset="0"/>
                    <a:ea typeface="+mj-lt"/>
                    <a:cs typeface="Courier 10 Pitch" charset="0"/>
                  </a:rPr>
                  <a:t>60%</a:t>
                </a:r>
                <a:endParaRPr lang="en-US" b="1">
                  <a:latin typeface="Courier 10 Pitch" charset="0"/>
                  <a:ea typeface="+mj-lt"/>
                  <a:cs typeface="Courier 10 Pitch" charset="0"/>
                </a:endParaRPr>
              </a:p>
            </p:txBody>
          </p:sp>
          <p:sp>
            <p:nvSpPr>
              <p:cNvPr id="41" name="Text Box 40"/>
              <p:cNvSpPr txBox="1"/>
              <p:nvPr/>
            </p:nvSpPr>
            <p:spPr>
              <a:xfrm>
                <a:off x="13550" y="7869"/>
                <a:ext cx="102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b="1">
                    <a:latin typeface="Courier 10 Pitch" charset="0"/>
                    <a:ea typeface="+mj-lt"/>
                    <a:cs typeface="Courier 10 Pitch" charset="0"/>
                  </a:rPr>
                  <a:t>80%</a:t>
                </a:r>
                <a:endParaRPr lang="en-US" b="1">
                  <a:latin typeface="Courier 10 Pitch" charset="0"/>
                  <a:ea typeface="+mj-lt"/>
                  <a:cs typeface="Courier 10 Pitch" charset="0"/>
                </a:endParaRPr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>
                <a:off x="16239" y="7869"/>
                <a:ext cx="122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b="1">
                    <a:latin typeface="Courier 10 Pitch" charset="0"/>
                    <a:ea typeface="+mj-lt"/>
                    <a:cs typeface="Courier 10 Pitch" charset="0"/>
                  </a:rPr>
                  <a:t>100%</a:t>
                </a:r>
                <a:endParaRPr lang="en-US" b="1">
                  <a:latin typeface="Courier 10 Pitch" charset="0"/>
                  <a:ea typeface="+mj-lt"/>
                  <a:cs typeface="Courier 10 Pitch" charset="0"/>
                </a:endParaRPr>
              </a:p>
            </p:txBody>
          </p:sp>
        </p:grpSp>
        <p:sp>
          <p:nvSpPr>
            <p:cNvPr id="43" name="Text Box 42"/>
            <p:cNvSpPr txBox="1"/>
            <p:nvPr/>
          </p:nvSpPr>
          <p:spPr>
            <a:xfrm>
              <a:off x="8422" y="5905"/>
              <a:ext cx="175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latin typeface="DejaVu Sans" panose="020B0603030804020204" charset="0"/>
                  <a:cs typeface="DejaVu Sans" panose="020B0603030804020204" charset="0"/>
                </a:rPr>
                <a:t>TRAIN</a:t>
              </a:r>
              <a:endParaRPr lang="en-US" sz="2000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5299" y="5358"/>
              <a:ext cx="1463" cy="1722"/>
            </a:xfrm>
            <a:prstGeom prst="roundRect">
              <a:avLst>
                <a:gd name="adj" fmla="val 1103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Rectangles 44"/>
            <p:cNvSpPr/>
            <p:nvPr/>
          </p:nvSpPr>
          <p:spPr>
            <a:xfrm>
              <a:off x="15299" y="5358"/>
              <a:ext cx="1230" cy="172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15315" y="5905"/>
              <a:ext cx="144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latin typeface="DejaVu Sans" panose="020B0603030804020204" charset="0"/>
                  <a:cs typeface="DejaVu Sans" panose="020B0603030804020204" charset="0"/>
                </a:rPr>
                <a:t>TEST</a:t>
              </a:r>
              <a:endParaRPr lang="en-US" sz="2000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第</a:t>
            </a:r>
            <a:r>
              <a:rPr lang="en-US" altLang="ja-JP"/>
              <a:t>7</a:t>
            </a:r>
            <a:r>
              <a:rPr lang="ja-JP" altLang="en-US"/>
              <a:t>章　決定木</a:t>
            </a:r>
            <a:endParaRPr lang="ja-JP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/>
              <a:t>4</a:t>
            </a:r>
            <a:r>
              <a:rPr lang="ja-JP" altLang="en-US"/>
              <a:t>年　</a:t>
            </a:r>
            <a:r>
              <a:rPr lang="ja-JP" altLang="zh-CN"/>
              <a:t>田中　龍仁</a:t>
            </a:r>
            <a:endParaRPr lang="ja-JP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 sz="3600"/>
              <a:t>決定木（</a:t>
            </a:r>
            <a:r>
              <a:rPr lang="en-US" altLang="ja-JP" sz="3600"/>
              <a:t>decision tree</a:t>
            </a:r>
            <a:r>
              <a:rPr lang="ja-JP" altLang="en-US" sz="3600"/>
              <a:t>）とは</a:t>
            </a:r>
            <a:endParaRPr lang="ja-JP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ja-JP" altLang="en-US"/>
              <a:t>意思決定や分類、判別、予測などのために作られる、木構造（ツリー構造）のデータや図などのこと</a:t>
            </a:r>
            <a:endParaRPr lang="ja-JP" altLang="en-US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/>
              <a:t>分類を行うものを「</a:t>
            </a:r>
            <a:r>
              <a:rPr lang="ja-JP" altLang="en-US" b="1"/>
              <a:t>分類木</a:t>
            </a:r>
            <a:r>
              <a:rPr lang="ja-JP" altLang="en-US"/>
              <a:t>（</a:t>
            </a:r>
            <a:r>
              <a:rPr lang="en-US" altLang="ja-JP"/>
              <a:t>classification tree</a:t>
            </a:r>
            <a:r>
              <a:rPr lang="ja-JP" altLang="en-US"/>
              <a:t>）」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関数の近似により推論や予測を行うものを「</a:t>
            </a:r>
            <a:r>
              <a:rPr lang="ja-JP" altLang="en-US" b="1"/>
              <a:t>回帰木</a:t>
            </a:r>
            <a:r>
              <a:rPr lang="ja-JP" altLang="en-US"/>
              <a:t>（</a:t>
            </a:r>
            <a:r>
              <a:rPr lang="en-US" altLang="ja-JP"/>
              <a:t>regression tree</a:t>
            </a:r>
            <a:r>
              <a:rPr lang="ja-JP" altLang="en-US"/>
              <a:t>）」</a:t>
            </a:r>
            <a:endParaRPr lang="ja-JP" altLang="en-US"/>
          </a:p>
        </p:txBody>
      </p:sp>
      <p:grpSp>
        <p:nvGrpSpPr>
          <p:cNvPr id="70" name="Group 69"/>
          <p:cNvGrpSpPr/>
          <p:nvPr/>
        </p:nvGrpSpPr>
        <p:grpSpPr>
          <a:xfrm>
            <a:off x="9311640" y="3484245"/>
            <a:ext cx="2310130" cy="2791460"/>
            <a:chOff x="2300" y="1033"/>
            <a:chExt cx="7452" cy="8514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3884" y="2726"/>
              <a:ext cx="25" cy="384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159" y="3396"/>
              <a:ext cx="2267" cy="1828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4120" y="9529"/>
              <a:ext cx="4022" cy="1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6119" y="1258"/>
              <a:ext cx="24" cy="8271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884" y="5583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909" y="6572"/>
              <a:ext cx="2234" cy="1021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119" y="6668"/>
              <a:ext cx="2155" cy="92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760" y="5375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843" y="7242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608" y="6286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8299" y="4641"/>
              <a:ext cx="31" cy="202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843" y="4973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7090" y="3165"/>
              <a:ext cx="7" cy="132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444" y="5008"/>
              <a:ext cx="576" cy="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8314" y="5714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699" y="7098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392" y="6090"/>
              <a:ext cx="1008" cy="1008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300" y="4864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735" y="3429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125" y="5471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444" y="3165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300" y="3021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4755" y="3741"/>
              <a:ext cx="16" cy="1883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8023" y="6405"/>
              <a:ext cx="576" cy="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680" y="4397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662" y="4005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680" y="2575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547" y="3645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9104" y="5375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403" y="3501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878" y="5296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3536" y="2431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281" y="5966"/>
              <a:ext cx="838" cy="48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5123" y="5758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907" y="5541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879" y="6261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662" y="5080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8960" y="5224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V="1">
              <a:off x="8330" y="4482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8888" y="4000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9104" y="4221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8099" y="439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955" y="4253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5699" y="4829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3536" y="4253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6878" y="4216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998" y="3007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8142" y="3165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738" y="2877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6882" y="3021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668" y="2369"/>
              <a:ext cx="1491" cy="1358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4547" y="228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4403" y="2157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6119" y="1609"/>
              <a:ext cx="1062" cy="1110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6882" y="1437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733" y="1293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5915" y="117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771" y="1033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 sz="3600"/>
              <a:t>決定木（</a:t>
            </a:r>
            <a:r>
              <a:rPr lang="en-US" altLang="ja-JP" sz="3600"/>
              <a:t>decision tree</a:t>
            </a:r>
            <a:r>
              <a:rPr lang="ja-JP" altLang="en-US" sz="3600"/>
              <a:t>）とは</a:t>
            </a:r>
            <a:endParaRPr lang="ja-JP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ja-JP" altLang="en-US"/>
              <a:t>利点</a:t>
            </a:r>
            <a:endParaRPr lang="ja-JP" altLang="en-US"/>
          </a:p>
          <a:p>
            <a:r>
              <a:rPr lang="ja-JP" altLang="en-US"/>
              <a:t>非線形のデータや説明変数の多い（次元の高い）データ、様々な尺度（質的変数か量的変数かなど）が混在しているデータでも扱いやすい</a:t>
            </a:r>
            <a:endParaRPr lang="ja-JP" altLang="en-US"/>
          </a:p>
          <a:p>
            <a:r>
              <a:rPr lang="ja-JP" altLang="en-US"/>
              <a:t>外れ値に対してロバストな (外れ値の影響を受けにくい) モデルを構築可能</a:t>
            </a:r>
            <a:endParaRPr lang="ja-JP" altLang="en-US"/>
          </a:p>
          <a:p>
            <a:r>
              <a:rPr lang="ja-JP" altLang="en-US"/>
              <a:t>結果が可視化されていて、理解しやすい</a:t>
            </a:r>
            <a:endParaRPr lang="ja-JP" altLang="en-US"/>
          </a:p>
          <a:p>
            <a:r>
              <a:rPr lang="ja-JP" altLang="en-US"/>
              <a:t>いくつかの選択肢から最善のものが選べる</a:t>
            </a:r>
            <a:endParaRPr lang="ja-JP" altLang="en-US"/>
          </a:p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欠点</a:t>
            </a:r>
            <a:endParaRPr lang="ja-JP" altLang="en-US"/>
          </a:p>
          <a:p>
            <a:r>
              <a:rPr lang="ja-JP" altLang="en-US"/>
              <a:t>線形性のあるデータにはあまり適していない</a:t>
            </a:r>
            <a:endParaRPr lang="ja-JP" altLang="en-US"/>
          </a:p>
          <a:p>
            <a:r>
              <a:rPr lang="ja-JP" altLang="en-US"/>
              <a:t>分類性能は低い</a:t>
            </a:r>
            <a:endParaRPr lang="ja-JP" altLang="en-US"/>
          </a:p>
          <a:p>
            <a:r>
              <a:rPr lang="ja-JP" altLang="en-US"/>
              <a:t>過学習を起こしやすい</a:t>
            </a:r>
            <a:endParaRPr lang="ja-JP" altLang="en-US"/>
          </a:p>
        </p:txBody>
      </p:sp>
      <p:grpSp>
        <p:nvGrpSpPr>
          <p:cNvPr id="70" name="Group 69"/>
          <p:cNvGrpSpPr/>
          <p:nvPr/>
        </p:nvGrpSpPr>
        <p:grpSpPr>
          <a:xfrm>
            <a:off x="9311640" y="3484245"/>
            <a:ext cx="2310130" cy="2791460"/>
            <a:chOff x="2300" y="1033"/>
            <a:chExt cx="7452" cy="8514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3884" y="2726"/>
              <a:ext cx="25" cy="384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159" y="3396"/>
              <a:ext cx="2267" cy="1828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4120" y="9529"/>
              <a:ext cx="4022" cy="1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6119" y="1258"/>
              <a:ext cx="24" cy="8271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884" y="5583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909" y="6572"/>
              <a:ext cx="2234" cy="1021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119" y="6668"/>
              <a:ext cx="2155" cy="92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760" y="5375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843" y="7242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608" y="6286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8299" y="4641"/>
              <a:ext cx="31" cy="202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843" y="4973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7090" y="3165"/>
              <a:ext cx="7" cy="132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444" y="5008"/>
              <a:ext cx="576" cy="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8314" y="5714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699" y="7098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392" y="6090"/>
              <a:ext cx="1008" cy="1008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300" y="4864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735" y="3429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125" y="5471"/>
              <a:ext cx="1149" cy="1197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444" y="3165"/>
              <a:ext cx="576" cy="5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300" y="3021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4755" y="3741"/>
              <a:ext cx="16" cy="1883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8023" y="6405"/>
              <a:ext cx="576" cy="5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680" y="4397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662" y="4005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680" y="2575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547" y="3645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9104" y="5375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403" y="3501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878" y="5296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3536" y="2431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281" y="5966"/>
              <a:ext cx="838" cy="486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5123" y="5758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907" y="5541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879" y="6261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662" y="5080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8960" y="5224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V="1">
              <a:off x="8330" y="4482"/>
              <a:ext cx="887" cy="98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8888" y="4000"/>
              <a:ext cx="864" cy="864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9104" y="4221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8099" y="439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955" y="4253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5699" y="4829"/>
              <a:ext cx="864" cy="864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3536" y="4253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6878" y="4216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998" y="3007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8142" y="3165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738" y="2877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6882" y="3021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668" y="2369"/>
              <a:ext cx="1491" cy="1358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4547" y="228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4403" y="2157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6119" y="1609"/>
              <a:ext cx="1062" cy="1110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6882" y="1437"/>
              <a:ext cx="432" cy="4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733" y="1293"/>
              <a:ext cx="720" cy="720"/>
            </a:xfrm>
            <a:prstGeom prst="ellipse">
              <a:avLst/>
            </a:prstGeom>
            <a:solidFill>
              <a:srgbClr val="ED7D3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5915" y="1177"/>
              <a:ext cx="432" cy="4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771" y="1033"/>
              <a:ext cx="720" cy="720"/>
            </a:xfrm>
            <a:prstGeom prst="ellipse">
              <a:avLst/>
            </a:prstGeom>
            <a:solidFill>
              <a:srgbClr val="5B9BD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n>
                  <a:noFill/>
                </a:ln>
                <a:solidFill>
                  <a:schemeClr val="accent5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7.1</a:t>
            </a:r>
            <a:r>
              <a:rPr lang="ja-JP" altLang="en-US" sz="3600"/>
              <a:t>　回帰の決定木</a:t>
            </a:r>
            <a:endParaRPr lang="ja-JP" altLang="en-US" sz="3600"/>
          </a:p>
        </p:txBody>
      </p:sp>
      <p:grpSp>
        <p:nvGrpSpPr>
          <p:cNvPr id="18" name="Group 17"/>
          <p:cNvGrpSpPr/>
          <p:nvPr/>
        </p:nvGrpSpPr>
        <p:grpSpPr>
          <a:xfrm>
            <a:off x="6818630" y="2016760"/>
            <a:ext cx="3750310" cy="3542030"/>
            <a:chOff x="10561" y="3176"/>
            <a:chExt cx="5906" cy="5578"/>
          </a:xfrm>
        </p:grpSpPr>
        <p:grpSp>
          <p:nvGrpSpPr>
            <p:cNvPr id="12" name="Group 11"/>
            <p:cNvGrpSpPr/>
            <p:nvPr/>
          </p:nvGrpSpPr>
          <p:grpSpPr>
            <a:xfrm>
              <a:off x="10561" y="3176"/>
              <a:ext cx="5907" cy="5578"/>
              <a:chOff x="10947" y="2602"/>
              <a:chExt cx="5907" cy="5578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12447" y="2602"/>
                <a:ext cx="1152" cy="115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4" name="Straight Arrow Connector 3"/>
              <p:cNvCxnSpPr/>
              <p:nvPr/>
            </p:nvCxnSpPr>
            <p:spPr>
              <a:xfrm>
                <a:off x="13430" y="3585"/>
                <a:ext cx="1373" cy="1104"/>
              </a:xfrm>
              <a:prstGeom prst="straightConnector1">
                <a:avLst/>
              </a:prstGeom>
              <a:ln w="34925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/>
              <p:cNvSpPr/>
              <p:nvPr/>
            </p:nvSpPr>
            <p:spPr>
              <a:xfrm>
                <a:off x="14227" y="4689"/>
                <a:ext cx="1152" cy="115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0947" y="4689"/>
                <a:ext cx="1152" cy="1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>
                <a:stCxn id="71" idx="3"/>
                <a:endCxn id="6" idx="0"/>
              </p:cNvCxnSpPr>
              <p:nvPr/>
            </p:nvCxnSpPr>
            <p:spPr>
              <a:xfrm flipH="1">
                <a:off x="11523" y="3585"/>
                <a:ext cx="1093" cy="1104"/>
              </a:xfrm>
              <a:prstGeom prst="straightConnector1">
                <a:avLst/>
              </a:prstGeom>
              <a:ln w="34925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endCxn id="10" idx="0"/>
              </p:cNvCxnSpPr>
              <p:nvPr/>
            </p:nvCxnSpPr>
            <p:spPr>
              <a:xfrm>
                <a:off x="15210" y="5672"/>
                <a:ext cx="1068" cy="1356"/>
              </a:xfrm>
              <a:prstGeom prst="straightConnector1">
                <a:avLst/>
              </a:prstGeom>
              <a:ln w="34925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13075" y="7028"/>
                <a:ext cx="1152" cy="1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5702" y="7028"/>
                <a:ext cx="1152" cy="1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5" idx="3"/>
                <a:endCxn id="9" idx="0"/>
              </p:cNvCxnSpPr>
              <p:nvPr/>
            </p:nvCxnSpPr>
            <p:spPr>
              <a:xfrm flipH="1">
                <a:off x="13651" y="5672"/>
                <a:ext cx="745" cy="1356"/>
              </a:xfrm>
              <a:prstGeom prst="straightConnector1">
                <a:avLst/>
              </a:prstGeom>
              <a:ln w="34925">
                <a:solidFill>
                  <a:schemeClr val="bg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 Box 12"/>
            <p:cNvSpPr txBox="1"/>
            <p:nvPr/>
          </p:nvSpPr>
          <p:spPr>
            <a:xfrm>
              <a:off x="12276" y="3389"/>
              <a:ext cx="76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ja-JP" altLang="en-US" sz="2400" b="1">
                  <a:solidFill>
                    <a:schemeClr val="bg1"/>
                  </a:solidFill>
                </a:rPr>
                <a:t>根</a:t>
              </a:r>
              <a:endParaRPr lang="ja-JP" altLang="en-US" sz="2400" b="1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Box 13"/>
          <p:cNvSpPr txBox="1"/>
          <p:nvPr/>
        </p:nvSpPr>
        <p:spPr>
          <a:xfrm>
            <a:off x="9998710" y="1849120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 b="1">
                <a:solidFill>
                  <a:schemeClr val="tx1"/>
                </a:solidFill>
              </a:rPr>
              <a:t>端点</a:t>
            </a:r>
            <a:endParaRPr lang="ja-JP" altLang="en-US" sz="2000" b="1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632950" y="1882140"/>
            <a:ext cx="365760" cy="3657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632950" y="2382520"/>
            <a:ext cx="365760" cy="3657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9998710" y="2349500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000" b="1">
                <a:solidFill>
                  <a:schemeClr val="tx1"/>
                </a:solidFill>
              </a:rPr>
              <a:t>内点（分岐点）</a:t>
            </a:r>
            <a:endParaRPr lang="ja-JP" altLang="en-US" sz="2000" b="1"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29945" y="2349500"/>
            <a:ext cx="56648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2400"/>
              <a:t>枝が左右に</a:t>
            </a:r>
            <a:r>
              <a:rPr lang="en-US" altLang="ja-JP" sz="2400"/>
              <a:t>...</a:t>
            </a:r>
            <a:endParaRPr lang="ja-JP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ja-JP" altLang="en-US" sz="2400"/>
              <a:t>分岐する頂点を「</a:t>
            </a:r>
            <a:r>
              <a:rPr lang="ja-JP" altLang="en-US" sz="2400" b="1"/>
              <a:t>内点（分岐点）</a:t>
            </a:r>
            <a:r>
              <a:rPr lang="ja-JP" altLang="en-US" sz="2400"/>
              <a:t>」</a:t>
            </a:r>
            <a:endParaRPr lang="ja-JP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ja-JP" altLang="en-US" sz="2400"/>
              <a:t>分岐しない点を「</a:t>
            </a:r>
            <a:r>
              <a:rPr lang="ja-JP" altLang="en-US" sz="2400" b="1"/>
              <a:t>端点</a:t>
            </a:r>
            <a:r>
              <a:rPr lang="ja-JP" altLang="en-US" sz="2400"/>
              <a:t>」</a:t>
            </a:r>
            <a:endParaRPr lang="ja-JP" altLang="en-US" sz="2400"/>
          </a:p>
          <a:p>
            <a:endParaRPr lang="ja-JP" altLang="en-US" sz="2400"/>
          </a:p>
          <a:p>
            <a:r>
              <a:rPr lang="ja-JP" altLang="en-US" sz="2400"/>
              <a:t>枝で隣接する</a:t>
            </a:r>
            <a:r>
              <a:rPr lang="en-US" altLang="ja-JP" sz="2400"/>
              <a:t>2</a:t>
            </a:r>
            <a:r>
              <a:rPr lang="ja-JP" altLang="en-US" sz="2400"/>
              <a:t>頂点のうち</a:t>
            </a:r>
            <a:r>
              <a:rPr lang="en-US" altLang="ja-JP" sz="2400"/>
              <a:t>...</a:t>
            </a:r>
            <a:endParaRPr lang="ja-JP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ja-JP" altLang="en-US" sz="2400"/>
              <a:t>端点に近い頂点を「</a:t>
            </a:r>
            <a:r>
              <a:rPr lang="ja-JP" altLang="en-US" sz="2400" b="1"/>
              <a:t>子</a:t>
            </a:r>
            <a:r>
              <a:rPr lang="ja-JP" altLang="en-US" sz="2400"/>
              <a:t>」</a:t>
            </a:r>
            <a:endParaRPr lang="ja-JP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ja-JP" altLang="en-US" sz="2400"/>
              <a:t>端点から遠い頂点を「</a:t>
            </a:r>
            <a:r>
              <a:rPr lang="ja-JP" altLang="en-US" sz="2400" b="1"/>
              <a:t>親</a:t>
            </a:r>
            <a:r>
              <a:rPr lang="ja-JP" altLang="en-US" sz="2400"/>
              <a:t>」</a:t>
            </a:r>
            <a:endParaRPr lang="ja-JP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7.1</a:t>
            </a:r>
            <a:r>
              <a:rPr lang="ja-JP" altLang="en-US" sz="3600"/>
              <a:t>　回帰の決定木</a:t>
            </a:r>
            <a:endParaRPr lang="ja-JP" altLang="en-US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Box 18"/>
              <p:cNvSpPr txBox="1"/>
              <p:nvPr/>
            </p:nvSpPr>
            <p:spPr>
              <a:xfrm>
                <a:off x="1064895" y="1878965"/>
                <a:ext cx="10098405" cy="476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ja-JP" altLang="en-US" sz="2400" i="1">
                    <a:latin typeface="DejaVu Math TeX Gyre" panose="02000503000000000000" charset="0"/>
                    <a:cs typeface="DejaVu Math TeX Gyre" panose="02000503000000000000" charset="0"/>
                  </a:rPr>
                  <a:t>同時確率密度関数が</a:t>
                </a:r>
                <a:r>
                  <a:rPr lang="en-US" altLang="ja-JP" sz="2400" i="1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𝑓𝑋𝑌</m:t>
                    </m:r>
                    <m:r>
                      <a:rPr lang="en-US" altLang="ja-JP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ja-JP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ja-JP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ja-JP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ja-JP" sz="2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ja-JP" altLang="en-US" sz="2400">
                    <a:latin typeface="DejaVu Math TeX Gyre" panose="02000503000000000000" charset="0"/>
                    <a:cs typeface="DejaVu Math TeX Gyre" panose="02000503000000000000" charset="0"/>
                  </a:rPr>
                  <a:t>であるとき、</a:t>
                </a:r>
                <a:endParaRPr lang="ja-JP" altLang="en-US" sz="24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endParaRPr lang="en-US" altLang="ja-JP" sz="2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box>
                        <m:boxPr>
                          <m:noBreak m:val="on"/>
                          <m:ctrlP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boxPr>
                        <m:e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∶=</m:t>
                          </m:r>
                        </m:e>
                      </m:box>
                      <m:r>
                        <a:rPr lang="en-US" altLang="ja-JP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ja-JP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[</m:t>
                      </m:r>
                      <m:r>
                        <a:rPr lang="en-US" altLang="ja-JP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𝑌</m:t>
                      </m:r>
                      <m:r>
                        <a:rPr lang="en-US" altLang="ja-JP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|</m:t>
                      </m:r>
                      <m:sSub>
                        <m:sSubPr>
                          <m:ctrlP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]=</m:t>
                      </m:r>
                      <m:f>
                        <m:fPr>
                          <m:ctrlP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nary>
                            <m:naryPr>
                              <m:limLoc m:val="subSup"/>
                              <m:ctrlP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subSup"/>
                                  <m:ctrlP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𝑦𝑓𝑋𝑌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(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𝑥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𝑦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)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𝑑𝑦</m:t>
                          </m:r>
                        </m:num>
                        <m:den>
                          <m:nary>
                            <m:naryPr>
                              <m:limLoc m:val="subSup"/>
                              <m:ctrlP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subSup"/>
                                  <m:ctrlP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𝑓𝑋𝑌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(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𝑥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𝑦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)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altLang="ja-JP" sz="2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ja-JP" altLang="en-US" sz="2400"/>
                  <a:t>として、</a:t>
                </a:r>
                <a:endParaRPr lang="ja-JP" altLang="en-US" sz="240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∈</m:t>
                      </m:r>
                      <m:sSub>
                        <m:sSubPr>
                          <m:ctrlP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𝑗</m:t>
                          </m:r>
                        </m:sub>
                      </m:sSub>
                      <m:box>
                        <m:boxPr>
                          <m:noBreak m:val="on"/>
                          <m:ctrlP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boxPr>
                        <m:e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groupChr>
                            <m:groupChrPr>
                              <m:chr m:val="⇒"/>
                              <m:vertJc m:val="bot"/>
                              <m:ctrlP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groupChrPr>
                            <m:e/>
                          </m:groupChr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trlP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</m:e>
                      </m:box>
                      <m:r>
                        <a:rPr lang="en-US" altLang="ja-JP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ja-JP" sz="2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ja-JP" altLang="en-US" sz="2400"/>
                  <a:t>というルールを定め、</a:t>
                </a:r>
                <a:endParaRPr lang="ja-JP" altLang="en-US" sz="2400"/>
              </a:p>
              <a:p>
                <a:endParaRPr lang="ja-JP" altLang="en-US" sz="240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ja-JP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𝑗</m:t>
                              </m:r>
                              <m: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=</m:t>
                              </m:r>
                              <m: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limLoc m:val="subSup"/>
                                  <m:ctrlP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(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𝑦−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sz="2400" i="1">
                                              <a:latin typeface="DejaVu Math TeX Gyre" panose="02000503000000000000" charset="0"/>
                                              <a:cs typeface="DejaVu Math TeX Gyre" panose="02000503000000000000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400" i="1">
                                              <a:latin typeface="DejaVu Math TeX Gyre" panose="02000503000000000000" charset="0"/>
                                              <a:cs typeface="DejaVu Math TeX Gyre" panose="02000503000000000000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𝑓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(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𝑥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𝑦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)</m:t>
                                  </m:r>
                                  <m:r>
                                    <a:rPr lang="en-US" altLang="ja-JP" sz="2400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ja-JP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𝑑𝑦</m:t>
                      </m:r>
                    </m:oMath>
                  </m:oMathPara>
                </a14:m>
                <a:endParaRPr lang="en-US" altLang="ja-JP" sz="2400"/>
              </a:p>
            </p:txBody>
          </p:sp>
        </mc:Choice>
        <mc:Fallback>
          <p:sp>
            <p:nvSpPr>
              <p:cNvPr id="19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95" y="1878965"/>
                <a:ext cx="10098405" cy="476948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7.1</a:t>
            </a:r>
            <a:r>
              <a:rPr lang="ja-JP" altLang="en-US" sz="3600">
                <a:sym typeface="+mn-ea"/>
              </a:rPr>
              <a:t>　回帰の決定木</a:t>
            </a:r>
            <a:endParaRPr lang="ja-JP" altLang="en-US" sz="360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ja-JP" altLang="en-US" i="1">
                    <a:latin typeface="DejaVu Math TeX Gyre" panose="02000503000000000000" charset="0"/>
                    <a:cs typeface="DejaVu Math TeX Gyre" panose="02000503000000000000" charset="0"/>
                  </a:rPr>
                  <a:t>過学習を防ぐために、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𝛼</m:t>
                    </m:r>
                    <m:r>
                      <a:rPr lang="en-US" altLang="ja-JP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&gt;</m:t>
                    </m:r>
                    <m:r>
                      <a:rPr lang="en-US" altLang="ja-JP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</m:oMath>
                </a14:m>
                <a:r>
                  <a:rPr lang="ja-JP" altLang="en-US">
                    <a:latin typeface="DejaVu Math TeX Gyre" panose="02000503000000000000" charset="0"/>
                    <a:cs typeface="DejaVu Math TeX Gyre" panose="02000503000000000000" charset="0"/>
                  </a:rPr>
                  <a:t>として、訓練データから</a:t>
                </a:r>
                <a:endParaRPr lang="ja-JP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𝑗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𝑚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ja-JP" altLang="en-US"/>
              </a:p>
              <a:p>
                <a:pPr marL="0" indent="0">
                  <a:buNone/>
                </a:pPr>
                <a:r>
                  <a:rPr lang="ja-JP" altLang="en-US"/>
                  <a:t>を最小にする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  <m:r>
                          <a:rPr lang="en-US" altLang="ja-JP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≥</m:t>
                        </m:r>
                        <m:r>
                          <a:rPr lang="en-US" altLang="ja-JP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e>
                      <m:sup/>
                    </m:sSup>
                    <m:r>
                      <a:rPr lang="en-US" altLang="ja-JP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および</m:t>
                    </m:r>
                    <m:sSub>
                      <m:sSubPr>
                        <m:ctrlPr>
                          <a:rPr lang="en-US" altLang="ja-JP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,...,</m:t>
                    </m:r>
                    <m:sSub>
                      <m:sSubPr>
                        <m:ctrlPr>
                          <a:rPr lang="en-US" altLang="ja-JP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𝑚</m:t>
                        </m:r>
                      </m:sub>
                    </m:sSub>
                    <m:r>
                      <a:rPr lang="en-US" altLang="ja-JP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を決める方法がある。</m:t>
                    </m:r>
                  </m:oMath>
                </a14:m>
                <a:endParaRPr lang="en-US" altLang="ja-JP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𝛼</m:t>
                    </m:r>
                  </m:oMath>
                </a14:m>
                <a:r>
                  <a:rPr lang="ja-JP" altLang="en-US">
                    <a:latin typeface="DejaVu Math TeX Gyre" panose="02000503000000000000" charset="0"/>
                    <a:cs typeface="DejaVu Math TeX Gyre" panose="02000503000000000000" charset="0"/>
                  </a:rPr>
                  <a:t>の値は、</a:t>
                </a:r>
                <a:r>
                  <a:rPr lang="en-US" altLang="ja-JP">
                    <a:latin typeface="DejaVu Math TeX Gyre" panose="02000503000000000000" charset="0"/>
                    <a:cs typeface="DejaVu Math TeX Gyre" panose="02000503000000000000" charset="0"/>
                  </a:rPr>
                  <a:t>CV</a:t>
                </a:r>
                <a:r>
                  <a:rPr lang="ja-JP" altLang="en-US">
                    <a:latin typeface="DejaVu Math TeX Gyre" panose="02000503000000000000" charset="0"/>
                    <a:cs typeface="DejaVu Math TeX Gyre" panose="02000503000000000000" charset="0"/>
                  </a:rPr>
                  <a:t>で決める。</a:t>
                </a:r>
                <a:endParaRPr lang="ja-JP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09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7.1</a:t>
            </a:r>
            <a:r>
              <a:rPr lang="ja-JP" altLang="en-US" sz="3600">
                <a:sym typeface="+mn-ea"/>
              </a:rPr>
              <a:t>　回帰の決定木</a:t>
            </a:r>
            <a:endParaRPr lang="ja-JP" altLang="en-US" sz="3600">
              <a:sym typeface="+mn-ea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371600" y="1984375"/>
            <a:ext cx="9719945" cy="3380740"/>
            <a:chOff x="2160" y="3125"/>
            <a:chExt cx="15307" cy="5324"/>
          </a:xfrm>
        </p:grpSpPr>
        <p:sp>
          <p:nvSpPr>
            <p:cNvPr id="4" name="Rounded Rectangle 3"/>
            <p:cNvSpPr/>
            <p:nvPr/>
          </p:nvSpPr>
          <p:spPr>
            <a:xfrm>
              <a:off x="2438" y="5358"/>
              <a:ext cx="14324" cy="1722"/>
            </a:xfrm>
            <a:prstGeom prst="roundRect">
              <a:avLst>
                <a:gd name="adj" fmla="val 1103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2422" y="7419"/>
              <a:ext cx="16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6746" y="7419"/>
              <a:ext cx="16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5341" y="7419"/>
              <a:ext cx="16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8252" y="7419"/>
              <a:ext cx="16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1044" y="7419"/>
              <a:ext cx="16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3895" y="7419"/>
              <a:ext cx="16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2160" y="7869"/>
              <a:ext cx="8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0%</a:t>
              </a:r>
              <a:endParaRPr lang="en-US" b="1">
                <a:latin typeface="Courier 10 Pitch" charset="0"/>
                <a:ea typeface="+mj-lt"/>
                <a:cs typeface="Courier 10 Pitch" charset="0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4982" y="7869"/>
              <a:ext cx="10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20%</a:t>
              </a:r>
              <a:endParaRPr lang="en-US" b="1">
                <a:latin typeface="Courier 10 Pitch" charset="0"/>
                <a:ea typeface="+mj-lt"/>
                <a:cs typeface="Courier 10 Pitch" charset="0"/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7845" y="7869"/>
              <a:ext cx="10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40%</a:t>
              </a:r>
              <a:endParaRPr lang="en-US" b="1">
                <a:latin typeface="Courier 10 Pitch" charset="0"/>
                <a:ea typeface="+mj-lt"/>
                <a:cs typeface="Courier 10 Pitch" charset="0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10703" y="7869"/>
              <a:ext cx="10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60%</a:t>
              </a:r>
              <a:endParaRPr lang="en-US" b="1">
                <a:latin typeface="Courier 10 Pitch" charset="0"/>
                <a:ea typeface="+mj-lt"/>
                <a:cs typeface="Courier 10 Pitch" charset="0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3550" y="7869"/>
              <a:ext cx="10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80%</a:t>
              </a:r>
              <a:endParaRPr lang="en-US" b="1">
                <a:latin typeface="Courier 10 Pitch" charset="0"/>
                <a:ea typeface="+mj-lt"/>
                <a:cs typeface="Courier 10 Pitch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6239" y="7869"/>
              <a:ext cx="12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100%</a:t>
              </a:r>
              <a:endParaRPr lang="en-US" b="1">
                <a:latin typeface="Courier 10 Pitch" charset="0"/>
                <a:ea typeface="+mj-lt"/>
                <a:cs typeface="Courier 10 Pitch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438" y="5358"/>
              <a:ext cx="1463" cy="1722"/>
            </a:xfrm>
            <a:prstGeom prst="roundRect">
              <a:avLst>
                <a:gd name="adj" fmla="val 1103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3226" y="5358"/>
              <a:ext cx="675" cy="172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438" y="4449"/>
              <a:ext cx="9" cy="7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342" y="4481"/>
              <a:ext cx="15" cy="74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 Box 24"/>
            <p:cNvSpPr txBox="1"/>
            <p:nvPr/>
          </p:nvSpPr>
          <p:spPr>
            <a:xfrm>
              <a:off x="3226" y="4498"/>
              <a:ext cx="175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latin typeface="DejaVu Sans" panose="020B0603030804020204" charset="0"/>
                  <a:cs typeface="DejaVu Sans" panose="020B0603030804020204" charset="0"/>
                </a:rPr>
                <a:t>TEST</a:t>
              </a:r>
              <a:endParaRPr lang="en-US" sz="2000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6762" y="4481"/>
              <a:ext cx="15" cy="74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 Box 26"/>
            <p:cNvSpPr txBox="1"/>
            <p:nvPr/>
          </p:nvSpPr>
          <p:spPr>
            <a:xfrm>
              <a:off x="9718" y="4481"/>
              <a:ext cx="175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latin typeface="DejaVu Sans" panose="020B0603030804020204" charset="0"/>
                  <a:cs typeface="DejaVu Sans" panose="020B0603030804020204" charset="0"/>
                </a:rPr>
                <a:t>TRAIN</a:t>
              </a:r>
              <a:endParaRPr lang="en-US" sz="2000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342" y="5570"/>
              <a:ext cx="16" cy="12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36" y="5570"/>
              <a:ext cx="16" cy="12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1028" y="5571"/>
              <a:ext cx="16" cy="12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3879" y="5571"/>
              <a:ext cx="16" cy="12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 Box 31"/>
            <p:cNvSpPr txBox="1"/>
            <p:nvPr/>
          </p:nvSpPr>
          <p:spPr>
            <a:xfrm>
              <a:off x="5763" y="3125"/>
              <a:ext cx="767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2400" b="1">
                  <a:latin typeface="DejaVu Sans" panose="020B0603030804020204" charset="0"/>
                  <a:cs typeface="DejaVu Sans" panose="020B0603030804020204" charset="0"/>
                </a:rPr>
                <a:t>10-Fold CROSS-VALIDATION</a:t>
              </a:r>
              <a:endParaRPr lang="en-US" sz="2400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7.1</a:t>
            </a:r>
            <a:r>
              <a:rPr lang="ja-JP" altLang="en-US" sz="3600">
                <a:sym typeface="+mn-ea"/>
              </a:rPr>
              <a:t>　回帰の決定木</a:t>
            </a:r>
            <a:endParaRPr lang="ja-JP" altLang="en-US" sz="3600">
              <a:sym typeface="+mn-ea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371600" y="3402330"/>
            <a:ext cx="9719945" cy="1962785"/>
            <a:chOff x="2160" y="5358"/>
            <a:chExt cx="15307" cy="3091"/>
          </a:xfrm>
        </p:grpSpPr>
        <p:sp>
          <p:nvSpPr>
            <p:cNvPr id="4" name="Rounded Rectangle 3"/>
            <p:cNvSpPr/>
            <p:nvPr/>
          </p:nvSpPr>
          <p:spPr>
            <a:xfrm>
              <a:off x="2438" y="5358"/>
              <a:ext cx="14324" cy="1722"/>
            </a:xfrm>
            <a:prstGeom prst="roundRect">
              <a:avLst>
                <a:gd name="adj" fmla="val 1103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2422" y="7419"/>
              <a:ext cx="16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6746" y="7419"/>
              <a:ext cx="16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5341" y="7419"/>
              <a:ext cx="16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8252" y="7419"/>
              <a:ext cx="16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1044" y="7419"/>
              <a:ext cx="16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3895" y="7419"/>
              <a:ext cx="16" cy="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2160" y="7869"/>
              <a:ext cx="8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0%</a:t>
              </a:r>
              <a:endParaRPr lang="en-US" b="1">
                <a:latin typeface="Courier 10 Pitch" charset="0"/>
                <a:ea typeface="+mj-lt"/>
                <a:cs typeface="Courier 10 Pitch" charset="0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4982" y="7869"/>
              <a:ext cx="10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20%</a:t>
              </a:r>
              <a:endParaRPr lang="en-US" b="1">
                <a:latin typeface="Courier 10 Pitch" charset="0"/>
                <a:ea typeface="+mj-lt"/>
                <a:cs typeface="Courier 10 Pitch" charset="0"/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7845" y="7869"/>
              <a:ext cx="10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40%</a:t>
              </a:r>
              <a:endParaRPr lang="en-US" b="1">
                <a:latin typeface="Courier 10 Pitch" charset="0"/>
                <a:ea typeface="+mj-lt"/>
                <a:cs typeface="Courier 10 Pitch" charset="0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10703" y="7869"/>
              <a:ext cx="10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60%</a:t>
              </a:r>
              <a:endParaRPr lang="en-US" b="1">
                <a:latin typeface="Courier 10 Pitch" charset="0"/>
                <a:ea typeface="+mj-lt"/>
                <a:cs typeface="Courier 10 Pitch" charset="0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3550" y="7869"/>
              <a:ext cx="10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80%</a:t>
              </a:r>
              <a:endParaRPr lang="en-US" b="1">
                <a:latin typeface="Courier 10 Pitch" charset="0"/>
                <a:ea typeface="+mj-lt"/>
                <a:cs typeface="Courier 10 Pitch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6239" y="7869"/>
              <a:ext cx="12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latin typeface="Courier 10 Pitch" charset="0"/>
                  <a:ea typeface="+mj-lt"/>
                  <a:cs typeface="Courier 10 Pitch" charset="0"/>
                </a:rPr>
                <a:t>100%</a:t>
              </a:r>
              <a:endParaRPr lang="en-US" b="1">
                <a:latin typeface="Courier 10 Pitch" charset="0"/>
                <a:ea typeface="+mj-lt"/>
                <a:cs typeface="Courier 10 Pitch" charset="0"/>
              </a:endParaRPr>
            </a:p>
          </p:txBody>
        </p:sp>
      </p:grpSp>
      <p:sp>
        <p:nvSpPr>
          <p:cNvPr id="3" name="Rectangles 2"/>
          <p:cNvSpPr/>
          <p:nvPr/>
        </p:nvSpPr>
        <p:spPr>
          <a:xfrm>
            <a:off x="2477135" y="3402330"/>
            <a:ext cx="913765" cy="10934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477135" y="3749675"/>
            <a:ext cx="914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DejaVu Sans" panose="020B0603030804020204" charset="0"/>
                <a:cs typeface="DejaVu Sans" panose="020B0603030804020204" charset="0"/>
              </a:rPr>
              <a:t>TEST</a:t>
            </a:r>
            <a:endParaRPr lang="en-US" sz="2000" b="1"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78855" y="3749675"/>
            <a:ext cx="1115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DejaVu Sans" panose="020B0603030804020204" charset="0"/>
                <a:cs typeface="DejaVu Sans" panose="020B0603030804020204" charset="0"/>
              </a:rPr>
              <a:t>TRAIN</a:t>
            </a:r>
            <a:endParaRPr lang="en-US" sz="2000" b="1">
              <a:latin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WPS Presentation</Application>
  <PresentationFormat>宽屏</PresentationFormat>
  <Paragraphs>153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8" baseType="lpstr">
      <vt:lpstr>Arial</vt:lpstr>
      <vt:lpstr>SimSun</vt:lpstr>
      <vt:lpstr>Wingdings</vt:lpstr>
      <vt:lpstr>Nimbus Roman No9 L</vt:lpstr>
      <vt:lpstr>Microsoft YaHei</vt:lpstr>
      <vt:lpstr>Droid Sans Fallback</vt:lpstr>
      <vt:lpstr>ＭＳ Ｐゴシック</vt:lpstr>
      <vt:lpstr>Arial Unicode MS</vt:lpstr>
      <vt:lpstr>SimSun</vt:lpstr>
      <vt:lpstr>ＭＳ ゴシック</vt:lpstr>
      <vt:lpstr>Gubbi</vt:lpstr>
      <vt:lpstr>SimSun</vt:lpstr>
      <vt:lpstr>Arial Black</vt:lpstr>
      <vt:lpstr>ＭＳ Ｐゴシック</vt:lpstr>
      <vt:lpstr>Noto Sans CJK JP</vt:lpstr>
      <vt:lpstr>DejaVu Math TeX Gyre</vt:lpstr>
      <vt:lpstr>OpenSymbol</vt:lpstr>
      <vt:lpstr>C059</vt:lpstr>
      <vt:lpstr>D050000L</vt:lpstr>
      <vt:lpstr>Chandas</vt:lpstr>
      <vt:lpstr>Ani</vt:lpstr>
      <vt:lpstr>Courier 10 Pitch</vt:lpstr>
      <vt:lpstr>Chilanka</vt:lpstr>
      <vt:lpstr>Abyssinica SIL</vt:lpstr>
      <vt:lpstr>DejaVu Sans</vt:lpstr>
      <vt:lpstr>Office Theme</vt:lpstr>
      <vt:lpstr>PowerPoint 演示文稿</vt:lpstr>
      <vt:lpstr>第7章　決定木</vt:lpstr>
      <vt:lpstr>決定木（decision tree）とは</vt:lpstr>
      <vt:lpstr>決定木（decision tree）とは</vt:lpstr>
      <vt:lpstr>7.1　回帰の決定木</vt:lpstr>
      <vt:lpstr>7.1　回帰の決定木</vt:lpstr>
      <vt:lpstr>PowerPoint 演示文稿</vt:lpstr>
      <vt:lpstr>7.1　回帰の決定木</vt:lpstr>
      <vt:lpstr>7.1　回帰の決定木</vt:lpstr>
      <vt:lpstr>7.1　回帰の決定木</vt:lpstr>
      <vt:lpstr>7.1　回帰の決定木</vt:lpstr>
      <vt:lpstr>7.1　回帰の決定木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tanaka</cp:lastModifiedBy>
  <cp:revision>9</cp:revision>
  <dcterms:created xsi:type="dcterms:W3CDTF">2022-06-16T08:06:43Z</dcterms:created>
  <dcterms:modified xsi:type="dcterms:W3CDTF">2022-06-16T08:06:43Z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