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handoutMasterIdLst>
    <p:handoutMasterId r:id="rId42"/>
  </p:handoutMasterIdLst>
  <p:sldIdLst>
    <p:sldId id="256" r:id="rId2"/>
    <p:sldId id="258" r:id="rId3"/>
    <p:sldId id="259" r:id="rId4"/>
    <p:sldId id="307" r:id="rId5"/>
    <p:sldId id="308" r:id="rId6"/>
    <p:sldId id="305" r:id="rId7"/>
    <p:sldId id="306" r:id="rId8"/>
    <p:sldId id="257" r:id="rId9"/>
    <p:sldId id="262" r:id="rId10"/>
    <p:sldId id="299" r:id="rId11"/>
    <p:sldId id="300" r:id="rId12"/>
    <p:sldId id="267" r:id="rId13"/>
    <p:sldId id="268" r:id="rId14"/>
    <p:sldId id="275" r:id="rId15"/>
    <p:sldId id="282" r:id="rId16"/>
    <p:sldId id="279" r:id="rId17"/>
    <p:sldId id="278" r:id="rId18"/>
    <p:sldId id="280" r:id="rId19"/>
    <p:sldId id="302" r:id="rId20"/>
    <p:sldId id="303" r:id="rId21"/>
    <p:sldId id="283" r:id="rId22"/>
    <p:sldId id="304" r:id="rId23"/>
    <p:sldId id="284" r:id="rId24"/>
    <p:sldId id="288" r:id="rId25"/>
    <p:sldId id="289" r:id="rId26"/>
    <p:sldId id="291" r:id="rId27"/>
    <p:sldId id="292" r:id="rId28"/>
    <p:sldId id="287" r:id="rId29"/>
    <p:sldId id="343" r:id="rId30"/>
    <p:sldId id="341" r:id="rId31"/>
    <p:sldId id="285" r:id="rId32"/>
    <p:sldId id="293" r:id="rId33"/>
    <p:sldId id="294" r:id="rId34"/>
    <p:sldId id="286" r:id="rId35"/>
    <p:sldId id="296" r:id="rId36"/>
    <p:sldId id="295" r:id="rId37"/>
    <p:sldId id="298" r:id="rId38"/>
    <p:sldId id="344" r:id="rId39"/>
    <p:sldId id="297" r:id="rId4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0">
          <p15:clr>
            <a:srgbClr val="A4A3A4"/>
          </p15:clr>
        </p15:guide>
        <p15:guide id="2" pos="37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aka"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3300"/>
    <a:srgbClr val="5B9BD5"/>
    <a:srgbClr val="ED7D31"/>
    <a:srgbClr val="B2B2B2"/>
    <a:srgbClr val="202020"/>
    <a:srgbClr val="323232"/>
    <a:srgbClr val="CC33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6336" autoAdjust="0"/>
  </p:normalViewPr>
  <p:slideViewPr>
    <p:cSldViewPr snapToGrid="0" showGuides="1">
      <p:cViewPr varScale="1">
        <p:scale>
          <a:sx n="113" d="100"/>
          <a:sy n="113" d="100"/>
        </p:scale>
        <p:origin x="666" y="108"/>
      </p:cViewPr>
      <p:guideLst>
        <p:guide orient="horz" pos="2110"/>
        <p:guide pos="372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2022/6/28</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2022/6/28</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YakuHanJPs"/>
              </a:rPr>
              <a:t>例えば温度が</a:t>
            </a:r>
            <a:r>
              <a:rPr lang="en-US" altLang="ja-JP" b="0" i="0" dirty="0">
                <a:solidFill>
                  <a:srgbClr val="333333"/>
                </a:solidFill>
                <a:effectLst/>
                <a:latin typeface="YakuHanJPs"/>
              </a:rPr>
              <a:t>27</a:t>
            </a:r>
            <a:r>
              <a:rPr lang="ja-JP" altLang="en-US" b="0" i="0" dirty="0">
                <a:solidFill>
                  <a:srgbClr val="333333"/>
                </a:solidFill>
                <a:effectLst/>
                <a:latin typeface="YakuHanJPs"/>
              </a:rPr>
              <a:t>度で湿度が</a:t>
            </a:r>
            <a:r>
              <a:rPr lang="en-US" altLang="ja-JP" b="0" i="0" dirty="0">
                <a:solidFill>
                  <a:srgbClr val="333333"/>
                </a:solidFill>
                <a:effectLst/>
                <a:latin typeface="YakuHanJPs"/>
              </a:rPr>
              <a:t>40%</a:t>
            </a:r>
            <a:r>
              <a:rPr lang="ja-JP" altLang="en-US" b="0" i="0" dirty="0">
                <a:solidFill>
                  <a:srgbClr val="333333"/>
                </a:solidFill>
                <a:effectLst/>
                <a:latin typeface="YakuHanJPs"/>
              </a:rPr>
              <a:t>の日は水を</a:t>
            </a:r>
            <a:r>
              <a:rPr lang="en-US" altLang="ja-JP" b="0" i="0" dirty="0">
                <a:solidFill>
                  <a:srgbClr val="333333"/>
                </a:solidFill>
                <a:effectLst/>
                <a:latin typeface="YakuHanJPs"/>
              </a:rPr>
              <a:t>1.5L</a:t>
            </a:r>
            <a:r>
              <a:rPr lang="ja-JP" altLang="en-US" b="0" i="0" dirty="0">
                <a:solidFill>
                  <a:srgbClr val="333333"/>
                </a:solidFill>
                <a:effectLst/>
                <a:latin typeface="YakuHanJPs"/>
              </a:rPr>
              <a:t>飲んでいます．</a:t>
            </a:r>
            <a:br>
              <a:rPr lang="ja-JP" altLang="en-US" dirty="0"/>
            </a:br>
            <a:r>
              <a:rPr lang="ja-JP" altLang="en-US" b="0" i="0" dirty="0">
                <a:solidFill>
                  <a:srgbClr val="333333"/>
                </a:solidFill>
                <a:effectLst/>
                <a:latin typeface="YakuHanJPs"/>
              </a:rPr>
              <a:t>分類木のときと同様にこのデータから「温度と湿度がどのようなときに水を何</a:t>
            </a:r>
            <a:r>
              <a:rPr lang="en-US" altLang="ja-JP" b="0" i="0" dirty="0">
                <a:solidFill>
                  <a:srgbClr val="333333"/>
                </a:solidFill>
                <a:effectLst/>
                <a:latin typeface="YakuHanJPs"/>
              </a:rPr>
              <a:t>L</a:t>
            </a:r>
            <a:r>
              <a:rPr lang="ja-JP" altLang="en-US" b="0" i="0" dirty="0">
                <a:solidFill>
                  <a:srgbClr val="333333"/>
                </a:solidFill>
                <a:effectLst/>
                <a:latin typeface="YakuHanJPs"/>
              </a:rPr>
              <a:t>飲むか？」といったことを木で表現できます．</a:t>
            </a:r>
            <a:br>
              <a:rPr lang="ja-JP" altLang="en-US" dirty="0"/>
            </a:br>
            <a:r>
              <a:rPr lang="ja-JP" altLang="en-US" b="0" i="0" dirty="0">
                <a:solidFill>
                  <a:srgbClr val="333333"/>
                </a:solidFill>
                <a:effectLst/>
                <a:latin typeface="YakuHanJPs"/>
              </a:rPr>
              <a:t>この木のことを</a:t>
            </a:r>
            <a:r>
              <a:rPr lang="ja-JP" altLang="en-US" b="1" i="0" dirty="0">
                <a:solidFill>
                  <a:srgbClr val="333333"/>
                </a:solidFill>
                <a:effectLst/>
                <a:latin typeface="YakuHanJPs"/>
              </a:rPr>
              <a:t>回帰木</a:t>
            </a:r>
            <a:r>
              <a:rPr lang="ja-JP" altLang="en-US" b="0" i="0" dirty="0">
                <a:solidFill>
                  <a:srgbClr val="333333"/>
                </a:solidFill>
                <a:effectLst/>
                <a:latin typeface="YakuHanJPs"/>
              </a:rPr>
              <a:t>といいます．</a:t>
            </a:r>
            <a:endParaRPr kumimoji="1" lang="ja-JP" altLang="en-US" dirty="0"/>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n.min</a:t>
            </a:r>
            <a:r>
              <a:rPr kumimoji="1" lang="en-US" altLang="ja-JP" dirty="0"/>
              <a:t> = 9</a:t>
            </a:r>
            <a:r>
              <a:rPr kumimoji="1" lang="ja-JP" altLang="en-US" dirty="0"/>
              <a:t>が最適の値のように思える。</a:t>
            </a:r>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21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ja-JP" altLang="en-US"/>
              <a:t>アンサンブル学習とは、単独では制度の高くない弱学習器（決定木など）を多数用いいることで高い制度を叩き出す手法郡です。</a:t>
            </a:r>
          </a:p>
          <a:p>
            <a:r>
              <a:rPr lang="en-US" altLang="ja-JP"/>
              <a:t>Kaggle</a:t>
            </a:r>
            <a:r>
              <a:rPr lang="ja-JP" altLang="en-US"/>
              <a:t>などのデータコンペで持ちられる</a:t>
            </a:r>
            <a:r>
              <a:rPr lang="en-US" altLang="ja-JP"/>
              <a:t>XGboost</a:t>
            </a:r>
            <a:r>
              <a:rPr lang="ja-JP" altLang="en-US"/>
              <a:t>や</a:t>
            </a:r>
            <a:r>
              <a:rPr lang="en-US" altLang="ja-JP"/>
              <a:t>LightGBM</a:t>
            </a:r>
            <a:r>
              <a:rPr lang="ja-JP" altLang="en-US"/>
              <a:t>もアンサンブル学習のひとつです。</a:t>
            </a:r>
          </a:p>
          <a:p>
            <a:r>
              <a:rPr lang="ja-JP" altLang="en-US"/>
              <a:t>アンサンブル学習に関しては「バイアス」と「バリアンス」という概念が関係してきます。</a:t>
            </a:r>
          </a:p>
          <a:p>
            <a:endParaRPr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a:p>
            <a:r>
              <a:rPr lang="en-US" dirty="0" err="1"/>
              <a:t>バイアスは、推定値と実測値の差を表します</a:t>
            </a:r>
            <a:r>
              <a:rPr lang="en-US" dirty="0"/>
              <a:t>。</a:t>
            </a:r>
          </a:p>
          <a:p>
            <a:r>
              <a:rPr lang="en-US" dirty="0" err="1"/>
              <a:t>バイアスが低ければ低いほど上手く予測出来ているということになります</a:t>
            </a:r>
            <a:r>
              <a:rPr lang="en-US" dirty="0"/>
              <a:t>。</a:t>
            </a:r>
          </a:p>
          <a:p>
            <a:r>
              <a:rPr lang="en-US" dirty="0" err="1"/>
              <a:t>一方バリアンスは、推定値のばらつきを表します</a:t>
            </a:r>
            <a:r>
              <a:rPr lang="en-US" dirty="0"/>
              <a:t>。</a:t>
            </a:r>
          </a:p>
          <a:p>
            <a:r>
              <a:rPr lang="en-US" dirty="0" err="1"/>
              <a:t>複雑なモデルを組んで様々なデータへフィッティングさせようとすると予測値がばらつきバリアンスは高くなります</a:t>
            </a:r>
            <a:r>
              <a:rPr lang="en-US" dirty="0"/>
              <a:t>。</a:t>
            </a:r>
          </a:p>
          <a:p>
            <a:r>
              <a:rPr lang="en-US" dirty="0" err="1"/>
              <a:t>バイアスとバリアンスはトレードオフの関係にあります</a:t>
            </a:r>
            <a:r>
              <a:rPr lang="en-US" dirty="0"/>
              <a:t>。</a:t>
            </a:r>
          </a:p>
          <a:p>
            <a:r>
              <a:rPr lang="en-US" dirty="0"/>
              <a:t>ばらつきのあるデータに対してそれらを上手く当てることが出来ればバイアスは小さくなりますがバリアンスは大きくなることが想像できるでしょう。</a:t>
            </a:r>
          </a:p>
          <a:p>
            <a:r>
              <a:rPr lang="en-US" dirty="0" err="1"/>
              <a:t>一方それほどばらつきのない一定の予測値を返すと、精度は低いのでバイアスは高くなりますがバリアンスは小さくすることが可能です</a:t>
            </a:r>
            <a:r>
              <a:rPr lang="en-US" dirty="0"/>
              <a:t>。</a:t>
            </a:r>
          </a:p>
          <a:p>
            <a:r>
              <a:rPr lang="en-US" dirty="0"/>
              <a:t>ちなみにバイアスが低くてバリアンスが高い状態は過学習に陥っている可能性が高く、未知データに対する予測精度は落ちてしまう可能性があります。</a:t>
            </a:r>
          </a:p>
          <a:p>
            <a:r>
              <a:rPr lang="en-US" dirty="0" err="1"/>
              <a:t>Kaggleなどのコンペでは現状のデータに対する精度で仮順位が決められます</a:t>
            </a:r>
            <a:r>
              <a:rPr lang="en-US" dirty="0"/>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弱学習器を並列に学習して組み合わせる方法。</a:t>
            </a:r>
          </a:p>
          <a:p>
            <a:r>
              <a:rPr lang="en-US"/>
              <a:t>bagging = Bootstrap AGGrigatING　ブートストラップ集約の略。</a:t>
            </a:r>
          </a:p>
          <a:p>
            <a:r>
              <a:rPr lang="en-US"/>
              <a:t>N個のデータから重複を許してN回サンプリングすること。</a:t>
            </a:r>
          </a:p>
          <a:p>
            <a:r>
              <a:rPr lang="en-US"/>
              <a:t>少しだけ違う独立したデータをたくさん作れる。</a:t>
            </a:r>
          </a:p>
          <a:p>
            <a:r>
              <a:rPr lang="en-US"/>
              <a:t>そこから弱学習器をたくさん作れる。</a:t>
            </a:r>
          </a:p>
          <a:p>
            <a:r>
              <a:rPr lang="en-US"/>
              <a:t>これらを集約する。</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弱学習器を並列に学習して組み合わせる方法。</a:t>
            </a:r>
          </a:p>
          <a:p>
            <a:r>
              <a:rPr lang="en-US"/>
              <a:t>bagging = Bootstrap AGGrigatING　ブートストラップ集約の略。</a:t>
            </a:r>
          </a:p>
          <a:p>
            <a:r>
              <a:rPr lang="en-US"/>
              <a:t>N個のデータから重複を許してN回サンプリングすること。</a:t>
            </a:r>
          </a:p>
          <a:p>
            <a:r>
              <a:rPr lang="en-US"/>
              <a:t>少しだけ違う独立したデータをたくさん作れる。</a:t>
            </a:r>
          </a:p>
          <a:p>
            <a:r>
              <a:rPr lang="en-US"/>
              <a:t>そこから弱学習器をたくさん作れる。</a:t>
            </a:r>
          </a:p>
          <a:p>
            <a:r>
              <a:rPr lang="en-US"/>
              <a:t>これらを集約する。</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1 個のデータフレームからデータをサンプリングして，それぞれのデータフレームについて決</a:t>
            </a:r>
          </a:p>
          <a:p>
            <a:r>
              <a:rPr lang="en-US"/>
              <a:t>定木を生成した。それぞれの決定木は同様の関数にはなるが，選択された変数が大きく異なる</a:t>
            </a:r>
          </a:p>
          <a:p>
            <a:r>
              <a:rPr lang="en-US"/>
              <a:t>こともある。このような木を大量に発生させて，回帰であればその平均の出力，分類であれば</a:t>
            </a:r>
          </a:p>
          <a:p>
            <a:r>
              <a:rPr lang="en-US"/>
              <a:t>最頻のクラスを出力にする。</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0" i="0" dirty="0">
                <a:solidFill>
                  <a:srgbClr val="555555"/>
                </a:solidFill>
                <a:effectLst/>
                <a:latin typeface="Meiryo" panose="020B0604030504040204" pitchFamily="50" charset="-128"/>
                <a:ea typeface="Meiryo" panose="020B0604030504040204" pitchFamily="50" charset="-128"/>
              </a:rPr>
              <a:t>ランダムフォレストはバギングの一種で、モデルの予測結果のバリアンスを小さくする特徴があります。バギングとの違いは、「レコード」と「特徴量（フィールド</a:t>
            </a:r>
            <a:r>
              <a:rPr lang="en-US" altLang="ja-JP" sz="1200" b="0" i="0" dirty="0">
                <a:solidFill>
                  <a:srgbClr val="555555"/>
                </a:solidFill>
                <a:effectLst/>
                <a:latin typeface="Meiryo" panose="020B0604030504040204" pitchFamily="50" charset="-128"/>
                <a:ea typeface="Meiryo" panose="020B0604030504040204" pitchFamily="50" charset="-128"/>
              </a:rPr>
              <a:t>/</a:t>
            </a:r>
            <a:r>
              <a:rPr lang="ja-JP" altLang="en-US" sz="1200" b="0" i="0" dirty="0">
                <a:solidFill>
                  <a:srgbClr val="555555"/>
                </a:solidFill>
                <a:effectLst/>
                <a:latin typeface="Meiryo" panose="020B0604030504040204" pitchFamily="50" charset="-128"/>
                <a:ea typeface="Meiryo" panose="020B0604030504040204" pitchFamily="50" charset="-128"/>
              </a:rPr>
              <a:t>説明変数）」の両方をサンプリングしている点です。バギングでは同じ特徴量を使用してモデルを作成するため、データセットによっては似たモデルが作られ、モデル間の相関が強くなる場合がありますが、ランダムフォレストでは特徴量もサンプリングすることでモデル間の相関が低くなり、バギングよりもモデルの多様性が高くなり、バリアンスも小さくなります。</a:t>
            </a:r>
            <a:endParaRPr kumimoji="1" lang="ja-JP" altLang="en-US" sz="1200" dirty="0"/>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34</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dirty="0"/>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35</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ブースティングもバギングと同様に複数のモデルを利用するわけですが、バギングとは利用の仕方が異なります。ブースティングは基本となるモデルを最初に訓練してベースラインを設けます。このベースラインとした基本モデルに対して何度も反復処理を行い改善を行なっていきます。</a:t>
            </a:r>
          </a:p>
          <a:p>
            <a:endParaRPr lang="en-US"/>
          </a:p>
          <a:p>
            <a:r>
              <a:rPr lang="en-US"/>
              <a:t>どのような改善かというと、基本モデルの間違った予測に焦点を当てて「重み」を加味して次のモデルを改善していくのです。モデルを作って間違いを加味した新しいモデルを作る。この流れを繰り返し行い、最終的に全てをまとめて利用します。</a:t>
            </a:r>
          </a:p>
          <a:p>
            <a:r>
              <a:rPr lang="en-US"/>
              <a:t>o　予測精度はブースティングが優れる場合が多い。＝バイアスが低い。</a:t>
            </a:r>
          </a:p>
          <a:p>
            <a:r>
              <a:rPr lang="en-US"/>
              <a:t>x　学習に時間がかかる。</a:t>
            </a:r>
          </a:p>
          <a:p>
            <a:r>
              <a:rPr lang="en-US"/>
              <a:t>x　弱学習器の数を増やしすぎると過学習になる。</a:t>
            </a:r>
          </a:p>
          <a:p>
            <a:r>
              <a:rPr lang="en-US"/>
              <a:t>x　誤差や外れ値に影響されやすい。</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弱学習器を順番に学習して組み合わせる方法。</a:t>
            </a:r>
          </a:p>
          <a:p>
            <a:r>
              <a:rPr lang="en-US"/>
              <a:t>前の学習が誤分類したデータを優先的に正しく分類できるように学習する。</a:t>
            </a:r>
          </a:p>
          <a:p>
            <a:endParaRPr lang="en-US"/>
          </a:p>
          <a:p>
            <a:r>
              <a:rPr lang="en-US"/>
              <a:t>o　予測精度はブースティングが優れる場合が多い。＝バイアスが低い。</a:t>
            </a:r>
          </a:p>
          <a:p>
            <a:r>
              <a:rPr lang="en-US"/>
              <a:t>x　学習に時間がかかる。</a:t>
            </a:r>
          </a:p>
          <a:p>
            <a:r>
              <a:rPr lang="en-US"/>
              <a:t>x　弱学習器の数を増やしすぎると過学習になる。</a:t>
            </a:r>
          </a:p>
          <a:p>
            <a:r>
              <a:rPr lang="en-US"/>
              <a:t>x　誤差や外れ値に影響されやすい。</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YakuHanJPs"/>
              </a:rPr>
              <a:t>例えば温度が</a:t>
            </a:r>
            <a:r>
              <a:rPr lang="en-US" altLang="ja-JP" b="0" i="0" dirty="0">
                <a:solidFill>
                  <a:srgbClr val="333333"/>
                </a:solidFill>
                <a:effectLst/>
                <a:latin typeface="YakuHanJPs"/>
              </a:rPr>
              <a:t>27</a:t>
            </a:r>
            <a:r>
              <a:rPr lang="ja-JP" altLang="en-US" b="0" i="0" dirty="0">
                <a:solidFill>
                  <a:srgbClr val="333333"/>
                </a:solidFill>
                <a:effectLst/>
                <a:latin typeface="YakuHanJPs"/>
              </a:rPr>
              <a:t>度で湿度が</a:t>
            </a:r>
            <a:r>
              <a:rPr lang="en-US" altLang="ja-JP" b="0" i="0" dirty="0">
                <a:solidFill>
                  <a:srgbClr val="333333"/>
                </a:solidFill>
                <a:effectLst/>
                <a:latin typeface="YakuHanJPs"/>
              </a:rPr>
              <a:t>40%</a:t>
            </a:r>
            <a:r>
              <a:rPr lang="ja-JP" altLang="en-US" b="0" i="0" dirty="0">
                <a:solidFill>
                  <a:srgbClr val="333333"/>
                </a:solidFill>
                <a:effectLst/>
                <a:latin typeface="YakuHanJPs"/>
              </a:rPr>
              <a:t>の日は暑くないと感じています．</a:t>
            </a:r>
            <a:br>
              <a:rPr lang="ja-JP" altLang="en-US" dirty="0"/>
            </a:br>
            <a:r>
              <a:rPr lang="ja-JP" altLang="en-US" b="0" i="0" dirty="0">
                <a:solidFill>
                  <a:srgbClr val="333333"/>
                </a:solidFill>
                <a:effectLst/>
                <a:latin typeface="YakuHanJPs"/>
              </a:rPr>
              <a:t>このデータから「温度と湿度がどのようなときにどう感じるのか？」といったことを木で表現できます．</a:t>
            </a:r>
            <a:br>
              <a:rPr lang="ja-JP" altLang="en-US" dirty="0"/>
            </a:br>
            <a:r>
              <a:rPr lang="ja-JP" altLang="en-US" b="0" i="0" dirty="0">
                <a:solidFill>
                  <a:srgbClr val="333333"/>
                </a:solidFill>
                <a:effectLst/>
                <a:latin typeface="YakuHanJPs"/>
              </a:rPr>
              <a:t>この木のことを</a:t>
            </a:r>
            <a:r>
              <a:rPr lang="ja-JP" altLang="en-US" b="1" i="0" dirty="0">
                <a:solidFill>
                  <a:srgbClr val="333333"/>
                </a:solidFill>
                <a:effectLst/>
                <a:latin typeface="YakuHanJPs"/>
              </a:rPr>
              <a:t>分類木</a:t>
            </a:r>
            <a:r>
              <a:rPr lang="ja-JP" altLang="en-US" b="0" i="0" dirty="0">
                <a:solidFill>
                  <a:srgbClr val="333333"/>
                </a:solidFill>
                <a:effectLst/>
                <a:latin typeface="YakuHanJPs"/>
              </a:rPr>
              <a:t>といいます．</a:t>
            </a:r>
            <a:endParaRPr kumimoji="1" lang="ja-JP" altLang="en-US" dirty="0"/>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5</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ブースティングもバギングと同様に複数のモデルを利用するわけですが、バギングとは利用の仕方が異なります。ブースティングは基本となるモデルを最初に訓練してベースラインを設けます。このベースラインとした基本モデルに対して何度も反復処理を行い改善を行なっていきます。</a:t>
            </a:r>
          </a:p>
          <a:p>
            <a:endParaRPr lang="en-US"/>
          </a:p>
          <a:p>
            <a:r>
              <a:rPr lang="en-US"/>
              <a:t>どのような改善かというと、基本モデルの間違った予測に焦点を当てて「重み」を加味して次のモデルを改善していくのです。モデルを作って間違いを加味した新しいモデルを作る。この流れを繰り返し行い、最終的に全てをまとめて利用します。</a:t>
            </a:r>
          </a:p>
          <a:p>
            <a:r>
              <a:rPr lang="en-US"/>
              <a:t>o　予測精度はブースティングが優れる場合が多い。＝バイアスが低い。</a:t>
            </a:r>
          </a:p>
          <a:p>
            <a:r>
              <a:rPr lang="en-US"/>
              <a:t>x　学習に時間がかかる。</a:t>
            </a:r>
          </a:p>
          <a:p>
            <a:r>
              <a:rPr lang="en-US"/>
              <a:t>x　弱学習器の数を増やしすぎると過学習になる。</a:t>
            </a:r>
          </a:p>
          <a:p>
            <a:r>
              <a:rPr lang="en-US"/>
              <a:t>x　誤差や外れ値に影響されやすい。</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YakuHanJPs"/>
              </a:rPr>
              <a:t>例えば温度が</a:t>
            </a:r>
            <a:r>
              <a:rPr lang="en-US" altLang="ja-JP" b="0" i="0" dirty="0">
                <a:solidFill>
                  <a:srgbClr val="333333"/>
                </a:solidFill>
                <a:effectLst/>
                <a:latin typeface="YakuHanJPs"/>
              </a:rPr>
              <a:t>27</a:t>
            </a:r>
            <a:r>
              <a:rPr lang="ja-JP" altLang="en-US" b="0" i="0" dirty="0">
                <a:solidFill>
                  <a:srgbClr val="333333"/>
                </a:solidFill>
                <a:effectLst/>
                <a:latin typeface="YakuHanJPs"/>
              </a:rPr>
              <a:t>度で湿度が</a:t>
            </a:r>
            <a:r>
              <a:rPr lang="en-US" altLang="ja-JP" b="0" i="0" dirty="0">
                <a:solidFill>
                  <a:srgbClr val="333333"/>
                </a:solidFill>
                <a:effectLst/>
                <a:latin typeface="YakuHanJPs"/>
              </a:rPr>
              <a:t>40%</a:t>
            </a:r>
            <a:r>
              <a:rPr lang="ja-JP" altLang="en-US" b="0" i="0" dirty="0">
                <a:solidFill>
                  <a:srgbClr val="333333"/>
                </a:solidFill>
                <a:effectLst/>
                <a:latin typeface="YakuHanJPs"/>
              </a:rPr>
              <a:t>の日は暑くないと感じています．</a:t>
            </a:r>
            <a:br>
              <a:rPr lang="ja-JP" altLang="en-US" dirty="0"/>
            </a:br>
            <a:r>
              <a:rPr lang="ja-JP" altLang="en-US" b="0" i="0" dirty="0">
                <a:solidFill>
                  <a:srgbClr val="333333"/>
                </a:solidFill>
                <a:effectLst/>
                <a:latin typeface="YakuHanJPs"/>
              </a:rPr>
              <a:t>このデータから「温度と湿度がどのようなときにどう感じるのか？」といったことを木で表現できます．</a:t>
            </a:r>
            <a:br>
              <a:rPr lang="ja-JP" altLang="en-US" dirty="0"/>
            </a:br>
            <a:r>
              <a:rPr lang="ja-JP" altLang="en-US" b="0" i="0" dirty="0">
                <a:solidFill>
                  <a:srgbClr val="333333"/>
                </a:solidFill>
                <a:effectLst/>
                <a:latin typeface="YakuHanJPs"/>
              </a:rPr>
              <a:t>この木のことを</a:t>
            </a:r>
            <a:r>
              <a:rPr lang="ja-JP" altLang="en-US" b="1" i="0" dirty="0">
                <a:solidFill>
                  <a:srgbClr val="333333"/>
                </a:solidFill>
                <a:effectLst/>
                <a:latin typeface="YakuHanJPs"/>
              </a:rPr>
              <a:t>分類木</a:t>
            </a:r>
            <a:r>
              <a:rPr lang="ja-JP" altLang="en-US" b="0" i="0" dirty="0">
                <a:solidFill>
                  <a:srgbClr val="333333"/>
                </a:solidFill>
                <a:effectLst/>
                <a:latin typeface="YakuHanJPs"/>
              </a:rPr>
              <a:t>といいます．</a:t>
            </a:r>
            <a:endParaRPr kumimoji="1" lang="ja-JP" altLang="en-US" dirty="0"/>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YakuHanJPs"/>
              </a:rPr>
              <a:t>例えば温度が</a:t>
            </a:r>
            <a:r>
              <a:rPr lang="en-US" altLang="ja-JP" b="0" i="0" dirty="0">
                <a:solidFill>
                  <a:srgbClr val="333333"/>
                </a:solidFill>
                <a:effectLst/>
                <a:latin typeface="YakuHanJPs"/>
              </a:rPr>
              <a:t>27</a:t>
            </a:r>
            <a:r>
              <a:rPr lang="ja-JP" altLang="en-US" b="0" i="0" dirty="0">
                <a:solidFill>
                  <a:srgbClr val="333333"/>
                </a:solidFill>
                <a:effectLst/>
                <a:latin typeface="YakuHanJPs"/>
              </a:rPr>
              <a:t>度で湿度が</a:t>
            </a:r>
            <a:r>
              <a:rPr lang="en-US" altLang="ja-JP" b="0" i="0" dirty="0">
                <a:solidFill>
                  <a:srgbClr val="333333"/>
                </a:solidFill>
                <a:effectLst/>
                <a:latin typeface="YakuHanJPs"/>
              </a:rPr>
              <a:t>40%</a:t>
            </a:r>
            <a:r>
              <a:rPr lang="ja-JP" altLang="en-US" b="0" i="0" dirty="0">
                <a:solidFill>
                  <a:srgbClr val="333333"/>
                </a:solidFill>
                <a:effectLst/>
                <a:latin typeface="YakuHanJPs"/>
              </a:rPr>
              <a:t>の日は暑くないと感じています．</a:t>
            </a:r>
            <a:br>
              <a:rPr lang="ja-JP" altLang="en-US" dirty="0"/>
            </a:br>
            <a:r>
              <a:rPr lang="ja-JP" altLang="en-US" b="0" i="0" dirty="0">
                <a:solidFill>
                  <a:srgbClr val="333333"/>
                </a:solidFill>
                <a:effectLst/>
                <a:latin typeface="YakuHanJPs"/>
              </a:rPr>
              <a:t>このデータから「温度と湿度がどのようなときにどう感じるのか？」といったことを木で表現できます．</a:t>
            </a:r>
            <a:br>
              <a:rPr lang="ja-JP" altLang="en-US" dirty="0"/>
            </a:br>
            <a:r>
              <a:rPr lang="ja-JP" altLang="en-US" b="0" i="0" dirty="0">
                <a:solidFill>
                  <a:srgbClr val="333333"/>
                </a:solidFill>
                <a:effectLst/>
                <a:latin typeface="YakuHanJPs"/>
              </a:rPr>
              <a:t>この木のことを</a:t>
            </a:r>
            <a:r>
              <a:rPr lang="ja-JP" altLang="en-US" b="1" i="0" dirty="0">
                <a:solidFill>
                  <a:srgbClr val="333333"/>
                </a:solidFill>
                <a:effectLst/>
                <a:latin typeface="YakuHanJPs"/>
              </a:rPr>
              <a:t>分類木</a:t>
            </a:r>
            <a:r>
              <a:rPr lang="ja-JP" altLang="en-US" b="0" i="0" dirty="0">
                <a:solidFill>
                  <a:srgbClr val="333333"/>
                </a:solidFill>
                <a:effectLst/>
                <a:latin typeface="YakuHanJPs"/>
              </a:rPr>
              <a:t>といいます．</a:t>
            </a:r>
            <a:endParaRPr kumimoji="1" lang="ja-JP" altLang="en-US" dirty="0"/>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RSS</a:t>
            </a:r>
            <a:r>
              <a:rPr kumimoji="1" lang="ja-JP" altLang="en-US" dirty="0"/>
              <a:t>というのは、残差平方和といって簡単に言うと予測値と標本平均のずれを表しています。</a:t>
            </a:r>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11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スタックを用いて決定木の生成を行って行きます。</a:t>
            </a:r>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15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16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左上：最初にスタック </a:t>
            </a:r>
            <a:r>
              <a:rPr lang="en-US" altLang="ja-JP" dirty="0"/>
              <a:t>1 </a:t>
            </a:r>
            <a:r>
              <a:rPr lang="ja-JP" altLang="en-US" dirty="0"/>
              <a:t>がおかれている。中上：スタック </a:t>
            </a:r>
            <a:r>
              <a:rPr lang="en-US" altLang="ja-JP" dirty="0"/>
              <a:t>1 </a:t>
            </a:r>
            <a:r>
              <a:rPr lang="ja-JP" altLang="en-US" dirty="0"/>
              <a:t>が </a:t>
            </a:r>
            <a:r>
              <a:rPr lang="en-US" altLang="ja-JP" dirty="0"/>
              <a:t>POP </a:t>
            </a:r>
            <a:r>
              <a:rPr lang="ja-JP" altLang="en-US" dirty="0"/>
              <a:t>され，スタック </a:t>
            </a:r>
            <a:r>
              <a:rPr lang="en-US" altLang="ja-JP" dirty="0"/>
              <a:t>2, 3 </a:t>
            </a:r>
            <a:r>
              <a:rPr lang="ja-JP" altLang="en-US" dirty="0"/>
              <a:t>が </a:t>
            </a:r>
            <a:r>
              <a:rPr lang="en-US" altLang="ja-JP" dirty="0"/>
              <a:t>PUSH </a:t>
            </a:r>
            <a:r>
              <a:rPr lang="ja-JP" altLang="en-US" dirty="0"/>
              <a:t>される。右上：スタック </a:t>
            </a:r>
            <a:r>
              <a:rPr lang="en-US" altLang="ja-JP" dirty="0"/>
              <a:t>3 </a:t>
            </a:r>
            <a:r>
              <a:rPr lang="ja-JP" altLang="en-US" dirty="0"/>
              <a:t>が </a:t>
            </a:r>
            <a:r>
              <a:rPr lang="en-US" altLang="ja-JP" dirty="0"/>
              <a:t>POP </a:t>
            </a:r>
            <a:r>
              <a:rPr lang="ja-JP" altLang="en-US" dirty="0"/>
              <a:t>され，スタック </a:t>
            </a:r>
            <a:r>
              <a:rPr lang="en-US" altLang="ja-JP" dirty="0"/>
              <a:t>4, 5 </a:t>
            </a:r>
            <a:r>
              <a:rPr lang="ja-JP" altLang="en-US" dirty="0"/>
              <a:t>が </a:t>
            </a:r>
            <a:r>
              <a:rPr lang="en-US" altLang="ja-JP" dirty="0"/>
              <a:t>PUSH </a:t>
            </a:r>
            <a:r>
              <a:rPr lang="ja-JP" altLang="en-US" dirty="0"/>
              <a:t>される。</a:t>
            </a:r>
            <a:endParaRPr kumimoji="1" lang="ja-JP" altLang="en-US" dirty="0"/>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17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左下：スタック </a:t>
            </a:r>
            <a:r>
              <a:rPr lang="en-US" altLang="ja-JP" dirty="0"/>
              <a:t>5 </a:t>
            </a:r>
            <a:r>
              <a:rPr lang="ja-JP" altLang="en-US" dirty="0"/>
              <a:t>が </a:t>
            </a:r>
            <a:r>
              <a:rPr lang="en-US" altLang="ja-JP" dirty="0"/>
              <a:t>POP </a:t>
            </a:r>
            <a:r>
              <a:rPr lang="ja-JP" altLang="en-US" dirty="0"/>
              <a:t>される。中下：スタック </a:t>
            </a:r>
            <a:r>
              <a:rPr lang="en-US" altLang="ja-JP" dirty="0"/>
              <a:t>4 </a:t>
            </a:r>
            <a:r>
              <a:rPr lang="ja-JP" altLang="en-US" dirty="0"/>
              <a:t>が </a:t>
            </a:r>
            <a:r>
              <a:rPr lang="en-US" altLang="ja-JP" dirty="0"/>
              <a:t>POP </a:t>
            </a:r>
            <a:r>
              <a:rPr lang="ja-JP" altLang="en-US" dirty="0"/>
              <a:t>される。右下：ス タック </a:t>
            </a:r>
            <a:r>
              <a:rPr lang="en-US" altLang="ja-JP" dirty="0"/>
              <a:t>2 </a:t>
            </a:r>
            <a:r>
              <a:rPr lang="ja-JP" altLang="en-US" dirty="0"/>
              <a:t>が </a:t>
            </a:r>
            <a:r>
              <a:rPr lang="en-US" altLang="ja-JP" dirty="0"/>
              <a:t>POP </a:t>
            </a:r>
            <a:r>
              <a:rPr lang="ja-JP" altLang="en-US" dirty="0"/>
              <a:t>される。決定木で赤〇が </a:t>
            </a:r>
            <a:r>
              <a:rPr lang="en-US" altLang="ja-JP" dirty="0"/>
              <a:t>POP </a:t>
            </a:r>
            <a:r>
              <a:rPr lang="ja-JP" altLang="en-US" dirty="0"/>
              <a:t>されたスタック，青い線が </a:t>
            </a:r>
            <a:r>
              <a:rPr lang="en-US" altLang="ja-JP" dirty="0"/>
              <a:t>PUSH </a:t>
            </a:r>
            <a:r>
              <a:rPr lang="ja-JP" altLang="en-US" dirty="0"/>
              <a:t>をあらわす。</a:t>
            </a:r>
            <a:endParaRPr kumimoji="1" lang="ja-JP" altLang="en-US" dirty="0"/>
          </a:p>
        </p:txBody>
      </p:sp>
      <p:sp>
        <p:nvSpPr>
          <p:cNvPr id="4" name="スライド番号プレースホルダー 3"/>
          <p:cNvSpPr>
            <a:spLocks noGrp="1"/>
          </p:cNvSpPr>
          <p:nvPr>
            <p:ph type="sldNum" sz="quarter" idx="5"/>
          </p:nvPr>
        </p:nvSpPr>
        <p:spPr/>
        <p:txBody>
          <a:bodyPr/>
          <a:lstStyle/>
          <a:p>
            <a:fld id="{85D0DACE-38E0-42D2-9336-2B707D34BC6D}" type="slidenum">
              <a:rPr lang="zh-CN" altLang="en-US" smtClean="0"/>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2022/6/28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2022/6/28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2022/6/28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2022/6/28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2022/6/28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2022/6/28</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2022/6/28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708910"/>
            <a:ext cx="9144000" cy="1137920"/>
          </a:xfrm>
        </p:spPr>
        <p:txBody>
          <a:bodyPr>
            <a:normAutofit fontScale="90000"/>
          </a:bodyPr>
          <a:lstStyle/>
          <a:p>
            <a:r>
              <a:rPr lang="ja-JP" altLang="en-US"/>
              <a:t>第</a:t>
            </a:r>
            <a:r>
              <a:rPr lang="en-US" altLang="ja-JP"/>
              <a:t>7</a:t>
            </a:r>
            <a:r>
              <a:rPr lang="ja-JP" altLang="en-US"/>
              <a:t>章　決定木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7.1</a:t>
            </a:r>
            <a:r>
              <a:rPr lang="ja-JP" altLang="en-US" sz="3600"/>
              <a:t>　回帰の決定木</a:t>
            </a:r>
          </a:p>
        </p:txBody>
      </p:sp>
      <mc:AlternateContent xmlns:mc="http://schemas.openxmlformats.org/markup-compatibility/2006" xmlns:a14="http://schemas.microsoft.com/office/drawing/2010/main">
        <mc:Choice Requires="a14">
          <p:sp>
            <p:nvSpPr>
              <p:cNvPr id="19" name="Text Box 18"/>
              <p:cNvSpPr txBox="1"/>
              <p:nvPr/>
            </p:nvSpPr>
            <p:spPr>
              <a:xfrm>
                <a:off x="1064895" y="1878965"/>
                <a:ext cx="10098405" cy="3198495"/>
              </a:xfrm>
              <a:prstGeom prst="rect">
                <a:avLst/>
              </a:prstGeom>
              <a:noFill/>
            </p:spPr>
            <p:txBody>
              <a:bodyPr wrap="square" rtlCol="0">
                <a:spAutoFit/>
              </a:bodyPr>
              <a:lstStyle/>
              <a:p>
                <a:pPr algn="ctr"/>
                <a14:m>
                  <m:oMath xmlns:m="http://schemas.openxmlformats.org/officeDocument/2006/math">
                    <m:sSub>
                      <m:sSubPr>
                        <m:ctrlPr>
                          <a:rPr lang="en-US" altLang="ja-JP" sz="2400" i="1" smtClean="0">
                            <a:latin typeface="Cambria Math" panose="02040503050406030204" pitchFamily="18" charset="0"/>
                            <a:cs typeface="DejaVu Math TeX Gyre" panose="02000503000000000000" charset="0"/>
                          </a:rPr>
                        </m:ctrlPr>
                      </m:sSubPr>
                      <m:e>
                        <m:acc>
                          <m:accPr>
                            <m:chr m:val="̅"/>
                            <m:ctrlPr>
                              <a:rPr lang="en-US" altLang="ja-JP" sz="2400" i="1">
                                <a:latin typeface="Cambria Math" panose="02040503050406030204" pitchFamily="18" charset="0"/>
                                <a:cs typeface="DejaVu Math TeX Gyre" panose="02000503000000000000" charset="0"/>
                              </a:rPr>
                            </m:ctrlPr>
                          </m:accPr>
                          <m:e>
                            <m:r>
                              <a:rPr lang="en-US" altLang="ja-JP" sz="2400" i="1">
                                <a:latin typeface="Cambria Math" panose="02040503050406030204" pitchFamily="18" charset="0"/>
                                <a:cs typeface="DejaVu Math TeX Gyre" panose="02000503000000000000" charset="0"/>
                              </a:rPr>
                              <m:t>𝑦</m:t>
                            </m:r>
                          </m:e>
                        </m:acc>
                      </m:e>
                      <m:sub>
                        <m:r>
                          <a:rPr lang="en-US" altLang="ja-JP" sz="2400" i="1">
                            <a:latin typeface="Cambria Math" panose="02040503050406030204" pitchFamily="18" charset="0"/>
                            <a:cs typeface="DejaVu Math TeX Gyre" panose="02000503000000000000" charset="0"/>
                          </a:rPr>
                          <m:t>𝑗</m:t>
                        </m:r>
                      </m:sub>
                    </m:sSub>
                    <m:r>
                      <a:rPr lang="en-US" altLang="ja-JP" sz="2400" i="1">
                        <a:latin typeface="Cambria Math" panose="02040503050406030204" pitchFamily="18" charset="0"/>
                        <a:cs typeface="DejaVu Math TeX Gyre" panose="02000503000000000000" charset="0"/>
                      </a:rPr>
                      <m:t> </m:t>
                    </m:r>
                    <m:box>
                      <m:boxPr>
                        <m:noBreak m:val="on"/>
                        <m:ctrlPr>
                          <a:rPr lang="en-US" altLang="ja-JP" sz="2400" i="1">
                            <a:latin typeface="Cambria Math" panose="02040503050406030204" pitchFamily="18" charset="0"/>
                            <a:cs typeface="DejaVu Math TeX Gyre" panose="02000503000000000000" charset="0"/>
                          </a:rPr>
                        </m:ctrlPr>
                      </m:boxPr>
                      <m:e>
                        <m:r>
                          <a:rPr lang="en-US" altLang="ja-JP" sz="2400" i="1">
                            <a:latin typeface="Cambria Math" panose="02040503050406030204" pitchFamily="18" charset="0"/>
                            <a:cs typeface="DejaVu Math TeX Gyre" panose="02000503000000000000" charset="0"/>
                          </a:rPr>
                          <m:t>∶=</m:t>
                        </m:r>
                      </m:e>
                    </m:box>
                    <m:r>
                      <a:rPr lang="en-US" altLang="ja-JP" sz="2400" i="1">
                        <a:latin typeface="Cambria Math" panose="02040503050406030204" pitchFamily="18" charset="0"/>
                        <a:cs typeface="DejaVu Math TeX Gyre" panose="02000503000000000000" charset="0"/>
                      </a:rPr>
                      <m:t>𝐸</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𝑌</m:t>
                    </m:r>
                    <m:r>
                      <a:rPr lang="en-US" altLang="ja-JP" sz="2400" i="1">
                        <a:latin typeface="Cambria Math" panose="02040503050406030204" pitchFamily="18" charset="0"/>
                        <a:cs typeface="DejaVu Math TeX Gyre" panose="02000503000000000000" charset="0"/>
                      </a:rPr>
                      <m:t>|</m:t>
                    </m:r>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𝑅</m:t>
                        </m:r>
                      </m:e>
                      <m:sub>
                        <m:r>
                          <a:rPr lang="en-US" altLang="ja-JP" sz="2400" i="1">
                            <a:latin typeface="Cambria Math" panose="02040503050406030204" pitchFamily="18" charset="0"/>
                            <a:cs typeface="DejaVu Math TeX Gyre" panose="02000503000000000000" charset="0"/>
                          </a:rPr>
                          <m:t>𝑗</m:t>
                        </m:r>
                      </m:sub>
                    </m:sSub>
                    <m:r>
                      <a:rPr lang="en-US" altLang="ja-JP" sz="2400" i="1">
                        <a:latin typeface="Cambria Math" panose="02040503050406030204" pitchFamily="18" charset="0"/>
                        <a:cs typeface="DejaVu Math TeX Gyre" panose="02000503000000000000" charset="0"/>
                      </a:rPr>
                      <m:t>]=</m:t>
                    </m:r>
                    <m:f>
                      <m:fPr>
                        <m:ctrlPr>
                          <a:rPr lang="en-US" altLang="ja-JP" sz="2400" i="1">
                            <a:latin typeface="Cambria Math" panose="02040503050406030204" pitchFamily="18" charset="0"/>
                            <a:cs typeface="DejaVu Math TeX Gyre" panose="02000503000000000000" charset="0"/>
                          </a:rPr>
                        </m:ctrlPr>
                      </m:fPr>
                      <m:num>
                        <m:nary>
                          <m:naryPr>
                            <m:limLoc m:val="subSup"/>
                            <m:ctrlPr>
                              <a:rPr lang="en-US" altLang="ja-JP" sz="2400" i="1">
                                <a:latin typeface="Cambria Math" panose="02040503050406030204" pitchFamily="18" charset="0"/>
                                <a:cs typeface="DejaVu Math TeX Gyre" panose="02000503000000000000" charset="0"/>
                              </a:rPr>
                            </m:ctrlPr>
                          </m:naryPr>
                          <m:sub>
                            <m:r>
                              <a:rPr lang="en-US" altLang="ja-JP" sz="2400" i="1">
                                <a:latin typeface="Cambria Math" panose="02040503050406030204" pitchFamily="18" charset="0"/>
                                <a:cs typeface="DejaVu Math TeX Gyre" panose="02000503000000000000" charset="0"/>
                              </a:rPr>
                              <m:t>−∞</m:t>
                            </m:r>
                          </m:sub>
                          <m:sup>
                            <m:r>
                              <a:rPr lang="en-US" altLang="ja-JP" sz="2400" i="1">
                                <a:latin typeface="Cambria Math" panose="02040503050406030204" pitchFamily="18" charset="0"/>
                                <a:cs typeface="DejaVu Math TeX Gyre" panose="02000503000000000000" charset="0"/>
                              </a:rPr>
                              <m:t>∞</m:t>
                            </m:r>
                          </m:sup>
                          <m:e>
                            <m:nary>
                              <m:naryPr>
                                <m:limLoc m:val="subSup"/>
                                <m:ctrlPr>
                                  <a:rPr lang="en-US" altLang="ja-JP" sz="2400" i="1">
                                    <a:latin typeface="Cambria Math" panose="02040503050406030204" pitchFamily="18" charset="0"/>
                                    <a:cs typeface="DejaVu Math TeX Gyre" panose="02000503000000000000" charset="0"/>
                                  </a:rPr>
                                </m:ctrlPr>
                              </m:naryPr>
                              <m:sub>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𝑅</m:t>
                                    </m:r>
                                  </m:e>
                                  <m:sub>
                                    <m:r>
                                      <a:rPr lang="en-US" altLang="ja-JP" sz="2400" i="1">
                                        <a:latin typeface="Cambria Math" panose="02040503050406030204" pitchFamily="18" charset="0"/>
                                        <a:cs typeface="DejaVu Math TeX Gyre" panose="02000503000000000000" charset="0"/>
                                      </a:rPr>
                                      <m:t>𝑗</m:t>
                                    </m:r>
                                  </m:sub>
                                </m:sSub>
                              </m:sub>
                              <m:sup/>
                              <m:e>
                                <m:r>
                                  <a:rPr lang="en-US" altLang="ja-JP" sz="2400" i="1">
                                    <a:latin typeface="Cambria Math" panose="02040503050406030204" pitchFamily="18" charset="0"/>
                                    <a:cs typeface="DejaVu Math TeX Gyre" panose="02000503000000000000" charset="0"/>
                                  </a:rPr>
                                  <m:t>𝑦𝑓𝑋𝑌</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𝑥</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𝑦</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𝑑𝑥</m:t>
                                </m:r>
                              </m:e>
                            </m:nary>
                          </m:e>
                        </m:nary>
                        <m:r>
                          <a:rPr lang="en-US" altLang="ja-JP" sz="2400" i="1">
                            <a:latin typeface="Cambria Math" panose="02040503050406030204" pitchFamily="18" charset="0"/>
                            <a:cs typeface="DejaVu Math TeX Gyre" panose="02000503000000000000" charset="0"/>
                          </a:rPr>
                          <m:t>𝑑𝑦</m:t>
                        </m:r>
                      </m:num>
                      <m:den>
                        <m:nary>
                          <m:naryPr>
                            <m:limLoc m:val="subSup"/>
                            <m:ctrlPr>
                              <a:rPr lang="en-US" altLang="ja-JP" sz="2400" i="1">
                                <a:latin typeface="Cambria Math" panose="02040503050406030204" pitchFamily="18" charset="0"/>
                                <a:cs typeface="DejaVu Math TeX Gyre" panose="02000503000000000000" charset="0"/>
                              </a:rPr>
                            </m:ctrlPr>
                          </m:naryPr>
                          <m:sub>
                            <m:r>
                              <a:rPr lang="en-US" altLang="ja-JP" sz="2400" i="1">
                                <a:latin typeface="Cambria Math" panose="02040503050406030204" pitchFamily="18" charset="0"/>
                                <a:cs typeface="DejaVu Math TeX Gyre" panose="02000503000000000000" charset="0"/>
                              </a:rPr>
                              <m:t>−∞</m:t>
                            </m:r>
                          </m:sub>
                          <m:sup>
                            <m:r>
                              <a:rPr lang="en-US" altLang="ja-JP" sz="2400" i="1">
                                <a:latin typeface="Cambria Math" panose="02040503050406030204" pitchFamily="18" charset="0"/>
                                <a:cs typeface="DejaVu Math TeX Gyre" panose="02000503000000000000" charset="0"/>
                              </a:rPr>
                              <m:t>∞</m:t>
                            </m:r>
                          </m:sup>
                          <m:e>
                            <m:nary>
                              <m:naryPr>
                                <m:limLoc m:val="subSup"/>
                                <m:ctrlPr>
                                  <a:rPr lang="en-US" altLang="ja-JP" sz="2400" i="1">
                                    <a:latin typeface="Cambria Math" panose="02040503050406030204" pitchFamily="18" charset="0"/>
                                    <a:cs typeface="DejaVu Math TeX Gyre" panose="02000503000000000000" charset="0"/>
                                  </a:rPr>
                                </m:ctrlPr>
                              </m:naryPr>
                              <m:sub>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𝑅</m:t>
                                    </m:r>
                                  </m:e>
                                  <m:sub>
                                    <m:r>
                                      <a:rPr lang="en-US" altLang="ja-JP" sz="2400" i="1">
                                        <a:latin typeface="Cambria Math" panose="02040503050406030204" pitchFamily="18" charset="0"/>
                                        <a:cs typeface="DejaVu Math TeX Gyre" panose="02000503000000000000" charset="0"/>
                                      </a:rPr>
                                      <m:t>𝑗</m:t>
                                    </m:r>
                                  </m:sub>
                                </m:sSub>
                              </m:sub>
                              <m:sup/>
                              <m:e>
                                <m:r>
                                  <a:rPr lang="en-US" altLang="ja-JP" sz="2400" i="1">
                                    <a:latin typeface="Cambria Math" panose="02040503050406030204" pitchFamily="18" charset="0"/>
                                    <a:cs typeface="DejaVu Math TeX Gyre" panose="02000503000000000000" charset="0"/>
                                  </a:rPr>
                                  <m:t>𝑓𝑋𝑌</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𝑥</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𝑦</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𝑑𝑥</m:t>
                                </m:r>
                              </m:e>
                            </m:nary>
                          </m:e>
                        </m:nary>
                        <m:r>
                          <a:rPr lang="en-US" altLang="ja-JP" sz="2400" i="1">
                            <a:latin typeface="Cambria Math" panose="02040503050406030204" pitchFamily="18" charset="0"/>
                            <a:cs typeface="DejaVu Math TeX Gyre" panose="02000503000000000000" charset="0"/>
                          </a:rPr>
                          <m:t>𝑑𝑥</m:t>
                        </m:r>
                      </m:den>
                    </m:f>
                  </m:oMath>
                </a14:m>
                <a:r>
                  <a:rPr lang="en-US" altLang="ja-JP" sz="2400" i="1" dirty="0">
                    <a:latin typeface="DejaVu Math TeX Gyre" panose="02000503000000000000" charset="0"/>
                    <a:cs typeface="DejaVu Math TeX Gyre" panose="02000503000000000000" charset="0"/>
                  </a:rPr>
                  <a:t>	        (7.1)</a:t>
                </a:r>
              </a:p>
              <a:p>
                <a:pPr algn="ctr"/>
                <a:endParaRPr lang="en-US" altLang="ja-JP" sz="2400" dirty="0"/>
              </a:p>
              <a:p>
                <a:pPr algn="ctr"/>
                <a:endParaRPr lang="en-US" altLang="ja-JP" sz="2400" dirty="0"/>
              </a:p>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cs typeface="DejaVu Math TeX Gyre" panose="02000503000000000000" charset="0"/>
                            </a:rPr>
                          </m:ctrlPr>
                        </m:sSubPr>
                        <m:e>
                          <m:acc>
                            <m:accPr>
                              <m:chr m:val="̅"/>
                              <m:ctrlPr>
                                <a:rPr lang="en-US" altLang="ja-JP" sz="2400" i="1">
                                  <a:latin typeface="Cambria Math" panose="02040503050406030204" pitchFamily="18" charset="0"/>
                                  <a:cs typeface="DejaVu Math TeX Gyre" panose="02000503000000000000" charset="0"/>
                                </a:rPr>
                              </m:ctrlPr>
                            </m:accPr>
                            <m:e>
                              <m:r>
                                <a:rPr lang="en-US" altLang="ja-JP" sz="2400" i="1">
                                  <a:latin typeface="Cambria Math" panose="02040503050406030204" pitchFamily="18" charset="0"/>
                                  <a:cs typeface="DejaVu Math TeX Gyre" panose="02000503000000000000" charset="0"/>
                                </a:rPr>
                                <m:t>𝑦</m:t>
                              </m:r>
                            </m:e>
                          </m:acc>
                        </m:e>
                        <m:sub>
                          <m:r>
                            <a:rPr lang="en-US" altLang="ja-JP" sz="2400" i="1">
                              <a:latin typeface="Cambria Math" panose="02040503050406030204" pitchFamily="18" charset="0"/>
                              <a:cs typeface="DejaVu Math TeX Gyre" panose="02000503000000000000" charset="0"/>
                            </a:rPr>
                            <m:t>𝑗</m:t>
                          </m:r>
                        </m:sub>
                      </m:sSub>
                      <m:box>
                        <m:boxPr>
                          <m:ctrlPr>
                            <a:rPr lang="en-US" altLang="ja-JP" sz="2400" i="1" smtClean="0">
                              <a:latin typeface="Cambria Math" panose="02040503050406030204" pitchFamily="18" charset="0"/>
                              <a:cs typeface="DejaVu Math TeX Gyre" panose="02000503000000000000" charset="0"/>
                            </a:rPr>
                          </m:ctrlPr>
                        </m:boxPr>
                        <m:e>
                          <m:r>
                            <a:rPr lang="en-US" altLang="ja-JP" sz="2400" i="1" smtClean="0">
                              <a:latin typeface="Cambria Math" panose="02040503050406030204" pitchFamily="18" charset="0"/>
                              <a:cs typeface="DejaVu Math TeX Gyre" panose="02000503000000000000" charset="0"/>
                            </a:rPr>
                            <m:t>≔</m:t>
                          </m:r>
                        </m:e>
                      </m:box>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𝑗</m:t>
                              </m:r>
                            </m:sub>
                          </m:sSub>
                        </m:den>
                      </m:f>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r>
                            <m:rPr>
                              <m:brk m:alnAt="7"/>
                            </m:rP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𝑅</m:t>
                              </m:r>
                            </m:e>
                            <m:sub>
                              <m:r>
                                <a:rPr lang="en-US" altLang="ja-JP" sz="2400" i="1">
                                  <a:latin typeface="Cambria Math" panose="02040503050406030204" pitchFamily="18" charset="0"/>
                                  <a:ea typeface="Cambria Math" panose="02040503050406030204" pitchFamily="18" charset="0"/>
                                </a:rPr>
                                <m:t>𝑗</m:t>
                              </m:r>
                            </m:sub>
                          </m:sSub>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r>
                            <a:rPr lang="ja-JP" altLang="en-US" sz="2400" i="1" smtClean="0">
                              <a:latin typeface="Cambria Math" panose="02040503050406030204" pitchFamily="18" charset="0"/>
                            </a:rPr>
                            <m:t>　</m:t>
                          </m:r>
                        </m:e>
                      </m:nary>
                    </m:oMath>
                  </m:oMathPara>
                </a14:m>
                <a:endParaRPr lang="en-US" altLang="ja-JP" sz="2400" dirty="0"/>
              </a:p>
              <a:p>
                <a:endParaRPr lang="en-US" altLang="ja-JP" sz="2400" dirty="0"/>
              </a:p>
            </p:txBody>
          </p:sp>
        </mc:Choice>
        <mc:Fallback xmlns="">
          <p:sp>
            <p:nvSpPr>
              <p:cNvPr id="19" name="Text Box 18"/>
              <p:cNvSpPr txBox="1">
                <a:spLocks noRot="1" noChangeAspect="1" noMove="1" noResize="1" noEditPoints="1" noAdjustHandles="1" noChangeArrowheads="1" noChangeShapeType="1" noTextEdit="1"/>
              </p:cNvSpPr>
              <p:nvPr/>
            </p:nvSpPr>
            <p:spPr>
              <a:xfrm>
                <a:off x="1064895" y="1878965"/>
                <a:ext cx="10098405" cy="3198495"/>
              </a:xfrm>
              <a:prstGeom prst="rect">
                <a:avLst/>
              </a:prstGeom>
              <a:blipFill rotWithShape="1">
                <a:blip r:embed="rId2"/>
                <a:stretch>
                  <a:fillRect/>
                </a:stretch>
              </a:blipFill>
            </p:spPr>
            <p:txBody>
              <a:bodyPr/>
              <a:lstStyle/>
              <a:p>
                <a:r>
                  <a:rPr lang="en-US" altLang="en-US">
                    <a:noFill/>
                  </a:rPr>
                  <a:t> </a:t>
                </a:r>
              </a:p>
            </p:txBody>
          </p:sp>
        </mc:Fallback>
      </mc:AlternateContent>
      <p:sp>
        <p:nvSpPr>
          <p:cNvPr id="3" name="矢印: 下 2"/>
          <p:cNvSpPr/>
          <p:nvPr/>
        </p:nvSpPr>
        <p:spPr>
          <a:xfrm>
            <a:off x="5656595" y="3164156"/>
            <a:ext cx="878810" cy="331694"/>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7571182" y="5222837"/>
            <a:ext cx="3376245" cy="369332"/>
          </a:xfrm>
          <a:prstGeom prst="rect">
            <a:avLst/>
          </a:prstGeom>
          <a:noFill/>
        </p:spPr>
        <p:txBody>
          <a:bodyPr wrap="none" rtlCol="0">
            <a:spAutoFit/>
          </a:bodyPr>
          <a:lstStyle/>
          <a:p>
            <a:r>
              <a:rPr kumimoji="1" lang="ja-JP" altLang="en-US" dirty="0"/>
              <a:t>を最小にするように領域を決める</a:t>
            </a:r>
          </a:p>
        </p:txBody>
      </p:sp>
      <p:sp>
        <p:nvSpPr>
          <p:cNvPr id="7" name="テキスト ボックス 6"/>
          <p:cNvSpPr txBox="1"/>
          <p:nvPr/>
        </p:nvSpPr>
        <p:spPr>
          <a:xfrm>
            <a:off x="6082406" y="5176859"/>
            <a:ext cx="1488141" cy="461665"/>
          </a:xfrm>
          <a:prstGeom prst="rect">
            <a:avLst/>
          </a:prstGeom>
          <a:noFill/>
        </p:spPr>
        <p:txBody>
          <a:bodyPr wrap="square">
            <a:spAutoFit/>
          </a:bodyPr>
          <a:lstStyle/>
          <a:p>
            <a:pPr algn="ctr"/>
            <a:r>
              <a:rPr lang="en-US" altLang="ja-JP" sz="2400" i="1" dirty="0">
                <a:latin typeface="DejaVu Math TeX Gyre" panose="02000503000000000000" charset="0"/>
                <a:cs typeface="DejaVu Math TeX Gyre" panose="02000503000000000000" charset="0"/>
              </a:rPr>
              <a:t>(7.2)</a:t>
            </a:r>
          </a:p>
        </p:txBody>
      </p:sp>
      <mc:AlternateContent xmlns:mc="http://schemas.openxmlformats.org/markup-compatibility/2006" xmlns:a14="http://schemas.microsoft.com/office/drawing/2010/main">
        <mc:Choice Requires="a14">
          <p:sp>
            <p:nvSpPr>
              <p:cNvPr id="9" name="テキスト ボックス 8"/>
              <p:cNvSpPr txBox="1"/>
              <p:nvPr/>
            </p:nvSpPr>
            <p:spPr>
              <a:xfrm>
                <a:off x="2877018" y="4833368"/>
                <a:ext cx="2779577" cy="11486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ja-JP" sz="240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m:t>
                          </m:r>
                          <m:r>
                            <m:rPr>
                              <m:brk m:alnAt="23"/>
                            </m:rP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𝑚</m:t>
                          </m:r>
                        </m:sup>
                        <m:e>
                          <m:nary>
                            <m:naryPr>
                              <m:chr m:val="∑"/>
                              <m:supHide m:val="on"/>
                              <m:ctrlPr>
                                <a:rPr lang="en-US" altLang="ja-JP" sz="240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𝑖</m:t>
                                  </m:r>
                                </m:sub>
                              </m:sSub>
                              <m:r>
                                <m:rPr>
                                  <m:brk m:alnAt="7"/>
                                </m:rP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𝑅</m:t>
                                  </m:r>
                                </m:e>
                                <m:sub>
                                  <m:r>
                                    <a:rPr lang="en-US" altLang="ja-JP" sz="2400" b="0" i="1" smtClean="0">
                                      <a:latin typeface="Cambria Math" panose="02040503050406030204" pitchFamily="18" charset="0"/>
                                      <a:ea typeface="Cambria Math" panose="02040503050406030204" pitchFamily="18" charset="0"/>
                                    </a:rPr>
                                    <m:t>𝑖</m:t>
                                  </m:r>
                                </m:sub>
                              </m:sSub>
                            </m:sub>
                            <m:sup/>
                            <m:e>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𝑦</m:t>
                                      </m:r>
                                    </m:e>
                                  </m:acc>
                                </m:e>
                                <m:sub>
                                  <m:r>
                                    <a:rPr lang="en-US" altLang="ja-JP" sz="2400" b="0" i="1" smtClean="0">
                                      <a:latin typeface="Cambria Math" panose="02040503050406030204" pitchFamily="18" charset="0"/>
                                    </a:rPr>
                                    <m:t>𝑗</m:t>
                                  </m:r>
                                </m:sub>
                              </m:sSub>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e>
                          </m:nary>
                        </m:e>
                      </m:nary>
                    </m:oMath>
                  </m:oMathPara>
                </a14:m>
                <a:endParaRPr lang="ja-JP" altLang="en-US" sz="24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2877018" y="4833368"/>
                <a:ext cx="2779577" cy="1148648"/>
              </a:xfrm>
              <a:prstGeom prst="rect">
                <a:avLst/>
              </a:prstGeom>
              <a:blipFill rotWithShape="1">
                <a:blip r:embed="rId3"/>
                <a:stretch>
                  <a:fillRect l="-17" t="-33" r="-11833" b="28"/>
                </a:stretch>
              </a:blipFill>
            </p:spPr>
            <p:txBody>
              <a:bodyPr/>
              <a:lstStyle/>
              <a:p>
                <a:r>
                  <a:rPr lang="en-US"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7.1</a:t>
            </a:r>
            <a:r>
              <a:rPr lang="ja-JP" altLang="en-US" sz="3600" dirty="0"/>
              <a:t>　回帰の決定木</a:t>
            </a:r>
          </a:p>
        </p:txBody>
      </p:sp>
      <mc:AlternateContent xmlns:mc="http://schemas.openxmlformats.org/markup-compatibility/2006" xmlns:a14="http://schemas.microsoft.com/office/drawing/2010/main">
        <mc:Choice Requires="a14">
          <p:sp>
            <p:nvSpPr>
              <p:cNvPr id="19" name="Text Box 18"/>
              <p:cNvSpPr txBox="1"/>
              <p:nvPr/>
            </p:nvSpPr>
            <p:spPr>
              <a:xfrm>
                <a:off x="1064895" y="1878965"/>
                <a:ext cx="10098405" cy="4111318"/>
              </a:xfrm>
              <a:prstGeom prst="rect">
                <a:avLst/>
              </a:prstGeom>
              <a:noFill/>
            </p:spPr>
            <p:txBody>
              <a:bodyPr wrap="square" rtlCol="0">
                <a:spAutoFit/>
              </a:bodyPr>
              <a:lstStyle/>
              <a:p>
                <a:r>
                  <a:rPr lang="ja-JP" altLang="en-US" sz="2400" dirty="0"/>
                  <a:t>残差平方和（</a:t>
                </a:r>
                <a:r>
                  <a:rPr lang="en-US" altLang="ja-JP" sz="2400" dirty="0"/>
                  <a:t>RSS</a:t>
                </a:r>
                <a:r>
                  <a:rPr lang="ja-JP" altLang="en-US" sz="2400" dirty="0"/>
                  <a:t>：</a:t>
                </a:r>
                <a:r>
                  <a:rPr lang="en-US" altLang="ja-JP" sz="2400" dirty="0"/>
                  <a:t>Residual Sum of Squares</a:t>
                </a:r>
                <a:r>
                  <a:rPr lang="ja-JP" altLang="en-US" sz="2400" dirty="0"/>
                  <a:t>）</a:t>
                </a:r>
                <a:endParaRPr lang="en-US" altLang="ja-JP" sz="2400" dirty="0"/>
              </a:p>
              <a:p>
                <a:endParaRPr lang="en-US" altLang="ja-JP" sz="800" dirty="0"/>
              </a:p>
              <a:p>
                <a:r>
                  <a:rPr lang="ja-JP" altLang="en-US" sz="2000" dirty="0"/>
                  <a:t>▲各データに対して「観測値と予測値の差（＝残差：</a:t>
                </a:r>
                <a:r>
                  <a:rPr lang="en-US" altLang="ja-JP" sz="2000" dirty="0"/>
                  <a:t>residual</a:t>
                </a:r>
                <a:r>
                  <a:rPr lang="ja-JP" altLang="en-US" sz="2000" dirty="0"/>
                  <a:t>）」の平方（＝二乗）値を計算し、</a:t>
                </a:r>
                <a:endParaRPr lang="en-US" altLang="ja-JP" sz="2000" dirty="0"/>
              </a:p>
              <a:p>
                <a:r>
                  <a:rPr lang="en-US" altLang="ja-JP" sz="2000" dirty="0"/>
                  <a:t>   </a:t>
                </a:r>
                <a:r>
                  <a:rPr lang="ja-JP" altLang="en-US" sz="2000" dirty="0"/>
                  <a:t>それを総和した値を出力する関数である。</a:t>
                </a:r>
                <a:endParaRPr lang="en-US" altLang="ja-JP" sz="2000" dirty="0"/>
              </a:p>
              <a:p>
                <a:r>
                  <a:rPr lang="ja-JP" altLang="en-US" sz="2000" dirty="0"/>
                  <a:t>　 なお残差を、「観測値－予測値」ではなく「予測値－観測値」と計算しても結果は同じであ</a:t>
                </a:r>
                <a:endParaRPr lang="en-US" altLang="ja-JP" sz="2000" dirty="0"/>
              </a:p>
              <a:p>
                <a:r>
                  <a:rPr lang="ja-JP" altLang="en-US" sz="2000" dirty="0"/>
                  <a:t>　 る。</a:t>
                </a:r>
                <a:endParaRPr lang="en-US" altLang="ja-JP" sz="2000" dirty="0"/>
              </a:p>
              <a:p>
                <a:endParaRPr lang="en-US" altLang="ja-JP" sz="2000" dirty="0"/>
              </a:p>
              <a:p>
                <a:pPr/>
                <a14:m>
                  <m:oMathPara xmlns:m="http://schemas.openxmlformats.org/officeDocument/2006/math">
                    <m:oMathParaPr>
                      <m:jc m:val="centerGroup"/>
                    </m:oMathParaPr>
                    <m:oMath xmlns:m="http://schemas.openxmlformats.org/officeDocument/2006/math">
                      <m:r>
                        <m:rPr>
                          <m:sty m:val="p"/>
                        </m:rPr>
                        <a:rPr lang="en-US" altLang="ja-JP" sz="2000" i="1" dirty="0" smtClean="0">
                          <a:latin typeface="Cambria Math" panose="02040503050406030204" pitchFamily="18" charset="0"/>
                        </a:rPr>
                        <m:t>RSS</m:t>
                      </m:r>
                      <m:r>
                        <a:rPr lang="en-US" altLang="ja-JP" sz="2000" b="0" i="0" dirty="0" smtClean="0">
                          <a:latin typeface="Cambria Math" panose="02040503050406030204" pitchFamily="18" charset="0"/>
                        </a:rPr>
                        <m:t>=</m:t>
                      </m:r>
                      <m:nary>
                        <m:naryPr>
                          <m:chr m:val="∑"/>
                          <m:ctrlPr>
                            <a:rPr lang="en-US" altLang="ja-JP" sz="2000" b="0" i="1" dirty="0" smtClean="0">
                              <a:latin typeface="Cambria Math" panose="02040503050406030204" pitchFamily="18" charset="0"/>
                            </a:rPr>
                          </m:ctrlPr>
                        </m:naryPr>
                        <m:sub>
                          <m:r>
                            <m:rPr>
                              <m:brk m:alnAt="23"/>
                            </m:rPr>
                            <a:rPr lang="en-US" altLang="ja-JP" sz="2000" b="0" i="1" dirty="0" smtClean="0">
                              <a:latin typeface="Cambria Math" panose="02040503050406030204" pitchFamily="18" charset="0"/>
                            </a:rPr>
                            <m:t>𝑖</m:t>
                          </m:r>
                          <m:r>
                            <a:rPr lang="en-US" altLang="ja-JP" sz="2000" b="0" i="1" dirty="0" smtClean="0">
                              <a:latin typeface="Cambria Math" panose="02040503050406030204" pitchFamily="18" charset="0"/>
                            </a:rPr>
                            <m:t>=1</m:t>
                          </m:r>
                        </m:sub>
                        <m:sup>
                          <m:r>
                            <a:rPr lang="en-US" altLang="ja-JP" sz="2000" b="0" i="1" dirty="0" smtClean="0">
                              <a:latin typeface="Cambria Math" panose="02040503050406030204" pitchFamily="18" charset="0"/>
                            </a:rPr>
                            <m:t>𝑛</m:t>
                          </m:r>
                        </m:sup>
                        <m:e>
                          <m:r>
                            <a:rPr lang="en-US" altLang="ja-JP" sz="2000" b="0" i="1" dirty="0" smtClean="0">
                              <a:latin typeface="Cambria Math" panose="02040503050406030204" pitchFamily="18" charset="0"/>
                            </a:rPr>
                            <m:t>(</m:t>
                          </m:r>
                          <m:sSub>
                            <m:sSubPr>
                              <m:ctrlPr>
                                <a:rPr lang="en-US" altLang="ja-JP" sz="2000" b="0" i="1" dirty="0" smtClean="0">
                                  <a:latin typeface="Cambria Math" panose="02040503050406030204" pitchFamily="18" charset="0"/>
                                </a:rPr>
                              </m:ctrlPr>
                            </m:sSubPr>
                            <m:e>
                              <m:r>
                                <a:rPr lang="en-US" altLang="ja-JP" sz="2000" b="0" i="1" dirty="0" smtClean="0">
                                  <a:latin typeface="Cambria Math" panose="02040503050406030204" pitchFamily="18" charset="0"/>
                                </a:rPr>
                                <m:t>𝑦</m:t>
                              </m:r>
                            </m:e>
                            <m:sub>
                              <m:r>
                                <a:rPr lang="en-US" altLang="ja-JP" sz="2000" b="0" i="1" dirty="0" smtClean="0">
                                  <a:latin typeface="Cambria Math" panose="02040503050406030204" pitchFamily="18" charset="0"/>
                                </a:rPr>
                                <m:t>𝑖</m:t>
                              </m:r>
                            </m:sub>
                          </m:sSub>
                          <m:r>
                            <a:rPr lang="en-US" altLang="ja-JP" sz="2000" b="0" i="1" dirty="0" smtClean="0">
                              <a:latin typeface="Cambria Math" panose="02040503050406030204" pitchFamily="18" charset="0"/>
                            </a:rPr>
                            <m:t>−</m:t>
                          </m:r>
                          <m:sSub>
                            <m:sSubPr>
                              <m:ctrlPr>
                                <a:rPr lang="en-US" altLang="ja-JP" sz="2000" b="0" i="1" dirty="0" smtClean="0">
                                  <a:latin typeface="Cambria Math" panose="02040503050406030204" pitchFamily="18" charset="0"/>
                                </a:rPr>
                              </m:ctrlPr>
                            </m:sSubPr>
                            <m:e>
                              <m:acc>
                                <m:accPr>
                                  <m:chr m:val="̂"/>
                                  <m:ctrlPr>
                                    <a:rPr lang="en-US" altLang="ja-JP" sz="2000" b="0" i="1" dirty="0" smtClean="0">
                                      <a:latin typeface="Cambria Math" panose="02040503050406030204" pitchFamily="18" charset="0"/>
                                    </a:rPr>
                                  </m:ctrlPr>
                                </m:accPr>
                                <m:e>
                                  <m:r>
                                    <a:rPr lang="en-US" altLang="ja-JP" sz="2000" b="0" i="1" dirty="0" smtClean="0">
                                      <a:latin typeface="Cambria Math" panose="02040503050406030204" pitchFamily="18" charset="0"/>
                                    </a:rPr>
                                    <m:t>𝑦</m:t>
                                  </m:r>
                                </m:e>
                              </m:acc>
                            </m:e>
                            <m:sub>
                              <m:r>
                                <a:rPr lang="en-US" altLang="ja-JP" sz="2000" b="0" i="1" dirty="0" smtClean="0">
                                  <a:latin typeface="Cambria Math" panose="02040503050406030204" pitchFamily="18" charset="0"/>
                                </a:rPr>
                                <m:t>𝑖</m:t>
                              </m:r>
                            </m:sub>
                          </m:sSub>
                          <m:sSup>
                            <m:sSupPr>
                              <m:ctrlPr>
                                <a:rPr lang="en-US" altLang="ja-JP" sz="2000" b="0" i="1" dirty="0" smtClean="0">
                                  <a:latin typeface="Cambria Math" panose="02040503050406030204" pitchFamily="18" charset="0"/>
                                </a:rPr>
                              </m:ctrlPr>
                            </m:sSupPr>
                            <m:e>
                              <m:r>
                                <a:rPr lang="en-US" altLang="ja-JP" sz="2000" b="0" i="1" dirty="0" smtClean="0">
                                  <a:latin typeface="Cambria Math" panose="02040503050406030204" pitchFamily="18" charset="0"/>
                                </a:rPr>
                                <m:t>)</m:t>
                              </m:r>
                            </m:e>
                            <m:sup>
                              <m:r>
                                <a:rPr lang="en-US" altLang="ja-JP" sz="2000" b="0" i="1" dirty="0" smtClean="0">
                                  <a:latin typeface="Cambria Math" panose="02040503050406030204" pitchFamily="18" charset="0"/>
                                </a:rPr>
                                <m:t>2</m:t>
                              </m:r>
                            </m:sup>
                          </m:sSup>
                        </m:e>
                      </m:nary>
                    </m:oMath>
                  </m:oMathPara>
                </a14:m>
                <a:endParaRPr lang="en-US" altLang="ja-JP" sz="2000" b="0" dirty="0"/>
              </a:p>
              <a:p>
                <a:endParaRPr lang="en-US" altLang="ja-JP" sz="2000" b="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m:t>
                      </m:r>
                      <m:nary>
                        <m:naryPr>
                          <m:chr m:val="∑"/>
                          <m:ctrlPr>
                            <a:rPr lang="en-US" altLang="ja-JP" sz="1600" b="0" i="1" smtClean="0">
                              <a:latin typeface="Cambria Math" panose="02040503050406030204" pitchFamily="18" charset="0"/>
                            </a:rPr>
                          </m:ctrlPr>
                        </m:naryPr>
                        <m:sub>
                          <m:r>
                            <m:rPr>
                              <m:brk m:alnAt="23"/>
                            </m:rPr>
                            <a:rPr lang="en-US" altLang="ja-JP" sz="1600" b="0" i="1" smtClean="0">
                              <a:latin typeface="Cambria Math" panose="02040503050406030204" pitchFamily="18" charset="0"/>
                            </a:rPr>
                            <m:t>𝑖</m:t>
                          </m:r>
                          <m:r>
                            <m:rPr>
                              <m:brk m:alnAt="23"/>
                            </m:rPr>
                            <a:rPr lang="ja-JP" altLang="en-US" sz="1600" i="1">
                              <a:latin typeface="Cambria Math" panose="02040503050406030204" pitchFamily="18" charset="0"/>
                            </a:rPr>
                            <m:t>番</m:t>
                          </m:r>
                          <m:r>
                            <a:rPr lang="ja-JP" altLang="en-US" sz="1600" i="1">
                              <a:latin typeface="Cambria Math" panose="02040503050406030204" pitchFamily="18" charset="0"/>
                            </a:rPr>
                            <m:t>目</m:t>
                          </m:r>
                          <m:r>
                            <a:rPr lang="ja-JP" altLang="en-US" sz="1600" i="1" smtClean="0">
                              <a:latin typeface="Cambria Math" panose="02040503050406030204" pitchFamily="18" charset="0"/>
                            </a:rPr>
                            <m:t>＝１</m:t>
                          </m:r>
                          <m:r>
                            <a:rPr lang="ja-JP" altLang="en-US" sz="1600" i="1">
                              <a:latin typeface="Cambria Math" panose="02040503050406030204" pitchFamily="18" charset="0"/>
                            </a:rPr>
                            <m:t>から</m:t>
                          </m:r>
                        </m:sub>
                        <m:sup>
                          <m:r>
                            <a:rPr lang="ja-JP" altLang="en-US" sz="1600" i="1">
                              <a:latin typeface="Cambria Math" panose="02040503050406030204" pitchFamily="18" charset="0"/>
                            </a:rPr>
                            <m:t>データ</m:t>
                          </m:r>
                          <m:r>
                            <a:rPr lang="ja-JP" altLang="en-US" sz="1600" i="1" smtClean="0">
                              <a:latin typeface="Cambria Math" panose="02040503050406030204" pitchFamily="18" charset="0"/>
                            </a:rPr>
                            <m:t>数</m:t>
                          </m:r>
                          <m:r>
                            <a:rPr lang="ja-JP" altLang="en-US" sz="1600" i="1">
                              <a:latin typeface="Cambria Math" panose="02040503050406030204" pitchFamily="18" charset="0"/>
                            </a:rPr>
                            <m:t>までの</m:t>
                          </m:r>
                          <m:r>
                            <a:rPr lang="ja-JP" altLang="en-US" sz="1600" i="1" smtClean="0">
                              <a:latin typeface="Cambria Math" panose="02040503050406030204" pitchFamily="18" charset="0"/>
                            </a:rPr>
                            <m:t>総和</m:t>
                          </m:r>
                        </m:sup>
                        <m:e>
                          <m:r>
                            <a:rPr lang="ja-JP" altLang="en-US" sz="1600" i="1">
                              <a:latin typeface="Cambria Math" panose="02040503050406030204" pitchFamily="18" charset="0"/>
                            </a:rPr>
                            <m:t>（</m:t>
                          </m:r>
                          <m:sSub>
                            <m:sSubPr>
                              <m:ctrlPr>
                                <a:rPr lang="en-US" altLang="ja-JP" sz="1600" i="1" smtClean="0">
                                  <a:latin typeface="Cambria Math" panose="02040503050406030204" pitchFamily="18" charset="0"/>
                                </a:rPr>
                              </m:ctrlPr>
                            </m:sSubPr>
                            <m:e>
                              <m:r>
                                <a:rPr lang="ja-JP" altLang="en-US" sz="1600" i="1">
                                  <a:latin typeface="Cambria Math" panose="02040503050406030204" pitchFamily="18" charset="0"/>
                                </a:rPr>
                                <m:t>観測値</m:t>
                              </m:r>
                            </m:e>
                            <m:sub>
                              <m:r>
                                <a:rPr lang="en-US" altLang="ja-JP" sz="1600" b="0" i="1" smtClean="0">
                                  <a:latin typeface="Cambria Math" panose="02040503050406030204" pitchFamily="18" charset="0"/>
                                </a:rPr>
                                <m:t>𝑖</m:t>
                              </m:r>
                              <m:r>
                                <a:rPr lang="ja-JP" altLang="en-US" sz="1600" i="1">
                                  <a:latin typeface="Cambria Math" panose="02040503050406030204" pitchFamily="18" charset="0"/>
                                </a:rPr>
                                <m:t>番目</m:t>
                              </m:r>
                            </m:sub>
                          </m:sSub>
                          <m:r>
                            <a:rPr lang="ja-JP" altLang="en-US" sz="1600" i="1">
                              <a:latin typeface="Cambria Math" panose="02040503050406030204" pitchFamily="18" charset="0"/>
                            </a:rPr>
                            <m:t>ー</m:t>
                          </m:r>
                          <m:sSub>
                            <m:sSubPr>
                              <m:ctrlPr>
                                <a:rPr lang="en-US" altLang="ja-JP" sz="1600" i="1" smtClean="0">
                                  <a:latin typeface="Cambria Math" panose="02040503050406030204" pitchFamily="18" charset="0"/>
                                </a:rPr>
                              </m:ctrlPr>
                            </m:sSubPr>
                            <m:e>
                              <m:r>
                                <a:rPr lang="ja-JP" altLang="en-US" sz="1600" i="1">
                                  <a:latin typeface="Cambria Math" panose="02040503050406030204" pitchFamily="18" charset="0"/>
                                </a:rPr>
                                <m:t>予測値</m:t>
                              </m:r>
                            </m:e>
                            <m:sub>
                              <m:r>
                                <a:rPr lang="en-US" altLang="ja-JP" sz="1600" b="0" i="1" smtClean="0">
                                  <a:latin typeface="Cambria Math" panose="02040503050406030204" pitchFamily="18" charset="0"/>
                                </a:rPr>
                                <m:t>𝑖</m:t>
                              </m:r>
                              <m:r>
                                <a:rPr lang="ja-JP" altLang="en-US" sz="1600" i="1">
                                  <a:latin typeface="Cambria Math" panose="02040503050406030204" pitchFamily="18" charset="0"/>
                                </a:rPr>
                                <m:t>番目</m:t>
                              </m:r>
                            </m:sub>
                          </m:sSub>
                          <m:sSup>
                            <m:sSupPr>
                              <m:ctrlPr>
                                <a:rPr lang="en-US" altLang="ja-JP" sz="1600" i="1" smtClean="0">
                                  <a:latin typeface="Cambria Math" panose="02040503050406030204" pitchFamily="18" charset="0"/>
                                </a:rPr>
                              </m:ctrlPr>
                            </m:sSupPr>
                            <m:e>
                              <m:r>
                                <a:rPr lang="en-US" altLang="ja-JP" sz="1600" b="0" i="1" smtClean="0">
                                  <a:latin typeface="Cambria Math" panose="02040503050406030204" pitchFamily="18" charset="0"/>
                                </a:rPr>
                                <m:t>)</m:t>
                              </m:r>
                            </m:e>
                            <m:sup>
                              <m:r>
                                <a:rPr lang="en-US" altLang="ja-JP" sz="1600" b="0" i="1" smtClean="0">
                                  <a:latin typeface="Cambria Math" panose="02040503050406030204" pitchFamily="18" charset="0"/>
                                </a:rPr>
                                <m:t>2</m:t>
                              </m:r>
                            </m:sup>
                          </m:sSup>
                        </m:e>
                      </m:nary>
                    </m:oMath>
                  </m:oMathPara>
                </a14:m>
                <a:endParaRPr lang="en-US" altLang="ja-JP" sz="2000" dirty="0"/>
              </a:p>
            </p:txBody>
          </p:sp>
        </mc:Choice>
        <mc:Fallback xmlns="">
          <p:sp>
            <p:nvSpPr>
              <p:cNvPr id="19" name="Text Box 18"/>
              <p:cNvSpPr txBox="1">
                <a:spLocks noRot="1" noChangeAspect="1" noMove="1" noResize="1" noEditPoints="1" noAdjustHandles="1" noChangeArrowheads="1" noChangeShapeType="1" noTextEdit="1"/>
              </p:cNvSpPr>
              <p:nvPr/>
            </p:nvSpPr>
            <p:spPr>
              <a:xfrm>
                <a:off x="1064895" y="1878965"/>
                <a:ext cx="10098405" cy="4111318"/>
              </a:xfrm>
              <a:prstGeom prst="rect">
                <a:avLst/>
              </a:prstGeom>
              <a:blipFill rotWithShape="1">
                <a:blip r:embed="rId3"/>
                <a:stretch>
                  <a:fillRect t="-15" b="-7050"/>
                </a:stretch>
              </a:blipFill>
            </p:spPr>
            <p:txBody>
              <a:bodyPr/>
              <a:lstStyle/>
              <a:p>
                <a:r>
                  <a:rPr lang="en-US"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ym typeface="+mn-ea"/>
              </a:rPr>
              <a:t>7.1</a:t>
            </a:r>
            <a:r>
              <a:rPr lang="ja-JP" altLang="en-US" sz="3600">
                <a:sym typeface="+mn-ea"/>
              </a:rPr>
              <a:t>　回帰の決定木</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ja-JP" altLang="en-US" sz="2400" dirty="0">
                    <a:latin typeface="DejaVu Math TeX Gyre" panose="02000503000000000000" charset="0"/>
                    <a:cs typeface="DejaVu Math TeX Gyre" panose="02000503000000000000" charset="0"/>
                  </a:rPr>
                  <a:t>過学習を防ぐために、</a:t>
                </a:r>
                <a14:m>
                  <m:oMath xmlns:m="http://schemas.openxmlformats.org/officeDocument/2006/math">
                    <m:r>
                      <a:rPr lang="en-US" altLang="ja-JP" sz="2400" i="1">
                        <a:latin typeface="Cambria Math" panose="02040503050406030204" pitchFamily="18" charset="0"/>
                        <a:cs typeface="DejaVu Math TeX Gyre" panose="02000503000000000000" charset="0"/>
                      </a:rPr>
                      <m:t>𝛼</m:t>
                    </m:r>
                    <m:r>
                      <a:rPr lang="en-US" altLang="ja-JP" sz="2400" i="1">
                        <a:latin typeface="Cambria Math" panose="02040503050406030204" pitchFamily="18" charset="0"/>
                        <a:cs typeface="DejaVu Math TeX Gyre" panose="02000503000000000000" charset="0"/>
                      </a:rPr>
                      <m:t>&gt;0</m:t>
                    </m:r>
                  </m:oMath>
                </a14:m>
                <a:r>
                  <a:rPr lang="ja-JP" altLang="en-US" sz="2400" dirty="0">
                    <a:latin typeface="DejaVu Math TeX Gyre" panose="02000503000000000000" charset="0"/>
                    <a:cs typeface="DejaVu Math TeX Gyre" panose="02000503000000000000" charset="0"/>
                  </a:rPr>
                  <a:t>として、訓練データから</a:t>
                </a:r>
              </a:p>
              <a:p>
                <a:pPr marL="0" indent="0" algn="ctr">
                  <a:buNone/>
                </a:pPr>
                <a:endParaRPr lang="en-US" sz="2400" i="1" dirty="0">
                  <a:latin typeface="DejaVu Math TeX Gyre" panose="02000503000000000000" charset="0"/>
                  <a:cs typeface="DejaVu Math TeX Gyre" panose="02000503000000000000" charset="0"/>
                </a:endParaRPr>
              </a:p>
              <a:p>
                <a:pPr marL="0" indent="0" algn="ctr">
                  <a:buNone/>
                </a:pPr>
                <a14:m>
                  <m:oMathPara xmlns:m="http://schemas.openxmlformats.org/officeDocument/2006/math">
                    <m:oMathParaPr>
                      <m:jc m:val="centerGroup"/>
                    </m:oMathParaPr>
                    <m:oMath xmlns:m="http://schemas.openxmlformats.org/officeDocument/2006/math">
                      <m:nary>
                        <m:naryPr>
                          <m:chr m:val="∑"/>
                          <m:limLoc m:val="undOvr"/>
                          <m:ctrlPr>
                            <a:rPr lang="en-US" sz="2400" i="1">
                              <a:latin typeface="Cambria Math" panose="02040503050406030204" pitchFamily="18" charset="0"/>
                              <a:cs typeface="DejaVu Math TeX Gyre" panose="02000503000000000000" charset="0"/>
                            </a:rPr>
                          </m:ctrlPr>
                        </m:naryPr>
                        <m:sub>
                          <m:r>
                            <a:rPr lang="en-US" sz="2400" i="1">
                              <a:latin typeface="Cambria Math" panose="02040503050406030204" pitchFamily="18" charset="0"/>
                              <a:cs typeface="DejaVu Math TeX Gyre" panose="02000503000000000000" charset="0"/>
                            </a:rPr>
                            <m:t>𝑗</m:t>
                          </m:r>
                          <m:r>
                            <a:rPr lang="en-US" sz="2400" i="1">
                              <a:latin typeface="Cambria Math" panose="02040503050406030204" pitchFamily="18" charset="0"/>
                              <a:cs typeface="DejaVu Math TeX Gyre" panose="02000503000000000000" charset="0"/>
                            </a:rPr>
                            <m:t>=1</m:t>
                          </m:r>
                        </m:sub>
                        <m:sup>
                          <m:r>
                            <a:rPr lang="en-US" sz="2400" i="1">
                              <a:latin typeface="Cambria Math" panose="02040503050406030204" pitchFamily="18" charset="0"/>
                              <a:cs typeface="DejaVu Math TeX Gyre" panose="02000503000000000000" charset="0"/>
                            </a:rPr>
                            <m:t>𝑚</m:t>
                          </m:r>
                        </m:sup>
                        <m:e>
                          <m:nary>
                            <m:naryPr>
                              <m:chr m:val="∑"/>
                              <m:limLoc m:val="undOvr"/>
                              <m:supHide m:val="on"/>
                              <m:ctrlPr>
                                <a:rPr lang="en-US" sz="2400" i="1">
                                  <a:latin typeface="Cambria Math" panose="02040503050406030204" pitchFamily="18" charset="0"/>
                                  <a:cs typeface="DejaVu Math TeX Gyre" panose="02000503000000000000" charset="0"/>
                                </a:rPr>
                              </m:ctrlPr>
                            </m:naryPr>
                            <m:sub>
                              <m:r>
                                <a:rPr lang="en-US" sz="2400" i="1">
                                  <a:latin typeface="Cambria Math" panose="02040503050406030204" pitchFamily="18" charset="0"/>
                                  <a:cs typeface="DejaVu Math TeX Gyre" panose="02000503000000000000" charset="0"/>
                                </a:rPr>
                                <m:t>𝑖</m:t>
                              </m:r>
                              <m:r>
                                <a:rPr lang="en-US" sz="2400" i="1">
                                  <a:latin typeface="Cambria Math" panose="02040503050406030204" pitchFamily="18" charset="0"/>
                                  <a:cs typeface="DejaVu Math TeX Gyre" panose="02000503000000000000" charset="0"/>
                                </a:rPr>
                                <m:t>:</m:t>
                              </m:r>
                              <m:sSub>
                                <m:sSubPr>
                                  <m:ctrlPr>
                                    <a:rPr lang="en-US" sz="2400" i="1">
                                      <a:latin typeface="Cambria Math" panose="02040503050406030204" pitchFamily="18" charset="0"/>
                                      <a:cs typeface="DejaVu Math TeX Gyre" panose="02000503000000000000" charset="0"/>
                                    </a:rPr>
                                  </m:ctrlPr>
                                </m:sSubPr>
                                <m:e>
                                  <m:r>
                                    <a:rPr lang="en-US" sz="2400" i="1">
                                      <a:latin typeface="Cambria Math" panose="02040503050406030204" pitchFamily="18" charset="0"/>
                                      <a:cs typeface="DejaVu Math TeX Gyre" panose="02000503000000000000" charset="0"/>
                                    </a:rPr>
                                    <m:t>𝑥</m:t>
                                  </m:r>
                                </m:e>
                                <m:sub>
                                  <m:r>
                                    <a:rPr lang="en-US" sz="2400" i="1">
                                      <a:latin typeface="Cambria Math" panose="02040503050406030204" pitchFamily="18" charset="0"/>
                                      <a:cs typeface="DejaVu Math TeX Gyre" panose="02000503000000000000" charset="0"/>
                                    </a:rPr>
                                    <m:t>𝑖</m:t>
                                  </m:r>
                                </m:sub>
                              </m:sSub>
                              <m:r>
                                <a:rPr lang="en-US" sz="2400" i="1">
                                  <a:latin typeface="Cambria Math" panose="02040503050406030204" pitchFamily="18" charset="0"/>
                                  <a:cs typeface="DejaVu Math TeX Gyre" panose="02000503000000000000" charset="0"/>
                                </a:rPr>
                                <m:t>∈</m:t>
                              </m:r>
                              <m:sSub>
                                <m:sSubPr>
                                  <m:ctrlPr>
                                    <a:rPr lang="en-US" sz="2400" i="1">
                                      <a:latin typeface="Cambria Math" panose="02040503050406030204" pitchFamily="18" charset="0"/>
                                      <a:cs typeface="DejaVu Math TeX Gyre" panose="02000503000000000000" charset="0"/>
                                    </a:rPr>
                                  </m:ctrlPr>
                                </m:sSubPr>
                                <m:e>
                                  <m:r>
                                    <a:rPr lang="en-US" sz="2400" i="1">
                                      <a:latin typeface="Cambria Math" panose="02040503050406030204" pitchFamily="18" charset="0"/>
                                      <a:cs typeface="DejaVu Math TeX Gyre" panose="02000503000000000000" charset="0"/>
                                    </a:rPr>
                                    <m:t>𝑅</m:t>
                                  </m:r>
                                </m:e>
                                <m:sub>
                                  <m:r>
                                    <a:rPr lang="en-US" sz="2400" i="1">
                                      <a:latin typeface="Cambria Math" panose="02040503050406030204" pitchFamily="18" charset="0"/>
                                      <a:cs typeface="DejaVu Math TeX Gyre" panose="02000503000000000000" charset="0"/>
                                    </a:rPr>
                                    <m:t>𝑖</m:t>
                                  </m:r>
                                </m:sub>
                              </m:sSub>
                            </m:sub>
                            <m:sup/>
                            <m:e>
                              <m:r>
                                <a:rPr lang="en-US" sz="2400" i="1">
                                  <a:latin typeface="Cambria Math" panose="02040503050406030204" pitchFamily="18" charset="0"/>
                                  <a:cs typeface="DejaVu Math TeX Gyre" panose="02000503000000000000" charset="0"/>
                                </a:rPr>
                                <m:t>(</m:t>
                              </m:r>
                              <m:sSub>
                                <m:sSubPr>
                                  <m:ctrlPr>
                                    <a:rPr lang="en-US" sz="2400" i="1">
                                      <a:latin typeface="Cambria Math" panose="02040503050406030204" pitchFamily="18" charset="0"/>
                                      <a:cs typeface="DejaVu Math TeX Gyre" panose="02000503000000000000" charset="0"/>
                                    </a:rPr>
                                  </m:ctrlPr>
                                </m:sSubPr>
                                <m:e>
                                  <m:r>
                                    <a:rPr lang="en-US" sz="2400" i="1">
                                      <a:latin typeface="Cambria Math" panose="02040503050406030204" pitchFamily="18" charset="0"/>
                                      <a:cs typeface="DejaVu Math TeX Gyre" panose="02000503000000000000" charset="0"/>
                                    </a:rPr>
                                    <m:t>𝑦</m:t>
                                  </m:r>
                                </m:e>
                                <m:sub>
                                  <m:r>
                                    <a:rPr lang="en-US" sz="2400" i="1">
                                      <a:latin typeface="Cambria Math" panose="02040503050406030204" pitchFamily="18" charset="0"/>
                                      <a:cs typeface="DejaVu Math TeX Gyre" panose="02000503000000000000" charset="0"/>
                                    </a:rPr>
                                    <m:t>𝑖</m:t>
                                  </m:r>
                                </m:sub>
                              </m:sSub>
                              <m:r>
                                <a:rPr lang="en-US" sz="2400" i="1">
                                  <a:latin typeface="Cambria Math" panose="02040503050406030204" pitchFamily="18" charset="0"/>
                                  <a:cs typeface="DejaVu Math TeX Gyre" panose="02000503000000000000" charset="0"/>
                                </a:rPr>
                                <m:t>−</m:t>
                              </m:r>
                              <m:sSub>
                                <m:sSubPr>
                                  <m:ctrlPr>
                                    <a:rPr lang="en-US" sz="2400" i="1">
                                      <a:latin typeface="Cambria Math" panose="02040503050406030204" pitchFamily="18" charset="0"/>
                                      <a:cs typeface="DejaVu Math TeX Gyre" panose="02000503000000000000" charset="0"/>
                                    </a:rPr>
                                  </m:ctrlPr>
                                </m:sSubPr>
                                <m:e>
                                  <m:acc>
                                    <m:accPr>
                                      <m:chr m:val="̅"/>
                                      <m:ctrlPr>
                                        <a:rPr lang="en-US" sz="2400" i="1">
                                          <a:latin typeface="Cambria Math" panose="02040503050406030204" pitchFamily="18" charset="0"/>
                                          <a:cs typeface="DejaVu Math TeX Gyre" panose="02000503000000000000" charset="0"/>
                                        </a:rPr>
                                      </m:ctrlPr>
                                    </m:accPr>
                                    <m:e>
                                      <m:r>
                                        <a:rPr lang="en-US" sz="2400" i="1">
                                          <a:latin typeface="Cambria Math" panose="02040503050406030204" pitchFamily="18" charset="0"/>
                                          <a:cs typeface="DejaVu Math TeX Gyre" panose="02000503000000000000" charset="0"/>
                                        </a:rPr>
                                        <m:t>𝑦</m:t>
                                      </m:r>
                                    </m:e>
                                  </m:acc>
                                </m:e>
                                <m:sub>
                                  <m:r>
                                    <a:rPr lang="en-US" sz="2400" i="1">
                                      <a:latin typeface="Cambria Math" panose="02040503050406030204" pitchFamily="18" charset="0"/>
                                      <a:cs typeface="DejaVu Math TeX Gyre" panose="02000503000000000000" charset="0"/>
                                    </a:rPr>
                                    <m:t>𝑗</m:t>
                                  </m:r>
                                </m:sub>
                              </m:sSub>
                              <m:sSup>
                                <m:sSupPr>
                                  <m:ctrlPr>
                                    <a:rPr lang="en-US" sz="2400" i="1">
                                      <a:latin typeface="Cambria Math" panose="02040503050406030204" pitchFamily="18" charset="0"/>
                                      <a:cs typeface="DejaVu Math TeX Gyre" panose="02000503000000000000" charset="0"/>
                                    </a:rPr>
                                  </m:ctrlPr>
                                </m:sSupPr>
                                <m:e>
                                  <m:r>
                                    <a:rPr lang="en-US" sz="2400" i="1">
                                      <a:latin typeface="Cambria Math" panose="02040503050406030204" pitchFamily="18" charset="0"/>
                                      <a:cs typeface="DejaVu Math TeX Gyre" panose="02000503000000000000" charset="0"/>
                                    </a:rPr>
                                    <m:t>)</m:t>
                                  </m:r>
                                </m:e>
                                <m:sup>
                                  <m:r>
                                    <a:rPr lang="en-US" sz="2400" i="1">
                                      <a:latin typeface="Cambria Math" panose="02040503050406030204" pitchFamily="18" charset="0"/>
                                      <a:cs typeface="DejaVu Math TeX Gyre" panose="02000503000000000000" charset="0"/>
                                    </a:rPr>
                                    <m:t>2</m:t>
                                  </m:r>
                                </m:sup>
                              </m:sSup>
                              <m:r>
                                <a:rPr lang="en-US" sz="2400" i="1">
                                  <a:latin typeface="Cambria Math" panose="02040503050406030204" pitchFamily="18" charset="0"/>
                                  <a:cs typeface="DejaVu Math TeX Gyre" panose="02000503000000000000" charset="0"/>
                                </a:rPr>
                                <m:t>+</m:t>
                              </m:r>
                              <m:r>
                                <a:rPr lang="en-US" sz="2400" i="1">
                                  <a:latin typeface="Cambria Math" panose="02040503050406030204" pitchFamily="18" charset="0"/>
                                  <a:cs typeface="DejaVu Math TeX Gyre" panose="02000503000000000000" charset="0"/>
                                </a:rPr>
                                <m:t>𝛼</m:t>
                              </m:r>
                              <m:r>
                                <a:rPr lang="en-US" sz="2400" i="1">
                                  <a:latin typeface="Cambria Math" panose="02040503050406030204" pitchFamily="18" charset="0"/>
                                  <a:cs typeface="DejaVu Math TeX Gyre" panose="02000503000000000000" charset="0"/>
                                </a:rPr>
                                <m:t>𝑚</m:t>
                              </m:r>
                            </m:e>
                          </m:nary>
                        </m:e>
                      </m:nary>
                    </m:oMath>
                  </m:oMathPara>
                </a14:m>
                <a:endParaRPr lang="en-US" sz="2400" i="1" dirty="0">
                  <a:latin typeface="DejaVu Math TeX Gyre" panose="02000503000000000000" charset="0"/>
                  <a:cs typeface="DejaVu Math TeX Gyre" panose="02000503000000000000" charset="0"/>
                </a:endParaRPr>
              </a:p>
              <a:p>
                <a:pPr marL="0" indent="0" algn="ctr">
                  <a:buNone/>
                </a:pPr>
                <a:endParaRPr lang="ja-JP" altLang="en-US" sz="2400" dirty="0"/>
              </a:p>
              <a:p>
                <a:pPr marL="0" indent="0">
                  <a:buNone/>
                </a:pPr>
                <a:r>
                  <a:rPr lang="ja-JP" altLang="en-US" sz="2400" dirty="0"/>
                  <a:t>を最小にする</a:t>
                </a:r>
                <a14:m>
                  <m:oMath xmlns:m="http://schemas.openxmlformats.org/officeDocument/2006/math">
                    <m:sSup>
                      <m:sSupPr>
                        <m:ctrlPr>
                          <a:rPr lang="en-US" altLang="ja-JP" sz="2400" i="1">
                            <a:latin typeface="Cambria Math" panose="02040503050406030204" pitchFamily="18" charset="0"/>
                            <a:cs typeface="DejaVu Math TeX Gyre" panose="02000503000000000000" charset="0"/>
                          </a:rPr>
                        </m:ctrlPr>
                      </m:sSupPr>
                      <m:e>
                        <m:r>
                          <a:rPr lang="en-US" altLang="ja-JP" sz="2400" i="1">
                            <a:latin typeface="Cambria Math" panose="02040503050406030204" pitchFamily="18" charset="0"/>
                            <a:cs typeface="DejaVu Math TeX Gyre" panose="02000503000000000000" charset="0"/>
                          </a:rPr>
                          <m:t>𝑚</m:t>
                        </m:r>
                        <m:r>
                          <a:rPr lang="en-US" altLang="ja-JP" sz="2400" i="1">
                            <a:latin typeface="Cambria Math" panose="02040503050406030204" pitchFamily="18" charset="0"/>
                            <a:cs typeface="DejaVu Math TeX Gyre" panose="02000503000000000000" charset="0"/>
                          </a:rPr>
                          <m:t>≥1</m:t>
                        </m:r>
                      </m:e>
                      <m:sup/>
                    </m:sSup>
                    <m:r>
                      <a:rPr lang="en-US" altLang="ja-JP" sz="2400" i="1">
                        <a:latin typeface="Cambria Math" panose="02040503050406030204" pitchFamily="18" charset="0"/>
                        <a:cs typeface="DejaVu Math TeX Gyre" panose="02000503000000000000" charset="0"/>
                      </a:rPr>
                      <m:t>および</m:t>
                    </m:r>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𝑅</m:t>
                        </m:r>
                      </m:e>
                      <m:sub>
                        <m:r>
                          <a:rPr lang="en-US" altLang="ja-JP" sz="2400" i="1">
                            <a:latin typeface="Cambria Math" panose="02040503050406030204" pitchFamily="18" charset="0"/>
                            <a:cs typeface="DejaVu Math TeX Gyre" panose="02000503000000000000" charset="0"/>
                          </a:rPr>
                          <m:t>1</m:t>
                        </m:r>
                      </m:sub>
                    </m:sSub>
                    <m:r>
                      <a:rPr lang="en-US" altLang="ja-JP" sz="2400" i="1">
                        <a:latin typeface="Cambria Math" panose="02040503050406030204" pitchFamily="18" charset="0"/>
                        <a:cs typeface="DejaVu Math TeX Gyre" panose="02000503000000000000" charset="0"/>
                      </a:rPr>
                      <m:t>,...,</m:t>
                    </m:r>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𝑅</m:t>
                        </m:r>
                      </m:e>
                      <m:sub>
                        <m:r>
                          <a:rPr lang="en-US" altLang="ja-JP" sz="2400" i="1">
                            <a:latin typeface="Cambria Math" panose="02040503050406030204" pitchFamily="18" charset="0"/>
                            <a:cs typeface="DejaVu Math TeX Gyre" panose="02000503000000000000" charset="0"/>
                          </a:rPr>
                          <m:t>𝑚</m:t>
                        </m:r>
                      </m:sub>
                    </m:sSub>
                    <m:r>
                      <a:rPr lang="en-US" altLang="ja-JP" sz="2400" i="1">
                        <a:latin typeface="Cambria Math" panose="02040503050406030204" pitchFamily="18" charset="0"/>
                        <a:cs typeface="DejaVu Math TeX Gyre" panose="02000503000000000000" charset="0"/>
                      </a:rPr>
                      <m:t>を決める方法がある。</m:t>
                    </m:r>
                  </m:oMath>
                </a14:m>
                <a:endParaRPr lang="en-US" altLang="ja-JP" sz="2400" i="1" dirty="0">
                  <a:latin typeface="DejaVu Math TeX Gyre" panose="02000503000000000000" charset="0"/>
                  <a:cs typeface="DejaVu Math TeX Gyre" panose="02000503000000000000" charset="0"/>
                </a:endParaRPr>
              </a:p>
              <a:p>
                <a:pPr marL="0" indent="0">
                  <a:buNone/>
                </a:pPr>
                <a14:m>
                  <m:oMath xmlns:m="http://schemas.openxmlformats.org/officeDocument/2006/math">
                    <m:r>
                      <a:rPr lang="en-US" altLang="ja-JP" sz="2400" i="1">
                        <a:latin typeface="Cambria Math" panose="02040503050406030204" pitchFamily="18" charset="0"/>
                        <a:cs typeface="DejaVu Math TeX Gyre" panose="02000503000000000000" charset="0"/>
                      </a:rPr>
                      <m:t>𝛼</m:t>
                    </m:r>
                  </m:oMath>
                </a14:m>
                <a:r>
                  <a:rPr lang="ja-JP" altLang="en-US" sz="2400" dirty="0">
                    <a:latin typeface="DejaVu Math TeX Gyre" panose="02000503000000000000" charset="0"/>
                    <a:cs typeface="DejaVu Math TeX Gyre" panose="02000503000000000000" charset="0"/>
                  </a:rPr>
                  <a:t>の値は、</a:t>
                </a:r>
                <a:r>
                  <a:rPr lang="en-US" altLang="ja-JP" sz="2400" dirty="0">
                    <a:latin typeface="DejaVu Math TeX Gyre" panose="02000503000000000000" charset="0"/>
                    <a:cs typeface="DejaVu Math TeX Gyre" panose="02000503000000000000" charset="0"/>
                  </a:rPr>
                  <a:t>CV</a:t>
                </a:r>
                <a:r>
                  <a:rPr lang="ja-JP" altLang="en-US" sz="2400" dirty="0">
                    <a:latin typeface="DejaVu Math TeX Gyre" panose="02000503000000000000" charset="0"/>
                    <a:cs typeface="DejaVu Math TeX Gyre" panose="02000503000000000000" charset="0"/>
                  </a:rPr>
                  <a:t>で決める。</a:t>
                </a:r>
              </a:p>
            </p:txBody>
          </p:sp>
        </mc:Choice>
        <mc:Fallback xmlns="">
          <p:sp>
            <p:nvSpPr>
              <p:cNvPr id="3" name="Content Placeholder 2"/>
              <p:cNvSpPr>
                <a:spLocks noRot="1" noChangeAspect="1" noMove="1" noResize="1" noEditPoints="1" noAdjustHandles="1" noChangeArrowheads="1" noChangeShapeType="1" noTextEdit="1"/>
              </p:cNvSpPr>
              <p:nvPr>
                <p:ph idx="1"/>
              </p:nvPr>
            </p:nvSpPr>
            <p:spPr>
              <a:blipFill rotWithShape="1">
                <a:blip r:embed="rId2"/>
                <a:stretch>
                  <a:fillRect t="-715" b="7"/>
                </a:stretch>
              </a:blipFill>
            </p:spPr>
            <p:txBody>
              <a:bodyPr/>
              <a:lstStyle/>
              <a:p>
                <a:r>
                  <a:rPr lang="en-US" altLang="en-US">
                    <a:noFill/>
                  </a:rPr>
                  <a:t> </a:t>
                </a:r>
              </a:p>
            </p:txBody>
          </p:sp>
        </mc:Fallback>
      </mc:AlternateContent>
      <p:sp>
        <p:nvSpPr>
          <p:cNvPr id="4" name="テキスト ボックス 3"/>
          <p:cNvSpPr txBox="1"/>
          <p:nvPr/>
        </p:nvSpPr>
        <p:spPr>
          <a:xfrm>
            <a:off x="7903287" y="2828106"/>
            <a:ext cx="1488141" cy="461665"/>
          </a:xfrm>
          <a:prstGeom prst="rect">
            <a:avLst/>
          </a:prstGeom>
          <a:noFill/>
        </p:spPr>
        <p:txBody>
          <a:bodyPr wrap="square">
            <a:spAutoFit/>
          </a:bodyPr>
          <a:lstStyle/>
          <a:p>
            <a:pPr algn="ctr"/>
            <a:r>
              <a:rPr lang="en-US" altLang="ja-JP" sz="2400" i="1" dirty="0">
                <a:latin typeface="DejaVu Math TeX Gyre" panose="02000503000000000000" charset="0"/>
                <a:cs typeface="DejaVu Math TeX Gyre" panose="02000503000000000000" charset="0"/>
              </a:rPr>
              <a:t>(7.3)</a:t>
            </a:r>
          </a:p>
        </p:txBody>
      </p:sp>
      <p:sp>
        <p:nvSpPr>
          <p:cNvPr id="6" name="テキスト ボックス 5"/>
          <p:cNvSpPr txBox="1"/>
          <p:nvPr/>
        </p:nvSpPr>
        <p:spPr>
          <a:xfrm>
            <a:off x="9014460" y="6337300"/>
            <a:ext cx="3048635" cy="368300"/>
          </a:xfrm>
          <a:prstGeom prst="rect">
            <a:avLst/>
          </a:prstGeom>
          <a:noFill/>
        </p:spPr>
        <p:txBody>
          <a:bodyPr wrap="square">
            <a:spAutoFit/>
          </a:bodyPr>
          <a:lstStyle/>
          <a:p>
            <a:r>
              <a:rPr lang="ja-JP" altLang="en-US" dirty="0"/>
              <a:t>閾値：境界もしくは基準</a:t>
            </a:r>
            <a:endParaRPr lang="en-US" altLang="ja-JP"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ym typeface="+mn-ea"/>
              </a:rPr>
              <a:t>7.1</a:t>
            </a:r>
            <a:r>
              <a:rPr lang="ja-JP" altLang="en-US" sz="3600">
                <a:sym typeface="+mn-ea"/>
              </a:rPr>
              <a:t>　回帰の決定木</a:t>
            </a:r>
          </a:p>
        </p:txBody>
      </p:sp>
      <p:grpSp>
        <p:nvGrpSpPr>
          <p:cNvPr id="33" name="Group 32"/>
          <p:cNvGrpSpPr/>
          <p:nvPr/>
        </p:nvGrpSpPr>
        <p:grpSpPr>
          <a:xfrm>
            <a:off x="1371600" y="1984375"/>
            <a:ext cx="9719945" cy="3380740"/>
            <a:chOff x="2160" y="3125"/>
            <a:chExt cx="15307" cy="5324"/>
          </a:xfrm>
        </p:grpSpPr>
        <p:sp>
          <p:nvSpPr>
            <p:cNvPr id="4" name="Rounded Rectangle 3"/>
            <p:cNvSpPr/>
            <p:nvPr/>
          </p:nvSpPr>
          <p:spPr>
            <a:xfrm>
              <a:off x="2438" y="5358"/>
              <a:ext cx="14324" cy="1722"/>
            </a:xfrm>
            <a:prstGeom prst="roundRect">
              <a:avLst>
                <a:gd name="adj" fmla="val 11033"/>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7" name="Straight Connector 6"/>
            <p:cNvCxnSpPr/>
            <p:nvPr/>
          </p:nvCxnSpPr>
          <p:spPr>
            <a:xfrm>
              <a:off x="2422" y="7289"/>
              <a:ext cx="0" cy="58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16742" y="7419"/>
              <a:ext cx="4" cy="45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5342" y="7419"/>
              <a:ext cx="0" cy="45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8252" y="7419"/>
              <a:ext cx="0" cy="45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11041" y="7419"/>
              <a:ext cx="3" cy="45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13895" y="7419"/>
              <a:ext cx="0" cy="450"/>
            </a:xfrm>
            <a:prstGeom prst="line">
              <a:avLst/>
            </a:prstGeom>
          </p:spPr>
          <p:style>
            <a:lnRef idx="3">
              <a:schemeClr val="dk1"/>
            </a:lnRef>
            <a:fillRef idx="0">
              <a:schemeClr val="dk1"/>
            </a:fillRef>
            <a:effectRef idx="2">
              <a:schemeClr val="dk1"/>
            </a:effectRef>
            <a:fontRef idx="minor">
              <a:schemeClr val="tx1"/>
            </a:fontRef>
          </p:style>
        </p:cxnSp>
        <p:sp>
          <p:nvSpPr>
            <p:cNvPr id="14" name="Text Box 13"/>
            <p:cNvSpPr txBox="1"/>
            <p:nvPr/>
          </p:nvSpPr>
          <p:spPr>
            <a:xfrm>
              <a:off x="2160" y="7869"/>
              <a:ext cx="894" cy="580"/>
            </a:xfrm>
            <a:prstGeom prst="rect">
              <a:avLst/>
            </a:prstGeom>
            <a:noFill/>
          </p:spPr>
          <p:txBody>
            <a:bodyPr wrap="square" rtlCol="0">
              <a:spAutoFit/>
            </a:bodyPr>
            <a:lstStyle/>
            <a:p>
              <a:r>
                <a:rPr lang="en-US" b="1">
                  <a:latin typeface="Courier 10 Pitch" charset="0"/>
                  <a:ea typeface="+mj-lt"/>
                  <a:cs typeface="Courier 10 Pitch" charset="0"/>
                </a:rPr>
                <a:t>0%</a:t>
              </a:r>
            </a:p>
          </p:txBody>
        </p:sp>
        <p:sp>
          <p:nvSpPr>
            <p:cNvPr id="15" name="Text Box 14"/>
            <p:cNvSpPr txBox="1"/>
            <p:nvPr/>
          </p:nvSpPr>
          <p:spPr>
            <a:xfrm>
              <a:off x="4982" y="7869"/>
              <a:ext cx="1022" cy="580"/>
            </a:xfrm>
            <a:prstGeom prst="rect">
              <a:avLst/>
            </a:prstGeom>
            <a:noFill/>
          </p:spPr>
          <p:txBody>
            <a:bodyPr wrap="square" rtlCol="0">
              <a:spAutoFit/>
            </a:bodyPr>
            <a:lstStyle/>
            <a:p>
              <a:r>
                <a:rPr lang="en-US" b="1" dirty="0">
                  <a:latin typeface="Courier 10 Pitch" charset="0"/>
                  <a:ea typeface="+mj-lt"/>
                  <a:cs typeface="Courier 10 Pitch" charset="0"/>
                </a:rPr>
                <a:t>20%</a:t>
              </a:r>
            </a:p>
          </p:txBody>
        </p:sp>
        <p:sp>
          <p:nvSpPr>
            <p:cNvPr id="16" name="Text Box 15"/>
            <p:cNvSpPr txBox="1"/>
            <p:nvPr/>
          </p:nvSpPr>
          <p:spPr>
            <a:xfrm>
              <a:off x="7845" y="7869"/>
              <a:ext cx="1022" cy="580"/>
            </a:xfrm>
            <a:prstGeom prst="rect">
              <a:avLst/>
            </a:prstGeom>
            <a:noFill/>
          </p:spPr>
          <p:txBody>
            <a:bodyPr wrap="square" rtlCol="0">
              <a:spAutoFit/>
            </a:bodyPr>
            <a:lstStyle/>
            <a:p>
              <a:r>
                <a:rPr lang="en-US" b="1">
                  <a:latin typeface="Courier 10 Pitch" charset="0"/>
                  <a:ea typeface="+mj-lt"/>
                  <a:cs typeface="Courier 10 Pitch" charset="0"/>
                </a:rPr>
                <a:t>40%</a:t>
              </a:r>
            </a:p>
          </p:txBody>
        </p:sp>
        <p:sp>
          <p:nvSpPr>
            <p:cNvPr id="17" name="Text Box 16"/>
            <p:cNvSpPr txBox="1"/>
            <p:nvPr/>
          </p:nvSpPr>
          <p:spPr>
            <a:xfrm>
              <a:off x="10703" y="7869"/>
              <a:ext cx="1022" cy="580"/>
            </a:xfrm>
            <a:prstGeom prst="rect">
              <a:avLst/>
            </a:prstGeom>
            <a:noFill/>
          </p:spPr>
          <p:txBody>
            <a:bodyPr wrap="square" rtlCol="0">
              <a:spAutoFit/>
            </a:bodyPr>
            <a:lstStyle/>
            <a:p>
              <a:r>
                <a:rPr lang="en-US" b="1">
                  <a:latin typeface="Courier 10 Pitch" charset="0"/>
                  <a:ea typeface="+mj-lt"/>
                  <a:cs typeface="Courier 10 Pitch" charset="0"/>
                </a:rPr>
                <a:t>60%</a:t>
              </a:r>
            </a:p>
          </p:txBody>
        </p:sp>
        <p:sp>
          <p:nvSpPr>
            <p:cNvPr id="18" name="Text Box 17"/>
            <p:cNvSpPr txBox="1"/>
            <p:nvPr/>
          </p:nvSpPr>
          <p:spPr>
            <a:xfrm>
              <a:off x="13550" y="7869"/>
              <a:ext cx="1022" cy="580"/>
            </a:xfrm>
            <a:prstGeom prst="rect">
              <a:avLst/>
            </a:prstGeom>
            <a:noFill/>
          </p:spPr>
          <p:txBody>
            <a:bodyPr wrap="square" rtlCol="0">
              <a:spAutoFit/>
            </a:bodyPr>
            <a:lstStyle/>
            <a:p>
              <a:r>
                <a:rPr lang="en-US" b="1">
                  <a:latin typeface="Courier 10 Pitch" charset="0"/>
                  <a:ea typeface="+mj-lt"/>
                  <a:cs typeface="Courier 10 Pitch" charset="0"/>
                </a:rPr>
                <a:t>80%</a:t>
              </a:r>
            </a:p>
          </p:txBody>
        </p:sp>
        <p:sp>
          <p:nvSpPr>
            <p:cNvPr id="19" name="Text Box 18"/>
            <p:cNvSpPr txBox="1"/>
            <p:nvPr/>
          </p:nvSpPr>
          <p:spPr>
            <a:xfrm>
              <a:off x="16239" y="7869"/>
              <a:ext cx="1228" cy="580"/>
            </a:xfrm>
            <a:prstGeom prst="rect">
              <a:avLst/>
            </a:prstGeom>
            <a:noFill/>
          </p:spPr>
          <p:txBody>
            <a:bodyPr wrap="square" rtlCol="0">
              <a:spAutoFit/>
            </a:bodyPr>
            <a:lstStyle/>
            <a:p>
              <a:r>
                <a:rPr lang="en-US" b="1">
                  <a:latin typeface="Courier 10 Pitch" charset="0"/>
                  <a:ea typeface="+mj-lt"/>
                  <a:cs typeface="Courier 10 Pitch" charset="0"/>
                </a:rPr>
                <a:t>100%</a:t>
              </a:r>
            </a:p>
          </p:txBody>
        </p:sp>
        <p:sp>
          <p:nvSpPr>
            <p:cNvPr id="20" name="Rounded Rectangle 19"/>
            <p:cNvSpPr/>
            <p:nvPr/>
          </p:nvSpPr>
          <p:spPr>
            <a:xfrm>
              <a:off x="2438" y="5358"/>
              <a:ext cx="1463" cy="1722"/>
            </a:xfrm>
            <a:prstGeom prst="roundRect">
              <a:avLst>
                <a:gd name="adj" fmla="val 11033"/>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Rectangles 20"/>
            <p:cNvSpPr/>
            <p:nvPr/>
          </p:nvSpPr>
          <p:spPr>
            <a:xfrm>
              <a:off x="3226" y="5358"/>
              <a:ext cx="675" cy="172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2438" y="4449"/>
              <a:ext cx="9" cy="773"/>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3885" y="4465"/>
              <a:ext cx="15" cy="741"/>
            </a:xfrm>
            <a:prstGeom prst="line">
              <a:avLst/>
            </a:prstGeom>
          </p:spPr>
          <p:style>
            <a:lnRef idx="3">
              <a:schemeClr val="dk1"/>
            </a:lnRef>
            <a:fillRef idx="0">
              <a:schemeClr val="dk1"/>
            </a:fillRef>
            <a:effectRef idx="2">
              <a:schemeClr val="dk1"/>
            </a:effectRef>
            <a:fontRef idx="minor">
              <a:schemeClr val="tx1"/>
            </a:fontRef>
          </p:style>
        </p:cxnSp>
        <p:sp>
          <p:nvSpPr>
            <p:cNvPr id="25" name="Text Box 24"/>
            <p:cNvSpPr txBox="1"/>
            <p:nvPr/>
          </p:nvSpPr>
          <p:spPr>
            <a:xfrm>
              <a:off x="2447" y="4538"/>
              <a:ext cx="1453" cy="628"/>
            </a:xfrm>
            <a:prstGeom prst="rect">
              <a:avLst/>
            </a:prstGeom>
            <a:noFill/>
          </p:spPr>
          <p:txBody>
            <a:bodyPr wrap="square" rtlCol="0">
              <a:spAutoFit/>
            </a:bodyPr>
            <a:lstStyle/>
            <a:p>
              <a:r>
                <a:rPr lang="en-US" sz="2000" b="1">
                  <a:latin typeface="DejaVu Sans" panose="020B0603030804020204" charset="0"/>
                  <a:cs typeface="DejaVu Sans" panose="020B0603030804020204" charset="0"/>
                </a:rPr>
                <a:t>TEST</a:t>
              </a:r>
            </a:p>
          </p:txBody>
        </p:sp>
        <p:cxnSp>
          <p:nvCxnSpPr>
            <p:cNvPr id="26" name="Straight Connector 25"/>
            <p:cNvCxnSpPr/>
            <p:nvPr/>
          </p:nvCxnSpPr>
          <p:spPr>
            <a:xfrm>
              <a:off x="16762" y="4481"/>
              <a:ext cx="15" cy="741"/>
            </a:xfrm>
            <a:prstGeom prst="line">
              <a:avLst/>
            </a:prstGeom>
          </p:spPr>
          <p:style>
            <a:lnRef idx="3">
              <a:schemeClr val="dk1"/>
            </a:lnRef>
            <a:fillRef idx="0">
              <a:schemeClr val="dk1"/>
            </a:fillRef>
            <a:effectRef idx="2">
              <a:schemeClr val="dk1"/>
            </a:effectRef>
            <a:fontRef idx="minor">
              <a:schemeClr val="tx1"/>
            </a:fontRef>
          </p:style>
        </p:cxnSp>
        <p:sp>
          <p:nvSpPr>
            <p:cNvPr id="27" name="Text Box 26"/>
            <p:cNvSpPr txBox="1"/>
            <p:nvPr/>
          </p:nvSpPr>
          <p:spPr>
            <a:xfrm>
              <a:off x="9453" y="4521"/>
              <a:ext cx="1756" cy="628"/>
            </a:xfrm>
            <a:prstGeom prst="rect">
              <a:avLst/>
            </a:prstGeom>
            <a:noFill/>
          </p:spPr>
          <p:txBody>
            <a:bodyPr wrap="square" rtlCol="0">
              <a:spAutoFit/>
            </a:bodyPr>
            <a:lstStyle/>
            <a:p>
              <a:r>
                <a:rPr lang="en-US" sz="2000" b="1">
                  <a:latin typeface="DejaVu Sans" panose="020B0603030804020204" charset="0"/>
                  <a:cs typeface="DejaVu Sans" panose="020B0603030804020204" charset="0"/>
                </a:rPr>
                <a:t>TRAIN</a:t>
              </a:r>
            </a:p>
          </p:txBody>
        </p:sp>
        <p:cxnSp>
          <p:nvCxnSpPr>
            <p:cNvPr id="28" name="Straight Connector 27"/>
            <p:cNvCxnSpPr/>
            <p:nvPr/>
          </p:nvCxnSpPr>
          <p:spPr>
            <a:xfrm>
              <a:off x="5342" y="5570"/>
              <a:ext cx="16" cy="1297"/>
            </a:xfrm>
            <a:prstGeom prst="line">
              <a:avLst/>
            </a:prstGeom>
            <a:ln>
              <a:solidFill>
                <a:schemeClr val="bg1">
                  <a:lumMod val="65000"/>
                </a:schemeClr>
              </a:solidFill>
            </a:ln>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8236" y="5570"/>
              <a:ext cx="16" cy="1297"/>
            </a:xfrm>
            <a:prstGeom prst="line">
              <a:avLst/>
            </a:prstGeom>
            <a:ln>
              <a:solidFill>
                <a:schemeClr val="bg1">
                  <a:lumMod val="65000"/>
                </a:schemeClr>
              </a:solidFill>
            </a:ln>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11028" y="5571"/>
              <a:ext cx="16" cy="1297"/>
            </a:xfrm>
            <a:prstGeom prst="line">
              <a:avLst/>
            </a:prstGeom>
            <a:ln>
              <a:solidFill>
                <a:schemeClr val="bg1">
                  <a:lumMod val="65000"/>
                </a:schemeClr>
              </a:solidFill>
            </a:ln>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a:off x="13879" y="5571"/>
              <a:ext cx="16" cy="1297"/>
            </a:xfrm>
            <a:prstGeom prst="line">
              <a:avLst/>
            </a:prstGeom>
            <a:ln>
              <a:solidFill>
                <a:schemeClr val="bg1">
                  <a:lumMod val="65000"/>
                </a:schemeClr>
              </a:solidFill>
            </a:ln>
          </p:spPr>
          <p:style>
            <a:lnRef idx="3">
              <a:schemeClr val="dk1"/>
            </a:lnRef>
            <a:fillRef idx="0">
              <a:schemeClr val="dk1"/>
            </a:fillRef>
            <a:effectRef idx="2">
              <a:schemeClr val="dk1"/>
            </a:effectRef>
            <a:fontRef idx="minor">
              <a:schemeClr val="tx1"/>
            </a:fontRef>
          </p:style>
        </p:cxnSp>
        <p:sp>
          <p:nvSpPr>
            <p:cNvPr id="32" name="Text Box 31"/>
            <p:cNvSpPr txBox="1"/>
            <p:nvPr/>
          </p:nvSpPr>
          <p:spPr>
            <a:xfrm>
              <a:off x="5763" y="3125"/>
              <a:ext cx="7674" cy="725"/>
            </a:xfrm>
            <a:prstGeom prst="rect">
              <a:avLst/>
            </a:prstGeom>
            <a:noFill/>
          </p:spPr>
          <p:txBody>
            <a:bodyPr wrap="none" rtlCol="0">
              <a:spAutoFit/>
            </a:bodyPr>
            <a:lstStyle/>
            <a:p>
              <a:r>
                <a:rPr lang="en-US" sz="2400" b="1">
                  <a:latin typeface="DejaVu Sans" panose="020B0603030804020204" charset="0"/>
                  <a:cs typeface="DejaVu Sans" panose="020B0603030804020204" charset="0"/>
                </a:rPr>
                <a:t>10-Fold CROSS-VALIDATION</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ym typeface="+mn-ea"/>
              </a:rPr>
              <a:t>7.1</a:t>
            </a:r>
            <a:r>
              <a:rPr lang="ja-JP" altLang="en-US" sz="3600" dirty="0">
                <a:sym typeface="+mn-ea"/>
              </a:rPr>
              <a:t>　回帰の決定木</a:t>
            </a:r>
          </a:p>
        </p:txBody>
      </p:sp>
      <p:grpSp>
        <p:nvGrpSpPr>
          <p:cNvPr id="10" name="Group 9"/>
          <p:cNvGrpSpPr/>
          <p:nvPr/>
        </p:nvGrpSpPr>
        <p:grpSpPr>
          <a:xfrm>
            <a:off x="1403350" y="1562735"/>
            <a:ext cx="4444365" cy="4885055"/>
            <a:chOff x="842" y="2703"/>
            <a:chExt cx="6999" cy="7693"/>
          </a:xfrm>
        </p:grpSpPr>
        <p:pic>
          <p:nvPicPr>
            <p:cNvPr id="5" name="Picture 4" descr="Screenshot from 2022-06-17 11-52-46"/>
            <p:cNvPicPr>
              <a:picLocks noChangeAspect="1"/>
            </p:cNvPicPr>
            <p:nvPr/>
          </p:nvPicPr>
          <p:blipFill>
            <a:blip r:embed="rId2"/>
            <a:stretch>
              <a:fillRect/>
            </a:stretch>
          </p:blipFill>
          <p:spPr>
            <a:xfrm>
              <a:off x="842" y="8762"/>
              <a:ext cx="6999" cy="1634"/>
            </a:xfrm>
            <a:prstGeom prst="rect">
              <a:avLst/>
            </a:prstGeom>
          </p:spPr>
        </p:pic>
        <p:pic>
          <p:nvPicPr>
            <p:cNvPr id="6" name="Picture 5" descr="Screenshot from 2022-06-17 11-56-21"/>
            <p:cNvPicPr>
              <a:picLocks noChangeAspect="1"/>
            </p:cNvPicPr>
            <p:nvPr/>
          </p:nvPicPr>
          <p:blipFill>
            <a:blip r:embed="rId3"/>
            <a:stretch>
              <a:fillRect/>
            </a:stretch>
          </p:blipFill>
          <p:spPr>
            <a:xfrm>
              <a:off x="842" y="7370"/>
              <a:ext cx="6903" cy="1569"/>
            </a:xfrm>
            <a:prstGeom prst="rect">
              <a:avLst/>
            </a:prstGeom>
          </p:spPr>
        </p:pic>
        <p:pic>
          <p:nvPicPr>
            <p:cNvPr id="7" name="Picture 6" descr="Screenshot from 2022-06-17 11-57-49"/>
            <p:cNvPicPr>
              <a:picLocks noChangeAspect="1"/>
            </p:cNvPicPr>
            <p:nvPr/>
          </p:nvPicPr>
          <p:blipFill>
            <a:blip r:embed="rId4"/>
            <a:stretch>
              <a:fillRect/>
            </a:stretch>
          </p:blipFill>
          <p:spPr>
            <a:xfrm>
              <a:off x="1020" y="2703"/>
              <a:ext cx="6725" cy="1497"/>
            </a:xfrm>
            <a:prstGeom prst="rect">
              <a:avLst/>
            </a:prstGeom>
          </p:spPr>
        </p:pic>
        <p:pic>
          <p:nvPicPr>
            <p:cNvPr id="8" name="Picture 7" descr="Screenshot from 2022-06-17 11-58-25"/>
            <p:cNvPicPr>
              <a:picLocks noChangeAspect="1"/>
            </p:cNvPicPr>
            <p:nvPr/>
          </p:nvPicPr>
          <p:blipFill>
            <a:blip r:embed="rId5"/>
            <a:stretch>
              <a:fillRect/>
            </a:stretch>
          </p:blipFill>
          <p:spPr>
            <a:xfrm>
              <a:off x="1020" y="4088"/>
              <a:ext cx="6725" cy="1448"/>
            </a:xfrm>
            <a:prstGeom prst="rect">
              <a:avLst/>
            </a:prstGeom>
          </p:spPr>
        </p:pic>
        <p:sp>
          <p:nvSpPr>
            <p:cNvPr id="9" name="Text Box 8"/>
            <p:cNvSpPr txBox="1"/>
            <p:nvPr/>
          </p:nvSpPr>
          <p:spPr>
            <a:xfrm>
              <a:off x="4021" y="5536"/>
              <a:ext cx="724" cy="1673"/>
            </a:xfrm>
            <a:prstGeom prst="rect">
              <a:avLst/>
            </a:prstGeom>
            <a:noFill/>
          </p:spPr>
          <p:txBody>
            <a:bodyPr vert="eaVert" wrap="square" rtlCol="0">
              <a:spAutoFit/>
            </a:bodyPr>
            <a:lstStyle/>
            <a:p>
              <a:r>
                <a:rPr lang="ja-JP" altLang="en-US" b="1"/>
                <a:t>・・・・</a:t>
              </a:r>
            </a:p>
          </p:txBody>
        </p:sp>
      </p:grpSp>
      <p:grpSp>
        <p:nvGrpSpPr>
          <p:cNvPr id="19" name="Group 18"/>
          <p:cNvGrpSpPr/>
          <p:nvPr/>
        </p:nvGrpSpPr>
        <p:grpSpPr>
          <a:xfrm>
            <a:off x="5722620" y="1629410"/>
            <a:ext cx="1170305" cy="502920"/>
            <a:chOff x="9012" y="2566"/>
            <a:chExt cx="1843" cy="792"/>
          </a:xfrm>
        </p:grpSpPr>
        <p:sp>
          <p:nvSpPr>
            <p:cNvPr id="11" name="Text Box 10"/>
            <p:cNvSpPr txBox="1"/>
            <p:nvPr/>
          </p:nvSpPr>
          <p:spPr>
            <a:xfrm>
              <a:off x="9012" y="2672"/>
              <a:ext cx="648" cy="580"/>
            </a:xfrm>
            <a:prstGeom prst="rect">
              <a:avLst/>
            </a:prstGeom>
            <a:noFill/>
          </p:spPr>
          <p:txBody>
            <a:bodyPr wrap="none" rtlCol="0">
              <a:spAutoFit/>
            </a:bodyPr>
            <a:lstStyle/>
            <a:p>
              <a:pPr algn="l"/>
              <a:r>
                <a:rPr lang="ja-JP" altLang="en-US" b="1"/>
                <a:t>・</a:t>
              </a:r>
            </a:p>
          </p:txBody>
        </p:sp>
        <p:grpSp>
          <p:nvGrpSpPr>
            <p:cNvPr id="14" name="Group 13"/>
            <p:cNvGrpSpPr/>
            <p:nvPr/>
          </p:nvGrpSpPr>
          <p:grpSpPr>
            <a:xfrm>
              <a:off x="9209" y="2672"/>
              <a:ext cx="854" cy="580"/>
              <a:chOff x="9276" y="2672"/>
              <a:chExt cx="854" cy="580"/>
            </a:xfrm>
          </p:grpSpPr>
          <p:sp>
            <p:nvSpPr>
              <p:cNvPr id="12" name="Text Box 11"/>
              <p:cNvSpPr txBox="1"/>
              <p:nvPr/>
            </p:nvSpPr>
            <p:spPr>
              <a:xfrm>
                <a:off x="9276" y="2672"/>
                <a:ext cx="648" cy="580"/>
              </a:xfrm>
              <a:prstGeom prst="rect">
                <a:avLst/>
              </a:prstGeom>
              <a:noFill/>
            </p:spPr>
            <p:txBody>
              <a:bodyPr wrap="none" rtlCol="0">
                <a:spAutoFit/>
              </a:bodyPr>
              <a:lstStyle/>
              <a:p>
                <a:pPr algn="l"/>
                <a:r>
                  <a:rPr lang="ja-JP" altLang="en-US" b="1"/>
                  <a:t>・</a:t>
                </a:r>
              </a:p>
            </p:txBody>
          </p:sp>
          <p:sp>
            <p:nvSpPr>
              <p:cNvPr id="13" name="Text Box 12"/>
              <p:cNvSpPr txBox="1"/>
              <p:nvPr/>
            </p:nvSpPr>
            <p:spPr>
              <a:xfrm>
                <a:off x="9482" y="2672"/>
                <a:ext cx="648" cy="580"/>
              </a:xfrm>
              <a:prstGeom prst="rect">
                <a:avLst/>
              </a:prstGeom>
              <a:noFill/>
            </p:spPr>
            <p:txBody>
              <a:bodyPr wrap="none" rtlCol="0">
                <a:spAutoFit/>
              </a:bodyPr>
              <a:lstStyle/>
              <a:p>
                <a:pPr algn="l"/>
                <a:r>
                  <a:rPr lang="ja-JP" altLang="en-US" b="1"/>
                  <a:t>・</a:t>
                </a:r>
              </a:p>
            </p:txBody>
          </p:sp>
        </p:grpSp>
        <p:sp>
          <p:nvSpPr>
            <p:cNvPr id="15" name="Rounded Rectangle 14"/>
            <p:cNvSpPr/>
            <p:nvPr/>
          </p:nvSpPr>
          <p:spPr>
            <a:xfrm>
              <a:off x="10063" y="2566"/>
              <a:ext cx="792" cy="79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5722620" y="2513330"/>
            <a:ext cx="1170305" cy="502920"/>
            <a:chOff x="9012" y="2566"/>
            <a:chExt cx="1843" cy="792"/>
          </a:xfrm>
        </p:grpSpPr>
        <p:sp>
          <p:nvSpPr>
            <p:cNvPr id="21" name="Text Box 20"/>
            <p:cNvSpPr txBox="1"/>
            <p:nvPr/>
          </p:nvSpPr>
          <p:spPr>
            <a:xfrm>
              <a:off x="9012" y="2672"/>
              <a:ext cx="648" cy="580"/>
            </a:xfrm>
            <a:prstGeom prst="rect">
              <a:avLst/>
            </a:prstGeom>
            <a:noFill/>
          </p:spPr>
          <p:txBody>
            <a:bodyPr wrap="none" rtlCol="0">
              <a:spAutoFit/>
            </a:bodyPr>
            <a:lstStyle/>
            <a:p>
              <a:pPr algn="l"/>
              <a:r>
                <a:rPr lang="ja-JP" altLang="en-US" b="1"/>
                <a:t>・</a:t>
              </a:r>
            </a:p>
          </p:txBody>
        </p:sp>
        <p:grpSp>
          <p:nvGrpSpPr>
            <p:cNvPr id="22" name="Group 21"/>
            <p:cNvGrpSpPr/>
            <p:nvPr/>
          </p:nvGrpSpPr>
          <p:grpSpPr>
            <a:xfrm>
              <a:off x="9209" y="2672"/>
              <a:ext cx="854" cy="580"/>
              <a:chOff x="9276" y="2672"/>
              <a:chExt cx="854" cy="580"/>
            </a:xfrm>
          </p:grpSpPr>
          <p:sp>
            <p:nvSpPr>
              <p:cNvPr id="23" name="Text Box 22"/>
              <p:cNvSpPr txBox="1"/>
              <p:nvPr/>
            </p:nvSpPr>
            <p:spPr>
              <a:xfrm>
                <a:off x="9276" y="2672"/>
                <a:ext cx="648" cy="580"/>
              </a:xfrm>
              <a:prstGeom prst="rect">
                <a:avLst/>
              </a:prstGeom>
              <a:noFill/>
            </p:spPr>
            <p:txBody>
              <a:bodyPr wrap="none" rtlCol="0">
                <a:spAutoFit/>
              </a:bodyPr>
              <a:lstStyle/>
              <a:p>
                <a:pPr algn="l"/>
                <a:r>
                  <a:rPr lang="ja-JP" altLang="en-US" b="1"/>
                  <a:t>・</a:t>
                </a:r>
              </a:p>
            </p:txBody>
          </p:sp>
          <p:sp>
            <p:nvSpPr>
              <p:cNvPr id="24" name="Text Box 23"/>
              <p:cNvSpPr txBox="1"/>
              <p:nvPr/>
            </p:nvSpPr>
            <p:spPr>
              <a:xfrm>
                <a:off x="9482" y="2672"/>
                <a:ext cx="648" cy="580"/>
              </a:xfrm>
              <a:prstGeom prst="rect">
                <a:avLst/>
              </a:prstGeom>
              <a:noFill/>
            </p:spPr>
            <p:txBody>
              <a:bodyPr wrap="none" rtlCol="0">
                <a:spAutoFit/>
              </a:bodyPr>
              <a:lstStyle/>
              <a:p>
                <a:pPr algn="l"/>
                <a:r>
                  <a:rPr lang="ja-JP" altLang="en-US" b="1"/>
                  <a:t>・</a:t>
                </a:r>
              </a:p>
            </p:txBody>
          </p:sp>
        </p:grpSp>
        <p:sp>
          <p:nvSpPr>
            <p:cNvPr id="25" name="Rounded Rectangle 24"/>
            <p:cNvSpPr/>
            <p:nvPr/>
          </p:nvSpPr>
          <p:spPr>
            <a:xfrm>
              <a:off x="10063" y="2566"/>
              <a:ext cx="792" cy="79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grpSp>
        <p:nvGrpSpPr>
          <p:cNvPr id="26" name="Group 25"/>
          <p:cNvGrpSpPr/>
          <p:nvPr/>
        </p:nvGrpSpPr>
        <p:grpSpPr>
          <a:xfrm>
            <a:off x="5722620" y="4597400"/>
            <a:ext cx="1170305" cy="502920"/>
            <a:chOff x="9012" y="2566"/>
            <a:chExt cx="1843" cy="792"/>
          </a:xfrm>
        </p:grpSpPr>
        <p:sp>
          <p:nvSpPr>
            <p:cNvPr id="27" name="Text Box 26"/>
            <p:cNvSpPr txBox="1"/>
            <p:nvPr/>
          </p:nvSpPr>
          <p:spPr>
            <a:xfrm>
              <a:off x="9012" y="2672"/>
              <a:ext cx="648" cy="580"/>
            </a:xfrm>
            <a:prstGeom prst="rect">
              <a:avLst/>
            </a:prstGeom>
            <a:noFill/>
          </p:spPr>
          <p:txBody>
            <a:bodyPr wrap="none" rtlCol="0">
              <a:spAutoFit/>
            </a:bodyPr>
            <a:lstStyle/>
            <a:p>
              <a:pPr algn="l"/>
              <a:r>
                <a:rPr lang="ja-JP" altLang="en-US" b="1"/>
                <a:t>・</a:t>
              </a:r>
            </a:p>
          </p:txBody>
        </p:sp>
        <p:grpSp>
          <p:nvGrpSpPr>
            <p:cNvPr id="28" name="Group 27"/>
            <p:cNvGrpSpPr/>
            <p:nvPr/>
          </p:nvGrpSpPr>
          <p:grpSpPr>
            <a:xfrm>
              <a:off x="9209" y="2672"/>
              <a:ext cx="854" cy="580"/>
              <a:chOff x="9276" y="2672"/>
              <a:chExt cx="854" cy="580"/>
            </a:xfrm>
          </p:grpSpPr>
          <p:sp>
            <p:nvSpPr>
              <p:cNvPr id="29" name="Text Box 28"/>
              <p:cNvSpPr txBox="1"/>
              <p:nvPr/>
            </p:nvSpPr>
            <p:spPr>
              <a:xfrm>
                <a:off x="9276" y="2672"/>
                <a:ext cx="648" cy="580"/>
              </a:xfrm>
              <a:prstGeom prst="rect">
                <a:avLst/>
              </a:prstGeom>
              <a:noFill/>
            </p:spPr>
            <p:txBody>
              <a:bodyPr wrap="none" rtlCol="0">
                <a:spAutoFit/>
              </a:bodyPr>
              <a:lstStyle/>
              <a:p>
                <a:pPr algn="l"/>
                <a:r>
                  <a:rPr lang="ja-JP" altLang="en-US" b="1"/>
                  <a:t>・</a:t>
                </a:r>
              </a:p>
            </p:txBody>
          </p:sp>
          <p:sp>
            <p:nvSpPr>
              <p:cNvPr id="30" name="Text Box 29"/>
              <p:cNvSpPr txBox="1"/>
              <p:nvPr/>
            </p:nvSpPr>
            <p:spPr>
              <a:xfrm>
                <a:off x="9482" y="2672"/>
                <a:ext cx="648" cy="580"/>
              </a:xfrm>
              <a:prstGeom prst="rect">
                <a:avLst/>
              </a:prstGeom>
              <a:noFill/>
            </p:spPr>
            <p:txBody>
              <a:bodyPr wrap="none" rtlCol="0">
                <a:spAutoFit/>
              </a:bodyPr>
              <a:lstStyle/>
              <a:p>
                <a:pPr algn="l"/>
                <a:r>
                  <a:rPr lang="ja-JP" altLang="en-US" b="1"/>
                  <a:t>・</a:t>
                </a:r>
              </a:p>
            </p:txBody>
          </p:sp>
        </p:grpSp>
        <p:sp>
          <p:nvSpPr>
            <p:cNvPr id="31" name="Rounded Rectangle 30"/>
            <p:cNvSpPr/>
            <p:nvPr/>
          </p:nvSpPr>
          <p:spPr>
            <a:xfrm>
              <a:off x="10063" y="2566"/>
              <a:ext cx="792" cy="79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grpSp>
      <p:grpSp>
        <p:nvGrpSpPr>
          <p:cNvPr id="32" name="Group 31"/>
          <p:cNvGrpSpPr/>
          <p:nvPr/>
        </p:nvGrpSpPr>
        <p:grpSpPr>
          <a:xfrm>
            <a:off x="5722620" y="5522595"/>
            <a:ext cx="1170305" cy="502920"/>
            <a:chOff x="9012" y="2566"/>
            <a:chExt cx="1843" cy="792"/>
          </a:xfrm>
        </p:grpSpPr>
        <p:sp>
          <p:nvSpPr>
            <p:cNvPr id="33" name="Text Box 32"/>
            <p:cNvSpPr txBox="1"/>
            <p:nvPr/>
          </p:nvSpPr>
          <p:spPr>
            <a:xfrm>
              <a:off x="9012" y="2672"/>
              <a:ext cx="648" cy="580"/>
            </a:xfrm>
            <a:prstGeom prst="rect">
              <a:avLst/>
            </a:prstGeom>
            <a:noFill/>
          </p:spPr>
          <p:txBody>
            <a:bodyPr wrap="none" rtlCol="0">
              <a:spAutoFit/>
            </a:bodyPr>
            <a:lstStyle/>
            <a:p>
              <a:pPr algn="l"/>
              <a:r>
                <a:rPr lang="ja-JP" altLang="en-US" b="1"/>
                <a:t>・</a:t>
              </a:r>
            </a:p>
          </p:txBody>
        </p:sp>
        <p:grpSp>
          <p:nvGrpSpPr>
            <p:cNvPr id="34" name="Group 33"/>
            <p:cNvGrpSpPr/>
            <p:nvPr/>
          </p:nvGrpSpPr>
          <p:grpSpPr>
            <a:xfrm>
              <a:off x="9209" y="2672"/>
              <a:ext cx="854" cy="580"/>
              <a:chOff x="9276" y="2672"/>
              <a:chExt cx="854" cy="580"/>
            </a:xfrm>
          </p:grpSpPr>
          <p:sp>
            <p:nvSpPr>
              <p:cNvPr id="35" name="Text Box 34"/>
              <p:cNvSpPr txBox="1"/>
              <p:nvPr/>
            </p:nvSpPr>
            <p:spPr>
              <a:xfrm>
                <a:off x="9276" y="2672"/>
                <a:ext cx="648" cy="580"/>
              </a:xfrm>
              <a:prstGeom prst="rect">
                <a:avLst/>
              </a:prstGeom>
              <a:noFill/>
            </p:spPr>
            <p:txBody>
              <a:bodyPr wrap="none" rtlCol="0">
                <a:spAutoFit/>
              </a:bodyPr>
              <a:lstStyle/>
              <a:p>
                <a:pPr algn="l"/>
                <a:r>
                  <a:rPr lang="ja-JP" altLang="en-US" b="1"/>
                  <a:t>・</a:t>
                </a:r>
              </a:p>
            </p:txBody>
          </p:sp>
          <p:sp>
            <p:nvSpPr>
              <p:cNvPr id="36" name="Text Box 35"/>
              <p:cNvSpPr txBox="1"/>
              <p:nvPr/>
            </p:nvSpPr>
            <p:spPr>
              <a:xfrm>
                <a:off x="9482" y="2672"/>
                <a:ext cx="648" cy="580"/>
              </a:xfrm>
              <a:prstGeom prst="rect">
                <a:avLst/>
              </a:prstGeom>
              <a:noFill/>
            </p:spPr>
            <p:txBody>
              <a:bodyPr wrap="none" rtlCol="0">
                <a:spAutoFit/>
              </a:bodyPr>
              <a:lstStyle/>
              <a:p>
                <a:pPr algn="l"/>
                <a:r>
                  <a:rPr lang="ja-JP" altLang="en-US" b="1"/>
                  <a:t>・</a:t>
                </a:r>
              </a:p>
            </p:txBody>
          </p:sp>
        </p:grpSp>
        <p:sp>
          <p:nvSpPr>
            <p:cNvPr id="37" name="Rounded Rectangle 36"/>
            <p:cNvSpPr/>
            <p:nvPr/>
          </p:nvSpPr>
          <p:spPr>
            <a:xfrm>
              <a:off x="10063" y="2566"/>
              <a:ext cx="792" cy="792"/>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pSp>
      <p:sp>
        <p:nvSpPr>
          <p:cNvPr id="38" name="Text Box 37"/>
          <p:cNvSpPr txBox="1"/>
          <p:nvPr/>
        </p:nvSpPr>
        <p:spPr>
          <a:xfrm>
            <a:off x="6329045" y="3275965"/>
            <a:ext cx="459740" cy="1062355"/>
          </a:xfrm>
          <a:prstGeom prst="rect">
            <a:avLst/>
          </a:prstGeom>
          <a:noFill/>
        </p:spPr>
        <p:txBody>
          <a:bodyPr vert="eaVert" wrap="square" rtlCol="0">
            <a:spAutoFit/>
          </a:bodyPr>
          <a:lstStyle/>
          <a:p>
            <a:r>
              <a:rPr lang="ja-JP" altLang="en-US" b="1"/>
              <a:t>・・・・</a:t>
            </a:r>
          </a:p>
        </p:txBody>
      </p:sp>
      <p:sp>
        <p:nvSpPr>
          <p:cNvPr id="39" name="Rounded Rectangle 38"/>
          <p:cNvSpPr/>
          <p:nvPr/>
        </p:nvSpPr>
        <p:spPr>
          <a:xfrm>
            <a:off x="9359265" y="3572510"/>
            <a:ext cx="640080" cy="64008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40" name="Text Box 39"/>
          <p:cNvSpPr txBox="1"/>
          <p:nvPr/>
        </p:nvSpPr>
        <p:spPr>
          <a:xfrm>
            <a:off x="7019925" y="1696720"/>
            <a:ext cx="1254760" cy="368300"/>
          </a:xfrm>
          <a:prstGeom prst="rect">
            <a:avLst/>
          </a:prstGeom>
          <a:noFill/>
        </p:spPr>
        <p:txBody>
          <a:bodyPr wrap="none" rtlCol="0">
            <a:spAutoFit/>
          </a:bodyPr>
          <a:lstStyle/>
          <a:p>
            <a:pPr algn="l"/>
            <a:r>
              <a:rPr lang="en-US" b="1">
                <a:latin typeface="DejaVu Sans" panose="020B0603030804020204" charset="0"/>
                <a:cs typeface="DejaVu Sans" panose="020B0603030804020204" charset="0"/>
              </a:rPr>
              <a:t>MODEL1</a:t>
            </a:r>
          </a:p>
        </p:txBody>
      </p:sp>
      <p:sp>
        <p:nvSpPr>
          <p:cNvPr id="41" name="Text Box 40"/>
          <p:cNvSpPr txBox="1"/>
          <p:nvPr/>
        </p:nvSpPr>
        <p:spPr>
          <a:xfrm>
            <a:off x="7019925" y="2580640"/>
            <a:ext cx="1254760" cy="368300"/>
          </a:xfrm>
          <a:prstGeom prst="rect">
            <a:avLst/>
          </a:prstGeom>
          <a:noFill/>
        </p:spPr>
        <p:txBody>
          <a:bodyPr wrap="none" rtlCol="0">
            <a:spAutoFit/>
          </a:bodyPr>
          <a:lstStyle/>
          <a:p>
            <a:pPr algn="l"/>
            <a:r>
              <a:rPr lang="en-US" b="1">
                <a:latin typeface="DejaVu Sans" panose="020B0603030804020204" charset="0"/>
                <a:cs typeface="DejaVu Sans" panose="020B0603030804020204" charset="0"/>
              </a:rPr>
              <a:t>MODEL2</a:t>
            </a:r>
          </a:p>
        </p:txBody>
      </p:sp>
      <p:sp>
        <p:nvSpPr>
          <p:cNvPr id="42" name="Text Box 41"/>
          <p:cNvSpPr txBox="1"/>
          <p:nvPr/>
        </p:nvSpPr>
        <p:spPr>
          <a:xfrm>
            <a:off x="7019925" y="4664710"/>
            <a:ext cx="1254760" cy="368300"/>
          </a:xfrm>
          <a:prstGeom prst="rect">
            <a:avLst/>
          </a:prstGeom>
          <a:noFill/>
        </p:spPr>
        <p:txBody>
          <a:bodyPr wrap="none" rtlCol="0">
            <a:spAutoFit/>
          </a:bodyPr>
          <a:lstStyle/>
          <a:p>
            <a:pPr algn="l"/>
            <a:r>
              <a:rPr lang="en-US" b="1">
                <a:latin typeface="DejaVu Sans" panose="020B0603030804020204" charset="0"/>
                <a:cs typeface="DejaVu Sans" panose="020B0603030804020204" charset="0"/>
              </a:rPr>
              <a:t>MODEL9</a:t>
            </a:r>
          </a:p>
        </p:txBody>
      </p:sp>
      <p:sp>
        <p:nvSpPr>
          <p:cNvPr id="43" name="Text Box 42"/>
          <p:cNvSpPr txBox="1"/>
          <p:nvPr/>
        </p:nvSpPr>
        <p:spPr>
          <a:xfrm>
            <a:off x="7019925" y="5589905"/>
            <a:ext cx="1413510" cy="368300"/>
          </a:xfrm>
          <a:prstGeom prst="rect">
            <a:avLst/>
          </a:prstGeom>
          <a:noFill/>
        </p:spPr>
        <p:txBody>
          <a:bodyPr wrap="none" rtlCol="0">
            <a:spAutoFit/>
          </a:bodyPr>
          <a:lstStyle/>
          <a:p>
            <a:pPr algn="l"/>
            <a:r>
              <a:rPr lang="en-US" b="1">
                <a:latin typeface="DejaVu Sans" panose="020B0603030804020204" charset="0"/>
                <a:cs typeface="DejaVu Sans" panose="020B0603030804020204" charset="0"/>
              </a:rPr>
              <a:t>MODEL10</a:t>
            </a:r>
          </a:p>
        </p:txBody>
      </p:sp>
      <p:sp>
        <p:nvSpPr>
          <p:cNvPr id="44" name="Text Box 43"/>
          <p:cNvSpPr txBox="1"/>
          <p:nvPr/>
        </p:nvSpPr>
        <p:spPr>
          <a:xfrm rot="18300000">
            <a:off x="8576310" y="2524125"/>
            <a:ext cx="459740" cy="1318260"/>
          </a:xfrm>
          <a:prstGeom prst="rect">
            <a:avLst/>
          </a:prstGeom>
          <a:noFill/>
        </p:spPr>
        <p:txBody>
          <a:bodyPr vert="eaVert" wrap="square" rtlCol="0">
            <a:spAutoFit/>
          </a:bodyPr>
          <a:lstStyle/>
          <a:p>
            <a:r>
              <a:rPr lang="ja-JP" altLang="en-US" b="1"/>
              <a:t>・・・</a:t>
            </a:r>
            <a:endParaRPr lang="en-US" altLang="ja-JP" b="1"/>
          </a:p>
        </p:txBody>
      </p:sp>
      <p:sp>
        <p:nvSpPr>
          <p:cNvPr id="45" name="Text Box 44"/>
          <p:cNvSpPr txBox="1"/>
          <p:nvPr/>
        </p:nvSpPr>
        <p:spPr>
          <a:xfrm rot="19020000">
            <a:off x="8355330" y="1741805"/>
            <a:ext cx="459740" cy="829945"/>
          </a:xfrm>
          <a:prstGeom prst="rect">
            <a:avLst/>
          </a:prstGeom>
          <a:noFill/>
        </p:spPr>
        <p:txBody>
          <a:bodyPr vert="eaVert" wrap="square" rtlCol="0">
            <a:spAutoFit/>
          </a:bodyPr>
          <a:lstStyle/>
          <a:p>
            <a:r>
              <a:rPr lang="ja-JP" altLang="en-US" b="1"/>
              <a:t>・・・</a:t>
            </a:r>
            <a:endParaRPr lang="en-US" altLang="ja-JP" b="1"/>
          </a:p>
        </p:txBody>
      </p:sp>
      <p:sp>
        <p:nvSpPr>
          <p:cNvPr id="46" name="Text Box 45"/>
          <p:cNvSpPr txBox="1"/>
          <p:nvPr/>
        </p:nvSpPr>
        <p:spPr>
          <a:xfrm rot="14400000">
            <a:off x="8519160" y="4330065"/>
            <a:ext cx="459740" cy="829945"/>
          </a:xfrm>
          <a:prstGeom prst="rect">
            <a:avLst/>
          </a:prstGeom>
          <a:noFill/>
        </p:spPr>
        <p:txBody>
          <a:bodyPr vert="eaVert" wrap="square" rtlCol="0">
            <a:spAutoFit/>
          </a:bodyPr>
          <a:lstStyle/>
          <a:p>
            <a:r>
              <a:rPr lang="ja-JP" altLang="en-US" b="1"/>
              <a:t>・・・</a:t>
            </a:r>
            <a:endParaRPr lang="en-US" altLang="ja-JP" b="1"/>
          </a:p>
        </p:txBody>
      </p:sp>
      <p:sp>
        <p:nvSpPr>
          <p:cNvPr id="47" name="Text Box 46"/>
          <p:cNvSpPr txBox="1"/>
          <p:nvPr/>
        </p:nvSpPr>
        <p:spPr>
          <a:xfrm rot="13260000">
            <a:off x="8547735" y="5149215"/>
            <a:ext cx="459740" cy="829945"/>
          </a:xfrm>
          <a:prstGeom prst="rect">
            <a:avLst/>
          </a:prstGeom>
          <a:noFill/>
        </p:spPr>
        <p:txBody>
          <a:bodyPr vert="eaVert" wrap="square" rtlCol="0">
            <a:spAutoFit/>
          </a:bodyPr>
          <a:lstStyle/>
          <a:p>
            <a:r>
              <a:rPr lang="ja-JP" altLang="en-US" b="1"/>
              <a:t>・・・</a:t>
            </a:r>
            <a:endParaRPr lang="en-US" altLang="ja-JP" b="1"/>
          </a:p>
        </p:txBody>
      </p:sp>
      <mc:AlternateContent xmlns:mc="http://schemas.openxmlformats.org/markup-compatibility/2006" xmlns:a14="http://schemas.microsoft.com/office/drawing/2010/main">
        <mc:Choice Requires="a14">
          <p:sp>
            <p:nvSpPr>
              <p:cNvPr id="48" name="Text Box 47"/>
              <p:cNvSpPr txBox="1"/>
              <p:nvPr/>
            </p:nvSpPr>
            <p:spPr>
              <a:xfrm>
                <a:off x="984250" y="1696720"/>
                <a:ext cx="419100" cy="3683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DejaVu Math TeX Gyre" panose="02000503000000000000" charset="0"/>
                            </a:rPr>
                          </m:ctrlPr>
                        </m:sSubPr>
                        <m:e>
                          <m:r>
                            <a:rPr lang="en-US" i="1">
                              <a:latin typeface="Cambria Math" panose="02040503050406030204" pitchFamily="18" charset="0"/>
                              <a:cs typeface="DejaVu Math TeX Gyre" panose="02000503000000000000" charset="0"/>
                            </a:rPr>
                            <m:t>𝛼</m:t>
                          </m:r>
                        </m:e>
                        <m:sub>
                          <m:r>
                            <a:rPr lang="en-US" i="1">
                              <a:latin typeface="Cambria Math" panose="02040503050406030204" pitchFamily="18" charset="0"/>
                              <a:cs typeface="DejaVu Math TeX Gyre" panose="02000503000000000000" charset="0"/>
                            </a:rPr>
                            <m:t>1</m:t>
                          </m:r>
                        </m:sub>
                      </m:sSub>
                    </m:oMath>
                  </m:oMathPara>
                </a14:m>
                <a:endParaRPr lang="en-US"/>
              </a:p>
            </p:txBody>
          </p:sp>
        </mc:Choice>
        <mc:Fallback xmlns="">
          <p:sp>
            <p:nvSpPr>
              <p:cNvPr id="48" name="Text Box 47"/>
              <p:cNvSpPr txBox="1">
                <a:spLocks noRot="1" noChangeAspect="1" noMove="1" noResize="1" noEditPoints="1" noAdjustHandles="1" noChangeArrowheads="1" noChangeShapeType="1" noTextEdit="1"/>
              </p:cNvSpPr>
              <p:nvPr/>
            </p:nvSpPr>
            <p:spPr>
              <a:xfrm>
                <a:off x="984250" y="1696720"/>
                <a:ext cx="419100" cy="368300"/>
              </a:xfrm>
              <a:prstGeom prst="rect">
                <a:avLst/>
              </a:prstGeom>
              <a:blipFill rotWithShape="1">
                <a:blip r:embed="rId6"/>
                <a:stretch>
                  <a:fillRect/>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49" name="Text Box 48"/>
              <p:cNvSpPr txBox="1"/>
              <p:nvPr/>
            </p:nvSpPr>
            <p:spPr>
              <a:xfrm>
                <a:off x="984250" y="2580640"/>
                <a:ext cx="419100" cy="3683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DejaVu Math TeX Gyre" panose="02000503000000000000" charset="0"/>
                            </a:rPr>
                          </m:ctrlPr>
                        </m:sSubPr>
                        <m:e>
                          <m:r>
                            <a:rPr lang="en-US" i="1">
                              <a:latin typeface="Cambria Math" panose="02040503050406030204" pitchFamily="18" charset="0"/>
                              <a:cs typeface="DejaVu Math TeX Gyre" panose="02000503000000000000" charset="0"/>
                            </a:rPr>
                            <m:t>𝛼</m:t>
                          </m:r>
                        </m:e>
                        <m:sub>
                          <m:r>
                            <a:rPr lang="en-US" i="1">
                              <a:latin typeface="Cambria Math" panose="02040503050406030204" pitchFamily="18" charset="0"/>
                              <a:cs typeface="DejaVu Math TeX Gyre" panose="02000503000000000000" charset="0"/>
                            </a:rPr>
                            <m:t>2</m:t>
                          </m:r>
                        </m:sub>
                      </m:sSub>
                    </m:oMath>
                  </m:oMathPara>
                </a14:m>
                <a:endParaRPr lang="en-US"/>
              </a:p>
            </p:txBody>
          </p:sp>
        </mc:Choice>
        <mc:Fallback xmlns="">
          <p:sp>
            <p:nvSpPr>
              <p:cNvPr id="49" name="Text Box 48"/>
              <p:cNvSpPr txBox="1">
                <a:spLocks noRot="1" noChangeAspect="1" noMove="1" noResize="1" noEditPoints="1" noAdjustHandles="1" noChangeArrowheads="1" noChangeShapeType="1" noTextEdit="1"/>
              </p:cNvSpPr>
              <p:nvPr/>
            </p:nvSpPr>
            <p:spPr>
              <a:xfrm>
                <a:off x="984250" y="2580640"/>
                <a:ext cx="419100" cy="368300"/>
              </a:xfrm>
              <a:prstGeom prst="rect">
                <a:avLst/>
              </a:prstGeom>
              <a:blipFill rotWithShape="1">
                <a:blip r:embed="rId7"/>
                <a:stretch>
                  <a:fillRect/>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50" name="Text Box 49"/>
              <p:cNvSpPr txBox="1"/>
              <p:nvPr/>
            </p:nvSpPr>
            <p:spPr>
              <a:xfrm>
                <a:off x="984250" y="4664075"/>
                <a:ext cx="419100" cy="3689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DejaVu Math TeX Gyre" panose="02000503000000000000" charset="0"/>
                            </a:rPr>
                          </m:ctrlPr>
                        </m:sSubPr>
                        <m:e>
                          <m:r>
                            <a:rPr lang="en-US" i="1">
                              <a:latin typeface="Cambria Math" panose="02040503050406030204" pitchFamily="18" charset="0"/>
                              <a:cs typeface="DejaVu Math TeX Gyre" panose="02000503000000000000" charset="0"/>
                            </a:rPr>
                            <m:t>𝛼</m:t>
                          </m:r>
                        </m:e>
                        <m:sub>
                          <m:r>
                            <a:rPr lang="en-US" i="1">
                              <a:latin typeface="Cambria Math" panose="02040503050406030204" pitchFamily="18" charset="0"/>
                              <a:cs typeface="DejaVu Math TeX Gyre" panose="02000503000000000000" charset="0"/>
                            </a:rPr>
                            <m:t>9</m:t>
                          </m:r>
                        </m:sub>
                      </m:sSub>
                    </m:oMath>
                  </m:oMathPara>
                </a14:m>
                <a:endParaRPr lang="en-US"/>
              </a:p>
            </p:txBody>
          </p:sp>
        </mc:Choice>
        <mc:Fallback xmlns="">
          <p:sp>
            <p:nvSpPr>
              <p:cNvPr id="50" name="Text Box 49"/>
              <p:cNvSpPr txBox="1">
                <a:spLocks noRot="1" noChangeAspect="1" noMove="1" noResize="1" noEditPoints="1" noAdjustHandles="1" noChangeArrowheads="1" noChangeShapeType="1" noTextEdit="1"/>
              </p:cNvSpPr>
              <p:nvPr/>
            </p:nvSpPr>
            <p:spPr>
              <a:xfrm>
                <a:off x="984250" y="4664075"/>
                <a:ext cx="419100" cy="368935"/>
              </a:xfrm>
              <a:prstGeom prst="rect">
                <a:avLst/>
              </a:prstGeom>
              <a:blipFill rotWithShape="1">
                <a:blip r:embed="rId8"/>
                <a:stretch>
                  <a:fillRect/>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51" name="Text Box 50"/>
              <p:cNvSpPr txBox="1"/>
              <p:nvPr/>
            </p:nvSpPr>
            <p:spPr>
              <a:xfrm>
                <a:off x="984250" y="5589905"/>
                <a:ext cx="419100" cy="3689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DejaVu Math TeX Gyre" panose="02000503000000000000" charset="0"/>
                            </a:rPr>
                          </m:ctrlPr>
                        </m:sSubPr>
                        <m:e>
                          <m:r>
                            <a:rPr lang="en-US" i="1">
                              <a:latin typeface="Cambria Math" panose="02040503050406030204" pitchFamily="18" charset="0"/>
                              <a:cs typeface="DejaVu Math TeX Gyre" panose="02000503000000000000" charset="0"/>
                            </a:rPr>
                            <m:t>𝛼</m:t>
                          </m:r>
                        </m:e>
                        <m:sub>
                          <m:r>
                            <a:rPr lang="en-US" i="1">
                              <a:latin typeface="Cambria Math" panose="02040503050406030204" pitchFamily="18" charset="0"/>
                              <a:cs typeface="DejaVu Math TeX Gyre" panose="02000503000000000000" charset="0"/>
                            </a:rPr>
                            <m:t>10</m:t>
                          </m:r>
                        </m:sub>
                      </m:sSub>
                    </m:oMath>
                  </m:oMathPara>
                </a14:m>
                <a:endParaRPr lang="en-US"/>
              </a:p>
            </p:txBody>
          </p:sp>
        </mc:Choice>
        <mc:Fallback xmlns="">
          <p:sp>
            <p:nvSpPr>
              <p:cNvPr id="51" name="Text Box 50"/>
              <p:cNvSpPr txBox="1">
                <a:spLocks noRot="1" noChangeAspect="1" noMove="1" noResize="1" noEditPoints="1" noAdjustHandles="1" noChangeArrowheads="1" noChangeShapeType="1" noTextEdit="1"/>
              </p:cNvSpPr>
              <p:nvPr/>
            </p:nvSpPr>
            <p:spPr>
              <a:xfrm>
                <a:off x="984250" y="5589905"/>
                <a:ext cx="419100" cy="368935"/>
              </a:xfrm>
              <a:prstGeom prst="rect">
                <a:avLst/>
              </a:prstGeom>
              <a:blipFill rotWithShape="1">
                <a:blip r:embed="rId9"/>
                <a:stretch>
                  <a:fillRect r="-22727"/>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52" name="Text Box 51"/>
              <p:cNvSpPr txBox="1"/>
              <p:nvPr/>
            </p:nvSpPr>
            <p:spPr>
              <a:xfrm>
                <a:off x="9999345" y="3572510"/>
                <a:ext cx="1880235" cy="645160"/>
              </a:xfrm>
              <a:prstGeom prst="rect">
                <a:avLst/>
              </a:prstGeom>
              <a:noFill/>
            </p:spPr>
            <p:txBody>
              <a:bodyPr wrap="square" rtlCol="0">
                <a:spAutoFit/>
              </a:bodyPr>
              <a:lstStyle/>
              <a:p>
                <a:r>
                  <a:rPr lang="en-US" b="1">
                    <a:latin typeface="DejaVu Sans" panose="020B0603030804020204" charset="0"/>
                    <a:cs typeface="DejaVu Sans" panose="020B0603030804020204" charset="0"/>
                  </a:rPr>
                  <a:t>Performance</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DejaVu Math TeX Gyre" panose="02000503000000000000" charset="0"/>
                        </a:rPr>
                        <m:t>(</m:t>
                      </m:r>
                      <m:r>
                        <a:rPr lang="en-US" i="1">
                          <a:latin typeface="Cambria Math" panose="02040503050406030204" pitchFamily="18" charset="0"/>
                          <a:cs typeface="DejaVu Math TeX Gyre" panose="02000503000000000000" charset="0"/>
                        </a:rPr>
                        <m:t>𝛼</m:t>
                      </m:r>
                      <m:r>
                        <a:rPr lang="en-US" i="1">
                          <a:latin typeface="Cambria Math" panose="02040503050406030204" pitchFamily="18" charset="0"/>
                          <a:cs typeface="DejaVu Math TeX Gyre" panose="02000503000000000000" charset="0"/>
                        </a:rPr>
                        <m:t>&gt;0)</m:t>
                      </m:r>
                    </m:oMath>
                  </m:oMathPara>
                </a14:m>
                <a:endParaRPr lang="en-US" b="1">
                  <a:latin typeface="DejaVu Sans" panose="020B0603030804020204" charset="0"/>
                  <a:cs typeface="DejaVu Sans" panose="020B0603030804020204" charset="0"/>
                </a:endParaRPr>
              </a:p>
            </p:txBody>
          </p:sp>
        </mc:Choice>
        <mc:Fallback xmlns="">
          <p:sp>
            <p:nvSpPr>
              <p:cNvPr id="52" name="Text Box 51"/>
              <p:cNvSpPr txBox="1">
                <a:spLocks noRot="1" noChangeAspect="1" noMove="1" noResize="1" noEditPoints="1" noAdjustHandles="1" noChangeArrowheads="1" noChangeShapeType="1" noTextEdit="1"/>
              </p:cNvSpPr>
              <p:nvPr/>
            </p:nvSpPr>
            <p:spPr>
              <a:xfrm>
                <a:off x="9999345" y="3572510"/>
                <a:ext cx="1880235" cy="645160"/>
              </a:xfrm>
              <a:prstGeom prst="rect">
                <a:avLst/>
              </a:prstGeom>
              <a:blipFill rotWithShape="1">
                <a:blip r:embed="rId10"/>
                <a:stretch>
                  <a:fillRect/>
                </a:stretch>
              </a:blipFill>
            </p:spPr>
            <p:txBody>
              <a:bodyPr/>
              <a:lstStyle/>
              <a:p>
                <a:r>
                  <a:rPr lang="en-US"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sym typeface="+mn-ea"/>
              </a:rPr>
              <a:t>7.1</a:t>
            </a:r>
            <a:r>
              <a:rPr lang="ja-JP" altLang="en-US" sz="3600" dirty="0">
                <a:sym typeface="+mn-ea"/>
              </a:rPr>
              <a:t>　回帰の決定木</a:t>
            </a:r>
            <a:endParaRPr kumimoji="1" lang="ja-JP" altLang="en-US" sz="3600" dirty="0"/>
          </a:p>
        </p:txBody>
      </p:sp>
      <mc:AlternateContent xmlns:mc="http://schemas.openxmlformats.org/markup-compatibility/2006" xmlns:a14="http://schemas.microsoft.com/office/drawing/2010/main">
        <mc:Choice Requires="a14">
          <p:sp>
            <p:nvSpPr>
              <p:cNvPr id="8" name="コンテンツ プレースホルダー 7"/>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nary>
                        <m:naryPr>
                          <m:chr m:val="∑"/>
                          <m:supHide m:val="on"/>
                          <m:ctrlPr>
                            <a:rPr lang="ja-JP" altLang="en-US" sz="240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sub>
                          </m:sSub>
                          <m:r>
                            <m:rPr>
                              <m:brk m:alnAt="7"/>
                            </m:rPr>
                            <a:rPr lang="en-US" altLang="ja-JP" sz="2400" b="0" i="1" smtClean="0">
                              <a:latin typeface="Cambria Math" panose="02040503050406030204" pitchFamily="18" charset="0"/>
                            </a:rPr>
                            <m:t>&lt;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sub>
                          </m:sSub>
                        </m:sub>
                        <m:sup/>
                        <m:e>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sSubSup>
                            <m:sSubSupPr>
                              <m:ctrlPr>
                                <a:rPr lang="en-US" altLang="ja-JP" sz="2400" b="0" i="1" smtClean="0">
                                  <a:latin typeface="Cambria Math" panose="02040503050406030204" pitchFamily="18" charset="0"/>
                                </a:rPr>
                              </m:ctrlPr>
                            </m:sSubSup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𝑦</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𝐿</m:t>
                              </m:r>
                            </m:sup>
                          </m:sSubSup>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nary>
                            <m:naryPr>
                              <m:chr m:val="∑"/>
                              <m:supHide m:val="on"/>
                              <m:ctrlPr>
                                <a:rPr lang="ja-JP" altLang="en-US" sz="2400" i="1">
                                  <a:latin typeface="Cambria Math" panose="02040503050406030204" pitchFamily="18" charset="0"/>
                                </a:rPr>
                              </m:ctrlPr>
                            </m:naryPr>
                            <m:sub>
                              <m:r>
                                <m:rPr>
                                  <m:brk m:alnAt="7"/>
                                </m:rPr>
                                <a:rPr lang="en-US" altLang="ja-JP" sz="2400" i="1">
                                  <a:latin typeface="Cambria Math" panose="02040503050406030204" pitchFamily="18" charset="0"/>
                                </a:rPr>
                                <m:t>𝑘</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𝑘</m:t>
                                  </m:r>
                                  <m:r>
                                    <a:rPr lang="en-US" altLang="ja-JP" sz="2400" i="1">
                                      <a:latin typeface="Cambria Math" panose="02040503050406030204" pitchFamily="18" charset="0"/>
                                    </a:rPr>
                                    <m:t>,</m:t>
                                  </m:r>
                                  <m:r>
                                    <a:rPr lang="en-US" altLang="ja-JP" sz="2400" i="1">
                                      <a:latin typeface="Cambria Math" panose="02040503050406030204" pitchFamily="18" charset="0"/>
                                    </a:rPr>
                                    <m:t>𝑗</m:t>
                                  </m:r>
                                </m:sub>
                              </m:sSub>
                              <m:r>
                                <a:rPr lang="en-US" altLang="ja-JP" sz="240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sub>
                              </m:sSub>
                            </m:sub>
                            <m:sup/>
                            <m:e>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𝑦</m:t>
                                      </m:r>
                                    </m:e>
                                  </m:acc>
                                </m:e>
                                <m:sub>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𝑅</m:t>
                                  </m:r>
                                </m:sup>
                              </m:sSub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m:t>
                                  </m:r>
                                </m:e>
                                <m:sup>
                                  <m:r>
                                    <a:rPr lang="en-US" altLang="ja-JP" sz="2400" i="1">
                                      <a:latin typeface="Cambria Math" panose="02040503050406030204" pitchFamily="18" charset="0"/>
                                    </a:rPr>
                                    <m:t>2</m:t>
                                  </m:r>
                                </m:sup>
                              </m:sSup>
                            </m:e>
                          </m:nary>
                        </m:e>
                      </m:nary>
                    </m:oMath>
                  </m:oMathPara>
                </a14:m>
                <a:endParaRPr lang="en-US" altLang="ja-JP" sz="2400" dirty="0"/>
              </a:p>
              <a:p>
                <a:pPr marL="0" indent="0">
                  <a:buNone/>
                </a:pPr>
                <a:endParaRPr lang="en-US" altLang="ja-JP" dirty="0"/>
              </a:p>
              <a:p>
                <a:pPr marL="0" indent="0">
                  <a:buNone/>
                </a:pPr>
                <a:r>
                  <a:rPr lang="ja-JP" altLang="en-US" dirty="0"/>
                  <a:t>を最小にする </a:t>
                </a:r>
                <a14:m>
                  <m:oMath xmlns:m="http://schemas.openxmlformats.org/officeDocument/2006/math">
                    <m:r>
                      <a:rPr lang="en-US" altLang="ja-JP" b="0" i="1" smtClean="0">
                        <a:latin typeface="Cambria Math" panose="02040503050406030204" pitchFamily="18" charset="0"/>
                      </a:rPr>
                      <m:t>𝑖</m:t>
                    </m:r>
                    <m:r>
                      <a:rPr lang="en-US" altLang="ja-JP" b="0" i="1" smtClean="0">
                        <a:latin typeface="Cambria Math" panose="02040503050406030204" pitchFamily="18" charset="0"/>
                      </a:rPr>
                      <m:t>, </m:t>
                    </m:r>
                    <m:r>
                      <a:rPr lang="en-US" altLang="ja-JP" b="0" i="1" smtClean="0">
                        <a:latin typeface="Cambria Math" panose="02040503050406030204" pitchFamily="18" charset="0"/>
                      </a:rPr>
                      <m:t>𝑗</m:t>
                    </m:r>
                    <m:r>
                      <a:rPr lang="en-US" altLang="ja-JP" b="0" i="1" smtClean="0">
                        <a:latin typeface="Cambria Math" panose="02040503050406030204" pitchFamily="18" charset="0"/>
                      </a:rPr>
                      <m:t> </m:t>
                    </m:r>
                    <m:r>
                      <a:rPr lang="ja-JP" altLang="en-US" i="1">
                        <a:latin typeface="Cambria Math" panose="02040503050406030204" pitchFamily="18" charset="0"/>
                      </a:rPr>
                      <m:t>を</m:t>
                    </m:r>
                  </m:oMath>
                </a14:m>
                <a:r>
                  <a:rPr lang="ja-JP" altLang="en-US" dirty="0"/>
                  <a:t>選んでいる。</a:t>
                </a:r>
                <a:endParaRPr lang="en-US" altLang="ja-JP" dirty="0"/>
              </a:p>
              <a:p>
                <a:pPr marL="0" indent="0">
                  <a:buNone/>
                </a:pPr>
                <a:endParaRPr lang="en-US" altLang="ja-JP" sz="2400" dirty="0"/>
              </a:p>
            </p:txBody>
          </p:sp>
        </mc:Choice>
        <mc:Fallback xmlns="">
          <p:sp>
            <p:nvSpPr>
              <p:cNvPr id="8" name="コンテンツ プレースホルダー 7"/>
              <p:cNvSpPr>
                <a:spLocks noRot="1" noChangeAspect="1" noMove="1" noResize="1" noEditPoints="1" noAdjustHandles="1" noChangeArrowheads="1" noChangeShapeType="1" noTextEdit="1"/>
              </p:cNvSpPr>
              <p:nvPr>
                <p:ph idx="1"/>
              </p:nvPr>
            </p:nvSpPr>
            <p:spPr>
              <a:blipFill rotWithShape="1">
                <a:blip r:embed="rId3"/>
                <a:stretch>
                  <a:fillRect b="7"/>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5905500" y="3913202"/>
                <a:ext cx="3004925" cy="9101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i="1" smtClean="0">
                              <a:latin typeface="Cambria Math" panose="02040503050406030204" pitchFamily="18" charset="0"/>
                            </a:rPr>
                          </m:ctrlPr>
                        </m:sSubSup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𝑦</m:t>
                              </m:r>
                            </m:e>
                          </m:acc>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r>
                            <a:rPr lang="en-US" altLang="ja-JP" sz="2000" b="0" i="1" smtClean="0">
                              <a:latin typeface="Cambria Math" panose="02040503050406030204" pitchFamily="18" charset="0"/>
                            </a:rPr>
                            <m:t>𝑅</m:t>
                          </m:r>
                        </m:sup>
                      </m:sSubSup>
                      <m:box>
                        <m:boxPr>
                          <m:ctrlPr>
                            <a:rPr lang="en-US" altLang="ja-JP" sz="2000" b="0" i="1" smtClean="0">
                              <a:latin typeface="Cambria Math" panose="02040503050406030204" pitchFamily="18" charset="0"/>
                            </a:rPr>
                          </m:ctrlPr>
                        </m:boxPr>
                        <m:e>
                          <m:r>
                            <a:rPr lang="en-US" altLang="ja-JP" sz="2000" b="0" i="1" smtClean="0">
                              <a:latin typeface="Cambria Math" panose="02040503050406030204" pitchFamily="18" charset="0"/>
                            </a:rPr>
                            <m:t>≔</m:t>
                          </m:r>
                        </m:e>
                      </m:box>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1/</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𝑅</m:t>
                              </m:r>
                            </m:sub>
                          </m:sSub>
                        </m:e>
                      </m:d>
                      <m:nary>
                        <m:naryPr>
                          <m:chr m:val="∑"/>
                          <m:supHide m:val="on"/>
                          <m:ctrlPr>
                            <a:rPr lang="en-US" altLang="ja-JP" sz="2000" b="0" i="1" smtClean="0">
                              <a:latin typeface="Cambria Math" panose="02040503050406030204" pitchFamily="18" charset="0"/>
                            </a:rPr>
                          </m:ctrlPr>
                        </m:naryPr>
                        <m:sub>
                          <m:r>
                            <m:rPr>
                              <m:brk m:alnAt="7"/>
                            </m:rPr>
                            <a:rPr lang="en-US" altLang="ja-JP" sz="2000" i="1">
                              <a:latin typeface="Cambria Math" panose="02040503050406030204" pitchFamily="18" charset="0"/>
                            </a:rPr>
                            <m:t>𝑘</m:t>
                          </m:r>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𝑘</m:t>
                              </m:r>
                              <m:r>
                                <a:rPr lang="en-US" altLang="ja-JP" sz="2000" i="1">
                                  <a:latin typeface="Cambria Math" panose="02040503050406030204" pitchFamily="18" charset="0"/>
                                </a:rPr>
                                <m:t>,</m:t>
                              </m:r>
                              <m:r>
                                <a:rPr lang="en-US" altLang="ja-JP" sz="2000" i="1">
                                  <a:latin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Sub>
                        </m:sub>
                        <m:sup/>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𝑘</m:t>
                              </m:r>
                            </m:sub>
                          </m:sSub>
                        </m:e>
                      </m:nary>
                    </m:oMath>
                  </m:oMathPara>
                </a14:m>
                <a:endParaRPr kumimoji="1" lang="ja-JP" altLang="en-US" sz="20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5905500" y="3913202"/>
                <a:ext cx="3004925" cy="910186"/>
              </a:xfrm>
              <a:prstGeom prst="rect">
                <a:avLst/>
              </a:prstGeom>
              <a:blipFill rotWithShape="1">
                <a:blip r:embed="rId4"/>
                <a:stretch>
                  <a:fillRect t="-36" r="-12042" b="62"/>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2637233" y="3913202"/>
                <a:ext cx="3268267" cy="9101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0" i="1" smtClean="0">
                              <a:latin typeface="Cambria Math" panose="02040503050406030204" pitchFamily="18" charset="0"/>
                            </a:rPr>
                          </m:ctrlPr>
                        </m:sSubSup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𝑦</m:t>
                              </m:r>
                            </m:e>
                          </m:acc>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𝑗</m:t>
                          </m:r>
                        </m:sub>
                        <m:sup>
                          <m:r>
                            <a:rPr lang="en-US" altLang="ja-JP" sz="2000" b="0" i="1" smtClean="0">
                              <a:latin typeface="Cambria Math" panose="02040503050406030204" pitchFamily="18" charset="0"/>
                            </a:rPr>
                            <m:t>𝐿</m:t>
                          </m:r>
                        </m:sup>
                      </m:sSubSup>
                      <m:box>
                        <m:boxPr>
                          <m:ctrlPr>
                            <a:rPr lang="en-US" altLang="ja-JP" sz="2000" b="0" i="1" smtClean="0">
                              <a:latin typeface="Cambria Math" panose="02040503050406030204" pitchFamily="18" charset="0"/>
                            </a:rPr>
                          </m:ctrlPr>
                        </m:boxPr>
                        <m:e>
                          <m:r>
                            <a:rPr lang="en-US" altLang="ja-JP" sz="2000" b="0" i="1" smtClean="0">
                              <a:latin typeface="Cambria Math" panose="02040503050406030204" pitchFamily="18" charset="0"/>
                            </a:rPr>
                            <m:t>≔</m:t>
                          </m:r>
                        </m:e>
                      </m:box>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1/</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𝐿</m:t>
                              </m:r>
                            </m:sub>
                          </m:sSub>
                        </m:e>
                      </m:d>
                      <m:nary>
                        <m:naryPr>
                          <m:chr m:val="∑"/>
                          <m:supHide m:val="on"/>
                          <m:ctrlPr>
                            <a:rPr lang="en-US" altLang="ja-JP" sz="2000" b="0" i="1" smtClean="0">
                              <a:latin typeface="Cambria Math" panose="02040503050406030204" pitchFamily="18" charset="0"/>
                            </a:rPr>
                          </m:ctrlPr>
                        </m:naryPr>
                        <m:sub>
                          <m:r>
                            <m:rPr>
                              <m:brk m:alnAt="7"/>
                            </m:rPr>
                            <a:rPr lang="en-US" altLang="ja-JP" sz="2000" i="1">
                              <a:latin typeface="Cambria Math" panose="02040503050406030204" pitchFamily="18" charset="0"/>
                            </a:rPr>
                            <m:t>𝑘</m:t>
                          </m:r>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𝑘</m:t>
                              </m:r>
                              <m:r>
                                <a:rPr lang="en-US" altLang="ja-JP" sz="2000" i="1">
                                  <a:latin typeface="Cambria Math" panose="02040503050406030204" pitchFamily="18" charset="0"/>
                                </a:rPr>
                                <m:t>,</m:t>
                              </m:r>
                              <m:r>
                                <a:rPr lang="en-US" altLang="ja-JP" sz="2000" i="1">
                                  <a:latin typeface="Cambria Math" panose="02040503050406030204" pitchFamily="18" charset="0"/>
                                </a:rPr>
                                <m:t>𝑗</m:t>
                              </m:r>
                            </m:sub>
                          </m:sSub>
                          <m:r>
                            <m:rPr>
                              <m:brk m:alnAt="7"/>
                            </m:rPr>
                            <a:rPr lang="en-US" altLang="ja-JP" sz="2000" i="1">
                              <a:latin typeface="Cambria Math" panose="02040503050406030204" pitchFamily="18" charset="0"/>
                            </a:rPr>
                            <m:t>&lt;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Sub>
                        </m:sub>
                        <m:sup/>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𝑘</m:t>
                              </m:r>
                            </m:sub>
                          </m:sSub>
                        </m:e>
                      </m:nary>
                      <m:r>
                        <a:rPr lang="en-US" altLang="ja-JP" sz="2000" b="0" i="0" smtClean="0">
                          <a:latin typeface="Cambria Math" panose="02040503050406030204" pitchFamily="18" charset="0"/>
                        </a:rPr>
                        <m:t>   ,</m:t>
                      </m:r>
                    </m:oMath>
                  </m:oMathPara>
                </a14:m>
                <a:endParaRPr kumimoji="1" lang="ja-JP" altLang="en-US" sz="20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2637233" y="3913202"/>
                <a:ext cx="3268267" cy="910186"/>
              </a:xfrm>
              <a:prstGeom prst="rect">
                <a:avLst/>
              </a:prstGeom>
              <a:blipFill rotWithShape="1">
                <a:blip r:embed="rId5"/>
                <a:stretch>
                  <a:fillRect l="-2" t="-36" r="-13523" b="62"/>
                </a:stretch>
              </a:blipFill>
            </p:spPr>
            <p:txBody>
              <a:bodyPr/>
              <a:lstStyle/>
              <a:p>
                <a:r>
                  <a:rPr lang="en-US"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s 31"/>
          <p:cNvSpPr/>
          <p:nvPr/>
        </p:nvSpPr>
        <p:spPr>
          <a:xfrm>
            <a:off x="8604250" y="2799715"/>
            <a:ext cx="3218815" cy="970915"/>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ja-JP" altLang="en-US" sz="3600"/>
              <a:t>スタック（</a:t>
            </a:r>
            <a:r>
              <a:rPr lang="en-US" altLang="ja-JP" sz="3600"/>
              <a:t>LIFO</a:t>
            </a:r>
            <a:r>
              <a:rPr lang="ja-JP" altLang="en-US" sz="3600"/>
              <a:t>）・キュー（</a:t>
            </a:r>
            <a:r>
              <a:rPr lang="en-US" altLang="ja-JP" sz="3600"/>
              <a:t>FIFO</a:t>
            </a:r>
            <a:r>
              <a:rPr lang="ja-JP" altLang="en-US" sz="3600"/>
              <a:t>）</a:t>
            </a:r>
          </a:p>
        </p:txBody>
      </p:sp>
      <p:sp>
        <p:nvSpPr>
          <p:cNvPr id="4" name="Rounded Rectangle 3"/>
          <p:cNvSpPr/>
          <p:nvPr/>
        </p:nvSpPr>
        <p:spPr>
          <a:xfrm>
            <a:off x="1982470" y="2707640"/>
            <a:ext cx="2135505" cy="3240405"/>
          </a:xfrm>
          <a:prstGeom prst="roundRect">
            <a:avLst>
              <a:gd name="adj" fmla="val 7345"/>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s 5"/>
          <p:cNvSpPr/>
          <p:nvPr/>
        </p:nvSpPr>
        <p:spPr>
          <a:xfrm>
            <a:off x="2049145" y="5394960"/>
            <a:ext cx="1981835" cy="41910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rPr>
              <a:t>データ１</a:t>
            </a:r>
          </a:p>
        </p:txBody>
      </p:sp>
      <p:sp>
        <p:nvSpPr>
          <p:cNvPr id="7" name="Text Box 6"/>
          <p:cNvSpPr txBox="1"/>
          <p:nvPr/>
        </p:nvSpPr>
        <p:spPr>
          <a:xfrm>
            <a:off x="8738870" y="2962275"/>
            <a:ext cx="2948940" cy="645160"/>
          </a:xfrm>
          <a:prstGeom prst="rect">
            <a:avLst/>
          </a:prstGeom>
          <a:noFill/>
        </p:spPr>
        <p:txBody>
          <a:bodyPr wrap="none" rtlCol="0">
            <a:spAutoFit/>
          </a:bodyPr>
          <a:lstStyle/>
          <a:p>
            <a:r>
              <a:rPr lang="en-US" altLang="ja-JP" b="1">
                <a:latin typeface="DejaVu Sans" panose="020B0603030804020204" charset="0"/>
                <a:cs typeface="DejaVu Sans" panose="020B0603030804020204" charset="0"/>
              </a:rPr>
              <a:t>PUSH</a:t>
            </a:r>
            <a:r>
              <a:rPr lang="ja-JP" altLang="en-US" b="1">
                <a:latin typeface="DejaVu Sans" panose="020B0603030804020204" charset="0"/>
                <a:cs typeface="DejaVu Sans" panose="020B0603030804020204" charset="0"/>
              </a:rPr>
              <a:t>：データを追加する</a:t>
            </a:r>
          </a:p>
          <a:p>
            <a:r>
              <a:rPr lang="en-US" altLang="ja-JP" b="1">
                <a:latin typeface="DejaVu Sans" panose="020B0603030804020204" charset="0"/>
                <a:cs typeface="DejaVu Sans" panose="020B0603030804020204" charset="0"/>
              </a:rPr>
              <a:t>POP</a:t>
            </a:r>
            <a:r>
              <a:rPr lang="ja-JP" altLang="en-US" b="1">
                <a:latin typeface="DejaVu Sans" panose="020B0603030804020204" charset="0"/>
                <a:cs typeface="DejaVu Sans" panose="020B0603030804020204" charset="0"/>
              </a:rPr>
              <a:t>：データを取り出す</a:t>
            </a:r>
          </a:p>
        </p:txBody>
      </p:sp>
      <p:sp>
        <p:nvSpPr>
          <p:cNvPr id="8" name="Text Box 7"/>
          <p:cNvSpPr txBox="1"/>
          <p:nvPr/>
        </p:nvSpPr>
        <p:spPr>
          <a:xfrm>
            <a:off x="2338705" y="6096000"/>
            <a:ext cx="1402080" cy="460375"/>
          </a:xfrm>
          <a:prstGeom prst="rect">
            <a:avLst/>
          </a:prstGeom>
          <a:noFill/>
        </p:spPr>
        <p:txBody>
          <a:bodyPr wrap="none" rtlCol="0" anchor="t">
            <a:spAutoFit/>
          </a:bodyPr>
          <a:lstStyle/>
          <a:p>
            <a:r>
              <a:rPr lang="ja-JP" altLang="en-US" sz="2400" b="1">
                <a:sym typeface="+mn-ea"/>
              </a:rPr>
              <a:t>スタック</a:t>
            </a:r>
          </a:p>
        </p:txBody>
      </p:sp>
      <p:sp>
        <p:nvSpPr>
          <p:cNvPr id="10" name="Rectangles 9"/>
          <p:cNvSpPr/>
          <p:nvPr/>
        </p:nvSpPr>
        <p:spPr>
          <a:xfrm>
            <a:off x="2049145" y="4937760"/>
            <a:ext cx="1981835" cy="41910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rPr>
              <a:t>データ</a:t>
            </a:r>
            <a:r>
              <a:rPr lang="ja-JP" altLang="en-US" b="1">
                <a:solidFill>
                  <a:schemeClr val="tx1"/>
                </a:solidFill>
              </a:rPr>
              <a:t>２</a:t>
            </a:r>
          </a:p>
        </p:txBody>
      </p:sp>
      <p:sp>
        <p:nvSpPr>
          <p:cNvPr id="11" name="Rectangles 10"/>
          <p:cNvSpPr/>
          <p:nvPr/>
        </p:nvSpPr>
        <p:spPr>
          <a:xfrm>
            <a:off x="2049145" y="4480560"/>
            <a:ext cx="1981835" cy="419100"/>
          </a:xfrm>
          <a:prstGeom prst="rect">
            <a:avLst/>
          </a:prstGeom>
          <a:solidFill>
            <a:srgbClr val="92D050"/>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rPr>
              <a:t>データ</a:t>
            </a:r>
            <a:r>
              <a:rPr lang="ja-JP" altLang="en-US" b="1">
                <a:solidFill>
                  <a:schemeClr val="tx1"/>
                </a:solidFill>
              </a:rPr>
              <a:t>３</a:t>
            </a:r>
          </a:p>
        </p:txBody>
      </p:sp>
      <p:sp>
        <p:nvSpPr>
          <p:cNvPr id="15" name="Text Box 14"/>
          <p:cNvSpPr txBox="1"/>
          <p:nvPr/>
        </p:nvSpPr>
        <p:spPr>
          <a:xfrm>
            <a:off x="6508115" y="6096000"/>
            <a:ext cx="1097280" cy="460375"/>
          </a:xfrm>
          <a:prstGeom prst="rect">
            <a:avLst/>
          </a:prstGeom>
          <a:noFill/>
        </p:spPr>
        <p:txBody>
          <a:bodyPr wrap="none" rtlCol="0" anchor="t">
            <a:spAutoFit/>
          </a:bodyPr>
          <a:lstStyle/>
          <a:p>
            <a:r>
              <a:rPr lang="ja-JP" altLang="en-US" sz="2400" b="1">
                <a:sym typeface="+mn-ea"/>
              </a:rPr>
              <a:t>キュー</a:t>
            </a:r>
          </a:p>
        </p:txBody>
      </p:sp>
      <p:sp>
        <p:nvSpPr>
          <p:cNvPr id="16" name="Rectangles 15"/>
          <p:cNvSpPr/>
          <p:nvPr/>
        </p:nvSpPr>
        <p:spPr>
          <a:xfrm>
            <a:off x="2049145" y="3982085"/>
            <a:ext cx="1981835" cy="419100"/>
          </a:xfrm>
          <a:prstGeom prst="rect">
            <a:avLst/>
          </a:prstGeom>
          <a:noFill/>
          <a:ln>
            <a:solidFill>
              <a:srgbClr val="92D050"/>
            </a:solidFill>
            <a:prstDash val="sysDash"/>
          </a:ln>
          <a:extLst>
            <a:ext uri="{909E8E84-426E-40DD-AFC4-6F175D3DCCD1}">
              <a14:hiddenFill xmlns:a14="http://schemas.microsoft.com/office/drawing/2010/main">
                <a:solidFill>
                  <a:schemeClr val="accent6"/>
                </a:solidFill>
              </a14:hiddenFill>
            </a:ext>
          </a:extLst>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rPr>
              <a:t>データ</a:t>
            </a:r>
            <a:r>
              <a:rPr lang="ja-JP" altLang="en-US" b="1">
                <a:solidFill>
                  <a:schemeClr val="tx1"/>
                </a:solidFill>
              </a:rPr>
              <a:t>４</a:t>
            </a:r>
          </a:p>
        </p:txBody>
      </p:sp>
      <p:sp>
        <p:nvSpPr>
          <p:cNvPr id="18" name="Bent Arrow 17"/>
          <p:cNvSpPr/>
          <p:nvPr/>
        </p:nvSpPr>
        <p:spPr>
          <a:xfrm rot="5400000">
            <a:off x="1682750" y="2512060"/>
            <a:ext cx="1303655" cy="704850"/>
          </a:xfrm>
          <a:prstGeom prst="bentArrow">
            <a:avLst/>
          </a:prstGeom>
          <a:solidFill>
            <a:srgbClr val="FFC000"/>
          </a:solidFill>
          <a:ln>
            <a:solidFill>
              <a:srgbClr val="ED7D3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19" name="Rectangles 18"/>
          <p:cNvSpPr/>
          <p:nvPr/>
        </p:nvSpPr>
        <p:spPr>
          <a:xfrm>
            <a:off x="266700" y="2105660"/>
            <a:ext cx="1637030" cy="419100"/>
          </a:xfrm>
          <a:prstGeom prst="rect">
            <a:avLst/>
          </a:prstGeom>
          <a:solidFill>
            <a:srgbClr val="92D050"/>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rPr>
              <a:t>データ</a:t>
            </a:r>
            <a:r>
              <a:rPr lang="ja-JP" altLang="en-US" b="1">
                <a:solidFill>
                  <a:schemeClr val="tx1"/>
                </a:solidFill>
              </a:rPr>
              <a:t>４</a:t>
            </a:r>
          </a:p>
        </p:txBody>
      </p:sp>
      <p:sp>
        <p:nvSpPr>
          <p:cNvPr id="20" name="Bent Arrow 19"/>
          <p:cNvSpPr/>
          <p:nvPr/>
        </p:nvSpPr>
        <p:spPr>
          <a:xfrm>
            <a:off x="3395980" y="2105660"/>
            <a:ext cx="721995" cy="1410970"/>
          </a:xfrm>
          <a:prstGeom prst="bentArrow">
            <a:avLst>
              <a:gd name="adj1" fmla="val 25000"/>
              <a:gd name="adj2" fmla="val 26441"/>
              <a:gd name="adj3" fmla="val 25000"/>
              <a:gd name="adj4" fmla="val 43750"/>
            </a:avLst>
          </a:prstGeom>
          <a:solidFill>
            <a:srgbClr val="FFC000"/>
          </a:solidFill>
          <a:ln>
            <a:solidFill>
              <a:srgbClr val="ED7D3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21" name="Rectangles 20"/>
          <p:cNvSpPr/>
          <p:nvPr/>
        </p:nvSpPr>
        <p:spPr>
          <a:xfrm>
            <a:off x="4185285" y="2105660"/>
            <a:ext cx="1637030" cy="419100"/>
          </a:xfrm>
          <a:prstGeom prst="rect">
            <a:avLst/>
          </a:prstGeom>
          <a:solidFill>
            <a:srgbClr val="92D050"/>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rPr>
              <a:t>データ</a:t>
            </a:r>
            <a:r>
              <a:rPr lang="ja-JP" altLang="en-US" b="1">
                <a:solidFill>
                  <a:schemeClr val="tx1"/>
                </a:solidFill>
              </a:rPr>
              <a:t>４</a:t>
            </a:r>
          </a:p>
        </p:txBody>
      </p:sp>
      <p:sp>
        <p:nvSpPr>
          <p:cNvPr id="23" name="Rounded Rectangle 22"/>
          <p:cNvSpPr/>
          <p:nvPr/>
        </p:nvSpPr>
        <p:spPr>
          <a:xfrm>
            <a:off x="5999480" y="2707640"/>
            <a:ext cx="2135505" cy="3240405"/>
          </a:xfrm>
          <a:prstGeom prst="roundRect">
            <a:avLst>
              <a:gd name="adj" fmla="val 7345"/>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s 23"/>
          <p:cNvSpPr/>
          <p:nvPr/>
        </p:nvSpPr>
        <p:spPr>
          <a:xfrm>
            <a:off x="6066155" y="5394960"/>
            <a:ext cx="1981835" cy="419100"/>
          </a:xfrm>
          <a:prstGeom prst="rect">
            <a:avLst/>
          </a:prstGeom>
          <a:noFill/>
          <a:ln w="22225">
            <a:solidFill>
              <a:srgbClr val="92D050"/>
            </a:solidFill>
            <a:prstDash val="sysDash"/>
          </a:ln>
          <a:extLst>
            <a:ext uri="{909E8E84-426E-40DD-AFC4-6F175D3DCCD1}">
              <a14:hiddenFill xmlns:a14="http://schemas.microsoft.com/office/drawing/2010/main">
                <a:solidFill>
                  <a:srgbClr val="92D050"/>
                </a:solidFill>
              </a14:hiddenFill>
            </a:ext>
          </a:extLst>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rPr>
              <a:t>データ１</a:t>
            </a:r>
          </a:p>
        </p:txBody>
      </p:sp>
      <p:sp>
        <p:nvSpPr>
          <p:cNvPr id="25" name="Rectangles 24"/>
          <p:cNvSpPr/>
          <p:nvPr/>
        </p:nvSpPr>
        <p:spPr>
          <a:xfrm>
            <a:off x="6066155" y="4937760"/>
            <a:ext cx="1981835" cy="41910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rPr>
              <a:t>データ</a:t>
            </a:r>
            <a:r>
              <a:rPr lang="ja-JP" altLang="en-US" b="1">
                <a:solidFill>
                  <a:schemeClr val="tx1"/>
                </a:solidFill>
              </a:rPr>
              <a:t>２</a:t>
            </a:r>
          </a:p>
        </p:txBody>
      </p:sp>
      <p:sp>
        <p:nvSpPr>
          <p:cNvPr id="26" name="Rectangles 25"/>
          <p:cNvSpPr/>
          <p:nvPr/>
        </p:nvSpPr>
        <p:spPr>
          <a:xfrm>
            <a:off x="6066155" y="4480560"/>
            <a:ext cx="1981835" cy="419100"/>
          </a:xfrm>
          <a:prstGeom prst="rect">
            <a:avLst/>
          </a:prstGeom>
          <a:solidFill>
            <a:srgbClr val="92D050"/>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rPr>
              <a:t>データ</a:t>
            </a:r>
            <a:r>
              <a:rPr lang="ja-JP" altLang="en-US" b="1">
                <a:solidFill>
                  <a:schemeClr val="tx1"/>
                </a:solidFill>
              </a:rPr>
              <a:t>３</a:t>
            </a:r>
          </a:p>
        </p:txBody>
      </p:sp>
      <p:sp>
        <p:nvSpPr>
          <p:cNvPr id="27" name="Rectangles 26"/>
          <p:cNvSpPr/>
          <p:nvPr/>
        </p:nvSpPr>
        <p:spPr>
          <a:xfrm>
            <a:off x="6066155" y="3982085"/>
            <a:ext cx="1981835" cy="419100"/>
          </a:xfrm>
          <a:prstGeom prst="rect">
            <a:avLst/>
          </a:prstGeom>
          <a:solidFill>
            <a:srgbClr val="92D050"/>
          </a:solidFill>
          <a:ln>
            <a:noFill/>
            <a:prstDash val="sysDash"/>
          </a:ln>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rPr>
              <a:t>データ</a:t>
            </a:r>
            <a:r>
              <a:rPr lang="ja-JP" altLang="en-US" b="1">
                <a:solidFill>
                  <a:schemeClr val="tx1"/>
                </a:solidFill>
              </a:rPr>
              <a:t>４</a:t>
            </a:r>
          </a:p>
        </p:txBody>
      </p:sp>
      <p:sp>
        <p:nvSpPr>
          <p:cNvPr id="28" name="Bent Arrow 27"/>
          <p:cNvSpPr/>
          <p:nvPr/>
        </p:nvSpPr>
        <p:spPr>
          <a:xfrm rot="5400000">
            <a:off x="5603875" y="2512060"/>
            <a:ext cx="1303655" cy="704850"/>
          </a:xfrm>
          <a:prstGeom prst="bentArrow">
            <a:avLst/>
          </a:prstGeom>
          <a:solidFill>
            <a:srgbClr val="FFC000"/>
          </a:solidFill>
          <a:ln>
            <a:solidFill>
              <a:srgbClr val="ED7D3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29" name="Bent Arrow 28"/>
          <p:cNvSpPr/>
          <p:nvPr/>
        </p:nvSpPr>
        <p:spPr>
          <a:xfrm rot="10800000" flipH="1">
            <a:off x="7672070" y="5759450"/>
            <a:ext cx="1036320" cy="704850"/>
          </a:xfrm>
          <a:prstGeom prst="bentArrow">
            <a:avLst/>
          </a:prstGeom>
          <a:solidFill>
            <a:srgbClr val="FFC000"/>
          </a:solidFill>
          <a:ln>
            <a:solidFill>
              <a:srgbClr val="ED7D3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30" name="Rectangles 29"/>
          <p:cNvSpPr/>
          <p:nvPr/>
        </p:nvSpPr>
        <p:spPr>
          <a:xfrm>
            <a:off x="8769350" y="6096000"/>
            <a:ext cx="1809115" cy="41910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a:solidFill>
                  <a:schemeClr val="tx1"/>
                </a:solidFill>
              </a:rPr>
              <a:t>データ１</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ym typeface="+mn-ea"/>
              </a:rPr>
              <a:t>7.1</a:t>
            </a:r>
            <a:r>
              <a:rPr lang="ja-JP" altLang="en-US" sz="3600">
                <a:sym typeface="+mn-ea"/>
              </a:rPr>
              <a:t>　回帰の決定木</a:t>
            </a:r>
          </a:p>
        </p:txBody>
      </p:sp>
      <p:sp>
        <p:nvSpPr>
          <p:cNvPr id="71" name="Oval 70"/>
          <p:cNvSpPr/>
          <p:nvPr/>
        </p:nvSpPr>
        <p:spPr>
          <a:xfrm>
            <a:off x="2023110" y="2094865"/>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1</a:t>
            </a:r>
          </a:p>
        </p:txBody>
      </p:sp>
      <p:sp>
        <p:nvSpPr>
          <p:cNvPr id="6" name="Rectangles 5"/>
          <p:cNvSpPr/>
          <p:nvPr/>
        </p:nvSpPr>
        <p:spPr>
          <a:xfrm>
            <a:off x="786130" y="5712460"/>
            <a:ext cx="1236980" cy="3575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a:t>
            </a:r>
          </a:p>
        </p:txBody>
      </p:sp>
      <p:sp>
        <p:nvSpPr>
          <p:cNvPr id="9" name="Oval 8"/>
          <p:cNvSpPr/>
          <p:nvPr/>
        </p:nvSpPr>
        <p:spPr>
          <a:xfrm>
            <a:off x="5327015" y="2094865"/>
            <a:ext cx="365760" cy="365760"/>
          </a:xfrm>
          <a:prstGeom prst="ellipse">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a:solidFill>
                  <a:schemeClr val="tx1"/>
                </a:solidFill>
              </a:rPr>
              <a:t>1</a:t>
            </a:r>
          </a:p>
        </p:txBody>
      </p:sp>
      <p:sp>
        <p:nvSpPr>
          <p:cNvPr id="10" name="Oval 9"/>
          <p:cNvSpPr/>
          <p:nvPr/>
        </p:nvSpPr>
        <p:spPr>
          <a:xfrm>
            <a:off x="4462780" y="3246120"/>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2</a:t>
            </a:r>
          </a:p>
        </p:txBody>
      </p:sp>
      <p:sp>
        <p:nvSpPr>
          <p:cNvPr id="11" name="Oval 10"/>
          <p:cNvSpPr/>
          <p:nvPr/>
        </p:nvSpPr>
        <p:spPr>
          <a:xfrm>
            <a:off x="6179185" y="3246120"/>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3</a:t>
            </a:r>
          </a:p>
        </p:txBody>
      </p:sp>
      <p:cxnSp>
        <p:nvCxnSpPr>
          <p:cNvPr id="13" name="Straight Arrow Connector 12"/>
          <p:cNvCxnSpPr>
            <a:stCxn id="9" idx="3"/>
            <a:endCxn id="10" idx="7"/>
          </p:cNvCxnSpPr>
          <p:nvPr/>
        </p:nvCxnSpPr>
        <p:spPr>
          <a:xfrm flipH="1">
            <a:off x="4775200" y="2407285"/>
            <a:ext cx="605155" cy="892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5"/>
            <a:endCxn id="11" idx="1"/>
          </p:cNvCxnSpPr>
          <p:nvPr/>
        </p:nvCxnSpPr>
        <p:spPr>
          <a:xfrm>
            <a:off x="5639435" y="2407285"/>
            <a:ext cx="593090" cy="892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Rectangles 14"/>
          <p:cNvSpPr/>
          <p:nvPr/>
        </p:nvSpPr>
        <p:spPr>
          <a:xfrm>
            <a:off x="3896995" y="5712460"/>
            <a:ext cx="1236980" cy="35750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solidFill>
              </a:rPr>
              <a:t>2</a:t>
            </a:r>
          </a:p>
        </p:txBody>
      </p:sp>
      <p:sp>
        <p:nvSpPr>
          <p:cNvPr id="16" name="Rectangles 15"/>
          <p:cNvSpPr/>
          <p:nvPr/>
        </p:nvSpPr>
        <p:spPr>
          <a:xfrm>
            <a:off x="3896995" y="5354955"/>
            <a:ext cx="1236980" cy="35750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p>
        </p:txBody>
      </p:sp>
      <p:sp>
        <p:nvSpPr>
          <p:cNvPr id="17" name="Oval 16"/>
          <p:cNvSpPr/>
          <p:nvPr/>
        </p:nvSpPr>
        <p:spPr>
          <a:xfrm>
            <a:off x="9204325" y="2094865"/>
            <a:ext cx="365760" cy="365760"/>
          </a:xfrm>
          <a:prstGeom prst="ellipse">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a:solidFill>
                  <a:schemeClr val="tx1"/>
                </a:solidFill>
              </a:rPr>
              <a:t>1</a:t>
            </a:r>
          </a:p>
        </p:txBody>
      </p:sp>
      <p:sp>
        <p:nvSpPr>
          <p:cNvPr id="18" name="Oval 17"/>
          <p:cNvSpPr/>
          <p:nvPr/>
        </p:nvSpPr>
        <p:spPr>
          <a:xfrm>
            <a:off x="8340090" y="3246120"/>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2</a:t>
            </a:r>
          </a:p>
        </p:txBody>
      </p:sp>
      <p:sp>
        <p:nvSpPr>
          <p:cNvPr id="19" name="Oval 18"/>
          <p:cNvSpPr/>
          <p:nvPr/>
        </p:nvSpPr>
        <p:spPr>
          <a:xfrm>
            <a:off x="10056495" y="3246120"/>
            <a:ext cx="365760" cy="36576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3</a:t>
            </a:r>
          </a:p>
        </p:txBody>
      </p:sp>
      <p:cxnSp>
        <p:nvCxnSpPr>
          <p:cNvPr id="20" name="Straight Arrow Connector 19"/>
          <p:cNvCxnSpPr>
            <a:stCxn id="17" idx="3"/>
            <a:endCxn id="18" idx="7"/>
          </p:cNvCxnSpPr>
          <p:nvPr/>
        </p:nvCxnSpPr>
        <p:spPr>
          <a:xfrm flipH="1">
            <a:off x="8652510" y="2407285"/>
            <a:ext cx="605155" cy="892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5"/>
            <a:endCxn id="19" idx="1"/>
          </p:cNvCxnSpPr>
          <p:nvPr/>
        </p:nvCxnSpPr>
        <p:spPr>
          <a:xfrm>
            <a:off x="9516745" y="2407285"/>
            <a:ext cx="593090" cy="892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3"/>
          </p:cNvCxnSpPr>
          <p:nvPr/>
        </p:nvCxnSpPr>
        <p:spPr>
          <a:xfrm flipH="1">
            <a:off x="9483725" y="3558540"/>
            <a:ext cx="626110" cy="9988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9204325" y="4557395"/>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4</a:t>
            </a:r>
          </a:p>
        </p:txBody>
      </p:sp>
      <p:cxnSp>
        <p:nvCxnSpPr>
          <p:cNvPr id="24" name="Straight Arrow Connector 23"/>
          <p:cNvCxnSpPr>
            <a:stCxn id="19" idx="5"/>
            <a:endCxn id="25" idx="1"/>
          </p:cNvCxnSpPr>
          <p:nvPr/>
        </p:nvCxnSpPr>
        <p:spPr>
          <a:xfrm>
            <a:off x="10368915" y="3558540"/>
            <a:ext cx="699770" cy="10521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1015345" y="4557395"/>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5</a:t>
            </a:r>
          </a:p>
        </p:txBody>
      </p:sp>
      <p:sp>
        <p:nvSpPr>
          <p:cNvPr id="26" name="Rectangles 25"/>
          <p:cNvSpPr/>
          <p:nvPr/>
        </p:nvSpPr>
        <p:spPr>
          <a:xfrm>
            <a:off x="7415530" y="5712460"/>
            <a:ext cx="1236980" cy="3575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27" name="Rectangles 26"/>
          <p:cNvSpPr/>
          <p:nvPr/>
        </p:nvSpPr>
        <p:spPr>
          <a:xfrm>
            <a:off x="7415530" y="5354955"/>
            <a:ext cx="1236980" cy="35750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solidFill>
              </a:rPr>
              <a:t>4</a:t>
            </a:r>
          </a:p>
        </p:txBody>
      </p:sp>
      <p:sp>
        <p:nvSpPr>
          <p:cNvPr id="28" name="Rectangles 27"/>
          <p:cNvSpPr/>
          <p:nvPr/>
        </p:nvSpPr>
        <p:spPr>
          <a:xfrm>
            <a:off x="7415530" y="4997450"/>
            <a:ext cx="1236980" cy="35750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5</a:t>
            </a:r>
          </a:p>
        </p:txBody>
      </p:sp>
      <p:sp>
        <p:nvSpPr>
          <p:cNvPr id="29" name="Text Box 28"/>
          <p:cNvSpPr txBox="1"/>
          <p:nvPr/>
        </p:nvSpPr>
        <p:spPr>
          <a:xfrm>
            <a:off x="3846195" y="4557395"/>
            <a:ext cx="1338580" cy="645160"/>
          </a:xfrm>
          <a:prstGeom prst="rect">
            <a:avLst/>
          </a:prstGeom>
          <a:noFill/>
        </p:spPr>
        <p:txBody>
          <a:bodyPr wrap="none" rtlCol="0">
            <a:spAutoFit/>
          </a:bodyPr>
          <a:lstStyle/>
          <a:p>
            <a:r>
              <a:rPr lang="en-US"/>
              <a:t>POP</a:t>
            </a:r>
            <a:r>
              <a:rPr lang="ja-JP" altLang="en-US"/>
              <a:t>：</a:t>
            </a:r>
            <a:r>
              <a:rPr lang="en-US" altLang="ja-JP"/>
              <a:t>1</a:t>
            </a:r>
          </a:p>
          <a:p>
            <a:r>
              <a:rPr lang="en-US" altLang="ja-JP"/>
              <a:t>PUSH</a:t>
            </a:r>
            <a:r>
              <a:rPr lang="ja-JP" altLang="en-US"/>
              <a:t>：</a:t>
            </a:r>
            <a:r>
              <a:rPr lang="en-US" altLang="ja-JP"/>
              <a:t>2, 3</a:t>
            </a:r>
          </a:p>
        </p:txBody>
      </p:sp>
      <p:sp>
        <p:nvSpPr>
          <p:cNvPr id="30" name="Text Box 29"/>
          <p:cNvSpPr txBox="1"/>
          <p:nvPr/>
        </p:nvSpPr>
        <p:spPr>
          <a:xfrm>
            <a:off x="7367270" y="4277995"/>
            <a:ext cx="1338580" cy="645160"/>
          </a:xfrm>
          <a:prstGeom prst="rect">
            <a:avLst/>
          </a:prstGeom>
          <a:noFill/>
        </p:spPr>
        <p:txBody>
          <a:bodyPr wrap="none" rtlCol="0">
            <a:spAutoFit/>
          </a:bodyPr>
          <a:lstStyle/>
          <a:p>
            <a:r>
              <a:rPr lang="en-US"/>
              <a:t>POP</a:t>
            </a:r>
            <a:r>
              <a:rPr lang="ja-JP" altLang="en-US"/>
              <a:t>：</a:t>
            </a:r>
            <a:r>
              <a:rPr lang="en-US" altLang="ja-JP"/>
              <a:t>3</a:t>
            </a:r>
          </a:p>
          <a:p>
            <a:r>
              <a:rPr lang="en-US" altLang="ja-JP"/>
              <a:t>PUSH</a:t>
            </a:r>
            <a:r>
              <a:rPr lang="ja-JP" altLang="en-US"/>
              <a:t>：</a:t>
            </a:r>
            <a:r>
              <a:rPr lang="en-US" altLang="ja-JP"/>
              <a:t>4, 5</a:t>
            </a:r>
          </a:p>
        </p:txBody>
      </p:sp>
      <p:cxnSp>
        <p:nvCxnSpPr>
          <p:cNvPr id="31" name="Straight Arrow Connector 30"/>
          <p:cNvCxnSpPr/>
          <p:nvPr/>
        </p:nvCxnSpPr>
        <p:spPr>
          <a:xfrm>
            <a:off x="3249295" y="2983865"/>
            <a:ext cx="796925" cy="88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973570" y="2974975"/>
            <a:ext cx="796925" cy="88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ym typeface="+mn-ea"/>
              </a:rPr>
              <a:t>7.1</a:t>
            </a:r>
            <a:r>
              <a:rPr lang="ja-JP" altLang="en-US" sz="3600" dirty="0">
                <a:sym typeface="+mn-ea"/>
              </a:rPr>
              <a:t>　回帰の決定木</a:t>
            </a:r>
          </a:p>
        </p:txBody>
      </p:sp>
      <p:sp>
        <p:nvSpPr>
          <p:cNvPr id="6" name="Rectangles 5"/>
          <p:cNvSpPr/>
          <p:nvPr/>
        </p:nvSpPr>
        <p:spPr>
          <a:xfrm>
            <a:off x="631190" y="5712460"/>
            <a:ext cx="1236980" cy="3575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17" name="Oval 16"/>
          <p:cNvSpPr/>
          <p:nvPr/>
        </p:nvSpPr>
        <p:spPr>
          <a:xfrm>
            <a:off x="9204325" y="2094865"/>
            <a:ext cx="365760" cy="365760"/>
          </a:xfrm>
          <a:prstGeom prst="ellipse">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a:solidFill>
                  <a:schemeClr val="tx1"/>
                </a:solidFill>
              </a:rPr>
              <a:t>1</a:t>
            </a:r>
          </a:p>
        </p:txBody>
      </p:sp>
      <p:sp>
        <p:nvSpPr>
          <p:cNvPr id="18" name="Oval 17"/>
          <p:cNvSpPr/>
          <p:nvPr/>
        </p:nvSpPr>
        <p:spPr>
          <a:xfrm>
            <a:off x="8340090" y="3246120"/>
            <a:ext cx="365760" cy="36576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2</a:t>
            </a:r>
          </a:p>
        </p:txBody>
      </p:sp>
      <p:sp>
        <p:nvSpPr>
          <p:cNvPr id="19" name="Oval 18"/>
          <p:cNvSpPr/>
          <p:nvPr/>
        </p:nvSpPr>
        <p:spPr>
          <a:xfrm>
            <a:off x="10056495" y="3246120"/>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solidFill>
                  <a:schemeClr val="tx1"/>
                </a:solidFill>
              </a:rPr>
              <a:t>3</a:t>
            </a:r>
          </a:p>
        </p:txBody>
      </p:sp>
      <p:cxnSp>
        <p:nvCxnSpPr>
          <p:cNvPr id="20" name="Straight Arrow Connector 19"/>
          <p:cNvCxnSpPr>
            <a:stCxn id="17" idx="3"/>
            <a:endCxn id="18" idx="7"/>
          </p:cNvCxnSpPr>
          <p:nvPr/>
        </p:nvCxnSpPr>
        <p:spPr>
          <a:xfrm flipH="1">
            <a:off x="8652510" y="2407285"/>
            <a:ext cx="605155" cy="892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5"/>
            <a:endCxn id="19" idx="1"/>
          </p:cNvCxnSpPr>
          <p:nvPr/>
        </p:nvCxnSpPr>
        <p:spPr>
          <a:xfrm>
            <a:off x="9516745" y="2407285"/>
            <a:ext cx="593090" cy="892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3"/>
          </p:cNvCxnSpPr>
          <p:nvPr/>
        </p:nvCxnSpPr>
        <p:spPr>
          <a:xfrm flipH="1">
            <a:off x="9483725" y="3558540"/>
            <a:ext cx="626110" cy="9988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9204325" y="4557395"/>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4</a:t>
            </a:r>
          </a:p>
        </p:txBody>
      </p:sp>
      <p:cxnSp>
        <p:nvCxnSpPr>
          <p:cNvPr id="24" name="Straight Arrow Connector 23"/>
          <p:cNvCxnSpPr>
            <a:stCxn id="19" idx="5"/>
            <a:endCxn id="25" idx="1"/>
          </p:cNvCxnSpPr>
          <p:nvPr/>
        </p:nvCxnSpPr>
        <p:spPr>
          <a:xfrm>
            <a:off x="10368915" y="3558540"/>
            <a:ext cx="699770" cy="10521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1015345" y="4557395"/>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5</a:t>
            </a:r>
          </a:p>
        </p:txBody>
      </p:sp>
      <p:cxnSp>
        <p:nvCxnSpPr>
          <p:cNvPr id="31" name="Straight Arrow Connector 30"/>
          <p:cNvCxnSpPr/>
          <p:nvPr/>
        </p:nvCxnSpPr>
        <p:spPr>
          <a:xfrm>
            <a:off x="3862070" y="2974975"/>
            <a:ext cx="796925" cy="88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054850" y="2974975"/>
            <a:ext cx="796925" cy="88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1931035" y="2148205"/>
            <a:ext cx="365760" cy="365760"/>
          </a:xfrm>
          <a:prstGeom prst="ellipse">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a:solidFill>
                  <a:schemeClr val="tx1"/>
                </a:solidFill>
              </a:rPr>
              <a:t>1</a:t>
            </a:r>
          </a:p>
        </p:txBody>
      </p:sp>
      <p:sp>
        <p:nvSpPr>
          <p:cNvPr id="4" name="Oval 3"/>
          <p:cNvSpPr/>
          <p:nvPr/>
        </p:nvSpPr>
        <p:spPr>
          <a:xfrm>
            <a:off x="1066800" y="3299460"/>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2</a:t>
            </a:r>
          </a:p>
        </p:txBody>
      </p:sp>
      <p:sp>
        <p:nvSpPr>
          <p:cNvPr id="5" name="Oval 4"/>
          <p:cNvSpPr/>
          <p:nvPr/>
        </p:nvSpPr>
        <p:spPr>
          <a:xfrm>
            <a:off x="2783205" y="3299460"/>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solidFill>
                  <a:schemeClr val="tx1"/>
                </a:solidFill>
              </a:rPr>
              <a:t>3</a:t>
            </a:r>
          </a:p>
        </p:txBody>
      </p:sp>
      <p:cxnSp>
        <p:nvCxnSpPr>
          <p:cNvPr id="7" name="Straight Arrow Connector 6"/>
          <p:cNvCxnSpPr>
            <a:stCxn id="3" idx="3"/>
            <a:endCxn id="4" idx="7"/>
          </p:cNvCxnSpPr>
          <p:nvPr/>
        </p:nvCxnSpPr>
        <p:spPr>
          <a:xfrm flipH="1">
            <a:off x="1379220" y="2460625"/>
            <a:ext cx="605155" cy="892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 idx="5"/>
            <a:endCxn id="5" idx="1"/>
          </p:cNvCxnSpPr>
          <p:nvPr/>
        </p:nvCxnSpPr>
        <p:spPr>
          <a:xfrm>
            <a:off x="2243455" y="2460625"/>
            <a:ext cx="593090" cy="892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p:cNvCxnSpPr>
          <p:nvPr/>
        </p:nvCxnSpPr>
        <p:spPr>
          <a:xfrm flipH="1">
            <a:off x="2210435" y="3611880"/>
            <a:ext cx="626110" cy="9988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931035" y="4610735"/>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4</a:t>
            </a:r>
          </a:p>
        </p:txBody>
      </p:sp>
      <p:cxnSp>
        <p:nvCxnSpPr>
          <p:cNvPr id="34" name="Straight Arrow Connector 33"/>
          <p:cNvCxnSpPr>
            <a:stCxn id="5" idx="5"/>
            <a:endCxn id="35" idx="1"/>
          </p:cNvCxnSpPr>
          <p:nvPr/>
        </p:nvCxnSpPr>
        <p:spPr>
          <a:xfrm>
            <a:off x="3095625" y="3611880"/>
            <a:ext cx="699770" cy="10521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3742055" y="4610735"/>
            <a:ext cx="365760" cy="36576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5</a:t>
            </a:r>
          </a:p>
        </p:txBody>
      </p:sp>
      <p:sp>
        <p:nvSpPr>
          <p:cNvPr id="45" name="Rectangles 44"/>
          <p:cNvSpPr/>
          <p:nvPr/>
        </p:nvSpPr>
        <p:spPr>
          <a:xfrm>
            <a:off x="631190" y="5354955"/>
            <a:ext cx="1236980" cy="3575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sp>
        <p:nvSpPr>
          <p:cNvPr id="46" name="Text Box 45"/>
          <p:cNvSpPr txBox="1"/>
          <p:nvPr/>
        </p:nvSpPr>
        <p:spPr>
          <a:xfrm>
            <a:off x="554990" y="4853940"/>
            <a:ext cx="944880" cy="368300"/>
          </a:xfrm>
          <a:prstGeom prst="rect">
            <a:avLst/>
          </a:prstGeom>
          <a:noFill/>
        </p:spPr>
        <p:txBody>
          <a:bodyPr wrap="none" rtlCol="0">
            <a:spAutoFit/>
          </a:bodyPr>
          <a:lstStyle/>
          <a:p>
            <a:r>
              <a:rPr lang="en-US"/>
              <a:t>POP</a:t>
            </a:r>
            <a:r>
              <a:rPr lang="ja-JP" altLang="en-US"/>
              <a:t>：</a:t>
            </a:r>
            <a:r>
              <a:rPr lang="en-US" altLang="ja-JP"/>
              <a:t>5</a:t>
            </a:r>
          </a:p>
        </p:txBody>
      </p:sp>
      <p:sp>
        <p:nvSpPr>
          <p:cNvPr id="47" name="Oval 46"/>
          <p:cNvSpPr/>
          <p:nvPr/>
        </p:nvSpPr>
        <p:spPr>
          <a:xfrm>
            <a:off x="5722620" y="2148205"/>
            <a:ext cx="365760" cy="365760"/>
          </a:xfrm>
          <a:prstGeom prst="ellipse">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a:solidFill>
                  <a:schemeClr val="tx1"/>
                </a:solidFill>
              </a:rPr>
              <a:t>1</a:t>
            </a:r>
          </a:p>
        </p:txBody>
      </p:sp>
      <p:sp>
        <p:nvSpPr>
          <p:cNvPr id="48" name="Oval 47"/>
          <p:cNvSpPr/>
          <p:nvPr/>
        </p:nvSpPr>
        <p:spPr>
          <a:xfrm>
            <a:off x="4858385" y="3299460"/>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2</a:t>
            </a:r>
          </a:p>
        </p:txBody>
      </p:sp>
      <p:sp>
        <p:nvSpPr>
          <p:cNvPr id="49" name="Oval 48"/>
          <p:cNvSpPr/>
          <p:nvPr/>
        </p:nvSpPr>
        <p:spPr>
          <a:xfrm>
            <a:off x="6574790" y="3299460"/>
            <a:ext cx="365760" cy="365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solidFill>
                  <a:schemeClr val="tx1"/>
                </a:solidFill>
              </a:rPr>
              <a:t>3</a:t>
            </a:r>
          </a:p>
        </p:txBody>
      </p:sp>
      <p:cxnSp>
        <p:nvCxnSpPr>
          <p:cNvPr id="50" name="Straight Arrow Connector 49"/>
          <p:cNvCxnSpPr>
            <a:stCxn id="47" idx="3"/>
            <a:endCxn id="48" idx="7"/>
          </p:cNvCxnSpPr>
          <p:nvPr/>
        </p:nvCxnSpPr>
        <p:spPr>
          <a:xfrm flipH="1">
            <a:off x="5170805" y="2460625"/>
            <a:ext cx="605155" cy="892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7" idx="5"/>
            <a:endCxn id="49" idx="1"/>
          </p:cNvCxnSpPr>
          <p:nvPr/>
        </p:nvCxnSpPr>
        <p:spPr>
          <a:xfrm>
            <a:off x="6035040" y="2460625"/>
            <a:ext cx="593090" cy="892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9" idx="3"/>
          </p:cNvCxnSpPr>
          <p:nvPr/>
        </p:nvCxnSpPr>
        <p:spPr>
          <a:xfrm flipH="1">
            <a:off x="6002020" y="3611880"/>
            <a:ext cx="626110" cy="9988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5722620" y="4610735"/>
            <a:ext cx="365760" cy="36576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4</a:t>
            </a:r>
          </a:p>
        </p:txBody>
      </p:sp>
      <p:cxnSp>
        <p:nvCxnSpPr>
          <p:cNvPr id="54" name="Straight Arrow Connector 53"/>
          <p:cNvCxnSpPr>
            <a:stCxn id="49" idx="5"/>
            <a:endCxn id="55" idx="1"/>
          </p:cNvCxnSpPr>
          <p:nvPr/>
        </p:nvCxnSpPr>
        <p:spPr>
          <a:xfrm>
            <a:off x="6887210" y="3611880"/>
            <a:ext cx="699770" cy="10521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7533640" y="4610735"/>
            <a:ext cx="365760" cy="3657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5</a:t>
            </a:r>
          </a:p>
        </p:txBody>
      </p:sp>
      <p:sp>
        <p:nvSpPr>
          <p:cNvPr id="56" name="Rectangles 55"/>
          <p:cNvSpPr/>
          <p:nvPr/>
        </p:nvSpPr>
        <p:spPr>
          <a:xfrm>
            <a:off x="4607560" y="5712460"/>
            <a:ext cx="1236980" cy="3575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p>
        </p:txBody>
      </p:sp>
      <p:sp>
        <p:nvSpPr>
          <p:cNvPr id="57" name="Text Box 56"/>
          <p:cNvSpPr txBox="1"/>
          <p:nvPr/>
        </p:nvSpPr>
        <p:spPr>
          <a:xfrm>
            <a:off x="4526280" y="5222240"/>
            <a:ext cx="944880" cy="368300"/>
          </a:xfrm>
          <a:prstGeom prst="rect">
            <a:avLst/>
          </a:prstGeom>
          <a:noFill/>
        </p:spPr>
        <p:txBody>
          <a:bodyPr wrap="none" rtlCol="0">
            <a:spAutoFit/>
          </a:bodyPr>
          <a:lstStyle/>
          <a:p>
            <a:r>
              <a:rPr lang="en-US"/>
              <a:t>POP</a:t>
            </a:r>
            <a:r>
              <a:rPr lang="ja-JP" altLang="en-US"/>
              <a:t>：</a:t>
            </a:r>
            <a:r>
              <a:rPr lang="en-US" altLang="ja-JP"/>
              <a:t>4</a:t>
            </a:r>
          </a:p>
        </p:txBody>
      </p:sp>
      <p:cxnSp>
        <p:nvCxnSpPr>
          <p:cNvPr id="58" name="Straight Connector 57"/>
          <p:cNvCxnSpPr/>
          <p:nvPr/>
        </p:nvCxnSpPr>
        <p:spPr>
          <a:xfrm>
            <a:off x="8267065" y="6069965"/>
            <a:ext cx="1216660" cy="0"/>
          </a:xfrm>
          <a:prstGeom prst="line">
            <a:avLst/>
          </a:prstGeom>
          <a:ln w="12700"/>
        </p:spPr>
        <p:style>
          <a:lnRef idx="1">
            <a:schemeClr val="dk1"/>
          </a:lnRef>
          <a:fillRef idx="0">
            <a:schemeClr val="dk1"/>
          </a:fillRef>
          <a:effectRef idx="0">
            <a:schemeClr val="dk1"/>
          </a:effectRef>
          <a:fontRef idx="minor">
            <a:schemeClr val="tx1"/>
          </a:fontRef>
        </p:style>
      </p:cxnSp>
      <p:sp>
        <p:nvSpPr>
          <p:cNvPr id="59" name="Text Box 58"/>
          <p:cNvSpPr txBox="1"/>
          <p:nvPr/>
        </p:nvSpPr>
        <p:spPr>
          <a:xfrm>
            <a:off x="8169275" y="5222240"/>
            <a:ext cx="944880" cy="368300"/>
          </a:xfrm>
          <a:prstGeom prst="rect">
            <a:avLst/>
          </a:prstGeom>
          <a:noFill/>
        </p:spPr>
        <p:txBody>
          <a:bodyPr wrap="none" rtlCol="0">
            <a:spAutoFit/>
          </a:bodyPr>
          <a:lstStyle/>
          <a:p>
            <a:r>
              <a:rPr lang="en-US"/>
              <a:t>POP</a:t>
            </a:r>
            <a:r>
              <a:rPr lang="ja-JP" altLang="en-US"/>
              <a:t>：</a:t>
            </a:r>
            <a:r>
              <a:rPr lang="en-US" altLang="ja-JP"/>
              <a:t>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sym typeface="+mn-ea"/>
              </a:rPr>
              <a:t>7.1</a:t>
            </a:r>
            <a:r>
              <a:rPr lang="ja-JP" altLang="en-US" sz="3600" dirty="0">
                <a:sym typeface="+mn-ea"/>
              </a:rPr>
              <a:t>　回帰の決定木</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buNone/>
                </a:pPr>
                <a:r>
                  <a:rPr kumimoji="1" lang="ja-JP" altLang="en-US" sz="2400" u="sng" dirty="0"/>
                  <a:t>各分岐で枝を伸ばすかの判断</a:t>
                </a:r>
                <a:endParaRPr kumimoji="1" lang="en-US" altLang="ja-JP" sz="2400" u="sng" dirty="0"/>
              </a:p>
              <a:p>
                <a:pPr marL="457200" indent="-457200">
                  <a:buFont typeface="+mj-lt"/>
                  <a:buAutoNum type="arabicPeriod"/>
                </a:pPr>
                <a:r>
                  <a:rPr kumimoji="1" lang="ja-JP" altLang="en-US" dirty="0"/>
                  <a:t>分岐に含まれるサンプルが</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𝑛</m:t>
                        </m:r>
                      </m:e>
                      <m:sub>
                        <m:r>
                          <a:rPr kumimoji="1" lang="en-US" altLang="ja-JP" b="0" i="1" smtClean="0">
                            <a:latin typeface="Cambria Math" panose="02040503050406030204" pitchFamily="18" charset="0"/>
                          </a:rPr>
                          <m:t>𝑚𝑖𝑛</m:t>
                        </m:r>
                      </m:sub>
                    </m:sSub>
                    <m:r>
                      <a:rPr kumimoji="1" lang="ja-JP" altLang="en-US" i="1">
                        <a:latin typeface="Cambria Math" panose="02040503050406030204" pitchFamily="18" charset="0"/>
                      </a:rPr>
                      <m:t>未満</m:t>
                    </m:r>
                  </m:oMath>
                </a14:m>
                <a:r>
                  <a:rPr kumimoji="1" lang="ja-JP" altLang="en-US" dirty="0"/>
                  <a:t>の場合</a:t>
                </a:r>
                <a:endParaRPr kumimoji="1" lang="en-US" altLang="ja-JP" dirty="0"/>
              </a:p>
              <a:p>
                <a:pPr marL="457200" indent="-457200">
                  <a:buFont typeface="+mj-lt"/>
                  <a:buAutoNum type="arabicPeriod"/>
                </a:pPr>
                <a:r>
                  <a:rPr kumimoji="1" lang="ja-JP" altLang="en-US" dirty="0"/>
                  <a:t>最適に分割したサンプル集合の一方が空集合の場合</a:t>
                </a:r>
                <a:endParaRPr kumimoji="1" lang="en-US" altLang="ja-JP" dirty="0"/>
              </a:p>
              <a:p>
                <a:pPr marL="457200" indent="-457200">
                  <a:buFont typeface="+mj-lt"/>
                  <a:buAutoNum type="arabicPeriod"/>
                </a:pPr>
                <a:r>
                  <a:rPr kumimoji="1" lang="ja-JP" altLang="en-US" dirty="0"/>
                  <a:t>分割する前後での二乗誤差の差異が、事前に定めた値</a:t>
                </a:r>
                <a14:m>
                  <m:oMath xmlns:m="http://schemas.openxmlformats.org/officeDocument/2006/math">
                    <m:r>
                      <a:rPr kumimoji="1" lang="ja-JP" altLang="en-US" i="1" smtClean="0">
                        <a:latin typeface="Cambria Math" panose="02040503050406030204" pitchFamily="18" charset="0"/>
                      </a:rPr>
                      <m:t>𝛼</m:t>
                    </m:r>
                    <m:r>
                      <a:rPr kumimoji="1" lang="en-US" altLang="ja-JP" i="1" smtClean="0">
                        <a:latin typeface="Cambria Math" panose="02040503050406030204" pitchFamily="18" charset="0"/>
                        <a:ea typeface="Cambria Math" panose="02040503050406030204" pitchFamily="18" charset="0"/>
                      </a:rPr>
                      <m:t>&gt;</m:t>
                    </m:r>
                    <m:r>
                      <a:rPr kumimoji="1" lang="en-US" altLang="ja-JP" b="0" i="0" smtClean="0">
                        <a:latin typeface="Cambria Math" panose="02040503050406030204" pitchFamily="18" charset="0"/>
                        <a:ea typeface="Cambria Math" panose="02040503050406030204" pitchFamily="18" charset="0"/>
                      </a:rPr>
                      <m:t>0</m:t>
                    </m:r>
                  </m:oMath>
                </a14:m>
                <a:r>
                  <a:rPr kumimoji="1" lang="ja-JP" altLang="en-US" dirty="0"/>
                  <a:t>未満の場合</a:t>
                </a:r>
                <a:endParaRPr kumimoji="1" lang="en-US" altLang="ja-JP" dirty="0"/>
              </a:p>
              <a:p>
                <a:pPr marL="0" indent="0">
                  <a:buNone/>
                </a:pPr>
                <a:endParaRPr kumimoji="1" lang="en-US" altLang="ja-JP" dirty="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altLang="ja-JP" sz="2400" i="1" smtClean="0">
                              <a:latin typeface="Cambria Math" panose="02040503050406030204" pitchFamily="18" charset="0"/>
                              <a:cs typeface="DejaVu Math TeX Gyre" panose="02000503000000000000" charset="0"/>
                            </a:rPr>
                          </m:ctrlPr>
                        </m:naryPr>
                        <m:sub>
                          <m:r>
                            <a:rPr lang="en-US" altLang="ja-JP" sz="2400" i="1">
                              <a:latin typeface="Cambria Math" panose="02040503050406030204" pitchFamily="18" charset="0"/>
                              <a:cs typeface="DejaVu Math TeX Gyre" panose="02000503000000000000" charset="0"/>
                            </a:rPr>
                            <m:t>𝑗</m:t>
                          </m:r>
                          <m:r>
                            <a:rPr lang="en-US" altLang="ja-JP" sz="2400" i="1">
                              <a:latin typeface="Cambria Math" panose="02040503050406030204" pitchFamily="18" charset="0"/>
                              <a:cs typeface="DejaVu Math TeX Gyre" panose="02000503000000000000" charset="0"/>
                            </a:rPr>
                            <m:t>=1</m:t>
                          </m:r>
                        </m:sub>
                        <m:sup>
                          <m:r>
                            <a:rPr lang="en-US" altLang="ja-JP" sz="2400" i="1">
                              <a:latin typeface="Cambria Math" panose="02040503050406030204" pitchFamily="18" charset="0"/>
                              <a:cs typeface="DejaVu Math TeX Gyre" panose="02000503000000000000" charset="0"/>
                            </a:rPr>
                            <m:t>𝑚</m:t>
                          </m:r>
                        </m:sup>
                        <m:e>
                          <m:nary>
                            <m:naryPr>
                              <m:chr m:val="∑"/>
                              <m:limLoc m:val="undOvr"/>
                              <m:supHide m:val="on"/>
                              <m:ctrlPr>
                                <a:rPr lang="en-US" altLang="ja-JP" sz="2400" i="1">
                                  <a:latin typeface="Cambria Math" panose="02040503050406030204" pitchFamily="18" charset="0"/>
                                  <a:cs typeface="DejaVu Math TeX Gyre" panose="02000503000000000000" charset="0"/>
                                </a:rPr>
                              </m:ctrlPr>
                            </m:naryPr>
                            <m:sub>
                              <m:r>
                                <a:rPr lang="en-US" altLang="ja-JP" sz="2400" i="1">
                                  <a:latin typeface="Cambria Math" panose="02040503050406030204" pitchFamily="18" charset="0"/>
                                  <a:cs typeface="DejaVu Math TeX Gyre" panose="02000503000000000000" charset="0"/>
                                </a:rPr>
                                <m:t>𝑖</m:t>
                              </m:r>
                              <m:r>
                                <a:rPr lang="en-US" altLang="ja-JP" sz="2400" i="1">
                                  <a:latin typeface="Cambria Math" panose="02040503050406030204" pitchFamily="18" charset="0"/>
                                  <a:cs typeface="DejaVu Math TeX Gyre" panose="02000503000000000000" charset="0"/>
                                </a:rPr>
                                <m:t>:</m:t>
                              </m:r>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𝑥</m:t>
                                  </m:r>
                                </m:e>
                                <m:sub>
                                  <m:r>
                                    <a:rPr lang="en-US" altLang="ja-JP" sz="2400" i="1">
                                      <a:latin typeface="Cambria Math" panose="02040503050406030204" pitchFamily="18" charset="0"/>
                                      <a:cs typeface="DejaVu Math TeX Gyre" panose="02000503000000000000" charset="0"/>
                                    </a:rPr>
                                    <m:t>𝑖</m:t>
                                  </m:r>
                                </m:sub>
                              </m:sSub>
                              <m:r>
                                <a:rPr lang="en-US" altLang="ja-JP" sz="2400" i="1">
                                  <a:latin typeface="Cambria Math" panose="02040503050406030204" pitchFamily="18" charset="0"/>
                                  <a:cs typeface="DejaVu Math TeX Gyre" panose="02000503000000000000" charset="0"/>
                                </a:rPr>
                                <m:t>∈</m:t>
                              </m:r>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𝑅</m:t>
                                  </m:r>
                                </m:e>
                                <m:sub>
                                  <m:r>
                                    <a:rPr lang="en-US" altLang="ja-JP" sz="2400" i="1">
                                      <a:latin typeface="Cambria Math" panose="02040503050406030204" pitchFamily="18" charset="0"/>
                                      <a:cs typeface="DejaVu Math TeX Gyre" panose="02000503000000000000" charset="0"/>
                                    </a:rPr>
                                    <m:t>𝑖</m:t>
                                  </m:r>
                                </m:sub>
                              </m:sSub>
                            </m:sub>
                            <m:sup/>
                            <m:e>
                              <m:r>
                                <a:rPr lang="en-US" altLang="ja-JP" sz="2400" i="1">
                                  <a:latin typeface="Cambria Math" panose="02040503050406030204" pitchFamily="18" charset="0"/>
                                  <a:cs typeface="DejaVu Math TeX Gyre" panose="02000503000000000000" charset="0"/>
                                </a:rPr>
                                <m:t>(</m:t>
                              </m:r>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𝑦</m:t>
                                  </m:r>
                                </m:e>
                                <m:sub>
                                  <m:r>
                                    <a:rPr lang="en-US" altLang="ja-JP" sz="2400" i="1">
                                      <a:latin typeface="Cambria Math" panose="02040503050406030204" pitchFamily="18" charset="0"/>
                                      <a:cs typeface="DejaVu Math TeX Gyre" panose="02000503000000000000" charset="0"/>
                                    </a:rPr>
                                    <m:t>𝑖</m:t>
                                  </m:r>
                                </m:sub>
                              </m:sSub>
                              <m:r>
                                <a:rPr lang="en-US" altLang="ja-JP" sz="2400" i="1">
                                  <a:latin typeface="Cambria Math" panose="02040503050406030204" pitchFamily="18" charset="0"/>
                                  <a:cs typeface="DejaVu Math TeX Gyre" panose="02000503000000000000" charset="0"/>
                                </a:rPr>
                                <m:t>−</m:t>
                              </m:r>
                              <m:sSub>
                                <m:sSubPr>
                                  <m:ctrlPr>
                                    <a:rPr lang="en-US" altLang="ja-JP" sz="2400" i="1">
                                      <a:latin typeface="Cambria Math" panose="02040503050406030204" pitchFamily="18" charset="0"/>
                                      <a:cs typeface="DejaVu Math TeX Gyre" panose="02000503000000000000" charset="0"/>
                                    </a:rPr>
                                  </m:ctrlPr>
                                </m:sSubPr>
                                <m:e>
                                  <m:acc>
                                    <m:accPr>
                                      <m:chr m:val="̅"/>
                                      <m:ctrlPr>
                                        <a:rPr lang="en-US" altLang="ja-JP" sz="2400" i="1">
                                          <a:latin typeface="Cambria Math" panose="02040503050406030204" pitchFamily="18" charset="0"/>
                                          <a:cs typeface="DejaVu Math TeX Gyre" panose="02000503000000000000" charset="0"/>
                                        </a:rPr>
                                      </m:ctrlPr>
                                    </m:accPr>
                                    <m:e>
                                      <m:r>
                                        <a:rPr lang="en-US" altLang="ja-JP" sz="2400" i="1">
                                          <a:latin typeface="Cambria Math" panose="02040503050406030204" pitchFamily="18" charset="0"/>
                                          <a:cs typeface="DejaVu Math TeX Gyre" panose="02000503000000000000" charset="0"/>
                                        </a:rPr>
                                        <m:t>𝑦</m:t>
                                      </m:r>
                                    </m:e>
                                  </m:acc>
                                </m:e>
                                <m:sub>
                                  <m:r>
                                    <a:rPr lang="en-US" altLang="ja-JP" sz="2400" i="1">
                                      <a:latin typeface="Cambria Math" panose="02040503050406030204" pitchFamily="18" charset="0"/>
                                      <a:cs typeface="DejaVu Math TeX Gyre" panose="02000503000000000000" charset="0"/>
                                    </a:rPr>
                                    <m:t>𝑗</m:t>
                                  </m:r>
                                </m:sub>
                              </m:sSub>
                              <m:sSup>
                                <m:sSupPr>
                                  <m:ctrlPr>
                                    <a:rPr lang="en-US" altLang="ja-JP" sz="2400" i="1">
                                      <a:latin typeface="Cambria Math" panose="02040503050406030204" pitchFamily="18" charset="0"/>
                                      <a:cs typeface="DejaVu Math TeX Gyre" panose="02000503000000000000" charset="0"/>
                                    </a:rPr>
                                  </m:ctrlPr>
                                </m:sSupPr>
                                <m:e>
                                  <m:r>
                                    <a:rPr lang="en-US" altLang="ja-JP" sz="2400" i="1">
                                      <a:latin typeface="Cambria Math" panose="02040503050406030204" pitchFamily="18" charset="0"/>
                                      <a:cs typeface="DejaVu Math TeX Gyre" panose="02000503000000000000" charset="0"/>
                                    </a:rPr>
                                    <m:t>)</m:t>
                                  </m:r>
                                </m:e>
                                <m:sup>
                                  <m:r>
                                    <a:rPr lang="en-US" altLang="ja-JP" sz="2400" i="1">
                                      <a:latin typeface="Cambria Math" panose="02040503050406030204" pitchFamily="18" charset="0"/>
                                      <a:cs typeface="DejaVu Math TeX Gyre" panose="02000503000000000000" charset="0"/>
                                    </a:rPr>
                                    <m:t>2</m:t>
                                  </m:r>
                                </m:sup>
                              </m:sSup>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𝛼</m:t>
                              </m:r>
                              <m:r>
                                <a:rPr lang="en-US" altLang="ja-JP" sz="2400" i="1">
                                  <a:latin typeface="Cambria Math" panose="02040503050406030204" pitchFamily="18" charset="0"/>
                                  <a:cs typeface="DejaVu Math TeX Gyre" panose="02000503000000000000" charset="0"/>
                                </a:rPr>
                                <m:t>𝑚</m:t>
                              </m:r>
                            </m:e>
                          </m:nary>
                        </m:e>
                      </m:nary>
                    </m:oMath>
                  </m:oMathPara>
                </a14:m>
                <a:endParaRPr kumimoji="1" lang="ja-JP" altLang="en-US" dirty="0"/>
              </a:p>
            </p:txBody>
          </p:sp>
        </mc:Choice>
        <mc:Fallback xmlns="">
          <p:sp>
            <p:nvSpPr>
              <p:cNvPr id="3" name="コンテンツ プレースホルダー 2"/>
              <p:cNvSpPr>
                <a:spLocks noRot="1" noChangeAspect="1" noMove="1" noResize="1" noEditPoints="1" noAdjustHandles="1" noChangeArrowheads="1" noChangeShapeType="1" noTextEdit="1"/>
              </p:cNvSpPr>
              <p:nvPr>
                <p:ph idx="1"/>
              </p:nvPr>
            </p:nvSpPr>
            <p:spPr>
              <a:blipFill rotWithShape="1">
                <a:blip r:embed="rId2"/>
                <a:stretch>
                  <a:fillRect t="-715" b="7"/>
                </a:stretch>
              </a:blipFill>
            </p:spPr>
            <p:txBody>
              <a:bodyPr/>
              <a:lstStyle/>
              <a:p>
                <a:r>
                  <a:rPr lang="en-US" altLang="en-US">
                    <a:noFill/>
                  </a:rPr>
                  <a:t> </a:t>
                </a:r>
              </a:p>
            </p:txBody>
          </p:sp>
        </mc:Fallback>
      </mc:AlternateContent>
      <p:sp>
        <p:nvSpPr>
          <p:cNvPr id="4" name="テキスト ボックス 3"/>
          <p:cNvSpPr txBox="1"/>
          <p:nvPr/>
        </p:nvSpPr>
        <p:spPr>
          <a:xfrm>
            <a:off x="7768817" y="4001294"/>
            <a:ext cx="1488141" cy="461665"/>
          </a:xfrm>
          <a:prstGeom prst="rect">
            <a:avLst/>
          </a:prstGeom>
          <a:noFill/>
        </p:spPr>
        <p:txBody>
          <a:bodyPr wrap="square">
            <a:spAutoFit/>
          </a:bodyPr>
          <a:lstStyle/>
          <a:p>
            <a:pPr algn="ctr"/>
            <a:r>
              <a:rPr lang="en-US" altLang="ja-JP" sz="2400" i="1" dirty="0">
                <a:latin typeface="DejaVu Math TeX Gyre" panose="02000503000000000000" charset="0"/>
                <a:cs typeface="DejaVu Math TeX Gyre" panose="02000503000000000000" charset="0"/>
              </a:rPr>
              <a:t>(7.3)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z="3600"/>
              <a:t>決定木（</a:t>
            </a:r>
            <a:r>
              <a:rPr lang="en-US" altLang="ja-JP" sz="3600"/>
              <a:t>decision tree</a:t>
            </a:r>
            <a:r>
              <a:rPr lang="ja-JP" altLang="en-US" sz="3600"/>
              <a:t>）とは</a:t>
            </a:r>
          </a:p>
        </p:txBody>
      </p:sp>
      <p:sp>
        <p:nvSpPr>
          <p:cNvPr id="3" name="Content Placeholder 2"/>
          <p:cNvSpPr>
            <a:spLocks noGrp="1"/>
          </p:cNvSpPr>
          <p:nvPr>
            <p:ph idx="1"/>
          </p:nvPr>
        </p:nvSpPr>
        <p:spPr/>
        <p:txBody>
          <a:bodyPr/>
          <a:lstStyle/>
          <a:p>
            <a:pPr marL="0" indent="0">
              <a:buNone/>
            </a:pPr>
            <a:r>
              <a:rPr lang="ja-JP" altLang="en-US"/>
              <a:t>意思決定や分類、判別、予測などのために作られる、木構造（ツリー構造）のデータや図などのこと</a:t>
            </a:r>
          </a:p>
          <a:p>
            <a:pPr marL="0" indent="0">
              <a:buNone/>
            </a:pPr>
            <a:endParaRPr lang="en-US" altLang="ja-JP"/>
          </a:p>
          <a:p>
            <a:pPr marL="0" indent="0">
              <a:buNone/>
            </a:pPr>
            <a:r>
              <a:rPr lang="ja-JP" altLang="en-US"/>
              <a:t>分類を行うものを「</a:t>
            </a:r>
            <a:r>
              <a:rPr lang="ja-JP" altLang="en-US" b="1"/>
              <a:t>分類木</a:t>
            </a:r>
            <a:r>
              <a:rPr lang="ja-JP" altLang="en-US"/>
              <a:t>（</a:t>
            </a:r>
            <a:r>
              <a:rPr lang="en-US" altLang="ja-JP"/>
              <a:t>classification tree</a:t>
            </a:r>
            <a:r>
              <a:rPr lang="ja-JP" altLang="en-US"/>
              <a:t>）」</a:t>
            </a:r>
          </a:p>
          <a:p>
            <a:pPr marL="0" indent="0">
              <a:buNone/>
            </a:pPr>
            <a:endParaRPr lang="ja-JP" altLang="en-US"/>
          </a:p>
          <a:p>
            <a:pPr marL="0" indent="0">
              <a:buNone/>
            </a:pPr>
            <a:r>
              <a:rPr lang="ja-JP" altLang="en-US"/>
              <a:t>関数の近似により推論や予測を行うものを「</a:t>
            </a:r>
            <a:r>
              <a:rPr lang="ja-JP" altLang="en-US" b="1"/>
              <a:t>回帰木</a:t>
            </a:r>
            <a:r>
              <a:rPr lang="ja-JP" altLang="en-US"/>
              <a:t>（</a:t>
            </a:r>
            <a:r>
              <a:rPr lang="en-US" altLang="ja-JP"/>
              <a:t>regression tree</a:t>
            </a:r>
            <a:r>
              <a:rPr lang="ja-JP" altLang="en-US"/>
              <a:t>）」</a:t>
            </a:r>
          </a:p>
        </p:txBody>
      </p:sp>
      <p:grpSp>
        <p:nvGrpSpPr>
          <p:cNvPr id="70" name="Group 69"/>
          <p:cNvGrpSpPr/>
          <p:nvPr/>
        </p:nvGrpSpPr>
        <p:grpSpPr>
          <a:xfrm>
            <a:off x="9311640" y="3484245"/>
            <a:ext cx="2310130" cy="2791460"/>
            <a:chOff x="2300" y="1033"/>
            <a:chExt cx="7452" cy="8514"/>
          </a:xfrm>
        </p:grpSpPr>
        <p:cxnSp>
          <p:nvCxnSpPr>
            <p:cNvPr id="20" name="Straight Connector 19"/>
            <p:cNvCxnSpPr/>
            <p:nvPr/>
          </p:nvCxnSpPr>
          <p:spPr>
            <a:xfrm flipH="1">
              <a:off x="3884" y="2726"/>
              <a:ext cx="25" cy="3846"/>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6159" y="3396"/>
              <a:ext cx="2267" cy="1828"/>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4120" y="9529"/>
              <a:ext cx="4022" cy="19"/>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6119" y="1258"/>
              <a:ext cx="24" cy="8271"/>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884" y="5583"/>
              <a:ext cx="887" cy="989"/>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909" y="6572"/>
              <a:ext cx="2234" cy="1021"/>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119" y="6668"/>
              <a:ext cx="2155" cy="925"/>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60" y="5375"/>
              <a:ext cx="1149" cy="1197"/>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843" y="7242"/>
              <a:ext cx="576" cy="5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10" name="Oval 9"/>
            <p:cNvSpPr/>
            <p:nvPr/>
          </p:nvSpPr>
          <p:spPr>
            <a:xfrm>
              <a:off x="3608" y="6286"/>
              <a:ext cx="576" cy="5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39" name="Straight Connector 38"/>
            <p:cNvCxnSpPr/>
            <p:nvPr/>
          </p:nvCxnSpPr>
          <p:spPr>
            <a:xfrm flipH="1">
              <a:off x="8299" y="4641"/>
              <a:ext cx="31" cy="2027"/>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843" y="4973"/>
              <a:ext cx="576" cy="5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56" name="Straight Connector 55"/>
            <p:cNvCxnSpPr/>
            <p:nvPr/>
          </p:nvCxnSpPr>
          <p:spPr>
            <a:xfrm flipH="1">
              <a:off x="7090" y="3165"/>
              <a:ext cx="7" cy="1325"/>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444" y="5008"/>
              <a:ext cx="576" cy="5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42" name="Straight Connector 41"/>
            <p:cNvCxnSpPr/>
            <p:nvPr/>
          </p:nvCxnSpPr>
          <p:spPr>
            <a:xfrm flipV="1">
              <a:off x="8314" y="5714"/>
              <a:ext cx="887" cy="989"/>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699" y="7098"/>
              <a:ext cx="864" cy="864"/>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18" name="Oval 17"/>
            <p:cNvSpPr/>
            <p:nvPr/>
          </p:nvSpPr>
          <p:spPr>
            <a:xfrm>
              <a:off x="3392" y="6090"/>
              <a:ext cx="1008" cy="1008"/>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19" name="Oval 18"/>
            <p:cNvSpPr/>
            <p:nvPr/>
          </p:nvSpPr>
          <p:spPr>
            <a:xfrm>
              <a:off x="2300" y="4864"/>
              <a:ext cx="864" cy="864"/>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21" name="Straight Connector 20"/>
            <p:cNvCxnSpPr/>
            <p:nvPr/>
          </p:nvCxnSpPr>
          <p:spPr>
            <a:xfrm>
              <a:off x="2735" y="3429"/>
              <a:ext cx="1149" cy="1197"/>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125" y="5471"/>
              <a:ext cx="1149" cy="1197"/>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444" y="3165"/>
              <a:ext cx="576" cy="5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24" name="Oval 23"/>
            <p:cNvSpPr/>
            <p:nvPr/>
          </p:nvSpPr>
          <p:spPr>
            <a:xfrm>
              <a:off x="2300" y="3021"/>
              <a:ext cx="864" cy="864"/>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26" name="Straight Connector 25"/>
            <p:cNvCxnSpPr/>
            <p:nvPr/>
          </p:nvCxnSpPr>
          <p:spPr>
            <a:xfrm flipH="1">
              <a:off x="4755" y="3741"/>
              <a:ext cx="16" cy="1883"/>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023" y="6405"/>
              <a:ext cx="576" cy="5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28" name="Oval 27"/>
            <p:cNvSpPr/>
            <p:nvPr/>
          </p:nvSpPr>
          <p:spPr>
            <a:xfrm>
              <a:off x="3680" y="4397"/>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29" name="Oval 28"/>
            <p:cNvSpPr/>
            <p:nvPr/>
          </p:nvSpPr>
          <p:spPr>
            <a:xfrm>
              <a:off x="6662" y="4005"/>
              <a:ext cx="864" cy="864"/>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0" name="Oval 29"/>
            <p:cNvSpPr/>
            <p:nvPr/>
          </p:nvSpPr>
          <p:spPr>
            <a:xfrm>
              <a:off x="3680" y="2575"/>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22" name="Oval 21"/>
            <p:cNvSpPr/>
            <p:nvPr/>
          </p:nvSpPr>
          <p:spPr>
            <a:xfrm>
              <a:off x="4547" y="3645"/>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1" name="Oval 30"/>
            <p:cNvSpPr/>
            <p:nvPr/>
          </p:nvSpPr>
          <p:spPr>
            <a:xfrm>
              <a:off x="9104" y="5375"/>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2" name="Oval 31"/>
            <p:cNvSpPr/>
            <p:nvPr/>
          </p:nvSpPr>
          <p:spPr>
            <a:xfrm>
              <a:off x="4403" y="3501"/>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3" name="Oval 32"/>
            <p:cNvSpPr/>
            <p:nvPr/>
          </p:nvSpPr>
          <p:spPr>
            <a:xfrm>
              <a:off x="6878" y="5296"/>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4" name="Oval 33"/>
            <p:cNvSpPr/>
            <p:nvPr/>
          </p:nvSpPr>
          <p:spPr>
            <a:xfrm>
              <a:off x="3536" y="2431"/>
              <a:ext cx="720" cy="720"/>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35" name="Straight Connector 34"/>
            <p:cNvCxnSpPr/>
            <p:nvPr/>
          </p:nvCxnSpPr>
          <p:spPr>
            <a:xfrm>
              <a:off x="5281" y="5966"/>
              <a:ext cx="838" cy="486"/>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123" y="5758"/>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7" name="Oval 36"/>
            <p:cNvSpPr/>
            <p:nvPr/>
          </p:nvSpPr>
          <p:spPr>
            <a:xfrm>
              <a:off x="4907" y="5541"/>
              <a:ext cx="864" cy="864"/>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8" name="Oval 37"/>
            <p:cNvSpPr/>
            <p:nvPr/>
          </p:nvSpPr>
          <p:spPr>
            <a:xfrm>
              <a:off x="7879" y="6261"/>
              <a:ext cx="864" cy="864"/>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41" name="Oval 40"/>
            <p:cNvSpPr/>
            <p:nvPr/>
          </p:nvSpPr>
          <p:spPr>
            <a:xfrm>
              <a:off x="6662" y="5080"/>
              <a:ext cx="864" cy="864"/>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43" name="Oval 42"/>
            <p:cNvSpPr/>
            <p:nvPr/>
          </p:nvSpPr>
          <p:spPr>
            <a:xfrm>
              <a:off x="8960" y="5224"/>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44" name="Straight Connector 43"/>
            <p:cNvCxnSpPr/>
            <p:nvPr/>
          </p:nvCxnSpPr>
          <p:spPr>
            <a:xfrm flipV="1">
              <a:off x="8330" y="4482"/>
              <a:ext cx="887" cy="989"/>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8888" y="4000"/>
              <a:ext cx="864" cy="864"/>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46" name="Oval 45"/>
            <p:cNvSpPr/>
            <p:nvPr/>
          </p:nvSpPr>
          <p:spPr>
            <a:xfrm>
              <a:off x="9104" y="4221"/>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47" name="Oval 46"/>
            <p:cNvSpPr/>
            <p:nvPr/>
          </p:nvSpPr>
          <p:spPr>
            <a:xfrm>
              <a:off x="8099" y="4397"/>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12" name="Oval 11"/>
            <p:cNvSpPr/>
            <p:nvPr/>
          </p:nvSpPr>
          <p:spPr>
            <a:xfrm>
              <a:off x="7955" y="4253"/>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0" name="Oval 49"/>
            <p:cNvSpPr/>
            <p:nvPr/>
          </p:nvSpPr>
          <p:spPr>
            <a:xfrm>
              <a:off x="5699" y="4829"/>
              <a:ext cx="864" cy="864"/>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1" name="Oval 50"/>
            <p:cNvSpPr/>
            <p:nvPr/>
          </p:nvSpPr>
          <p:spPr>
            <a:xfrm>
              <a:off x="3536" y="4253"/>
              <a:ext cx="720" cy="720"/>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2" name="Oval 51"/>
            <p:cNvSpPr/>
            <p:nvPr/>
          </p:nvSpPr>
          <p:spPr>
            <a:xfrm>
              <a:off x="6878" y="4216"/>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3" name="Oval 52"/>
            <p:cNvSpPr/>
            <p:nvPr/>
          </p:nvSpPr>
          <p:spPr>
            <a:xfrm>
              <a:off x="7998" y="3007"/>
              <a:ext cx="720" cy="720"/>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5" name="Oval 54"/>
            <p:cNvSpPr/>
            <p:nvPr/>
          </p:nvSpPr>
          <p:spPr>
            <a:xfrm>
              <a:off x="8142" y="3165"/>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7" name="Oval 56"/>
            <p:cNvSpPr/>
            <p:nvPr/>
          </p:nvSpPr>
          <p:spPr>
            <a:xfrm>
              <a:off x="6738" y="2877"/>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9" name="Oval 58"/>
            <p:cNvSpPr/>
            <p:nvPr/>
          </p:nvSpPr>
          <p:spPr>
            <a:xfrm>
              <a:off x="6882" y="3021"/>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60" name="Straight Connector 59"/>
            <p:cNvCxnSpPr/>
            <p:nvPr/>
          </p:nvCxnSpPr>
          <p:spPr>
            <a:xfrm>
              <a:off x="4668" y="2369"/>
              <a:ext cx="1491" cy="1358"/>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4547" y="2287"/>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62" name="Oval 61"/>
            <p:cNvSpPr/>
            <p:nvPr/>
          </p:nvSpPr>
          <p:spPr>
            <a:xfrm>
              <a:off x="4403" y="2157"/>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63" name="Straight Connector 62"/>
            <p:cNvCxnSpPr/>
            <p:nvPr/>
          </p:nvCxnSpPr>
          <p:spPr>
            <a:xfrm flipV="1">
              <a:off x="6119" y="1609"/>
              <a:ext cx="1062" cy="1110"/>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6882" y="1437"/>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65" name="Oval 64"/>
            <p:cNvSpPr/>
            <p:nvPr/>
          </p:nvSpPr>
          <p:spPr>
            <a:xfrm>
              <a:off x="6733" y="1293"/>
              <a:ext cx="720" cy="720"/>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68" name="Oval 67"/>
            <p:cNvSpPr/>
            <p:nvPr/>
          </p:nvSpPr>
          <p:spPr>
            <a:xfrm>
              <a:off x="5915" y="1177"/>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69" name="Oval 68"/>
            <p:cNvSpPr/>
            <p:nvPr/>
          </p:nvSpPr>
          <p:spPr>
            <a:xfrm>
              <a:off x="5771" y="1033"/>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sym typeface="+mn-ea"/>
              </a:rPr>
              <a:t>7.1</a:t>
            </a:r>
            <a:r>
              <a:rPr lang="ja-JP" altLang="en-US" sz="3600" dirty="0">
                <a:sym typeface="+mn-ea"/>
              </a:rPr>
              <a:t>　回帰の決定木</a:t>
            </a:r>
            <a:endParaRPr kumimoji="1" lang="ja-JP" altLang="en-US" sz="3600" dirty="0"/>
          </a:p>
        </p:txBody>
      </p:sp>
      <p:sp>
        <p:nvSpPr>
          <p:cNvPr id="3" name="コンテンツ プレースホルダー 2"/>
          <p:cNvSpPr>
            <a:spLocks noGrp="1"/>
          </p:cNvSpPr>
          <p:nvPr>
            <p:ph idx="1"/>
          </p:nvPr>
        </p:nvSpPr>
        <p:spPr/>
        <p:txBody>
          <a:bodyPr/>
          <a:lstStyle/>
          <a:p>
            <a:pPr marL="0" indent="0">
              <a:buNone/>
            </a:pPr>
            <a:r>
              <a:rPr kumimoji="1" lang="en-US" altLang="ja-JP" dirty="0"/>
              <a:t>Boston</a:t>
            </a:r>
            <a:r>
              <a:rPr kumimoji="1" lang="ja-JP" altLang="en-US" dirty="0"/>
              <a:t>の住宅の平均価格（目的変数）の決定木を構成してみた</a:t>
            </a:r>
            <a:endParaRPr kumimoji="1" lang="en-US" altLang="ja-JP" dirty="0"/>
          </a:p>
          <a:p>
            <a:pPr marL="0" indent="0">
              <a:buNone/>
            </a:pPr>
            <a:endParaRPr kumimoji="1" lang="en-US" altLang="ja-JP" dirty="0"/>
          </a:p>
        </p:txBody>
      </p:sp>
      <p:pic>
        <p:nvPicPr>
          <p:cNvPr id="6" name="図 5"/>
          <p:cNvPicPr>
            <a:picLocks noChangeAspect="1"/>
          </p:cNvPicPr>
          <p:nvPr/>
        </p:nvPicPr>
        <p:blipFill>
          <a:blip r:embed="rId2"/>
          <a:stretch>
            <a:fillRect/>
          </a:stretch>
        </p:blipFill>
        <p:spPr>
          <a:xfrm>
            <a:off x="526367" y="2547597"/>
            <a:ext cx="5569633" cy="3629366"/>
          </a:xfrm>
          <a:prstGeom prst="rect">
            <a:avLst/>
          </a:prstGeom>
        </p:spPr>
      </p:pic>
      <p:pic>
        <p:nvPicPr>
          <p:cNvPr id="8" name="図 7"/>
          <p:cNvPicPr>
            <a:picLocks noChangeAspect="1"/>
          </p:cNvPicPr>
          <p:nvPr/>
        </p:nvPicPr>
        <p:blipFill>
          <a:blip r:embed="rId3"/>
          <a:stretch>
            <a:fillRect/>
          </a:stretch>
        </p:blipFill>
        <p:spPr>
          <a:xfrm>
            <a:off x="5269676" y="2468683"/>
            <a:ext cx="5893624" cy="36452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sym typeface="+mn-ea"/>
              </a:rPr>
              <a:t>7.1</a:t>
            </a:r>
            <a:r>
              <a:rPr lang="ja-JP" altLang="en-US" sz="3600" dirty="0">
                <a:sym typeface="+mn-ea"/>
              </a:rPr>
              <a:t>　回帰の決定木</a:t>
            </a:r>
            <a:endParaRPr kumimoji="1" lang="ja-JP" altLang="en-US" sz="3600" dirty="0"/>
          </a:p>
        </p:txBody>
      </p:sp>
      <p:sp>
        <p:nvSpPr>
          <p:cNvPr id="3" name="コンテンツ プレースホルダー 2"/>
          <p:cNvSpPr>
            <a:spLocks noGrp="1"/>
          </p:cNvSpPr>
          <p:nvPr>
            <p:ph idx="1"/>
          </p:nvPr>
        </p:nvSpPr>
        <p:spPr>
          <a:xfrm>
            <a:off x="647700" y="1825625"/>
            <a:ext cx="10515600" cy="350308"/>
          </a:xfrm>
        </p:spPr>
        <p:txBody>
          <a:bodyPr>
            <a:normAutofit lnSpcReduction="10000"/>
          </a:bodyPr>
          <a:lstStyle/>
          <a:p>
            <a:pPr marL="0" indent="0">
              <a:buNone/>
            </a:pPr>
            <a:r>
              <a:rPr kumimoji="1" lang="en-US" altLang="ja-JP" dirty="0"/>
              <a:t>Boston</a:t>
            </a:r>
            <a:r>
              <a:rPr kumimoji="1" lang="ja-JP" altLang="en-US" dirty="0"/>
              <a:t>データセットに対して </a:t>
            </a:r>
            <a:r>
              <a:rPr kumimoji="1" lang="en-US" altLang="ja-JP" dirty="0"/>
              <a:t>10-fold CV </a:t>
            </a:r>
            <a:r>
              <a:rPr kumimoji="1" lang="ja-JP" altLang="en-US" dirty="0"/>
              <a:t>を行い </a:t>
            </a:r>
            <a:r>
              <a:rPr kumimoji="1" lang="en-US" altLang="ja-JP" dirty="0"/>
              <a:t>α </a:t>
            </a:r>
            <a:r>
              <a:rPr kumimoji="1" lang="ja-JP" altLang="en-US" dirty="0"/>
              <a:t>を求める</a:t>
            </a:r>
          </a:p>
        </p:txBody>
      </p:sp>
      <mc:AlternateContent xmlns:mc="http://schemas.openxmlformats.org/markup-compatibility/2006" xmlns:a14="http://schemas.microsoft.com/office/drawing/2010/main">
        <mc:Choice Requires="a14">
          <p:sp>
            <p:nvSpPr>
              <p:cNvPr id="6" name="テキスト ボックス 5"/>
              <p:cNvSpPr txBox="1"/>
              <p:nvPr/>
            </p:nvSpPr>
            <p:spPr>
              <a:xfrm>
                <a:off x="732790" y="5859357"/>
                <a:ext cx="4671060" cy="337185"/>
              </a:xfrm>
              <a:prstGeom prst="rect">
                <a:avLst/>
              </a:prstGeom>
              <a:noFill/>
            </p:spPr>
            <p:txBody>
              <a:bodyPr wrap="none" rtlCol="0">
                <a:spAutoFit/>
              </a:bodyPr>
              <a:lstStyle/>
              <a:p>
                <a14:m>
                  <m:oMath xmlns:m="http://schemas.openxmlformats.org/officeDocument/2006/math">
                    <m:r>
                      <a:rPr kumimoji="1" lang="en-US" altLang="ja-JP" sz="1600" i="1" smtClean="0">
                        <a:latin typeface="Cambria Math" panose="02040503050406030204" pitchFamily="18" charset="0"/>
                      </a:rPr>
                      <m:t>0</m:t>
                    </m:r>
                    <m:r>
                      <a:rPr kumimoji="1" lang="en-US" altLang="ja-JP" sz="1600" i="1" smtClean="0">
                        <a:latin typeface="Cambria Math" panose="02040503050406030204" pitchFamily="18" charset="0"/>
                        <a:cs typeface="DejaVu Math TeX Gyre" panose="02000503000000000000" charset="0"/>
                      </a:rPr>
                      <m:t>≤</m:t>
                    </m:r>
                    <m:r>
                      <a:rPr kumimoji="1" lang="ja-JP" altLang="en-US" sz="1600" i="1" smtClean="0">
                        <a:latin typeface="Cambria Math" panose="02040503050406030204" pitchFamily="18" charset="0"/>
                      </a:rPr>
                      <m:t>𝛼</m:t>
                    </m:r>
                    <m:r>
                      <a:rPr kumimoji="1" lang="en-US" altLang="ja-JP" sz="1600" i="1" smtClean="0">
                        <a:latin typeface="Cambria Math" panose="02040503050406030204" pitchFamily="18" charset="0"/>
                        <a:cs typeface="DejaVu Math TeX Gyre" panose="02000503000000000000" charset="0"/>
                      </a:rPr>
                      <m:t>≤1.5</m:t>
                    </m:r>
                  </m:oMath>
                </a14:m>
                <a:r>
                  <a:rPr kumimoji="1" lang="ja-JP" altLang="en-US" sz="1600">
                    <a:latin typeface="DejaVu Math TeX Gyre" panose="02000503000000000000" charset="0"/>
                    <a:cs typeface="DejaVu Math TeX Gyre" panose="02000503000000000000" charset="0"/>
                  </a:rPr>
                  <a:t>で</a:t>
                </a:r>
                <a:r>
                  <a:rPr kumimoji="1" lang="ja-JP" altLang="en-US" sz="1600" dirty="0"/>
                  <a:t>値を変えながら</a:t>
                </a:r>
                <a:r>
                  <a:rPr kumimoji="1" lang="en-US" altLang="ja-JP" sz="1600" dirty="0"/>
                  <a:t>CV</a:t>
                </a:r>
                <a:r>
                  <a:rPr kumimoji="1" lang="ja-JP" altLang="en-US" sz="1600" dirty="0"/>
                  <a:t>の評価値を計算</a:t>
                </a: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32790" y="5859357"/>
                <a:ext cx="4671060" cy="337185"/>
              </a:xfrm>
              <a:prstGeom prst="rect">
                <a:avLst/>
              </a:prstGeom>
              <a:blipFill rotWithShape="1">
                <a:blip r:embed="rId3"/>
                <a:stretch>
                  <a:fillRect t="-63" b="63"/>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6070600" y="5859357"/>
                <a:ext cx="4963160" cy="368300"/>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𝑚𝑖𝑛</m:t>
                    </m:r>
                  </m:oMath>
                </a14:m>
                <a:r>
                  <a:rPr kumimoji="1" lang="ja-JP" altLang="en-US" dirty="0"/>
                  <a:t> を</a:t>
                </a:r>
                <a:r>
                  <a:rPr kumimoji="1" lang="en-US" altLang="ja-JP" dirty="0"/>
                  <a:t>1</a:t>
                </a:r>
                <a:r>
                  <a:rPr kumimoji="1" lang="ja-JP" altLang="en-US" dirty="0"/>
                  <a:t>から</a:t>
                </a:r>
                <a:r>
                  <a:rPr kumimoji="1" lang="en-US" altLang="ja-JP" dirty="0"/>
                  <a:t>12</a:t>
                </a:r>
                <a:r>
                  <a:rPr kumimoji="1" lang="ja-JP" altLang="en-US" dirty="0"/>
                  <a:t>まで変えながら評価値を計算</a:t>
                </a: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6070600" y="5859357"/>
                <a:ext cx="4963160" cy="368300"/>
              </a:xfrm>
              <a:prstGeom prst="rect">
                <a:avLst/>
              </a:prstGeom>
              <a:blipFill rotWithShape="1">
                <a:blip r:embed="rId4"/>
                <a:stretch>
                  <a:fillRect t="-58" b="58"/>
                </a:stretch>
              </a:blipFill>
            </p:spPr>
            <p:txBody>
              <a:bodyPr/>
              <a:lstStyle/>
              <a:p>
                <a:r>
                  <a:rPr lang="en-US" altLang="en-US">
                    <a:noFill/>
                  </a:rPr>
                  <a:t> </a:t>
                </a:r>
              </a:p>
            </p:txBody>
          </p:sp>
        </mc:Fallback>
      </mc:AlternateContent>
      <p:pic>
        <p:nvPicPr>
          <p:cNvPr id="5" name="Picture 4" descr="Screenshot from 2022-06-22 10-39-58"/>
          <p:cNvPicPr>
            <a:picLocks noChangeAspect="1"/>
          </p:cNvPicPr>
          <p:nvPr/>
        </p:nvPicPr>
        <p:blipFill>
          <a:blip r:embed="rId5"/>
          <a:stretch>
            <a:fillRect/>
          </a:stretch>
        </p:blipFill>
        <p:spPr>
          <a:xfrm>
            <a:off x="732790" y="2630805"/>
            <a:ext cx="4344670" cy="3201035"/>
          </a:xfrm>
          <a:prstGeom prst="rect">
            <a:avLst/>
          </a:prstGeom>
        </p:spPr>
      </p:pic>
      <p:pic>
        <p:nvPicPr>
          <p:cNvPr id="8" name="Picture 7" descr="Screenshot from 2022-06-22 10-40-34"/>
          <p:cNvPicPr>
            <a:picLocks noChangeAspect="1"/>
          </p:cNvPicPr>
          <p:nvPr/>
        </p:nvPicPr>
        <p:blipFill>
          <a:blip r:embed="rId6"/>
          <a:stretch>
            <a:fillRect/>
          </a:stretch>
        </p:blipFill>
        <p:spPr>
          <a:xfrm>
            <a:off x="5958205" y="2604135"/>
            <a:ext cx="4718050" cy="32550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ym typeface="+mn-ea"/>
              </a:rPr>
              <a:t>7.2</a:t>
            </a:r>
            <a:r>
              <a:rPr lang="ja-JP" altLang="en-US" sz="3600" dirty="0">
                <a:sym typeface="+mn-ea"/>
              </a:rPr>
              <a:t>　分類の決定木</a:t>
            </a:r>
          </a:p>
        </p:txBody>
      </p:sp>
      <mc:AlternateContent xmlns:mc="http://schemas.openxmlformats.org/markup-compatibility/2006" xmlns:a14="http://schemas.microsoft.com/office/drawing/2010/main">
        <mc:Choice Requires="a14">
          <p:sp>
            <p:nvSpPr>
              <p:cNvPr id="4" name="テキスト ボックス 3"/>
              <p:cNvSpPr txBox="1"/>
              <p:nvPr/>
            </p:nvSpPr>
            <p:spPr>
              <a:xfrm>
                <a:off x="815788" y="1775012"/>
                <a:ext cx="10632141" cy="4170045"/>
              </a:xfrm>
              <a:prstGeom prst="rect">
                <a:avLst/>
              </a:prstGeom>
              <a:noFill/>
            </p:spPr>
            <p:txBody>
              <a:bodyPr wrap="square" rtlCol="0">
                <a:spAutoFit/>
              </a:bodyPr>
              <a:lstStyle/>
              <a:p>
                <a:r>
                  <a:rPr lang="ja-JP" altLang="en-US" sz="1800" dirty="0">
                    <a:latin typeface="+mn-ea"/>
                    <a:cs typeface="DejaVu Math TeX Gyre" panose="02000503000000000000" charset="0"/>
                  </a:rPr>
                  <a:t>同時確率が</a:t>
                </a:r>
                <a:r>
                  <a:rPr lang="en-US" altLang="ja-JP" sz="1800" dirty="0">
                    <a:latin typeface="+mn-ea"/>
                    <a:cs typeface="DejaVu Math TeX Gyre" panose="02000503000000000000" charset="0"/>
                  </a:rPr>
                  <a:t> </a:t>
                </a:r>
                <a14:m>
                  <m:oMath xmlns:m="http://schemas.openxmlformats.org/officeDocument/2006/math">
                    <m:r>
                      <a:rPr lang="en-US" altLang="ja-JP" sz="1800" i="1">
                        <a:latin typeface="Cambria Math" panose="02040503050406030204" pitchFamily="18" charset="0"/>
                        <a:cs typeface="DejaVu Math TeX Gyre" panose="02000503000000000000" charset="0"/>
                      </a:rPr>
                      <m:t>𝑓𝑋𝑌</m:t>
                    </m:r>
                    <m:r>
                      <a:rPr lang="en-US" altLang="ja-JP" sz="1800" i="1">
                        <a:latin typeface="Cambria Math" panose="02040503050406030204" pitchFamily="18" charset="0"/>
                        <a:cs typeface="DejaVu Math TeX Gyre" panose="02000503000000000000" charset="0"/>
                      </a:rPr>
                      <m:t>(</m:t>
                    </m:r>
                    <m:r>
                      <a:rPr lang="en-US" altLang="ja-JP" sz="1800" i="1">
                        <a:latin typeface="Cambria Math" panose="02040503050406030204" pitchFamily="18" charset="0"/>
                        <a:cs typeface="DejaVu Math TeX Gyre" panose="02000503000000000000" charset="0"/>
                      </a:rPr>
                      <m:t>𝑥</m:t>
                    </m:r>
                    <m:r>
                      <a:rPr lang="en-US" altLang="ja-JP" sz="1800" i="1">
                        <a:latin typeface="Cambria Math" panose="02040503050406030204" pitchFamily="18" charset="0"/>
                        <a:cs typeface="DejaVu Math TeX Gyre" panose="02000503000000000000" charset="0"/>
                      </a:rPr>
                      <m:t>,</m:t>
                    </m:r>
                    <m:r>
                      <a:rPr lang="en-US" altLang="ja-JP" sz="1800" i="1">
                        <a:latin typeface="Cambria Math" panose="02040503050406030204" pitchFamily="18" charset="0"/>
                        <a:cs typeface="DejaVu Math TeX Gyre" panose="02000503000000000000" charset="0"/>
                      </a:rPr>
                      <m:t>𝑦</m:t>
                    </m:r>
                    <m:r>
                      <a:rPr lang="en-US" altLang="ja-JP" sz="1800" i="1">
                        <a:latin typeface="Cambria Math" panose="02040503050406030204" pitchFamily="18" charset="0"/>
                        <a:cs typeface="DejaVu Math TeX Gyre" panose="02000503000000000000" charset="0"/>
                      </a:rPr>
                      <m:t>)</m:t>
                    </m:r>
                    <m:r>
                      <a:rPr lang="ja-JP" altLang="en-US" i="1">
                        <a:latin typeface="Cambria Math" panose="02040503050406030204" pitchFamily="18" charset="0"/>
                        <a:cs typeface="DejaVu Math TeX Gyre" panose="02000503000000000000" charset="0"/>
                      </a:rPr>
                      <m:t>が</m:t>
                    </m:r>
                  </m:oMath>
                </a14:m>
                <a:r>
                  <a:rPr lang="ja-JP" altLang="en-US" sz="1800" dirty="0">
                    <a:latin typeface="Cambria Math" panose="02040503050406030204" pitchFamily="18" charset="0"/>
                    <a:cs typeface="DejaVu Math TeX Gyre" panose="02000503000000000000" charset="0"/>
                  </a:rPr>
                  <a:t>与えられる時</a:t>
                </a:r>
                <a:endParaRPr lang="en-US" altLang="ja-JP" sz="1800" dirty="0">
                  <a:latin typeface="Cambria Math" panose="02040503050406030204" pitchFamily="18" charset="0"/>
                  <a:cs typeface="DejaVu Math TeX Gyre" panose="02000503000000000000" charset="0"/>
                </a:endParaRPr>
              </a:p>
              <a:p>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cs typeface="DejaVu Math TeX Gyre" panose="02000503000000000000" charset="0"/>
                            </a:rPr>
                          </m:ctrlPr>
                        </m:fPr>
                        <m:num>
                          <m:nary>
                            <m:naryPr>
                              <m:limLoc m:val="subSup"/>
                              <m:ctrlPr>
                                <a:rPr lang="en-US" altLang="ja-JP" sz="2000" i="1">
                                  <a:latin typeface="Cambria Math" panose="02040503050406030204" pitchFamily="18" charset="0"/>
                                  <a:cs typeface="DejaVu Math TeX Gyre" panose="02000503000000000000" charset="0"/>
                                </a:rPr>
                              </m:ctrlPr>
                            </m:naryPr>
                            <m:sub>
                              <m:sSub>
                                <m:sSubPr>
                                  <m:ctrlPr>
                                    <a:rPr lang="en-US" altLang="ja-JP" sz="2000" i="1">
                                      <a:latin typeface="Cambria Math" panose="02040503050406030204" pitchFamily="18" charset="0"/>
                                      <a:cs typeface="DejaVu Math TeX Gyre" panose="02000503000000000000" charset="0"/>
                                    </a:rPr>
                                  </m:ctrlPr>
                                </m:sSubPr>
                                <m:e>
                                  <m:r>
                                    <a:rPr lang="en-US" altLang="ja-JP" sz="2000" i="1">
                                      <a:latin typeface="Cambria Math" panose="02040503050406030204" pitchFamily="18" charset="0"/>
                                      <a:cs typeface="DejaVu Math TeX Gyre" panose="02000503000000000000" charset="0"/>
                                    </a:rPr>
                                    <m:t>𝑅</m:t>
                                  </m:r>
                                </m:e>
                                <m:sub>
                                  <m:r>
                                    <a:rPr lang="en-US" altLang="ja-JP" sz="2000" i="1">
                                      <a:latin typeface="Cambria Math" panose="02040503050406030204" pitchFamily="18" charset="0"/>
                                      <a:cs typeface="DejaVu Math TeX Gyre" panose="02000503000000000000" charset="0"/>
                                    </a:rPr>
                                    <m:t>𝑗</m:t>
                                  </m:r>
                                </m:sub>
                              </m:sSub>
                            </m:sub>
                            <m:sup/>
                            <m:e>
                              <m:r>
                                <a:rPr lang="en-US" altLang="ja-JP" sz="2000" i="1">
                                  <a:latin typeface="Cambria Math" panose="02040503050406030204" pitchFamily="18" charset="0"/>
                                  <a:cs typeface="DejaVu Math TeX Gyre" panose="02000503000000000000" charset="0"/>
                                </a:rPr>
                                <m:t>𝑓𝑋𝑌</m:t>
                              </m:r>
                              <m:r>
                                <a:rPr lang="en-US" altLang="ja-JP" sz="2000" i="1">
                                  <a:latin typeface="Cambria Math" panose="02040503050406030204" pitchFamily="18" charset="0"/>
                                  <a:cs typeface="DejaVu Math TeX Gyre" panose="02000503000000000000" charset="0"/>
                                </a:rPr>
                                <m:t>(</m:t>
                              </m:r>
                              <m:r>
                                <a:rPr lang="en-US" altLang="ja-JP" sz="2000" i="1">
                                  <a:latin typeface="Cambria Math" panose="02040503050406030204" pitchFamily="18" charset="0"/>
                                  <a:cs typeface="DejaVu Math TeX Gyre" panose="02000503000000000000" charset="0"/>
                                </a:rPr>
                                <m:t>𝑥</m:t>
                              </m:r>
                              <m:r>
                                <a:rPr lang="en-US" altLang="ja-JP" sz="2000" i="1">
                                  <a:latin typeface="Cambria Math" panose="02040503050406030204" pitchFamily="18" charset="0"/>
                                  <a:cs typeface="DejaVu Math TeX Gyre" panose="02000503000000000000" charset="0"/>
                                </a:rPr>
                                <m:t>,</m:t>
                              </m:r>
                              <m:r>
                                <a:rPr lang="en-US" altLang="ja-JP" sz="2000" b="0" i="1" smtClean="0">
                                  <a:latin typeface="Cambria Math" panose="02040503050406030204" pitchFamily="18" charset="0"/>
                                  <a:cs typeface="DejaVu Math TeX Gyre" panose="02000503000000000000" charset="0"/>
                                </a:rPr>
                                <m:t>𝑘</m:t>
                              </m:r>
                              <m:r>
                                <a:rPr lang="en-US" altLang="ja-JP" sz="2000" i="1">
                                  <a:latin typeface="Cambria Math" panose="02040503050406030204" pitchFamily="18" charset="0"/>
                                  <a:cs typeface="DejaVu Math TeX Gyre" panose="02000503000000000000" charset="0"/>
                                </a:rPr>
                                <m:t>)</m:t>
                              </m:r>
                              <m:r>
                                <a:rPr lang="en-US" altLang="ja-JP" sz="2000" i="1">
                                  <a:latin typeface="Cambria Math" panose="02040503050406030204" pitchFamily="18" charset="0"/>
                                  <a:cs typeface="DejaVu Math TeX Gyre" panose="02000503000000000000" charset="0"/>
                                </a:rPr>
                                <m:t>𝑑𝑥</m:t>
                              </m:r>
                            </m:e>
                          </m:nary>
                        </m:num>
                        <m:den>
                          <m:nary>
                            <m:naryPr>
                              <m:chr m:val="∑"/>
                              <m:limLoc m:val="subSup"/>
                              <m:ctrlPr>
                                <a:rPr lang="en-US" altLang="ja-JP" sz="2000" i="1" smtClean="0">
                                  <a:latin typeface="Cambria Math" panose="02040503050406030204" pitchFamily="18" charset="0"/>
                                </a:rPr>
                              </m:ctrlPr>
                            </m:naryPr>
                            <m:sub>
                              <m:r>
                                <m:rPr>
                                  <m:brk m:alnAt="25"/>
                                </m:rPr>
                                <a:rPr lang="en-US" altLang="ja-JP" sz="2000" b="0" i="1" smtClean="0">
                                  <a:latin typeface="Cambria Math" panose="02040503050406030204" pitchFamily="18" charset="0"/>
                                </a:rPr>
                                <m:t>h</m:t>
                              </m:r>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𝐾</m:t>
                              </m:r>
                            </m:sup>
                            <m:e>
                              <m:nary>
                                <m:naryPr>
                                  <m:limLoc m:val="subSup"/>
                                  <m:ctrlPr>
                                    <a:rPr lang="en-US" altLang="ja-JP" sz="2000" i="1">
                                      <a:latin typeface="Cambria Math" panose="02040503050406030204" pitchFamily="18" charset="0"/>
                                      <a:cs typeface="DejaVu Math TeX Gyre" panose="02000503000000000000" charset="0"/>
                                    </a:rPr>
                                  </m:ctrlPr>
                                </m:naryPr>
                                <m:sub>
                                  <m:sSub>
                                    <m:sSubPr>
                                      <m:ctrlPr>
                                        <a:rPr lang="en-US" altLang="ja-JP" sz="2000" i="1">
                                          <a:latin typeface="Cambria Math" panose="02040503050406030204" pitchFamily="18" charset="0"/>
                                          <a:cs typeface="DejaVu Math TeX Gyre" panose="02000503000000000000" charset="0"/>
                                        </a:rPr>
                                      </m:ctrlPr>
                                    </m:sSubPr>
                                    <m:e>
                                      <m:r>
                                        <a:rPr lang="en-US" altLang="ja-JP" sz="2000" i="1">
                                          <a:latin typeface="Cambria Math" panose="02040503050406030204" pitchFamily="18" charset="0"/>
                                          <a:cs typeface="DejaVu Math TeX Gyre" panose="02000503000000000000" charset="0"/>
                                        </a:rPr>
                                        <m:t>𝑅</m:t>
                                      </m:r>
                                    </m:e>
                                    <m:sub>
                                      <m:r>
                                        <a:rPr lang="en-US" altLang="ja-JP" sz="2000" i="1">
                                          <a:latin typeface="Cambria Math" panose="02040503050406030204" pitchFamily="18" charset="0"/>
                                          <a:cs typeface="DejaVu Math TeX Gyre" panose="02000503000000000000" charset="0"/>
                                        </a:rPr>
                                        <m:t>𝑗</m:t>
                                      </m:r>
                                    </m:sub>
                                  </m:sSub>
                                </m:sub>
                                <m:sup/>
                                <m:e>
                                  <m:r>
                                    <a:rPr lang="en-US" altLang="ja-JP" sz="2000" i="1">
                                      <a:latin typeface="Cambria Math" panose="02040503050406030204" pitchFamily="18" charset="0"/>
                                      <a:cs typeface="DejaVu Math TeX Gyre" panose="02000503000000000000" charset="0"/>
                                    </a:rPr>
                                    <m:t>𝑓𝑋𝑌</m:t>
                                  </m:r>
                                  <m:r>
                                    <a:rPr lang="en-US" altLang="ja-JP" sz="2000" i="1">
                                      <a:latin typeface="Cambria Math" panose="02040503050406030204" pitchFamily="18" charset="0"/>
                                      <a:cs typeface="DejaVu Math TeX Gyre" panose="02000503000000000000" charset="0"/>
                                    </a:rPr>
                                    <m:t>(</m:t>
                                  </m:r>
                                  <m:r>
                                    <a:rPr lang="en-US" altLang="ja-JP" sz="2000" i="1">
                                      <a:latin typeface="Cambria Math" panose="02040503050406030204" pitchFamily="18" charset="0"/>
                                      <a:cs typeface="DejaVu Math TeX Gyre" panose="02000503000000000000" charset="0"/>
                                    </a:rPr>
                                    <m:t>𝑥</m:t>
                                  </m:r>
                                  <m:r>
                                    <a:rPr lang="en-US" altLang="ja-JP" sz="2000" i="1">
                                      <a:latin typeface="Cambria Math" panose="02040503050406030204" pitchFamily="18" charset="0"/>
                                      <a:cs typeface="DejaVu Math TeX Gyre" panose="02000503000000000000" charset="0"/>
                                    </a:rPr>
                                    <m:t>,</m:t>
                                  </m:r>
                                  <m:r>
                                    <a:rPr lang="en-US" altLang="ja-JP" sz="2000" i="1">
                                      <a:latin typeface="Cambria Math" panose="02040503050406030204" pitchFamily="18" charset="0"/>
                                      <a:cs typeface="DejaVu Math TeX Gyre" panose="02000503000000000000" charset="0"/>
                                    </a:rPr>
                                    <m:t>h</m:t>
                                  </m:r>
                                  <m:r>
                                    <a:rPr lang="en-US" altLang="ja-JP" sz="2000" i="1">
                                      <a:latin typeface="Cambria Math" panose="02040503050406030204" pitchFamily="18" charset="0"/>
                                      <a:cs typeface="DejaVu Math TeX Gyre" panose="02000503000000000000" charset="0"/>
                                    </a:rPr>
                                    <m:t>)</m:t>
                                  </m:r>
                                  <m:r>
                                    <a:rPr lang="en-US" altLang="ja-JP" sz="2000" i="1">
                                      <a:latin typeface="Cambria Math" panose="02040503050406030204" pitchFamily="18" charset="0"/>
                                      <a:cs typeface="DejaVu Math TeX Gyre" panose="02000503000000000000" charset="0"/>
                                    </a:rPr>
                                    <m:t>𝑑𝑥</m:t>
                                  </m:r>
                                </m:e>
                              </m:nary>
                            </m:e>
                          </m:nary>
                        </m:den>
                      </m:f>
                    </m:oMath>
                  </m:oMathPara>
                </a14:m>
                <a:endParaRPr kumimoji="1" lang="en-US" altLang="ja-JP" dirty="0"/>
              </a:p>
              <a:p>
                <a:r>
                  <a:rPr kumimoji="1" lang="ja-JP" altLang="en-US" dirty="0"/>
                  <a:t>を最大にする </a:t>
                </a:r>
                <a:r>
                  <a:rPr kumimoji="1" lang="en-US" altLang="ja-JP" dirty="0"/>
                  <a:t>k </a:t>
                </a:r>
                <a:r>
                  <a:rPr kumimoji="1" lang="ja-JP" altLang="en-US" dirty="0"/>
                  <a:t>を</a:t>
                </a:r>
                <a14:m>
                  <m:oMath xmlns:m="http://schemas.openxmlformats.org/officeDocument/2006/math">
                    <m:sSub>
                      <m:sSubPr>
                        <m:ctrlPr>
                          <a:rPr kumimoji="1" lang="en-US" altLang="ja-JP" i="1" smtClean="0">
                            <a:latin typeface="Cambria Math" panose="02040503050406030204" pitchFamily="18" charset="0"/>
                          </a:rPr>
                        </m:ctrlPr>
                      </m:sSubPr>
                      <m:e>
                        <m:acc>
                          <m:accPr>
                            <m:chr m:val="̅"/>
                            <m:ctrlPr>
                              <a:rPr kumimoji="1" lang="en-US" altLang="ja-JP" i="1" smtClean="0">
                                <a:latin typeface="Cambria Math" panose="02040503050406030204" pitchFamily="18" charset="0"/>
                              </a:rPr>
                            </m:ctrlPr>
                          </m:accPr>
                          <m:e>
                            <m:r>
                              <a:rPr kumimoji="1" lang="en-US" altLang="ja-JP" b="0" i="1" smtClean="0">
                                <a:latin typeface="Cambria Math" panose="02040503050406030204" pitchFamily="18" charset="0"/>
                              </a:rPr>
                              <m:t>𝑦</m:t>
                            </m:r>
                          </m:e>
                        </m:acc>
                      </m:e>
                      <m:sub>
                        <m:r>
                          <a:rPr kumimoji="1" lang="en-US" altLang="ja-JP" b="0" i="1" smtClean="0">
                            <a:latin typeface="Cambria Math" panose="02040503050406030204" pitchFamily="18" charset="0"/>
                          </a:rPr>
                          <m:t>𝑖</m:t>
                        </m:r>
                      </m:sub>
                    </m:sSub>
                    <m:r>
                      <a:rPr kumimoji="1" lang="ja-JP" altLang="en-US" i="1">
                        <a:latin typeface="Cambria Math" panose="02040503050406030204" pitchFamily="18" charset="0"/>
                      </a:rPr>
                      <m:t>として</m:t>
                    </m:r>
                  </m:oMath>
                </a14:m>
                <a:r>
                  <a:rPr kumimoji="1" lang="ja-JP" altLang="en-US" dirty="0"/>
                  <a:t>、</a:t>
                </a:r>
                <a:endParaRPr kumimoji="1" lang="en-US" altLang="ja-JP" dirty="0"/>
              </a:p>
              <a:p>
                <a:pPr algn="ct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Sub>
                    <m:r>
                      <a:rPr kumimoji="1" lang="en-US" altLang="ja-JP" sz="2000" i="1" smtClean="0">
                        <a:latin typeface="Cambria Math" panose="02040503050406030204" pitchFamily="18" charset="0"/>
                        <a:ea typeface="Cambria Math" panose="02040503050406030204" pitchFamily="18" charset="0"/>
                      </a:rPr>
                      <m:t>∈</m:t>
                    </m:r>
                    <m:sSub>
                      <m:sSubPr>
                        <m:ctrlPr>
                          <a:rPr kumimoji="1" lang="en-US" altLang="ja-JP" sz="200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𝑅</m:t>
                        </m:r>
                      </m:e>
                      <m:sub>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 </m:t>
                    </m:r>
                    <m:groupChr>
                      <m:groupChrPr>
                        <m:chr m:val="⇒"/>
                        <m:vertJc m:val="bot"/>
                        <m:ctrlPr>
                          <a:rPr kumimoji="1" lang="en-US" altLang="ja-JP" sz="2000" i="1" smtClean="0">
                            <a:latin typeface="Cambria Math" panose="02040503050406030204" pitchFamily="18" charset="0"/>
                            <a:ea typeface="Cambria Math" panose="02040503050406030204" pitchFamily="18" charset="0"/>
                          </a:rPr>
                        </m:ctrlPr>
                      </m:groupChrPr>
                      <m:e/>
                    </m:groupChr>
                    <m:r>
                      <a:rPr kumimoji="1" lang="en-US" altLang="ja-JP" sz="2000" b="0" i="1" smtClean="0">
                        <a:latin typeface="Cambria Math" panose="02040503050406030204" pitchFamily="18" charset="0"/>
                        <a:ea typeface="Cambria Math" panose="02040503050406030204" pitchFamily="18" charset="0"/>
                      </a:rPr>
                      <m:t> </m:t>
                    </m:r>
                    <m:sSub>
                      <m:sSubPr>
                        <m:ctrlPr>
                          <a:rPr kumimoji="1" lang="en-US" altLang="ja-JP" sz="2000" i="1" smtClean="0">
                            <a:latin typeface="Cambria Math" panose="02040503050406030204" pitchFamily="18" charset="0"/>
                            <a:ea typeface="Cambria Math" panose="02040503050406030204" pitchFamily="18" charset="0"/>
                          </a:rPr>
                        </m:ctrlPr>
                      </m:sSubPr>
                      <m:e>
                        <m:acc>
                          <m:accPr>
                            <m:chr m:val="̂"/>
                            <m:ctrlPr>
                              <a:rPr kumimoji="1" lang="en-US" altLang="ja-JP" sz="2000" i="1" smtClean="0">
                                <a:latin typeface="Cambria Math" panose="02040503050406030204" pitchFamily="18" charset="0"/>
                                <a:ea typeface="Cambria Math" panose="02040503050406030204" pitchFamily="18" charset="0"/>
                              </a:rPr>
                            </m:ctrlPr>
                          </m:accPr>
                          <m:e>
                            <m:r>
                              <a:rPr kumimoji="1" lang="en-US" altLang="ja-JP" sz="2000" b="0" i="1" smtClean="0">
                                <a:latin typeface="Cambria Math" panose="02040503050406030204" pitchFamily="18" charset="0"/>
                                <a:ea typeface="Cambria Math" panose="02040503050406030204" pitchFamily="18" charset="0"/>
                              </a:rPr>
                              <m:t>𝑦</m:t>
                            </m:r>
                          </m:e>
                        </m:acc>
                      </m:e>
                      <m:sub>
                        <m:r>
                          <a:rPr kumimoji="1" lang="en-US" altLang="ja-JP" sz="2000" b="0" i="1" smtClean="0">
                            <a:latin typeface="Cambria Math" panose="02040503050406030204" pitchFamily="18" charset="0"/>
                            <a:ea typeface="Cambria Math" panose="02040503050406030204" pitchFamily="18" charset="0"/>
                          </a:rPr>
                          <m:t>𝑖</m:t>
                        </m:r>
                      </m:sub>
                    </m:sSub>
                  </m:oMath>
                </a14:m>
                <a:r>
                  <a:rPr kumimoji="1" lang="en-US" altLang="ja-JP" sz="2000" dirty="0"/>
                  <a:t> = </a:t>
                </a:r>
                <a14:m>
                  <m:oMath xmlns:m="http://schemas.openxmlformats.org/officeDocument/2006/math">
                    <m:sSub>
                      <m:sSubPr>
                        <m:ctrlPr>
                          <a:rPr kumimoji="1" lang="en-US" altLang="ja-JP" sz="2000" i="1">
                            <a:latin typeface="Cambria Math" panose="02040503050406030204" pitchFamily="18" charset="0"/>
                            <a:ea typeface="Cambria Math" panose="02040503050406030204" pitchFamily="18" charset="0"/>
                          </a:rPr>
                        </m:ctrlPr>
                      </m:sSubPr>
                      <m:e>
                        <m:acc>
                          <m:accPr>
                            <m:chr m:val="̅"/>
                            <m:ctrlPr>
                              <a:rPr kumimoji="1" lang="en-US" altLang="ja-JP" sz="2000" i="1">
                                <a:latin typeface="Cambria Math" panose="02040503050406030204" pitchFamily="18" charset="0"/>
                                <a:ea typeface="Cambria Math" panose="02040503050406030204" pitchFamily="18" charset="0"/>
                              </a:rPr>
                            </m:ctrlPr>
                          </m:accPr>
                          <m:e>
                            <m:r>
                              <a:rPr kumimoji="1" lang="en-US" altLang="ja-JP" sz="2000" i="1">
                                <a:latin typeface="Cambria Math" panose="02040503050406030204" pitchFamily="18" charset="0"/>
                                <a:ea typeface="Cambria Math" panose="02040503050406030204" pitchFamily="18" charset="0"/>
                              </a:rPr>
                              <m:t>𝑦</m:t>
                            </m:r>
                          </m:e>
                        </m:acc>
                      </m:e>
                      <m:sub>
                        <m:r>
                          <a:rPr kumimoji="1" lang="en-US" altLang="ja-JP" sz="2000" b="0" i="1" smtClean="0">
                            <a:latin typeface="Cambria Math" panose="02040503050406030204" pitchFamily="18" charset="0"/>
                            <a:ea typeface="Cambria Math" panose="02040503050406030204" pitchFamily="18" charset="0"/>
                          </a:rPr>
                          <m:t>𝑗</m:t>
                        </m:r>
                      </m:sub>
                    </m:sSub>
                  </m:oMath>
                </a14:m>
                <a:endParaRPr kumimoji="1" lang="en-US" altLang="ja-JP" dirty="0"/>
              </a:p>
              <a:p>
                <a:pPr algn="ctr"/>
                <a:endParaRPr kumimoji="1" lang="en-US" altLang="ja-JP" dirty="0"/>
              </a:p>
              <a:p>
                <a:r>
                  <a:rPr kumimoji="1" lang="ja-JP" altLang="en-US" dirty="0"/>
                  <a:t>というルールを設定することによって、平均の誤り率</a:t>
                </a:r>
                <a:endParaRPr kumimoji="1" lang="en-US" altLang="ja-JP" dirty="0"/>
              </a:p>
              <a:p>
                <a:endParaRPr kumimoji="1" lang="en-US" altLang="ja-JP" dirty="0"/>
              </a:p>
              <a:p>
                <a:pPr/>
                <a14:m>
                  <m:oMathPara xmlns:m="http://schemas.openxmlformats.org/officeDocument/2006/math">
                    <m:oMathParaPr>
                      <m:jc m:val="centerGroup"/>
                    </m:oMathParaPr>
                    <m:oMath xmlns:m="http://schemas.openxmlformats.org/officeDocument/2006/math">
                      <m:nary>
                        <m:naryPr>
                          <m:chr m:val="∑"/>
                          <m:ctrlPr>
                            <a:rPr kumimoji="1" lang="en-US" altLang="ja-JP" sz="200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𝐾</m:t>
                          </m:r>
                        </m:sup>
                        <m:e>
                          <m:nary>
                            <m:naryPr>
                              <m:chr m:val="∑"/>
                              <m:ctrlPr>
                                <a:rPr kumimoji="1" lang="en-US" altLang="ja-JP" sz="200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𝑗</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𝑚</m:t>
                              </m:r>
                            </m:sup>
                            <m:e>
                              <m:nary>
                                <m:naryPr>
                                  <m:ctrlPr>
                                    <a:rPr kumimoji="1" lang="en-US" altLang="ja-JP" sz="2000" i="1" smtClean="0">
                                      <a:latin typeface="Cambria Math" panose="02040503050406030204" pitchFamily="18" charset="0"/>
                                    </a:rPr>
                                  </m:ctrlPr>
                                </m:naryPr>
                                <m:sub>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𝑅</m:t>
                                      </m:r>
                                    </m:e>
                                    <m:sub>
                                      <m:r>
                                        <a:rPr kumimoji="1" lang="en-US" altLang="ja-JP" sz="2000" b="0" i="1" smtClean="0">
                                          <a:latin typeface="Cambria Math" panose="02040503050406030204" pitchFamily="18" charset="0"/>
                                        </a:rPr>
                                        <m:t>𝑗</m:t>
                                      </m:r>
                                    </m:sub>
                                  </m:sSub>
                                </m:sub>
                                <m:sup/>
                                <m:e>
                                  <m:r>
                                    <a:rPr kumimoji="1" lang="en-US" altLang="ja-JP" sz="2000" b="0" i="1" smtClean="0">
                                      <a:latin typeface="Cambria Math" panose="02040503050406030204" pitchFamily="18" charset="0"/>
                                    </a:rPr>
                                    <m:t>𝐼</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𝑦</m:t>
                                              </m:r>
                                            </m:e>
                                          </m:acc>
                                        </m:e>
                                        <m:sub>
                                          <m:r>
                                            <a:rPr kumimoji="1" lang="en-US" altLang="ja-JP" sz="2000" b="0" i="1" smtClean="0">
                                              <a:latin typeface="Cambria Math" panose="02040503050406030204" pitchFamily="18" charset="0"/>
                                            </a:rPr>
                                            <m:t>𝑖</m:t>
                                          </m:r>
                                        </m:sub>
                                      </m:sSub>
                                      <m:r>
                                        <a:rPr kumimoji="1" lang="en-US" altLang="ja-JP" sz="2000" i="1" smtClean="0">
                                          <a:latin typeface="Cambria Math" panose="02040503050406030204" pitchFamily="18" charset="0"/>
                                        </a:rPr>
                                        <m:t>≠</m:t>
                                      </m:r>
                                      <m:r>
                                        <a:rPr kumimoji="1" lang="en-US" altLang="ja-JP" sz="2000" b="0" i="1" smtClean="0">
                                          <a:latin typeface="Cambria Math" panose="02040503050406030204" pitchFamily="18" charset="0"/>
                                        </a:rPr>
                                        <m:t>𝑘</m:t>
                                      </m:r>
                                    </m:e>
                                  </m:d>
                                  <m:r>
                                    <a:rPr kumimoji="1" lang="en-US" altLang="ja-JP" sz="2000" b="0" i="1" smtClean="0">
                                      <a:latin typeface="Cambria Math" panose="02040503050406030204" pitchFamily="18" charset="0"/>
                                    </a:rPr>
                                    <m:t>𝑓𝑋𝑌</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𝑘</m:t>
                                      </m:r>
                                    </m:e>
                                  </m:d>
                                  <m:r>
                                    <a:rPr kumimoji="1" lang="en-US" altLang="ja-JP" sz="2000" b="0" i="1" smtClean="0">
                                      <a:latin typeface="Cambria Math" panose="02040503050406030204" pitchFamily="18" charset="0"/>
                                    </a:rPr>
                                    <m:t>𝑑𝑥</m:t>
                                  </m:r>
                                </m:e>
                              </m:nary>
                            </m:e>
                          </m:nary>
                        </m:e>
                      </m:nary>
                    </m:oMath>
                  </m:oMathPara>
                </a14:m>
                <a:endParaRPr kumimoji="1" lang="en-US" altLang="ja-JP" dirty="0"/>
              </a:p>
              <a:p>
                <a:r>
                  <a:rPr kumimoji="1" lang="ja-JP" altLang="en-US" dirty="0"/>
                  <a:t>を最小にする。</a:t>
                </a:r>
                <a:endParaRPr kumimoji="1" lang="en-US" altLang="ja-JP"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815788" y="1775012"/>
                <a:ext cx="10632141" cy="4170045"/>
              </a:xfrm>
              <a:prstGeom prst="rect">
                <a:avLst/>
              </a:prstGeom>
              <a:blipFill rotWithShape="1">
                <a:blip r:embed="rId2"/>
                <a:stretch>
                  <a:fillRect l="-4" t="-4" r="1" b="4"/>
                </a:stretch>
              </a:blipFill>
            </p:spPr>
            <p:txBody>
              <a:bodyPr/>
              <a:lstStyle/>
              <a:p>
                <a:r>
                  <a:rPr lang="en-US"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sym typeface="+mn-ea"/>
              </a:rPr>
              <a:t>7.2</a:t>
            </a:r>
            <a:r>
              <a:rPr lang="ja-JP" altLang="en-US" sz="3600" dirty="0">
                <a:sym typeface="+mn-ea"/>
              </a:rPr>
              <a:t>　分類の決定木</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buNone/>
                </a:pP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i="1" smtClean="0">
                        <a:latin typeface="Cambria Math" panose="02040503050406030204" pitchFamily="18" charset="0"/>
                        <a:ea typeface="Cambria Math" panose="02040503050406030204" pitchFamily="18" charset="0"/>
                      </a:rPr>
                      <m:t>∈</m:t>
                    </m: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𝑅</m:t>
                        </m:r>
                      </m:e>
                      <m:sub>
                        <m:r>
                          <a:rPr kumimoji="1" lang="en-US" altLang="ja-JP" b="0" i="1" smtClean="0">
                            <a:latin typeface="Cambria Math" panose="02040503050406030204" pitchFamily="18" charset="0"/>
                            <a:ea typeface="Cambria Math" panose="02040503050406030204" pitchFamily="18" charset="0"/>
                          </a:rPr>
                          <m:t>𝑖</m:t>
                        </m:r>
                      </m:sub>
                    </m:sSub>
                    <m:groupChr>
                      <m:groupChrPr>
                        <m:chr m:val="⇒"/>
                        <m:vertJc m:val="bot"/>
                        <m:ctrlPr>
                          <a:rPr kumimoji="1" lang="en-US" altLang="ja-JP" i="1" smtClean="0">
                            <a:latin typeface="Cambria Math" panose="02040503050406030204" pitchFamily="18" charset="0"/>
                            <a:ea typeface="Cambria Math" panose="02040503050406030204" pitchFamily="18" charset="0"/>
                          </a:rPr>
                        </m:ctrlPr>
                      </m:groupChrPr>
                      <m:e/>
                    </m:groupCh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𝑦</m:t>
                        </m:r>
                      </m:e>
                      <m:sub>
                        <m:r>
                          <a:rPr kumimoji="1" lang="en-US" altLang="ja-JP" b="0" i="1" smtClean="0">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𝑘</m:t>
                    </m:r>
                    <m:r>
                      <a:rPr kumimoji="1" lang="en-US" altLang="ja-JP" b="0" i="1" smtClean="0">
                        <a:latin typeface="Cambria Math" panose="02040503050406030204" pitchFamily="18" charset="0"/>
                        <a:ea typeface="Cambria Math" panose="02040503050406030204" pitchFamily="18" charset="0"/>
                      </a:rPr>
                      <m:t> </m:t>
                    </m:r>
                  </m:oMath>
                </a14:m>
                <a:r>
                  <a:rPr kumimoji="1" lang="ja-JP" altLang="en-US" dirty="0">
                    <a:latin typeface="+mn-ea"/>
                  </a:rPr>
                  <a:t>となる </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 </m:t>
                    </m:r>
                    <m:r>
                      <a:rPr kumimoji="1" lang="ja-JP" altLang="en-US" i="1">
                        <a:latin typeface="Cambria Math" panose="02040503050406030204" pitchFamily="18" charset="0"/>
                      </a:rPr>
                      <m:t>の</m:t>
                    </m:r>
                  </m:oMath>
                </a14:m>
                <a:r>
                  <a:rPr kumimoji="1" lang="ja-JP" altLang="en-US" dirty="0">
                    <a:latin typeface="+mn-ea"/>
                  </a:rPr>
                  <a:t>中で頻度が最大の</a:t>
                </a:r>
                <a14:m>
                  <m:oMath xmlns:m="http://schemas.openxmlformats.org/officeDocument/2006/math">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 </m:t>
                    </m:r>
                  </m:oMath>
                </a14:m>
                <a:r>
                  <a:rPr kumimoji="1" lang="ja-JP" altLang="en-US" dirty="0">
                    <a:latin typeface="+mn-ea"/>
                  </a:rPr>
                  <a:t>を </a:t>
                </a:r>
                <a14:m>
                  <m:oMath xmlns:m="http://schemas.openxmlformats.org/officeDocument/2006/math">
                    <m:sSub>
                      <m:sSubPr>
                        <m:ctrlPr>
                          <a:rPr kumimoji="1" lang="en-US" altLang="ja-JP" i="1">
                            <a:latin typeface="Cambria Math" panose="02040503050406030204" pitchFamily="18" charset="0"/>
                            <a:ea typeface="Cambria Math" panose="02040503050406030204" pitchFamily="18" charset="0"/>
                          </a:rPr>
                        </m:ctrlPr>
                      </m:sSubPr>
                      <m:e>
                        <m:acc>
                          <m:accPr>
                            <m:chr m:val="̅"/>
                            <m:ctrlPr>
                              <a:rPr kumimoji="1" lang="en-US" altLang="ja-JP" i="1">
                                <a:latin typeface="Cambria Math" panose="02040503050406030204" pitchFamily="18" charset="0"/>
                                <a:ea typeface="Cambria Math" panose="02040503050406030204" pitchFamily="18" charset="0"/>
                              </a:rPr>
                            </m:ctrlPr>
                          </m:accPr>
                          <m:e>
                            <m:r>
                              <a:rPr kumimoji="1" lang="en-US" altLang="ja-JP" i="1">
                                <a:latin typeface="Cambria Math" panose="02040503050406030204" pitchFamily="18" charset="0"/>
                                <a:ea typeface="Cambria Math" panose="02040503050406030204" pitchFamily="18" charset="0"/>
                              </a:rPr>
                              <m:t>𝑦</m:t>
                            </m:r>
                          </m:e>
                        </m:acc>
                      </m:e>
                      <m:sub>
                        <m:r>
                          <a:rPr kumimoji="1" lang="en-US" altLang="ja-JP" i="1">
                            <a:latin typeface="Cambria Math" panose="02040503050406030204" pitchFamily="18" charset="0"/>
                            <a:ea typeface="Cambria Math" panose="02040503050406030204" pitchFamily="18" charset="0"/>
                          </a:rPr>
                          <m:t>𝑗</m:t>
                        </m:r>
                      </m:sub>
                    </m:sSub>
                  </m:oMath>
                </a14:m>
                <a:r>
                  <a:rPr kumimoji="1" lang="en-US" altLang="ja-JP" dirty="0">
                    <a:latin typeface="+mn-ea"/>
                  </a:rPr>
                  <a:t> </a:t>
                </a:r>
                <a:r>
                  <a:rPr kumimoji="1" lang="ja-JP" altLang="en-US" dirty="0">
                    <a:latin typeface="+mn-ea"/>
                  </a:rPr>
                  <a:t>とおくとき、</a:t>
                </a:r>
                <a:endParaRPr kumimoji="1" lang="en-US" altLang="ja-JP" dirty="0">
                  <a:latin typeface="+mn-ea"/>
                </a:endParaRPr>
              </a:p>
              <a:p>
                <a:pPr marL="0" indent="0" algn="ctr">
                  <a:buNone/>
                </a:pP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i="1" smtClean="0">
                        <a:latin typeface="Cambria Math" panose="02040503050406030204" pitchFamily="18" charset="0"/>
                        <a:ea typeface="Cambria Math" panose="02040503050406030204" pitchFamily="18" charset="0"/>
                      </a:rPr>
                      <m:t>∈</m:t>
                    </m: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𝑅</m:t>
                        </m:r>
                      </m:e>
                      <m:sub>
                        <m:r>
                          <a:rPr kumimoji="1" lang="en-US" altLang="ja-JP" b="0" i="1" smtClean="0">
                            <a:latin typeface="Cambria Math" panose="02040503050406030204" pitchFamily="18" charset="0"/>
                            <a:ea typeface="Cambria Math" panose="02040503050406030204" pitchFamily="18" charset="0"/>
                          </a:rPr>
                          <m:t>𝑗</m:t>
                        </m:r>
                      </m:sub>
                    </m:sSub>
                    <m:r>
                      <a:rPr kumimoji="1" lang="en-US" altLang="ja-JP" b="0" i="1" smtClean="0">
                        <a:latin typeface="Cambria Math" panose="02040503050406030204" pitchFamily="18" charset="0"/>
                        <a:ea typeface="Cambria Math" panose="02040503050406030204" pitchFamily="18" charset="0"/>
                      </a:rPr>
                      <m:t> </m:t>
                    </m:r>
                    <m:groupChr>
                      <m:groupChrPr>
                        <m:chr m:val="⇒"/>
                        <m:vertJc m:val="bot"/>
                        <m:ctrlPr>
                          <a:rPr kumimoji="1" lang="en-US" altLang="ja-JP" i="1" smtClean="0">
                            <a:latin typeface="Cambria Math" panose="02040503050406030204" pitchFamily="18" charset="0"/>
                            <a:ea typeface="Cambria Math" panose="02040503050406030204" pitchFamily="18" charset="0"/>
                          </a:rPr>
                        </m:ctrlPr>
                      </m:groupChrPr>
                      <m:e/>
                    </m:groupChr>
                    <m:r>
                      <a:rPr kumimoji="1" lang="en-US" altLang="ja-JP" b="0" i="1" smtClean="0">
                        <a:latin typeface="Cambria Math" panose="02040503050406030204" pitchFamily="18" charset="0"/>
                        <a:ea typeface="Cambria Math" panose="02040503050406030204" pitchFamily="18" charset="0"/>
                      </a:rPr>
                      <m:t> </m:t>
                    </m:r>
                    <m:sSub>
                      <m:sSubPr>
                        <m:ctrlPr>
                          <a:rPr kumimoji="1" lang="en-US" altLang="ja-JP" i="1" smtClean="0">
                            <a:latin typeface="Cambria Math" panose="02040503050406030204" pitchFamily="18" charset="0"/>
                            <a:ea typeface="Cambria Math" panose="02040503050406030204" pitchFamily="18" charset="0"/>
                          </a:rPr>
                        </m:ctrlPr>
                      </m:sSubPr>
                      <m:e>
                        <m:acc>
                          <m:accPr>
                            <m:chr m:val="̂"/>
                            <m:ctrlPr>
                              <a:rPr kumimoji="1" lang="en-US" altLang="ja-JP" i="1" smtClean="0">
                                <a:latin typeface="Cambria Math" panose="02040503050406030204" pitchFamily="18" charset="0"/>
                                <a:ea typeface="Cambria Math" panose="02040503050406030204" pitchFamily="18" charset="0"/>
                              </a:rPr>
                            </m:ctrlPr>
                          </m:accPr>
                          <m:e>
                            <m:r>
                              <a:rPr kumimoji="1" lang="en-US" altLang="ja-JP" b="0" i="1" smtClean="0">
                                <a:latin typeface="Cambria Math" panose="02040503050406030204" pitchFamily="18" charset="0"/>
                                <a:ea typeface="Cambria Math" panose="02040503050406030204" pitchFamily="18" charset="0"/>
                              </a:rPr>
                              <m:t>𝑦</m:t>
                            </m:r>
                          </m:e>
                        </m:acc>
                      </m:e>
                      <m:sub>
                        <m:r>
                          <a:rPr kumimoji="1" lang="en-US" altLang="ja-JP" b="0" i="1" smtClean="0">
                            <a:latin typeface="Cambria Math" panose="02040503050406030204" pitchFamily="18" charset="0"/>
                            <a:ea typeface="Cambria Math" panose="02040503050406030204" pitchFamily="18" charset="0"/>
                          </a:rPr>
                          <m:t>𝑖</m:t>
                        </m:r>
                      </m:sub>
                    </m:sSub>
                  </m:oMath>
                </a14:m>
                <a:r>
                  <a:rPr kumimoji="1" lang="en-US" altLang="ja-JP" dirty="0"/>
                  <a:t> = </a:t>
                </a:r>
                <a14:m>
                  <m:oMath xmlns:m="http://schemas.openxmlformats.org/officeDocument/2006/math">
                    <m:sSub>
                      <m:sSubPr>
                        <m:ctrlPr>
                          <a:rPr kumimoji="1" lang="en-US" altLang="ja-JP" i="1">
                            <a:latin typeface="Cambria Math" panose="02040503050406030204" pitchFamily="18" charset="0"/>
                            <a:ea typeface="Cambria Math" panose="02040503050406030204" pitchFamily="18" charset="0"/>
                          </a:rPr>
                        </m:ctrlPr>
                      </m:sSubPr>
                      <m:e>
                        <m:acc>
                          <m:accPr>
                            <m:chr m:val="̅"/>
                            <m:ctrlPr>
                              <a:rPr kumimoji="1" lang="en-US" altLang="ja-JP" i="1">
                                <a:latin typeface="Cambria Math" panose="02040503050406030204" pitchFamily="18" charset="0"/>
                                <a:ea typeface="Cambria Math" panose="02040503050406030204" pitchFamily="18" charset="0"/>
                              </a:rPr>
                            </m:ctrlPr>
                          </m:accPr>
                          <m:e>
                            <m:r>
                              <a:rPr kumimoji="1" lang="en-US" altLang="ja-JP" i="1">
                                <a:latin typeface="Cambria Math" panose="02040503050406030204" pitchFamily="18" charset="0"/>
                                <a:ea typeface="Cambria Math" panose="02040503050406030204" pitchFamily="18" charset="0"/>
                              </a:rPr>
                              <m:t>𝑦</m:t>
                            </m:r>
                          </m:e>
                        </m:acc>
                      </m:e>
                      <m:sub>
                        <m:r>
                          <a:rPr kumimoji="1" lang="en-US" altLang="ja-JP" b="0" i="1" smtClean="0">
                            <a:latin typeface="Cambria Math" panose="02040503050406030204" pitchFamily="18" charset="0"/>
                            <a:ea typeface="Cambria Math" panose="02040503050406030204" pitchFamily="18" charset="0"/>
                          </a:rPr>
                          <m:t>𝑗</m:t>
                        </m:r>
                      </m:sub>
                    </m:sSub>
                  </m:oMath>
                </a14:m>
                <a:endParaRPr kumimoji="1" lang="en-US" altLang="ja-JP" dirty="0"/>
              </a:p>
              <a:p>
                <a:pPr marL="0" indent="0">
                  <a:buNone/>
                </a:pPr>
                <a:r>
                  <a:rPr kumimoji="1" lang="ja-JP" altLang="en-US" dirty="0"/>
                  <a:t>という決定を行い</a:t>
                </a:r>
                <a:endParaRPr kumimoji="1" lang="en-US" altLang="ja-JP" dirty="0"/>
              </a:p>
              <a:p>
                <a:pPr marL="0" indent="0">
                  <a:buNone/>
                </a:pPr>
                <a14:m>
                  <m:oMathPara xmlns:m="http://schemas.openxmlformats.org/officeDocument/2006/math">
                    <m:oMathParaPr>
                      <m:jc m:val="centerGroup"/>
                    </m:oMathParaPr>
                    <m:oMath xmlns:m="http://schemas.openxmlformats.org/officeDocument/2006/math">
                      <m:nary>
                        <m:naryPr>
                          <m:chr m:val="∑"/>
                          <m:ctrlPr>
                            <a:rPr kumimoji="1" lang="en-US" altLang="ja-JP" i="1" smtClean="0">
                              <a:latin typeface="Cambria Math" panose="02040503050406030204" pitchFamily="18" charset="0"/>
                            </a:rPr>
                          </m:ctrlPr>
                        </m:naryPr>
                        <m:sub>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nary>
                            <m:naryPr>
                              <m:chr m:val="∑"/>
                              <m:supHide m:val="on"/>
                              <m:ctrlPr>
                                <a:rPr kumimoji="1" lang="en-US" altLang="ja-JP"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m:rPr>
                                  <m:brk m:alnAt="23"/>
                                </m:rP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𝑅</m:t>
                                  </m:r>
                                </m:e>
                                <m:sub>
                                  <m:r>
                                    <a:rPr kumimoji="1" lang="en-US" altLang="ja-JP" b="0" i="1" smtClean="0">
                                      <a:latin typeface="Cambria Math" panose="02040503050406030204" pitchFamily="18" charset="0"/>
                                      <a:ea typeface="Cambria Math" panose="02040503050406030204" pitchFamily="18" charset="0"/>
                                    </a:rPr>
                                    <m:t>𝑗</m:t>
                                  </m:r>
                                </m:sub>
                              </m:sSub>
                            </m:sub>
                            <m:sup/>
                            <m:e>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e>
                          </m:nary>
                        </m:e>
                      </m:nary>
                      <m:r>
                        <a:rPr kumimoji="1" lang="ja-JP" altLang="en-US" dirty="0">
                          <a:latin typeface="Cambria Math" panose="02040503050406030204" pitchFamily="18" charset="0"/>
                        </a:rPr>
                        <m:t>≠</m:t>
                      </m:r>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𝑦</m:t>
                              </m:r>
                            </m:e>
                          </m:acc>
                        </m:e>
                        <m:sub>
                          <m:r>
                            <a:rPr kumimoji="1" lang="en-US" altLang="ja-JP" b="0" i="1" smtClean="0">
                              <a:latin typeface="Cambria Math" panose="02040503050406030204" pitchFamily="18" charset="0"/>
                            </a:rPr>
                            <m:t>𝑗</m:t>
                          </m:r>
                        </m:sub>
                      </m:sSub>
                      <m:r>
                        <a:rPr kumimoji="1" lang="en-US" altLang="ja-JP" b="0" i="0" smtClean="0">
                          <a:latin typeface="Cambria Math" panose="02040503050406030204" pitchFamily="18" charset="0"/>
                        </a:rPr>
                        <m:t>)</m:t>
                      </m:r>
                    </m:oMath>
                  </m:oMathPara>
                </a14:m>
                <a:endParaRPr kumimoji="1" lang="en-US" altLang="ja-JP" dirty="0"/>
              </a:p>
              <a:p>
                <a:pPr marL="0" indent="0">
                  <a:buNone/>
                </a:pPr>
                <a:r>
                  <a:rPr kumimoji="1" lang="ja-JP" altLang="en-US" dirty="0"/>
                  <a:t>を最小にするように、</a:t>
                </a:r>
                <a14:m>
                  <m:oMath xmlns:m="http://schemas.openxmlformats.org/officeDocument/2006/math">
                    <m:r>
                      <a:rPr kumimoji="1" lang="en-US" altLang="ja-JP" b="0" i="1" smtClean="0">
                        <a:latin typeface="Cambria Math" panose="02040503050406030204" pitchFamily="18" charset="0"/>
                      </a:rPr>
                      <m:t>𝑚</m:t>
                    </m:r>
                    <m:r>
                      <a:rPr kumimoji="1" lang="en-US" altLang="ja-JP" i="1">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1</m:t>
                    </m:r>
                  </m:oMath>
                </a14:m>
                <a:r>
                  <a:rPr kumimoji="1" lang="ja-JP" altLang="en-US" dirty="0"/>
                  <a:t>および領域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𝑚</m:t>
                        </m:r>
                      </m:sub>
                    </m:sSub>
                    <m:r>
                      <a:rPr kumimoji="1" lang="ja-JP" altLang="en-US" i="1">
                        <a:latin typeface="Cambria Math" panose="02040503050406030204" pitchFamily="18" charset="0"/>
                      </a:rPr>
                      <m:t>を</m:t>
                    </m:r>
                  </m:oMath>
                </a14:m>
                <a:r>
                  <a:rPr kumimoji="1" lang="ja-JP" altLang="en-US" dirty="0"/>
                  <a:t>決めざるを得ない。</a:t>
                </a:r>
              </a:p>
            </p:txBody>
          </p:sp>
        </mc:Choice>
        <mc:Fallback xmlns="">
          <p:sp>
            <p:nvSpPr>
              <p:cNvPr id="3" name="コンテンツ プレースホルダー 2"/>
              <p:cNvSpPr>
                <a:spLocks noRot="1" noChangeAspect="1" noMove="1" noResize="1" noEditPoints="1" noAdjustHandles="1" noChangeArrowheads="1" noChangeShapeType="1" noTextEdit="1"/>
              </p:cNvSpPr>
              <p:nvPr>
                <p:ph idx="1"/>
              </p:nvPr>
            </p:nvSpPr>
            <p:spPr>
              <a:blipFill rotWithShape="1">
                <a:blip r:embed="rId2"/>
                <a:stretch>
                  <a:fillRect b="7"/>
                </a:stretch>
              </a:blipFill>
            </p:spPr>
            <p:txBody>
              <a:bodyPr/>
              <a:lstStyle/>
              <a:p>
                <a:r>
                  <a:rPr lang="en-US"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sym typeface="+mn-ea"/>
              </a:rPr>
              <a:t>7.2</a:t>
            </a:r>
            <a:r>
              <a:rPr lang="ja-JP" altLang="en-US" sz="3600" dirty="0">
                <a:sym typeface="+mn-ea"/>
              </a:rPr>
              <a:t>　分類の決定木</a:t>
            </a:r>
            <a:endParaRPr kumimoji="1" lang="ja-JP" altLang="en-US" sz="36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47700" y="1825625"/>
                <a:ext cx="10515600" cy="4602480"/>
              </a:xfrm>
            </p:spPr>
            <p:txBody>
              <a:bodyPr>
                <a:normAutofit fontScale="60000" lnSpcReduction="20000"/>
              </a:bodyPr>
              <a:lstStyle/>
              <a:p>
                <a:pPr marL="0" indent="0">
                  <a:buNone/>
                </a:pPr>
                <a14:m>
                  <m:oMathPara xmlns:m="http://schemas.openxmlformats.org/officeDocument/2006/math">
                    <m:oMathParaPr>
                      <m:jc m:val="centerGroup"/>
                    </m:oMathParaPr>
                    <m:oMath xmlns:m="http://schemas.openxmlformats.org/officeDocument/2006/math">
                      <m:nary>
                        <m:naryPr>
                          <m:chr m:val="∑"/>
                          <m:ctrlPr>
                            <a:rPr kumimoji="1" lang="en-US" altLang="ja-JP" sz="3800" i="1" smtClean="0">
                              <a:latin typeface="Cambria Math" panose="02040503050406030204" pitchFamily="18" charset="0"/>
                            </a:rPr>
                          </m:ctrlPr>
                        </m:naryPr>
                        <m:sub>
                          <m:r>
                            <a:rPr kumimoji="1" lang="en-US" altLang="ja-JP" sz="3800" b="0" i="1" smtClean="0">
                              <a:latin typeface="Cambria Math" panose="02040503050406030204" pitchFamily="18" charset="0"/>
                            </a:rPr>
                            <m:t>𝑗</m:t>
                          </m:r>
                          <m:r>
                            <a:rPr kumimoji="1" lang="en-US" altLang="ja-JP" sz="3800" b="0" i="1" smtClean="0">
                              <a:latin typeface="Cambria Math" panose="02040503050406030204" pitchFamily="18" charset="0"/>
                            </a:rPr>
                            <m:t>=</m:t>
                          </m:r>
                          <m:r>
                            <m:rPr>
                              <m:brk m:alnAt="23"/>
                            </m:rPr>
                            <a:rPr kumimoji="1" lang="en-US" altLang="ja-JP" sz="3800" b="0" i="1" smtClean="0">
                              <a:latin typeface="Cambria Math" panose="02040503050406030204" pitchFamily="18" charset="0"/>
                            </a:rPr>
                            <m:t>1</m:t>
                          </m:r>
                        </m:sub>
                        <m:sup>
                          <m:r>
                            <a:rPr kumimoji="1" lang="en-US" altLang="ja-JP" sz="3800" b="0" i="1" smtClean="0">
                              <a:latin typeface="Cambria Math" panose="02040503050406030204" pitchFamily="18" charset="0"/>
                            </a:rPr>
                            <m:t>𝑚</m:t>
                          </m:r>
                        </m:sup>
                        <m:e>
                          <m:nary>
                            <m:naryPr>
                              <m:chr m:val="∑"/>
                              <m:supHide m:val="on"/>
                              <m:ctrlPr>
                                <a:rPr kumimoji="1" lang="en-US" altLang="ja-JP" sz="3800" i="1" smtClean="0">
                                  <a:latin typeface="Cambria Math" panose="02040503050406030204" pitchFamily="18" charset="0"/>
                                </a:rPr>
                              </m:ctrlPr>
                            </m:naryPr>
                            <m:sub>
                              <m:r>
                                <m:rPr>
                                  <m:brk m:alnAt="23"/>
                                </m:rPr>
                                <a:rPr kumimoji="1" lang="en-US" altLang="ja-JP" sz="3800" b="0" i="1" smtClean="0">
                                  <a:latin typeface="Cambria Math" panose="02040503050406030204" pitchFamily="18" charset="0"/>
                                </a:rPr>
                                <m:t>𝑖</m:t>
                              </m:r>
                              <m:r>
                                <a:rPr kumimoji="1" lang="en-US" altLang="ja-JP" sz="3800" b="0" i="1" smtClean="0">
                                  <a:latin typeface="Cambria Math" panose="02040503050406030204" pitchFamily="18" charset="0"/>
                                </a:rPr>
                                <m:t>:</m:t>
                              </m:r>
                              <m:sSub>
                                <m:sSubPr>
                                  <m:ctrlPr>
                                    <a:rPr kumimoji="1" lang="en-US" altLang="ja-JP" sz="3800" b="0" i="1" smtClean="0">
                                      <a:latin typeface="Cambria Math" panose="02040503050406030204" pitchFamily="18" charset="0"/>
                                    </a:rPr>
                                  </m:ctrlPr>
                                </m:sSubPr>
                                <m:e>
                                  <m:r>
                                    <a:rPr kumimoji="1" lang="en-US" altLang="ja-JP" sz="3800" b="0" i="1" smtClean="0">
                                      <a:latin typeface="Cambria Math" panose="02040503050406030204" pitchFamily="18" charset="0"/>
                                    </a:rPr>
                                    <m:t>𝑥</m:t>
                                  </m:r>
                                </m:e>
                                <m:sub>
                                  <m:r>
                                    <a:rPr kumimoji="1" lang="en-US" altLang="ja-JP" sz="3800" b="0" i="1" smtClean="0">
                                      <a:latin typeface="Cambria Math" panose="02040503050406030204" pitchFamily="18" charset="0"/>
                                    </a:rPr>
                                    <m:t>𝑖</m:t>
                                  </m:r>
                                </m:sub>
                              </m:sSub>
                              <m:r>
                                <m:rPr>
                                  <m:brk m:alnAt="23"/>
                                </m:rPr>
                                <a:rPr kumimoji="1" lang="en-US" altLang="ja-JP" sz="3800" b="0" i="1" smtClean="0">
                                  <a:latin typeface="Cambria Math" panose="02040503050406030204" pitchFamily="18" charset="0"/>
                                  <a:ea typeface="Cambria Math" panose="02040503050406030204" pitchFamily="18" charset="0"/>
                                </a:rPr>
                                <m:t>∈</m:t>
                              </m:r>
                              <m:sSub>
                                <m:sSubPr>
                                  <m:ctrlPr>
                                    <a:rPr kumimoji="1" lang="en-US" altLang="ja-JP" sz="3800" b="0" i="1" smtClean="0">
                                      <a:latin typeface="Cambria Math" panose="02040503050406030204" pitchFamily="18" charset="0"/>
                                      <a:ea typeface="Cambria Math" panose="02040503050406030204" pitchFamily="18" charset="0"/>
                                    </a:rPr>
                                  </m:ctrlPr>
                                </m:sSubPr>
                                <m:e>
                                  <m:r>
                                    <a:rPr kumimoji="1" lang="en-US" altLang="ja-JP" sz="3800" b="0" i="1" smtClean="0">
                                      <a:latin typeface="Cambria Math" panose="02040503050406030204" pitchFamily="18" charset="0"/>
                                      <a:ea typeface="Cambria Math" panose="02040503050406030204" pitchFamily="18" charset="0"/>
                                    </a:rPr>
                                    <m:t>𝑅</m:t>
                                  </m:r>
                                </m:e>
                                <m:sub>
                                  <m:r>
                                    <a:rPr kumimoji="1" lang="en-US" altLang="ja-JP" sz="3800" b="0" i="1" smtClean="0">
                                      <a:latin typeface="Cambria Math" panose="02040503050406030204" pitchFamily="18" charset="0"/>
                                      <a:ea typeface="Cambria Math" panose="02040503050406030204" pitchFamily="18" charset="0"/>
                                    </a:rPr>
                                    <m:t>𝑗</m:t>
                                  </m:r>
                                </m:sub>
                              </m:sSub>
                            </m:sub>
                            <m:sup/>
                            <m:e>
                              <m:r>
                                <a:rPr kumimoji="1" lang="en-US" altLang="ja-JP" sz="3800" b="0" i="1" smtClean="0">
                                  <a:latin typeface="Cambria Math" panose="02040503050406030204" pitchFamily="18" charset="0"/>
                                </a:rPr>
                                <m:t>𝐼</m:t>
                              </m:r>
                              <m:r>
                                <a:rPr kumimoji="1" lang="en-US" altLang="ja-JP" sz="3800" b="0" i="1" smtClean="0">
                                  <a:latin typeface="Cambria Math" panose="02040503050406030204" pitchFamily="18" charset="0"/>
                                </a:rPr>
                                <m:t>(</m:t>
                              </m:r>
                              <m:sSub>
                                <m:sSubPr>
                                  <m:ctrlPr>
                                    <a:rPr kumimoji="1" lang="en-US" altLang="ja-JP" sz="3800" b="0" i="1" smtClean="0">
                                      <a:latin typeface="Cambria Math" panose="02040503050406030204" pitchFamily="18" charset="0"/>
                                    </a:rPr>
                                  </m:ctrlPr>
                                </m:sSubPr>
                                <m:e>
                                  <m:r>
                                    <a:rPr kumimoji="1" lang="en-US" altLang="ja-JP" sz="3800" b="0" i="1" smtClean="0">
                                      <a:latin typeface="Cambria Math" panose="02040503050406030204" pitchFamily="18" charset="0"/>
                                    </a:rPr>
                                    <m:t>𝑦</m:t>
                                  </m:r>
                                </m:e>
                                <m:sub>
                                  <m:r>
                                    <a:rPr kumimoji="1" lang="en-US" altLang="ja-JP" sz="3800" b="0" i="1" smtClean="0">
                                      <a:latin typeface="Cambria Math" panose="02040503050406030204" pitchFamily="18" charset="0"/>
                                    </a:rPr>
                                    <m:t>𝑖</m:t>
                                  </m:r>
                                </m:sub>
                              </m:sSub>
                            </m:e>
                          </m:nary>
                        </m:e>
                      </m:nary>
                      <m:r>
                        <a:rPr kumimoji="1" lang="ja-JP" altLang="en-US" sz="3800" dirty="0">
                          <a:latin typeface="Cambria Math" panose="02040503050406030204" pitchFamily="18" charset="0"/>
                        </a:rPr>
                        <m:t>≠</m:t>
                      </m:r>
                      <m:sSub>
                        <m:sSubPr>
                          <m:ctrlPr>
                            <a:rPr kumimoji="1" lang="en-US" altLang="ja-JP" sz="3800" b="0" i="1" smtClean="0">
                              <a:latin typeface="Cambria Math" panose="02040503050406030204" pitchFamily="18" charset="0"/>
                            </a:rPr>
                          </m:ctrlPr>
                        </m:sSubPr>
                        <m:e>
                          <m:acc>
                            <m:accPr>
                              <m:chr m:val="̅"/>
                              <m:ctrlPr>
                                <a:rPr kumimoji="1" lang="en-US" altLang="ja-JP" sz="3800" b="0" i="1" smtClean="0">
                                  <a:latin typeface="Cambria Math" panose="02040503050406030204" pitchFamily="18" charset="0"/>
                                </a:rPr>
                              </m:ctrlPr>
                            </m:accPr>
                            <m:e>
                              <m:r>
                                <a:rPr kumimoji="1" lang="en-US" altLang="ja-JP" sz="3800" b="0" i="1" smtClean="0">
                                  <a:latin typeface="Cambria Math" panose="02040503050406030204" pitchFamily="18" charset="0"/>
                                </a:rPr>
                                <m:t>𝑦</m:t>
                              </m:r>
                            </m:e>
                          </m:acc>
                        </m:e>
                        <m:sub>
                          <m:r>
                            <a:rPr kumimoji="1" lang="en-US" altLang="ja-JP" sz="3800" b="0" i="1" smtClean="0">
                              <a:latin typeface="Cambria Math" panose="02040503050406030204" pitchFamily="18" charset="0"/>
                            </a:rPr>
                            <m:t>𝑗</m:t>
                          </m:r>
                        </m:sub>
                      </m:sSub>
                      <m:r>
                        <a:rPr kumimoji="1" lang="en-US" altLang="ja-JP" sz="3800" b="0" i="0" smtClean="0">
                          <a:latin typeface="Cambria Math" panose="02040503050406030204" pitchFamily="18" charset="0"/>
                        </a:rPr>
                        <m:t>)</m:t>
                      </m:r>
                      <m:r>
                        <a:rPr kumimoji="1" lang="ja-JP" altLang="en-US" sz="3800" i="1">
                          <a:latin typeface="Cambria Math" panose="02040503050406030204" pitchFamily="18" charset="0"/>
                        </a:rPr>
                        <m:t>　</m:t>
                      </m:r>
                    </m:oMath>
                  </m:oMathPara>
                </a14:m>
                <a:endParaRPr kumimoji="1" lang="en-US" altLang="ja-JP" dirty="0"/>
              </a:p>
              <a:p>
                <a:pPr marL="0" indent="0">
                  <a:buNone/>
                </a:pPr>
                <a:endParaRPr kumimoji="1" lang="en-US" altLang="ja-JP" dirty="0"/>
              </a:p>
              <a:p>
                <a:pPr marL="0" indent="0">
                  <a:buNone/>
                </a:pPr>
                <a:r>
                  <a:rPr kumimoji="1" lang="ja-JP" altLang="en-US" sz="2400" dirty="0"/>
                  <a:t>は領域</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r>
                      <a:rPr kumimoji="1" lang="ja-JP" altLang="en-US" sz="2400" i="1">
                        <a:latin typeface="Cambria Math" panose="02040503050406030204" pitchFamily="18" charset="0"/>
                      </a:rPr>
                      <m:t>に</m:t>
                    </m:r>
                  </m:oMath>
                </a14:m>
                <a:r>
                  <a:rPr kumimoji="1" lang="ja-JP" altLang="en-US" sz="2400" dirty="0"/>
                  <a:t>クラス</a:t>
                </a:r>
                <a14:m>
                  <m:oMath xmlns:m="http://schemas.openxmlformats.org/officeDocument/2006/math">
                    <m:r>
                      <a:rPr kumimoji="1" lang="en-US" altLang="ja-JP" sz="2400" b="0" i="1" dirty="0" smtClean="0">
                        <a:latin typeface="Cambria Math" panose="02040503050406030204" pitchFamily="18" charset="0"/>
                      </a:rPr>
                      <m:t>𝑌</m:t>
                    </m:r>
                    <m:r>
                      <a:rPr kumimoji="1" lang="en-US" altLang="ja-JP" sz="2400" b="0" i="1" dirty="0" smtClean="0">
                        <a:latin typeface="Cambria Math" panose="02040503050406030204" pitchFamily="18" charset="0"/>
                      </a:rPr>
                      <m:t>=</m:t>
                    </m:r>
                    <m:r>
                      <a:rPr kumimoji="1" lang="en-US" altLang="ja-JP" sz="2400" b="0" i="1" dirty="0" smtClean="0">
                        <a:latin typeface="Cambria Math" panose="02040503050406030204" pitchFamily="18" charset="0"/>
                      </a:rPr>
                      <m:t>𝑘</m:t>
                    </m:r>
                  </m:oMath>
                </a14:m>
                <a:r>
                  <a:rPr kumimoji="1" lang="ja-JP" altLang="en-US" sz="2400" dirty="0"/>
                  <a:t>が</a:t>
                </a:r>
                <a14:m>
                  <m:oMath xmlns:m="http://schemas.openxmlformats.org/officeDocument/2006/math">
                    <m:sSub>
                      <m:sSubPr>
                        <m:ctrlPr>
                          <a:rPr kumimoji="1" lang="en-US" altLang="ja-JP" sz="240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𝑛</m:t>
                        </m:r>
                      </m:e>
                      <m:sub>
                        <m:r>
                          <a:rPr kumimoji="1" lang="en-US" altLang="ja-JP" sz="2400" b="0" i="1" dirty="0" smtClean="0">
                            <a:latin typeface="Cambria Math" panose="02040503050406030204" pitchFamily="18" charset="0"/>
                          </a:rPr>
                          <m:t>𝑗</m:t>
                        </m:r>
                        <m:r>
                          <a:rPr kumimoji="1" lang="en-US" altLang="ja-JP" sz="2400" b="0" i="1" dirty="0" smtClean="0">
                            <a:latin typeface="Cambria Math" panose="02040503050406030204" pitchFamily="18" charset="0"/>
                          </a:rPr>
                          <m:t>,</m:t>
                        </m:r>
                        <m:r>
                          <a:rPr kumimoji="1" lang="en-US" altLang="ja-JP" sz="2400" b="0" i="1" dirty="0" smtClean="0">
                            <a:latin typeface="Cambria Math" panose="02040503050406030204" pitchFamily="18" charset="0"/>
                          </a:rPr>
                          <m:t>𝑘</m:t>
                        </m:r>
                      </m:sub>
                    </m:sSub>
                    <m:r>
                      <a:rPr kumimoji="1" lang="ja-JP" altLang="en-US" sz="2400" i="1" dirty="0">
                        <a:latin typeface="Cambria Math" panose="02040503050406030204" pitchFamily="18" charset="0"/>
                      </a:rPr>
                      <m:t>個</m:t>
                    </m:r>
                  </m:oMath>
                </a14:m>
                <a:r>
                  <a:rPr kumimoji="1" lang="ja-JP" altLang="en-US" sz="2400" dirty="0"/>
                  <a:t>あるとすれば、</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𝑗</m:t>
                        </m:r>
                      </m:sub>
                    </m:sSub>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𝐾</m:t>
                        </m:r>
                      </m:sup>
                      <m:e>
                        <m:sSub>
                          <m:sSubPr>
                            <m:ctrlPr>
                              <a:rPr kumimoji="1" lang="en-US" altLang="ja-JP" sz="2400" i="1" dirty="0">
                                <a:latin typeface="Cambria Math" panose="02040503050406030204" pitchFamily="18" charset="0"/>
                              </a:rPr>
                            </m:ctrlPr>
                          </m:sSubPr>
                          <m:e>
                            <m:r>
                              <a:rPr kumimoji="1" lang="en-US" altLang="ja-JP" sz="2400" i="1" dirty="0">
                                <a:latin typeface="Cambria Math" panose="02040503050406030204" pitchFamily="18" charset="0"/>
                              </a:rPr>
                              <m:t>𝑛</m:t>
                            </m:r>
                          </m:e>
                          <m:sub>
                            <m:r>
                              <a:rPr kumimoji="1" lang="en-US" altLang="ja-JP" sz="2400" i="1" dirty="0">
                                <a:latin typeface="Cambria Math" panose="02040503050406030204" pitchFamily="18" charset="0"/>
                              </a:rPr>
                              <m:t>𝑗</m:t>
                            </m:r>
                            <m:r>
                              <a:rPr kumimoji="1" lang="en-US" altLang="ja-JP" sz="2400" i="1" dirty="0">
                                <a:latin typeface="Cambria Math" panose="02040503050406030204" pitchFamily="18" charset="0"/>
                              </a:rPr>
                              <m:t>,</m:t>
                            </m:r>
                            <m:r>
                              <a:rPr kumimoji="1" lang="en-US" altLang="ja-JP" sz="2400" i="1" dirty="0">
                                <a:latin typeface="Cambria Math" panose="02040503050406030204" pitchFamily="18" charset="0"/>
                              </a:rPr>
                              <m:t>𝑘</m:t>
                            </m:r>
                          </m:sub>
                        </m:sSub>
                      </m:e>
                    </m:nary>
                    <m:r>
                      <a:rPr kumimoji="1" lang="ja-JP" altLang="en-US" sz="2400" i="1">
                        <a:latin typeface="Cambria Math" panose="02040503050406030204" pitchFamily="18" charset="0"/>
                      </a:rPr>
                      <m:t>とおくと</m:t>
                    </m:r>
                  </m:oMath>
                </a14:m>
                <a:r>
                  <a:rPr kumimoji="1" lang="ja-JP" altLang="en-US" sz="2400" dirty="0"/>
                  <a:t>、</a:t>
                </a:r>
                <a:endParaRPr kumimoji="1" lang="en-US" altLang="ja-JP" sz="2400" dirty="0"/>
              </a:p>
              <a:p>
                <a:pPr marL="0" indent="0">
                  <a:buNone/>
                </a:pPr>
                <a:endParaRPr kumimoji="1" lang="en-US" altLang="ja-JP" dirty="0"/>
              </a:p>
              <a:p>
                <a:pPr marL="0" indent="0">
                  <a:buNone/>
                </a:pPr>
                <a14:m>
                  <m:oMathPara xmlns:m="http://schemas.openxmlformats.org/officeDocument/2006/math">
                    <m:oMathParaPr>
                      <m:jc m:val="centerGroup"/>
                    </m:oMathParaPr>
                    <m:oMath xmlns:m="http://schemas.openxmlformats.org/officeDocument/2006/math">
                      <m:nary>
                        <m:naryPr>
                          <m:chr m:val="∑"/>
                          <m:ctrlPr>
                            <a:rPr kumimoji="1" lang="en-US" altLang="ja-JP" sz="3200" i="1" smtClean="0">
                              <a:latin typeface="Cambria Math" panose="02040503050406030204" pitchFamily="18" charset="0"/>
                            </a:rPr>
                          </m:ctrlPr>
                        </m:naryPr>
                        <m:sub>
                          <m:r>
                            <m:rPr>
                              <m:brk m:alnAt="23"/>
                            </m:rPr>
                            <a:rPr kumimoji="1" lang="en-US" altLang="ja-JP" sz="3200" b="0" i="1" smtClean="0">
                              <a:latin typeface="Cambria Math" panose="02040503050406030204" pitchFamily="18" charset="0"/>
                            </a:rPr>
                            <m:t>𝑗</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𝑚</m:t>
                          </m:r>
                        </m:sup>
                        <m:e>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𝑛</m:t>
                              </m:r>
                            </m:e>
                            <m:sub>
                              <m:r>
                                <a:rPr kumimoji="1" lang="en-US" altLang="ja-JP" sz="3200" b="0" i="1" smtClean="0">
                                  <a:latin typeface="Cambria Math" panose="02040503050406030204" pitchFamily="18" charset="0"/>
                                </a:rPr>
                                <m:t>𝑗</m:t>
                              </m:r>
                            </m:sub>
                          </m:sSub>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limLow>
                                <m:limLowPr>
                                  <m:ctrlPr>
                                    <a:rPr kumimoji="1" lang="en-US" altLang="ja-JP" sz="3200" b="0" i="1" smtClean="0">
                                      <a:latin typeface="Cambria Math" panose="02040503050406030204" pitchFamily="18" charset="0"/>
                                    </a:rPr>
                                  </m:ctrlPr>
                                </m:limLowPr>
                                <m:e>
                                  <m:r>
                                    <m:rPr>
                                      <m:sty m:val="p"/>
                                    </m:rPr>
                                    <a:rPr kumimoji="1" lang="en-US" altLang="ja-JP" sz="3200" b="0" i="0" smtClean="0">
                                      <a:latin typeface="Cambria Math" panose="02040503050406030204" pitchFamily="18" charset="0"/>
                                    </a:rPr>
                                    <m:t>max</m:t>
                                  </m:r>
                                </m:e>
                                <m:lim>
                                  <m:r>
                                    <a:rPr kumimoji="1" lang="en-US" altLang="ja-JP" sz="3200" b="0" i="1" smtClean="0">
                                      <a:latin typeface="Cambria Math" panose="02040503050406030204" pitchFamily="18" charset="0"/>
                                    </a:rPr>
                                    <m:t>𝑘</m:t>
                                  </m:r>
                                </m:lim>
                              </m:limLow>
                            </m:fName>
                            <m:e>
                              <m:sSub>
                                <m:sSubPr>
                                  <m:ctrlPr>
                                    <a:rPr kumimoji="1" lang="en-US" altLang="ja-JP" sz="3200" i="1" dirty="0">
                                      <a:latin typeface="Cambria Math" panose="02040503050406030204" pitchFamily="18" charset="0"/>
                                    </a:rPr>
                                  </m:ctrlPr>
                                </m:sSubPr>
                                <m:e>
                                  <m:r>
                                    <a:rPr kumimoji="1" lang="en-US" altLang="ja-JP" sz="3200" i="1" dirty="0">
                                      <a:latin typeface="Cambria Math" panose="02040503050406030204" pitchFamily="18" charset="0"/>
                                    </a:rPr>
                                    <m:t>𝑛</m:t>
                                  </m:r>
                                </m:e>
                                <m:sub>
                                  <m:r>
                                    <a:rPr kumimoji="1" lang="en-US" altLang="ja-JP" sz="3200" i="1" dirty="0">
                                      <a:latin typeface="Cambria Math" panose="02040503050406030204" pitchFamily="18" charset="0"/>
                                    </a:rPr>
                                    <m:t>𝑗</m:t>
                                  </m:r>
                                  <m:r>
                                    <a:rPr kumimoji="1" lang="en-US" altLang="ja-JP" sz="3200" i="1" dirty="0">
                                      <a:latin typeface="Cambria Math" panose="02040503050406030204" pitchFamily="18" charset="0"/>
                                    </a:rPr>
                                    <m:t>,</m:t>
                                  </m:r>
                                  <m:r>
                                    <a:rPr kumimoji="1" lang="en-US" altLang="ja-JP" sz="3200" i="1" dirty="0">
                                      <a:latin typeface="Cambria Math" panose="02040503050406030204" pitchFamily="18" charset="0"/>
                                    </a:rPr>
                                    <m:t>𝑘</m:t>
                                  </m:r>
                                </m:sub>
                              </m:sSub>
                              <m:r>
                                <a:rPr kumimoji="1" lang="en-US" altLang="ja-JP" sz="3200" b="0" i="1" dirty="0" smtClean="0">
                                  <a:latin typeface="Cambria Math" panose="02040503050406030204" pitchFamily="18" charset="0"/>
                                </a:rPr>
                                <m:t>)</m:t>
                              </m:r>
                            </m:e>
                          </m:func>
                        </m:e>
                      </m:nary>
                    </m:oMath>
                  </m:oMathPara>
                </a14:m>
                <a:endParaRPr kumimoji="1" lang="en-US" altLang="ja-JP" sz="3200" dirty="0"/>
              </a:p>
              <a:p>
                <a:pPr marL="0" indent="0">
                  <a:buNone/>
                </a:pPr>
                <a:endParaRPr kumimoji="1" lang="ja-JP" altLang="en-US" dirty="0"/>
              </a:p>
              <a:p>
                <a:pPr marL="0" indent="0">
                  <a:buNone/>
                </a:pPr>
                <a:r>
                  <a:rPr kumimoji="1" lang="ja-JP" altLang="en-US" sz="2700" dirty="0"/>
                  <a:t>と書けるので、</a:t>
                </a:r>
                <a14:m>
                  <m:oMath xmlns:m="http://schemas.openxmlformats.org/officeDocument/2006/math">
                    <m:sSub>
                      <m:sSubPr>
                        <m:ctrlPr>
                          <a:rPr kumimoji="1" lang="en-US" altLang="ja-JP" sz="2700" i="1" dirty="0">
                            <a:latin typeface="Cambria Math" panose="02040503050406030204" pitchFamily="18" charset="0"/>
                            <a:cs typeface="DejaVu Math TeX Gyre" panose="02000503000000000000" charset="0"/>
                          </a:rPr>
                        </m:ctrlPr>
                      </m:sSubPr>
                      <m:e>
                        <m:acc>
                          <m:accPr>
                            <m:chr m:val="̂"/>
                            <m:ctrlPr>
                              <a:rPr kumimoji="1" lang="en-US" altLang="ja-JP" sz="2700" i="1" dirty="0">
                                <a:latin typeface="Cambria Math" panose="02040503050406030204" pitchFamily="18" charset="0"/>
                                <a:cs typeface="DejaVu Math TeX Gyre" panose="02000503000000000000" charset="0"/>
                              </a:rPr>
                            </m:ctrlPr>
                          </m:accPr>
                          <m:e>
                            <m:r>
                              <a:rPr kumimoji="1" lang="en-US" altLang="ja-JP" sz="2700" i="1" dirty="0">
                                <a:latin typeface="Cambria Math" panose="02040503050406030204" pitchFamily="18" charset="0"/>
                                <a:cs typeface="DejaVu Math TeX Gyre" panose="02000503000000000000" charset="0"/>
                              </a:rPr>
                              <m:t>𝑝</m:t>
                            </m:r>
                          </m:e>
                        </m:acc>
                      </m:e>
                      <m:sub>
                        <m:r>
                          <a:rPr kumimoji="1" lang="en-US" altLang="ja-JP" sz="2700" i="1" dirty="0">
                            <a:latin typeface="Cambria Math" panose="02040503050406030204" pitchFamily="18" charset="0"/>
                            <a:cs typeface="DejaVu Math TeX Gyre" panose="02000503000000000000" charset="0"/>
                          </a:rPr>
                          <m:t>𝑗</m:t>
                        </m:r>
                        <m:r>
                          <a:rPr kumimoji="1" lang="en-US" altLang="ja-JP" sz="2700" i="1" dirty="0">
                            <a:latin typeface="Cambria Math" panose="02040503050406030204" pitchFamily="18" charset="0"/>
                            <a:cs typeface="DejaVu Math TeX Gyre" panose="02000503000000000000" charset="0"/>
                          </a:rPr>
                          <m:t>,</m:t>
                        </m:r>
                        <m:r>
                          <a:rPr kumimoji="1" lang="en-US" altLang="ja-JP" sz="2700" i="1" dirty="0">
                            <a:latin typeface="Cambria Math" panose="02040503050406030204" pitchFamily="18" charset="0"/>
                            <a:cs typeface="DejaVu Math TeX Gyre" panose="02000503000000000000" charset="0"/>
                          </a:rPr>
                          <m:t>𝑘</m:t>
                        </m:r>
                      </m:sub>
                    </m:sSub>
                    <m:box>
                      <m:boxPr>
                        <m:noBreak m:val="on"/>
                        <m:ctrlPr>
                          <a:rPr kumimoji="1" lang="en-US" altLang="ja-JP" sz="2700" i="1" dirty="0">
                            <a:latin typeface="Cambria Math" panose="02040503050406030204" pitchFamily="18" charset="0"/>
                            <a:cs typeface="DejaVu Math TeX Gyre" panose="02000503000000000000" charset="0"/>
                          </a:rPr>
                        </m:ctrlPr>
                      </m:boxPr>
                      <m:e>
                        <m:r>
                          <a:rPr kumimoji="1" lang="en-US" altLang="ja-JP" sz="2700" i="1" dirty="0">
                            <a:latin typeface="Cambria Math" panose="02040503050406030204" pitchFamily="18" charset="0"/>
                            <a:cs typeface="DejaVu Math TeX Gyre" panose="02000503000000000000" charset="0"/>
                          </a:rPr>
                          <m:t>∶=</m:t>
                        </m:r>
                      </m:e>
                    </m:box>
                    <m:sSub>
                      <m:sSubPr>
                        <m:ctrlPr>
                          <a:rPr kumimoji="1" lang="en-US" altLang="ja-JP" sz="2700" i="1" dirty="0">
                            <a:latin typeface="Cambria Math" panose="02040503050406030204" pitchFamily="18" charset="0"/>
                            <a:cs typeface="DejaVu Math TeX Gyre" panose="02000503000000000000" charset="0"/>
                          </a:rPr>
                        </m:ctrlPr>
                      </m:sSubPr>
                      <m:e>
                        <m:r>
                          <a:rPr kumimoji="1" lang="en-US" altLang="ja-JP" sz="2700" i="1" dirty="0">
                            <a:latin typeface="Cambria Math" panose="02040503050406030204" pitchFamily="18" charset="0"/>
                            <a:cs typeface="DejaVu Math TeX Gyre" panose="02000503000000000000" charset="0"/>
                          </a:rPr>
                          <m:t>𝑛</m:t>
                        </m:r>
                      </m:e>
                      <m:sub>
                        <m:r>
                          <a:rPr kumimoji="1" lang="en-US" altLang="ja-JP" sz="2700" i="1" dirty="0">
                            <a:latin typeface="Cambria Math" panose="02040503050406030204" pitchFamily="18" charset="0"/>
                            <a:cs typeface="DejaVu Math TeX Gyre" panose="02000503000000000000" charset="0"/>
                          </a:rPr>
                          <m:t>𝑗</m:t>
                        </m:r>
                        <m:r>
                          <a:rPr kumimoji="1" lang="en-US" altLang="ja-JP" sz="2700" i="1" dirty="0">
                            <a:latin typeface="Cambria Math" panose="02040503050406030204" pitchFamily="18" charset="0"/>
                            <a:cs typeface="DejaVu Math TeX Gyre" panose="02000503000000000000" charset="0"/>
                          </a:rPr>
                          <m:t>,</m:t>
                        </m:r>
                        <m:r>
                          <a:rPr kumimoji="1" lang="en-US" altLang="ja-JP" sz="2700" i="1" dirty="0">
                            <a:latin typeface="Cambria Math" panose="02040503050406030204" pitchFamily="18" charset="0"/>
                            <a:cs typeface="DejaVu Math TeX Gyre" panose="02000503000000000000" charset="0"/>
                          </a:rPr>
                          <m:t>𝑘</m:t>
                        </m:r>
                      </m:sub>
                    </m:sSub>
                    <m:r>
                      <a:rPr kumimoji="1" lang="en-US" altLang="ja-JP" sz="2700" i="1" dirty="0">
                        <a:latin typeface="Cambria Math" panose="02040503050406030204" pitchFamily="18" charset="0"/>
                        <a:cs typeface="DejaVu Math TeX Gyre" panose="02000503000000000000" charset="0"/>
                      </a:rPr>
                      <m:t>/</m:t>
                    </m:r>
                    <m:sSub>
                      <m:sSubPr>
                        <m:ctrlPr>
                          <a:rPr kumimoji="1" lang="en-US" altLang="ja-JP" sz="2700" i="1" dirty="0">
                            <a:latin typeface="Cambria Math" panose="02040503050406030204" pitchFamily="18" charset="0"/>
                            <a:cs typeface="DejaVu Math TeX Gyre" panose="02000503000000000000" charset="0"/>
                          </a:rPr>
                        </m:ctrlPr>
                      </m:sSubPr>
                      <m:e>
                        <m:r>
                          <a:rPr kumimoji="1" lang="en-US" altLang="ja-JP" sz="2700" i="1" dirty="0">
                            <a:latin typeface="Cambria Math" panose="02040503050406030204" pitchFamily="18" charset="0"/>
                            <a:cs typeface="DejaVu Math TeX Gyre" panose="02000503000000000000" charset="0"/>
                          </a:rPr>
                          <m:t>𝑛</m:t>
                        </m:r>
                      </m:e>
                      <m:sub>
                        <m:r>
                          <a:rPr kumimoji="1" lang="en-US" altLang="ja-JP" sz="2700" i="1" dirty="0">
                            <a:latin typeface="Cambria Math" panose="02040503050406030204" pitchFamily="18" charset="0"/>
                            <a:cs typeface="DejaVu Math TeX Gyre" panose="02000503000000000000" charset="0"/>
                          </a:rPr>
                          <m:t>𝑗</m:t>
                        </m:r>
                      </m:sub>
                    </m:sSub>
                  </m:oMath>
                </a14:m>
                <a:r>
                  <a:rPr kumimoji="1" lang="ja-JP" altLang="en-US" sz="2700" dirty="0">
                    <a:latin typeface="DejaVu Math TeX Gyre" panose="02000503000000000000" charset="0"/>
                    <a:cs typeface="DejaVu Math TeX Gyre" panose="02000503000000000000" charset="0"/>
                  </a:rPr>
                  <a:t>と書くと、</a:t>
                </a:r>
                <a:r>
                  <a:rPr kumimoji="1" lang="ja-JP" altLang="en-US" sz="2700" dirty="0"/>
                  <a:t>各領域</a:t>
                </a:r>
                <a14:m>
                  <m:oMath xmlns:m="http://schemas.openxmlformats.org/officeDocument/2006/math">
                    <m:sSub>
                      <m:sSubPr>
                        <m:ctrlPr>
                          <a:rPr kumimoji="1" lang="en-US" altLang="ja-JP" sz="2700" i="1" smtClean="0">
                            <a:latin typeface="Cambria Math" panose="02040503050406030204" pitchFamily="18" charset="0"/>
                          </a:rPr>
                        </m:ctrlPr>
                      </m:sSubPr>
                      <m:e>
                        <m:r>
                          <m:rPr>
                            <m:sty m:val="p"/>
                          </m:rPr>
                          <a:rPr kumimoji="1" lang="en-US" altLang="ja-JP" sz="2700" i="1">
                            <a:latin typeface="Cambria Math" panose="02040503050406030204" pitchFamily="18" charset="0"/>
                          </a:rPr>
                          <m:t>R</m:t>
                        </m:r>
                      </m:e>
                      <m:sub>
                        <m:r>
                          <a:rPr kumimoji="1" lang="en-US" altLang="ja-JP" sz="2700" b="0" i="1" smtClean="0">
                            <a:latin typeface="Cambria Math" panose="02040503050406030204" pitchFamily="18" charset="0"/>
                          </a:rPr>
                          <m:t>𝑗</m:t>
                        </m:r>
                      </m:sub>
                    </m:sSub>
                  </m:oMath>
                </a14:m>
                <a:r>
                  <a:rPr kumimoji="1" lang="ja-JP" altLang="en-US" sz="2700" dirty="0"/>
                  <a:t>で誤り率</a:t>
                </a:r>
                <a:endParaRPr kumimoji="1" lang="en-US" altLang="ja-JP" sz="2700" dirty="0"/>
              </a:p>
              <a:p>
                <a:pPr marL="0" indent="0">
                  <a:buNone/>
                </a:pPr>
                <a:endParaRPr kumimoji="1" lang="en-US" altLang="ja-JP" dirty="0"/>
              </a:p>
              <a:p>
                <a:pPr marL="0" indent="0" algn="ctr">
                  <a:buNone/>
                </a:pPr>
                <a14:m>
                  <m:oMath xmlns:m="http://schemas.openxmlformats.org/officeDocument/2006/math">
                    <m:r>
                      <a:rPr kumimoji="1" lang="en-US" altLang="ja-JP" sz="3800" b="0" i="1" smtClean="0">
                        <a:latin typeface="Cambria Math" panose="02040503050406030204" pitchFamily="18" charset="0"/>
                      </a:rPr>
                      <m:t>𝐸</m:t>
                    </m:r>
                    <m:box>
                      <m:boxPr>
                        <m:ctrlPr>
                          <a:rPr kumimoji="1" lang="en-US" altLang="ja-JP" sz="3800" i="1" smtClean="0">
                            <a:latin typeface="Cambria Math" panose="02040503050406030204" pitchFamily="18" charset="0"/>
                          </a:rPr>
                        </m:ctrlPr>
                      </m:boxPr>
                      <m:e>
                        <m:r>
                          <a:rPr kumimoji="1" lang="en-US" altLang="ja-JP" sz="3800" i="1" smtClean="0">
                            <a:latin typeface="Cambria Math" panose="02040503050406030204" pitchFamily="18" charset="0"/>
                          </a:rPr>
                          <m:t>≔</m:t>
                        </m:r>
                      </m:e>
                    </m:box>
                    <m:r>
                      <a:rPr kumimoji="1" lang="en-US" altLang="ja-JP" sz="3800" b="0" i="1" smtClean="0">
                        <a:latin typeface="Cambria Math" panose="02040503050406030204" pitchFamily="18" charset="0"/>
                      </a:rPr>
                      <m:t>1−</m:t>
                    </m:r>
                  </m:oMath>
                </a14:m>
                <a:r>
                  <a:rPr kumimoji="1" lang="en-US" altLang="ja-JP" sz="3800" dirty="0"/>
                  <a:t> </a:t>
                </a:r>
                <a14:m>
                  <m:oMath xmlns:m="http://schemas.openxmlformats.org/officeDocument/2006/math">
                    <m:func>
                      <m:funcPr>
                        <m:ctrlPr>
                          <a:rPr kumimoji="1" lang="en-US" altLang="ja-JP" sz="3800" i="1">
                            <a:latin typeface="Cambria Math" panose="02040503050406030204" pitchFamily="18" charset="0"/>
                          </a:rPr>
                        </m:ctrlPr>
                      </m:funcPr>
                      <m:fName>
                        <m:limLow>
                          <m:limLowPr>
                            <m:ctrlPr>
                              <a:rPr kumimoji="1" lang="en-US" altLang="ja-JP" sz="3800" i="1">
                                <a:latin typeface="Cambria Math" panose="02040503050406030204" pitchFamily="18" charset="0"/>
                              </a:rPr>
                            </m:ctrlPr>
                          </m:limLowPr>
                          <m:e>
                            <m:r>
                              <m:rPr>
                                <m:sty m:val="p"/>
                              </m:rPr>
                              <a:rPr kumimoji="1" lang="en-US" altLang="ja-JP" sz="3800">
                                <a:latin typeface="Cambria Math" panose="02040503050406030204" pitchFamily="18" charset="0"/>
                              </a:rPr>
                              <m:t>max</m:t>
                            </m:r>
                          </m:e>
                          <m:lim>
                            <m:r>
                              <a:rPr kumimoji="1" lang="en-US" altLang="ja-JP" sz="3800" i="1">
                                <a:latin typeface="Cambria Math" panose="02040503050406030204" pitchFamily="18" charset="0"/>
                              </a:rPr>
                              <m:t>𝑘</m:t>
                            </m:r>
                          </m:lim>
                        </m:limLow>
                      </m:fName>
                      <m:e>
                        <m:sSub>
                          <m:sSubPr>
                            <m:ctrlPr>
                              <a:rPr kumimoji="1" lang="en-US" altLang="ja-JP" sz="3800" i="1" dirty="0" smtClean="0">
                                <a:latin typeface="Cambria Math" panose="02040503050406030204" pitchFamily="18" charset="0"/>
                              </a:rPr>
                            </m:ctrlPr>
                          </m:sSubPr>
                          <m:e>
                            <m:acc>
                              <m:accPr>
                                <m:chr m:val="̂"/>
                                <m:ctrlPr>
                                  <a:rPr kumimoji="1" lang="en-US" altLang="ja-JP" sz="3800" i="1" dirty="0" smtClean="0">
                                    <a:latin typeface="Cambria Math" panose="02040503050406030204" pitchFamily="18" charset="0"/>
                                  </a:rPr>
                                </m:ctrlPr>
                              </m:accPr>
                              <m:e>
                                <m:r>
                                  <a:rPr kumimoji="1" lang="en-US" altLang="ja-JP" sz="3800" b="0" i="1" dirty="0" smtClean="0">
                                    <a:latin typeface="Cambria Math" panose="02040503050406030204" pitchFamily="18" charset="0"/>
                                  </a:rPr>
                                  <m:t>𝑝</m:t>
                                </m:r>
                              </m:e>
                            </m:acc>
                          </m:e>
                          <m:sub>
                            <m:r>
                              <a:rPr kumimoji="1" lang="en-US" altLang="ja-JP" sz="3800" i="1" dirty="0">
                                <a:latin typeface="Cambria Math" panose="02040503050406030204" pitchFamily="18" charset="0"/>
                              </a:rPr>
                              <m:t>𝑗</m:t>
                            </m:r>
                            <m:r>
                              <a:rPr kumimoji="1" lang="en-US" altLang="ja-JP" sz="3800" i="1" dirty="0">
                                <a:latin typeface="Cambria Math" panose="02040503050406030204" pitchFamily="18" charset="0"/>
                              </a:rPr>
                              <m:t>,</m:t>
                            </m:r>
                            <m:r>
                              <a:rPr kumimoji="1" lang="en-US" altLang="ja-JP" sz="3800" i="1" dirty="0">
                                <a:latin typeface="Cambria Math" panose="02040503050406030204" pitchFamily="18" charset="0"/>
                              </a:rPr>
                              <m:t>𝑘</m:t>
                            </m:r>
                          </m:sub>
                        </m:sSub>
                      </m:e>
                    </m:func>
                  </m:oMath>
                </a14:m>
                <a:endParaRPr kumimoji="1" lang="en-US" altLang="ja-JP" sz="3800" dirty="0"/>
              </a:p>
              <a:p>
                <a:pPr marL="0" indent="0" algn="ctr">
                  <a:buNone/>
                </a:pPr>
                <a:endParaRPr kumimoji="1" lang="en-US" altLang="ja-JP" dirty="0"/>
              </a:p>
              <a:p>
                <a:pPr marL="0" indent="0">
                  <a:buNone/>
                </a:pPr>
                <a:r>
                  <a:rPr kumimoji="1" lang="ja-JP" altLang="en-US" sz="2300" dirty="0"/>
                  <a:t>を最小にすればよいことになる。</a:t>
                </a: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47700" y="1825625"/>
                <a:ext cx="10515600" cy="4602480"/>
              </a:xfrm>
              <a:blipFill>
                <a:blip r:embed="rId2"/>
                <a:stretch>
                  <a:fillRect l="-290"/>
                </a:stretch>
              </a:blipFill>
            </p:spPr>
            <p:txBody>
              <a:bodyPr/>
              <a:lstStyle/>
              <a:p>
                <a:r>
                  <a:rPr lang="ja-JP"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sym typeface="+mn-ea"/>
              </a:rPr>
              <a:t>7.2</a:t>
            </a:r>
            <a:r>
              <a:rPr lang="ja-JP" altLang="en-US" sz="3600" dirty="0">
                <a:sym typeface="+mn-ea"/>
              </a:rPr>
              <a:t>　分類の決定木</a:t>
            </a:r>
            <a:endParaRPr kumimoji="1" lang="ja-JP" altLang="en-US" sz="3600" dirty="0"/>
          </a:p>
        </p:txBody>
      </p:sp>
      <p:sp>
        <p:nvSpPr>
          <p:cNvPr id="5" name="コンテンツ プレースホルダー 4"/>
          <p:cNvSpPr>
            <a:spLocks noGrp="1"/>
          </p:cNvSpPr>
          <p:nvPr>
            <p:ph idx="1"/>
          </p:nvPr>
        </p:nvSpPr>
        <p:spPr>
          <a:xfrm>
            <a:off x="647700" y="1825625"/>
            <a:ext cx="10515600" cy="384175"/>
          </a:xfrm>
        </p:spPr>
        <p:txBody>
          <a:bodyPr/>
          <a:lstStyle/>
          <a:p>
            <a:pPr marL="0" indent="0">
              <a:buNone/>
            </a:pPr>
            <a:r>
              <a:rPr lang="ja-JP" altLang="en-US" dirty="0"/>
              <a:t>例</a:t>
            </a:r>
            <a:r>
              <a:rPr lang="en-US" altLang="ja-JP" dirty="0"/>
              <a:t>66</a:t>
            </a:r>
            <a:r>
              <a:rPr lang="ja-JP" altLang="en-US" dirty="0"/>
              <a:t>　（</a:t>
            </a:r>
            <a:r>
              <a:rPr lang="en-US" altLang="ja-JP" dirty="0"/>
              <a:t>Fisher</a:t>
            </a:r>
            <a:r>
              <a:rPr lang="ja-JP" altLang="en-US" dirty="0"/>
              <a:t>のあやめ）で誤り率、</a:t>
            </a:r>
            <a:r>
              <a:rPr lang="en-US" altLang="ja-JP" dirty="0"/>
              <a:t>Gini</a:t>
            </a:r>
            <a:r>
              <a:rPr lang="ja-JP" altLang="en-US" dirty="0"/>
              <a:t>、エントロピーの決定木を生成</a:t>
            </a:r>
          </a:p>
        </p:txBody>
      </p:sp>
      <p:pic>
        <p:nvPicPr>
          <p:cNvPr id="3" name="Picture 2" descr="Screenshot from 2022-06-22 10-54-55"/>
          <p:cNvPicPr>
            <a:picLocks noChangeAspect="1"/>
          </p:cNvPicPr>
          <p:nvPr/>
        </p:nvPicPr>
        <p:blipFill>
          <a:blip r:embed="rId2"/>
          <a:stretch>
            <a:fillRect/>
          </a:stretch>
        </p:blipFill>
        <p:spPr>
          <a:xfrm>
            <a:off x="647700" y="2501265"/>
            <a:ext cx="4038600" cy="3628390"/>
          </a:xfrm>
          <a:prstGeom prst="rect">
            <a:avLst/>
          </a:prstGeom>
        </p:spPr>
      </p:pic>
      <p:pic>
        <p:nvPicPr>
          <p:cNvPr id="4" name="Picture 3" descr="Screenshot from 2022-06-22 10-55-02"/>
          <p:cNvPicPr>
            <a:picLocks noChangeAspect="1"/>
          </p:cNvPicPr>
          <p:nvPr/>
        </p:nvPicPr>
        <p:blipFill>
          <a:blip r:embed="rId3"/>
          <a:stretch>
            <a:fillRect/>
          </a:stretch>
        </p:blipFill>
        <p:spPr>
          <a:xfrm>
            <a:off x="4390390" y="2978150"/>
            <a:ext cx="7076440" cy="26746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sym typeface="+mn-ea"/>
              </a:rPr>
              <a:t>7.2</a:t>
            </a:r>
            <a:r>
              <a:rPr lang="ja-JP" altLang="en-US" sz="3600" dirty="0">
                <a:sym typeface="+mn-ea"/>
              </a:rPr>
              <a:t>　分類の決定木</a:t>
            </a:r>
            <a:endParaRPr kumimoji="1" lang="ja-JP" altLang="en-US" sz="3600" dirty="0"/>
          </a:p>
        </p:txBody>
      </p:sp>
      <p:sp>
        <p:nvSpPr>
          <p:cNvPr id="5" name="コンテンツ プレースホルダー 4"/>
          <p:cNvSpPr>
            <a:spLocks noGrp="1"/>
          </p:cNvSpPr>
          <p:nvPr>
            <p:ph idx="1"/>
          </p:nvPr>
        </p:nvSpPr>
        <p:spPr>
          <a:xfrm>
            <a:off x="647700" y="1825625"/>
            <a:ext cx="10515600" cy="384175"/>
          </a:xfrm>
        </p:spPr>
        <p:txBody>
          <a:bodyPr/>
          <a:lstStyle/>
          <a:p>
            <a:pPr marL="0" indent="0">
              <a:buNone/>
            </a:pPr>
            <a:r>
              <a:rPr lang="ja-JP" altLang="en-US" dirty="0"/>
              <a:t>例</a:t>
            </a:r>
            <a:r>
              <a:rPr lang="en-US" altLang="ja-JP" dirty="0"/>
              <a:t>66</a:t>
            </a:r>
            <a:r>
              <a:rPr lang="ja-JP" altLang="en-US" dirty="0"/>
              <a:t>　（</a:t>
            </a:r>
            <a:r>
              <a:rPr lang="en-US" altLang="ja-JP" dirty="0"/>
              <a:t>Fisher</a:t>
            </a:r>
            <a:r>
              <a:rPr lang="ja-JP" altLang="en-US" dirty="0"/>
              <a:t>のあやめ）で誤り率、</a:t>
            </a:r>
            <a:r>
              <a:rPr lang="en-US" altLang="ja-JP" dirty="0"/>
              <a:t>Gini</a:t>
            </a:r>
            <a:r>
              <a:rPr lang="ja-JP" altLang="en-US" dirty="0"/>
              <a:t>、エントロピーの決定木を生成</a:t>
            </a:r>
          </a:p>
        </p:txBody>
      </p:sp>
      <p:pic>
        <p:nvPicPr>
          <p:cNvPr id="3" name="Picture 2" descr="Screenshot from 2022-06-22 10-55-51"/>
          <p:cNvPicPr>
            <a:picLocks noChangeAspect="1"/>
          </p:cNvPicPr>
          <p:nvPr/>
        </p:nvPicPr>
        <p:blipFill>
          <a:blip r:embed="rId2"/>
          <a:stretch>
            <a:fillRect/>
          </a:stretch>
        </p:blipFill>
        <p:spPr>
          <a:xfrm>
            <a:off x="1720215" y="2209800"/>
            <a:ext cx="8371205" cy="44132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sym typeface="+mn-ea"/>
              </a:rPr>
              <a:t>7.2</a:t>
            </a:r>
            <a:r>
              <a:rPr lang="ja-JP" altLang="en-US" sz="3600" dirty="0">
                <a:sym typeface="+mn-ea"/>
              </a:rPr>
              <a:t>　分類の決定木</a:t>
            </a:r>
            <a:endParaRPr kumimoji="1" lang="ja-JP" altLang="en-US" sz="3600" dirty="0"/>
          </a:p>
        </p:txBody>
      </p:sp>
      <p:sp>
        <p:nvSpPr>
          <p:cNvPr id="5" name="コンテンツ プレースホルダー 4"/>
          <p:cNvSpPr>
            <a:spLocks noGrp="1"/>
          </p:cNvSpPr>
          <p:nvPr>
            <p:ph idx="1"/>
          </p:nvPr>
        </p:nvSpPr>
        <p:spPr>
          <a:xfrm>
            <a:off x="647700" y="1825625"/>
            <a:ext cx="10515600" cy="384175"/>
          </a:xfrm>
        </p:spPr>
        <p:txBody>
          <a:bodyPr/>
          <a:lstStyle/>
          <a:p>
            <a:pPr marL="0" indent="0">
              <a:buNone/>
            </a:pPr>
            <a:r>
              <a:rPr lang="ja-JP" altLang="en-US" dirty="0"/>
              <a:t>分類でも </a:t>
            </a:r>
            <a:r>
              <a:rPr lang="en-US" altLang="ja-JP" dirty="0"/>
              <a:t>CV </a:t>
            </a:r>
            <a:r>
              <a:rPr lang="ja-JP" altLang="en-US" dirty="0"/>
              <a:t>で最適な木を選択することができる</a:t>
            </a:r>
          </a:p>
        </p:txBody>
      </p:sp>
      <p:sp>
        <p:nvSpPr>
          <p:cNvPr id="4" name="テキスト ボックス 3"/>
          <p:cNvSpPr txBox="1"/>
          <p:nvPr/>
        </p:nvSpPr>
        <p:spPr>
          <a:xfrm>
            <a:off x="4504267" y="2658533"/>
            <a:ext cx="6255239" cy="2585323"/>
          </a:xfrm>
          <a:prstGeom prst="rect">
            <a:avLst/>
          </a:prstGeom>
          <a:noFill/>
        </p:spPr>
        <p:txBody>
          <a:bodyPr wrap="none" rtlCol="0">
            <a:spAutoFit/>
          </a:bodyPr>
          <a:lstStyle/>
          <a:p>
            <a:r>
              <a:rPr kumimoji="1" lang="ja-JP" altLang="en-US" dirty="0"/>
              <a:t>あまり良い性能が出ない</a:t>
            </a:r>
            <a:endParaRPr kumimoji="1" lang="en-US" altLang="ja-JP" dirty="0"/>
          </a:p>
          <a:p>
            <a:endParaRPr kumimoji="1" lang="en-US" altLang="ja-JP" dirty="0"/>
          </a:p>
          <a:p>
            <a:r>
              <a:rPr kumimoji="1" lang="ja-JP" altLang="en-US" dirty="0"/>
              <a:t>将来のデータに対しての分類の誤り率を低くする目的の場合は</a:t>
            </a:r>
            <a:endParaRPr kumimoji="1" lang="en-US" altLang="ja-JP" dirty="0"/>
          </a:p>
          <a:p>
            <a:endParaRPr kumimoji="1" lang="en-US" altLang="ja-JP" dirty="0"/>
          </a:p>
          <a:p>
            <a:pPr marL="285750" indent="-285750">
              <a:buFont typeface="Arial" panose="02080604020202020204" pitchFamily="34" charset="0"/>
              <a:buChar char="•"/>
            </a:pPr>
            <a:r>
              <a:rPr kumimoji="1" lang="en-US" altLang="ja-JP" dirty="0"/>
              <a:t>K</a:t>
            </a:r>
            <a:r>
              <a:rPr kumimoji="1" lang="ja-JP" altLang="en-US" dirty="0"/>
              <a:t>近傍法</a:t>
            </a:r>
            <a:endParaRPr kumimoji="1" lang="en-US" altLang="ja-JP" dirty="0"/>
          </a:p>
          <a:p>
            <a:pPr marL="285750" indent="-285750">
              <a:buFont typeface="Arial" panose="02080604020202020204" pitchFamily="34" charset="0"/>
              <a:buChar char="•"/>
            </a:pPr>
            <a:r>
              <a:rPr kumimoji="1" lang="ja-JP" altLang="en-US" dirty="0"/>
              <a:t>ロジスティック回帰</a:t>
            </a:r>
            <a:endParaRPr kumimoji="1" lang="en-US" altLang="ja-JP" dirty="0"/>
          </a:p>
          <a:p>
            <a:pPr marL="285750" indent="-285750">
              <a:buFont typeface="Arial" panose="02080604020202020204" pitchFamily="34" charset="0"/>
              <a:buChar char="•"/>
            </a:pPr>
            <a:r>
              <a:rPr kumimoji="1" lang="ja-JP" altLang="en-US" dirty="0"/>
              <a:t>サポートベクトルマシン　</a:t>
            </a:r>
            <a:r>
              <a:rPr kumimoji="1" lang="en-US" altLang="ja-JP" dirty="0" err="1"/>
              <a:t>etc</a:t>
            </a:r>
            <a:r>
              <a:rPr kumimoji="1" lang="en-US" altLang="ja-JP" dirty="0"/>
              <a:t>…</a:t>
            </a:r>
          </a:p>
          <a:p>
            <a:endParaRPr kumimoji="1" lang="en-US" altLang="ja-JP" dirty="0"/>
          </a:p>
          <a:p>
            <a:r>
              <a:rPr kumimoji="1" lang="ja-JP" altLang="en-US" dirty="0"/>
              <a:t>を用いたほうが良い</a:t>
            </a:r>
          </a:p>
        </p:txBody>
      </p:sp>
      <p:pic>
        <p:nvPicPr>
          <p:cNvPr id="6" name="Picture 5" descr="Screenshot from 2022-06-22 10-56-34"/>
          <p:cNvPicPr>
            <a:picLocks noChangeAspect="1"/>
          </p:cNvPicPr>
          <p:nvPr/>
        </p:nvPicPr>
        <p:blipFill>
          <a:blip r:embed="rId2"/>
          <a:stretch>
            <a:fillRect/>
          </a:stretch>
        </p:blipFill>
        <p:spPr>
          <a:xfrm>
            <a:off x="1025525" y="2392680"/>
            <a:ext cx="2968625" cy="39547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sym typeface="+mn-ea"/>
              </a:rPr>
              <a:t>アンサンブル学習</a:t>
            </a:r>
            <a:endParaRPr kumimoji="1" lang="ja-JP" altLang="en-US" sz="3600" dirty="0"/>
          </a:p>
        </p:txBody>
      </p:sp>
      <p:sp>
        <p:nvSpPr>
          <p:cNvPr id="3" name="Text Box 2"/>
          <p:cNvSpPr txBox="1"/>
          <p:nvPr/>
        </p:nvSpPr>
        <p:spPr>
          <a:xfrm>
            <a:off x="632460" y="1826260"/>
            <a:ext cx="10649069" cy="2308324"/>
          </a:xfrm>
          <a:prstGeom prst="rect">
            <a:avLst/>
          </a:prstGeom>
          <a:noFill/>
        </p:spPr>
        <p:txBody>
          <a:bodyPr wrap="none" rtlCol="0" anchor="t">
            <a:spAutoFit/>
          </a:bodyPr>
          <a:lstStyle/>
          <a:p>
            <a:pPr algn="l"/>
            <a:r>
              <a:rPr lang="ja-JP" altLang="en-US" sz="2400" dirty="0">
                <a:sym typeface="+mn-ea"/>
              </a:rPr>
              <a:t>単独では制度の高くない弱学習器（決定木など）を多数用いることで高い精度を</a:t>
            </a:r>
            <a:endParaRPr lang="en-US" altLang="ja-JP" sz="2400" dirty="0">
              <a:sym typeface="+mn-ea"/>
            </a:endParaRPr>
          </a:p>
          <a:p>
            <a:pPr algn="l"/>
            <a:r>
              <a:rPr lang="ja-JP" altLang="en-US" sz="2400" dirty="0">
                <a:sym typeface="+mn-ea"/>
              </a:rPr>
              <a:t>叩き出す手法郡。</a:t>
            </a:r>
          </a:p>
          <a:p>
            <a:pPr algn="l"/>
            <a:endParaRPr lang="ja-JP" altLang="en-US" sz="2400" dirty="0">
              <a:sym typeface="+mn-ea"/>
            </a:endParaRPr>
          </a:p>
          <a:p>
            <a:pPr algn="l"/>
            <a:r>
              <a:rPr lang="en-US" sz="2400" dirty="0"/>
              <a:t>※</a:t>
            </a:r>
            <a:r>
              <a:rPr lang="en-US" sz="2400" dirty="0" err="1"/>
              <a:t>手法として確立されているのは弱学習器をアンサンブルする方法ですが</a:t>
            </a:r>
            <a:r>
              <a:rPr lang="en-US" sz="2400" dirty="0"/>
              <a:t>、</a:t>
            </a:r>
          </a:p>
          <a:p>
            <a:pPr algn="l"/>
            <a:r>
              <a:rPr lang="en-US" sz="2400" dirty="0" err="1"/>
              <a:t>KaggleなどのデータコンペではCNNやXgboostなど単体で強力な手法を組み</a:t>
            </a:r>
            <a:endParaRPr lang="en-US" sz="2400" dirty="0"/>
          </a:p>
          <a:p>
            <a:pPr algn="l"/>
            <a:r>
              <a:rPr lang="en-US" sz="2400" dirty="0" err="1"/>
              <a:t>合わせることで予測精度を上げる方法が使われ</a:t>
            </a:r>
            <a:r>
              <a:rPr lang="ja-JP" altLang="en-US" sz="2400" dirty="0"/>
              <a:t>る。</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z="3600" dirty="0">
                <a:sym typeface="+mn-ea"/>
              </a:rPr>
              <a:t>バイアスとバリアンス</a:t>
            </a:r>
            <a:endParaRPr lang="en-US" altLang="ja-JP" sz="3600" dirty="0">
              <a:sym typeface="+mn-ea"/>
            </a:endParaRPr>
          </a:p>
        </p:txBody>
      </p:sp>
      <p:sp>
        <p:nvSpPr>
          <p:cNvPr id="3" name="Content Placeholder 2"/>
          <p:cNvSpPr>
            <a:spLocks noGrp="1"/>
          </p:cNvSpPr>
          <p:nvPr>
            <p:ph idx="1"/>
          </p:nvPr>
        </p:nvSpPr>
        <p:spPr/>
        <p:txBody>
          <a:bodyPr/>
          <a:lstStyle/>
          <a:p>
            <a:pPr marL="0" indent="0">
              <a:buNone/>
            </a:pPr>
            <a:r>
              <a:rPr lang="ja-JP" altLang="en-US" sz="2400" u="sng"/>
              <a:t>バイアス</a:t>
            </a:r>
          </a:p>
          <a:p>
            <a:pPr marL="0" indent="0">
              <a:buNone/>
            </a:pPr>
            <a:r>
              <a:rPr lang="ja-JP" altLang="en-US"/>
              <a:t>▲</a:t>
            </a:r>
            <a:r>
              <a:rPr lang="en-US" altLang="ja-JP" b="1"/>
              <a:t> </a:t>
            </a:r>
            <a:r>
              <a:rPr lang="ja-JP" altLang="en-US" b="1"/>
              <a:t>推定値と実測値の差</a:t>
            </a:r>
            <a:r>
              <a:rPr lang="ja-JP" altLang="en-US"/>
              <a:t>を表す。</a:t>
            </a:r>
          </a:p>
          <a:p>
            <a:pPr marL="0" indent="0">
              <a:buNone/>
            </a:pPr>
            <a:r>
              <a:rPr lang="ja-JP" altLang="en-US"/>
              <a:t>　</a:t>
            </a:r>
            <a:r>
              <a:rPr lang="en-US" altLang="ja-JP"/>
              <a:t> </a:t>
            </a:r>
            <a:r>
              <a:rPr lang="ja-JP" altLang="en-US"/>
              <a:t>バイアスが低ければ低いほどうまく予測できているということ。</a:t>
            </a:r>
          </a:p>
          <a:p>
            <a:pPr marL="0" indent="0">
              <a:buNone/>
            </a:pPr>
            <a:endParaRPr lang="ja-JP" altLang="en-US"/>
          </a:p>
          <a:p>
            <a:pPr marL="0" indent="0">
              <a:buNone/>
            </a:pPr>
            <a:r>
              <a:rPr lang="ja-JP" altLang="en-US" sz="2400" u="sng"/>
              <a:t>バリアンス</a:t>
            </a:r>
          </a:p>
          <a:p>
            <a:pPr marL="0" indent="0">
              <a:buNone/>
            </a:pPr>
            <a:r>
              <a:rPr lang="ja-JP" altLang="en-US"/>
              <a:t>▲</a:t>
            </a:r>
            <a:r>
              <a:rPr lang="en-US" altLang="ja-JP"/>
              <a:t> </a:t>
            </a:r>
            <a:r>
              <a:rPr lang="ja-JP" altLang="en-US" b="1"/>
              <a:t>推定値のばらつき</a:t>
            </a:r>
            <a:r>
              <a:rPr lang="ja-JP" altLang="en-US"/>
              <a:t>を表す。</a:t>
            </a:r>
          </a:p>
          <a:p>
            <a:pPr marL="0" indent="0">
              <a:buNone/>
            </a:pPr>
            <a:r>
              <a:rPr lang="ja-JP" altLang="en-US"/>
              <a:t>　</a:t>
            </a:r>
            <a:r>
              <a:rPr lang="en-US" altLang="ja-JP"/>
              <a:t> 複雑なモデルを組んで様々なデータへフィッティングさせようとすると予測値がばらつ</a:t>
            </a:r>
          </a:p>
          <a:p>
            <a:pPr marL="0" indent="0">
              <a:buNone/>
            </a:pPr>
            <a:r>
              <a:rPr lang="en-US" altLang="ja-JP"/>
              <a:t> </a:t>
            </a:r>
            <a:r>
              <a:rPr lang="ja-JP" altLang="en-US"/>
              <a:t>　</a:t>
            </a:r>
            <a:r>
              <a:rPr lang="en-US" altLang="ja-JP"/>
              <a:t>きバリアンスは高くな</a:t>
            </a:r>
            <a:r>
              <a:rPr lang="ja-JP" altLang="en-US"/>
              <a:t>る</a:t>
            </a:r>
            <a:r>
              <a:rPr lang="en-US" altLang="ja-JP"/>
              <a:t>。</a:t>
            </a:r>
          </a:p>
          <a:p>
            <a:pPr marL="0" indent="0">
              <a:buNone/>
            </a:pPr>
            <a:endParaRPr lang="en-US" altLang="ja-JP"/>
          </a:p>
          <a:p>
            <a:pPr marL="0" indent="0">
              <a:buNone/>
            </a:pPr>
            <a:r>
              <a:rPr lang="en-US" altLang="ja-JP" b="1" u="sng"/>
              <a:t>バイアス</a:t>
            </a:r>
            <a:r>
              <a:rPr lang="en-US" altLang="ja-JP"/>
              <a:t>と</a:t>
            </a:r>
            <a:r>
              <a:rPr lang="en-US" altLang="ja-JP" b="1" u="sng"/>
              <a:t>バリアンス</a:t>
            </a:r>
            <a:r>
              <a:rPr lang="en-US" altLang="ja-JP"/>
              <a:t>は</a:t>
            </a:r>
            <a:r>
              <a:rPr lang="en-US" altLang="ja-JP" b="1">
                <a:solidFill>
                  <a:schemeClr val="accent5"/>
                </a:solidFill>
              </a:rPr>
              <a:t>トレードオフ</a:t>
            </a:r>
            <a:r>
              <a:rPr lang="en-US" altLang="ja-JP"/>
              <a:t>の関係</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z="3600"/>
              <a:t>決定木（</a:t>
            </a:r>
            <a:r>
              <a:rPr lang="en-US" altLang="ja-JP" sz="3600"/>
              <a:t>decision tree</a:t>
            </a:r>
            <a:r>
              <a:rPr lang="ja-JP" altLang="en-US" sz="3600"/>
              <a:t>）とは</a:t>
            </a:r>
          </a:p>
        </p:txBody>
      </p:sp>
      <p:sp>
        <p:nvSpPr>
          <p:cNvPr id="3" name="Content Placeholder 2"/>
          <p:cNvSpPr>
            <a:spLocks noGrp="1"/>
          </p:cNvSpPr>
          <p:nvPr>
            <p:ph idx="1"/>
          </p:nvPr>
        </p:nvSpPr>
        <p:spPr/>
        <p:txBody>
          <a:bodyPr/>
          <a:lstStyle/>
          <a:p>
            <a:pPr marL="0" indent="0">
              <a:buNone/>
            </a:pPr>
            <a:r>
              <a:rPr lang="ja-JP" altLang="en-US" dirty="0"/>
              <a:t>利点</a:t>
            </a:r>
          </a:p>
          <a:p>
            <a:r>
              <a:rPr lang="ja-JP" altLang="en-US" dirty="0"/>
              <a:t>非線形のデータや説明変数の多い（次元の高い）データ、様々な尺度（質的変数か量的変数かなど）が混在しているデータでも扱いやすい</a:t>
            </a:r>
          </a:p>
          <a:p>
            <a:r>
              <a:rPr lang="ja-JP" altLang="en-US" dirty="0"/>
              <a:t>外れ値に対してロバストな (外れ値の影響を受けにくい) モデルを構築可能</a:t>
            </a:r>
          </a:p>
          <a:p>
            <a:r>
              <a:rPr lang="ja-JP" altLang="en-US" dirty="0"/>
              <a:t>結果が可視化されていて、理解しやすい</a:t>
            </a:r>
          </a:p>
          <a:p>
            <a:r>
              <a:rPr lang="ja-JP" altLang="en-US" dirty="0"/>
              <a:t>いくつかの選択肢から最善のものが選べる</a:t>
            </a:r>
          </a:p>
          <a:p>
            <a:endParaRPr lang="ja-JP" altLang="en-US" dirty="0"/>
          </a:p>
          <a:p>
            <a:pPr marL="0" indent="0">
              <a:buNone/>
            </a:pPr>
            <a:r>
              <a:rPr lang="ja-JP" altLang="en-US" dirty="0"/>
              <a:t>欠点</a:t>
            </a:r>
          </a:p>
          <a:p>
            <a:r>
              <a:rPr lang="ja-JP" altLang="en-US" dirty="0"/>
              <a:t>線形性のあるデータにはあまり適していない</a:t>
            </a:r>
          </a:p>
          <a:p>
            <a:r>
              <a:rPr lang="ja-JP" altLang="en-US" dirty="0"/>
              <a:t>分類性能は低い</a:t>
            </a:r>
          </a:p>
          <a:p>
            <a:r>
              <a:rPr lang="ja-JP" altLang="en-US" dirty="0"/>
              <a:t>過学習を起こしやすい</a:t>
            </a:r>
          </a:p>
        </p:txBody>
      </p:sp>
      <p:grpSp>
        <p:nvGrpSpPr>
          <p:cNvPr id="70" name="Group 69"/>
          <p:cNvGrpSpPr/>
          <p:nvPr/>
        </p:nvGrpSpPr>
        <p:grpSpPr>
          <a:xfrm>
            <a:off x="9311640" y="3484245"/>
            <a:ext cx="2310130" cy="2791460"/>
            <a:chOff x="2300" y="1033"/>
            <a:chExt cx="7452" cy="8514"/>
          </a:xfrm>
        </p:grpSpPr>
        <p:cxnSp>
          <p:nvCxnSpPr>
            <p:cNvPr id="20" name="Straight Connector 19"/>
            <p:cNvCxnSpPr/>
            <p:nvPr/>
          </p:nvCxnSpPr>
          <p:spPr>
            <a:xfrm flipH="1">
              <a:off x="3884" y="2726"/>
              <a:ext cx="25" cy="3846"/>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6159" y="3396"/>
              <a:ext cx="2267" cy="1828"/>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4120" y="9529"/>
              <a:ext cx="4022" cy="19"/>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6119" y="1258"/>
              <a:ext cx="24" cy="8271"/>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884" y="5583"/>
              <a:ext cx="887" cy="989"/>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909" y="6572"/>
              <a:ext cx="2234" cy="1021"/>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119" y="6668"/>
              <a:ext cx="2155" cy="925"/>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60" y="5375"/>
              <a:ext cx="1149" cy="1197"/>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843" y="7242"/>
              <a:ext cx="576" cy="5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10" name="Oval 9"/>
            <p:cNvSpPr/>
            <p:nvPr/>
          </p:nvSpPr>
          <p:spPr>
            <a:xfrm>
              <a:off x="3608" y="6286"/>
              <a:ext cx="576" cy="5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39" name="Straight Connector 38"/>
            <p:cNvCxnSpPr/>
            <p:nvPr/>
          </p:nvCxnSpPr>
          <p:spPr>
            <a:xfrm flipH="1">
              <a:off x="8299" y="4641"/>
              <a:ext cx="31" cy="2027"/>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843" y="4973"/>
              <a:ext cx="576" cy="5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56" name="Straight Connector 55"/>
            <p:cNvCxnSpPr/>
            <p:nvPr/>
          </p:nvCxnSpPr>
          <p:spPr>
            <a:xfrm flipH="1">
              <a:off x="7090" y="3165"/>
              <a:ext cx="7" cy="1325"/>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444" y="5008"/>
              <a:ext cx="576" cy="5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42" name="Straight Connector 41"/>
            <p:cNvCxnSpPr/>
            <p:nvPr/>
          </p:nvCxnSpPr>
          <p:spPr>
            <a:xfrm flipV="1">
              <a:off x="8314" y="5714"/>
              <a:ext cx="887" cy="989"/>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699" y="7098"/>
              <a:ext cx="864" cy="864"/>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18" name="Oval 17"/>
            <p:cNvSpPr/>
            <p:nvPr/>
          </p:nvSpPr>
          <p:spPr>
            <a:xfrm>
              <a:off x="3392" y="6090"/>
              <a:ext cx="1008" cy="1008"/>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19" name="Oval 18"/>
            <p:cNvSpPr/>
            <p:nvPr/>
          </p:nvSpPr>
          <p:spPr>
            <a:xfrm>
              <a:off x="2300" y="4864"/>
              <a:ext cx="864" cy="864"/>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21" name="Straight Connector 20"/>
            <p:cNvCxnSpPr/>
            <p:nvPr/>
          </p:nvCxnSpPr>
          <p:spPr>
            <a:xfrm>
              <a:off x="2735" y="3429"/>
              <a:ext cx="1149" cy="1197"/>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125" y="5471"/>
              <a:ext cx="1149" cy="1197"/>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444" y="3165"/>
              <a:ext cx="576" cy="5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24" name="Oval 23"/>
            <p:cNvSpPr/>
            <p:nvPr/>
          </p:nvSpPr>
          <p:spPr>
            <a:xfrm>
              <a:off x="2300" y="3021"/>
              <a:ext cx="864" cy="864"/>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26" name="Straight Connector 25"/>
            <p:cNvCxnSpPr/>
            <p:nvPr/>
          </p:nvCxnSpPr>
          <p:spPr>
            <a:xfrm flipH="1">
              <a:off x="4755" y="3741"/>
              <a:ext cx="16" cy="1883"/>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023" y="6405"/>
              <a:ext cx="576" cy="5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28" name="Oval 27"/>
            <p:cNvSpPr/>
            <p:nvPr/>
          </p:nvSpPr>
          <p:spPr>
            <a:xfrm>
              <a:off x="3680" y="4397"/>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29" name="Oval 28"/>
            <p:cNvSpPr/>
            <p:nvPr/>
          </p:nvSpPr>
          <p:spPr>
            <a:xfrm>
              <a:off x="6662" y="4005"/>
              <a:ext cx="864" cy="864"/>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0" name="Oval 29"/>
            <p:cNvSpPr/>
            <p:nvPr/>
          </p:nvSpPr>
          <p:spPr>
            <a:xfrm>
              <a:off x="3680" y="2575"/>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22" name="Oval 21"/>
            <p:cNvSpPr/>
            <p:nvPr/>
          </p:nvSpPr>
          <p:spPr>
            <a:xfrm>
              <a:off x="4547" y="3645"/>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1" name="Oval 30"/>
            <p:cNvSpPr/>
            <p:nvPr/>
          </p:nvSpPr>
          <p:spPr>
            <a:xfrm>
              <a:off x="9104" y="5375"/>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2" name="Oval 31"/>
            <p:cNvSpPr/>
            <p:nvPr/>
          </p:nvSpPr>
          <p:spPr>
            <a:xfrm>
              <a:off x="4403" y="3501"/>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3" name="Oval 32"/>
            <p:cNvSpPr/>
            <p:nvPr/>
          </p:nvSpPr>
          <p:spPr>
            <a:xfrm>
              <a:off x="6878" y="5296"/>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4" name="Oval 33"/>
            <p:cNvSpPr/>
            <p:nvPr/>
          </p:nvSpPr>
          <p:spPr>
            <a:xfrm>
              <a:off x="3536" y="2431"/>
              <a:ext cx="720" cy="720"/>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35" name="Straight Connector 34"/>
            <p:cNvCxnSpPr/>
            <p:nvPr/>
          </p:nvCxnSpPr>
          <p:spPr>
            <a:xfrm>
              <a:off x="5281" y="5966"/>
              <a:ext cx="838" cy="486"/>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123" y="5758"/>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7" name="Oval 36"/>
            <p:cNvSpPr/>
            <p:nvPr/>
          </p:nvSpPr>
          <p:spPr>
            <a:xfrm>
              <a:off x="4907" y="5541"/>
              <a:ext cx="864" cy="864"/>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38" name="Oval 37"/>
            <p:cNvSpPr/>
            <p:nvPr/>
          </p:nvSpPr>
          <p:spPr>
            <a:xfrm>
              <a:off x="7879" y="6261"/>
              <a:ext cx="864" cy="864"/>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41" name="Oval 40"/>
            <p:cNvSpPr/>
            <p:nvPr/>
          </p:nvSpPr>
          <p:spPr>
            <a:xfrm>
              <a:off x="6662" y="5080"/>
              <a:ext cx="864" cy="864"/>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43" name="Oval 42"/>
            <p:cNvSpPr/>
            <p:nvPr/>
          </p:nvSpPr>
          <p:spPr>
            <a:xfrm>
              <a:off x="8960" y="5224"/>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44" name="Straight Connector 43"/>
            <p:cNvCxnSpPr/>
            <p:nvPr/>
          </p:nvCxnSpPr>
          <p:spPr>
            <a:xfrm flipV="1">
              <a:off x="8330" y="4482"/>
              <a:ext cx="887" cy="989"/>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8888" y="4000"/>
              <a:ext cx="864" cy="864"/>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46" name="Oval 45"/>
            <p:cNvSpPr/>
            <p:nvPr/>
          </p:nvSpPr>
          <p:spPr>
            <a:xfrm>
              <a:off x="9104" y="4221"/>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47" name="Oval 46"/>
            <p:cNvSpPr/>
            <p:nvPr/>
          </p:nvSpPr>
          <p:spPr>
            <a:xfrm>
              <a:off x="8099" y="4397"/>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12" name="Oval 11"/>
            <p:cNvSpPr/>
            <p:nvPr/>
          </p:nvSpPr>
          <p:spPr>
            <a:xfrm>
              <a:off x="7955" y="4253"/>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0" name="Oval 49"/>
            <p:cNvSpPr/>
            <p:nvPr/>
          </p:nvSpPr>
          <p:spPr>
            <a:xfrm>
              <a:off x="5699" y="4829"/>
              <a:ext cx="864" cy="864"/>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1" name="Oval 50"/>
            <p:cNvSpPr/>
            <p:nvPr/>
          </p:nvSpPr>
          <p:spPr>
            <a:xfrm>
              <a:off x="3536" y="4253"/>
              <a:ext cx="720" cy="720"/>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2" name="Oval 51"/>
            <p:cNvSpPr/>
            <p:nvPr/>
          </p:nvSpPr>
          <p:spPr>
            <a:xfrm>
              <a:off x="6878" y="4216"/>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3" name="Oval 52"/>
            <p:cNvSpPr/>
            <p:nvPr/>
          </p:nvSpPr>
          <p:spPr>
            <a:xfrm>
              <a:off x="7998" y="3007"/>
              <a:ext cx="720" cy="720"/>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5" name="Oval 54"/>
            <p:cNvSpPr/>
            <p:nvPr/>
          </p:nvSpPr>
          <p:spPr>
            <a:xfrm>
              <a:off x="8142" y="3165"/>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7" name="Oval 56"/>
            <p:cNvSpPr/>
            <p:nvPr/>
          </p:nvSpPr>
          <p:spPr>
            <a:xfrm>
              <a:off x="6738" y="2877"/>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59" name="Oval 58"/>
            <p:cNvSpPr/>
            <p:nvPr/>
          </p:nvSpPr>
          <p:spPr>
            <a:xfrm>
              <a:off x="6882" y="3021"/>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60" name="Straight Connector 59"/>
            <p:cNvCxnSpPr/>
            <p:nvPr/>
          </p:nvCxnSpPr>
          <p:spPr>
            <a:xfrm>
              <a:off x="4668" y="2369"/>
              <a:ext cx="1491" cy="1358"/>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4547" y="2287"/>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62" name="Oval 61"/>
            <p:cNvSpPr/>
            <p:nvPr/>
          </p:nvSpPr>
          <p:spPr>
            <a:xfrm>
              <a:off x="4403" y="2157"/>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cxnSp>
          <p:nvCxnSpPr>
            <p:cNvPr id="63" name="Straight Connector 62"/>
            <p:cNvCxnSpPr/>
            <p:nvPr/>
          </p:nvCxnSpPr>
          <p:spPr>
            <a:xfrm flipV="1">
              <a:off x="6119" y="1609"/>
              <a:ext cx="1062" cy="1110"/>
            </a:xfrm>
            <a:prstGeom prst="line">
              <a:avLst/>
            </a:prstGeom>
            <a:ln w="28575" cmpd="sng">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6882" y="1437"/>
              <a:ext cx="432" cy="4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65" name="Oval 64"/>
            <p:cNvSpPr/>
            <p:nvPr/>
          </p:nvSpPr>
          <p:spPr>
            <a:xfrm>
              <a:off x="6733" y="1293"/>
              <a:ext cx="720" cy="720"/>
            </a:xfrm>
            <a:prstGeom prst="ellipse">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68" name="Oval 67"/>
            <p:cNvSpPr/>
            <p:nvPr/>
          </p:nvSpPr>
          <p:spPr>
            <a:xfrm>
              <a:off x="5915" y="1177"/>
              <a:ext cx="432" cy="4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sp>
          <p:nvSpPr>
            <p:cNvPr id="69" name="Oval 68"/>
            <p:cNvSpPr/>
            <p:nvPr/>
          </p:nvSpPr>
          <p:spPr>
            <a:xfrm>
              <a:off x="5771" y="1033"/>
              <a:ext cx="720" cy="720"/>
            </a:xfrm>
            <a:prstGeom prst="ellipse">
              <a:avLst/>
            </a:prstGeom>
            <a:solidFill>
              <a:srgbClr val="5B9B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accent5"/>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sym typeface="+mn-ea"/>
              </a:rPr>
              <a:t>アンサンブル学習</a:t>
            </a:r>
            <a:endParaRPr kumimoji="1" lang="ja-JP" altLang="en-US" sz="3600" dirty="0"/>
          </a:p>
        </p:txBody>
      </p:sp>
      <p:pic>
        <p:nvPicPr>
          <p:cNvPr id="1026" name="Picture 2" descr="バギングって何ですか？目で見てわかるメリットとは"/>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2" y="1584008"/>
            <a:ext cx="9363075" cy="480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sym typeface="+mn-ea"/>
              </a:rPr>
              <a:t>7.3</a:t>
            </a:r>
            <a:r>
              <a:rPr lang="ja-JP" altLang="en-US" sz="3600" dirty="0">
                <a:sym typeface="+mn-ea"/>
              </a:rPr>
              <a:t>　バギング</a:t>
            </a:r>
            <a:endParaRPr kumimoji="1" lang="ja-JP" altLang="en-US" sz="3600" dirty="0"/>
          </a:p>
        </p:txBody>
      </p:sp>
      <p:sp>
        <p:nvSpPr>
          <p:cNvPr id="3" name="コンテンツ プレースホルダー 2"/>
          <p:cNvSpPr>
            <a:spLocks noGrp="1"/>
          </p:cNvSpPr>
          <p:nvPr>
            <p:ph idx="1"/>
          </p:nvPr>
        </p:nvSpPr>
        <p:spPr/>
        <p:txBody>
          <a:bodyPr/>
          <a:lstStyle/>
          <a:p>
            <a:pPr marL="0" indent="0">
              <a:buNone/>
            </a:pPr>
            <a:r>
              <a:rPr lang="ja-JP" altLang="en-US" sz="2000" u="sng" dirty="0">
                <a:sym typeface="+mn-ea"/>
              </a:rPr>
              <a:t>バギング（</a:t>
            </a:r>
            <a:r>
              <a:rPr lang="en-US" altLang="ja-JP" sz="2000" u="sng" dirty="0">
                <a:sym typeface="+mn-ea"/>
              </a:rPr>
              <a:t>Bagging</a:t>
            </a:r>
            <a:r>
              <a:rPr lang="ja-JP" altLang="en-US" sz="2000" u="sng" dirty="0">
                <a:sym typeface="+mn-ea"/>
              </a:rPr>
              <a:t>）　</a:t>
            </a:r>
            <a:endParaRPr lang="en-US" altLang="ja-JP" sz="2000" u="sng" dirty="0">
              <a:sym typeface="+mn-ea"/>
            </a:endParaRPr>
          </a:p>
          <a:p>
            <a:pPr marL="0" indent="0">
              <a:buNone/>
            </a:pPr>
            <a:r>
              <a:rPr lang="ja-JP" altLang="en-US" sz="2000" dirty="0">
                <a:sym typeface="+mn-ea"/>
              </a:rPr>
              <a:t>▲  ブートストラップを使って、独立に多数の弱学習器を作り</a:t>
            </a:r>
            <a:endParaRPr lang="en-US" altLang="ja-JP" sz="2000" dirty="0">
              <a:sym typeface="+mn-ea"/>
            </a:endParaRPr>
          </a:p>
          <a:p>
            <a:pPr marL="0" indent="0">
              <a:buNone/>
            </a:pPr>
            <a:r>
              <a:rPr lang="ja-JP" altLang="en-US" sz="2000" dirty="0">
                <a:sym typeface="+mn-ea"/>
              </a:rPr>
              <a:t>　　「多数決を取ったものを出力とする」ような手法。</a:t>
            </a:r>
            <a:endParaRPr lang="en-US" altLang="ja-JP" sz="2000" dirty="0">
              <a:sym typeface="+mn-ea"/>
            </a:endParaRPr>
          </a:p>
          <a:p>
            <a:pPr marL="0" indent="0">
              <a:buNone/>
            </a:pPr>
            <a:r>
              <a:rPr kumimoji="1" lang="ja-JP" altLang="en-US" dirty="0"/>
              <a:t>　　</a:t>
            </a:r>
            <a:r>
              <a:rPr kumimoji="1" lang="en-US" altLang="ja-JP" dirty="0"/>
              <a:t>Bagging</a:t>
            </a:r>
            <a:r>
              <a:rPr kumimoji="1" lang="ja-JP" altLang="en-US" dirty="0"/>
              <a:t> </a:t>
            </a:r>
            <a:r>
              <a:rPr kumimoji="1" lang="en-US" altLang="ja-JP" dirty="0"/>
              <a:t>=</a:t>
            </a:r>
            <a:r>
              <a:rPr kumimoji="1" lang="ja-JP" altLang="en-US" dirty="0"/>
              <a:t> </a:t>
            </a:r>
            <a:r>
              <a:rPr kumimoji="1" lang="en-US" altLang="ja-JP" dirty="0"/>
              <a:t>Bootstrap </a:t>
            </a:r>
            <a:r>
              <a:rPr kumimoji="1" lang="en-US" altLang="ja-JP" dirty="0" err="1"/>
              <a:t>AGGriga</a:t>
            </a:r>
            <a:r>
              <a:rPr kumimoji="1" lang="ja-JP" altLang="en-US" dirty="0"/>
              <a:t>ｔ</a:t>
            </a:r>
            <a:r>
              <a:rPr kumimoji="1" lang="en-US" altLang="ja-JP" dirty="0"/>
              <a:t>ING</a:t>
            </a:r>
            <a:r>
              <a:rPr kumimoji="1" lang="ja-JP" altLang="en-US" dirty="0"/>
              <a:t>（ブートストラップ集約）</a:t>
            </a:r>
            <a:endParaRPr kumimoji="1" lang="en-US" altLang="ja-JP" dirty="0"/>
          </a:p>
          <a:p>
            <a:pPr marL="0" indent="0">
              <a:buNone/>
            </a:pPr>
            <a:endParaRPr kumimoji="1" lang="en-US" altLang="ja-JP" dirty="0"/>
          </a:p>
          <a:p>
            <a:pPr marL="342900" indent="-342900">
              <a:buFont typeface="+mj-lt"/>
              <a:buAutoNum type="arabicPeriod"/>
            </a:pPr>
            <a:r>
              <a:rPr lang="ja-JP" altLang="en-US" sz="2000" b="0" i="0" dirty="0">
                <a:effectLst/>
                <a:latin typeface="ヒラギノ角ゴ ProN W3"/>
              </a:rPr>
              <a:t>訓練データに対していくつも決定木モデルを作成</a:t>
            </a:r>
            <a:endParaRPr lang="en-US" altLang="ja-JP" sz="2000" b="0" i="0" dirty="0">
              <a:effectLst/>
              <a:latin typeface="ヒラギノ角ゴ ProN W3"/>
            </a:endParaRPr>
          </a:p>
          <a:p>
            <a:pPr marL="342900" indent="-342900">
              <a:buFont typeface="+mj-lt"/>
              <a:buAutoNum type="arabicPeriod"/>
            </a:pPr>
            <a:r>
              <a:rPr lang="ja-JP" altLang="en-US" sz="2000" b="0" i="0" dirty="0">
                <a:effectLst/>
                <a:latin typeface="ヒラギノ角ゴ ProN W3"/>
              </a:rPr>
              <a:t>それぞれの結果を集約する</a:t>
            </a:r>
            <a:endParaRPr lang="en-US" altLang="ja-JP" sz="2000" b="0" i="0" dirty="0">
              <a:effectLst/>
              <a:latin typeface="ヒラギノ角ゴ ProN W3"/>
            </a:endParaRPr>
          </a:p>
          <a:p>
            <a:pPr marL="342900" indent="-342900">
              <a:buFont typeface="+mj-lt"/>
              <a:buAutoNum type="arabicPeriod"/>
            </a:pPr>
            <a:r>
              <a:rPr lang="ja-JP" altLang="en-US" sz="2000" b="0" i="0" dirty="0">
                <a:effectLst/>
                <a:latin typeface="ヒラギノ角ゴ ProN W3"/>
              </a:rPr>
              <a:t>回帰だったら</a:t>
            </a:r>
            <a:r>
              <a:rPr lang="ja-JP" altLang="en-US" sz="2000" b="1" i="0" dirty="0">
                <a:effectLst/>
                <a:latin typeface="ヒラギノ角ゴ ProN W3"/>
              </a:rPr>
              <a:t>平均値</a:t>
            </a:r>
            <a:r>
              <a:rPr lang="ja-JP" altLang="en-US" sz="2000" b="0" i="0" dirty="0">
                <a:effectLst/>
                <a:latin typeface="ヒラギノ角ゴ ProN W3"/>
              </a:rPr>
              <a:t>、分類だったら</a:t>
            </a:r>
            <a:r>
              <a:rPr lang="ja-JP" altLang="en-US" sz="2000" b="1" i="0" dirty="0">
                <a:effectLst/>
                <a:latin typeface="ヒラギノ角ゴ ProN W3"/>
              </a:rPr>
              <a:t>多数決</a:t>
            </a:r>
            <a:r>
              <a:rPr lang="ja-JP" altLang="en-US" sz="2000" dirty="0">
                <a:latin typeface="ヒラギノ角ゴ ProN W3"/>
              </a:rPr>
              <a:t>で</a:t>
            </a:r>
            <a:r>
              <a:rPr lang="ja-JP" altLang="en-US" sz="2000" b="0" i="0" dirty="0">
                <a:effectLst/>
                <a:latin typeface="ヒラギノ角ゴ ProN W3"/>
              </a:rPr>
              <a:t>最終結果を出力する</a:t>
            </a:r>
            <a:endParaRPr kumimoji="1" lang="en-US" altLang="ja-JP"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p:spPr>
        <p:txBody>
          <a:bodyPr>
            <a:normAutofit/>
          </a:bodyPr>
          <a:lstStyle/>
          <a:p>
            <a:r>
              <a:rPr lang="en-US" altLang="ja-JP" sz="3600" dirty="0">
                <a:sym typeface="+mn-ea"/>
              </a:rPr>
              <a:t>7.3</a:t>
            </a:r>
            <a:r>
              <a:rPr lang="ja-JP" altLang="en-US" sz="3600" dirty="0">
                <a:sym typeface="+mn-ea"/>
              </a:rPr>
              <a:t>　バギング</a:t>
            </a:r>
            <a:endParaRPr kumimoji="1" lang="ja-JP" altLang="en-US" sz="3600" dirty="0"/>
          </a:p>
        </p:txBody>
      </p:sp>
      <p:cxnSp>
        <p:nvCxnSpPr>
          <p:cNvPr id="8" name="直線矢印コネクタ 7"/>
          <p:cNvCxnSpPr/>
          <p:nvPr/>
        </p:nvCxnSpPr>
        <p:spPr>
          <a:xfrm flipV="1">
            <a:off x="2521107" y="2531533"/>
            <a:ext cx="1229626" cy="735534"/>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2" name="円柱 71"/>
          <p:cNvSpPr/>
          <p:nvPr/>
        </p:nvSpPr>
        <p:spPr>
          <a:xfrm>
            <a:off x="1371600" y="3321643"/>
            <a:ext cx="999068" cy="767419"/>
          </a:xfrm>
          <a:prstGeom prst="can">
            <a:avLst/>
          </a:prstGeom>
          <a:noFill/>
          <a:ln w="19050">
            <a:solidFill>
              <a:srgbClr val="00B050"/>
            </a:solid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7" name="円柱 76"/>
          <p:cNvSpPr/>
          <p:nvPr/>
        </p:nvSpPr>
        <p:spPr>
          <a:xfrm>
            <a:off x="3964785" y="2069114"/>
            <a:ext cx="999068" cy="767419"/>
          </a:xfrm>
          <a:prstGeom prst="can">
            <a:avLst/>
          </a:prstGeom>
          <a:noFill/>
          <a:ln w="19050">
            <a:solidFill>
              <a:srgbClr val="00B050"/>
            </a:solid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8" name="円柱 77"/>
          <p:cNvSpPr/>
          <p:nvPr/>
        </p:nvSpPr>
        <p:spPr>
          <a:xfrm>
            <a:off x="3964785" y="4574168"/>
            <a:ext cx="999068" cy="767419"/>
          </a:xfrm>
          <a:prstGeom prst="can">
            <a:avLst/>
          </a:prstGeom>
          <a:noFill/>
          <a:ln w="19050">
            <a:solidFill>
              <a:srgbClr val="00B050"/>
            </a:solid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9" name="円柱 78"/>
          <p:cNvSpPr/>
          <p:nvPr/>
        </p:nvSpPr>
        <p:spPr>
          <a:xfrm>
            <a:off x="3964785" y="3321641"/>
            <a:ext cx="999068" cy="767419"/>
          </a:xfrm>
          <a:prstGeom prst="can">
            <a:avLst/>
          </a:prstGeom>
          <a:noFill/>
          <a:ln w="19050">
            <a:solidFill>
              <a:srgbClr val="00B050"/>
            </a:solid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84" name="Picture 2" descr="パソコンの楽しさがいっぱい！"/>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505" t="40247" r="26687" b="13561"/>
          <a:stretch>
            <a:fillRect/>
          </a:stretch>
        </p:blipFill>
        <p:spPr bwMode="auto">
          <a:xfrm>
            <a:off x="6718761" y="2005689"/>
            <a:ext cx="999068" cy="8942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5" name="Picture 2" descr="パソコンの楽しさがいっぱい！"/>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505" t="40247" r="26687" b="13561"/>
          <a:stretch>
            <a:fillRect/>
          </a:stretch>
        </p:blipFill>
        <p:spPr bwMode="auto">
          <a:xfrm>
            <a:off x="6718761" y="3258216"/>
            <a:ext cx="999068" cy="8942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6" name="Picture 2" descr="パソコンの楽しさがいっぱい！"/>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505" t="40247" r="26687" b="13561"/>
          <a:stretch>
            <a:fillRect/>
          </a:stretch>
        </p:blipFill>
        <p:spPr bwMode="auto">
          <a:xfrm>
            <a:off x="6718761" y="4510743"/>
            <a:ext cx="999068" cy="8942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88" name="直線矢印コネクタ 87"/>
          <p:cNvCxnSpPr/>
          <p:nvPr/>
        </p:nvCxnSpPr>
        <p:spPr>
          <a:xfrm>
            <a:off x="2552913" y="3689408"/>
            <a:ext cx="1290954" cy="0"/>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2552913" y="4143064"/>
            <a:ext cx="1197820" cy="814813"/>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flipV="1">
            <a:off x="5091027" y="2404520"/>
            <a:ext cx="1500560" cy="11061"/>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V="1">
            <a:off x="5091027" y="3683877"/>
            <a:ext cx="1500560" cy="11061"/>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flipV="1">
            <a:off x="5091027" y="4946816"/>
            <a:ext cx="1500560" cy="11061"/>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97" name="Picture 2" descr="パソコンの楽しさがいっぱい！"/>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505" t="40247" r="26687" b="13561"/>
          <a:stretch>
            <a:fillRect/>
          </a:stretch>
        </p:blipFill>
        <p:spPr bwMode="auto">
          <a:xfrm>
            <a:off x="8894694" y="3267067"/>
            <a:ext cx="999068" cy="8942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98" name="直線矢印コネクタ 97"/>
          <p:cNvCxnSpPr/>
          <p:nvPr/>
        </p:nvCxnSpPr>
        <p:spPr>
          <a:xfrm>
            <a:off x="7845003" y="3678882"/>
            <a:ext cx="951864" cy="0"/>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a:off x="7845003" y="2404520"/>
            <a:ext cx="951864" cy="853696"/>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flipV="1">
            <a:off x="7870563" y="4161338"/>
            <a:ext cx="1024131" cy="753401"/>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9978603" y="3674764"/>
            <a:ext cx="1485264" cy="0"/>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5" name="楕円 104"/>
          <p:cNvSpPr>
            <a:spLocks noChangeAspect="1"/>
          </p:cNvSpPr>
          <p:nvPr/>
        </p:nvSpPr>
        <p:spPr>
          <a:xfrm>
            <a:off x="1466739" y="3566764"/>
            <a:ext cx="144000" cy="14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楕円 106"/>
          <p:cNvSpPr>
            <a:spLocks noChangeAspect="1"/>
          </p:cNvSpPr>
          <p:nvPr/>
        </p:nvSpPr>
        <p:spPr>
          <a:xfrm>
            <a:off x="1574739" y="3785651"/>
            <a:ext cx="144000" cy="144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p:cNvSpPr>
            <a:spLocks noChangeAspect="1"/>
          </p:cNvSpPr>
          <p:nvPr/>
        </p:nvSpPr>
        <p:spPr>
          <a:xfrm>
            <a:off x="1785336" y="3674764"/>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108"/>
          <p:cNvSpPr>
            <a:spLocks noChangeAspect="1"/>
          </p:cNvSpPr>
          <p:nvPr/>
        </p:nvSpPr>
        <p:spPr>
          <a:xfrm>
            <a:off x="1999317" y="3857651"/>
            <a:ext cx="144000" cy="144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楕円 109"/>
          <p:cNvSpPr>
            <a:spLocks noChangeAspect="1"/>
          </p:cNvSpPr>
          <p:nvPr/>
        </p:nvSpPr>
        <p:spPr>
          <a:xfrm>
            <a:off x="2067939" y="3561350"/>
            <a:ext cx="144000" cy="144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p:cNvSpPr>
            <a:spLocks noChangeAspect="1"/>
          </p:cNvSpPr>
          <p:nvPr/>
        </p:nvSpPr>
        <p:spPr>
          <a:xfrm>
            <a:off x="4069573" y="2320301"/>
            <a:ext cx="144000" cy="14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p:cNvSpPr>
            <a:spLocks noChangeAspect="1"/>
          </p:cNvSpPr>
          <p:nvPr/>
        </p:nvSpPr>
        <p:spPr>
          <a:xfrm>
            <a:off x="4221973" y="2472701"/>
            <a:ext cx="144000" cy="14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p:cNvSpPr>
            <a:spLocks noChangeAspect="1"/>
          </p:cNvSpPr>
          <p:nvPr/>
        </p:nvSpPr>
        <p:spPr>
          <a:xfrm>
            <a:off x="4444713" y="2361431"/>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p:cNvSpPr>
            <a:spLocks noChangeAspect="1"/>
          </p:cNvSpPr>
          <p:nvPr/>
        </p:nvSpPr>
        <p:spPr>
          <a:xfrm>
            <a:off x="4527626" y="2603985"/>
            <a:ext cx="144000" cy="144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楕円 114"/>
          <p:cNvSpPr>
            <a:spLocks noChangeAspect="1"/>
          </p:cNvSpPr>
          <p:nvPr/>
        </p:nvSpPr>
        <p:spPr>
          <a:xfrm>
            <a:off x="4730765" y="2398258"/>
            <a:ext cx="144000" cy="144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楕円 115"/>
          <p:cNvSpPr>
            <a:spLocks noChangeAspect="1"/>
          </p:cNvSpPr>
          <p:nvPr/>
        </p:nvSpPr>
        <p:spPr>
          <a:xfrm>
            <a:off x="4085702" y="3583890"/>
            <a:ext cx="144000" cy="14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p:cNvSpPr>
            <a:spLocks noChangeAspect="1"/>
          </p:cNvSpPr>
          <p:nvPr/>
        </p:nvSpPr>
        <p:spPr>
          <a:xfrm>
            <a:off x="4182915" y="3826444"/>
            <a:ext cx="144000" cy="144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楕円 121"/>
          <p:cNvSpPr>
            <a:spLocks noChangeAspect="1"/>
          </p:cNvSpPr>
          <p:nvPr/>
        </p:nvSpPr>
        <p:spPr>
          <a:xfrm>
            <a:off x="4372713" y="3713651"/>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楕円 122"/>
          <p:cNvSpPr>
            <a:spLocks noChangeAspect="1"/>
          </p:cNvSpPr>
          <p:nvPr/>
        </p:nvSpPr>
        <p:spPr>
          <a:xfrm>
            <a:off x="4542767" y="3894898"/>
            <a:ext cx="144000" cy="144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楕円 123"/>
          <p:cNvSpPr>
            <a:spLocks noChangeAspect="1"/>
          </p:cNvSpPr>
          <p:nvPr/>
        </p:nvSpPr>
        <p:spPr>
          <a:xfrm>
            <a:off x="4739636" y="3611877"/>
            <a:ext cx="144000" cy="144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楕円 124"/>
          <p:cNvSpPr>
            <a:spLocks noChangeAspect="1"/>
          </p:cNvSpPr>
          <p:nvPr/>
        </p:nvSpPr>
        <p:spPr>
          <a:xfrm>
            <a:off x="4106267" y="4842739"/>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楕円 125"/>
          <p:cNvSpPr>
            <a:spLocks noChangeAspect="1"/>
          </p:cNvSpPr>
          <p:nvPr/>
        </p:nvSpPr>
        <p:spPr>
          <a:xfrm>
            <a:off x="4258667" y="4995139"/>
            <a:ext cx="144000" cy="144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楕円 126"/>
          <p:cNvSpPr>
            <a:spLocks noChangeAspect="1"/>
          </p:cNvSpPr>
          <p:nvPr/>
        </p:nvSpPr>
        <p:spPr>
          <a:xfrm>
            <a:off x="4429614" y="4858875"/>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楕円 127"/>
          <p:cNvSpPr>
            <a:spLocks noChangeAspect="1"/>
          </p:cNvSpPr>
          <p:nvPr/>
        </p:nvSpPr>
        <p:spPr>
          <a:xfrm>
            <a:off x="4542767" y="5132189"/>
            <a:ext cx="144000" cy="14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楕円 128"/>
          <p:cNvSpPr>
            <a:spLocks noChangeAspect="1"/>
          </p:cNvSpPr>
          <p:nvPr/>
        </p:nvSpPr>
        <p:spPr>
          <a:xfrm>
            <a:off x="4662046" y="4865054"/>
            <a:ext cx="144000" cy="144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105"/>
          <p:cNvSpPr txBox="1"/>
          <p:nvPr/>
        </p:nvSpPr>
        <p:spPr>
          <a:xfrm>
            <a:off x="1365922" y="4141411"/>
            <a:ext cx="1034257" cy="369332"/>
          </a:xfrm>
          <a:prstGeom prst="rect">
            <a:avLst/>
          </a:prstGeom>
          <a:noFill/>
        </p:spPr>
        <p:txBody>
          <a:bodyPr wrap="none" rtlCol="0">
            <a:spAutoFit/>
          </a:bodyPr>
          <a:lstStyle/>
          <a:p>
            <a:r>
              <a:rPr kumimoji="1" lang="ja-JP" altLang="en-US" dirty="0"/>
              <a:t>元データ</a:t>
            </a:r>
          </a:p>
        </p:txBody>
      </p:sp>
      <p:sp>
        <p:nvSpPr>
          <p:cNvPr id="132" name="テキスト ボックス 131"/>
          <p:cNvSpPr txBox="1"/>
          <p:nvPr/>
        </p:nvSpPr>
        <p:spPr>
          <a:xfrm>
            <a:off x="2429135" y="3284511"/>
            <a:ext cx="1513556" cy="338554"/>
          </a:xfrm>
          <a:prstGeom prst="rect">
            <a:avLst/>
          </a:prstGeom>
          <a:noFill/>
        </p:spPr>
        <p:txBody>
          <a:bodyPr wrap="none" rtlCol="0">
            <a:spAutoFit/>
          </a:bodyPr>
          <a:lstStyle/>
          <a:p>
            <a:r>
              <a:rPr kumimoji="1" lang="ja-JP" altLang="en-US" sz="1600" dirty="0"/>
              <a:t>ブートストラップ</a:t>
            </a:r>
          </a:p>
        </p:txBody>
      </p:sp>
      <p:sp>
        <p:nvSpPr>
          <p:cNvPr id="133" name="テキスト ボックス 132"/>
          <p:cNvSpPr txBox="1"/>
          <p:nvPr/>
        </p:nvSpPr>
        <p:spPr>
          <a:xfrm>
            <a:off x="3433052" y="5441628"/>
            <a:ext cx="2137124" cy="369332"/>
          </a:xfrm>
          <a:prstGeom prst="rect">
            <a:avLst/>
          </a:prstGeom>
          <a:noFill/>
        </p:spPr>
        <p:txBody>
          <a:bodyPr wrap="none" rtlCol="0">
            <a:spAutoFit/>
          </a:bodyPr>
          <a:lstStyle/>
          <a:p>
            <a:r>
              <a:rPr kumimoji="1" lang="ja-JP" altLang="en-US" dirty="0"/>
              <a:t>ブートストラップ標本</a:t>
            </a:r>
          </a:p>
        </p:txBody>
      </p:sp>
      <p:sp>
        <p:nvSpPr>
          <p:cNvPr id="134" name="テキスト ボックス 133"/>
          <p:cNvSpPr txBox="1"/>
          <p:nvPr/>
        </p:nvSpPr>
        <p:spPr>
          <a:xfrm>
            <a:off x="6669348" y="5441628"/>
            <a:ext cx="1107996" cy="369332"/>
          </a:xfrm>
          <a:prstGeom prst="rect">
            <a:avLst/>
          </a:prstGeom>
          <a:noFill/>
        </p:spPr>
        <p:txBody>
          <a:bodyPr wrap="none" rtlCol="0">
            <a:spAutoFit/>
          </a:bodyPr>
          <a:lstStyle/>
          <a:p>
            <a:r>
              <a:rPr kumimoji="1" lang="ja-JP" altLang="en-US" dirty="0"/>
              <a:t>弱学習器</a:t>
            </a:r>
          </a:p>
        </p:txBody>
      </p:sp>
      <p:sp>
        <p:nvSpPr>
          <p:cNvPr id="135" name="テキスト ボックス 134"/>
          <p:cNvSpPr txBox="1"/>
          <p:nvPr/>
        </p:nvSpPr>
        <p:spPr>
          <a:xfrm>
            <a:off x="5461030" y="3304663"/>
            <a:ext cx="646331" cy="369332"/>
          </a:xfrm>
          <a:prstGeom prst="rect">
            <a:avLst/>
          </a:prstGeom>
          <a:noFill/>
        </p:spPr>
        <p:txBody>
          <a:bodyPr wrap="none" rtlCol="0">
            <a:spAutoFit/>
          </a:bodyPr>
          <a:lstStyle/>
          <a:p>
            <a:r>
              <a:rPr kumimoji="1" lang="ja-JP" altLang="en-US" dirty="0"/>
              <a:t>学習</a:t>
            </a:r>
          </a:p>
        </p:txBody>
      </p:sp>
      <p:sp>
        <p:nvSpPr>
          <p:cNvPr id="136" name="テキスト ボックス 135"/>
          <p:cNvSpPr txBox="1"/>
          <p:nvPr/>
        </p:nvSpPr>
        <p:spPr>
          <a:xfrm>
            <a:off x="7983096" y="3269122"/>
            <a:ext cx="646331" cy="369332"/>
          </a:xfrm>
          <a:prstGeom prst="rect">
            <a:avLst/>
          </a:prstGeom>
          <a:noFill/>
        </p:spPr>
        <p:txBody>
          <a:bodyPr wrap="none" rtlCol="0">
            <a:spAutoFit/>
          </a:bodyPr>
          <a:lstStyle/>
          <a:p>
            <a:r>
              <a:rPr kumimoji="1" lang="ja-JP" altLang="en-US" dirty="0"/>
              <a:t>集約</a:t>
            </a:r>
          </a:p>
        </p:txBody>
      </p:sp>
      <p:sp>
        <p:nvSpPr>
          <p:cNvPr id="137" name="テキスト ボックス 136"/>
          <p:cNvSpPr txBox="1"/>
          <p:nvPr/>
        </p:nvSpPr>
        <p:spPr>
          <a:xfrm>
            <a:off x="10167237" y="3269122"/>
            <a:ext cx="1107996" cy="369332"/>
          </a:xfrm>
          <a:prstGeom prst="rect">
            <a:avLst/>
          </a:prstGeom>
          <a:noFill/>
        </p:spPr>
        <p:txBody>
          <a:bodyPr wrap="none" rtlCol="0">
            <a:spAutoFit/>
          </a:bodyPr>
          <a:lstStyle/>
          <a:p>
            <a:r>
              <a:rPr kumimoji="1" lang="ja-JP" altLang="en-US" dirty="0"/>
              <a:t>分類結果</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p:spPr>
        <p:txBody>
          <a:bodyPr>
            <a:normAutofit/>
          </a:bodyPr>
          <a:lstStyle/>
          <a:p>
            <a:r>
              <a:rPr lang="en-US" altLang="ja-JP" sz="3600" dirty="0">
                <a:sym typeface="+mn-ea"/>
              </a:rPr>
              <a:t>7.3</a:t>
            </a:r>
            <a:r>
              <a:rPr lang="ja-JP" altLang="en-US" sz="3600" dirty="0">
                <a:sym typeface="+mn-ea"/>
              </a:rPr>
              <a:t>　バギング</a:t>
            </a:r>
            <a:endParaRPr kumimoji="1" lang="ja-JP" altLang="en-US" sz="3600" dirty="0"/>
          </a:p>
        </p:txBody>
      </p:sp>
      <p:pic>
        <p:nvPicPr>
          <p:cNvPr id="4" name="Picture 3" descr="Screenshot from 2022-06-22 11-26-26"/>
          <p:cNvPicPr>
            <a:picLocks noChangeAspect="1"/>
          </p:cNvPicPr>
          <p:nvPr/>
        </p:nvPicPr>
        <p:blipFill>
          <a:blip r:embed="rId3"/>
          <a:stretch>
            <a:fillRect/>
          </a:stretch>
        </p:blipFill>
        <p:spPr>
          <a:xfrm>
            <a:off x="956945" y="1378585"/>
            <a:ext cx="10278110" cy="500761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sym typeface="+mn-ea"/>
              </a:rPr>
              <a:t>7.4</a:t>
            </a:r>
            <a:r>
              <a:rPr lang="ja-JP" altLang="en-US" sz="3600" dirty="0">
                <a:sym typeface="+mn-ea"/>
              </a:rPr>
              <a:t>　ランダムフォレスト</a:t>
            </a:r>
            <a:endParaRPr kumimoji="1" lang="ja-JP" altLang="en-US" sz="3600" dirty="0"/>
          </a:p>
        </p:txBody>
      </p:sp>
      <p:sp>
        <p:nvSpPr>
          <p:cNvPr id="3" name="コンテンツ プレースホルダー 2"/>
          <p:cNvSpPr>
            <a:spLocks noGrp="1"/>
          </p:cNvSpPr>
          <p:nvPr>
            <p:ph idx="1"/>
          </p:nvPr>
        </p:nvSpPr>
        <p:spPr/>
        <p:txBody>
          <a:bodyPr/>
          <a:lstStyle/>
          <a:p>
            <a:pPr marL="0" indent="0">
              <a:buNone/>
            </a:pPr>
            <a:r>
              <a:rPr kumimoji="1" lang="ja-JP" altLang="en-US" u="sng" dirty="0"/>
              <a:t>ランダムフォレスト（</a:t>
            </a:r>
            <a:r>
              <a:rPr kumimoji="1" lang="en-US" altLang="ja-JP" u="sng" dirty="0"/>
              <a:t>random forest</a:t>
            </a:r>
            <a:r>
              <a:rPr kumimoji="1" lang="ja-JP" altLang="en-US" u="sng" dirty="0"/>
              <a:t>）</a:t>
            </a:r>
            <a:endParaRPr kumimoji="1" lang="en-US" altLang="ja-JP" u="sng" dirty="0"/>
          </a:p>
          <a:p>
            <a:pPr marL="0" indent="0">
              <a:buNone/>
            </a:pPr>
            <a:r>
              <a:rPr kumimoji="1" lang="ja-JP" altLang="en-US" dirty="0"/>
              <a:t>▲ バギングの一種で、バギングをベースに、少しずつ異なる決定木をたくさん集めたもの。</a:t>
            </a:r>
            <a:endParaRPr kumimoji="1" lang="en-US" altLang="ja-JP" dirty="0"/>
          </a:p>
          <a:p>
            <a:pPr marL="0" indent="0">
              <a:buNone/>
            </a:pPr>
            <a:r>
              <a:rPr kumimoji="1" lang="ja-JP" altLang="en-US" dirty="0"/>
              <a:t>　  モデルの予測結果のバリアンスを小さくする特徴がある。</a:t>
            </a:r>
            <a:endParaRPr kumimoji="1" lang="en-US" altLang="ja-JP" dirty="0"/>
          </a:p>
          <a:p>
            <a:pPr marL="0" indent="0">
              <a:buNone/>
            </a:pPr>
            <a:r>
              <a:rPr kumimoji="1" lang="ja-JP" altLang="en-US" dirty="0"/>
              <a:t>　  バギングとの違いは、「レコード」と「特徴量（フィールド</a:t>
            </a:r>
            <a:r>
              <a:rPr kumimoji="1" lang="en-US" altLang="ja-JP" dirty="0"/>
              <a:t>/</a:t>
            </a:r>
            <a:r>
              <a:rPr kumimoji="1" lang="ja-JP" altLang="en-US" dirty="0"/>
              <a:t>説明変数）の両方をサン</a:t>
            </a:r>
          </a:p>
          <a:p>
            <a:pPr marL="0" indent="0">
              <a:buNone/>
            </a:pPr>
            <a:r>
              <a:rPr kumimoji="1" lang="ja-JP" altLang="en-US" dirty="0"/>
              <a:t>　</a:t>
            </a:r>
            <a:r>
              <a:rPr kumimoji="1" lang="en-US" altLang="ja-JP" dirty="0"/>
              <a:t>  </a:t>
            </a:r>
            <a:r>
              <a:rPr kumimoji="1" lang="ja-JP" altLang="en-US" dirty="0"/>
              <a:t>プリングしている点である。</a:t>
            </a:r>
            <a:endParaRPr kumimoji="1" lang="en-US" altLang="ja-JP" dirty="0"/>
          </a:p>
          <a:p>
            <a:pPr marL="0" indent="0">
              <a:buNone/>
            </a:pPr>
            <a:endParaRPr kumimoji="1" lang="en-US" altLang="ja-JP" dirty="0"/>
          </a:p>
          <a:p>
            <a:pPr marL="457200" indent="-457200">
              <a:buFont typeface="+mj-lt"/>
              <a:buAutoNum type="arabicPeriod"/>
            </a:pPr>
            <a:r>
              <a:rPr kumimoji="1" lang="ja-JP" altLang="en-US" dirty="0"/>
              <a:t>ブートストラップにより、複数のデータセットを生成する</a:t>
            </a:r>
            <a:endParaRPr kumimoji="1" lang="en-US" altLang="ja-JP" dirty="0"/>
          </a:p>
          <a:p>
            <a:pPr marL="457200" indent="-457200">
              <a:buFont typeface="+mj-lt"/>
              <a:buAutoNum type="arabicPeriod"/>
            </a:pPr>
            <a:r>
              <a:rPr kumimoji="1" lang="ja-JP" altLang="en-US" dirty="0"/>
              <a:t>学習データセットごとにランダムに</a:t>
            </a:r>
            <a:r>
              <a:rPr kumimoji="1" lang="en-US" altLang="ja-JP" dirty="0"/>
              <a:t>K</a:t>
            </a:r>
            <a:r>
              <a:rPr kumimoji="1" lang="ja-JP" altLang="en-US" dirty="0"/>
              <a:t>個の特徴量を選択し、決定木を</a:t>
            </a:r>
            <a:r>
              <a:rPr kumimoji="1" lang="en-US" altLang="ja-JP" dirty="0"/>
              <a:t>N</a:t>
            </a:r>
            <a:r>
              <a:rPr kumimoji="1" lang="ja-JP" altLang="en-US" dirty="0"/>
              <a:t>個作成する</a:t>
            </a:r>
            <a:endParaRPr kumimoji="1" lang="en-US" altLang="ja-JP" dirty="0"/>
          </a:p>
          <a:p>
            <a:pPr marL="457200" indent="-457200">
              <a:buFont typeface="+mj-lt"/>
              <a:buAutoNum type="arabicPeriod"/>
            </a:pPr>
            <a:r>
              <a:rPr kumimoji="1" lang="en-US" altLang="ja-JP" dirty="0"/>
              <a:t>N</a:t>
            </a:r>
            <a:r>
              <a:rPr kumimoji="1" lang="ja-JP" altLang="en-US" dirty="0"/>
              <a:t>個の決定木の結果を集約する</a:t>
            </a:r>
            <a:endParaRPr kumimoji="1" lang="en-US" altLang="ja-JP" dirty="0"/>
          </a:p>
          <a:p>
            <a:pPr marL="457200" indent="-457200">
              <a:buFont typeface="+mj-lt"/>
              <a:buAutoNum type="arabicPeriod"/>
            </a:pPr>
            <a:r>
              <a:rPr lang="ja-JP" altLang="en-US" sz="2000" b="0" i="0" dirty="0">
                <a:effectLst/>
                <a:latin typeface="ヒラギノ角ゴ ProN W3"/>
              </a:rPr>
              <a:t>回帰だったら</a:t>
            </a:r>
            <a:r>
              <a:rPr lang="ja-JP" altLang="en-US" sz="2000" b="1" i="0" dirty="0">
                <a:effectLst/>
                <a:latin typeface="ヒラギノ角ゴ ProN W3"/>
              </a:rPr>
              <a:t>平均値</a:t>
            </a:r>
            <a:r>
              <a:rPr lang="ja-JP" altLang="en-US" sz="2000" b="0" i="0" dirty="0">
                <a:effectLst/>
                <a:latin typeface="ヒラギノ角ゴ ProN W3"/>
              </a:rPr>
              <a:t>、分類だったら</a:t>
            </a:r>
            <a:r>
              <a:rPr lang="ja-JP" altLang="en-US" sz="2000" b="1" i="0" dirty="0">
                <a:effectLst/>
                <a:latin typeface="ヒラギノ角ゴ ProN W3"/>
              </a:rPr>
              <a:t>多数決</a:t>
            </a:r>
            <a:r>
              <a:rPr lang="ja-JP" altLang="en-US" sz="2000" dirty="0">
                <a:latin typeface="ヒラギノ角ゴ ProN W3"/>
              </a:rPr>
              <a:t>で</a:t>
            </a:r>
            <a:r>
              <a:rPr lang="ja-JP" altLang="en-US" sz="2000" b="0" i="0" dirty="0">
                <a:effectLst/>
                <a:latin typeface="ヒラギノ角ゴ ProN W3"/>
              </a:rPr>
              <a:t>最終結果を出力する</a:t>
            </a:r>
            <a:endParaRPr kumimoji="1" lang="en-US" altLang="ja-JP"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sym typeface="+mn-ea"/>
              </a:rPr>
              <a:t>7.4</a:t>
            </a:r>
            <a:r>
              <a:rPr lang="ja-JP" altLang="en-US" sz="3600" dirty="0">
                <a:sym typeface="+mn-ea"/>
              </a:rPr>
              <a:t>　ランダムフォレスト</a:t>
            </a:r>
            <a:endParaRPr kumimoji="1" lang="ja-JP" altLang="en-US" sz="3600" dirty="0"/>
          </a:p>
        </p:txBody>
      </p:sp>
      <p:pic>
        <p:nvPicPr>
          <p:cNvPr id="4" name="Picture 3" descr="Screenshot from 2022-06-22 12-05-36"/>
          <p:cNvPicPr>
            <a:picLocks noChangeAspect="1"/>
          </p:cNvPicPr>
          <p:nvPr/>
        </p:nvPicPr>
        <p:blipFill>
          <a:blip r:embed="rId3"/>
          <a:stretch>
            <a:fillRect/>
          </a:stretch>
        </p:blipFill>
        <p:spPr>
          <a:xfrm>
            <a:off x="2870200" y="1838960"/>
            <a:ext cx="6070600" cy="3995420"/>
          </a:xfrm>
          <a:prstGeom prst="rect">
            <a:avLst/>
          </a:prstGeom>
        </p:spPr>
      </p:pic>
      <p:sp>
        <p:nvSpPr>
          <p:cNvPr id="7" name="Text Box 6"/>
          <p:cNvSpPr txBox="1"/>
          <p:nvPr/>
        </p:nvSpPr>
        <p:spPr>
          <a:xfrm>
            <a:off x="2804160" y="5834380"/>
            <a:ext cx="6583680" cy="368300"/>
          </a:xfrm>
          <a:prstGeom prst="rect">
            <a:avLst/>
          </a:prstGeom>
          <a:noFill/>
        </p:spPr>
        <p:txBody>
          <a:bodyPr wrap="none" rtlCol="0">
            <a:spAutoFit/>
          </a:bodyPr>
          <a:lstStyle/>
          <a:p>
            <a:r>
              <a:rPr lang="ja-JP" altLang="en-US"/>
              <a:t>ランダムフォレストをあやめのデータセットに適用したグラフ</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sym typeface="+mn-ea"/>
              </a:rPr>
              <a:t>7.5</a:t>
            </a:r>
            <a:r>
              <a:rPr lang="ja-JP" altLang="en-US" sz="3600" dirty="0">
                <a:sym typeface="+mn-ea"/>
              </a:rPr>
              <a:t>　ブースティング</a:t>
            </a:r>
            <a:endParaRPr kumimoji="1" lang="ja-JP" altLang="en-US" sz="3600" dirty="0"/>
          </a:p>
        </p:txBody>
      </p:sp>
      <p:sp>
        <p:nvSpPr>
          <p:cNvPr id="4" name="コンテンツ プレースホルダー 2"/>
          <p:cNvSpPr>
            <a:spLocks noGrp="1"/>
          </p:cNvSpPr>
          <p:nvPr>
            <p:ph idx="1"/>
          </p:nvPr>
        </p:nvSpPr>
        <p:spPr>
          <a:xfrm>
            <a:off x="647700" y="1825625"/>
            <a:ext cx="10515600" cy="4351338"/>
          </a:xfrm>
        </p:spPr>
        <p:txBody>
          <a:bodyPr/>
          <a:lstStyle/>
          <a:p>
            <a:pPr marL="0" indent="0">
              <a:buNone/>
            </a:pPr>
            <a:r>
              <a:rPr kumimoji="1" lang="ja-JP" altLang="en-US" u="sng" dirty="0"/>
              <a:t>ブースティング（</a:t>
            </a:r>
            <a:r>
              <a:rPr kumimoji="1" lang="en-US" altLang="ja-JP" u="sng" dirty="0"/>
              <a:t>Boosting</a:t>
            </a:r>
            <a:r>
              <a:rPr kumimoji="1" lang="ja-JP" altLang="en-US" u="sng" dirty="0"/>
              <a:t>）</a:t>
            </a:r>
            <a:endParaRPr kumimoji="1" lang="en-US" altLang="ja-JP" u="sng" dirty="0"/>
          </a:p>
          <a:p>
            <a:pPr marL="0" indent="0">
              <a:buNone/>
            </a:pPr>
            <a:r>
              <a:rPr kumimoji="1" lang="ja-JP" altLang="en-US" dirty="0"/>
              <a:t>▲ </a:t>
            </a:r>
            <a:r>
              <a:rPr lang="ja-JP" altLang="en-US" b="0" i="0" dirty="0">
                <a:solidFill>
                  <a:srgbClr val="333333"/>
                </a:solidFill>
                <a:effectLst/>
                <a:latin typeface="Century Gothic" panose="020B0502020202020204" pitchFamily="34" charset="0"/>
              </a:rPr>
              <a:t>バギングのように弱学習器を独立に作るのではなく、</a:t>
            </a:r>
            <a:r>
              <a:rPr lang="ja-JP" altLang="en-US" dirty="0">
                <a:solidFill>
                  <a:srgbClr val="333333"/>
                </a:solidFill>
                <a:latin typeface="Century Gothic" panose="020B0502020202020204" pitchFamily="34" charset="0"/>
              </a:rPr>
              <a:t>１</a:t>
            </a:r>
            <a:r>
              <a:rPr lang="ja-JP" altLang="en-US" b="0" i="0" dirty="0">
                <a:solidFill>
                  <a:srgbClr val="333333"/>
                </a:solidFill>
                <a:effectLst/>
                <a:latin typeface="Century Gothic" panose="020B0502020202020204" pitchFamily="34" charset="0"/>
              </a:rPr>
              <a:t>つずつ順番に弱学習器を構成</a:t>
            </a:r>
            <a:r>
              <a:rPr lang="ja-JP" altLang="en-US" dirty="0">
                <a:solidFill>
                  <a:srgbClr val="333333"/>
                </a:solidFill>
                <a:latin typeface="Century Gothic" panose="020B0502020202020204" pitchFamily="34" charset="0"/>
              </a:rPr>
              <a:t>す</a:t>
            </a:r>
          </a:p>
          <a:p>
            <a:pPr marL="0" indent="0">
              <a:buNone/>
            </a:pPr>
            <a:r>
              <a:rPr lang="ja-JP" altLang="en-US" dirty="0">
                <a:solidFill>
                  <a:srgbClr val="333333"/>
                </a:solidFill>
                <a:latin typeface="Century Gothic" panose="020B0502020202020204" pitchFamily="34" charset="0"/>
              </a:rPr>
              <a:t>　</a:t>
            </a:r>
            <a:r>
              <a:rPr lang="en-US" altLang="ja-JP" dirty="0">
                <a:solidFill>
                  <a:srgbClr val="333333"/>
                </a:solidFill>
                <a:latin typeface="Century Gothic" panose="020B0502020202020204" pitchFamily="34" charset="0"/>
              </a:rPr>
              <a:t> </a:t>
            </a:r>
            <a:r>
              <a:rPr lang="ja-JP" altLang="en-US" dirty="0">
                <a:solidFill>
                  <a:srgbClr val="333333"/>
                </a:solidFill>
                <a:latin typeface="Century Gothic" panose="020B0502020202020204" pitchFamily="34" charset="0"/>
              </a:rPr>
              <a:t>る方法。</a:t>
            </a:r>
            <a:endParaRPr lang="en-US" altLang="ja-JP" dirty="0">
              <a:solidFill>
                <a:srgbClr val="333333"/>
              </a:solidFill>
              <a:latin typeface="Century Gothic" panose="020B0502020202020204" pitchFamily="34" charset="0"/>
            </a:endParaRPr>
          </a:p>
          <a:p>
            <a:pPr marL="0" indent="0">
              <a:buNone/>
            </a:pPr>
            <a:r>
              <a:rPr lang="ja-JP" altLang="en-US" b="0" i="0" dirty="0">
                <a:solidFill>
                  <a:srgbClr val="333333"/>
                </a:solidFill>
                <a:effectLst/>
                <a:latin typeface="Century Gothic" panose="020B0502020202020204" pitchFamily="34" charset="0"/>
              </a:rPr>
              <a:t>　 バギングと違い、今まで作った弱学習器の弱点を補うように次の弱学習器を作るので、</a:t>
            </a:r>
          </a:p>
          <a:p>
            <a:pPr marL="0" indent="0">
              <a:buNone/>
            </a:pPr>
            <a:r>
              <a:rPr lang="en-US" altLang="ja-JP" b="0" i="0" dirty="0">
                <a:solidFill>
                  <a:srgbClr val="333333"/>
                </a:solidFill>
                <a:effectLst/>
                <a:latin typeface="Century Gothic" panose="020B0502020202020204" pitchFamily="34" charset="0"/>
              </a:rPr>
              <a:t>     </a:t>
            </a:r>
            <a:r>
              <a:rPr lang="ja-JP" altLang="en-US" b="0" i="0" dirty="0">
                <a:solidFill>
                  <a:srgbClr val="333333"/>
                </a:solidFill>
                <a:effectLst/>
                <a:latin typeface="Century Gothic" panose="020B0502020202020204" pitchFamily="34" charset="0"/>
              </a:rPr>
              <a:t>全体として、より精度の高いモデルを得ることができる。</a:t>
            </a:r>
            <a:endParaRPr kumimoji="1" lang="en-US" altLang="ja-JP"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sym typeface="+mn-ea"/>
              </a:rPr>
              <a:t>7.5</a:t>
            </a:r>
            <a:r>
              <a:rPr lang="ja-JP" altLang="en-US" sz="3600" dirty="0">
                <a:sym typeface="+mn-ea"/>
              </a:rPr>
              <a:t>　ブースティング</a:t>
            </a:r>
            <a:endParaRPr kumimoji="1" lang="ja-JP" altLang="en-US" sz="3600" dirty="0"/>
          </a:p>
        </p:txBody>
      </p:sp>
      <p:cxnSp>
        <p:nvCxnSpPr>
          <p:cNvPr id="6" name="直線矢印コネクタ 5"/>
          <p:cNvCxnSpPr/>
          <p:nvPr/>
        </p:nvCxnSpPr>
        <p:spPr>
          <a:xfrm flipV="1">
            <a:off x="2521107" y="2494942"/>
            <a:ext cx="2806057" cy="772125"/>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円柱 6"/>
          <p:cNvSpPr/>
          <p:nvPr/>
        </p:nvSpPr>
        <p:spPr>
          <a:xfrm>
            <a:off x="1371600" y="3321643"/>
            <a:ext cx="999068" cy="767419"/>
          </a:xfrm>
          <a:prstGeom prst="can">
            <a:avLst/>
          </a:prstGeom>
          <a:noFill/>
          <a:ln w="19050">
            <a:solidFill>
              <a:srgbClr val="00B050"/>
            </a:solid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11" name="Picture 2" descr="パソコンの楽しさがいっぱい！"/>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505" t="40247" r="26687" b="13561"/>
          <a:stretch>
            <a:fillRect/>
          </a:stretch>
        </p:blipFill>
        <p:spPr bwMode="auto">
          <a:xfrm>
            <a:off x="5412005" y="2032984"/>
            <a:ext cx="999068" cy="8942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パソコンの楽しさがいっぱい！"/>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505" t="40247" r="26687" b="13561"/>
          <a:stretch>
            <a:fillRect/>
          </a:stretch>
        </p:blipFill>
        <p:spPr bwMode="auto">
          <a:xfrm>
            <a:off x="5412005" y="3285511"/>
            <a:ext cx="999068" cy="8942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2" descr="パソコンの楽しさがいっぱい！"/>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505" t="40247" r="26687" b="13561"/>
          <a:stretch>
            <a:fillRect/>
          </a:stretch>
        </p:blipFill>
        <p:spPr bwMode="auto">
          <a:xfrm>
            <a:off x="5412005" y="4538038"/>
            <a:ext cx="999068" cy="8942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4" name="直線矢印コネクタ 13"/>
          <p:cNvCxnSpPr/>
          <p:nvPr/>
        </p:nvCxnSpPr>
        <p:spPr>
          <a:xfrm>
            <a:off x="2552913" y="3689408"/>
            <a:ext cx="2774251" cy="15942"/>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2552913" y="4143064"/>
            <a:ext cx="2774251" cy="824506"/>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9" name="Picture 2" descr="パソコンの楽しさがいっぱい！"/>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505" t="40247" r="26687" b="13561"/>
          <a:stretch>
            <a:fillRect/>
          </a:stretch>
        </p:blipFill>
        <p:spPr bwMode="auto">
          <a:xfrm>
            <a:off x="8894694" y="3267067"/>
            <a:ext cx="999068" cy="8942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20" name="直線矢印コネクタ 19"/>
          <p:cNvCxnSpPr/>
          <p:nvPr/>
        </p:nvCxnSpPr>
        <p:spPr>
          <a:xfrm flipV="1">
            <a:off x="6526306" y="3678882"/>
            <a:ext cx="2270561" cy="10526"/>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6495914" y="2445825"/>
            <a:ext cx="2300953" cy="812391"/>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V="1">
            <a:off x="6526306" y="4089062"/>
            <a:ext cx="2270561" cy="967032"/>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9978603" y="3674764"/>
            <a:ext cx="1485264" cy="0"/>
          </a:xfrm>
          <a:prstGeom prst="straightConnector1">
            <a:avLst/>
          </a:prstGeom>
          <a:ln w="57150">
            <a:solidFill>
              <a:srgbClr val="00B0F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4" name="楕円 23"/>
          <p:cNvSpPr>
            <a:spLocks noChangeAspect="1"/>
          </p:cNvSpPr>
          <p:nvPr/>
        </p:nvSpPr>
        <p:spPr>
          <a:xfrm>
            <a:off x="1466739" y="3566764"/>
            <a:ext cx="144000" cy="14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a:spLocks noChangeAspect="1"/>
          </p:cNvSpPr>
          <p:nvPr/>
        </p:nvSpPr>
        <p:spPr>
          <a:xfrm>
            <a:off x="1574739" y="3785651"/>
            <a:ext cx="144000" cy="144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a:spLocks noChangeAspect="1"/>
          </p:cNvSpPr>
          <p:nvPr/>
        </p:nvSpPr>
        <p:spPr>
          <a:xfrm>
            <a:off x="1785336" y="3674764"/>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a:spLocks noChangeAspect="1"/>
          </p:cNvSpPr>
          <p:nvPr/>
        </p:nvSpPr>
        <p:spPr>
          <a:xfrm>
            <a:off x="1999317" y="3857651"/>
            <a:ext cx="144000" cy="144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a:spLocks noChangeAspect="1"/>
          </p:cNvSpPr>
          <p:nvPr/>
        </p:nvSpPr>
        <p:spPr>
          <a:xfrm>
            <a:off x="2067939" y="3561350"/>
            <a:ext cx="144000" cy="144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1365922" y="4141411"/>
            <a:ext cx="1034257" cy="369332"/>
          </a:xfrm>
          <a:prstGeom prst="rect">
            <a:avLst/>
          </a:prstGeom>
          <a:noFill/>
        </p:spPr>
        <p:txBody>
          <a:bodyPr wrap="none" rtlCol="0">
            <a:spAutoFit/>
          </a:bodyPr>
          <a:lstStyle/>
          <a:p>
            <a:r>
              <a:rPr kumimoji="1" lang="ja-JP" altLang="en-US" dirty="0"/>
              <a:t>元データ</a:t>
            </a:r>
          </a:p>
        </p:txBody>
      </p:sp>
      <p:sp>
        <p:nvSpPr>
          <p:cNvPr id="47" name="テキスト ボックス 46"/>
          <p:cNvSpPr txBox="1"/>
          <p:nvPr/>
        </p:nvSpPr>
        <p:spPr>
          <a:xfrm>
            <a:off x="5351502" y="5522310"/>
            <a:ext cx="1107996" cy="369332"/>
          </a:xfrm>
          <a:prstGeom prst="rect">
            <a:avLst/>
          </a:prstGeom>
          <a:noFill/>
        </p:spPr>
        <p:txBody>
          <a:bodyPr wrap="none" rtlCol="0">
            <a:spAutoFit/>
          </a:bodyPr>
          <a:lstStyle/>
          <a:p>
            <a:r>
              <a:rPr kumimoji="1" lang="ja-JP" altLang="en-US" dirty="0"/>
              <a:t>弱学習器</a:t>
            </a:r>
          </a:p>
        </p:txBody>
      </p:sp>
      <p:sp>
        <p:nvSpPr>
          <p:cNvPr id="49" name="テキスト ボックス 48"/>
          <p:cNvSpPr txBox="1"/>
          <p:nvPr/>
        </p:nvSpPr>
        <p:spPr>
          <a:xfrm>
            <a:off x="7983096" y="3269122"/>
            <a:ext cx="838691" cy="369332"/>
          </a:xfrm>
          <a:prstGeom prst="rect">
            <a:avLst/>
          </a:prstGeom>
          <a:noFill/>
        </p:spPr>
        <p:txBody>
          <a:bodyPr wrap="none" rtlCol="0">
            <a:spAutoFit/>
          </a:bodyPr>
          <a:lstStyle/>
          <a:p>
            <a:r>
              <a:rPr kumimoji="1" lang="en-US" altLang="ja-JP" dirty="0"/>
              <a:t>4.</a:t>
            </a:r>
            <a:r>
              <a:rPr kumimoji="1" lang="ja-JP" altLang="en-US" dirty="0"/>
              <a:t>集約</a:t>
            </a:r>
          </a:p>
        </p:txBody>
      </p:sp>
      <p:sp>
        <p:nvSpPr>
          <p:cNvPr id="50" name="テキスト ボックス 49"/>
          <p:cNvSpPr txBox="1"/>
          <p:nvPr/>
        </p:nvSpPr>
        <p:spPr>
          <a:xfrm>
            <a:off x="10167237" y="3269122"/>
            <a:ext cx="1107996" cy="369332"/>
          </a:xfrm>
          <a:prstGeom prst="rect">
            <a:avLst/>
          </a:prstGeom>
          <a:noFill/>
        </p:spPr>
        <p:txBody>
          <a:bodyPr wrap="none" rtlCol="0">
            <a:spAutoFit/>
          </a:bodyPr>
          <a:lstStyle/>
          <a:p>
            <a:r>
              <a:rPr kumimoji="1" lang="ja-JP" altLang="en-US" dirty="0"/>
              <a:t>分類結果</a:t>
            </a:r>
          </a:p>
        </p:txBody>
      </p:sp>
      <p:grpSp>
        <p:nvGrpSpPr>
          <p:cNvPr id="69" name="グループ化 68"/>
          <p:cNvGrpSpPr/>
          <p:nvPr/>
        </p:nvGrpSpPr>
        <p:grpSpPr>
          <a:xfrm>
            <a:off x="3356149" y="3373232"/>
            <a:ext cx="1167778" cy="570202"/>
            <a:chOff x="647700" y="5207387"/>
            <a:chExt cx="1492239" cy="684255"/>
          </a:xfrm>
        </p:grpSpPr>
        <p:cxnSp>
          <p:nvCxnSpPr>
            <p:cNvPr id="61" name="直線コネクタ 60"/>
            <p:cNvCxnSpPr/>
            <p:nvPr/>
          </p:nvCxnSpPr>
          <p:spPr>
            <a:xfrm flipH="1">
              <a:off x="647700" y="5891642"/>
              <a:ext cx="1492239" cy="0"/>
            </a:xfrm>
            <a:prstGeom prst="line">
              <a:avLst/>
            </a:prstGeom>
            <a:ln w="28575"/>
          </p:spPr>
          <p:style>
            <a:lnRef idx="1">
              <a:schemeClr val="dk1"/>
            </a:lnRef>
            <a:fillRef idx="0">
              <a:schemeClr val="dk1"/>
            </a:fillRef>
            <a:effectRef idx="0">
              <a:schemeClr val="dk1"/>
            </a:effectRef>
            <a:fontRef idx="minor">
              <a:schemeClr val="tx1"/>
            </a:fontRef>
          </p:style>
        </p:cxnSp>
        <p:sp>
          <p:nvSpPr>
            <p:cNvPr id="65" name="正方形/長方形 64"/>
            <p:cNvSpPr/>
            <p:nvPr/>
          </p:nvSpPr>
          <p:spPr>
            <a:xfrm>
              <a:off x="752387" y="5423739"/>
              <a:ext cx="277894" cy="4553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088027" y="5423739"/>
              <a:ext cx="277894" cy="45536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1413986" y="5207387"/>
              <a:ext cx="277894" cy="67171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1759310" y="5207387"/>
              <a:ext cx="277894" cy="6717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0" name="グループ化 69"/>
          <p:cNvGrpSpPr/>
          <p:nvPr/>
        </p:nvGrpSpPr>
        <p:grpSpPr>
          <a:xfrm>
            <a:off x="3371931" y="2322161"/>
            <a:ext cx="1167778" cy="706722"/>
            <a:chOff x="647700" y="5043560"/>
            <a:chExt cx="1492239" cy="848082"/>
          </a:xfrm>
        </p:grpSpPr>
        <p:cxnSp>
          <p:nvCxnSpPr>
            <p:cNvPr id="71" name="直線コネクタ 70"/>
            <p:cNvCxnSpPr/>
            <p:nvPr/>
          </p:nvCxnSpPr>
          <p:spPr>
            <a:xfrm flipH="1">
              <a:off x="647700" y="5891642"/>
              <a:ext cx="1492239" cy="0"/>
            </a:xfrm>
            <a:prstGeom prst="line">
              <a:avLst/>
            </a:prstGeom>
            <a:ln w="28575"/>
          </p:spPr>
          <p:style>
            <a:lnRef idx="1">
              <a:schemeClr val="dk1"/>
            </a:lnRef>
            <a:fillRef idx="0">
              <a:schemeClr val="dk1"/>
            </a:fillRef>
            <a:effectRef idx="0">
              <a:schemeClr val="dk1"/>
            </a:effectRef>
            <a:fontRef idx="minor">
              <a:schemeClr val="tx1"/>
            </a:fontRef>
          </p:style>
        </p:cxnSp>
        <p:sp>
          <p:nvSpPr>
            <p:cNvPr id="72" name="正方形/長方形 71"/>
            <p:cNvSpPr/>
            <p:nvPr/>
          </p:nvSpPr>
          <p:spPr>
            <a:xfrm>
              <a:off x="752387" y="5271251"/>
              <a:ext cx="277894" cy="6078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1088028" y="5043560"/>
              <a:ext cx="277894" cy="83554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1413986" y="5486419"/>
              <a:ext cx="277894" cy="39268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1759310" y="5043560"/>
              <a:ext cx="277894" cy="83554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p:nvGrpSpPr>
        <p:grpSpPr>
          <a:xfrm>
            <a:off x="3385974" y="4312891"/>
            <a:ext cx="1167778" cy="519374"/>
            <a:chOff x="647700" y="5268382"/>
            <a:chExt cx="1492239" cy="623260"/>
          </a:xfrm>
        </p:grpSpPr>
        <p:cxnSp>
          <p:nvCxnSpPr>
            <p:cNvPr id="77" name="直線コネクタ 76"/>
            <p:cNvCxnSpPr/>
            <p:nvPr/>
          </p:nvCxnSpPr>
          <p:spPr>
            <a:xfrm flipH="1">
              <a:off x="647700" y="5891642"/>
              <a:ext cx="1492239" cy="0"/>
            </a:xfrm>
            <a:prstGeom prst="line">
              <a:avLst/>
            </a:prstGeom>
            <a:ln w="28575"/>
          </p:spPr>
          <p:style>
            <a:lnRef idx="1">
              <a:schemeClr val="dk1"/>
            </a:lnRef>
            <a:fillRef idx="0">
              <a:schemeClr val="dk1"/>
            </a:fillRef>
            <a:effectRef idx="0">
              <a:schemeClr val="dk1"/>
            </a:effectRef>
            <a:fontRef idx="minor">
              <a:schemeClr val="tx1"/>
            </a:fontRef>
          </p:style>
        </p:cxnSp>
        <p:sp>
          <p:nvSpPr>
            <p:cNvPr id="78" name="正方形/長方形 77"/>
            <p:cNvSpPr/>
            <p:nvPr/>
          </p:nvSpPr>
          <p:spPr>
            <a:xfrm>
              <a:off x="752387" y="5486418"/>
              <a:ext cx="277894" cy="39268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088027" y="5268382"/>
              <a:ext cx="277894" cy="6107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1413986" y="5486419"/>
              <a:ext cx="277894" cy="39268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p:cNvSpPr/>
            <p:nvPr/>
          </p:nvSpPr>
          <p:spPr>
            <a:xfrm>
              <a:off x="1759310" y="5360515"/>
              <a:ext cx="277894" cy="5185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6" name="直線矢印コネクタ 85"/>
          <p:cNvCxnSpPr/>
          <p:nvPr/>
        </p:nvCxnSpPr>
        <p:spPr>
          <a:xfrm flipH="1">
            <a:off x="4527398" y="3018431"/>
            <a:ext cx="1320549" cy="384522"/>
          </a:xfrm>
          <a:prstGeom prst="straightConnector1">
            <a:avLst/>
          </a:prstGeom>
          <a:ln w="57150">
            <a:solidFill>
              <a:srgbClr val="92D05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flipH="1">
            <a:off x="4583582" y="4228198"/>
            <a:ext cx="1320549" cy="384522"/>
          </a:xfrm>
          <a:prstGeom prst="straightConnector1">
            <a:avLst/>
          </a:prstGeom>
          <a:ln w="57150">
            <a:solidFill>
              <a:srgbClr val="92D05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4674762" y="2143199"/>
            <a:ext cx="838691" cy="369332"/>
          </a:xfrm>
          <a:prstGeom prst="rect">
            <a:avLst/>
          </a:prstGeom>
          <a:noFill/>
        </p:spPr>
        <p:txBody>
          <a:bodyPr wrap="none" rtlCol="0">
            <a:spAutoFit/>
          </a:bodyPr>
          <a:lstStyle/>
          <a:p>
            <a:r>
              <a:rPr kumimoji="1" lang="en-US" altLang="ja-JP" dirty="0"/>
              <a:t>1.</a:t>
            </a:r>
            <a:r>
              <a:rPr kumimoji="1" lang="ja-JP" altLang="en-US" dirty="0"/>
              <a:t>学習</a:t>
            </a:r>
            <a:endParaRPr kumimoji="1" lang="en-US" altLang="ja-JP" dirty="0"/>
          </a:p>
        </p:txBody>
      </p:sp>
      <p:sp>
        <p:nvSpPr>
          <p:cNvPr id="93" name="テキスト ボックス 92"/>
          <p:cNvSpPr txBox="1"/>
          <p:nvPr/>
        </p:nvSpPr>
        <p:spPr>
          <a:xfrm>
            <a:off x="4671580" y="3323475"/>
            <a:ext cx="838691" cy="369332"/>
          </a:xfrm>
          <a:prstGeom prst="rect">
            <a:avLst/>
          </a:prstGeom>
          <a:noFill/>
        </p:spPr>
        <p:txBody>
          <a:bodyPr wrap="none" rtlCol="0">
            <a:spAutoFit/>
          </a:bodyPr>
          <a:lstStyle/>
          <a:p>
            <a:r>
              <a:rPr kumimoji="1" lang="en-US" altLang="ja-JP" dirty="0"/>
              <a:t>2.</a:t>
            </a:r>
            <a:r>
              <a:rPr kumimoji="1" lang="ja-JP" altLang="en-US" dirty="0"/>
              <a:t>学習</a:t>
            </a:r>
            <a:endParaRPr kumimoji="1" lang="en-US" altLang="ja-JP" dirty="0"/>
          </a:p>
        </p:txBody>
      </p:sp>
      <p:sp>
        <p:nvSpPr>
          <p:cNvPr id="94" name="テキスト ボックス 93"/>
          <p:cNvSpPr txBox="1"/>
          <p:nvPr/>
        </p:nvSpPr>
        <p:spPr>
          <a:xfrm>
            <a:off x="4683230" y="5008032"/>
            <a:ext cx="838691" cy="369332"/>
          </a:xfrm>
          <a:prstGeom prst="rect">
            <a:avLst/>
          </a:prstGeom>
          <a:noFill/>
        </p:spPr>
        <p:txBody>
          <a:bodyPr wrap="none" rtlCol="0">
            <a:spAutoFit/>
          </a:bodyPr>
          <a:lstStyle/>
          <a:p>
            <a:r>
              <a:rPr kumimoji="1" lang="en-US" altLang="ja-JP" dirty="0"/>
              <a:t>3.</a:t>
            </a:r>
            <a:r>
              <a:rPr kumimoji="1" lang="ja-JP" altLang="en-US" dirty="0"/>
              <a:t>学習</a:t>
            </a:r>
            <a:endParaRPr kumimoji="1" lang="en-US" altLang="ja-JP" dirty="0"/>
          </a:p>
        </p:txBody>
      </p:sp>
      <p:sp>
        <p:nvSpPr>
          <p:cNvPr id="95" name="テキスト ボックス 94"/>
          <p:cNvSpPr txBox="1"/>
          <p:nvPr/>
        </p:nvSpPr>
        <p:spPr>
          <a:xfrm>
            <a:off x="3326911" y="4838755"/>
            <a:ext cx="1351652" cy="338554"/>
          </a:xfrm>
          <a:prstGeom prst="rect">
            <a:avLst/>
          </a:prstGeom>
          <a:noFill/>
        </p:spPr>
        <p:txBody>
          <a:bodyPr wrap="none" rtlCol="0">
            <a:spAutoFit/>
          </a:bodyPr>
          <a:lstStyle/>
          <a:p>
            <a:r>
              <a:rPr kumimoji="1" lang="ja-JP" altLang="en-US" sz="1600" dirty="0"/>
              <a:t>データの重み</a:t>
            </a:r>
            <a:endParaRPr kumimoji="1" lang="en-US" altLang="ja-JP" sz="1600" dirty="0"/>
          </a:p>
        </p:txBody>
      </p:sp>
      <p:sp>
        <p:nvSpPr>
          <p:cNvPr id="96" name="テキスト ボックス 95"/>
          <p:cNvSpPr txBox="1"/>
          <p:nvPr/>
        </p:nvSpPr>
        <p:spPr>
          <a:xfrm>
            <a:off x="3300806" y="3942429"/>
            <a:ext cx="1351652" cy="338554"/>
          </a:xfrm>
          <a:prstGeom prst="rect">
            <a:avLst/>
          </a:prstGeom>
          <a:noFill/>
        </p:spPr>
        <p:txBody>
          <a:bodyPr wrap="none" rtlCol="0">
            <a:spAutoFit/>
          </a:bodyPr>
          <a:lstStyle/>
          <a:p>
            <a:r>
              <a:rPr kumimoji="1" lang="ja-JP" altLang="en-US" sz="1600" dirty="0"/>
              <a:t>データの重み</a:t>
            </a:r>
            <a:endParaRPr kumimoji="1" lang="en-US" altLang="ja-JP" sz="1600" dirty="0"/>
          </a:p>
        </p:txBody>
      </p:sp>
      <p:sp>
        <p:nvSpPr>
          <p:cNvPr id="97" name="テキスト ボックス 96"/>
          <p:cNvSpPr txBox="1"/>
          <p:nvPr/>
        </p:nvSpPr>
        <p:spPr>
          <a:xfrm>
            <a:off x="3298916" y="3008989"/>
            <a:ext cx="1351652" cy="338554"/>
          </a:xfrm>
          <a:prstGeom prst="rect">
            <a:avLst/>
          </a:prstGeom>
          <a:noFill/>
        </p:spPr>
        <p:txBody>
          <a:bodyPr wrap="none" rtlCol="0">
            <a:spAutoFit/>
          </a:bodyPr>
          <a:lstStyle/>
          <a:p>
            <a:r>
              <a:rPr kumimoji="1" lang="ja-JP" altLang="en-US" sz="1600" dirty="0"/>
              <a:t>データの重み</a:t>
            </a:r>
            <a:endParaRPr kumimoji="1" lang="en-US" altLang="ja-JP" sz="1600" dirty="0"/>
          </a:p>
        </p:txBody>
      </p:sp>
      <mc:AlternateContent xmlns:mc="http://schemas.openxmlformats.org/markup-compatibility/2006" xmlns:a14="http://schemas.microsoft.com/office/drawing/2010/main">
        <mc:Choice Requires="a14">
          <p:sp>
            <p:nvSpPr>
              <p:cNvPr id="98" name="テキスト ボックス 97"/>
              <p:cNvSpPr txBox="1"/>
              <p:nvPr/>
            </p:nvSpPr>
            <p:spPr>
              <a:xfrm>
                <a:off x="6522574" y="2511900"/>
                <a:ext cx="1809534" cy="369332"/>
              </a:xfrm>
              <a:prstGeom prst="rect">
                <a:avLst/>
              </a:prstGeom>
              <a:noFill/>
            </p:spPr>
            <p:txBody>
              <a:bodyPr wrap="none" rtlCol="0">
                <a:spAutoFit/>
              </a:bodyPr>
              <a:lstStyle/>
              <a:p>
                <a:r>
                  <a:rPr kumimoji="1" lang="ja-JP" altLang="en-US" dirty="0"/>
                  <a:t>学習器の重み</a:t>
                </a:r>
                <a14:m>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𝛼</m:t>
                        </m:r>
                      </m:e>
                      <m:sub>
                        <m:r>
                          <a:rPr kumimoji="1" lang="en-US" altLang="ja-JP" b="0" i="1" smtClean="0">
                            <a:latin typeface="Cambria Math" panose="02040503050406030204" pitchFamily="18" charset="0"/>
                          </a:rPr>
                          <m:t>1</m:t>
                        </m:r>
                      </m:sub>
                    </m:sSub>
                  </m:oMath>
                </a14:m>
                <a:endParaRPr kumimoji="1" lang="ja-JP" altLang="en-US" dirty="0"/>
              </a:p>
            </p:txBody>
          </p:sp>
        </mc:Choice>
        <mc:Fallback xmlns="">
          <p:sp>
            <p:nvSpPr>
              <p:cNvPr id="98" name="テキスト ボックス 97"/>
              <p:cNvSpPr txBox="1">
                <a:spLocks noRot="1" noChangeAspect="1" noMove="1" noResize="1" noEditPoints="1" noAdjustHandles="1" noChangeArrowheads="1" noChangeShapeType="1" noTextEdit="1"/>
              </p:cNvSpPr>
              <p:nvPr/>
            </p:nvSpPr>
            <p:spPr>
              <a:xfrm>
                <a:off x="6522574" y="2511900"/>
                <a:ext cx="1809534" cy="369332"/>
              </a:xfrm>
              <a:prstGeom prst="rect">
                <a:avLst/>
              </a:prstGeom>
              <a:blipFill rotWithShape="1">
                <a:blip r:embed="rId4"/>
                <a:stretch>
                  <a:fillRect l="-27" t="-129" r="-1143" b="64"/>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p:cNvSpPr txBox="1"/>
              <p:nvPr/>
            </p:nvSpPr>
            <p:spPr>
              <a:xfrm>
                <a:off x="6466554" y="3472819"/>
                <a:ext cx="1872564" cy="369332"/>
              </a:xfrm>
              <a:prstGeom prst="rect">
                <a:avLst/>
              </a:prstGeom>
              <a:noFill/>
            </p:spPr>
            <p:txBody>
              <a:bodyPr wrap="none" rtlCol="0">
                <a:spAutoFit/>
              </a:bodyPr>
              <a:lstStyle/>
              <a:p>
                <a:r>
                  <a:rPr kumimoji="1" lang="ja-JP" altLang="en-US" dirty="0"/>
                  <a:t>学習器の重み</a:t>
                </a:r>
                <a14:m>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𝛼</m:t>
                        </m:r>
                      </m:e>
                      <m:sub>
                        <m:r>
                          <a:rPr kumimoji="1" lang="en-US" altLang="ja-JP" b="0" i="1" smtClean="0">
                            <a:latin typeface="Cambria Math" panose="02040503050406030204" pitchFamily="18" charset="0"/>
                          </a:rPr>
                          <m:t>2</m:t>
                        </m:r>
                      </m:sub>
                    </m:sSub>
                  </m:oMath>
                </a14:m>
                <a:endParaRPr kumimoji="1" lang="ja-JP" altLang="en-US" dirty="0"/>
              </a:p>
            </p:txBody>
          </p:sp>
        </mc:Choice>
        <mc:Fallback xmlns="">
          <p:sp>
            <p:nvSpPr>
              <p:cNvPr id="99" name="テキスト ボックス 98"/>
              <p:cNvSpPr txBox="1">
                <a:spLocks noRot="1" noChangeAspect="1" noMove="1" noResize="1" noEditPoints="1" noAdjustHandles="1" noChangeArrowheads="1" noChangeShapeType="1" noTextEdit="1"/>
              </p:cNvSpPr>
              <p:nvPr/>
            </p:nvSpPr>
            <p:spPr>
              <a:xfrm>
                <a:off x="6466554" y="3472819"/>
                <a:ext cx="1872564" cy="369332"/>
              </a:xfrm>
              <a:prstGeom prst="rect">
                <a:avLst/>
              </a:prstGeom>
              <a:blipFill rotWithShape="1">
                <a:blip r:embed="rId5"/>
                <a:stretch>
                  <a:fillRect l="-19" t="-1" r="16" b="10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p:cNvSpPr txBox="1"/>
              <p:nvPr/>
            </p:nvSpPr>
            <p:spPr>
              <a:xfrm>
                <a:off x="6466554" y="4473533"/>
                <a:ext cx="1872564" cy="369332"/>
              </a:xfrm>
              <a:prstGeom prst="rect">
                <a:avLst/>
              </a:prstGeom>
              <a:noFill/>
            </p:spPr>
            <p:txBody>
              <a:bodyPr wrap="none" rtlCol="0">
                <a:spAutoFit/>
              </a:bodyPr>
              <a:lstStyle/>
              <a:p>
                <a:r>
                  <a:rPr kumimoji="1" lang="ja-JP" altLang="en-US" dirty="0"/>
                  <a:t>学習器の重み</a:t>
                </a:r>
                <a14:m>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𝛼</m:t>
                        </m:r>
                      </m:e>
                      <m:sub>
                        <m:r>
                          <a:rPr kumimoji="1" lang="en-US" altLang="ja-JP" b="0" i="1" smtClean="0">
                            <a:latin typeface="Cambria Math" panose="02040503050406030204" pitchFamily="18" charset="0"/>
                          </a:rPr>
                          <m:t>3</m:t>
                        </m:r>
                      </m:sub>
                    </m:sSub>
                  </m:oMath>
                </a14:m>
                <a:endParaRPr kumimoji="1" lang="ja-JP" altLang="en-US" dirty="0"/>
              </a:p>
            </p:txBody>
          </p:sp>
        </mc:Choice>
        <mc:Fallback xmlns="">
          <p:sp>
            <p:nvSpPr>
              <p:cNvPr id="100" name="テキスト ボックス 99"/>
              <p:cNvSpPr txBox="1">
                <a:spLocks noRot="1" noChangeAspect="1" noMove="1" noResize="1" noEditPoints="1" noAdjustHandles="1" noChangeArrowheads="1" noChangeShapeType="1" noTextEdit="1"/>
              </p:cNvSpPr>
              <p:nvPr/>
            </p:nvSpPr>
            <p:spPr>
              <a:xfrm>
                <a:off x="6466554" y="4473533"/>
                <a:ext cx="1872564" cy="369332"/>
              </a:xfrm>
              <a:prstGeom prst="rect">
                <a:avLst/>
              </a:prstGeom>
              <a:blipFill rotWithShape="1">
                <a:blip r:embed="rId6"/>
                <a:stretch>
                  <a:fillRect l="-19" t="-161" r="16" b="96"/>
                </a:stretch>
              </a:blipFill>
            </p:spPr>
            <p:txBody>
              <a:bodyPr/>
              <a:lstStyle/>
              <a:p>
                <a:r>
                  <a:rPr lang="en-US" altLang="en-US">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sym typeface="+mn-ea"/>
              </a:rPr>
              <a:t>7.5</a:t>
            </a:r>
            <a:r>
              <a:rPr lang="ja-JP" altLang="en-US" sz="3600" dirty="0">
                <a:sym typeface="+mn-ea"/>
              </a:rPr>
              <a:t>　ブースティング</a:t>
            </a:r>
            <a:endParaRPr kumimoji="1" lang="ja-JP" altLang="en-US" sz="3600" dirty="0"/>
          </a:p>
        </p:txBody>
      </p:sp>
      <mc:AlternateContent xmlns:mc="http://schemas.openxmlformats.org/markup-compatibility/2006" xmlns:a14="http://schemas.microsoft.com/office/drawing/2010/main">
        <mc:Choice Requires="a14">
          <p:sp>
            <p:nvSpPr>
              <p:cNvPr id="4" name="コンテンツ プレースホルダー 2"/>
              <p:cNvSpPr>
                <a:spLocks noGrp="1"/>
              </p:cNvSpPr>
              <p:nvPr>
                <p:ph idx="1"/>
              </p:nvPr>
            </p:nvSpPr>
            <p:spPr>
              <a:xfrm>
                <a:off x="647700" y="2202180"/>
                <a:ext cx="10515600" cy="2462530"/>
              </a:xfrm>
            </p:spPr>
            <p:txBody>
              <a:bodyPr>
                <a:normAutofit fontScale="90000" lnSpcReduction="20000"/>
              </a:bodyPr>
              <a:lstStyle/>
              <a:p>
                <a:pPr marL="0" indent="0">
                  <a:buNone/>
                </a:pPr>
                <a:r>
                  <a:rPr kumimoji="1" lang="ja-JP" altLang="en-US" dirty="0">
                    <a:latin typeface="DejaVu Math TeX Gyre" panose="02000503000000000000" charset="0"/>
                    <a:cs typeface="DejaVu Math TeX Gyre" panose="02000503000000000000" charset="0"/>
                  </a:rPr>
                  <a:t>目的変数の各値を</a:t>
                </a:r>
                <a14:m>
                  <m:oMath xmlns:m="http://schemas.openxmlformats.org/officeDocument/2006/math">
                    <m:r>
                      <a:rPr kumimoji="1" lang="en-US" altLang="ja-JP" i="1" dirty="0">
                        <a:latin typeface="Cambria Math" panose="02040503050406030204" pitchFamily="18" charset="0"/>
                        <a:cs typeface="DejaVu Math TeX Gyre" panose="02000503000000000000" charset="0"/>
                      </a:rPr>
                      <m:t>𝑦</m:t>
                    </m:r>
                    <m:r>
                      <a:rPr kumimoji="1" lang="en-US" altLang="ja-JP" i="1" dirty="0">
                        <a:latin typeface="Cambria Math" panose="02040503050406030204" pitchFamily="18" charset="0"/>
                        <a:cs typeface="DejaVu Math TeX Gyre" panose="02000503000000000000" charset="0"/>
                      </a:rPr>
                      <m:t>∈</m:t>
                    </m:r>
                    <m:sSup>
                      <m:sSupPr>
                        <m:ctrlPr>
                          <a:rPr kumimoji="1" lang="en-US" altLang="ja-JP" i="1" dirty="0">
                            <a:latin typeface="Cambria Math" panose="02040503050406030204" pitchFamily="18" charset="0"/>
                            <a:cs typeface="DejaVu Math TeX Gyre" panose="02000503000000000000" charset="0"/>
                          </a:rPr>
                        </m:ctrlPr>
                      </m:sSupPr>
                      <m:e>
                        <m:r>
                          <a:rPr kumimoji="1" lang="en-US" altLang="ja-JP" i="1" dirty="0">
                            <a:latin typeface="Cambria Math" panose="02040503050406030204" pitchFamily="18" charset="0"/>
                            <a:cs typeface="DejaVu Math TeX Gyre" panose="02000503000000000000" charset="0"/>
                          </a:rPr>
                          <m:t>𝑅</m:t>
                        </m:r>
                      </m:e>
                      <m:sup>
                        <m:r>
                          <a:rPr kumimoji="1" lang="en-US" altLang="ja-JP" i="1" dirty="0">
                            <a:latin typeface="Cambria Math" panose="02040503050406030204" pitchFamily="18" charset="0"/>
                            <a:cs typeface="DejaVu Math TeX Gyre" panose="02000503000000000000" charset="0"/>
                          </a:rPr>
                          <m:t>𝑁</m:t>
                        </m:r>
                      </m:sup>
                    </m:sSup>
                    <m:r>
                      <a:rPr kumimoji="1" lang="en-US" altLang="ja-JP" i="1" dirty="0">
                        <a:latin typeface="Cambria Math" panose="02040503050406030204" pitchFamily="18" charset="0"/>
                        <a:cs typeface="DejaVu Math TeX Gyre" panose="02000503000000000000" charset="0"/>
                      </a:rPr>
                      <m:t>として、</m:t>
                    </m:r>
                    <m:r>
                      <a:rPr kumimoji="1" lang="en-US" altLang="ja-JP" i="1" dirty="0">
                        <a:latin typeface="Cambria Math" panose="02040503050406030204" pitchFamily="18" charset="0"/>
                        <a:cs typeface="DejaVu Math TeX Gyre" panose="02000503000000000000" charset="0"/>
                      </a:rPr>
                      <m:t>𝑟</m:t>
                    </m:r>
                    <m:r>
                      <a:rPr kumimoji="1" lang="en-US" altLang="ja-JP" i="1" dirty="0">
                        <a:latin typeface="Cambria Math" panose="02040503050406030204" pitchFamily="18" charset="0"/>
                        <a:cs typeface="DejaVu Math TeX Gyre" panose="02000503000000000000" charset="0"/>
                      </a:rPr>
                      <m:t>=</m:t>
                    </m:r>
                    <m:r>
                      <a:rPr kumimoji="1" lang="en-US" altLang="ja-JP" i="1" dirty="0">
                        <a:latin typeface="Cambria Math" panose="02040503050406030204" pitchFamily="18" charset="0"/>
                        <a:cs typeface="DejaVu Math TeX Gyre" panose="02000503000000000000" charset="0"/>
                      </a:rPr>
                      <m:t>𝑦</m:t>
                    </m:r>
                    <m:r>
                      <a:rPr kumimoji="1" lang="en-US" altLang="ja-JP" i="1" dirty="0">
                        <a:latin typeface="Cambria Math" panose="02040503050406030204" pitchFamily="18" charset="0"/>
                        <a:cs typeface="DejaVu Math TeX Gyre" panose="02000503000000000000" charset="0"/>
                      </a:rPr>
                      <m:t>とおく。</m:t>
                    </m:r>
                  </m:oMath>
                </a14:m>
                <a:endParaRPr kumimoji="1" lang="en-US" altLang="ja-JP" i="1" dirty="0">
                  <a:latin typeface="DejaVu Math TeX Gyre" panose="02000503000000000000" charset="0"/>
                  <a:cs typeface="DejaVu Math TeX Gyre" panose="02000503000000000000" charset="0"/>
                </a:endParaRPr>
              </a:p>
              <a:p>
                <a:pPr marL="0" indent="0">
                  <a:buNone/>
                </a:pPr>
                <a:endParaRPr kumimoji="1" lang="en-US" altLang="ja-JP" i="1" dirty="0">
                  <a:latin typeface="DejaVu Math TeX Gyre" panose="02000503000000000000" charset="0"/>
                  <a:cs typeface="DejaVu Math TeX Gyre" panose="02000503000000000000" charset="0"/>
                </a:endParaRPr>
              </a:p>
              <a:p>
                <a:pPr marL="0" indent="0">
                  <a:buNone/>
                </a:pPr>
                <a14:m>
                  <m:oMathPara xmlns:m="http://schemas.openxmlformats.org/officeDocument/2006/math">
                    <m:oMathParaPr>
                      <m:jc m:val="left"/>
                    </m:oMathParaPr>
                    <m:oMath xmlns:m="http://schemas.openxmlformats.org/officeDocument/2006/math">
                      <m:r>
                        <a:rPr kumimoji="1" lang="en-US" altLang="ja-JP" i="1" dirty="0">
                          <a:latin typeface="Cambria Math" panose="02040503050406030204" pitchFamily="18" charset="0"/>
                          <a:cs typeface="DejaVu Math TeX Gyre" panose="02000503000000000000" charset="0"/>
                        </a:rPr>
                        <m:t>[</m:t>
                      </m:r>
                      <m:sSub>
                        <m:sSubPr>
                          <m:ctrlPr>
                            <a:rPr kumimoji="1" lang="en-US" altLang="ja-JP" i="1" dirty="0">
                              <a:latin typeface="Cambria Math" panose="02040503050406030204" pitchFamily="18" charset="0"/>
                              <a:cs typeface="DejaVu Math TeX Gyre" panose="02000503000000000000" charset="0"/>
                            </a:rPr>
                          </m:ctrlPr>
                        </m:sSubPr>
                        <m:e>
                          <m:acc>
                            <m:accPr>
                              <m:chr m:val="̂"/>
                              <m:ctrlPr>
                                <a:rPr kumimoji="1" lang="en-US" altLang="ja-JP" i="1" dirty="0">
                                  <a:latin typeface="Cambria Math" panose="02040503050406030204" pitchFamily="18" charset="0"/>
                                  <a:cs typeface="DejaVu Math TeX Gyre" panose="02000503000000000000" charset="0"/>
                                </a:rPr>
                              </m:ctrlPr>
                            </m:accPr>
                            <m:e>
                              <m:r>
                                <a:rPr kumimoji="1" lang="en-US" altLang="ja-JP" i="1" dirty="0">
                                  <a:latin typeface="Cambria Math" panose="02040503050406030204" pitchFamily="18" charset="0"/>
                                  <a:cs typeface="DejaVu Math TeX Gyre" panose="02000503000000000000" charset="0"/>
                                </a:rPr>
                                <m:t>𝑓</m:t>
                              </m:r>
                            </m:e>
                          </m:acc>
                        </m:e>
                        <m:sub>
                          <m:r>
                            <a:rPr kumimoji="1" lang="en-US" altLang="ja-JP" i="1" dirty="0">
                              <a:latin typeface="Cambria Math" panose="02040503050406030204" pitchFamily="18" charset="0"/>
                              <a:cs typeface="DejaVu Math TeX Gyre" panose="02000503000000000000" charset="0"/>
                            </a:rPr>
                            <m:t>1</m:t>
                          </m:r>
                        </m:sub>
                      </m:sSub>
                      <m:r>
                        <a:rPr kumimoji="1" lang="en-US" altLang="ja-JP" i="1" dirty="0">
                          <a:latin typeface="Cambria Math" panose="02040503050406030204" pitchFamily="18" charset="0"/>
                          <a:cs typeface="DejaVu Math TeX Gyre" panose="02000503000000000000" charset="0"/>
                        </a:rPr>
                        <m:t>(</m:t>
                      </m:r>
                      <m:sSub>
                        <m:sSubPr>
                          <m:ctrlPr>
                            <a:rPr kumimoji="1" lang="en-US" altLang="ja-JP" i="1" dirty="0">
                              <a:latin typeface="Cambria Math" panose="02040503050406030204" pitchFamily="18" charset="0"/>
                              <a:cs typeface="DejaVu Math TeX Gyre" panose="02000503000000000000" charset="0"/>
                            </a:rPr>
                          </m:ctrlPr>
                        </m:sSubPr>
                        <m:e>
                          <m:r>
                            <a:rPr kumimoji="1" lang="en-US" altLang="ja-JP" i="1" dirty="0">
                              <a:latin typeface="Cambria Math" panose="02040503050406030204" pitchFamily="18" charset="0"/>
                              <a:cs typeface="DejaVu Math TeX Gyre" panose="02000503000000000000" charset="0"/>
                            </a:rPr>
                            <m:t>𝑥</m:t>
                          </m:r>
                        </m:e>
                        <m:sub>
                          <m:r>
                            <a:rPr kumimoji="1" lang="en-US" altLang="ja-JP" i="1" dirty="0">
                              <a:latin typeface="Cambria Math" panose="02040503050406030204" pitchFamily="18" charset="0"/>
                              <a:cs typeface="DejaVu Math TeX Gyre" panose="02000503000000000000" charset="0"/>
                            </a:rPr>
                            <m:t>1</m:t>
                          </m:r>
                        </m:sub>
                      </m:sSub>
                      <m:r>
                        <a:rPr kumimoji="1" lang="en-US" altLang="ja-JP" i="1" dirty="0">
                          <a:latin typeface="Cambria Math" panose="02040503050406030204" pitchFamily="18" charset="0"/>
                          <a:cs typeface="DejaVu Math TeX Gyre" panose="02000503000000000000" charset="0"/>
                        </a:rPr>
                        <m:t>),...,</m:t>
                      </m:r>
                      <m:sSub>
                        <m:sSubPr>
                          <m:ctrlPr>
                            <a:rPr kumimoji="1" lang="en-US" altLang="ja-JP" i="1" dirty="0">
                              <a:latin typeface="Cambria Math" panose="02040503050406030204" pitchFamily="18" charset="0"/>
                              <a:cs typeface="DejaVu Math TeX Gyre" panose="02000503000000000000" charset="0"/>
                            </a:rPr>
                          </m:ctrlPr>
                        </m:sSubPr>
                        <m:e>
                          <m:acc>
                            <m:accPr>
                              <m:chr m:val="̂"/>
                              <m:ctrlPr>
                                <a:rPr kumimoji="1" lang="en-US" altLang="ja-JP" i="1" dirty="0">
                                  <a:latin typeface="Cambria Math" panose="02040503050406030204" pitchFamily="18" charset="0"/>
                                  <a:cs typeface="DejaVu Math TeX Gyre" panose="02000503000000000000" charset="0"/>
                                </a:rPr>
                              </m:ctrlPr>
                            </m:accPr>
                            <m:e>
                              <m:r>
                                <a:rPr kumimoji="1" lang="en-US" altLang="ja-JP" i="1" dirty="0">
                                  <a:latin typeface="Cambria Math" panose="02040503050406030204" pitchFamily="18" charset="0"/>
                                  <a:cs typeface="DejaVu Math TeX Gyre" panose="02000503000000000000" charset="0"/>
                                </a:rPr>
                                <m:t>𝑓</m:t>
                              </m:r>
                            </m:e>
                          </m:acc>
                        </m:e>
                        <m:sub>
                          <m:r>
                            <a:rPr kumimoji="1" lang="en-US" altLang="ja-JP" i="1" dirty="0">
                              <a:latin typeface="Cambria Math" panose="02040503050406030204" pitchFamily="18" charset="0"/>
                              <a:cs typeface="DejaVu Math TeX Gyre" panose="02000503000000000000" charset="0"/>
                            </a:rPr>
                            <m:t>1</m:t>
                          </m:r>
                        </m:sub>
                      </m:sSub>
                      <m:r>
                        <a:rPr kumimoji="1" lang="en-US" altLang="ja-JP" i="1" dirty="0">
                          <a:latin typeface="Cambria Math" panose="02040503050406030204" pitchFamily="18" charset="0"/>
                          <a:cs typeface="DejaVu Math TeX Gyre" panose="02000503000000000000" charset="0"/>
                        </a:rPr>
                        <m:t>(</m:t>
                      </m:r>
                      <m:sSub>
                        <m:sSubPr>
                          <m:ctrlPr>
                            <a:rPr kumimoji="1" lang="en-US" altLang="ja-JP" i="1" dirty="0">
                              <a:latin typeface="Cambria Math" panose="02040503050406030204" pitchFamily="18" charset="0"/>
                              <a:cs typeface="DejaVu Math TeX Gyre" panose="02000503000000000000" charset="0"/>
                            </a:rPr>
                          </m:ctrlPr>
                        </m:sSubPr>
                        <m:e>
                          <m:r>
                            <a:rPr kumimoji="1" lang="en-US" altLang="ja-JP" i="1" dirty="0">
                              <a:latin typeface="Cambria Math" panose="02040503050406030204" pitchFamily="18" charset="0"/>
                              <a:cs typeface="DejaVu Math TeX Gyre" panose="02000503000000000000" charset="0"/>
                            </a:rPr>
                            <m:t>𝑥</m:t>
                          </m:r>
                        </m:e>
                        <m:sub>
                          <m:r>
                            <a:rPr kumimoji="1" lang="en-US" altLang="ja-JP" i="1" dirty="0">
                              <a:latin typeface="Cambria Math" panose="02040503050406030204" pitchFamily="18" charset="0"/>
                              <a:cs typeface="DejaVu Math TeX Gyre" panose="02000503000000000000" charset="0"/>
                            </a:rPr>
                            <m:t>𝑁</m:t>
                          </m:r>
                        </m:sub>
                      </m:sSub>
                      <m:r>
                        <a:rPr kumimoji="1" lang="en-US" altLang="ja-JP" i="1" dirty="0">
                          <a:latin typeface="Cambria Math" panose="02040503050406030204" pitchFamily="18" charset="0"/>
                          <a:cs typeface="DejaVu Math TeX Gyre" panose="02000503000000000000" charset="0"/>
                        </a:rPr>
                        <m:t>)</m:t>
                      </m:r>
                      <m:sSup>
                        <m:sSupPr>
                          <m:ctrlPr>
                            <a:rPr kumimoji="1" lang="en-US" altLang="ja-JP" i="1" dirty="0">
                              <a:latin typeface="Cambria Math" panose="02040503050406030204" pitchFamily="18" charset="0"/>
                              <a:cs typeface="DejaVu Math TeX Gyre" panose="02000503000000000000" charset="0"/>
                            </a:rPr>
                          </m:ctrlPr>
                        </m:sSupPr>
                        <m:e>
                          <m:r>
                            <a:rPr kumimoji="1" lang="en-US" altLang="ja-JP" i="1" dirty="0">
                              <a:latin typeface="Cambria Math" panose="02040503050406030204" pitchFamily="18" charset="0"/>
                              <a:cs typeface="DejaVu Math TeX Gyre" panose="02000503000000000000" charset="0"/>
                            </a:rPr>
                            <m:t>]</m:t>
                          </m:r>
                        </m:e>
                        <m:sup>
                          <m:r>
                            <a:rPr kumimoji="1" lang="en-US" altLang="ja-JP" i="1" dirty="0">
                              <a:latin typeface="Cambria Math" panose="02040503050406030204" pitchFamily="18" charset="0"/>
                              <a:cs typeface="DejaVu Math TeX Gyre" panose="02000503000000000000" charset="0"/>
                            </a:rPr>
                            <m:t>𝑇</m:t>
                          </m:r>
                        </m:sup>
                      </m:sSup>
                      <m:r>
                        <a:rPr kumimoji="1" lang="en-US" altLang="ja-JP" i="1" dirty="0">
                          <a:latin typeface="Cambria Math" panose="02040503050406030204" pitchFamily="18" charset="0"/>
                          <a:cs typeface="DejaVu Math TeX Gyre" panose="02000503000000000000" charset="0"/>
                        </a:rPr>
                        <m:t>が</m:t>
                      </m:r>
                      <m:r>
                        <a:rPr kumimoji="1" lang="en-US" altLang="ja-JP" i="1" dirty="0">
                          <a:latin typeface="Cambria Math" panose="02040503050406030204" pitchFamily="18" charset="0"/>
                          <a:cs typeface="DejaVu Math TeX Gyre" panose="02000503000000000000" charset="0"/>
                        </a:rPr>
                        <m:t>𝑟</m:t>
                      </m:r>
                      <m:r>
                        <a:rPr kumimoji="1" lang="en-US" altLang="ja-JP" i="1" dirty="0">
                          <a:latin typeface="Cambria Math" panose="02040503050406030204" pitchFamily="18" charset="0"/>
                          <a:cs typeface="DejaVu Math TeX Gyre" panose="02000503000000000000" charset="0"/>
                        </a:rPr>
                        <m:t>に近くなるように</m:t>
                      </m:r>
                      <m:sSub>
                        <m:sSubPr>
                          <m:ctrlPr>
                            <a:rPr kumimoji="1" lang="en-US" altLang="ja-JP" i="1" dirty="0">
                              <a:latin typeface="Cambria Math" panose="02040503050406030204" pitchFamily="18" charset="0"/>
                              <a:cs typeface="DejaVu Math TeX Gyre" panose="02000503000000000000" charset="0"/>
                            </a:rPr>
                          </m:ctrlPr>
                        </m:sSubPr>
                        <m:e>
                          <m:acc>
                            <m:accPr>
                              <m:chr m:val="̂"/>
                              <m:ctrlPr>
                                <a:rPr kumimoji="1" lang="en-US" altLang="ja-JP" i="1" dirty="0">
                                  <a:latin typeface="Cambria Math" panose="02040503050406030204" pitchFamily="18" charset="0"/>
                                  <a:cs typeface="DejaVu Math TeX Gyre" panose="02000503000000000000" charset="0"/>
                                </a:rPr>
                              </m:ctrlPr>
                            </m:accPr>
                            <m:e>
                              <m:r>
                                <a:rPr kumimoji="1" lang="en-US" altLang="ja-JP" i="1" dirty="0">
                                  <a:latin typeface="Cambria Math" panose="02040503050406030204" pitchFamily="18" charset="0"/>
                                  <a:cs typeface="DejaVu Math TeX Gyre" panose="02000503000000000000" charset="0"/>
                                </a:rPr>
                                <m:t>𝑓</m:t>
                              </m:r>
                            </m:e>
                          </m:acc>
                        </m:e>
                        <m:sub>
                          <m:r>
                            <a:rPr kumimoji="1" lang="en-US" altLang="ja-JP" i="1" dirty="0">
                              <a:latin typeface="Cambria Math" panose="02040503050406030204" pitchFamily="18" charset="0"/>
                              <a:cs typeface="DejaVu Math TeX Gyre" panose="02000503000000000000" charset="0"/>
                            </a:rPr>
                            <m:t>1</m:t>
                          </m:r>
                        </m:sub>
                      </m:sSub>
                      <m:r>
                        <a:rPr kumimoji="1" lang="en-US" altLang="ja-JP" i="1" dirty="0">
                          <a:latin typeface="Cambria Math" panose="02040503050406030204" pitchFamily="18" charset="0"/>
                          <a:cs typeface="DejaVu Math TeX Gyre" panose="02000503000000000000" charset="0"/>
                        </a:rPr>
                        <m:t>を生成する。</m:t>
                      </m:r>
                    </m:oMath>
                  </m:oMathPara>
                </a14:m>
                <a:endParaRPr kumimoji="1" lang="en-US" altLang="ja-JP" i="1" dirty="0">
                  <a:latin typeface="DejaVu Math TeX Gyre" panose="02000503000000000000" charset="0"/>
                  <a:cs typeface="DejaVu Math TeX Gyre" panose="02000503000000000000" charset="0"/>
                </a:endParaRPr>
              </a:p>
              <a:p>
                <a:pPr marL="0" indent="0">
                  <a:buNone/>
                </a:pPr>
                <a:endParaRPr kumimoji="1" lang="en-US" altLang="ja-JP" i="1" dirty="0">
                  <a:latin typeface="DejaVu Math TeX Gyre" panose="02000503000000000000" charset="0"/>
                  <a:cs typeface="DejaVu Math TeX Gyre" panose="02000503000000000000" charset="0"/>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i="1" dirty="0">
                              <a:latin typeface="Cambria Math" panose="02040503050406030204" pitchFamily="18" charset="0"/>
                              <a:cs typeface="DejaVu Math TeX Gyre" panose="02000503000000000000" charset="0"/>
                            </a:rPr>
                          </m:ctrlPr>
                        </m:sSubPr>
                        <m:e>
                          <m:r>
                            <a:rPr kumimoji="1" lang="en-US" altLang="ja-JP" i="1" dirty="0">
                              <a:latin typeface="Cambria Math" panose="02040503050406030204" pitchFamily="18" charset="0"/>
                              <a:cs typeface="DejaVu Math TeX Gyre" panose="02000503000000000000" charset="0"/>
                            </a:rPr>
                            <m:t>𝑟</m:t>
                          </m:r>
                        </m:e>
                        <m:sub>
                          <m:r>
                            <a:rPr kumimoji="1" lang="en-US" altLang="ja-JP" i="1" dirty="0">
                              <a:latin typeface="Cambria Math" panose="02040503050406030204" pitchFamily="18" charset="0"/>
                              <a:cs typeface="DejaVu Math TeX Gyre" panose="02000503000000000000" charset="0"/>
                            </a:rPr>
                            <m:t>1</m:t>
                          </m:r>
                        </m:sub>
                      </m:sSub>
                      <m:r>
                        <a:rPr kumimoji="1" lang="en-US" altLang="ja-JP" i="1" dirty="0">
                          <a:latin typeface="Cambria Math" panose="02040503050406030204" pitchFamily="18" charset="0"/>
                          <a:cs typeface="DejaVu Math TeX Gyre" panose="02000503000000000000" charset="0"/>
                        </a:rPr>
                        <m:t>=</m:t>
                      </m:r>
                      <m:sSub>
                        <m:sSubPr>
                          <m:ctrlPr>
                            <a:rPr kumimoji="1" lang="en-US" altLang="ja-JP" i="1" dirty="0">
                              <a:latin typeface="Cambria Math" panose="02040503050406030204" pitchFamily="18" charset="0"/>
                              <a:cs typeface="DejaVu Math TeX Gyre" panose="02000503000000000000" charset="0"/>
                            </a:rPr>
                          </m:ctrlPr>
                        </m:sSubPr>
                        <m:e>
                          <m:r>
                            <a:rPr kumimoji="1" lang="en-US" altLang="ja-JP" i="1" dirty="0">
                              <a:latin typeface="Cambria Math" panose="02040503050406030204" pitchFamily="18" charset="0"/>
                              <a:cs typeface="DejaVu Math TeX Gyre" panose="02000503000000000000" charset="0"/>
                            </a:rPr>
                            <m:t>𝑟</m:t>
                          </m:r>
                        </m:e>
                        <m:sub>
                          <m:r>
                            <a:rPr kumimoji="1" lang="en-US" altLang="ja-JP" i="1" dirty="0">
                              <a:latin typeface="Cambria Math" panose="02040503050406030204" pitchFamily="18" charset="0"/>
                              <a:cs typeface="DejaVu Math TeX Gyre" panose="02000503000000000000" charset="0"/>
                            </a:rPr>
                            <m:t>1</m:t>
                          </m:r>
                        </m:sub>
                      </m:sSub>
                      <m:r>
                        <a:rPr kumimoji="1" lang="en-US" altLang="ja-JP" i="1" dirty="0">
                          <a:latin typeface="Cambria Math" panose="02040503050406030204" pitchFamily="18" charset="0"/>
                          <a:cs typeface="DejaVu Math TeX Gyre" panose="02000503000000000000" charset="0"/>
                        </a:rPr>
                        <m:t>−</m:t>
                      </m:r>
                      <m:r>
                        <a:rPr kumimoji="1" lang="en-US" altLang="ja-JP" i="1" dirty="0">
                          <a:latin typeface="Cambria Math" panose="02040503050406030204" pitchFamily="18" charset="0"/>
                          <a:cs typeface="DejaVu Math TeX Gyre" panose="02000503000000000000" charset="0"/>
                        </a:rPr>
                        <m:t>���</m:t>
                      </m:r>
                      <m:sSub>
                        <m:sSubPr>
                          <m:ctrlPr>
                            <a:rPr kumimoji="1" lang="en-US" altLang="ja-JP" i="1" dirty="0">
                              <a:latin typeface="Cambria Math" panose="02040503050406030204" pitchFamily="18" charset="0"/>
                              <a:cs typeface="DejaVu Math TeX Gyre" panose="02000503000000000000" charset="0"/>
                            </a:rPr>
                          </m:ctrlPr>
                        </m:sSubPr>
                        <m:e>
                          <m:acc>
                            <m:accPr>
                              <m:chr m:val="̂"/>
                              <m:ctrlPr>
                                <a:rPr kumimoji="1" lang="en-US" altLang="ja-JP" i="1" dirty="0">
                                  <a:latin typeface="Cambria Math" panose="02040503050406030204" pitchFamily="18" charset="0"/>
                                  <a:cs typeface="DejaVu Math TeX Gyre" panose="02000503000000000000" charset="0"/>
                                </a:rPr>
                              </m:ctrlPr>
                            </m:accPr>
                            <m:e>
                              <m:r>
                                <a:rPr kumimoji="1" lang="en-US" altLang="ja-JP" i="1" dirty="0">
                                  <a:latin typeface="Cambria Math" panose="02040503050406030204" pitchFamily="18" charset="0"/>
                                  <a:cs typeface="DejaVu Math TeX Gyre" panose="02000503000000000000" charset="0"/>
                                </a:rPr>
                                <m:t>𝑓</m:t>
                              </m:r>
                            </m:e>
                          </m:acc>
                        </m:e>
                        <m:sub>
                          <m:r>
                            <a:rPr kumimoji="1" lang="en-US" altLang="ja-JP" i="1" dirty="0">
                              <a:latin typeface="Cambria Math" panose="02040503050406030204" pitchFamily="18" charset="0"/>
                              <a:cs typeface="DejaVu Math TeX Gyre" panose="02000503000000000000" charset="0"/>
                            </a:rPr>
                            <m:t>1</m:t>
                          </m:r>
                        </m:sub>
                      </m:sSub>
                      <m:r>
                        <a:rPr kumimoji="1" lang="en-US" altLang="ja-JP" i="1" dirty="0">
                          <a:latin typeface="Cambria Math" panose="02040503050406030204" pitchFamily="18" charset="0"/>
                          <a:cs typeface="DejaVu Math TeX Gyre" panose="02000503000000000000" charset="0"/>
                        </a:rPr>
                        <m:t>(</m:t>
                      </m:r>
                      <m:sSub>
                        <m:sSubPr>
                          <m:ctrlPr>
                            <a:rPr kumimoji="1" lang="en-US" altLang="ja-JP" i="1" dirty="0">
                              <a:latin typeface="Cambria Math" panose="02040503050406030204" pitchFamily="18" charset="0"/>
                              <a:cs typeface="DejaVu Math TeX Gyre" panose="02000503000000000000" charset="0"/>
                            </a:rPr>
                          </m:ctrlPr>
                        </m:sSubPr>
                        <m:e>
                          <m:r>
                            <a:rPr kumimoji="1" lang="en-US" altLang="ja-JP" i="1" dirty="0">
                              <a:latin typeface="Cambria Math" panose="02040503050406030204" pitchFamily="18" charset="0"/>
                              <a:cs typeface="DejaVu Math TeX Gyre" panose="02000503000000000000" charset="0"/>
                            </a:rPr>
                            <m:t>𝑥</m:t>
                          </m:r>
                        </m:e>
                        <m:sub>
                          <m:r>
                            <a:rPr kumimoji="1" lang="en-US" altLang="ja-JP" i="1" dirty="0">
                              <a:latin typeface="Cambria Math" panose="02040503050406030204" pitchFamily="18" charset="0"/>
                              <a:cs typeface="DejaVu Math TeX Gyre" panose="02000503000000000000" charset="0"/>
                            </a:rPr>
                            <m:t>1</m:t>
                          </m:r>
                        </m:sub>
                      </m:sSub>
                      <m:r>
                        <a:rPr kumimoji="1" lang="en-US" altLang="ja-JP" i="1" dirty="0">
                          <a:latin typeface="Cambria Math" panose="02040503050406030204" pitchFamily="18" charset="0"/>
                          <a:cs typeface="DejaVu Math TeX Gyre" panose="02000503000000000000" charset="0"/>
                        </a:rPr>
                        <m:t>),...,</m:t>
                      </m:r>
                      <m:sSub>
                        <m:sSubPr>
                          <m:ctrlPr>
                            <a:rPr kumimoji="1" lang="en-US" altLang="ja-JP" i="1" dirty="0">
                              <a:latin typeface="Cambria Math" panose="02040503050406030204" pitchFamily="18" charset="0"/>
                              <a:cs typeface="DejaVu Math TeX Gyre" panose="02000503000000000000" charset="0"/>
                            </a:rPr>
                          </m:ctrlPr>
                        </m:sSubPr>
                        <m:e>
                          <m:r>
                            <a:rPr kumimoji="1" lang="en-US" altLang="ja-JP" i="1" dirty="0">
                              <a:latin typeface="Cambria Math" panose="02040503050406030204" pitchFamily="18" charset="0"/>
                              <a:cs typeface="DejaVu Math TeX Gyre" panose="02000503000000000000" charset="0"/>
                            </a:rPr>
                            <m:t>𝑟</m:t>
                          </m:r>
                        </m:e>
                        <m:sub>
                          <m:r>
                            <a:rPr kumimoji="1" lang="en-US" altLang="ja-JP" i="1" dirty="0">
                              <a:latin typeface="Cambria Math" panose="02040503050406030204" pitchFamily="18" charset="0"/>
                              <a:cs typeface="DejaVu Math TeX Gyre" panose="02000503000000000000" charset="0"/>
                            </a:rPr>
                            <m:t>𝑁</m:t>
                          </m:r>
                        </m:sub>
                      </m:sSub>
                      <m:r>
                        <a:rPr kumimoji="1" lang="en-US" altLang="ja-JP" i="1" dirty="0">
                          <a:latin typeface="Cambria Math" panose="02040503050406030204" pitchFamily="18" charset="0"/>
                          <a:cs typeface="DejaVu Math TeX Gyre" panose="02000503000000000000" charset="0"/>
                        </a:rPr>
                        <m:t>=</m:t>
                      </m:r>
                      <m:sSub>
                        <m:sSubPr>
                          <m:ctrlPr>
                            <a:rPr kumimoji="1" lang="en-US" altLang="ja-JP" i="1" dirty="0">
                              <a:latin typeface="Cambria Math" panose="02040503050406030204" pitchFamily="18" charset="0"/>
                              <a:cs typeface="DejaVu Math TeX Gyre" panose="02000503000000000000" charset="0"/>
                            </a:rPr>
                          </m:ctrlPr>
                        </m:sSubPr>
                        <m:e>
                          <m:r>
                            <a:rPr kumimoji="1" lang="en-US" altLang="ja-JP" i="1" dirty="0">
                              <a:latin typeface="Cambria Math" panose="02040503050406030204" pitchFamily="18" charset="0"/>
                              <a:cs typeface="DejaVu Math TeX Gyre" panose="02000503000000000000" charset="0"/>
                            </a:rPr>
                            <m:t>𝑟</m:t>
                          </m:r>
                        </m:e>
                        <m:sub>
                          <m:r>
                            <a:rPr kumimoji="1" lang="en-US" altLang="ja-JP" i="1" dirty="0">
                              <a:latin typeface="Cambria Math" panose="02040503050406030204" pitchFamily="18" charset="0"/>
                              <a:cs typeface="DejaVu Math TeX Gyre" panose="02000503000000000000" charset="0"/>
                            </a:rPr>
                            <m:t>𝑁</m:t>
                          </m:r>
                        </m:sub>
                      </m:sSub>
                      <m:r>
                        <a:rPr kumimoji="1" lang="en-US" altLang="ja-JP" i="1" dirty="0">
                          <a:latin typeface="Cambria Math" panose="02040503050406030204" pitchFamily="18" charset="0"/>
                          <a:cs typeface="DejaVu Math TeX Gyre" panose="02000503000000000000" charset="0"/>
                        </a:rPr>
                        <m:t>−</m:t>
                      </m:r>
                      <m:sSub>
                        <m:sSubPr>
                          <m:ctrlPr>
                            <a:rPr kumimoji="1" lang="en-US" altLang="ja-JP" i="1" dirty="0">
                              <a:latin typeface="Cambria Math" panose="02040503050406030204" pitchFamily="18" charset="0"/>
                              <a:cs typeface="DejaVu Math TeX Gyre" panose="02000503000000000000" charset="0"/>
                            </a:rPr>
                          </m:ctrlPr>
                        </m:sSubPr>
                        <m:e>
                          <m:acc>
                            <m:accPr>
                              <m:chr m:val="̂"/>
                              <m:ctrlPr>
                                <a:rPr kumimoji="1" lang="en-US" altLang="ja-JP" i="1" dirty="0">
                                  <a:latin typeface="Cambria Math" panose="02040503050406030204" pitchFamily="18" charset="0"/>
                                  <a:cs typeface="DejaVu Math TeX Gyre" panose="02000503000000000000" charset="0"/>
                                </a:rPr>
                              </m:ctrlPr>
                            </m:accPr>
                            <m:e>
                              <m:r>
                                <a:rPr kumimoji="1" lang="en-US" altLang="ja-JP" i="1" dirty="0">
                                  <a:latin typeface="Cambria Math" panose="02040503050406030204" pitchFamily="18" charset="0"/>
                                  <a:cs typeface="DejaVu Math TeX Gyre" panose="02000503000000000000" charset="0"/>
                                </a:rPr>
                                <m:t>𝑓</m:t>
                              </m:r>
                            </m:e>
                          </m:acc>
                        </m:e>
                        <m:sub>
                          <m:r>
                            <a:rPr kumimoji="1" lang="en-US" altLang="ja-JP" i="1" dirty="0">
                              <a:latin typeface="Cambria Math" panose="02040503050406030204" pitchFamily="18" charset="0"/>
                              <a:cs typeface="DejaVu Math TeX Gyre" panose="02000503000000000000" charset="0"/>
                            </a:rPr>
                            <m:t>𝐵</m:t>
                          </m:r>
                        </m:sub>
                      </m:sSub>
                      <m:r>
                        <a:rPr kumimoji="1" lang="en-US" altLang="ja-JP" i="1" dirty="0">
                          <a:latin typeface="Cambria Math" panose="02040503050406030204" pitchFamily="18" charset="0"/>
                          <a:cs typeface="DejaVu Math TeX Gyre" panose="02000503000000000000" charset="0"/>
                        </a:rPr>
                        <m:t>(</m:t>
                      </m:r>
                      <m:sSub>
                        <m:sSubPr>
                          <m:ctrlPr>
                            <a:rPr kumimoji="1" lang="en-US" altLang="ja-JP" i="1" dirty="0">
                              <a:latin typeface="Cambria Math" panose="02040503050406030204" pitchFamily="18" charset="0"/>
                              <a:cs typeface="DejaVu Math TeX Gyre" panose="02000503000000000000" charset="0"/>
                            </a:rPr>
                          </m:ctrlPr>
                        </m:sSubPr>
                        <m:e>
                          <m:r>
                            <a:rPr kumimoji="1" lang="en-US" altLang="ja-JP" i="1" dirty="0">
                              <a:latin typeface="Cambria Math" panose="02040503050406030204" pitchFamily="18" charset="0"/>
                              <a:cs typeface="DejaVu Math TeX Gyre" panose="02000503000000000000" charset="0"/>
                            </a:rPr>
                            <m:t>𝑥</m:t>
                          </m:r>
                        </m:e>
                        <m:sub>
                          <m:r>
                            <a:rPr kumimoji="1" lang="en-US" altLang="ja-JP" i="1" dirty="0">
                              <a:latin typeface="Cambria Math" panose="02040503050406030204" pitchFamily="18" charset="0"/>
                              <a:cs typeface="DejaVu Math TeX Gyre" panose="02000503000000000000" charset="0"/>
                            </a:rPr>
                            <m:t>𝑁</m:t>
                          </m:r>
                        </m:sub>
                      </m:sSub>
                      <m:r>
                        <a:rPr kumimoji="1" lang="en-US" altLang="ja-JP" i="1" dirty="0">
                          <a:latin typeface="Cambria Math" panose="02040503050406030204" pitchFamily="18" charset="0"/>
                          <a:cs typeface="DejaVu Math TeX Gyre" panose="02000503000000000000" charset="0"/>
                        </a:rPr>
                        <m:t>)</m:t>
                      </m:r>
                    </m:oMath>
                  </m:oMathPara>
                </a14:m>
                <a:endParaRPr kumimoji="1" lang="en-US" altLang="ja-JP" i="1" dirty="0">
                  <a:latin typeface="DejaVu Math TeX Gyre" panose="02000503000000000000" charset="0"/>
                  <a:cs typeface="DejaVu Math TeX Gyre" panose="02000503000000000000" charset="0"/>
                </a:endParaRPr>
              </a:p>
              <a:p>
                <a:pPr marL="0" indent="0">
                  <a:buNone/>
                </a:pPr>
                <a:endParaRPr kumimoji="1" lang="en-US" altLang="ja-JP" i="1" dirty="0">
                  <a:latin typeface="DejaVu Math TeX Gyre" panose="02000503000000000000" charset="0"/>
                  <a:cs typeface="DejaVu Math TeX Gyre" panose="02000503000000000000" charset="0"/>
                </a:endParaRPr>
              </a:p>
              <a:p>
                <a:pPr marL="0" indent="0">
                  <a:buNone/>
                </a:pPr>
                <a:endParaRPr kumimoji="1" lang="en-US" altLang="ja-JP" i="1" dirty="0">
                  <a:latin typeface="DejaVu Math TeX Gyre" panose="02000503000000000000" charset="0"/>
                  <a:cs typeface="DejaVu Math TeX Gyre" panose="02000503000000000000" charset="0"/>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i="1" dirty="0">
                              <a:latin typeface="Cambria Math" panose="02040503050406030204" pitchFamily="18" charset="0"/>
                              <a:cs typeface="DejaVu Math TeX Gyre" panose="02000503000000000000" charset="0"/>
                            </a:rPr>
                          </m:ctrlPr>
                        </m:sSubPr>
                        <m:e>
                          <m:r>
                            <a:rPr kumimoji="1" lang="en-US" altLang="ja-JP" i="1" dirty="0">
                              <a:latin typeface="Cambria Math" panose="02040503050406030204" pitchFamily="18" charset="0"/>
                              <a:cs typeface="DejaVu Math TeX Gyre" panose="02000503000000000000" charset="0"/>
                            </a:rPr>
                            <m:t>𝑟</m:t>
                          </m:r>
                        </m:e>
                        <m:sub>
                          <m:r>
                            <a:rPr kumimoji="1" lang="en-US" altLang="ja-JP" i="1" dirty="0">
                              <a:latin typeface="Cambria Math" panose="02040503050406030204" pitchFamily="18" charset="0"/>
                              <a:cs typeface="DejaVu Math TeX Gyre" panose="02000503000000000000" charset="0"/>
                            </a:rPr>
                            <m:t>1</m:t>
                          </m:r>
                        </m:sub>
                      </m:sSub>
                      <m:r>
                        <a:rPr kumimoji="1" lang="en-US" altLang="ja-JP" i="1" dirty="0">
                          <a:latin typeface="Cambria Math" panose="02040503050406030204" pitchFamily="18" charset="0"/>
                          <a:cs typeface="DejaVu Math TeX Gyre" panose="02000503000000000000" charset="0"/>
                        </a:rPr>
                        <m:t>=</m:t>
                      </m:r>
                      <m:sSub>
                        <m:sSubPr>
                          <m:ctrlPr>
                            <a:rPr kumimoji="1" lang="en-US" altLang="ja-JP" i="1" dirty="0">
                              <a:latin typeface="Cambria Math" panose="02040503050406030204" pitchFamily="18" charset="0"/>
                              <a:cs typeface="DejaVu Math TeX Gyre" panose="02000503000000000000" charset="0"/>
                            </a:rPr>
                          </m:ctrlPr>
                        </m:sSubPr>
                        <m:e>
                          <m:r>
                            <a:rPr kumimoji="1" lang="en-US" altLang="ja-JP" i="1" dirty="0">
                              <a:latin typeface="Cambria Math" panose="02040503050406030204" pitchFamily="18" charset="0"/>
                              <a:cs typeface="DejaVu Math TeX Gyre" panose="02000503000000000000" charset="0"/>
                            </a:rPr>
                            <m:t>𝑟</m:t>
                          </m:r>
                        </m:e>
                        <m:sub>
                          <m:r>
                            <a:rPr kumimoji="1" lang="en-US" altLang="ja-JP" i="1" dirty="0">
                              <a:latin typeface="Cambria Math" panose="02040503050406030204" pitchFamily="18" charset="0"/>
                              <a:cs typeface="DejaVu Math TeX Gyre" panose="02000503000000000000" charset="0"/>
                            </a:rPr>
                            <m:t>1</m:t>
                          </m:r>
                        </m:sub>
                      </m:sSub>
                      <m:r>
                        <a:rPr kumimoji="1" lang="en-US" altLang="ja-JP" i="1" dirty="0">
                          <a:latin typeface="Cambria Math" panose="02040503050406030204" pitchFamily="18" charset="0"/>
                          <a:cs typeface="DejaVu Math TeX Gyre" panose="02000503000000000000" charset="0"/>
                        </a:rPr>
                        <m:t>−</m:t>
                      </m:r>
                      <m:r>
                        <a:rPr kumimoji="1" lang="en-US" altLang="ja-JP" i="1" dirty="0">
                          <a:latin typeface="Cambria Math" panose="02040503050406030204" pitchFamily="18" charset="0"/>
                          <a:cs typeface="DejaVu Math TeX Gyre" panose="02000503000000000000" charset="0"/>
                        </a:rPr>
                        <m:t>𝜆</m:t>
                      </m:r>
                      <m:sSub>
                        <m:sSubPr>
                          <m:ctrlPr>
                            <a:rPr kumimoji="1" lang="en-US" altLang="ja-JP" i="1" dirty="0">
                              <a:latin typeface="Cambria Math" panose="02040503050406030204" pitchFamily="18" charset="0"/>
                              <a:cs typeface="DejaVu Math TeX Gyre" panose="02000503000000000000" charset="0"/>
                            </a:rPr>
                          </m:ctrlPr>
                        </m:sSubPr>
                        <m:e>
                          <m:acc>
                            <m:accPr>
                              <m:chr m:val="̂"/>
                              <m:ctrlPr>
                                <a:rPr kumimoji="1" lang="en-US" altLang="ja-JP" i="1" dirty="0">
                                  <a:latin typeface="Cambria Math" panose="02040503050406030204" pitchFamily="18" charset="0"/>
                                  <a:cs typeface="DejaVu Math TeX Gyre" panose="02000503000000000000" charset="0"/>
                                </a:rPr>
                              </m:ctrlPr>
                            </m:accPr>
                            <m:e>
                              <m:r>
                                <a:rPr kumimoji="1" lang="en-US" altLang="ja-JP" i="1" dirty="0">
                                  <a:latin typeface="Cambria Math" panose="02040503050406030204" pitchFamily="18" charset="0"/>
                                  <a:cs typeface="DejaVu Math TeX Gyre" panose="02000503000000000000" charset="0"/>
                                </a:rPr>
                                <m:t>𝑓</m:t>
                              </m:r>
                            </m:e>
                          </m:acc>
                        </m:e>
                        <m:sub>
                          <m:r>
                            <a:rPr kumimoji="1" lang="en-US" altLang="ja-JP" i="1" dirty="0">
                              <a:latin typeface="Cambria Math" panose="02040503050406030204" pitchFamily="18" charset="0"/>
                              <a:cs typeface="DejaVu Math TeX Gyre" panose="02000503000000000000" charset="0"/>
                            </a:rPr>
                            <m:t>𝐵</m:t>
                          </m:r>
                        </m:sub>
                      </m:sSub>
                      <m:r>
                        <a:rPr kumimoji="1" lang="en-US" altLang="ja-JP" i="1" dirty="0">
                          <a:latin typeface="Cambria Math" panose="02040503050406030204" pitchFamily="18" charset="0"/>
                          <a:cs typeface="DejaVu Math TeX Gyre" panose="02000503000000000000" charset="0"/>
                        </a:rPr>
                        <m:t>(</m:t>
                      </m:r>
                      <m:sSub>
                        <m:sSubPr>
                          <m:ctrlPr>
                            <a:rPr kumimoji="1" lang="en-US" altLang="ja-JP" i="1" dirty="0">
                              <a:latin typeface="Cambria Math" panose="02040503050406030204" pitchFamily="18" charset="0"/>
                              <a:cs typeface="DejaVu Math TeX Gyre" panose="02000503000000000000" charset="0"/>
                            </a:rPr>
                          </m:ctrlPr>
                        </m:sSubPr>
                        <m:e>
                          <m:r>
                            <a:rPr kumimoji="1" lang="en-US" altLang="ja-JP" i="1" dirty="0">
                              <a:latin typeface="Cambria Math" panose="02040503050406030204" pitchFamily="18" charset="0"/>
                              <a:cs typeface="DejaVu Math TeX Gyre" panose="02000503000000000000" charset="0"/>
                            </a:rPr>
                            <m:t>𝑥</m:t>
                          </m:r>
                        </m:e>
                        <m:sub>
                          <m:r>
                            <a:rPr kumimoji="1" lang="en-US" altLang="ja-JP" i="1" dirty="0">
                              <a:latin typeface="Cambria Math" panose="02040503050406030204" pitchFamily="18" charset="0"/>
                              <a:cs typeface="DejaVu Math TeX Gyre" panose="02000503000000000000" charset="0"/>
                            </a:rPr>
                            <m:t>1</m:t>
                          </m:r>
                        </m:sub>
                      </m:sSub>
                      <m:r>
                        <a:rPr kumimoji="1" lang="en-US" altLang="ja-JP" i="1" dirty="0">
                          <a:latin typeface="Cambria Math" panose="02040503050406030204" pitchFamily="18" charset="0"/>
                          <a:cs typeface="DejaVu Math TeX Gyre" panose="02000503000000000000" charset="0"/>
                        </a:rPr>
                        <m:t>),...,</m:t>
                      </m:r>
                      <m:sSub>
                        <m:sSubPr>
                          <m:ctrlPr>
                            <a:rPr kumimoji="1" lang="en-US" altLang="ja-JP" i="1" dirty="0">
                              <a:latin typeface="Cambria Math" panose="02040503050406030204" pitchFamily="18" charset="0"/>
                              <a:cs typeface="DejaVu Math TeX Gyre" panose="02000503000000000000" charset="0"/>
                            </a:rPr>
                          </m:ctrlPr>
                        </m:sSubPr>
                        <m:e>
                          <m:r>
                            <a:rPr kumimoji="1" lang="en-US" altLang="ja-JP" i="1" dirty="0">
                              <a:latin typeface="Cambria Math" panose="02040503050406030204" pitchFamily="18" charset="0"/>
                              <a:cs typeface="DejaVu Math TeX Gyre" panose="02000503000000000000" charset="0"/>
                            </a:rPr>
                            <m:t>𝑟</m:t>
                          </m:r>
                        </m:e>
                        <m:sub>
                          <m:r>
                            <a:rPr kumimoji="1" lang="en-US" altLang="ja-JP" i="1" dirty="0">
                              <a:latin typeface="Cambria Math" panose="02040503050406030204" pitchFamily="18" charset="0"/>
                              <a:cs typeface="DejaVu Math TeX Gyre" panose="02000503000000000000" charset="0"/>
                            </a:rPr>
                            <m:t>𝑁</m:t>
                          </m:r>
                        </m:sub>
                      </m:sSub>
                      <m:r>
                        <a:rPr kumimoji="1" lang="en-US" altLang="ja-JP" i="1" dirty="0">
                          <a:latin typeface="Cambria Math" panose="02040503050406030204" pitchFamily="18" charset="0"/>
                          <a:cs typeface="DejaVu Math TeX Gyre" panose="02000503000000000000" charset="0"/>
                        </a:rPr>
                        <m:t>=</m:t>
                      </m:r>
                      <m:sSub>
                        <m:sSubPr>
                          <m:ctrlPr>
                            <a:rPr kumimoji="1" lang="en-US" altLang="ja-JP" i="1" dirty="0">
                              <a:latin typeface="Cambria Math" panose="02040503050406030204" pitchFamily="18" charset="0"/>
                              <a:cs typeface="DejaVu Math TeX Gyre" panose="02000503000000000000" charset="0"/>
                            </a:rPr>
                          </m:ctrlPr>
                        </m:sSubPr>
                        <m:e>
                          <m:r>
                            <a:rPr kumimoji="1" lang="en-US" altLang="ja-JP" i="1" dirty="0">
                              <a:latin typeface="Cambria Math" panose="02040503050406030204" pitchFamily="18" charset="0"/>
                              <a:cs typeface="DejaVu Math TeX Gyre" panose="02000503000000000000" charset="0"/>
                            </a:rPr>
                            <m:t>𝑟</m:t>
                          </m:r>
                        </m:e>
                        <m:sub>
                          <m:r>
                            <a:rPr kumimoji="1" lang="en-US" altLang="ja-JP" i="1" dirty="0">
                              <a:latin typeface="Cambria Math" panose="02040503050406030204" pitchFamily="18" charset="0"/>
                              <a:cs typeface="DejaVu Math TeX Gyre" panose="02000503000000000000" charset="0"/>
                            </a:rPr>
                            <m:t>𝑁</m:t>
                          </m:r>
                        </m:sub>
                      </m:sSub>
                      <m:r>
                        <a:rPr kumimoji="1" lang="en-US" altLang="ja-JP" i="1" dirty="0">
                          <a:latin typeface="Cambria Math" panose="02040503050406030204" pitchFamily="18" charset="0"/>
                          <a:cs typeface="DejaVu Math TeX Gyre" panose="02000503000000000000" charset="0"/>
                        </a:rPr>
                        <m:t>−</m:t>
                      </m:r>
                      <m:sSub>
                        <m:sSubPr>
                          <m:ctrlPr>
                            <a:rPr kumimoji="1" lang="en-US" altLang="ja-JP" i="1" dirty="0">
                              <a:latin typeface="Cambria Math" panose="02040503050406030204" pitchFamily="18" charset="0"/>
                              <a:cs typeface="DejaVu Math TeX Gyre" panose="02000503000000000000" charset="0"/>
                            </a:rPr>
                          </m:ctrlPr>
                        </m:sSubPr>
                        <m:e>
                          <m:acc>
                            <m:accPr>
                              <m:chr m:val="̂"/>
                              <m:ctrlPr>
                                <a:rPr kumimoji="1" lang="en-US" altLang="ja-JP" i="1" dirty="0">
                                  <a:latin typeface="Cambria Math" panose="02040503050406030204" pitchFamily="18" charset="0"/>
                                  <a:cs typeface="DejaVu Math TeX Gyre" panose="02000503000000000000" charset="0"/>
                                </a:rPr>
                              </m:ctrlPr>
                            </m:accPr>
                            <m:e>
                              <m:r>
                                <a:rPr kumimoji="1" lang="en-US" altLang="ja-JP" i="1" dirty="0">
                                  <a:latin typeface="Cambria Math" panose="02040503050406030204" pitchFamily="18" charset="0"/>
                                  <a:cs typeface="DejaVu Math TeX Gyre" panose="02000503000000000000" charset="0"/>
                                </a:rPr>
                                <m:t>𝑓</m:t>
                              </m:r>
                            </m:e>
                          </m:acc>
                        </m:e>
                        <m:sub>
                          <m:r>
                            <a:rPr kumimoji="1" lang="en-US" altLang="ja-JP" i="1" dirty="0">
                              <a:latin typeface="Cambria Math" panose="02040503050406030204" pitchFamily="18" charset="0"/>
                              <a:cs typeface="DejaVu Math TeX Gyre" panose="02000503000000000000" charset="0"/>
                            </a:rPr>
                            <m:t>𝐵</m:t>
                          </m:r>
                        </m:sub>
                      </m:sSub>
                      <m:r>
                        <a:rPr kumimoji="1" lang="en-US" altLang="ja-JP" i="1" dirty="0">
                          <a:latin typeface="Cambria Math" panose="02040503050406030204" pitchFamily="18" charset="0"/>
                          <a:cs typeface="DejaVu Math TeX Gyre" panose="02000503000000000000" charset="0"/>
                        </a:rPr>
                        <m:t>(</m:t>
                      </m:r>
                      <m:sSub>
                        <m:sSubPr>
                          <m:ctrlPr>
                            <a:rPr kumimoji="1" lang="en-US" altLang="ja-JP" i="1" dirty="0">
                              <a:latin typeface="Cambria Math" panose="02040503050406030204" pitchFamily="18" charset="0"/>
                              <a:cs typeface="DejaVu Math TeX Gyre" panose="02000503000000000000" charset="0"/>
                            </a:rPr>
                          </m:ctrlPr>
                        </m:sSubPr>
                        <m:e>
                          <m:r>
                            <a:rPr kumimoji="1" lang="en-US" altLang="ja-JP" i="1" dirty="0">
                              <a:latin typeface="Cambria Math" panose="02040503050406030204" pitchFamily="18" charset="0"/>
                              <a:cs typeface="DejaVu Math TeX Gyre" panose="02000503000000000000" charset="0"/>
                            </a:rPr>
                            <m:t>𝑥</m:t>
                          </m:r>
                        </m:e>
                        <m:sub>
                          <m:r>
                            <a:rPr kumimoji="1" lang="en-US" altLang="ja-JP" i="1" dirty="0">
                              <a:latin typeface="Cambria Math" panose="02040503050406030204" pitchFamily="18" charset="0"/>
                              <a:cs typeface="DejaVu Math TeX Gyre" panose="02000503000000000000" charset="0"/>
                            </a:rPr>
                            <m:t>𝑁</m:t>
                          </m:r>
                        </m:sub>
                      </m:sSub>
                      <m:r>
                        <a:rPr kumimoji="1" lang="en-US" altLang="ja-JP" i="1" dirty="0">
                          <a:latin typeface="Cambria Math" panose="02040503050406030204" pitchFamily="18" charset="0"/>
                          <a:cs typeface="DejaVu Math TeX Gyre" panose="02000503000000000000" charset="0"/>
                        </a:rPr>
                        <m:t>)</m:t>
                      </m:r>
                    </m:oMath>
                  </m:oMathPara>
                </a14:m>
                <a:endParaRPr kumimoji="1" lang="en-US" altLang="ja-JP" dirty="0"/>
              </a:p>
            </p:txBody>
          </p:sp>
        </mc:Choice>
        <mc:Fallback xmlns="">
          <p:sp>
            <p:nvSpPr>
              <p:cNvPr id="4" name="コンテンツ プレースホルダー 2"/>
              <p:cNvSpPr>
                <a:spLocks noRot="1" noChangeAspect="1" noMove="1" noResize="1" noEditPoints="1" noAdjustHandles="1" noChangeArrowheads="1" noChangeShapeType="1" noTextEdit="1"/>
              </p:cNvSpPr>
              <p:nvPr>
                <p:ph idx="1"/>
              </p:nvPr>
            </p:nvSpPr>
            <p:spPr>
              <a:xfrm>
                <a:off x="647700" y="2202180"/>
                <a:ext cx="10515600" cy="2462530"/>
              </a:xfrm>
              <a:blipFill rotWithShape="1">
                <a:blip r:embed="rId3"/>
                <a:stretch>
                  <a:fillRect t="-2037"/>
                </a:stretch>
              </a:blipFill>
            </p:spPr>
            <p:txBody>
              <a:bodyPr/>
              <a:lstStyle/>
              <a:p>
                <a:r>
                  <a:rPr lang="en-US" altLang="en-US">
                    <a:noFill/>
                  </a:rPr>
                  <a:t> </a:t>
                </a:r>
              </a:p>
            </p:txBody>
          </p:sp>
        </mc:Fallback>
      </mc:AlternateContent>
      <p:sp>
        <p:nvSpPr>
          <p:cNvPr id="3" name="Text Box 2"/>
          <p:cNvSpPr txBox="1"/>
          <p:nvPr/>
        </p:nvSpPr>
        <p:spPr>
          <a:xfrm>
            <a:off x="5675630" y="3462020"/>
            <a:ext cx="459740" cy="906780"/>
          </a:xfrm>
          <a:prstGeom prst="rect">
            <a:avLst/>
          </a:prstGeom>
          <a:noFill/>
        </p:spPr>
        <p:txBody>
          <a:bodyPr vert="eaVert" wrap="square" rtlCol="0">
            <a:spAutoFit/>
          </a:bodyPr>
          <a:lstStyle/>
          <a:p>
            <a:r>
              <a:rPr lang="ja-JP" altLang="en-US"/>
              <a:t>・・・</a:t>
            </a:r>
          </a:p>
        </p:txBody>
      </p:sp>
      <p:grpSp>
        <p:nvGrpSpPr>
          <p:cNvPr id="8" name="Group 7"/>
          <p:cNvGrpSpPr/>
          <p:nvPr/>
        </p:nvGrpSpPr>
        <p:grpSpPr>
          <a:xfrm>
            <a:off x="4980305" y="4740910"/>
            <a:ext cx="2231390" cy="808990"/>
            <a:chOff x="7543" y="6897"/>
            <a:chExt cx="3514" cy="1274"/>
          </a:xfrm>
        </p:grpSpPr>
        <p:sp>
          <p:nvSpPr>
            <p:cNvPr id="5" name="Text Box 4"/>
            <p:cNvSpPr txBox="1"/>
            <p:nvPr/>
          </p:nvSpPr>
          <p:spPr>
            <a:xfrm>
              <a:off x="8072" y="7244"/>
              <a:ext cx="663" cy="580"/>
            </a:xfrm>
            <a:prstGeom prst="rect">
              <a:avLst/>
            </a:prstGeom>
            <a:noFill/>
          </p:spPr>
          <p:txBody>
            <a:bodyPr wrap="square" rtlCol="0">
              <a:spAutoFit/>
            </a:bodyPr>
            <a:lstStyle/>
            <a:p>
              <a:r>
                <a:rPr lang="ja-JP" altLang="en-US"/>
                <a:t>・</a:t>
              </a:r>
            </a:p>
          </p:txBody>
        </p:sp>
        <p:sp>
          <p:nvSpPr>
            <p:cNvPr id="6" name="Text Box 5"/>
            <p:cNvSpPr txBox="1"/>
            <p:nvPr/>
          </p:nvSpPr>
          <p:spPr>
            <a:xfrm>
              <a:off x="10123" y="7244"/>
              <a:ext cx="663" cy="580"/>
            </a:xfrm>
            <a:prstGeom prst="rect">
              <a:avLst/>
            </a:prstGeom>
            <a:noFill/>
          </p:spPr>
          <p:txBody>
            <a:bodyPr wrap="square" rtlCol="0">
              <a:spAutoFit/>
            </a:bodyPr>
            <a:lstStyle/>
            <a:p>
              <a:r>
                <a:rPr lang="ja-JP" altLang="en-US"/>
                <a:t>・</a:t>
              </a:r>
            </a:p>
          </p:txBody>
        </p:sp>
        <mc:AlternateContent xmlns:mc="http://schemas.openxmlformats.org/markup-compatibility/2006" xmlns:a14="http://schemas.microsoft.com/office/drawing/2010/main">
          <mc:Choice Requires="a14">
            <p:sp>
              <p:nvSpPr>
                <p:cNvPr id="7" name="Text Box 6"/>
                <p:cNvSpPr txBox="1"/>
                <p:nvPr/>
              </p:nvSpPr>
              <p:spPr>
                <a:xfrm>
                  <a:off x="7543" y="6897"/>
                  <a:ext cx="3515" cy="1274"/>
                </a:xfrm>
                <a:prstGeom prst="rect">
                  <a:avLst/>
                </a:prstGeom>
                <a:noFill/>
              </p:spPr>
              <p:txBody>
                <a:bodyPr wrap="none" rtlCol="0" anchor="t">
                  <a:spAutoFit/>
                </a:bodyPr>
                <a:lstStyle/>
                <a:p>
                  <a:pPr marL="0" indent="0">
                    <a:buNone/>
                  </a:pPr>
                  <a14:m>
                    <m:oMathPara xmlns:m="http://schemas.openxmlformats.org/officeDocument/2006/math">
                      <m:oMathParaPr>
                        <m:jc m:val="centerGroup"/>
                      </m:oMathParaPr>
                      <m:oMath xmlns:m="http://schemas.openxmlformats.org/officeDocument/2006/math">
                        <m:r>
                          <a:rPr kumimoji="1" lang="en-US" altLang="ja-JP" i="1" dirty="0">
                            <a:latin typeface="Cambria Math" panose="02040503050406030204" pitchFamily="18" charset="0"/>
                            <a:cs typeface="DejaVu Math TeX Gyre" panose="02000503000000000000" charset="0"/>
                          </a:rPr>
                          <m:t>𝑓</m:t>
                        </m:r>
                        <m:r>
                          <a:rPr kumimoji="1" lang="en-US" altLang="ja-JP" i="1" dirty="0">
                            <a:latin typeface="Cambria Math" panose="02040503050406030204" pitchFamily="18" charset="0"/>
                            <a:cs typeface="DejaVu Math TeX Gyre" panose="02000503000000000000" charset="0"/>
                          </a:rPr>
                          <m:t>( )=</m:t>
                        </m:r>
                        <m:nary>
                          <m:naryPr>
                            <m:chr m:val="∑"/>
                            <m:limLoc m:val="undOvr"/>
                            <m:ctrlPr>
                              <a:rPr kumimoji="1" lang="en-US" altLang="ja-JP" i="1" dirty="0">
                                <a:latin typeface="Cambria Math" panose="02040503050406030204" pitchFamily="18" charset="0"/>
                                <a:cs typeface="DejaVu Math TeX Gyre" panose="02000503000000000000" charset="0"/>
                              </a:rPr>
                            </m:ctrlPr>
                          </m:naryPr>
                          <m:sub>
                            <m:r>
                              <a:rPr kumimoji="1" lang="en-US" altLang="ja-JP" i="1" dirty="0">
                                <a:latin typeface="Cambria Math" panose="02040503050406030204" pitchFamily="18" charset="0"/>
                                <a:cs typeface="DejaVu Math TeX Gyre" panose="02000503000000000000" charset="0"/>
                              </a:rPr>
                              <m:t>𝑏</m:t>
                            </m:r>
                            <m:r>
                              <a:rPr kumimoji="1" lang="en-US" altLang="ja-JP" i="1" dirty="0">
                                <a:latin typeface="Cambria Math" panose="02040503050406030204" pitchFamily="18" charset="0"/>
                                <a:cs typeface="DejaVu Math TeX Gyre" panose="02000503000000000000" charset="0"/>
                              </a:rPr>
                              <m:t>=1</m:t>
                            </m:r>
                          </m:sub>
                          <m:sup>
                            <m:r>
                              <a:rPr kumimoji="1" lang="en-US" altLang="ja-JP" i="1" dirty="0">
                                <a:latin typeface="Cambria Math" panose="02040503050406030204" pitchFamily="18" charset="0"/>
                                <a:cs typeface="DejaVu Math TeX Gyre" panose="02000503000000000000" charset="0"/>
                              </a:rPr>
                              <m:t>𝐵</m:t>
                            </m:r>
                          </m:sup>
                          <m:e>
                            <m:sSub>
                              <m:sSubPr>
                                <m:ctrlPr>
                                  <a:rPr kumimoji="1" lang="en-US" altLang="ja-JP" i="1" dirty="0">
                                    <a:latin typeface="Cambria Math" panose="02040503050406030204" pitchFamily="18" charset="0"/>
                                    <a:cs typeface="DejaVu Math TeX Gyre" panose="02000503000000000000" charset="0"/>
                                  </a:rPr>
                                </m:ctrlPr>
                              </m:sSubPr>
                              <m:e>
                                <m:acc>
                                  <m:accPr>
                                    <m:chr m:val="̂"/>
                                    <m:ctrlPr>
                                      <a:rPr kumimoji="1" lang="en-US" altLang="ja-JP" i="1" dirty="0">
                                        <a:latin typeface="Cambria Math" panose="02040503050406030204" pitchFamily="18" charset="0"/>
                                        <a:cs typeface="DejaVu Math TeX Gyre" panose="02000503000000000000" charset="0"/>
                                      </a:rPr>
                                    </m:ctrlPr>
                                  </m:accPr>
                                  <m:e>
                                    <m:r>
                                      <a:rPr kumimoji="1" lang="en-US" altLang="ja-JP" i="1" dirty="0">
                                        <a:latin typeface="Cambria Math" panose="02040503050406030204" pitchFamily="18" charset="0"/>
                                        <a:cs typeface="DejaVu Math TeX Gyre" panose="02000503000000000000" charset="0"/>
                                      </a:rPr>
                                      <m:t>𝑓</m:t>
                                    </m:r>
                                  </m:e>
                                </m:acc>
                              </m:e>
                              <m:sub>
                                <m:r>
                                  <a:rPr kumimoji="1" lang="en-US" altLang="ja-JP" i="1" dirty="0">
                                    <a:latin typeface="Cambria Math" panose="02040503050406030204" pitchFamily="18" charset="0"/>
                                    <a:cs typeface="DejaVu Math TeX Gyre" panose="02000503000000000000" charset="0"/>
                                  </a:rPr>
                                  <m:t>𝑏</m:t>
                                </m:r>
                              </m:sub>
                            </m:sSub>
                            <m:r>
                              <a:rPr kumimoji="1" lang="en-US" altLang="ja-JP" i="1" dirty="0">
                                <a:latin typeface="Cambria Math" panose="02040503050406030204" pitchFamily="18" charset="0"/>
                                <a:cs typeface="DejaVu Math TeX Gyre" panose="02000503000000000000" charset="0"/>
                              </a:rPr>
                              <m:t>(</m:t>
                            </m:r>
                          </m:e>
                        </m:nary>
                        <m:r>
                          <a:rPr kumimoji="1" lang="en-US" altLang="ja-JP" i="1" dirty="0">
                            <a:latin typeface="Cambria Math" panose="02040503050406030204" pitchFamily="18" charset="0"/>
                            <a:cs typeface="DejaVu Math TeX Gyre" panose="02000503000000000000" charset="0"/>
                          </a:rPr>
                          <m:t> )</m:t>
                        </m:r>
                      </m:oMath>
                    </m:oMathPara>
                  </a14:m>
                  <a:endParaRPr lang="en-US"/>
                </a:p>
              </p:txBody>
            </p:sp>
          </mc:Choice>
          <mc:Fallback xmlns="">
            <p:sp>
              <p:nvSpPr>
                <p:cNvPr id="7" name="Text Box 6"/>
                <p:cNvSpPr txBox="1">
                  <a:spLocks noRot="1" noChangeAspect="1" noMove="1" noResize="1" noEditPoints="1" noAdjustHandles="1" noChangeArrowheads="1" noChangeShapeType="1" noTextEdit="1"/>
                </p:cNvSpPr>
                <p:nvPr/>
              </p:nvSpPr>
              <p:spPr>
                <a:xfrm>
                  <a:off x="7543" y="6897"/>
                  <a:ext cx="3515" cy="1274"/>
                </a:xfrm>
                <a:prstGeom prst="rect">
                  <a:avLst/>
                </a:prstGeom>
                <a:blipFill rotWithShape="1">
                  <a:blip r:embed="rId4"/>
                </a:blipFill>
              </p:spPr>
              <p:txBody>
                <a:bodyPr/>
                <a:lstStyle/>
                <a:p>
                  <a:r>
                    <a:rPr lang="en-US" altLang="en-US">
                      <a:noFill/>
                    </a:rPr>
                    <a:t> </a:t>
                  </a:r>
                </a:p>
              </p:txBody>
            </p:sp>
          </mc:Fallback>
        </mc:AlternateContent>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sym typeface="+mn-ea"/>
              </a:rPr>
              <a:t>7.5</a:t>
            </a:r>
            <a:r>
              <a:rPr lang="ja-JP" altLang="en-US" sz="3600" dirty="0">
                <a:sym typeface="+mn-ea"/>
              </a:rPr>
              <a:t>　ブースティング</a:t>
            </a:r>
            <a:endParaRPr kumimoji="1" lang="ja-JP" altLang="en-US" sz="3600" dirty="0"/>
          </a:p>
        </p:txBody>
      </p:sp>
      <p:pic>
        <p:nvPicPr>
          <p:cNvPr id="3" name="Picture 2" descr="Screenshot from 2022-06-22 11-37-35"/>
          <p:cNvPicPr>
            <a:picLocks noChangeAspect="1"/>
          </p:cNvPicPr>
          <p:nvPr/>
        </p:nvPicPr>
        <p:blipFill>
          <a:blip r:embed="rId2"/>
          <a:stretch>
            <a:fillRect/>
          </a:stretch>
        </p:blipFill>
        <p:spPr>
          <a:xfrm>
            <a:off x="692785" y="1466215"/>
            <a:ext cx="10425430" cy="49676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回帰木とは</a:t>
            </a:r>
            <a:endParaRPr kumimoji="1" lang="ja-JP" altLang="en-US" sz="3600" dirty="0"/>
          </a:p>
        </p:txBody>
      </p:sp>
      <p:grpSp>
        <p:nvGrpSpPr>
          <p:cNvPr id="5" name="グループ化 4"/>
          <p:cNvGrpSpPr>
            <a:grpSpLocks noChangeAspect="1"/>
          </p:cNvGrpSpPr>
          <p:nvPr/>
        </p:nvGrpSpPr>
        <p:grpSpPr>
          <a:xfrm>
            <a:off x="1613651" y="2546340"/>
            <a:ext cx="3694725" cy="3074418"/>
            <a:chOff x="1201275" y="2833212"/>
            <a:chExt cx="2801181" cy="2330889"/>
          </a:xfrm>
        </p:grpSpPr>
        <p:cxnSp>
          <p:nvCxnSpPr>
            <p:cNvPr id="6" name="直線矢印コネクタ 5"/>
            <p:cNvCxnSpPr/>
            <p:nvPr/>
          </p:nvCxnSpPr>
          <p:spPr>
            <a:xfrm flipV="1">
              <a:off x="1739153" y="2940424"/>
              <a:ext cx="0" cy="21694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直線矢印コネクタ 6"/>
            <p:cNvCxnSpPr/>
            <p:nvPr/>
          </p:nvCxnSpPr>
          <p:spPr>
            <a:xfrm>
              <a:off x="1524000" y="4867835"/>
              <a:ext cx="2268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テキスト ボックス 7"/>
            <p:cNvSpPr txBox="1"/>
            <p:nvPr/>
          </p:nvSpPr>
          <p:spPr>
            <a:xfrm>
              <a:off x="1201275" y="4051128"/>
              <a:ext cx="537878" cy="262716"/>
            </a:xfrm>
            <a:prstGeom prst="rect">
              <a:avLst/>
            </a:prstGeom>
            <a:noFill/>
          </p:spPr>
          <p:txBody>
            <a:bodyPr wrap="square" rtlCol="0">
              <a:spAutoFit/>
            </a:bodyPr>
            <a:lstStyle/>
            <a:p>
              <a:r>
                <a:rPr kumimoji="1" lang="en-US" altLang="ja-JP" sz="1600" dirty="0"/>
                <a:t>40%</a:t>
              </a:r>
              <a:endParaRPr kumimoji="1" lang="ja-JP" altLang="en-US" sz="1600" dirty="0"/>
            </a:p>
          </p:txBody>
        </p:sp>
        <p:cxnSp>
          <p:nvCxnSpPr>
            <p:cNvPr id="9" name="直線コネクタ 8"/>
            <p:cNvCxnSpPr>
              <a:stCxn id="8" idx="3"/>
            </p:cNvCxnSpPr>
            <p:nvPr/>
          </p:nvCxnSpPr>
          <p:spPr>
            <a:xfrm>
              <a:off x="1739153" y="4182486"/>
              <a:ext cx="1129552" cy="7142"/>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flipV="1">
              <a:off x="2868706" y="4179041"/>
              <a:ext cx="0" cy="688794"/>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11" name="楕円 10"/>
            <p:cNvSpPr>
              <a:spLocks noChangeAspect="1"/>
            </p:cNvSpPr>
            <p:nvPr/>
          </p:nvSpPr>
          <p:spPr>
            <a:xfrm>
              <a:off x="1984835" y="4256127"/>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楕円 12"/>
            <p:cNvSpPr>
              <a:spLocks noChangeAspect="1"/>
            </p:cNvSpPr>
            <p:nvPr/>
          </p:nvSpPr>
          <p:spPr>
            <a:xfrm>
              <a:off x="2796706" y="4117627"/>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a:spLocks noChangeAspect="1"/>
            </p:cNvSpPr>
            <p:nvPr/>
          </p:nvSpPr>
          <p:spPr>
            <a:xfrm>
              <a:off x="2339505" y="39382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a:spLocks noChangeAspect="1"/>
            </p:cNvSpPr>
            <p:nvPr/>
          </p:nvSpPr>
          <p:spPr>
            <a:xfrm>
              <a:off x="2171510" y="3432069"/>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楕円 16"/>
            <p:cNvSpPr>
              <a:spLocks noChangeAspect="1"/>
            </p:cNvSpPr>
            <p:nvPr/>
          </p:nvSpPr>
          <p:spPr>
            <a:xfrm>
              <a:off x="3053523" y="4560214"/>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楕円 17"/>
            <p:cNvSpPr>
              <a:spLocks noChangeAspect="1"/>
            </p:cNvSpPr>
            <p:nvPr/>
          </p:nvSpPr>
          <p:spPr>
            <a:xfrm>
              <a:off x="2747866" y="3522178"/>
              <a:ext cx="144000" cy="1440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a:spLocks noChangeAspect="1"/>
            </p:cNvSpPr>
            <p:nvPr/>
          </p:nvSpPr>
          <p:spPr>
            <a:xfrm>
              <a:off x="3163606" y="3155610"/>
              <a:ext cx="144000" cy="1440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a:spLocks noChangeAspect="1"/>
            </p:cNvSpPr>
            <p:nvPr/>
          </p:nvSpPr>
          <p:spPr>
            <a:xfrm>
              <a:off x="3524142" y="3948193"/>
              <a:ext cx="144000" cy="1440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a:spLocks noChangeAspect="1"/>
            </p:cNvSpPr>
            <p:nvPr/>
          </p:nvSpPr>
          <p:spPr>
            <a:xfrm>
              <a:off x="3385316" y="4369188"/>
              <a:ext cx="144000" cy="1440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テキスト ボックス 22"/>
                <p:cNvSpPr txBox="1"/>
                <p:nvPr/>
              </p:nvSpPr>
              <p:spPr>
                <a:xfrm>
                  <a:off x="2599766" y="4878422"/>
                  <a:ext cx="537878" cy="2627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600" i="1" dirty="0" smtClean="0">
                                <a:latin typeface="Cambria Math" panose="02040503050406030204" pitchFamily="18" charset="0"/>
                              </a:rPr>
                            </m:ctrlPr>
                          </m:sSupPr>
                          <m:e>
                            <m:r>
                              <a:rPr kumimoji="1" lang="en-US" altLang="ja-JP" sz="1600" b="0" i="0" dirty="0" smtClean="0">
                                <a:latin typeface="Cambria Math" panose="02040503050406030204" pitchFamily="18" charset="0"/>
                              </a:rPr>
                              <m:t>27</m:t>
                            </m:r>
                          </m:e>
                          <m:sup>
                            <m:r>
                              <m:rPr>
                                <m:sty m:val="p"/>
                              </m:rPr>
                              <a:rPr kumimoji="1" lang="en-US" altLang="ja-JP" sz="1600" b="0" i="0" dirty="0" smtClean="0">
                                <a:latin typeface="Cambria Math" panose="02040503050406030204" pitchFamily="18" charset="0"/>
                              </a:rPr>
                              <m:t>o</m:t>
                            </m:r>
                          </m:sup>
                        </m:sSup>
                        <m:r>
                          <a:rPr kumimoji="1" lang="en-US" altLang="ja-JP" sz="1600" b="0" i="1" dirty="0" smtClean="0">
                            <a:latin typeface="Cambria Math" panose="02040503050406030204" pitchFamily="18" charset="0"/>
                          </a:rPr>
                          <m:t>𝐶</m:t>
                        </m:r>
                      </m:oMath>
                    </m:oMathPara>
                  </a14:m>
                  <a:endParaRPr kumimoji="1" lang="ja-JP" altLang="en-US" sz="1600"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2599766" y="4878422"/>
                  <a:ext cx="537878" cy="262716"/>
                </a:xfrm>
                <a:prstGeom prst="rect">
                  <a:avLst/>
                </a:prstGeom>
                <a:blipFill rotWithShape="1">
                  <a:blip r:embed="rId3"/>
                </a:blipFill>
              </p:spPr>
              <p:txBody>
                <a:bodyPr/>
                <a:lstStyle/>
                <a:p>
                  <a:r>
                    <a:rPr lang="en-US" altLang="en-US">
                      <a:noFill/>
                    </a:rPr>
                    <a:t> </a:t>
                  </a:r>
                </a:p>
              </p:txBody>
            </p:sp>
          </mc:Fallback>
        </mc:AlternateContent>
        <p:sp>
          <p:nvSpPr>
            <p:cNvPr id="24" name="テキスト ボックス 23"/>
            <p:cNvSpPr txBox="1"/>
            <p:nvPr/>
          </p:nvSpPr>
          <p:spPr>
            <a:xfrm>
              <a:off x="1255061" y="2833212"/>
              <a:ext cx="537878" cy="233343"/>
            </a:xfrm>
            <a:prstGeom prst="rect">
              <a:avLst/>
            </a:prstGeom>
            <a:noFill/>
          </p:spPr>
          <p:txBody>
            <a:bodyPr wrap="square" rtlCol="0">
              <a:spAutoFit/>
            </a:bodyPr>
            <a:lstStyle/>
            <a:p>
              <a:r>
                <a:rPr kumimoji="1" lang="ja-JP" altLang="en-US" sz="1400" b="1" dirty="0"/>
                <a:t>湿度</a:t>
              </a:r>
            </a:p>
          </p:txBody>
        </p:sp>
        <p:sp>
          <p:nvSpPr>
            <p:cNvPr id="25" name="テキスト ボックス 24"/>
            <p:cNvSpPr txBox="1"/>
            <p:nvPr/>
          </p:nvSpPr>
          <p:spPr>
            <a:xfrm>
              <a:off x="3464578" y="4930758"/>
              <a:ext cx="537878" cy="233343"/>
            </a:xfrm>
            <a:prstGeom prst="rect">
              <a:avLst/>
            </a:prstGeom>
            <a:noFill/>
          </p:spPr>
          <p:txBody>
            <a:bodyPr wrap="square" rtlCol="0">
              <a:spAutoFit/>
            </a:bodyPr>
            <a:lstStyle/>
            <a:p>
              <a:r>
                <a:rPr kumimoji="1" lang="ja-JP" altLang="en-US" sz="1400" b="1" dirty="0"/>
                <a:t>温度</a:t>
              </a:r>
            </a:p>
          </p:txBody>
        </p:sp>
      </p:grpSp>
      <p:sp>
        <p:nvSpPr>
          <p:cNvPr id="4" name="テキスト ボックス 3"/>
          <p:cNvSpPr txBox="1"/>
          <p:nvPr/>
        </p:nvSpPr>
        <p:spPr>
          <a:xfrm>
            <a:off x="2517559" y="4601024"/>
            <a:ext cx="433132" cy="307777"/>
          </a:xfrm>
          <a:prstGeom prst="rect">
            <a:avLst/>
          </a:prstGeom>
          <a:noFill/>
        </p:spPr>
        <p:txBody>
          <a:bodyPr wrap="none" rtlCol="0">
            <a:spAutoFit/>
          </a:bodyPr>
          <a:lstStyle/>
          <a:p>
            <a:r>
              <a:rPr kumimoji="1" lang="en-US" altLang="ja-JP" sz="1400" dirty="0"/>
              <a:t>1.0</a:t>
            </a:r>
            <a:endParaRPr kumimoji="1" lang="ja-JP" altLang="en-US" sz="1400" dirty="0"/>
          </a:p>
        </p:txBody>
      </p:sp>
      <p:sp>
        <p:nvSpPr>
          <p:cNvPr id="27" name="テキスト ボックス 26"/>
          <p:cNvSpPr txBox="1"/>
          <p:nvPr/>
        </p:nvSpPr>
        <p:spPr>
          <a:xfrm>
            <a:off x="2993364" y="3738305"/>
            <a:ext cx="433132" cy="307777"/>
          </a:xfrm>
          <a:prstGeom prst="rect">
            <a:avLst/>
          </a:prstGeom>
          <a:noFill/>
        </p:spPr>
        <p:txBody>
          <a:bodyPr wrap="none" rtlCol="0">
            <a:spAutoFit/>
          </a:bodyPr>
          <a:lstStyle/>
          <a:p>
            <a:r>
              <a:rPr kumimoji="1" lang="en-US" altLang="ja-JP" sz="1400" dirty="0"/>
              <a:t>1.0</a:t>
            </a:r>
            <a:endParaRPr kumimoji="1" lang="ja-JP" altLang="en-US" sz="1400" dirty="0"/>
          </a:p>
        </p:txBody>
      </p:sp>
      <p:sp>
        <p:nvSpPr>
          <p:cNvPr id="28" name="テキスト ボックス 27"/>
          <p:cNvSpPr txBox="1"/>
          <p:nvPr/>
        </p:nvSpPr>
        <p:spPr>
          <a:xfrm>
            <a:off x="2606962" y="3057544"/>
            <a:ext cx="433132" cy="307777"/>
          </a:xfrm>
          <a:prstGeom prst="rect">
            <a:avLst/>
          </a:prstGeom>
          <a:noFill/>
        </p:spPr>
        <p:txBody>
          <a:bodyPr wrap="none" rtlCol="0">
            <a:spAutoFit/>
          </a:bodyPr>
          <a:lstStyle/>
          <a:p>
            <a:r>
              <a:rPr kumimoji="1" lang="en-US" altLang="ja-JP" sz="1400" dirty="0"/>
              <a:t>1.0</a:t>
            </a:r>
            <a:endParaRPr kumimoji="1" lang="ja-JP" altLang="en-US" sz="1400" dirty="0"/>
          </a:p>
        </p:txBody>
      </p:sp>
      <p:sp>
        <p:nvSpPr>
          <p:cNvPr id="29" name="テキスト ボックス 28"/>
          <p:cNvSpPr txBox="1"/>
          <p:nvPr/>
        </p:nvSpPr>
        <p:spPr>
          <a:xfrm>
            <a:off x="3501440" y="3206224"/>
            <a:ext cx="433132" cy="307777"/>
          </a:xfrm>
          <a:prstGeom prst="rect">
            <a:avLst/>
          </a:prstGeom>
          <a:noFill/>
        </p:spPr>
        <p:txBody>
          <a:bodyPr wrap="none" rtlCol="0">
            <a:spAutoFit/>
          </a:bodyPr>
          <a:lstStyle/>
          <a:p>
            <a:r>
              <a:rPr kumimoji="1" lang="en-US" altLang="ja-JP" sz="1400" dirty="0"/>
              <a:t>2.0</a:t>
            </a:r>
            <a:endParaRPr kumimoji="1" lang="ja-JP" altLang="en-US" sz="1400" dirty="0"/>
          </a:p>
        </p:txBody>
      </p:sp>
      <p:sp>
        <p:nvSpPr>
          <p:cNvPr id="30" name="テキスト ボックス 29"/>
          <p:cNvSpPr txBox="1"/>
          <p:nvPr/>
        </p:nvSpPr>
        <p:spPr>
          <a:xfrm>
            <a:off x="4080344" y="2709784"/>
            <a:ext cx="433132" cy="307777"/>
          </a:xfrm>
          <a:prstGeom prst="rect">
            <a:avLst/>
          </a:prstGeom>
          <a:noFill/>
        </p:spPr>
        <p:txBody>
          <a:bodyPr wrap="none" rtlCol="0">
            <a:spAutoFit/>
          </a:bodyPr>
          <a:lstStyle/>
          <a:p>
            <a:r>
              <a:rPr kumimoji="1" lang="en-US" altLang="ja-JP" sz="1400" dirty="0"/>
              <a:t>2.0</a:t>
            </a:r>
            <a:endParaRPr kumimoji="1" lang="ja-JP" altLang="en-US" sz="1400" dirty="0"/>
          </a:p>
        </p:txBody>
      </p:sp>
      <p:sp>
        <p:nvSpPr>
          <p:cNvPr id="31" name="テキスト ボックス 30"/>
          <p:cNvSpPr txBox="1"/>
          <p:nvPr/>
        </p:nvSpPr>
        <p:spPr>
          <a:xfrm>
            <a:off x="3574095" y="3966198"/>
            <a:ext cx="433132" cy="307777"/>
          </a:xfrm>
          <a:prstGeom prst="rect">
            <a:avLst/>
          </a:prstGeom>
          <a:noFill/>
        </p:spPr>
        <p:txBody>
          <a:bodyPr wrap="none" rtlCol="0">
            <a:spAutoFit/>
          </a:bodyPr>
          <a:lstStyle/>
          <a:p>
            <a:r>
              <a:rPr kumimoji="1" lang="en-US" altLang="ja-JP" sz="1400" dirty="0"/>
              <a:t>1.5</a:t>
            </a:r>
            <a:endParaRPr kumimoji="1" lang="ja-JP" altLang="en-US" sz="1400" dirty="0"/>
          </a:p>
        </p:txBody>
      </p:sp>
      <p:sp>
        <p:nvSpPr>
          <p:cNvPr id="32" name="テキスト ボックス 31"/>
          <p:cNvSpPr txBox="1"/>
          <p:nvPr/>
        </p:nvSpPr>
        <p:spPr>
          <a:xfrm>
            <a:off x="3934572" y="4562441"/>
            <a:ext cx="433132" cy="307777"/>
          </a:xfrm>
          <a:prstGeom prst="rect">
            <a:avLst/>
          </a:prstGeom>
          <a:noFill/>
        </p:spPr>
        <p:txBody>
          <a:bodyPr wrap="none" rtlCol="0">
            <a:spAutoFit/>
          </a:bodyPr>
          <a:lstStyle/>
          <a:p>
            <a:r>
              <a:rPr kumimoji="1" lang="en-US" altLang="ja-JP" sz="1400" dirty="0"/>
              <a:t>1.5</a:t>
            </a:r>
            <a:endParaRPr kumimoji="1" lang="ja-JP" altLang="en-US" sz="1400" dirty="0"/>
          </a:p>
        </p:txBody>
      </p:sp>
      <p:sp>
        <p:nvSpPr>
          <p:cNvPr id="33" name="テキスト ボックス 32"/>
          <p:cNvSpPr txBox="1"/>
          <p:nvPr/>
        </p:nvSpPr>
        <p:spPr>
          <a:xfrm>
            <a:off x="4520516" y="4698727"/>
            <a:ext cx="433132" cy="307777"/>
          </a:xfrm>
          <a:prstGeom prst="rect">
            <a:avLst/>
          </a:prstGeom>
          <a:noFill/>
        </p:spPr>
        <p:txBody>
          <a:bodyPr wrap="none" rtlCol="0">
            <a:spAutoFit/>
          </a:bodyPr>
          <a:lstStyle/>
          <a:p>
            <a:r>
              <a:rPr kumimoji="1" lang="en-US" altLang="ja-JP" sz="1400" dirty="0"/>
              <a:t>2.5</a:t>
            </a:r>
            <a:endParaRPr kumimoji="1" lang="ja-JP" altLang="en-US" sz="1400" dirty="0"/>
          </a:p>
        </p:txBody>
      </p:sp>
      <p:sp>
        <p:nvSpPr>
          <p:cNvPr id="34" name="テキスト ボックス 33"/>
          <p:cNvSpPr txBox="1"/>
          <p:nvPr/>
        </p:nvSpPr>
        <p:spPr>
          <a:xfrm>
            <a:off x="4555886" y="3759056"/>
            <a:ext cx="433132" cy="307777"/>
          </a:xfrm>
          <a:prstGeom prst="rect">
            <a:avLst/>
          </a:prstGeom>
          <a:noFill/>
        </p:spPr>
        <p:txBody>
          <a:bodyPr wrap="none" rtlCol="0">
            <a:spAutoFit/>
          </a:bodyPr>
          <a:lstStyle/>
          <a:p>
            <a:r>
              <a:rPr kumimoji="1" lang="en-US" altLang="ja-JP" sz="1400" dirty="0"/>
              <a:t>2.5</a:t>
            </a:r>
            <a:endParaRPr kumimoji="1" lang="ja-JP" altLang="en-US" sz="1400" dirty="0"/>
          </a:p>
        </p:txBody>
      </p:sp>
      <p:grpSp>
        <p:nvGrpSpPr>
          <p:cNvPr id="3" name="Group 2"/>
          <p:cNvGrpSpPr/>
          <p:nvPr/>
        </p:nvGrpSpPr>
        <p:grpSpPr>
          <a:xfrm>
            <a:off x="6587490" y="2181225"/>
            <a:ext cx="4356100" cy="3462020"/>
            <a:chOff x="10374" y="3435"/>
            <a:chExt cx="6860" cy="5452"/>
          </a:xfrm>
        </p:grpSpPr>
        <p:grpSp>
          <p:nvGrpSpPr>
            <p:cNvPr id="37" name="グループ化 36"/>
            <p:cNvGrpSpPr/>
            <p:nvPr/>
          </p:nvGrpSpPr>
          <p:grpSpPr>
            <a:xfrm>
              <a:off x="10374" y="3435"/>
              <a:ext cx="6860" cy="5453"/>
              <a:chOff x="6954328" y="2143443"/>
              <a:chExt cx="4355829" cy="3462897"/>
            </a:xfrm>
          </p:grpSpPr>
          <mc:AlternateContent xmlns:mc="http://schemas.openxmlformats.org/markup-compatibility/2006" xmlns:a14="http://schemas.microsoft.com/office/drawing/2010/main">
            <mc:Choice Requires="a14">
              <p:sp>
                <p:nvSpPr>
                  <p:cNvPr id="38" name="テキスト ボックス 37"/>
                  <p:cNvSpPr txBox="1"/>
                  <p:nvPr/>
                </p:nvSpPr>
                <p:spPr>
                  <a:xfrm>
                    <a:off x="7637929" y="2143443"/>
                    <a:ext cx="1845826" cy="369332"/>
                  </a:xfrm>
                  <a:prstGeom prst="rect">
                    <a:avLst/>
                  </a:prstGeom>
                  <a:noFill/>
                  <a:ln w="12700">
                    <a:solidFill>
                      <a:schemeClr val="tx1"/>
                    </a:solidFill>
                  </a:ln>
                </p:spPr>
                <p:txBody>
                  <a:bodyPr wrap="none" rtlCol="0">
                    <a:spAutoFit/>
                  </a:bodyPr>
                  <a:lstStyle/>
                  <a:p>
                    <a:r>
                      <a:rPr kumimoji="1" lang="ja-JP" altLang="en-US" dirty="0"/>
                      <a:t>温度</a:t>
                    </a:r>
                    <a14:m>
                      <m:oMath xmlns:m="http://schemas.openxmlformats.org/officeDocument/2006/math">
                        <m:sSup>
                          <m:sSupPr>
                            <m:ctrlPr>
                              <a:rPr kumimoji="1" lang="en-US" altLang="ja-JP" i="1" dirty="0" smtClean="0">
                                <a:latin typeface="Cambria Math" panose="02040503050406030204" pitchFamily="18" charset="0"/>
                              </a:rPr>
                            </m:ctrlPr>
                          </m:sSupPr>
                          <m:e>
                            <m:r>
                              <a:rPr kumimoji="1" lang="en-US" altLang="ja-JP" b="0" i="1" dirty="0" smtClean="0">
                                <a:latin typeface="Cambria Math" panose="02040503050406030204" pitchFamily="18" charset="0"/>
                              </a:rPr>
                              <m:t>25</m:t>
                            </m:r>
                          </m:e>
                          <m:sup>
                            <m:r>
                              <a:rPr kumimoji="1" lang="en-US" altLang="ja-JP" b="0" i="1" dirty="0" smtClean="0">
                                <a:latin typeface="Cambria Math" panose="02040503050406030204" pitchFamily="18" charset="0"/>
                              </a:rPr>
                              <m:t>𝑜</m:t>
                            </m:r>
                          </m:sup>
                        </m:sSup>
                        <m:r>
                          <a:rPr kumimoji="1" lang="en-US" altLang="ja-JP" b="0" i="1" dirty="0" smtClean="0">
                            <a:latin typeface="Cambria Math" panose="02040503050406030204" pitchFamily="18" charset="0"/>
                          </a:rPr>
                          <m:t>𝐶</m:t>
                        </m:r>
                        <m:r>
                          <a:rPr kumimoji="1" lang="ja-JP" altLang="en-US" i="1" dirty="0">
                            <a:latin typeface="Cambria Math" panose="02040503050406030204" pitchFamily="18" charset="0"/>
                          </a:rPr>
                          <m:t>以上</m:t>
                        </m:r>
                      </m:oMath>
                    </a14:m>
                    <a:r>
                      <a:rPr kumimoji="1" lang="ja-JP" altLang="en-US" dirty="0"/>
                      <a:t>？</a:t>
                    </a:r>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7637929" y="2143443"/>
                    <a:ext cx="1845826" cy="369332"/>
                  </a:xfrm>
                  <a:prstGeom prst="rect">
                    <a:avLst/>
                  </a:prstGeom>
                  <a:blipFill rotWithShape="1">
                    <a:blip r:embed="rId4"/>
                  </a:blipFill>
                  <a:ln w="12700">
                    <a:solidFill>
                      <a:schemeClr val="tx1"/>
                    </a:solidFill>
                  </a:ln>
                </p:spPr>
                <p:txBody>
                  <a:bodyPr/>
                  <a:lstStyle/>
                  <a:p>
                    <a:r>
                      <a:rPr lang="en-US" altLang="en-US">
                        <a:noFill/>
                      </a:rPr>
                      <a:t> </a:t>
                    </a:r>
                  </a:p>
                </p:txBody>
              </p:sp>
            </mc:Fallback>
          </mc:AlternateContent>
          <p:sp>
            <p:nvSpPr>
              <p:cNvPr id="39" name="楕円 38"/>
              <p:cNvSpPr/>
              <p:nvPr/>
            </p:nvSpPr>
            <p:spPr>
              <a:xfrm>
                <a:off x="6954328" y="2978896"/>
                <a:ext cx="1021976" cy="592167"/>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accent6"/>
                    </a:solidFill>
                  </a:rPr>
                  <a:t>1.0L</a:t>
                </a:r>
              </a:p>
              <a:p>
                <a:pPr algn="ctr"/>
                <a:r>
                  <a:rPr kumimoji="1" lang="ja-JP" altLang="en-US" sz="1600" b="1" dirty="0">
                    <a:solidFill>
                      <a:schemeClr val="accent6"/>
                    </a:solidFill>
                  </a:rPr>
                  <a:t>飲む</a:t>
                </a:r>
              </a:p>
            </p:txBody>
          </p:sp>
          <mc:AlternateContent xmlns:mc="http://schemas.openxmlformats.org/markup-compatibility/2006" xmlns:a14="http://schemas.microsoft.com/office/drawing/2010/main">
            <mc:Choice Requires="a14">
              <p:sp>
                <p:nvSpPr>
                  <p:cNvPr id="40" name="テキスト ボックス 39"/>
                  <p:cNvSpPr txBox="1"/>
                  <p:nvPr/>
                </p:nvSpPr>
                <p:spPr>
                  <a:xfrm>
                    <a:off x="8905360" y="3090313"/>
                    <a:ext cx="1800493" cy="369332"/>
                  </a:xfrm>
                  <a:prstGeom prst="rect">
                    <a:avLst/>
                  </a:prstGeom>
                  <a:noFill/>
                  <a:ln w="12700">
                    <a:solidFill>
                      <a:schemeClr val="tx1"/>
                    </a:solidFill>
                  </a:ln>
                </p:spPr>
                <p:txBody>
                  <a:bodyPr wrap="none" rtlCol="0">
                    <a:spAutoFit/>
                  </a:bodyPr>
                  <a:lstStyle/>
                  <a:p>
                    <a:r>
                      <a:rPr kumimoji="1" lang="ja-JP" altLang="en-US" dirty="0"/>
                      <a:t>湿度</a:t>
                    </a:r>
                    <a14:m>
                      <m:oMath xmlns:m="http://schemas.openxmlformats.org/officeDocument/2006/math">
                        <m:r>
                          <a:rPr kumimoji="1" lang="en-US" altLang="ja-JP" i="1" dirty="0">
                            <a:latin typeface="Cambria Math" panose="02040503050406030204" pitchFamily="18" charset="0"/>
                          </a:rPr>
                          <m:t>60%</m:t>
                        </m:r>
                        <m:r>
                          <a:rPr kumimoji="1" lang="ja-JP" altLang="en-US" i="1" dirty="0">
                            <a:latin typeface="Cambria Math" panose="02040503050406030204" pitchFamily="18" charset="0"/>
                          </a:rPr>
                          <m:t>以上</m:t>
                        </m:r>
                      </m:oMath>
                    </a14:m>
                    <a:r>
                      <a:rPr kumimoji="1" lang="ja-JP" altLang="en-US" dirty="0"/>
                      <a:t>？</a:t>
                    </a:r>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8905360" y="3090313"/>
                    <a:ext cx="1800493" cy="369332"/>
                  </a:xfrm>
                  <a:prstGeom prst="rect">
                    <a:avLst/>
                  </a:prstGeom>
                  <a:blipFill rotWithShape="1">
                    <a:blip r:embed="rId5"/>
                  </a:blipFill>
                  <a:ln w="12700">
                    <a:solidFill>
                      <a:schemeClr val="tx1"/>
                    </a:solidFill>
                  </a:ln>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p:cNvSpPr txBox="1"/>
                  <p:nvPr/>
                </p:nvSpPr>
                <p:spPr>
                  <a:xfrm>
                    <a:off x="7747942" y="4037183"/>
                    <a:ext cx="1903534" cy="369332"/>
                  </a:xfrm>
                  <a:prstGeom prst="rect">
                    <a:avLst/>
                  </a:prstGeom>
                  <a:noFill/>
                  <a:ln w="12700">
                    <a:solidFill>
                      <a:schemeClr val="tx1"/>
                    </a:solidFill>
                  </a:ln>
                </p:spPr>
                <p:txBody>
                  <a:bodyPr wrap="none" rtlCol="0">
                    <a:spAutoFit/>
                  </a:bodyPr>
                  <a:lstStyle/>
                  <a:p>
                    <a:r>
                      <a:rPr kumimoji="1" lang="ja-JP" altLang="en-US" dirty="0"/>
                      <a:t>温度</a:t>
                    </a:r>
                    <a14:m>
                      <m:oMath xmlns:m="http://schemas.openxmlformats.org/officeDocument/2006/math">
                        <m:sSup>
                          <m:sSupPr>
                            <m:ctrlPr>
                              <a:rPr kumimoji="1" lang="en-US" altLang="ja-JP" i="1" dirty="0" smtClean="0">
                                <a:latin typeface="Cambria Math" panose="02040503050406030204" pitchFamily="18" charset="0"/>
                              </a:rPr>
                            </m:ctrlPr>
                          </m:sSupPr>
                          <m:e>
                            <m:r>
                              <a:rPr kumimoji="1" lang="en-US" altLang="ja-JP" b="0" i="1" dirty="0">
                                <a:latin typeface="Cambria Math" panose="02040503050406030204" pitchFamily="18" charset="0"/>
                              </a:rPr>
                              <m:t>30</m:t>
                            </m:r>
                          </m:e>
                          <m:sup>
                            <m:r>
                              <a:rPr kumimoji="1" lang="en-US" altLang="ja-JP" b="0" i="1" dirty="0" smtClean="0">
                                <a:latin typeface="Cambria Math" panose="02040503050406030204" pitchFamily="18" charset="0"/>
                              </a:rPr>
                              <m:t>𝑜</m:t>
                            </m:r>
                          </m:sup>
                        </m:sSup>
                        <m:r>
                          <a:rPr kumimoji="1" lang="en-US" altLang="ja-JP" b="0" i="1" dirty="0" smtClean="0">
                            <a:latin typeface="Cambria Math" panose="02040503050406030204" pitchFamily="18" charset="0"/>
                          </a:rPr>
                          <m:t>𝐶</m:t>
                        </m:r>
                        <m:r>
                          <a:rPr kumimoji="1" lang="ja-JP" altLang="en-US" i="1" dirty="0">
                            <a:latin typeface="Cambria Math" panose="02040503050406030204" pitchFamily="18" charset="0"/>
                          </a:rPr>
                          <m:t>以上</m:t>
                        </m:r>
                      </m:oMath>
                    </a14:m>
                    <a:r>
                      <a:rPr kumimoji="1" lang="ja-JP" altLang="en-US" dirty="0"/>
                      <a:t>？</a:t>
                    </a:r>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7747942" y="4037183"/>
                    <a:ext cx="1903534" cy="369332"/>
                  </a:xfrm>
                  <a:prstGeom prst="rect">
                    <a:avLst/>
                  </a:prstGeom>
                  <a:blipFill rotWithShape="1">
                    <a:blip r:embed="rId6"/>
                  </a:blipFill>
                  <a:ln w="12700">
                    <a:solidFill>
                      <a:schemeClr val="tx1"/>
                    </a:solidFill>
                  </a:ln>
                </p:spPr>
                <p:txBody>
                  <a:bodyPr/>
                  <a:lstStyle/>
                  <a:p>
                    <a:r>
                      <a:rPr lang="en-US" altLang="en-US">
                        <a:noFill/>
                      </a:rPr>
                      <a:t> </a:t>
                    </a:r>
                  </a:p>
                </p:txBody>
              </p:sp>
            </mc:Fallback>
          </mc:AlternateContent>
          <p:sp>
            <p:nvSpPr>
              <p:cNvPr id="42" name="楕円 41"/>
              <p:cNvSpPr/>
              <p:nvPr/>
            </p:nvSpPr>
            <p:spPr>
              <a:xfrm>
                <a:off x="10288181" y="3965128"/>
                <a:ext cx="1021976" cy="592167"/>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accent6"/>
                    </a:solidFill>
                  </a:rPr>
                  <a:t>2.0L</a:t>
                </a:r>
              </a:p>
              <a:p>
                <a:pPr algn="ctr"/>
                <a:r>
                  <a:rPr kumimoji="1" lang="ja-JP" altLang="en-US" sz="1600" b="1" dirty="0">
                    <a:solidFill>
                      <a:schemeClr val="accent6"/>
                    </a:solidFill>
                  </a:rPr>
                  <a:t>飲む</a:t>
                </a:r>
              </a:p>
            </p:txBody>
          </p:sp>
          <p:sp>
            <p:nvSpPr>
              <p:cNvPr id="43" name="楕円 42"/>
              <p:cNvSpPr/>
              <p:nvPr/>
            </p:nvSpPr>
            <p:spPr>
              <a:xfrm>
                <a:off x="9140488" y="5014173"/>
                <a:ext cx="1021976" cy="592167"/>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accent6"/>
                    </a:solidFill>
                  </a:rPr>
                  <a:t>2.5L</a:t>
                </a:r>
              </a:p>
              <a:p>
                <a:pPr algn="ctr"/>
                <a:r>
                  <a:rPr kumimoji="1" lang="ja-JP" altLang="en-US" sz="1600" b="1" dirty="0">
                    <a:solidFill>
                      <a:schemeClr val="accent6"/>
                    </a:solidFill>
                  </a:rPr>
                  <a:t>飲む</a:t>
                </a:r>
              </a:p>
            </p:txBody>
          </p:sp>
          <p:sp>
            <p:nvSpPr>
              <p:cNvPr id="44" name="楕円 43"/>
              <p:cNvSpPr/>
              <p:nvPr/>
            </p:nvSpPr>
            <p:spPr>
              <a:xfrm>
                <a:off x="7239678" y="5014172"/>
                <a:ext cx="1021976" cy="592167"/>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accent6"/>
                    </a:solidFill>
                  </a:rPr>
                  <a:t>1.5L</a:t>
                </a:r>
              </a:p>
              <a:p>
                <a:pPr algn="ctr"/>
                <a:r>
                  <a:rPr kumimoji="1" lang="ja-JP" altLang="en-US" sz="1600" b="1" dirty="0">
                    <a:solidFill>
                      <a:schemeClr val="accent6"/>
                    </a:solidFill>
                  </a:rPr>
                  <a:t>飲む</a:t>
                </a:r>
              </a:p>
            </p:txBody>
          </p:sp>
          <p:cxnSp>
            <p:nvCxnSpPr>
              <p:cNvPr id="45" name="直線矢印コネクタ 44"/>
              <p:cNvCxnSpPr>
                <a:stCxn id="38" idx="2"/>
                <a:endCxn id="39" idx="0"/>
              </p:cNvCxnSpPr>
              <p:nvPr/>
            </p:nvCxnSpPr>
            <p:spPr>
              <a:xfrm flipH="1">
                <a:off x="7465316" y="2512775"/>
                <a:ext cx="1095526" cy="46612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38" idx="2"/>
                <a:endCxn id="40" idx="0"/>
              </p:cNvCxnSpPr>
              <p:nvPr/>
            </p:nvCxnSpPr>
            <p:spPr>
              <a:xfrm>
                <a:off x="8560842" y="2512775"/>
                <a:ext cx="1244765" cy="577538"/>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40" idx="2"/>
                <a:endCxn id="41" idx="0"/>
              </p:cNvCxnSpPr>
              <p:nvPr/>
            </p:nvCxnSpPr>
            <p:spPr>
              <a:xfrm flipH="1">
                <a:off x="8699709" y="3459645"/>
                <a:ext cx="1105898" cy="577538"/>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40" idx="2"/>
                <a:endCxn id="42" idx="0"/>
              </p:cNvCxnSpPr>
              <p:nvPr/>
            </p:nvCxnSpPr>
            <p:spPr>
              <a:xfrm>
                <a:off x="9805607" y="3459645"/>
                <a:ext cx="993562" cy="505483"/>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41" idx="2"/>
                <a:endCxn id="44" idx="0"/>
              </p:cNvCxnSpPr>
              <p:nvPr/>
            </p:nvCxnSpPr>
            <p:spPr>
              <a:xfrm flipH="1">
                <a:off x="7750666" y="4406515"/>
                <a:ext cx="949043" cy="60765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41" idx="2"/>
                <a:endCxn id="43" idx="0"/>
              </p:cNvCxnSpPr>
              <p:nvPr/>
            </p:nvCxnSpPr>
            <p:spPr>
              <a:xfrm>
                <a:off x="8699709" y="4406515"/>
                <a:ext cx="951767" cy="607658"/>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テキスト ボックス 34"/>
            <p:cNvSpPr txBox="1"/>
            <p:nvPr/>
          </p:nvSpPr>
          <p:spPr>
            <a:xfrm>
              <a:off x="11039" y="4018"/>
              <a:ext cx="755" cy="582"/>
            </a:xfrm>
            <a:prstGeom prst="rect">
              <a:avLst/>
            </a:prstGeom>
            <a:noFill/>
          </p:spPr>
          <p:txBody>
            <a:bodyPr wrap="none" rtlCol="0">
              <a:spAutoFit/>
            </a:bodyPr>
            <a:lstStyle/>
            <a:p>
              <a:r>
                <a:rPr kumimoji="1" lang="en-US" altLang="ja-JP" dirty="0"/>
                <a:t>No</a:t>
              </a:r>
              <a:endParaRPr kumimoji="1" lang="ja-JP" altLang="en-US" dirty="0"/>
            </a:p>
          </p:txBody>
        </p:sp>
        <p:sp>
          <p:nvSpPr>
            <p:cNvPr id="52" name="テキスト ボックス 51"/>
            <p:cNvSpPr txBox="1"/>
            <p:nvPr/>
          </p:nvSpPr>
          <p:spPr>
            <a:xfrm>
              <a:off x="12904" y="5596"/>
              <a:ext cx="755" cy="582"/>
            </a:xfrm>
            <a:prstGeom prst="rect">
              <a:avLst/>
            </a:prstGeom>
            <a:noFill/>
          </p:spPr>
          <p:txBody>
            <a:bodyPr wrap="none" rtlCol="0">
              <a:spAutoFit/>
            </a:bodyPr>
            <a:lstStyle/>
            <a:p>
              <a:r>
                <a:rPr kumimoji="1" lang="en-US" altLang="ja-JP" dirty="0"/>
                <a:t>No</a:t>
              </a:r>
              <a:endParaRPr kumimoji="1" lang="ja-JP" altLang="en-US" dirty="0"/>
            </a:p>
          </p:txBody>
        </p:sp>
        <p:sp>
          <p:nvSpPr>
            <p:cNvPr id="53" name="テキスト ボックス 52"/>
            <p:cNvSpPr txBox="1"/>
            <p:nvPr/>
          </p:nvSpPr>
          <p:spPr>
            <a:xfrm>
              <a:off x="11438" y="7165"/>
              <a:ext cx="755" cy="582"/>
            </a:xfrm>
            <a:prstGeom prst="rect">
              <a:avLst/>
            </a:prstGeom>
            <a:noFill/>
          </p:spPr>
          <p:txBody>
            <a:bodyPr wrap="none" rtlCol="0">
              <a:spAutoFit/>
            </a:bodyPr>
            <a:lstStyle/>
            <a:p>
              <a:r>
                <a:rPr kumimoji="1" lang="en-US" altLang="ja-JP" dirty="0"/>
                <a:t>No</a:t>
              </a:r>
              <a:endParaRPr kumimoji="1" lang="ja-JP" altLang="en-US" dirty="0"/>
            </a:p>
          </p:txBody>
        </p:sp>
        <p:sp>
          <p:nvSpPr>
            <p:cNvPr id="54" name="テキスト ボックス 53"/>
            <p:cNvSpPr txBox="1"/>
            <p:nvPr/>
          </p:nvSpPr>
          <p:spPr>
            <a:xfrm>
              <a:off x="13957" y="4033"/>
              <a:ext cx="884" cy="582"/>
            </a:xfrm>
            <a:prstGeom prst="rect">
              <a:avLst/>
            </a:prstGeom>
            <a:noFill/>
          </p:spPr>
          <p:txBody>
            <a:bodyPr wrap="none" rtlCol="0">
              <a:spAutoFit/>
            </a:bodyPr>
            <a:lstStyle/>
            <a:p>
              <a:r>
                <a:rPr kumimoji="1" lang="en-US" altLang="ja-JP" dirty="0"/>
                <a:t>Yes</a:t>
              </a:r>
              <a:endParaRPr kumimoji="1" lang="ja-JP" altLang="en-US" dirty="0"/>
            </a:p>
          </p:txBody>
        </p:sp>
        <p:sp>
          <p:nvSpPr>
            <p:cNvPr id="55" name="テキスト ボックス 54"/>
            <p:cNvSpPr txBox="1"/>
            <p:nvPr/>
          </p:nvSpPr>
          <p:spPr>
            <a:xfrm>
              <a:off x="15986" y="5601"/>
              <a:ext cx="884" cy="582"/>
            </a:xfrm>
            <a:prstGeom prst="rect">
              <a:avLst/>
            </a:prstGeom>
            <a:noFill/>
          </p:spPr>
          <p:txBody>
            <a:bodyPr wrap="none" rtlCol="0">
              <a:spAutoFit/>
            </a:bodyPr>
            <a:lstStyle/>
            <a:p>
              <a:r>
                <a:rPr kumimoji="1" lang="en-US" altLang="ja-JP" dirty="0"/>
                <a:t>Yes</a:t>
              </a:r>
              <a:endParaRPr kumimoji="1" lang="ja-JP" altLang="en-US" dirty="0"/>
            </a:p>
          </p:txBody>
        </p:sp>
        <p:sp>
          <p:nvSpPr>
            <p:cNvPr id="56" name="テキスト ボックス 55"/>
            <p:cNvSpPr txBox="1"/>
            <p:nvPr/>
          </p:nvSpPr>
          <p:spPr>
            <a:xfrm>
              <a:off x="14146" y="7197"/>
              <a:ext cx="884" cy="582"/>
            </a:xfrm>
            <a:prstGeom prst="rect">
              <a:avLst/>
            </a:prstGeom>
            <a:noFill/>
          </p:spPr>
          <p:txBody>
            <a:bodyPr wrap="none" rtlCol="0">
              <a:spAutoFit/>
            </a:bodyPr>
            <a:lstStyle/>
            <a:p>
              <a:r>
                <a:rPr kumimoji="1" lang="en-US" altLang="ja-JP" dirty="0"/>
                <a:t>Yes</a:t>
              </a:r>
              <a:endParaRPr kumimoji="1" lang="ja-JP" altLang="en-US"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z="3600" dirty="0"/>
              <a:t>回帰木とは</a:t>
            </a:r>
          </a:p>
        </p:txBody>
      </p:sp>
      <p:cxnSp>
        <p:nvCxnSpPr>
          <p:cNvPr id="4" name="直線コネクタ 3"/>
          <p:cNvCxnSpPr/>
          <p:nvPr/>
        </p:nvCxnSpPr>
        <p:spPr>
          <a:xfrm>
            <a:off x="6032863" y="2390581"/>
            <a:ext cx="0" cy="2892887"/>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7000158" y="2390581"/>
            <a:ext cx="0" cy="2892887"/>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032863" y="3429000"/>
            <a:ext cx="967295"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30" idx="3"/>
          </p:cNvCxnSpPr>
          <p:nvPr/>
        </p:nvCxnSpPr>
        <p:spPr>
          <a:xfrm flipV="1">
            <a:off x="4630767" y="3429000"/>
            <a:ext cx="1446749" cy="12302"/>
          </a:xfrm>
          <a:prstGeom prst="line">
            <a:avLst/>
          </a:prstGeom>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82" name="テキスト ボックス 81"/>
              <p:cNvSpPr txBox="1"/>
              <p:nvPr/>
            </p:nvSpPr>
            <p:spPr>
              <a:xfrm>
                <a:off x="6596503" y="5322065"/>
                <a:ext cx="80731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600" i="1" dirty="0" smtClean="0">
                              <a:solidFill>
                                <a:schemeClr val="accent6"/>
                              </a:solidFill>
                              <a:latin typeface="Cambria Math" panose="02040503050406030204" pitchFamily="18" charset="0"/>
                            </a:rPr>
                          </m:ctrlPr>
                        </m:sSupPr>
                        <m:e>
                          <m:r>
                            <a:rPr kumimoji="1" lang="en-US" altLang="ja-JP" sz="1600" i="1" dirty="0">
                              <a:solidFill>
                                <a:schemeClr val="accent6"/>
                              </a:solidFill>
                              <a:latin typeface="Cambria Math" panose="02040503050406030204" pitchFamily="18" charset="0"/>
                            </a:rPr>
                            <m:t>30</m:t>
                          </m:r>
                        </m:e>
                        <m:sup>
                          <m:r>
                            <m:rPr>
                              <m:sty m:val="p"/>
                            </m:rPr>
                            <a:rPr kumimoji="1" lang="en-US" altLang="ja-JP" sz="1600" b="0" i="0" dirty="0" smtClean="0">
                              <a:solidFill>
                                <a:schemeClr val="accent6"/>
                              </a:solidFill>
                              <a:latin typeface="Cambria Math" panose="02040503050406030204" pitchFamily="18" charset="0"/>
                            </a:rPr>
                            <m:t>o</m:t>
                          </m:r>
                        </m:sup>
                      </m:sSup>
                      <m:r>
                        <a:rPr kumimoji="1" lang="en-US" altLang="ja-JP" sz="1600" b="0" i="1" dirty="0" smtClean="0">
                          <a:solidFill>
                            <a:schemeClr val="accent6"/>
                          </a:solidFill>
                          <a:latin typeface="Cambria Math" panose="02040503050406030204" pitchFamily="18" charset="0"/>
                        </a:rPr>
                        <m:t>𝐶</m:t>
                      </m:r>
                    </m:oMath>
                  </m:oMathPara>
                </a14:m>
                <a:endParaRPr kumimoji="1" lang="ja-JP" altLang="en-US" sz="1600" dirty="0">
                  <a:solidFill>
                    <a:schemeClr val="accent6"/>
                  </a:solidFill>
                </a:endParaRPr>
              </a:p>
            </p:txBody>
          </p:sp>
        </mc:Choice>
        <mc:Fallback xmlns="">
          <p:sp>
            <p:nvSpPr>
              <p:cNvPr id="82" name="テキスト ボックス 81"/>
              <p:cNvSpPr txBox="1">
                <a:spLocks noRot="1" noChangeAspect="1" noMove="1" noResize="1" noEditPoints="1" noAdjustHandles="1" noChangeArrowheads="1" noChangeShapeType="1" noTextEdit="1"/>
              </p:cNvSpPr>
              <p:nvPr/>
            </p:nvSpPr>
            <p:spPr>
              <a:xfrm>
                <a:off x="6596503" y="5322065"/>
                <a:ext cx="807310" cy="338554"/>
              </a:xfrm>
              <a:prstGeom prst="rect">
                <a:avLst/>
              </a:prstGeom>
              <a:blipFill rotWithShape="1">
                <a:blip r:embed="rId3"/>
                <a:stretch>
                  <a:fillRect l="-15" t="-38" r="43" b="68"/>
                </a:stretch>
              </a:blipFill>
            </p:spPr>
            <p:txBody>
              <a:bodyPr/>
              <a:lstStyle/>
              <a:p>
                <a:r>
                  <a:rPr lang="en-US" altLang="en-US">
                    <a:noFill/>
                  </a:rPr>
                  <a:t> </a:t>
                </a:r>
              </a:p>
            </p:txBody>
          </p:sp>
        </mc:Fallback>
      </mc:AlternateContent>
      <p:grpSp>
        <p:nvGrpSpPr>
          <p:cNvPr id="27" name="グループ化 26"/>
          <p:cNvGrpSpPr>
            <a:grpSpLocks noChangeAspect="1"/>
          </p:cNvGrpSpPr>
          <p:nvPr/>
        </p:nvGrpSpPr>
        <p:grpSpPr>
          <a:xfrm>
            <a:off x="3866994" y="2229216"/>
            <a:ext cx="4256404" cy="3505012"/>
            <a:chOff x="1255061" y="2833212"/>
            <a:chExt cx="2812132" cy="2315701"/>
          </a:xfrm>
        </p:grpSpPr>
        <p:cxnSp>
          <p:nvCxnSpPr>
            <p:cNvPr id="28" name="直線矢印コネクタ 27"/>
            <p:cNvCxnSpPr/>
            <p:nvPr/>
          </p:nvCxnSpPr>
          <p:spPr>
            <a:xfrm flipV="1">
              <a:off x="1739153" y="2940424"/>
              <a:ext cx="0" cy="21694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a:off x="1524000" y="4867835"/>
              <a:ext cx="2268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0" name="テキスト ボックス 29"/>
            <p:cNvSpPr txBox="1"/>
            <p:nvPr/>
          </p:nvSpPr>
          <p:spPr>
            <a:xfrm>
              <a:off x="1360495" y="3522178"/>
              <a:ext cx="399178" cy="223677"/>
            </a:xfrm>
            <a:prstGeom prst="rect">
              <a:avLst/>
            </a:prstGeom>
            <a:noFill/>
          </p:spPr>
          <p:txBody>
            <a:bodyPr wrap="square" rtlCol="0">
              <a:spAutoFit/>
            </a:bodyPr>
            <a:lstStyle/>
            <a:p>
              <a:r>
                <a:rPr kumimoji="1" lang="en-US" altLang="ja-JP" sz="1600" dirty="0"/>
                <a:t>60%</a:t>
              </a:r>
              <a:endParaRPr kumimoji="1" lang="ja-JP" altLang="en-US" sz="1600" dirty="0"/>
            </a:p>
          </p:txBody>
        </p:sp>
        <p:sp>
          <p:nvSpPr>
            <p:cNvPr id="33" name="楕円 32"/>
            <p:cNvSpPr>
              <a:spLocks noChangeAspect="1"/>
            </p:cNvSpPr>
            <p:nvPr/>
          </p:nvSpPr>
          <p:spPr>
            <a:xfrm>
              <a:off x="1984835" y="4256127"/>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楕円 33"/>
            <p:cNvSpPr>
              <a:spLocks noChangeAspect="1"/>
            </p:cNvSpPr>
            <p:nvPr/>
          </p:nvSpPr>
          <p:spPr>
            <a:xfrm>
              <a:off x="2796706" y="4117627"/>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a:spLocks noChangeAspect="1"/>
            </p:cNvSpPr>
            <p:nvPr/>
          </p:nvSpPr>
          <p:spPr>
            <a:xfrm>
              <a:off x="2339505" y="39382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a:spLocks noChangeAspect="1"/>
            </p:cNvSpPr>
            <p:nvPr/>
          </p:nvSpPr>
          <p:spPr>
            <a:xfrm>
              <a:off x="2128835" y="3355597"/>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楕円 36"/>
            <p:cNvSpPr>
              <a:spLocks noChangeAspect="1"/>
            </p:cNvSpPr>
            <p:nvPr/>
          </p:nvSpPr>
          <p:spPr>
            <a:xfrm>
              <a:off x="3053523" y="4560214"/>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p:cNvSpPr>
              <a:spLocks noChangeAspect="1"/>
            </p:cNvSpPr>
            <p:nvPr/>
          </p:nvSpPr>
          <p:spPr>
            <a:xfrm>
              <a:off x="2729325" y="3450178"/>
              <a:ext cx="144000" cy="1440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楕円 38"/>
            <p:cNvSpPr>
              <a:spLocks noChangeAspect="1"/>
            </p:cNvSpPr>
            <p:nvPr/>
          </p:nvSpPr>
          <p:spPr>
            <a:xfrm>
              <a:off x="3139203" y="3156820"/>
              <a:ext cx="144000" cy="1440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楕円 39"/>
            <p:cNvSpPr>
              <a:spLocks noChangeAspect="1"/>
            </p:cNvSpPr>
            <p:nvPr/>
          </p:nvSpPr>
          <p:spPr>
            <a:xfrm>
              <a:off x="3524142" y="3948193"/>
              <a:ext cx="144000" cy="1440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a:spLocks noChangeAspect="1"/>
            </p:cNvSpPr>
            <p:nvPr/>
          </p:nvSpPr>
          <p:spPr>
            <a:xfrm>
              <a:off x="3385316" y="4369188"/>
              <a:ext cx="144000" cy="1440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1255061" y="2833212"/>
              <a:ext cx="537878" cy="264346"/>
            </a:xfrm>
            <a:prstGeom prst="rect">
              <a:avLst/>
            </a:prstGeom>
            <a:noFill/>
          </p:spPr>
          <p:txBody>
            <a:bodyPr wrap="square" rtlCol="0">
              <a:spAutoFit/>
            </a:bodyPr>
            <a:lstStyle/>
            <a:p>
              <a:r>
                <a:rPr kumimoji="1" lang="ja-JP" altLang="en-US" sz="2000" b="1" dirty="0"/>
                <a:t>湿度</a:t>
              </a:r>
            </a:p>
          </p:txBody>
        </p:sp>
        <p:sp>
          <p:nvSpPr>
            <p:cNvPr id="45" name="テキスト ボックス 44"/>
            <p:cNvSpPr txBox="1"/>
            <p:nvPr/>
          </p:nvSpPr>
          <p:spPr>
            <a:xfrm>
              <a:off x="3529315" y="4884567"/>
              <a:ext cx="537878" cy="264346"/>
            </a:xfrm>
            <a:prstGeom prst="rect">
              <a:avLst/>
            </a:prstGeom>
            <a:noFill/>
          </p:spPr>
          <p:txBody>
            <a:bodyPr wrap="square" rtlCol="0">
              <a:spAutoFit/>
            </a:bodyPr>
            <a:lstStyle/>
            <a:p>
              <a:r>
                <a:rPr kumimoji="1" lang="ja-JP" altLang="en-US" sz="2000" b="1" dirty="0"/>
                <a:t>温度</a:t>
              </a:r>
            </a:p>
          </p:txBody>
        </p:sp>
      </p:grpSp>
      <mc:AlternateContent xmlns:mc="http://schemas.openxmlformats.org/markup-compatibility/2006" xmlns:a14="http://schemas.microsoft.com/office/drawing/2010/main">
        <mc:Choice Requires="a14">
          <p:sp>
            <p:nvSpPr>
              <p:cNvPr id="46" name="テキスト ボックス 45"/>
              <p:cNvSpPr txBox="1"/>
              <p:nvPr/>
            </p:nvSpPr>
            <p:spPr>
              <a:xfrm>
                <a:off x="5654827" y="5322065"/>
                <a:ext cx="80731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600" i="1" dirty="0" smtClean="0">
                              <a:solidFill>
                                <a:schemeClr val="accent6"/>
                              </a:solidFill>
                              <a:latin typeface="Cambria Math" panose="02040503050406030204" pitchFamily="18" charset="0"/>
                            </a:rPr>
                          </m:ctrlPr>
                        </m:sSupPr>
                        <m:e>
                          <m:r>
                            <a:rPr kumimoji="1" lang="en-US" altLang="ja-JP" sz="1600" b="0" i="1" dirty="0" smtClean="0">
                              <a:solidFill>
                                <a:schemeClr val="accent6"/>
                              </a:solidFill>
                              <a:latin typeface="Cambria Math" panose="02040503050406030204" pitchFamily="18" charset="0"/>
                            </a:rPr>
                            <m:t>25</m:t>
                          </m:r>
                        </m:e>
                        <m:sup>
                          <m:r>
                            <m:rPr>
                              <m:sty m:val="p"/>
                            </m:rPr>
                            <a:rPr kumimoji="1" lang="en-US" altLang="ja-JP" sz="1600" b="0" i="0" dirty="0" smtClean="0">
                              <a:solidFill>
                                <a:schemeClr val="accent6"/>
                              </a:solidFill>
                              <a:latin typeface="Cambria Math" panose="02040503050406030204" pitchFamily="18" charset="0"/>
                            </a:rPr>
                            <m:t>o</m:t>
                          </m:r>
                        </m:sup>
                      </m:sSup>
                      <m:r>
                        <a:rPr kumimoji="1" lang="en-US" altLang="ja-JP" sz="1600" b="0" i="1" dirty="0" smtClean="0">
                          <a:solidFill>
                            <a:schemeClr val="accent6"/>
                          </a:solidFill>
                          <a:latin typeface="Cambria Math" panose="02040503050406030204" pitchFamily="18" charset="0"/>
                        </a:rPr>
                        <m:t>𝐶</m:t>
                      </m:r>
                    </m:oMath>
                  </m:oMathPara>
                </a14:m>
                <a:endParaRPr kumimoji="1" lang="ja-JP" altLang="en-US" sz="1600" dirty="0">
                  <a:solidFill>
                    <a:schemeClr val="accent6"/>
                  </a:solidFill>
                </a:endParaRPr>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5654827" y="5322065"/>
                <a:ext cx="807310" cy="338554"/>
              </a:xfrm>
              <a:prstGeom prst="rect">
                <a:avLst/>
              </a:prstGeom>
              <a:blipFill rotWithShape="1">
                <a:blip r:embed="rId4"/>
                <a:stretch>
                  <a:fillRect l="-19" t="-38" r="47" b="68"/>
                </a:stretch>
              </a:blipFill>
            </p:spPr>
            <p:txBody>
              <a:bodyPr/>
              <a:lstStyle/>
              <a:p>
                <a:r>
                  <a:rPr lang="en-US" altLang="en-US">
                    <a:noFill/>
                  </a:rPr>
                  <a:t> </a:t>
                </a:r>
              </a:p>
            </p:txBody>
          </p:sp>
        </mc:Fallback>
      </mc:AlternateContent>
      <p:sp>
        <p:nvSpPr>
          <p:cNvPr id="5" name="テキスト ボックス 4"/>
          <p:cNvSpPr txBox="1"/>
          <p:nvPr/>
        </p:nvSpPr>
        <p:spPr>
          <a:xfrm>
            <a:off x="5042033" y="2699695"/>
            <a:ext cx="505267" cy="369332"/>
          </a:xfrm>
          <a:prstGeom prst="rect">
            <a:avLst/>
          </a:prstGeom>
          <a:noFill/>
        </p:spPr>
        <p:txBody>
          <a:bodyPr wrap="none" rtlCol="0">
            <a:spAutoFit/>
          </a:bodyPr>
          <a:lstStyle/>
          <a:p>
            <a:r>
              <a:rPr kumimoji="1" lang="en-US" altLang="ja-JP" dirty="0"/>
              <a:t>1.0</a:t>
            </a:r>
            <a:endParaRPr kumimoji="1" lang="ja-JP" altLang="en-US" dirty="0"/>
          </a:p>
        </p:txBody>
      </p:sp>
      <p:sp>
        <p:nvSpPr>
          <p:cNvPr id="52" name="テキスト ボックス 51"/>
          <p:cNvSpPr txBox="1"/>
          <p:nvPr/>
        </p:nvSpPr>
        <p:spPr>
          <a:xfrm>
            <a:off x="5339012" y="3616609"/>
            <a:ext cx="505267" cy="369332"/>
          </a:xfrm>
          <a:prstGeom prst="rect">
            <a:avLst/>
          </a:prstGeom>
          <a:noFill/>
        </p:spPr>
        <p:txBody>
          <a:bodyPr wrap="none" rtlCol="0">
            <a:spAutoFit/>
          </a:bodyPr>
          <a:lstStyle/>
          <a:p>
            <a:r>
              <a:rPr kumimoji="1" lang="en-US" altLang="ja-JP" dirty="0"/>
              <a:t>1.0</a:t>
            </a:r>
            <a:endParaRPr kumimoji="1" lang="ja-JP" altLang="en-US" dirty="0"/>
          </a:p>
        </p:txBody>
      </p:sp>
      <p:sp>
        <p:nvSpPr>
          <p:cNvPr id="53" name="テキスト ボックス 52"/>
          <p:cNvSpPr txBox="1"/>
          <p:nvPr/>
        </p:nvSpPr>
        <p:spPr>
          <a:xfrm>
            <a:off x="4827158" y="4042515"/>
            <a:ext cx="505267" cy="369332"/>
          </a:xfrm>
          <a:prstGeom prst="rect">
            <a:avLst/>
          </a:prstGeom>
          <a:noFill/>
        </p:spPr>
        <p:txBody>
          <a:bodyPr wrap="none" rtlCol="0">
            <a:spAutoFit/>
          </a:bodyPr>
          <a:lstStyle/>
          <a:p>
            <a:r>
              <a:rPr kumimoji="1" lang="en-US" altLang="ja-JP" dirty="0"/>
              <a:t>1.0</a:t>
            </a:r>
            <a:endParaRPr kumimoji="1" lang="ja-JP" altLang="en-US" dirty="0"/>
          </a:p>
        </p:txBody>
      </p:sp>
      <p:sp>
        <p:nvSpPr>
          <p:cNvPr id="58" name="テキスト ボックス 57"/>
          <p:cNvSpPr txBox="1"/>
          <p:nvPr/>
        </p:nvSpPr>
        <p:spPr>
          <a:xfrm>
            <a:off x="5994069" y="2841314"/>
            <a:ext cx="505267" cy="369332"/>
          </a:xfrm>
          <a:prstGeom prst="rect">
            <a:avLst/>
          </a:prstGeom>
          <a:noFill/>
        </p:spPr>
        <p:txBody>
          <a:bodyPr wrap="none" rtlCol="0">
            <a:spAutoFit/>
          </a:bodyPr>
          <a:lstStyle/>
          <a:p>
            <a:r>
              <a:rPr kumimoji="1" lang="en-US" altLang="ja-JP" dirty="0"/>
              <a:t>2.0</a:t>
            </a:r>
            <a:endParaRPr kumimoji="1" lang="ja-JP" altLang="en-US" dirty="0"/>
          </a:p>
        </p:txBody>
      </p:sp>
      <p:sp>
        <p:nvSpPr>
          <p:cNvPr id="66" name="テキスト ボックス 65"/>
          <p:cNvSpPr txBox="1"/>
          <p:nvPr/>
        </p:nvSpPr>
        <p:spPr>
          <a:xfrm>
            <a:off x="6426945" y="2414936"/>
            <a:ext cx="505267" cy="369332"/>
          </a:xfrm>
          <a:prstGeom prst="rect">
            <a:avLst/>
          </a:prstGeom>
          <a:noFill/>
        </p:spPr>
        <p:txBody>
          <a:bodyPr wrap="none" rtlCol="0">
            <a:spAutoFit/>
          </a:bodyPr>
          <a:lstStyle/>
          <a:p>
            <a:r>
              <a:rPr kumimoji="1" lang="en-US" altLang="ja-JP" dirty="0"/>
              <a:t>2.0</a:t>
            </a:r>
            <a:endParaRPr kumimoji="1" lang="ja-JP" altLang="en-US" dirty="0"/>
          </a:p>
        </p:txBody>
      </p:sp>
      <p:sp>
        <p:nvSpPr>
          <p:cNvPr id="71" name="テキスト ボックス 70"/>
          <p:cNvSpPr txBox="1"/>
          <p:nvPr/>
        </p:nvSpPr>
        <p:spPr>
          <a:xfrm>
            <a:off x="6047085" y="3855378"/>
            <a:ext cx="505267" cy="369332"/>
          </a:xfrm>
          <a:prstGeom prst="rect">
            <a:avLst/>
          </a:prstGeom>
          <a:noFill/>
        </p:spPr>
        <p:txBody>
          <a:bodyPr wrap="none" rtlCol="0">
            <a:spAutoFit/>
          </a:bodyPr>
          <a:lstStyle/>
          <a:p>
            <a:r>
              <a:rPr kumimoji="1" lang="en-US" altLang="ja-JP" dirty="0"/>
              <a:t>1.5</a:t>
            </a:r>
            <a:endParaRPr kumimoji="1" lang="ja-JP" altLang="en-US" dirty="0"/>
          </a:p>
        </p:txBody>
      </p:sp>
      <p:sp>
        <p:nvSpPr>
          <p:cNvPr id="72" name="テキスト ボックス 71"/>
          <p:cNvSpPr txBox="1"/>
          <p:nvPr/>
        </p:nvSpPr>
        <p:spPr>
          <a:xfrm>
            <a:off x="6428027" y="4537126"/>
            <a:ext cx="505267" cy="369332"/>
          </a:xfrm>
          <a:prstGeom prst="rect">
            <a:avLst/>
          </a:prstGeom>
          <a:noFill/>
        </p:spPr>
        <p:txBody>
          <a:bodyPr wrap="none" rtlCol="0">
            <a:spAutoFit/>
          </a:bodyPr>
          <a:lstStyle/>
          <a:p>
            <a:r>
              <a:rPr kumimoji="1" lang="en-US" altLang="ja-JP" dirty="0"/>
              <a:t>1.5</a:t>
            </a:r>
            <a:endParaRPr kumimoji="1" lang="ja-JP" altLang="en-US" dirty="0"/>
          </a:p>
        </p:txBody>
      </p:sp>
      <p:sp>
        <p:nvSpPr>
          <p:cNvPr id="73" name="テキスト ボックス 72"/>
          <p:cNvSpPr txBox="1"/>
          <p:nvPr/>
        </p:nvSpPr>
        <p:spPr>
          <a:xfrm>
            <a:off x="7009823" y="4215449"/>
            <a:ext cx="505267" cy="369332"/>
          </a:xfrm>
          <a:prstGeom prst="rect">
            <a:avLst/>
          </a:prstGeom>
          <a:noFill/>
        </p:spPr>
        <p:txBody>
          <a:bodyPr wrap="none" rtlCol="0">
            <a:spAutoFit/>
          </a:bodyPr>
          <a:lstStyle/>
          <a:p>
            <a:r>
              <a:rPr kumimoji="1" lang="en-US" altLang="ja-JP" dirty="0"/>
              <a:t>2.5</a:t>
            </a:r>
            <a:endParaRPr kumimoji="1" lang="ja-JP" altLang="en-US" dirty="0"/>
          </a:p>
        </p:txBody>
      </p:sp>
      <p:sp>
        <p:nvSpPr>
          <p:cNvPr id="74" name="テキスト ボックス 73"/>
          <p:cNvSpPr txBox="1"/>
          <p:nvPr/>
        </p:nvSpPr>
        <p:spPr>
          <a:xfrm>
            <a:off x="7151179" y="3597715"/>
            <a:ext cx="505267" cy="369332"/>
          </a:xfrm>
          <a:prstGeom prst="rect">
            <a:avLst/>
          </a:prstGeom>
          <a:noFill/>
        </p:spPr>
        <p:txBody>
          <a:bodyPr wrap="none" rtlCol="0">
            <a:spAutoFit/>
          </a:bodyPr>
          <a:lstStyle/>
          <a:p>
            <a:r>
              <a:rPr kumimoji="1" lang="en-US" altLang="ja-JP" dirty="0"/>
              <a:t>2.5</a:t>
            </a:r>
            <a:endParaRPr kumimoji="1" lang="ja-JP"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z="3600" dirty="0"/>
              <a:t>分類木とは</a:t>
            </a:r>
          </a:p>
        </p:txBody>
      </p:sp>
      <p:grpSp>
        <p:nvGrpSpPr>
          <p:cNvPr id="84" name="グループ化 83"/>
          <p:cNvGrpSpPr>
            <a:grpSpLocks noChangeAspect="1"/>
          </p:cNvGrpSpPr>
          <p:nvPr/>
        </p:nvGrpSpPr>
        <p:grpSpPr>
          <a:xfrm>
            <a:off x="1613651" y="2546340"/>
            <a:ext cx="3694725" cy="3074418"/>
            <a:chOff x="1201275" y="2833212"/>
            <a:chExt cx="2801181" cy="2330889"/>
          </a:xfrm>
        </p:grpSpPr>
        <p:cxnSp>
          <p:nvCxnSpPr>
            <p:cNvPr id="15" name="直線矢印コネクタ 14"/>
            <p:cNvCxnSpPr/>
            <p:nvPr/>
          </p:nvCxnSpPr>
          <p:spPr>
            <a:xfrm flipV="1">
              <a:off x="1739153" y="2940424"/>
              <a:ext cx="0" cy="21694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p:nvPr/>
          </p:nvCxnSpPr>
          <p:spPr>
            <a:xfrm>
              <a:off x="1524000" y="4867835"/>
              <a:ext cx="2268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8" name="テキスト ボックス 57"/>
            <p:cNvSpPr txBox="1"/>
            <p:nvPr/>
          </p:nvSpPr>
          <p:spPr>
            <a:xfrm>
              <a:off x="1201275" y="4051128"/>
              <a:ext cx="537878" cy="262716"/>
            </a:xfrm>
            <a:prstGeom prst="rect">
              <a:avLst/>
            </a:prstGeom>
            <a:noFill/>
          </p:spPr>
          <p:txBody>
            <a:bodyPr wrap="square" rtlCol="0">
              <a:spAutoFit/>
            </a:bodyPr>
            <a:lstStyle/>
            <a:p>
              <a:r>
                <a:rPr kumimoji="1" lang="en-US" altLang="ja-JP" sz="1600" dirty="0"/>
                <a:t>40%</a:t>
              </a:r>
              <a:endParaRPr kumimoji="1" lang="ja-JP" altLang="en-US" sz="1600" dirty="0"/>
            </a:p>
          </p:txBody>
        </p:sp>
        <p:cxnSp>
          <p:nvCxnSpPr>
            <p:cNvPr id="71" name="直線コネクタ 70"/>
            <p:cNvCxnSpPr>
              <a:stCxn id="58" idx="3"/>
            </p:cNvCxnSpPr>
            <p:nvPr/>
          </p:nvCxnSpPr>
          <p:spPr>
            <a:xfrm>
              <a:off x="1739153" y="4182486"/>
              <a:ext cx="1129552" cy="7142"/>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74" name="直線コネクタ 73"/>
            <p:cNvCxnSpPr/>
            <p:nvPr/>
          </p:nvCxnSpPr>
          <p:spPr>
            <a:xfrm flipV="1">
              <a:off x="2868706" y="4179041"/>
              <a:ext cx="0" cy="688794"/>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83" name="楕円 82"/>
            <p:cNvSpPr>
              <a:spLocks noChangeAspect="1"/>
            </p:cNvSpPr>
            <p:nvPr/>
          </p:nvSpPr>
          <p:spPr>
            <a:xfrm>
              <a:off x="1984835" y="4256127"/>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a:spLocks noChangeAspect="1"/>
            </p:cNvSpPr>
            <p:nvPr/>
          </p:nvSpPr>
          <p:spPr>
            <a:xfrm>
              <a:off x="2339505" y="4513337"/>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a:spLocks noChangeAspect="1"/>
            </p:cNvSpPr>
            <p:nvPr/>
          </p:nvSpPr>
          <p:spPr>
            <a:xfrm>
              <a:off x="2796706" y="4117627"/>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楕円 86"/>
            <p:cNvSpPr>
              <a:spLocks noChangeAspect="1"/>
            </p:cNvSpPr>
            <p:nvPr/>
          </p:nvSpPr>
          <p:spPr>
            <a:xfrm>
              <a:off x="2339505" y="3938263"/>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p:cNvSpPr>
              <a:spLocks noChangeAspect="1"/>
            </p:cNvSpPr>
            <p:nvPr/>
          </p:nvSpPr>
          <p:spPr>
            <a:xfrm>
              <a:off x="2427508" y="3432069"/>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p:cNvSpPr>
              <a:spLocks noChangeAspect="1"/>
            </p:cNvSpPr>
            <p:nvPr/>
          </p:nvSpPr>
          <p:spPr>
            <a:xfrm>
              <a:off x="2258117" y="3179946"/>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楕円 89"/>
            <p:cNvSpPr>
              <a:spLocks noChangeAspect="1"/>
            </p:cNvSpPr>
            <p:nvPr/>
          </p:nvSpPr>
          <p:spPr>
            <a:xfrm>
              <a:off x="3053523" y="4560214"/>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楕円 90"/>
            <p:cNvSpPr>
              <a:spLocks noChangeAspect="1"/>
            </p:cNvSpPr>
            <p:nvPr/>
          </p:nvSpPr>
          <p:spPr>
            <a:xfrm>
              <a:off x="2768607" y="3288069"/>
              <a:ext cx="144000" cy="144000"/>
            </a:xfrm>
            <a:prstGeom prst="ellipse">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楕円 91"/>
            <p:cNvSpPr>
              <a:spLocks noChangeAspect="1"/>
            </p:cNvSpPr>
            <p:nvPr/>
          </p:nvSpPr>
          <p:spPr>
            <a:xfrm>
              <a:off x="3037908" y="3003622"/>
              <a:ext cx="144000" cy="144000"/>
            </a:xfrm>
            <a:prstGeom prst="ellipse">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楕円 92"/>
            <p:cNvSpPr>
              <a:spLocks noChangeAspect="1"/>
            </p:cNvSpPr>
            <p:nvPr/>
          </p:nvSpPr>
          <p:spPr>
            <a:xfrm>
              <a:off x="3472977" y="3254633"/>
              <a:ext cx="144000" cy="144000"/>
            </a:xfrm>
            <a:prstGeom prst="ellipse">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楕円 93"/>
            <p:cNvSpPr>
              <a:spLocks noChangeAspect="1"/>
            </p:cNvSpPr>
            <p:nvPr/>
          </p:nvSpPr>
          <p:spPr>
            <a:xfrm>
              <a:off x="3524142" y="3948193"/>
              <a:ext cx="144000" cy="144000"/>
            </a:xfrm>
            <a:prstGeom prst="ellipse">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p:cNvSpPr>
              <a:spLocks noChangeAspect="1"/>
            </p:cNvSpPr>
            <p:nvPr/>
          </p:nvSpPr>
          <p:spPr>
            <a:xfrm>
              <a:off x="3385316" y="4369188"/>
              <a:ext cx="144000" cy="144000"/>
            </a:xfrm>
            <a:prstGeom prst="ellipse">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6" name="テキスト ボックス 95"/>
                <p:cNvSpPr txBox="1"/>
                <p:nvPr/>
              </p:nvSpPr>
              <p:spPr>
                <a:xfrm>
                  <a:off x="2599766" y="4878422"/>
                  <a:ext cx="537878" cy="2627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600" i="1" dirty="0" smtClean="0">
                                <a:latin typeface="Cambria Math" panose="02040503050406030204" pitchFamily="18" charset="0"/>
                              </a:rPr>
                            </m:ctrlPr>
                          </m:sSupPr>
                          <m:e>
                            <m:r>
                              <a:rPr kumimoji="1" lang="en-US" altLang="ja-JP" sz="1600" b="0" i="0" dirty="0" smtClean="0">
                                <a:latin typeface="Cambria Math" panose="02040503050406030204" pitchFamily="18" charset="0"/>
                              </a:rPr>
                              <m:t>27</m:t>
                            </m:r>
                          </m:e>
                          <m:sup>
                            <m:r>
                              <m:rPr>
                                <m:sty m:val="p"/>
                              </m:rPr>
                              <a:rPr kumimoji="1" lang="en-US" altLang="ja-JP" sz="1600" b="0" i="0" dirty="0" smtClean="0">
                                <a:latin typeface="Cambria Math" panose="02040503050406030204" pitchFamily="18" charset="0"/>
                              </a:rPr>
                              <m:t>o</m:t>
                            </m:r>
                          </m:sup>
                        </m:sSup>
                        <m:r>
                          <a:rPr kumimoji="1" lang="en-US" altLang="ja-JP" sz="1600" b="0" i="1" dirty="0" smtClean="0">
                            <a:latin typeface="Cambria Math" panose="02040503050406030204" pitchFamily="18" charset="0"/>
                          </a:rPr>
                          <m:t>𝐶</m:t>
                        </m:r>
                      </m:oMath>
                    </m:oMathPara>
                  </a14:m>
                  <a:endParaRPr kumimoji="1" lang="ja-JP" altLang="en-US" sz="1600" dirty="0"/>
                </a:p>
              </p:txBody>
            </p:sp>
          </mc:Choice>
          <mc:Fallback xmlns="">
            <p:sp>
              <p:nvSpPr>
                <p:cNvPr id="96" name="テキスト ボックス 95"/>
                <p:cNvSpPr txBox="1">
                  <a:spLocks noRot="1" noChangeAspect="1" noMove="1" noResize="1" noEditPoints="1" noAdjustHandles="1" noChangeArrowheads="1" noChangeShapeType="1" noTextEdit="1"/>
                </p:cNvSpPr>
                <p:nvPr/>
              </p:nvSpPr>
              <p:spPr>
                <a:xfrm>
                  <a:off x="2599766" y="4878422"/>
                  <a:ext cx="537878" cy="262716"/>
                </a:xfrm>
                <a:prstGeom prst="rect">
                  <a:avLst/>
                </a:prstGeom>
                <a:blipFill rotWithShape="1">
                  <a:blip r:embed="rId3"/>
                </a:blipFill>
              </p:spPr>
              <p:txBody>
                <a:bodyPr/>
                <a:lstStyle/>
                <a:p>
                  <a:r>
                    <a:rPr lang="en-US" altLang="en-US">
                      <a:noFill/>
                    </a:rPr>
                    <a:t> </a:t>
                  </a:r>
                </a:p>
              </p:txBody>
            </p:sp>
          </mc:Fallback>
        </mc:AlternateContent>
        <p:sp>
          <p:nvSpPr>
            <p:cNvPr id="97" name="テキスト ボックス 96"/>
            <p:cNvSpPr txBox="1"/>
            <p:nvPr/>
          </p:nvSpPr>
          <p:spPr>
            <a:xfrm>
              <a:off x="1255061" y="2833212"/>
              <a:ext cx="537878" cy="233343"/>
            </a:xfrm>
            <a:prstGeom prst="rect">
              <a:avLst/>
            </a:prstGeom>
            <a:noFill/>
          </p:spPr>
          <p:txBody>
            <a:bodyPr wrap="square" rtlCol="0">
              <a:spAutoFit/>
            </a:bodyPr>
            <a:lstStyle/>
            <a:p>
              <a:r>
                <a:rPr kumimoji="1" lang="ja-JP" altLang="en-US" sz="1400" b="1" dirty="0"/>
                <a:t>湿度</a:t>
              </a:r>
            </a:p>
          </p:txBody>
        </p:sp>
        <p:sp>
          <p:nvSpPr>
            <p:cNvPr id="98" name="テキスト ボックス 97"/>
            <p:cNvSpPr txBox="1"/>
            <p:nvPr/>
          </p:nvSpPr>
          <p:spPr>
            <a:xfrm>
              <a:off x="3464578" y="4930758"/>
              <a:ext cx="537878" cy="233343"/>
            </a:xfrm>
            <a:prstGeom prst="rect">
              <a:avLst/>
            </a:prstGeom>
            <a:noFill/>
          </p:spPr>
          <p:txBody>
            <a:bodyPr wrap="square" rtlCol="0">
              <a:spAutoFit/>
            </a:bodyPr>
            <a:lstStyle/>
            <a:p>
              <a:r>
                <a:rPr kumimoji="1" lang="ja-JP" altLang="en-US" sz="1400" b="1" dirty="0"/>
                <a:t>温度</a:t>
              </a:r>
            </a:p>
          </p:txBody>
        </p:sp>
      </p:grpSp>
      <p:grpSp>
        <p:nvGrpSpPr>
          <p:cNvPr id="1032" name="グループ化 1031"/>
          <p:cNvGrpSpPr/>
          <p:nvPr/>
        </p:nvGrpSpPr>
        <p:grpSpPr>
          <a:xfrm>
            <a:off x="6954328" y="2143443"/>
            <a:ext cx="4355829" cy="3462897"/>
            <a:chOff x="6954328" y="2143443"/>
            <a:chExt cx="4355829" cy="3462897"/>
          </a:xfrm>
        </p:grpSpPr>
        <mc:AlternateContent xmlns:mc="http://schemas.openxmlformats.org/markup-compatibility/2006" xmlns:a14="http://schemas.microsoft.com/office/drawing/2010/main">
          <mc:Choice Requires="a14">
            <p:sp>
              <p:nvSpPr>
                <p:cNvPr id="100" name="テキスト ボックス 99"/>
                <p:cNvSpPr txBox="1"/>
                <p:nvPr/>
              </p:nvSpPr>
              <p:spPr>
                <a:xfrm>
                  <a:off x="7637929" y="2143443"/>
                  <a:ext cx="1845826" cy="369332"/>
                </a:xfrm>
                <a:prstGeom prst="rect">
                  <a:avLst/>
                </a:prstGeom>
                <a:noFill/>
                <a:ln w="12700">
                  <a:solidFill>
                    <a:schemeClr val="tx1"/>
                  </a:solidFill>
                </a:ln>
              </p:spPr>
              <p:txBody>
                <a:bodyPr wrap="none" rtlCol="0">
                  <a:spAutoFit/>
                </a:bodyPr>
                <a:lstStyle/>
                <a:p>
                  <a:r>
                    <a:rPr kumimoji="1" lang="ja-JP" altLang="en-US" dirty="0"/>
                    <a:t>温度</a:t>
                  </a:r>
                  <a14:m>
                    <m:oMath xmlns:m="http://schemas.openxmlformats.org/officeDocument/2006/math">
                      <m:sSup>
                        <m:sSupPr>
                          <m:ctrlPr>
                            <a:rPr kumimoji="1" lang="en-US" altLang="ja-JP" i="1" dirty="0" smtClean="0">
                              <a:latin typeface="Cambria Math" panose="02040503050406030204" pitchFamily="18" charset="0"/>
                            </a:rPr>
                          </m:ctrlPr>
                        </m:sSupPr>
                        <m:e>
                          <m:r>
                            <a:rPr kumimoji="1" lang="en-US" altLang="ja-JP" b="0" i="1" dirty="0" smtClean="0">
                              <a:latin typeface="Cambria Math" panose="02040503050406030204" pitchFamily="18" charset="0"/>
                            </a:rPr>
                            <m:t>25</m:t>
                          </m:r>
                        </m:e>
                        <m:sup>
                          <m:r>
                            <a:rPr kumimoji="1" lang="en-US" altLang="ja-JP" b="0" i="1" dirty="0" smtClean="0">
                              <a:latin typeface="Cambria Math" panose="02040503050406030204" pitchFamily="18" charset="0"/>
                            </a:rPr>
                            <m:t>𝑜</m:t>
                          </m:r>
                        </m:sup>
                      </m:sSup>
                      <m:r>
                        <a:rPr kumimoji="1" lang="en-US" altLang="ja-JP" b="0" i="1" dirty="0" smtClean="0">
                          <a:latin typeface="Cambria Math" panose="02040503050406030204" pitchFamily="18" charset="0"/>
                        </a:rPr>
                        <m:t>𝐶</m:t>
                      </m:r>
                      <m:r>
                        <a:rPr kumimoji="1" lang="ja-JP" altLang="en-US" i="1" dirty="0">
                          <a:latin typeface="Cambria Math" panose="02040503050406030204" pitchFamily="18" charset="0"/>
                        </a:rPr>
                        <m:t>以上</m:t>
                      </m:r>
                    </m:oMath>
                  </a14:m>
                  <a:r>
                    <a:rPr kumimoji="1" lang="ja-JP" altLang="en-US" dirty="0"/>
                    <a:t>？</a:t>
                  </a:r>
                </a:p>
              </p:txBody>
            </p:sp>
          </mc:Choice>
          <mc:Fallback xmlns="">
            <p:sp>
              <p:nvSpPr>
                <p:cNvPr id="100" name="テキスト ボックス 99"/>
                <p:cNvSpPr txBox="1">
                  <a:spLocks noRot="1" noChangeAspect="1" noMove="1" noResize="1" noEditPoints="1" noAdjustHandles="1" noChangeArrowheads="1" noChangeShapeType="1" noTextEdit="1"/>
                </p:cNvSpPr>
                <p:nvPr/>
              </p:nvSpPr>
              <p:spPr>
                <a:xfrm>
                  <a:off x="7637929" y="2143443"/>
                  <a:ext cx="1845826" cy="369332"/>
                </a:xfrm>
                <a:prstGeom prst="rect">
                  <a:avLst/>
                </a:prstGeom>
                <a:blipFill rotWithShape="1">
                  <a:blip r:embed="rId4"/>
                </a:blipFill>
                <a:ln w="12700">
                  <a:solidFill>
                    <a:schemeClr val="tx1"/>
                  </a:solidFill>
                </a:ln>
              </p:spPr>
              <p:txBody>
                <a:bodyPr/>
                <a:lstStyle/>
                <a:p>
                  <a:r>
                    <a:rPr lang="en-US" altLang="en-US">
                      <a:noFill/>
                    </a:rPr>
                    <a:t> </a:t>
                  </a:r>
                </a:p>
              </p:txBody>
            </p:sp>
          </mc:Fallback>
        </mc:AlternateContent>
        <p:sp>
          <p:nvSpPr>
            <p:cNvPr id="101" name="楕円 100"/>
            <p:cNvSpPr/>
            <p:nvPr/>
          </p:nvSpPr>
          <p:spPr>
            <a:xfrm>
              <a:off x="6954328" y="2978896"/>
              <a:ext cx="1021976" cy="592167"/>
            </a:xfrm>
            <a:prstGeom prst="ellipse">
              <a:avLst/>
            </a:prstGeom>
            <a:solidFill>
              <a:srgbClr val="00B0F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暑くない</a:t>
              </a:r>
            </a:p>
          </p:txBody>
        </p:sp>
        <mc:AlternateContent xmlns:mc="http://schemas.openxmlformats.org/markup-compatibility/2006" xmlns:a14="http://schemas.microsoft.com/office/drawing/2010/main">
          <mc:Choice Requires="a14">
            <p:sp>
              <p:nvSpPr>
                <p:cNvPr id="103" name="テキスト ボックス 102"/>
                <p:cNvSpPr txBox="1"/>
                <p:nvPr/>
              </p:nvSpPr>
              <p:spPr>
                <a:xfrm>
                  <a:off x="8905360" y="3090313"/>
                  <a:ext cx="1800493" cy="369332"/>
                </a:xfrm>
                <a:prstGeom prst="rect">
                  <a:avLst/>
                </a:prstGeom>
                <a:noFill/>
                <a:ln w="12700">
                  <a:solidFill>
                    <a:schemeClr val="tx1"/>
                  </a:solidFill>
                </a:ln>
              </p:spPr>
              <p:txBody>
                <a:bodyPr wrap="none" rtlCol="0">
                  <a:spAutoFit/>
                </a:bodyPr>
                <a:lstStyle/>
                <a:p>
                  <a:r>
                    <a:rPr kumimoji="1" lang="ja-JP" altLang="en-US" dirty="0"/>
                    <a:t>湿度</a:t>
                  </a:r>
                  <a14:m>
                    <m:oMath xmlns:m="http://schemas.openxmlformats.org/officeDocument/2006/math">
                      <m:r>
                        <a:rPr kumimoji="1" lang="en-US" altLang="ja-JP" i="1" dirty="0">
                          <a:latin typeface="Cambria Math" panose="02040503050406030204" pitchFamily="18" charset="0"/>
                        </a:rPr>
                        <m:t>60%</m:t>
                      </m:r>
                      <m:r>
                        <a:rPr kumimoji="1" lang="ja-JP" altLang="en-US" i="1" dirty="0">
                          <a:latin typeface="Cambria Math" panose="02040503050406030204" pitchFamily="18" charset="0"/>
                        </a:rPr>
                        <m:t>以上</m:t>
                      </m:r>
                    </m:oMath>
                  </a14:m>
                  <a:r>
                    <a:rPr kumimoji="1" lang="ja-JP" altLang="en-US" dirty="0"/>
                    <a:t>？</a:t>
                  </a:r>
                </a:p>
              </p:txBody>
            </p:sp>
          </mc:Choice>
          <mc:Fallback xmlns="">
            <p:sp>
              <p:nvSpPr>
                <p:cNvPr id="103" name="テキスト ボックス 102"/>
                <p:cNvSpPr txBox="1">
                  <a:spLocks noRot="1" noChangeAspect="1" noMove="1" noResize="1" noEditPoints="1" noAdjustHandles="1" noChangeArrowheads="1" noChangeShapeType="1" noTextEdit="1"/>
                </p:cNvSpPr>
                <p:nvPr/>
              </p:nvSpPr>
              <p:spPr>
                <a:xfrm>
                  <a:off x="8905360" y="3090313"/>
                  <a:ext cx="1800493" cy="369332"/>
                </a:xfrm>
                <a:prstGeom prst="rect">
                  <a:avLst/>
                </a:prstGeom>
                <a:blipFill rotWithShape="1">
                  <a:blip r:embed="rId5"/>
                </a:blipFill>
                <a:ln w="12700">
                  <a:solidFill>
                    <a:schemeClr val="tx1"/>
                  </a:solidFill>
                </a:ln>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p:cNvSpPr txBox="1"/>
                <p:nvPr/>
              </p:nvSpPr>
              <p:spPr>
                <a:xfrm>
                  <a:off x="7747942" y="4037183"/>
                  <a:ext cx="1903534" cy="369332"/>
                </a:xfrm>
                <a:prstGeom prst="rect">
                  <a:avLst/>
                </a:prstGeom>
                <a:noFill/>
                <a:ln w="12700">
                  <a:solidFill>
                    <a:schemeClr val="tx1"/>
                  </a:solidFill>
                </a:ln>
              </p:spPr>
              <p:txBody>
                <a:bodyPr wrap="none" rtlCol="0">
                  <a:spAutoFit/>
                </a:bodyPr>
                <a:lstStyle/>
                <a:p>
                  <a:r>
                    <a:rPr kumimoji="1" lang="ja-JP" altLang="en-US" dirty="0"/>
                    <a:t>温度</a:t>
                  </a:r>
                  <a14:m>
                    <m:oMath xmlns:m="http://schemas.openxmlformats.org/officeDocument/2006/math">
                      <m:sSup>
                        <m:sSupPr>
                          <m:ctrlPr>
                            <a:rPr kumimoji="1" lang="en-US" altLang="ja-JP" i="1" dirty="0" smtClean="0">
                              <a:latin typeface="Cambria Math" panose="02040503050406030204" pitchFamily="18" charset="0"/>
                            </a:rPr>
                          </m:ctrlPr>
                        </m:sSupPr>
                        <m:e>
                          <m:r>
                            <a:rPr kumimoji="1" lang="en-US" altLang="ja-JP" b="0" i="1" dirty="0">
                              <a:latin typeface="Cambria Math" panose="02040503050406030204" pitchFamily="18" charset="0"/>
                            </a:rPr>
                            <m:t>30</m:t>
                          </m:r>
                        </m:e>
                        <m:sup>
                          <m:r>
                            <a:rPr kumimoji="1" lang="en-US" altLang="ja-JP" b="0" i="1" dirty="0" smtClean="0">
                              <a:latin typeface="Cambria Math" panose="02040503050406030204" pitchFamily="18" charset="0"/>
                            </a:rPr>
                            <m:t>𝑜</m:t>
                          </m:r>
                        </m:sup>
                      </m:sSup>
                      <m:r>
                        <a:rPr kumimoji="1" lang="en-US" altLang="ja-JP" b="0" i="1" dirty="0" smtClean="0">
                          <a:latin typeface="Cambria Math" panose="02040503050406030204" pitchFamily="18" charset="0"/>
                        </a:rPr>
                        <m:t>𝐶</m:t>
                      </m:r>
                      <m:r>
                        <a:rPr kumimoji="1" lang="ja-JP" altLang="en-US" i="1" dirty="0">
                          <a:latin typeface="Cambria Math" panose="02040503050406030204" pitchFamily="18" charset="0"/>
                        </a:rPr>
                        <m:t>以上</m:t>
                      </m:r>
                    </m:oMath>
                  </a14:m>
                  <a:r>
                    <a:rPr kumimoji="1" lang="ja-JP" altLang="en-US" dirty="0"/>
                    <a:t>？</a:t>
                  </a:r>
                </a:p>
              </p:txBody>
            </p:sp>
          </mc:Choice>
          <mc:Fallback xmlns="">
            <p:sp>
              <p:nvSpPr>
                <p:cNvPr id="104" name="テキスト ボックス 103"/>
                <p:cNvSpPr txBox="1">
                  <a:spLocks noRot="1" noChangeAspect="1" noMove="1" noResize="1" noEditPoints="1" noAdjustHandles="1" noChangeArrowheads="1" noChangeShapeType="1" noTextEdit="1"/>
                </p:cNvSpPr>
                <p:nvPr/>
              </p:nvSpPr>
              <p:spPr>
                <a:xfrm>
                  <a:off x="7747942" y="4037183"/>
                  <a:ext cx="1903534" cy="369332"/>
                </a:xfrm>
                <a:prstGeom prst="rect">
                  <a:avLst/>
                </a:prstGeom>
                <a:blipFill rotWithShape="1">
                  <a:blip r:embed="rId6"/>
                </a:blipFill>
                <a:ln w="12700">
                  <a:solidFill>
                    <a:schemeClr val="tx1"/>
                  </a:solidFill>
                </a:ln>
              </p:spPr>
              <p:txBody>
                <a:bodyPr/>
                <a:lstStyle/>
                <a:p>
                  <a:r>
                    <a:rPr lang="en-US" altLang="en-US">
                      <a:noFill/>
                    </a:rPr>
                    <a:t> </a:t>
                  </a:r>
                </a:p>
              </p:txBody>
            </p:sp>
          </mc:Fallback>
        </mc:AlternateContent>
        <p:sp>
          <p:nvSpPr>
            <p:cNvPr id="105" name="楕円 104"/>
            <p:cNvSpPr/>
            <p:nvPr/>
          </p:nvSpPr>
          <p:spPr>
            <a:xfrm>
              <a:off x="10288181" y="3965128"/>
              <a:ext cx="1021976" cy="592167"/>
            </a:xfrm>
            <a:prstGeom prst="ellipse">
              <a:avLst/>
            </a:prstGeom>
            <a:solidFill>
              <a:srgbClr val="FF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暑い</a:t>
              </a:r>
            </a:p>
          </p:txBody>
        </p:sp>
        <p:sp>
          <p:nvSpPr>
            <p:cNvPr id="106" name="楕円 105"/>
            <p:cNvSpPr/>
            <p:nvPr/>
          </p:nvSpPr>
          <p:spPr>
            <a:xfrm>
              <a:off x="9140488" y="5014173"/>
              <a:ext cx="1021976" cy="592167"/>
            </a:xfrm>
            <a:prstGeom prst="ellipse">
              <a:avLst/>
            </a:prstGeom>
            <a:solidFill>
              <a:srgbClr val="FF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暑い</a:t>
              </a:r>
            </a:p>
          </p:txBody>
        </p:sp>
        <p:sp>
          <p:nvSpPr>
            <p:cNvPr id="108" name="楕円 107"/>
            <p:cNvSpPr/>
            <p:nvPr/>
          </p:nvSpPr>
          <p:spPr>
            <a:xfrm>
              <a:off x="7239678" y="5014172"/>
              <a:ext cx="1021976" cy="592167"/>
            </a:xfrm>
            <a:prstGeom prst="ellipse">
              <a:avLst/>
            </a:prstGeom>
            <a:solidFill>
              <a:srgbClr val="00B0F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暑くない</a:t>
              </a:r>
            </a:p>
          </p:txBody>
        </p:sp>
        <p:cxnSp>
          <p:nvCxnSpPr>
            <p:cNvPr id="109" name="直線矢印コネクタ 108"/>
            <p:cNvCxnSpPr>
              <a:stCxn id="100" idx="2"/>
              <a:endCxn id="101" idx="0"/>
            </p:cNvCxnSpPr>
            <p:nvPr/>
          </p:nvCxnSpPr>
          <p:spPr>
            <a:xfrm flipH="1">
              <a:off x="7465316" y="2512775"/>
              <a:ext cx="1095526" cy="46612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100" idx="2"/>
              <a:endCxn id="103" idx="0"/>
            </p:cNvCxnSpPr>
            <p:nvPr/>
          </p:nvCxnSpPr>
          <p:spPr>
            <a:xfrm>
              <a:off x="8560842" y="2512775"/>
              <a:ext cx="1244765" cy="577538"/>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103" idx="2"/>
              <a:endCxn id="104" idx="0"/>
            </p:cNvCxnSpPr>
            <p:nvPr/>
          </p:nvCxnSpPr>
          <p:spPr>
            <a:xfrm flipH="1">
              <a:off x="8699709" y="3459645"/>
              <a:ext cx="1105898" cy="577538"/>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a:stCxn id="103" idx="2"/>
              <a:endCxn id="105" idx="0"/>
            </p:cNvCxnSpPr>
            <p:nvPr/>
          </p:nvCxnSpPr>
          <p:spPr>
            <a:xfrm>
              <a:off x="9805607" y="3459645"/>
              <a:ext cx="993562" cy="505483"/>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104" idx="2"/>
              <a:endCxn id="108" idx="0"/>
            </p:cNvCxnSpPr>
            <p:nvPr/>
          </p:nvCxnSpPr>
          <p:spPr>
            <a:xfrm flipH="1">
              <a:off x="7750666" y="4406515"/>
              <a:ext cx="949043" cy="60765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a:stCxn id="104" idx="2"/>
              <a:endCxn id="106" idx="0"/>
            </p:cNvCxnSpPr>
            <p:nvPr/>
          </p:nvCxnSpPr>
          <p:spPr>
            <a:xfrm>
              <a:off x="8699709" y="4406515"/>
              <a:ext cx="951767" cy="607658"/>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8" name="グループ化 47"/>
          <p:cNvGrpSpPr>
            <a:grpSpLocks noChangeAspect="1"/>
          </p:cNvGrpSpPr>
          <p:nvPr/>
        </p:nvGrpSpPr>
        <p:grpSpPr>
          <a:xfrm>
            <a:off x="3971768" y="2229664"/>
            <a:ext cx="4123613" cy="3517579"/>
            <a:chOff x="1255061" y="2833212"/>
            <a:chExt cx="2747395" cy="2343617"/>
          </a:xfrm>
        </p:grpSpPr>
        <p:cxnSp>
          <p:nvCxnSpPr>
            <p:cNvPr id="49" name="直線矢印コネクタ 48"/>
            <p:cNvCxnSpPr/>
            <p:nvPr/>
          </p:nvCxnSpPr>
          <p:spPr>
            <a:xfrm flipV="1">
              <a:off x="1739153" y="2940424"/>
              <a:ext cx="0" cy="21694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a:off x="1524000" y="4867835"/>
              <a:ext cx="22680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1" name="テキスト ボックス 50"/>
            <p:cNvSpPr txBox="1"/>
            <p:nvPr/>
          </p:nvSpPr>
          <p:spPr>
            <a:xfrm>
              <a:off x="1374351" y="3525810"/>
              <a:ext cx="397556" cy="225564"/>
            </a:xfrm>
            <a:prstGeom prst="rect">
              <a:avLst/>
            </a:prstGeom>
            <a:noFill/>
          </p:spPr>
          <p:txBody>
            <a:bodyPr wrap="square" rtlCol="0">
              <a:spAutoFit/>
            </a:bodyPr>
            <a:lstStyle/>
            <a:p>
              <a:r>
                <a:rPr kumimoji="1" lang="en-US" altLang="ja-JP" sz="1600" dirty="0"/>
                <a:t>60%</a:t>
              </a:r>
              <a:endParaRPr kumimoji="1" lang="ja-JP" altLang="en-US" sz="1600" dirty="0"/>
            </a:p>
          </p:txBody>
        </p:sp>
        <p:sp>
          <p:nvSpPr>
            <p:cNvPr id="54" name="楕円 53"/>
            <p:cNvSpPr>
              <a:spLocks noChangeAspect="1"/>
            </p:cNvSpPr>
            <p:nvPr/>
          </p:nvSpPr>
          <p:spPr>
            <a:xfrm>
              <a:off x="1984835" y="4256127"/>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a:spLocks noChangeAspect="1"/>
            </p:cNvSpPr>
            <p:nvPr/>
          </p:nvSpPr>
          <p:spPr>
            <a:xfrm>
              <a:off x="2339505" y="4513337"/>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a:spLocks noChangeAspect="1"/>
            </p:cNvSpPr>
            <p:nvPr/>
          </p:nvSpPr>
          <p:spPr>
            <a:xfrm>
              <a:off x="2796706" y="4117627"/>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a:spLocks noChangeAspect="1"/>
            </p:cNvSpPr>
            <p:nvPr/>
          </p:nvSpPr>
          <p:spPr>
            <a:xfrm>
              <a:off x="2339505" y="3938263"/>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a:spLocks noChangeAspect="1"/>
            </p:cNvSpPr>
            <p:nvPr/>
          </p:nvSpPr>
          <p:spPr>
            <a:xfrm>
              <a:off x="2427508" y="3432069"/>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a:spLocks noChangeAspect="1"/>
            </p:cNvSpPr>
            <p:nvPr/>
          </p:nvSpPr>
          <p:spPr>
            <a:xfrm>
              <a:off x="2258117" y="3179946"/>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a:spLocks noChangeAspect="1"/>
            </p:cNvSpPr>
            <p:nvPr/>
          </p:nvSpPr>
          <p:spPr>
            <a:xfrm>
              <a:off x="3053523" y="4560214"/>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楕円 61"/>
            <p:cNvSpPr>
              <a:spLocks noChangeAspect="1"/>
            </p:cNvSpPr>
            <p:nvPr/>
          </p:nvSpPr>
          <p:spPr>
            <a:xfrm>
              <a:off x="2768607" y="3288069"/>
              <a:ext cx="144000" cy="144000"/>
            </a:xfrm>
            <a:prstGeom prst="ellipse">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楕円 62"/>
            <p:cNvSpPr>
              <a:spLocks noChangeAspect="1"/>
            </p:cNvSpPr>
            <p:nvPr/>
          </p:nvSpPr>
          <p:spPr>
            <a:xfrm>
              <a:off x="3037908" y="3003622"/>
              <a:ext cx="144000" cy="144000"/>
            </a:xfrm>
            <a:prstGeom prst="ellipse">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p:cNvSpPr>
              <a:spLocks noChangeAspect="1"/>
            </p:cNvSpPr>
            <p:nvPr/>
          </p:nvSpPr>
          <p:spPr>
            <a:xfrm>
              <a:off x="3472977" y="3254633"/>
              <a:ext cx="144000" cy="144000"/>
            </a:xfrm>
            <a:prstGeom prst="ellipse">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a:spLocks noChangeAspect="1"/>
            </p:cNvSpPr>
            <p:nvPr/>
          </p:nvSpPr>
          <p:spPr>
            <a:xfrm>
              <a:off x="3524142" y="3948193"/>
              <a:ext cx="144000" cy="144000"/>
            </a:xfrm>
            <a:prstGeom prst="ellipse">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p:cNvSpPr>
              <a:spLocks noChangeAspect="1"/>
            </p:cNvSpPr>
            <p:nvPr/>
          </p:nvSpPr>
          <p:spPr>
            <a:xfrm>
              <a:off x="3385316" y="4369188"/>
              <a:ext cx="144000" cy="144000"/>
            </a:xfrm>
            <a:prstGeom prst="ellipse">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8" name="テキスト ボックス 67"/>
                <p:cNvSpPr txBox="1"/>
                <p:nvPr/>
              </p:nvSpPr>
              <p:spPr>
                <a:xfrm>
                  <a:off x="2383394" y="4899202"/>
                  <a:ext cx="537878" cy="225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600" i="1" dirty="0" smtClean="0">
                                <a:solidFill>
                                  <a:schemeClr val="accent6"/>
                                </a:solidFill>
                                <a:latin typeface="Cambria Math" panose="02040503050406030204" pitchFamily="18" charset="0"/>
                              </a:rPr>
                            </m:ctrlPr>
                          </m:sSupPr>
                          <m:e>
                            <m:r>
                              <a:rPr kumimoji="1" lang="en-US" altLang="ja-JP" sz="1600" b="0" i="0" dirty="0" smtClean="0">
                                <a:solidFill>
                                  <a:schemeClr val="accent6"/>
                                </a:solidFill>
                                <a:latin typeface="Cambria Math" panose="02040503050406030204" pitchFamily="18" charset="0"/>
                              </a:rPr>
                              <m:t>2</m:t>
                            </m:r>
                            <m:r>
                              <a:rPr kumimoji="1" lang="en-US" altLang="ja-JP" sz="1600" i="1" dirty="0">
                                <a:solidFill>
                                  <a:schemeClr val="accent6"/>
                                </a:solidFill>
                                <a:latin typeface="Cambria Math" panose="02040503050406030204" pitchFamily="18" charset="0"/>
                              </a:rPr>
                              <m:t>5</m:t>
                            </m:r>
                          </m:e>
                          <m:sup>
                            <m:r>
                              <m:rPr>
                                <m:sty m:val="p"/>
                              </m:rPr>
                              <a:rPr kumimoji="1" lang="en-US" altLang="ja-JP" sz="1600" b="0" i="0" dirty="0" smtClean="0">
                                <a:solidFill>
                                  <a:schemeClr val="accent6"/>
                                </a:solidFill>
                                <a:latin typeface="Cambria Math" panose="02040503050406030204" pitchFamily="18" charset="0"/>
                              </a:rPr>
                              <m:t>o</m:t>
                            </m:r>
                          </m:sup>
                        </m:sSup>
                        <m:r>
                          <a:rPr kumimoji="1" lang="en-US" altLang="ja-JP" sz="1600" b="0" i="1" dirty="0" smtClean="0">
                            <a:solidFill>
                              <a:schemeClr val="accent6"/>
                            </a:solidFill>
                            <a:latin typeface="Cambria Math" panose="02040503050406030204" pitchFamily="18" charset="0"/>
                          </a:rPr>
                          <m:t>𝐶</m:t>
                        </m:r>
                      </m:oMath>
                    </m:oMathPara>
                  </a14:m>
                  <a:endParaRPr kumimoji="1" lang="ja-JP" altLang="en-US" sz="1600" dirty="0">
                    <a:solidFill>
                      <a:schemeClr val="accent6"/>
                    </a:solidFill>
                  </a:endParaRPr>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2383394" y="4899202"/>
                  <a:ext cx="537878" cy="225564"/>
                </a:xfrm>
                <a:prstGeom prst="rect">
                  <a:avLst/>
                </a:prstGeom>
                <a:blipFill rotWithShape="1">
                  <a:blip r:embed="rId3"/>
                </a:blipFill>
              </p:spPr>
              <p:txBody>
                <a:bodyPr/>
                <a:lstStyle/>
                <a:p>
                  <a:r>
                    <a:rPr lang="en-US" altLang="en-US">
                      <a:noFill/>
                    </a:rPr>
                    <a:t> </a:t>
                  </a:r>
                </a:p>
              </p:txBody>
            </p:sp>
          </mc:Fallback>
        </mc:AlternateContent>
        <p:sp>
          <p:nvSpPr>
            <p:cNvPr id="69" name="テキスト ボックス 68"/>
            <p:cNvSpPr txBox="1"/>
            <p:nvPr/>
          </p:nvSpPr>
          <p:spPr>
            <a:xfrm>
              <a:off x="1255061" y="2833212"/>
              <a:ext cx="537878" cy="246071"/>
            </a:xfrm>
            <a:prstGeom prst="rect">
              <a:avLst/>
            </a:prstGeom>
            <a:noFill/>
          </p:spPr>
          <p:txBody>
            <a:bodyPr wrap="square" rtlCol="0">
              <a:spAutoFit/>
            </a:bodyPr>
            <a:lstStyle/>
            <a:p>
              <a:r>
                <a:rPr kumimoji="1" lang="ja-JP" altLang="en-US" b="1" dirty="0"/>
                <a:t>湿度</a:t>
              </a:r>
            </a:p>
          </p:txBody>
        </p:sp>
        <p:sp>
          <p:nvSpPr>
            <p:cNvPr id="70" name="テキスト ボックス 69"/>
            <p:cNvSpPr txBox="1"/>
            <p:nvPr/>
          </p:nvSpPr>
          <p:spPr>
            <a:xfrm>
              <a:off x="3464578" y="4930758"/>
              <a:ext cx="537878" cy="246071"/>
            </a:xfrm>
            <a:prstGeom prst="rect">
              <a:avLst/>
            </a:prstGeom>
            <a:noFill/>
          </p:spPr>
          <p:txBody>
            <a:bodyPr wrap="square" rtlCol="0">
              <a:spAutoFit/>
            </a:bodyPr>
            <a:lstStyle/>
            <a:p>
              <a:r>
                <a:rPr kumimoji="1" lang="ja-JP" altLang="en-US" b="1" dirty="0"/>
                <a:t>温度</a:t>
              </a:r>
            </a:p>
          </p:txBody>
        </p:sp>
      </p:grpSp>
      <p:sp>
        <p:nvSpPr>
          <p:cNvPr id="2" name="Title 1"/>
          <p:cNvSpPr>
            <a:spLocks noGrp="1"/>
          </p:cNvSpPr>
          <p:nvPr>
            <p:ph type="title"/>
          </p:nvPr>
        </p:nvSpPr>
        <p:spPr/>
        <p:txBody>
          <a:bodyPr/>
          <a:lstStyle/>
          <a:p>
            <a:r>
              <a:rPr lang="ja-JP" altLang="en-US" sz="3600" dirty="0"/>
              <a:t>分類木とは</a:t>
            </a:r>
          </a:p>
        </p:txBody>
      </p:sp>
      <p:cxnSp>
        <p:nvCxnSpPr>
          <p:cNvPr id="4" name="直線コネクタ 3"/>
          <p:cNvCxnSpPr/>
          <p:nvPr/>
        </p:nvCxnSpPr>
        <p:spPr>
          <a:xfrm>
            <a:off x="6032863" y="2390581"/>
            <a:ext cx="0" cy="2892887"/>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7000158" y="2390581"/>
            <a:ext cx="0" cy="2892887"/>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032863" y="3429000"/>
            <a:ext cx="967295"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4698350" y="3429000"/>
            <a:ext cx="1379166" cy="0"/>
          </a:xfrm>
          <a:prstGeom prst="line">
            <a:avLst/>
          </a:prstGeom>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82" name="テキスト ボックス 81"/>
              <p:cNvSpPr txBox="1"/>
              <p:nvPr/>
            </p:nvSpPr>
            <p:spPr>
              <a:xfrm>
                <a:off x="6596503" y="5322065"/>
                <a:ext cx="80731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600" i="1" dirty="0" smtClean="0">
                              <a:solidFill>
                                <a:schemeClr val="accent6"/>
                              </a:solidFill>
                              <a:latin typeface="Cambria Math" panose="02040503050406030204" pitchFamily="18" charset="0"/>
                            </a:rPr>
                          </m:ctrlPr>
                        </m:sSupPr>
                        <m:e>
                          <m:r>
                            <a:rPr kumimoji="1" lang="en-US" altLang="ja-JP" sz="1600" i="1" dirty="0">
                              <a:solidFill>
                                <a:schemeClr val="accent6"/>
                              </a:solidFill>
                              <a:latin typeface="Cambria Math" panose="02040503050406030204" pitchFamily="18" charset="0"/>
                            </a:rPr>
                            <m:t>30</m:t>
                          </m:r>
                        </m:e>
                        <m:sup>
                          <m:r>
                            <m:rPr>
                              <m:sty m:val="p"/>
                            </m:rPr>
                            <a:rPr kumimoji="1" lang="en-US" altLang="ja-JP" sz="1600" b="0" i="0" dirty="0" smtClean="0">
                              <a:solidFill>
                                <a:schemeClr val="accent6"/>
                              </a:solidFill>
                              <a:latin typeface="Cambria Math" panose="02040503050406030204" pitchFamily="18" charset="0"/>
                            </a:rPr>
                            <m:t>o</m:t>
                          </m:r>
                        </m:sup>
                      </m:sSup>
                      <m:r>
                        <a:rPr kumimoji="1" lang="en-US" altLang="ja-JP" sz="1600" b="0" i="1" dirty="0" smtClean="0">
                          <a:solidFill>
                            <a:schemeClr val="accent6"/>
                          </a:solidFill>
                          <a:latin typeface="Cambria Math" panose="02040503050406030204" pitchFamily="18" charset="0"/>
                        </a:rPr>
                        <m:t>𝐶</m:t>
                      </m:r>
                    </m:oMath>
                  </m:oMathPara>
                </a14:m>
                <a:endParaRPr kumimoji="1" lang="ja-JP" altLang="en-US" sz="1600" dirty="0">
                  <a:solidFill>
                    <a:schemeClr val="accent6"/>
                  </a:solidFill>
                </a:endParaRPr>
              </a:p>
            </p:txBody>
          </p:sp>
        </mc:Choice>
        <mc:Fallback xmlns="">
          <p:sp>
            <p:nvSpPr>
              <p:cNvPr id="82" name="テキスト ボックス 81"/>
              <p:cNvSpPr txBox="1">
                <a:spLocks noRot="1" noChangeAspect="1" noMove="1" noResize="1" noEditPoints="1" noAdjustHandles="1" noChangeArrowheads="1" noChangeShapeType="1" noTextEdit="1"/>
              </p:cNvSpPr>
              <p:nvPr/>
            </p:nvSpPr>
            <p:spPr>
              <a:xfrm>
                <a:off x="6596503" y="5322065"/>
                <a:ext cx="807310" cy="338554"/>
              </a:xfrm>
              <a:prstGeom prst="rect">
                <a:avLst/>
              </a:prstGeom>
              <a:blipFill rotWithShape="1">
                <a:blip r:embed="rId4"/>
                <a:stretch>
                  <a:fillRect l="-15" t="-38" r="43" b="68"/>
                </a:stretch>
              </a:blipFill>
            </p:spPr>
            <p:txBody>
              <a:bodyPr/>
              <a:lstStyle/>
              <a:p>
                <a:r>
                  <a:rPr lang="en-US" altLang="en-US">
                    <a:noFill/>
                  </a:rPr>
                  <a:t> </a:t>
                </a:r>
              </a:p>
            </p:txBody>
          </p:sp>
        </mc:Fallback>
      </mc:AlternateContent>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7.1</a:t>
            </a:r>
            <a:r>
              <a:rPr lang="ja-JP" altLang="en-US" sz="3600"/>
              <a:t>　回帰の決定木</a:t>
            </a:r>
          </a:p>
        </p:txBody>
      </p:sp>
      <p:grpSp>
        <p:nvGrpSpPr>
          <p:cNvPr id="18" name="Group 17"/>
          <p:cNvGrpSpPr/>
          <p:nvPr/>
        </p:nvGrpSpPr>
        <p:grpSpPr>
          <a:xfrm>
            <a:off x="6818630" y="2016760"/>
            <a:ext cx="3750310" cy="3542030"/>
            <a:chOff x="10561" y="3176"/>
            <a:chExt cx="5906" cy="5578"/>
          </a:xfrm>
        </p:grpSpPr>
        <p:grpSp>
          <p:nvGrpSpPr>
            <p:cNvPr id="12" name="Group 11"/>
            <p:cNvGrpSpPr/>
            <p:nvPr/>
          </p:nvGrpSpPr>
          <p:grpSpPr>
            <a:xfrm>
              <a:off x="10561" y="3176"/>
              <a:ext cx="5907" cy="5578"/>
              <a:chOff x="10947" y="2602"/>
              <a:chExt cx="5907" cy="5578"/>
            </a:xfrm>
          </p:grpSpPr>
          <p:sp>
            <p:nvSpPr>
              <p:cNvPr id="71" name="Oval 70"/>
              <p:cNvSpPr/>
              <p:nvPr/>
            </p:nvSpPr>
            <p:spPr>
              <a:xfrm>
                <a:off x="12447" y="2602"/>
                <a:ext cx="1152" cy="11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13430" y="3585"/>
                <a:ext cx="1373" cy="1104"/>
              </a:xfrm>
              <a:prstGeom prst="straightConnector1">
                <a:avLst/>
              </a:prstGeom>
              <a:ln w="34925">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4227" y="4689"/>
                <a:ext cx="1152" cy="11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0947" y="4689"/>
                <a:ext cx="1152" cy="11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71" idx="3"/>
                <a:endCxn id="6" idx="0"/>
              </p:cNvCxnSpPr>
              <p:nvPr/>
            </p:nvCxnSpPr>
            <p:spPr>
              <a:xfrm flipH="1">
                <a:off x="11523" y="3585"/>
                <a:ext cx="1093" cy="1104"/>
              </a:xfrm>
              <a:prstGeom prst="straightConnector1">
                <a:avLst/>
              </a:prstGeom>
              <a:ln w="34925">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10" idx="0"/>
              </p:cNvCxnSpPr>
              <p:nvPr/>
            </p:nvCxnSpPr>
            <p:spPr>
              <a:xfrm>
                <a:off x="15210" y="5672"/>
                <a:ext cx="1068" cy="1356"/>
              </a:xfrm>
              <a:prstGeom prst="straightConnector1">
                <a:avLst/>
              </a:prstGeom>
              <a:ln w="34925">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3075" y="7028"/>
                <a:ext cx="1152" cy="11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5702" y="7028"/>
                <a:ext cx="1152" cy="11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5" idx="3"/>
                <a:endCxn id="9" idx="0"/>
              </p:cNvCxnSpPr>
              <p:nvPr/>
            </p:nvCxnSpPr>
            <p:spPr>
              <a:xfrm flipH="1">
                <a:off x="13651" y="5672"/>
                <a:ext cx="745" cy="1356"/>
              </a:xfrm>
              <a:prstGeom prst="straightConnector1">
                <a:avLst/>
              </a:prstGeom>
              <a:ln w="34925">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13" name="Text Box 12"/>
            <p:cNvSpPr txBox="1"/>
            <p:nvPr/>
          </p:nvSpPr>
          <p:spPr>
            <a:xfrm>
              <a:off x="12276" y="3389"/>
              <a:ext cx="768" cy="725"/>
            </a:xfrm>
            <a:prstGeom prst="rect">
              <a:avLst/>
            </a:prstGeom>
            <a:noFill/>
          </p:spPr>
          <p:txBody>
            <a:bodyPr wrap="none" rtlCol="0">
              <a:spAutoFit/>
            </a:bodyPr>
            <a:lstStyle/>
            <a:p>
              <a:r>
                <a:rPr lang="ja-JP" altLang="en-US" sz="2400" b="1">
                  <a:solidFill>
                    <a:schemeClr val="bg1"/>
                  </a:solidFill>
                </a:rPr>
                <a:t>根</a:t>
              </a:r>
            </a:p>
          </p:txBody>
        </p:sp>
      </p:grpSp>
      <p:sp>
        <p:nvSpPr>
          <p:cNvPr id="14" name="Text Box 13"/>
          <p:cNvSpPr txBox="1"/>
          <p:nvPr/>
        </p:nvSpPr>
        <p:spPr>
          <a:xfrm>
            <a:off x="9998710" y="1849120"/>
            <a:ext cx="690880" cy="398780"/>
          </a:xfrm>
          <a:prstGeom prst="rect">
            <a:avLst/>
          </a:prstGeom>
          <a:noFill/>
        </p:spPr>
        <p:txBody>
          <a:bodyPr wrap="none" rtlCol="0">
            <a:spAutoFit/>
          </a:bodyPr>
          <a:lstStyle/>
          <a:p>
            <a:r>
              <a:rPr lang="ja-JP" altLang="en-US" sz="2000" b="1">
                <a:solidFill>
                  <a:schemeClr val="tx1"/>
                </a:solidFill>
              </a:rPr>
              <a:t>端点</a:t>
            </a:r>
          </a:p>
        </p:txBody>
      </p:sp>
      <p:sp>
        <p:nvSpPr>
          <p:cNvPr id="15" name="Oval 14"/>
          <p:cNvSpPr/>
          <p:nvPr/>
        </p:nvSpPr>
        <p:spPr>
          <a:xfrm>
            <a:off x="9632950" y="1882140"/>
            <a:ext cx="365760" cy="3657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632950" y="2382520"/>
            <a:ext cx="365760"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Box 16"/>
          <p:cNvSpPr txBox="1"/>
          <p:nvPr/>
        </p:nvSpPr>
        <p:spPr>
          <a:xfrm>
            <a:off x="9998710" y="2349500"/>
            <a:ext cx="1960880" cy="398780"/>
          </a:xfrm>
          <a:prstGeom prst="rect">
            <a:avLst/>
          </a:prstGeom>
          <a:noFill/>
        </p:spPr>
        <p:txBody>
          <a:bodyPr wrap="none" rtlCol="0">
            <a:spAutoFit/>
          </a:bodyPr>
          <a:lstStyle/>
          <a:p>
            <a:r>
              <a:rPr lang="ja-JP" altLang="en-US" sz="2000" b="1">
                <a:solidFill>
                  <a:schemeClr val="tx1"/>
                </a:solidFill>
              </a:rPr>
              <a:t>内点（分岐点）</a:t>
            </a:r>
          </a:p>
        </p:txBody>
      </p:sp>
      <p:sp>
        <p:nvSpPr>
          <p:cNvPr id="19" name="Text Box 18"/>
          <p:cNvSpPr txBox="1"/>
          <p:nvPr/>
        </p:nvSpPr>
        <p:spPr>
          <a:xfrm>
            <a:off x="829945" y="2349500"/>
            <a:ext cx="5664835" cy="2676525"/>
          </a:xfrm>
          <a:prstGeom prst="rect">
            <a:avLst/>
          </a:prstGeom>
          <a:noFill/>
        </p:spPr>
        <p:txBody>
          <a:bodyPr wrap="square" rtlCol="0">
            <a:spAutoFit/>
          </a:bodyPr>
          <a:lstStyle/>
          <a:p>
            <a:r>
              <a:rPr lang="ja-JP" altLang="en-US" sz="2400"/>
              <a:t>枝が左右に</a:t>
            </a:r>
            <a:r>
              <a:rPr lang="en-US" altLang="ja-JP" sz="2400"/>
              <a:t>...</a:t>
            </a:r>
            <a:endParaRPr lang="ja-JP" altLang="en-US" sz="2400"/>
          </a:p>
          <a:p>
            <a:pPr marL="342900" indent="-342900">
              <a:buFont typeface="Arial" panose="02080604020202020204" pitchFamily="34" charset="0"/>
              <a:buChar char="•"/>
            </a:pPr>
            <a:r>
              <a:rPr lang="ja-JP" altLang="en-US" sz="2400"/>
              <a:t>分岐する頂点を「</a:t>
            </a:r>
            <a:r>
              <a:rPr lang="ja-JP" altLang="en-US" sz="2400" b="1"/>
              <a:t>内点（分岐点）</a:t>
            </a:r>
            <a:r>
              <a:rPr lang="ja-JP" altLang="en-US" sz="2400"/>
              <a:t>」</a:t>
            </a:r>
          </a:p>
          <a:p>
            <a:pPr marL="342900" indent="-342900">
              <a:buFont typeface="Arial" panose="02080604020202020204" pitchFamily="34" charset="0"/>
              <a:buChar char="•"/>
            </a:pPr>
            <a:r>
              <a:rPr lang="ja-JP" altLang="en-US" sz="2400"/>
              <a:t>分岐しない点を「</a:t>
            </a:r>
            <a:r>
              <a:rPr lang="ja-JP" altLang="en-US" sz="2400" b="1"/>
              <a:t>端点</a:t>
            </a:r>
            <a:r>
              <a:rPr lang="ja-JP" altLang="en-US" sz="2400"/>
              <a:t>」</a:t>
            </a:r>
          </a:p>
          <a:p>
            <a:endParaRPr lang="ja-JP" altLang="en-US" sz="2400"/>
          </a:p>
          <a:p>
            <a:r>
              <a:rPr lang="ja-JP" altLang="en-US" sz="2400"/>
              <a:t>枝で隣接する</a:t>
            </a:r>
            <a:r>
              <a:rPr lang="en-US" altLang="ja-JP" sz="2400"/>
              <a:t>2</a:t>
            </a:r>
            <a:r>
              <a:rPr lang="ja-JP" altLang="en-US" sz="2400"/>
              <a:t>頂点のうち</a:t>
            </a:r>
            <a:r>
              <a:rPr lang="en-US" altLang="ja-JP" sz="2400"/>
              <a:t>...</a:t>
            </a:r>
            <a:endParaRPr lang="ja-JP" altLang="en-US" sz="2400"/>
          </a:p>
          <a:p>
            <a:pPr marL="285750" indent="-285750">
              <a:buFont typeface="Arial" panose="02080604020202020204" pitchFamily="34" charset="0"/>
              <a:buChar char="•"/>
            </a:pPr>
            <a:r>
              <a:rPr lang="ja-JP" altLang="en-US" sz="2400"/>
              <a:t>端点に近い頂点を「</a:t>
            </a:r>
            <a:r>
              <a:rPr lang="ja-JP" altLang="en-US" sz="2400" b="1"/>
              <a:t>子</a:t>
            </a:r>
            <a:r>
              <a:rPr lang="ja-JP" altLang="en-US" sz="2400"/>
              <a:t>」</a:t>
            </a:r>
          </a:p>
          <a:p>
            <a:pPr marL="285750" indent="-285750">
              <a:buFont typeface="Arial" panose="02080604020202020204" pitchFamily="34" charset="0"/>
              <a:buChar char="•"/>
            </a:pPr>
            <a:r>
              <a:rPr lang="ja-JP" altLang="en-US" sz="2400"/>
              <a:t>端点から遠い頂点を「</a:t>
            </a:r>
            <a:r>
              <a:rPr lang="ja-JP" altLang="en-US" sz="2400" b="1"/>
              <a:t>親</a:t>
            </a:r>
            <a:r>
              <a:rPr lang="ja-JP" altLang="en-US" sz="240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7.1</a:t>
            </a:r>
            <a:r>
              <a:rPr lang="ja-JP" altLang="en-US" sz="3600" dirty="0"/>
              <a:t>　回帰の決定木</a:t>
            </a:r>
          </a:p>
        </p:txBody>
      </p:sp>
      <mc:AlternateContent xmlns:mc="http://schemas.openxmlformats.org/markup-compatibility/2006" xmlns:a14="http://schemas.microsoft.com/office/drawing/2010/main">
        <mc:Choice Requires="a14">
          <p:sp>
            <p:nvSpPr>
              <p:cNvPr id="19" name="Text Box 18"/>
              <p:cNvSpPr txBox="1"/>
              <p:nvPr/>
            </p:nvSpPr>
            <p:spPr>
              <a:xfrm>
                <a:off x="1064895" y="1878965"/>
                <a:ext cx="10098405" cy="4423327"/>
              </a:xfrm>
              <a:prstGeom prst="rect">
                <a:avLst/>
              </a:prstGeom>
              <a:noFill/>
            </p:spPr>
            <p:txBody>
              <a:bodyPr wrap="square" rtlCol="0">
                <a:spAutoFit/>
              </a:bodyPr>
              <a:lstStyle/>
              <a:p>
                <a:r>
                  <a:rPr lang="ja-JP" altLang="en-US" sz="2000" dirty="0">
                    <a:latin typeface="+mn-ea"/>
                    <a:cs typeface="DejaVu Math TeX Gyre" panose="02000503000000000000" charset="0"/>
                  </a:rPr>
                  <a:t>同時確率密度関数が</a:t>
                </a:r>
                <a:r>
                  <a:rPr lang="en-US" altLang="ja-JP" sz="2000" dirty="0">
                    <a:latin typeface="+mn-ea"/>
                    <a:cs typeface="DejaVu Math TeX Gyre" panose="02000503000000000000" charset="0"/>
                  </a:rPr>
                  <a:t> </a:t>
                </a:r>
                <a14:m>
                  <m:oMath xmlns:m="http://schemas.openxmlformats.org/officeDocument/2006/math">
                    <m:r>
                      <a:rPr lang="en-US" altLang="ja-JP" sz="2000" i="1">
                        <a:latin typeface="Cambria Math" panose="02040503050406030204" pitchFamily="18" charset="0"/>
                        <a:cs typeface="DejaVu Math TeX Gyre" panose="02000503000000000000" charset="0"/>
                      </a:rPr>
                      <m:t>𝑓𝑋𝑌</m:t>
                    </m:r>
                    <m:r>
                      <a:rPr lang="en-US" altLang="ja-JP" sz="2000" i="1">
                        <a:latin typeface="Cambria Math" panose="02040503050406030204" pitchFamily="18" charset="0"/>
                        <a:cs typeface="DejaVu Math TeX Gyre" panose="02000503000000000000" charset="0"/>
                      </a:rPr>
                      <m:t>(</m:t>
                    </m:r>
                    <m:r>
                      <a:rPr lang="en-US" altLang="ja-JP" sz="2000" i="1">
                        <a:latin typeface="Cambria Math" panose="02040503050406030204" pitchFamily="18" charset="0"/>
                        <a:cs typeface="DejaVu Math TeX Gyre" panose="02000503000000000000" charset="0"/>
                      </a:rPr>
                      <m:t>𝑥</m:t>
                    </m:r>
                    <m:r>
                      <a:rPr lang="en-US" altLang="ja-JP" sz="2000" i="1">
                        <a:latin typeface="Cambria Math" panose="02040503050406030204" pitchFamily="18" charset="0"/>
                        <a:cs typeface="DejaVu Math TeX Gyre" panose="02000503000000000000" charset="0"/>
                      </a:rPr>
                      <m:t>,</m:t>
                    </m:r>
                    <m:r>
                      <a:rPr lang="en-US" altLang="ja-JP" sz="2000" i="1">
                        <a:latin typeface="Cambria Math" panose="02040503050406030204" pitchFamily="18" charset="0"/>
                        <a:cs typeface="DejaVu Math TeX Gyre" panose="02000503000000000000" charset="0"/>
                      </a:rPr>
                      <m:t>𝑦</m:t>
                    </m:r>
                    <m:r>
                      <a:rPr lang="en-US" altLang="ja-JP" sz="2000" i="1">
                        <a:latin typeface="Cambria Math" panose="02040503050406030204" pitchFamily="18" charset="0"/>
                        <a:cs typeface="DejaVu Math TeX Gyre" panose="02000503000000000000" charset="0"/>
                      </a:rPr>
                      <m:t>)</m:t>
                    </m:r>
                  </m:oMath>
                </a14:m>
                <a:r>
                  <a:rPr lang="ja-JP" altLang="en-US" sz="2000" dirty="0">
                    <a:latin typeface="DejaVu Math TeX Gyre" panose="02000503000000000000" charset="0"/>
                    <a:cs typeface="DejaVu Math TeX Gyre" panose="02000503000000000000" charset="0"/>
                  </a:rPr>
                  <a:t>であるとき、</a:t>
                </a:r>
              </a:p>
              <a:p>
                <a:endParaRPr lang="en-US" altLang="ja-JP" sz="2400" i="1" dirty="0">
                  <a:latin typeface="DejaVu Math TeX Gyre" panose="02000503000000000000" charset="0"/>
                  <a:cs typeface="DejaVu Math TeX Gyre" panose="02000503000000000000" charset="0"/>
                </a:endParaRPr>
              </a:p>
              <a:p>
                <a:pPr algn="ctr"/>
                <a14:m>
                  <m:oMath xmlns:m="http://schemas.openxmlformats.org/officeDocument/2006/math">
                    <m:sSub>
                      <m:sSubPr>
                        <m:ctrlPr>
                          <a:rPr lang="en-US" altLang="ja-JP" sz="2400" i="1">
                            <a:latin typeface="Cambria Math" panose="02040503050406030204" pitchFamily="18" charset="0"/>
                            <a:cs typeface="DejaVu Math TeX Gyre" panose="02000503000000000000" charset="0"/>
                          </a:rPr>
                        </m:ctrlPr>
                      </m:sSubPr>
                      <m:e>
                        <m:acc>
                          <m:accPr>
                            <m:chr m:val="̅"/>
                            <m:ctrlPr>
                              <a:rPr lang="en-US" altLang="ja-JP" sz="2400" i="1">
                                <a:latin typeface="Cambria Math" panose="02040503050406030204" pitchFamily="18" charset="0"/>
                                <a:cs typeface="DejaVu Math TeX Gyre" panose="02000503000000000000" charset="0"/>
                              </a:rPr>
                            </m:ctrlPr>
                          </m:accPr>
                          <m:e>
                            <m:r>
                              <a:rPr lang="en-US" altLang="ja-JP" sz="2400" i="1">
                                <a:latin typeface="Cambria Math" panose="02040503050406030204" pitchFamily="18" charset="0"/>
                                <a:cs typeface="DejaVu Math TeX Gyre" panose="02000503000000000000" charset="0"/>
                              </a:rPr>
                              <m:t>𝑦</m:t>
                            </m:r>
                          </m:e>
                        </m:acc>
                      </m:e>
                      <m:sub>
                        <m:r>
                          <a:rPr lang="en-US" altLang="ja-JP" sz="2400" i="1">
                            <a:latin typeface="Cambria Math" panose="02040503050406030204" pitchFamily="18" charset="0"/>
                            <a:cs typeface="DejaVu Math TeX Gyre" panose="02000503000000000000" charset="0"/>
                          </a:rPr>
                          <m:t>𝑗</m:t>
                        </m:r>
                      </m:sub>
                    </m:sSub>
                    <m:r>
                      <a:rPr lang="en-US" altLang="ja-JP" sz="2400" i="1">
                        <a:latin typeface="Cambria Math" panose="02040503050406030204" pitchFamily="18" charset="0"/>
                        <a:cs typeface="DejaVu Math TeX Gyre" panose="02000503000000000000" charset="0"/>
                      </a:rPr>
                      <m:t> </m:t>
                    </m:r>
                    <m:box>
                      <m:boxPr>
                        <m:noBreak m:val="on"/>
                        <m:ctrlPr>
                          <a:rPr lang="en-US" altLang="ja-JP" sz="2400" i="1">
                            <a:latin typeface="Cambria Math" panose="02040503050406030204" pitchFamily="18" charset="0"/>
                            <a:cs typeface="DejaVu Math TeX Gyre" panose="02000503000000000000" charset="0"/>
                          </a:rPr>
                        </m:ctrlPr>
                      </m:boxPr>
                      <m:e>
                        <m:r>
                          <a:rPr lang="en-US" altLang="ja-JP" sz="2400" i="1">
                            <a:latin typeface="Cambria Math" panose="02040503050406030204" pitchFamily="18" charset="0"/>
                            <a:cs typeface="DejaVu Math TeX Gyre" panose="02000503000000000000" charset="0"/>
                          </a:rPr>
                          <m:t>∶=</m:t>
                        </m:r>
                      </m:e>
                    </m:box>
                    <m:r>
                      <a:rPr lang="en-US" altLang="ja-JP" sz="2400" i="1">
                        <a:latin typeface="Cambria Math" panose="02040503050406030204" pitchFamily="18" charset="0"/>
                        <a:cs typeface="DejaVu Math TeX Gyre" panose="02000503000000000000" charset="0"/>
                      </a:rPr>
                      <m:t>𝐸</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𝑌</m:t>
                    </m:r>
                    <m:r>
                      <a:rPr lang="en-US" altLang="ja-JP" sz="2400" i="1">
                        <a:latin typeface="Cambria Math" panose="02040503050406030204" pitchFamily="18" charset="0"/>
                        <a:cs typeface="DejaVu Math TeX Gyre" panose="02000503000000000000" charset="0"/>
                      </a:rPr>
                      <m:t>|</m:t>
                    </m:r>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𝑅</m:t>
                        </m:r>
                      </m:e>
                      <m:sub>
                        <m:r>
                          <a:rPr lang="en-US" altLang="ja-JP" sz="2400" i="1">
                            <a:latin typeface="Cambria Math" panose="02040503050406030204" pitchFamily="18" charset="0"/>
                            <a:cs typeface="DejaVu Math TeX Gyre" panose="02000503000000000000" charset="0"/>
                          </a:rPr>
                          <m:t>𝑗</m:t>
                        </m:r>
                      </m:sub>
                    </m:sSub>
                    <m:r>
                      <a:rPr lang="en-US" altLang="ja-JP" sz="2400" i="1">
                        <a:latin typeface="Cambria Math" panose="02040503050406030204" pitchFamily="18" charset="0"/>
                        <a:cs typeface="DejaVu Math TeX Gyre" panose="02000503000000000000" charset="0"/>
                      </a:rPr>
                      <m:t>]=</m:t>
                    </m:r>
                    <m:f>
                      <m:fPr>
                        <m:ctrlPr>
                          <a:rPr lang="en-US" altLang="ja-JP" sz="2400" i="1">
                            <a:latin typeface="Cambria Math" panose="02040503050406030204" pitchFamily="18" charset="0"/>
                            <a:cs typeface="DejaVu Math TeX Gyre" panose="02000503000000000000" charset="0"/>
                          </a:rPr>
                        </m:ctrlPr>
                      </m:fPr>
                      <m:num>
                        <m:nary>
                          <m:naryPr>
                            <m:limLoc m:val="subSup"/>
                            <m:ctrlPr>
                              <a:rPr lang="en-US" altLang="ja-JP" sz="2400" i="1">
                                <a:latin typeface="Cambria Math" panose="02040503050406030204" pitchFamily="18" charset="0"/>
                                <a:cs typeface="DejaVu Math TeX Gyre" panose="02000503000000000000" charset="0"/>
                              </a:rPr>
                            </m:ctrlPr>
                          </m:naryPr>
                          <m:sub>
                            <m:r>
                              <a:rPr lang="en-US" altLang="ja-JP" sz="2400" i="1">
                                <a:latin typeface="Cambria Math" panose="02040503050406030204" pitchFamily="18" charset="0"/>
                                <a:cs typeface="DejaVu Math TeX Gyre" panose="02000503000000000000" charset="0"/>
                              </a:rPr>
                              <m:t>−∞</m:t>
                            </m:r>
                          </m:sub>
                          <m:sup>
                            <m:r>
                              <a:rPr lang="en-US" altLang="ja-JP" sz="2400" i="1">
                                <a:latin typeface="Cambria Math" panose="02040503050406030204" pitchFamily="18" charset="0"/>
                                <a:cs typeface="DejaVu Math TeX Gyre" panose="02000503000000000000" charset="0"/>
                              </a:rPr>
                              <m:t>∞</m:t>
                            </m:r>
                          </m:sup>
                          <m:e>
                            <m:nary>
                              <m:naryPr>
                                <m:limLoc m:val="subSup"/>
                                <m:ctrlPr>
                                  <a:rPr lang="en-US" altLang="ja-JP" sz="2400" i="1">
                                    <a:latin typeface="Cambria Math" panose="02040503050406030204" pitchFamily="18" charset="0"/>
                                    <a:cs typeface="DejaVu Math TeX Gyre" panose="02000503000000000000" charset="0"/>
                                  </a:rPr>
                                </m:ctrlPr>
                              </m:naryPr>
                              <m:sub>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𝑅</m:t>
                                    </m:r>
                                  </m:e>
                                  <m:sub>
                                    <m:r>
                                      <a:rPr lang="en-US" altLang="ja-JP" sz="2400" i="1">
                                        <a:latin typeface="Cambria Math" panose="02040503050406030204" pitchFamily="18" charset="0"/>
                                        <a:cs typeface="DejaVu Math TeX Gyre" panose="02000503000000000000" charset="0"/>
                                      </a:rPr>
                                      <m:t>𝑗</m:t>
                                    </m:r>
                                  </m:sub>
                                </m:sSub>
                              </m:sub>
                              <m:sup/>
                              <m:e>
                                <m:r>
                                  <a:rPr lang="en-US" altLang="ja-JP" sz="2400" i="1">
                                    <a:latin typeface="Cambria Math" panose="02040503050406030204" pitchFamily="18" charset="0"/>
                                    <a:cs typeface="DejaVu Math TeX Gyre" panose="02000503000000000000" charset="0"/>
                                  </a:rPr>
                                  <m:t>𝑦𝑓𝑋𝑌</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𝑥</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𝑦</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𝑑𝑥</m:t>
                                </m:r>
                              </m:e>
                            </m:nary>
                          </m:e>
                        </m:nary>
                        <m:r>
                          <a:rPr lang="en-US" altLang="ja-JP" sz="2400" i="1">
                            <a:latin typeface="Cambria Math" panose="02040503050406030204" pitchFamily="18" charset="0"/>
                            <a:cs typeface="DejaVu Math TeX Gyre" panose="02000503000000000000" charset="0"/>
                          </a:rPr>
                          <m:t>𝑑𝑦</m:t>
                        </m:r>
                      </m:num>
                      <m:den>
                        <m:nary>
                          <m:naryPr>
                            <m:limLoc m:val="subSup"/>
                            <m:ctrlPr>
                              <a:rPr lang="en-US" altLang="ja-JP" sz="2400" i="1">
                                <a:latin typeface="Cambria Math" panose="02040503050406030204" pitchFamily="18" charset="0"/>
                                <a:cs typeface="DejaVu Math TeX Gyre" panose="02000503000000000000" charset="0"/>
                              </a:rPr>
                            </m:ctrlPr>
                          </m:naryPr>
                          <m:sub>
                            <m:r>
                              <a:rPr lang="en-US" altLang="ja-JP" sz="2400" i="1">
                                <a:latin typeface="Cambria Math" panose="02040503050406030204" pitchFamily="18" charset="0"/>
                                <a:cs typeface="DejaVu Math TeX Gyre" panose="02000503000000000000" charset="0"/>
                              </a:rPr>
                              <m:t>−∞</m:t>
                            </m:r>
                          </m:sub>
                          <m:sup>
                            <m:r>
                              <a:rPr lang="en-US" altLang="ja-JP" sz="2400" i="1">
                                <a:latin typeface="Cambria Math" panose="02040503050406030204" pitchFamily="18" charset="0"/>
                                <a:cs typeface="DejaVu Math TeX Gyre" panose="02000503000000000000" charset="0"/>
                              </a:rPr>
                              <m:t>∞</m:t>
                            </m:r>
                          </m:sup>
                          <m:e>
                            <m:nary>
                              <m:naryPr>
                                <m:limLoc m:val="subSup"/>
                                <m:ctrlPr>
                                  <a:rPr lang="en-US" altLang="ja-JP" sz="2400" i="1">
                                    <a:latin typeface="Cambria Math" panose="02040503050406030204" pitchFamily="18" charset="0"/>
                                    <a:cs typeface="DejaVu Math TeX Gyre" panose="02000503000000000000" charset="0"/>
                                  </a:rPr>
                                </m:ctrlPr>
                              </m:naryPr>
                              <m:sub>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𝑅</m:t>
                                    </m:r>
                                  </m:e>
                                  <m:sub>
                                    <m:r>
                                      <a:rPr lang="en-US" altLang="ja-JP" sz="2400" i="1">
                                        <a:latin typeface="Cambria Math" panose="02040503050406030204" pitchFamily="18" charset="0"/>
                                        <a:cs typeface="DejaVu Math TeX Gyre" panose="02000503000000000000" charset="0"/>
                                      </a:rPr>
                                      <m:t>𝑗</m:t>
                                    </m:r>
                                  </m:sub>
                                </m:sSub>
                              </m:sub>
                              <m:sup/>
                              <m:e>
                                <m:r>
                                  <a:rPr lang="en-US" altLang="ja-JP" sz="2400" i="1">
                                    <a:latin typeface="Cambria Math" panose="02040503050406030204" pitchFamily="18" charset="0"/>
                                    <a:cs typeface="DejaVu Math TeX Gyre" panose="02000503000000000000" charset="0"/>
                                  </a:rPr>
                                  <m:t>𝑓𝑋𝑌</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𝑥</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𝑦</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𝑑𝑥</m:t>
                                </m:r>
                              </m:e>
                            </m:nary>
                          </m:e>
                        </m:nary>
                        <m:r>
                          <a:rPr lang="en-US" altLang="ja-JP" sz="2400" i="1">
                            <a:latin typeface="Cambria Math" panose="02040503050406030204" pitchFamily="18" charset="0"/>
                            <a:cs typeface="DejaVu Math TeX Gyre" panose="02000503000000000000" charset="0"/>
                          </a:rPr>
                          <m:t>𝑑𝑥</m:t>
                        </m:r>
                      </m:den>
                    </m:f>
                  </m:oMath>
                </a14:m>
                <a:r>
                  <a:rPr lang="en-US" altLang="ja-JP" sz="2400" i="1" dirty="0">
                    <a:latin typeface="DejaVu Math TeX Gyre" panose="02000503000000000000" charset="0"/>
                    <a:cs typeface="DejaVu Math TeX Gyre" panose="02000503000000000000" charset="0"/>
                  </a:rPr>
                  <a:t>	(7.1)</a:t>
                </a:r>
              </a:p>
              <a:p>
                <a:r>
                  <a:rPr lang="ja-JP" altLang="en-US" sz="2000" dirty="0"/>
                  <a:t>として、</a:t>
                </a:r>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𝑥</m:t>
                          </m:r>
                        </m:e>
                        <m:sub>
                          <m:r>
                            <a:rPr lang="en-US" altLang="ja-JP" sz="2400" i="1">
                              <a:latin typeface="Cambria Math" panose="02040503050406030204" pitchFamily="18" charset="0"/>
                              <a:cs typeface="DejaVu Math TeX Gyre" panose="02000503000000000000" charset="0"/>
                            </a:rPr>
                            <m:t>𝑖</m:t>
                          </m:r>
                        </m:sub>
                      </m:sSub>
                      <m:r>
                        <a:rPr lang="en-US" altLang="ja-JP" sz="2400" i="1">
                          <a:latin typeface="Cambria Math" panose="02040503050406030204" pitchFamily="18" charset="0"/>
                          <a:cs typeface="DejaVu Math TeX Gyre" panose="02000503000000000000" charset="0"/>
                        </a:rPr>
                        <m:t>∈</m:t>
                      </m:r>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𝑅</m:t>
                          </m:r>
                        </m:e>
                        <m:sub>
                          <m:r>
                            <a:rPr lang="en-US" altLang="ja-JP" sz="2400" i="1">
                              <a:latin typeface="Cambria Math" panose="02040503050406030204" pitchFamily="18" charset="0"/>
                              <a:cs typeface="DejaVu Math TeX Gyre" panose="02000503000000000000" charset="0"/>
                            </a:rPr>
                            <m:t>𝑗</m:t>
                          </m:r>
                        </m:sub>
                      </m:sSub>
                      <m:box>
                        <m:boxPr>
                          <m:noBreak m:val="on"/>
                          <m:ctrlPr>
                            <a:rPr lang="en-US" altLang="ja-JP" sz="2400" i="1">
                              <a:latin typeface="Cambria Math" panose="02040503050406030204" pitchFamily="18" charset="0"/>
                              <a:cs typeface="DejaVu Math TeX Gyre" panose="02000503000000000000" charset="0"/>
                            </a:rPr>
                          </m:ctrlPr>
                        </m:boxPr>
                        <m:e>
                          <m:r>
                            <a:rPr lang="en-US" altLang="ja-JP" sz="2400" i="1">
                              <a:latin typeface="Cambria Math" panose="02040503050406030204" pitchFamily="18" charset="0"/>
                              <a:cs typeface="DejaVu Math TeX Gyre" panose="02000503000000000000" charset="0"/>
                            </a:rPr>
                            <m:t> </m:t>
                          </m:r>
                          <m:groupChr>
                            <m:groupChrPr>
                              <m:chr m:val="⇒"/>
                              <m:vertJc m:val="bot"/>
                              <m:ctrlPr>
                                <a:rPr lang="en-US" altLang="ja-JP" sz="2400" i="1">
                                  <a:latin typeface="Cambria Math" panose="02040503050406030204" pitchFamily="18" charset="0"/>
                                  <a:cs typeface="DejaVu Math TeX Gyre" panose="02000503000000000000" charset="0"/>
                                </a:rPr>
                              </m:ctrlPr>
                            </m:groupChrPr>
                            <m:e/>
                          </m:groupChr>
                          <m:r>
                            <a:rPr lang="en-US" altLang="ja-JP" sz="2400" i="1">
                              <a:latin typeface="Cambria Math" panose="02040503050406030204" pitchFamily="18" charset="0"/>
                              <a:cs typeface="DejaVu Math TeX Gyre" panose="02000503000000000000" charset="0"/>
                            </a:rPr>
                            <m:t> </m:t>
                          </m:r>
                          <m:sSub>
                            <m:sSubPr>
                              <m:ctrlPr>
                                <a:rPr lang="en-US" altLang="ja-JP" sz="2400" i="1">
                                  <a:latin typeface="Cambria Math" panose="02040503050406030204" pitchFamily="18" charset="0"/>
                                  <a:cs typeface="DejaVu Math TeX Gyre" panose="02000503000000000000" charset="0"/>
                                </a:rPr>
                              </m:ctrlPr>
                            </m:sSubPr>
                            <m:e>
                              <m:acc>
                                <m:accPr>
                                  <m:chr m:val="̂"/>
                                  <m:ctrlPr>
                                    <a:rPr lang="en-US" altLang="ja-JP" sz="2400" i="1">
                                      <a:latin typeface="Cambria Math" panose="02040503050406030204" pitchFamily="18" charset="0"/>
                                      <a:cs typeface="DejaVu Math TeX Gyre" panose="02000503000000000000" charset="0"/>
                                    </a:rPr>
                                  </m:ctrlPr>
                                </m:accPr>
                                <m:e>
                                  <m:r>
                                    <a:rPr lang="en-US" altLang="ja-JP" sz="2400" i="1">
                                      <a:latin typeface="Cambria Math" panose="02040503050406030204" pitchFamily="18" charset="0"/>
                                      <a:cs typeface="DejaVu Math TeX Gyre" panose="02000503000000000000" charset="0"/>
                                    </a:rPr>
                                    <m:t>𝑦</m:t>
                                  </m:r>
                                </m:e>
                              </m:acc>
                            </m:e>
                            <m:sub>
                              <m:r>
                                <a:rPr lang="en-US" altLang="ja-JP" sz="2400" i="1">
                                  <a:latin typeface="Cambria Math" panose="02040503050406030204" pitchFamily="18" charset="0"/>
                                  <a:cs typeface="DejaVu Math TeX Gyre" panose="02000503000000000000" charset="0"/>
                                </a:rPr>
                                <m:t>𝑖</m:t>
                              </m:r>
                            </m:sub>
                          </m:sSub>
                        </m:e>
                      </m:box>
                      <m:r>
                        <a:rPr lang="en-US" altLang="ja-JP" sz="2400" i="1">
                          <a:latin typeface="Cambria Math" panose="02040503050406030204" pitchFamily="18" charset="0"/>
                          <a:cs typeface="DejaVu Math TeX Gyre" panose="02000503000000000000" charset="0"/>
                        </a:rPr>
                        <m:t>=</m:t>
                      </m:r>
                      <m:sSub>
                        <m:sSubPr>
                          <m:ctrlPr>
                            <a:rPr lang="en-US" altLang="ja-JP" sz="2400" i="1">
                              <a:latin typeface="Cambria Math" panose="02040503050406030204" pitchFamily="18" charset="0"/>
                              <a:cs typeface="DejaVu Math TeX Gyre" panose="02000503000000000000" charset="0"/>
                            </a:rPr>
                          </m:ctrlPr>
                        </m:sSubPr>
                        <m:e>
                          <m:acc>
                            <m:accPr>
                              <m:chr m:val="̅"/>
                              <m:ctrlPr>
                                <a:rPr lang="en-US" altLang="ja-JP" sz="2400" i="1">
                                  <a:latin typeface="Cambria Math" panose="02040503050406030204" pitchFamily="18" charset="0"/>
                                  <a:cs typeface="DejaVu Math TeX Gyre" panose="02000503000000000000" charset="0"/>
                                </a:rPr>
                              </m:ctrlPr>
                            </m:accPr>
                            <m:e>
                              <m:r>
                                <a:rPr lang="en-US" altLang="ja-JP" sz="2400" i="1">
                                  <a:latin typeface="Cambria Math" panose="02040503050406030204" pitchFamily="18" charset="0"/>
                                  <a:cs typeface="DejaVu Math TeX Gyre" panose="02000503000000000000" charset="0"/>
                                </a:rPr>
                                <m:t>𝑦</m:t>
                              </m:r>
                            </m:e>
                          </m:acc>
                        </m:e>
                        <m:sub>
                          <m:r>
                            <a:rPr lang="en-US" altLang="ja-JP" sz="2400" i="1">
                              <a:latin typeface="Cambria Math" panose="02040503050406030204" pitchFamily="18" charset="0"/>
                              <a:cs typeface="DejaVu Math TeX Gyre" panose="02000503000000000000" charset="0"/>
                            </a:rPr>
                            <m:t>𝑗</m:t>
                          </m:r>
                        </m:sub>
                      </m:sSub>
                    </m:oMath>
                  </m:oMathPara>
                </a14:m>
                <a:endParaRPr lang="en-US" altLang="ja-JP" sz="2400" i="1" dirty="0">
                  <a:latin typeface="DejaVu Math TeX Gyre" panose="02000503000000000000" charset="0"/>
                  <a:cs typeface="DejaVu Math TeX Gyre" panose="02000503000000000000" charset="0"/>
                </a:endParaRPr>
              </a:p>
              <a:p>
                <a:r>
                  <a:rPr lang="ja-JP" altLang="en-US" sz="2000" dirty="0"/>
                  <a:t>というルールを定め、</a:t>
                </a:r>
              </a:p>
              <a:p>
                <a:endParaRPr lang="ja-JP" altLang="en-US" sz="2400" dirty="0"/>
              </a:p>
              <a:p>
                <a:pPr/>
                <a14:m>
                  <m:oMathPara xmlns:m="http://schemas.openxmlformats.org/officeDocument/2006/math">
                    <m:oMathParaPr>
                      <m:jc m:val="centerGroup"/>
                    </m:oMathParaPr>
                    <m:oMath xmlns:m="http://schemas.openxmlformats.org/officeDocument/2006/math">
                      <m:nary>
                        <m:naryPr>
                          <m:limLoc m:val="subSup"/>
                          <m:ctrlPr>
                            <a:rPr lang="en-US" altLang="ja-JP" sz="2400" i="1">
                              <a:latin typeface="Cambria Math" panose="02040503050406030204" pitchFamily="18" charset="0"/>
                              <a:cs typeface="DejaVu Math TeX Gyre" panose="02000503000000000000" charset="0"/>
                            </a:rPr>
                          </m:ctrlPr>
                        </m:naryPr>
                        <m:sub>
                          <m:r>
                            <a:rPr lang="en-US" altLang="ja-JP" sz="2400" i="1">
                              <a:latin typeface="Cambria Math" panose="02040503050406030204" pitchFamily="18" charset="0"/>
                              <a:cs typeface="DejaVu Math TeX Gyre" panose="02000503000000000000" charset="0"/>
                            </a:rPr>
                            <m:t>−∞</m:t>
                          </m:r>
                        </m:sub>
                        <m:sup>
                          <m:r>
                            <a:rPr lang="en-US" altLang="ja-JP" sz="2400" i="1">
                              <a:latin typeface="Cambria Math" panose="02040503050406030204" pitchFamily="18" charset="0"/>
                              <a:cs typeface="DejaVu Math TeX Gyre" panose="02000503000000000000" charset="0"/>
                            </a:rPr>
                            <m:t>∞</m:t>
                          </m:r>
                        </m:sup>
                        <m:e>
                          <m:nary>
                            <m:naryPr>
                              <m:chr m:val="∑"/>
                              <m:limLoc m:val="undOvr"/>
                              <m:ctrlPr>
                                <a:rPr lang="en-US" altLang="ja-JP" sz="2400" i="1">
                                  <a:latin typeface="Cambria Math" panose="02040503050406030204" pitchFamily="18" charset="0"/>
                                  <a:cs typeface="DejaVu Math TeX Gyre" panose="02000503000000000000" charset="0"/>
                                </a:rPr>
                              </m:ctrlPr>
                            </m:naryPr>
                            <m:sub>
                              <m:r>
                                <a:rPr lang="en-US" altLang="ja-JP" sz="2400" i="1">
                                  <a:latin typeface="Cambria Math" panose="02040503050406030204" pitchFamily="18" charset="0"/>
                                  <a:cs typeface="DejaVu Math TeX Gyre" panose="02000503000000000000" charset="0"/>
                                </a:rPr>
                                <m:t>𝑗</m:t>
                              </m:r>
                              <m:r>
                                <a:rPr lang="en-US" altLang="ja-JP" sz="2400" i="1">
                                  <a:latin typeface="Cambria Math" panose="02040503050406030204" pitchFamily="18" charset="0"/>
                                  <a:cs typeface="DejaVu Math TeX Gyre" panose="02000503000000000000" charset="0"/>
                                </a:rPr>
                                <m:t>=1</m:t>
                              </m:r>
                            </m:sub>
                            <m:sup>
                              <m:r>
                                <a:rPr lang="en-US" altLang="ja-JP" sz="2400" i="1">
                                  <a:latin typeface="Cambria Math" panose="02040503050406030204" pitchFamily="18" charset="0"/>
                                  <a:cs typeface="DejaVu Math TeX Gyre" panose="02000503000000000000" charset="0"/>
                                </a:rPr>
                                <m:t>𝑚</m:t>
                              </m:r>
                            </m:sup>
                            <m:e>
                              <m:nary>
                                <m:naryPr>
                                  <m:limLoc m:val="subSup"/>
                                  <m:ctrlPr>
                                    <a:rPr lang="en-US" altLang="ja-JP" sz="2400" i="1">
                                      <a:latin typeface="Cambria Math" panose="02040503050406030204" pitchFamily="18" charset="0"/>
                                      <a:cs typeface="DejaVu Math TeX Gyre" panose="02000503000000000000" charset="0"/>
                                    </a:rPr>
                                  </m:ctrlPr>
                                </m:naryPr>
                                <m:sub>
                                  <m:sSub>
                                    <m:sSubPr>
                                      <m:ctrlPr>
                                        <a:rPr lang="en-US" altLang="ja-JP" sz="2400" i="1">
                                          <a:latin typeface="Cambria Math" panose="02040503050406030204" pitchFamily="18" charset="0"/>
                                          <a:cs typeface="DejaVu Math TeX Gyre" panose="02000503000000000000" charset="0"/>
                                        </a:rPr>
                                      </m:ctrlPr>
                                    </m:sSubPr>
                                    <m:e>
                                      <m:r>
                                        <a:rPr lang="en-US" altLang="ja-JP" sz="2400" i="1">
                                          <a:latin typeface="Cambria Math" panose="02040503050406030204" pitchFamily="18" charset="0"/>
                                          <a:cs typeface="DejaVu Math TeX Gyre" panose="02000503000000000000" charset="0"/>
                                        </a:rPr>
                                        <m:t>𝑅</m:t>
                                      </m:r>
                                    </m:e>
                                    <m:sub>
                                      <m:r>
                                        <a:rPr lang="en-US" altLang="ja-JP" sz="2400" i="1">
                                          <a:latin typeface="Cambria Math" panose="02040503050406030204" pitchFamily="18" charset="0"/>
                                          <a:cs typeface="DejaVu Math TeX Gyre" panose="02000503000000000000" charset="0"/>
                                        </a:rPr>
                                        <m:t>𝑗</m:t>
                                      </m:r>
                                    </m:sub>
                                  </m:sSub>
                                </m:sub>
                                <m:sup/>
                                <m:e>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𝑦</m:t>
                                  </m:r>
                                  <m:r>
                                    <a:rPr lang="en-US" altLang="ja-JP" sz="2400" i="1">
                                      <a:latin typeface="Cambria Math" panose="02040503050406030204" pitchFamily="18" charset="0"/>
                                      <a:cs typeface="DejaVu Math TeX Gyre" panose="02000503000000000000" charset="0"/>
                                    </a:rPr>
                                    <m:t>−</m:t>
                                  </m:r>
                                  <m:sSub>
                                    <m:sSubPr>
                                      <m:ctrlPr>
                                        <a:rPr lang="en-US" altLang="ja-JP" sz="2400" i="1">
                                          <a:latin typeface="Cambria Math" panose="02040503050406030204" pitchFamily="18" charset="0"/>
                                          <a:cs typeface="DejaVu Math TeX Gyre" panose="02000503000000000000" charset="0"/>
                                        </a:rPr>
                                      </m:ctrlPr>
                                    </m:sSubPr>
                                    <m:e>
                                      <m:acc>
                                        <m:accPr>
                                          <m:chr m:val="̅"/>
                                          <m:ctrlPr>
                                            <a:rPr lang="en-US" altLang="ja-JP" sz="2400" i="1">
                                              <a:latin typeface="Cambria Math" panose="02040503050406030204" pitchFamily="18" charset="0"/>
                                              <a:cs typeface="DejaVu Math TeX Gyre" panose="02000503000000000000" charset="0"/>
                                            </a:rPr>
                                          </m:ctrlPr>
                                        </m:accPr>
                                        <m:e>
                                          <m:r>
                                            <a:rPr lang="en-US" altLang="ja-JP" sz="2400" i="1">
                                              <a:latin typeface="Cambria Math" panose="02040503050406030204" pitchFamily="18" charset="0"/>
                                              <a:cs typeface="DejaVu Math TeX Gyre" panose="02000503000000000000" charset="0"/>
                                            </a:rPr>
                                            <m:t>𝑦</m:t>
                                          </m:r>
                                        </m:e>
                                      </m:acc>
                                    </m:e>
                                    <m:sub>
                                      <m:r>
                                        <a:rPr lang="en-US" altLang="ja-JP" sz="2400" i="1">
                                          <a:latin typeface="Cambria Math" panose="02040503050406030204" pitchFamily="18" charset="0"/>
                                          <a:cs typeface="DejaVu Math TeX Gyre" panose="02000503000000000000" charset="0"/>
                                        </a:rPr>
                                        <m:t>𝑗</m:t>
                                      </m:r>
                                    </m:sub>
                                  </m:sSub>
                                  <m:sSup>
                                    <m:sSupPr>
                                      <m:ctrlPr>
                                        <a:rPr lang="en-US" altLang="ja-JP" sz="2400" i="1">
                                          <a:latin typeface="Cambria Math" panose="02040503050406030204" pitchFamily="18" charset="0"/>
                                          <a:cs typeface="DejaVu Math TeX Gyre" panose="02000503000000000000" charset="0"/>
                                        </a:rPr>
                                      </m:ctrlPr>
                                    </m:sSupPr>
                                    <m:e>
                                      <m:r>
                                        <a:rPr lang="en-US" altLang="ja-JP" sz="2400" i="1">
                                          <a:latin typeface="Cambria Math" panose="02040503050406030204" pitchFamily="18" charset="0"/>
                                          <a:cs typeface="DejaVu Math TeX Gyre" panose="02000503000000000000" charset="0"/>
                                        </a:rPr>
                                        <m:t>)</m:t>
                                      </m:r>
                                    </m:e>
                                    <m:sup>
                                      <m:r>
                                        <a:rPr lang="en-US" altLang="ja-JP" sz="2400" i="1">
                                          <a:latin typeface="Cambria Math" panose="02040503050406030204" pitchFamily="18" charset="0"/>
                                          <a:cs typeface="DejaVu Math TeX Gyre" panose="02000503000000000000" charset="0"/>
                                        </a:rPr>
                                        <m:t>2</m:t>
                                      </m:r>
                                    </m:sup>
                                  </m:sSup>
                                  <m:r>
                                    <a:rPr lang="en-US" altLang="ja-JP" sz="2400" i="1">
                                      <a:latin typeface="Cambria Math" panose="02040503050406030204" pitchFamily="18" charset="0"/>
                                      <a:cs typeface="DejaVu Math TeX Gyre" panose="02000503000000000000" charset="0"/>
                                    </a:rPr>
                                    <m:t>𝑓</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𝑥</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𝑦</m:t>
                                  </m:r>
                                  <m:r>
                                    <a:rPr lang="en-US" altLang="ja-JP" sz="2400" i="1">
                                      <a:latin typeface="Cambria Math" panose="02040503050406030204" pitchFamily="18" charset="0"/>
                                      <a:cs typeface="DejaVu Math TeX Gyre" panose="02000503000000000000" charset="0"/>
                                    </a:rPr>
                                    <m:t>)</m:t>
                                  </m:r>
                                  <m:r>
                                    <a:rPr lang="en-US" altLang="ja-JP" sz="2400" i="1">
                                      <a:latin typeface="Cambria Math" panose="02040503050406030204" pitchFamily="18" charset="0"/>
                                      <a:cs typeface="DejaVu Math TeX Gyre" panose="02000503000000000000" charset="0"/>
                                    </a:rPr>
                                    <m:t>𝑑𝑥</m:t>
                                  </m:r>
                                </m:e>
                              </m:nary>
                            </m:e>
                          </m:nary>
                        </m:e>
                      </m:nary>
                      <m:r>
                        <a:rPr lang="en-US" altLang="ja-JP" sz="2400" i="1">
                          <a:latin typeface="Cambria Math" panose="02040503050406030204" pitchFamily="18" charset="0"/>
                          <a:cs typeface="DejaVu Math TeX Gyre" panose="02000503000000000000" charset="0"/>
                        </a:rPr>
                        <m:t>𝑑𝑦</m:t>
                      </m:r>
                    </m:oMath>
                  </m:oMathPara>
                </a14:m>
                <a:endParaRPr lang="en-US" altLang="ja-JP" sz="2400" dirty="0"/>
              </a:p>
            </p:txBody>
          </p:sp>
        </mc:Choice>
        <mc:Fallback xmlns="">
          <p:sp>
            <p:nvSpPr>
              <p:cNvPr id="19" name="Text Box 18"/>
              <p:cNvSpPr txBox="1">
                <a:spLocks noRot="1" noChangeAspect="1" noMove="1" noResize="1" noEditPoints="1" noAdjustHandles="1" noChangeArrowheads="1" noChangeShapeType="1" noTextEdit="1"/>
              </p:cNvSpPr>
              <p:nvPr/>
            </p:nvSpPr>
            <p:spPr>
              <a:xfrm>
                <a:off x="1064895" y="1878965"/>
                <a:ext cx="10098405" cy="4423327"/>
              </a:xfrm>
              <a:prstGeom prst="rect">
                <a:avLst/>
              </a:prstGeom>
              <a:blipFill rotWithShape="1">
                <a:blip r:embed="rId2"/>
                <a:stretch>
                  <a:fillRect b="12"/>
                </a:stretch>
              </a:blipFill>
            </p:spPr>
            <p:txBody>
              <a:bodyPr/>
              <a:lstStyle/>
              <a:p>
                <a:r>
                  <a:rPr lang="en-US" alt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2429</Words>
  <Application>Microsoft Office PowerPoint</Application>
  <PresentationFormat>ワイド画面</PresentationFormat>
  <Paragraphs>446</Paragraphs>
  <Slides>39</Slides>
  <Notes>20</Notes>
  <HiddenSlides>2</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39</vt:i4>
      </vt:variant>
    </vt:vector>
  </HeadingPairs>
  <TitlesOfParts>
    <vt:vector size="53" baseType="lpstr">
      <vt:lpstr>Courier 10 Pitch</vt:lpstr>
      <vt:lpstr>DejaVu Math TeX Gyre</vt:lpstr>
      <vt:lpstr>DejaVu Sans</vt:lpstr>
      <vt:lpstr>ＭＳ Ｐゴシック</vt:lpstr>
      <vt:lpstr>宋体</vt:lpstr>
      <vt:lpstr>YakuHanJPs</vt:lpstr>
      <vt:lpstr>ヒラギノ角ゴ ProN W3</vt:lpstr>
      <vt:lpstr>Meiryo</vt:lpstr>
      <vt:lpstr>Arial</vt:lpstr>
      <vt:lpstr>Arial Black</vt:lpstr>
      <vt:lpstr>Calibri</vt:lpstr>
      <vt:lpstr>Cambria Math</vt:lpstr>
      <vt:lpstr>Century Gothic</vt:lpstr>
      <vt:lpstr>Office Theme</vt:lpstr>
      <vt:lpstr>第7章　決定木</vt:lpstr>
      <vt:lpstr>決定木（decision tree）とは</vt:lpstr>
      <vt:lpstr>決定木（decision tree）とは</vt:lpstr>
      <vt:lpstr>回帰木とは</vt:lpstr>
      <vt:lpstr>回帰木とは</vt:lpstr>
      <vt:lpstr>分類木とは</vt:lpstr>
      <vt:lpstr>分類木とは</vt:lpstr>
      <vt:lpstr>7.1　回帰の決定木</vt:lpstr>
      <vt:lpstr>7.1　回帰の決定木</vt:lpstr>
      <vt:lpstr>7.1　回帰の決定木</vt:lpstr>
      <vt:lpstr>7.1　回帰の決定木</vt:lpstr>
      <vt:lpstr>7.1　回帰の決定木</vt:lpstr>
      <vt:lpstr>7.1　回帰の決定木</vt:lpstr>
      <vt:lpstr>7.1　回帰の決定木</vt:lpstr>
      <vt:lpstr>7.1　回帰の決定木</vt:lpstr>
      <vt:lpstr>スタック（LIFO）・キュー（FIFO）</vt:lpstr>
      <vt:lpstr>7.1　回帰の決定木</vt:lpstr>
      <vt:lpstr>7.1　回帰の決定木</vt:lpstr>
      <vt:lpstr>7.1　回帰の決定木</vt:lpstr>
      <vt:lpstr>7.1　回帰の決定木</vt:lpstr>
      <vt:lpstr>7.1　回帰の決定木</vt:lpstr>
      <vt:lpstr>7.2　分類の決定木</vt:lpstr>
      <vt:lpstr>7.2　分類の決定木</vt:lpstr>
      <vt:lpstr>7.2　分類の決定木</vt:lpstr>
      <vt:lpstr>7.2　分類の決定木</vt:lpstr>
      <vt:lpstr>7.2　分類の決定木</vt:lpstr>
      <vt:lpstr>7.2　分類の決定木</vt:lpstr>
      <vt:lpstr>アンサンブル学習</vt:lpstr>
      <vt:lpstr>バイアスとバリアンス</vt:lpstr>
      <vt:lpstr>アンサンブル学習</vt:lpstr>
      <vt:lpstr>7.3　バギング</vt:lpstr>
      <vt:lpstr>7.3　バギング</vt:lpstr>
      <vt:lpstr>7.3　バギング</vt:lpstr>
      <vt:lpstr>7.4　ランダムフォレスト</vt:lpstr>
      <vt:lpstr>7.4　ランダムフォレスト</vt:lpstr>
      <vt:lpstr>7.5　ブースティング</vt:lpstr>
      <vt:lpstr>7.5　ブースティング</vt:lpstr>
      <vt:lpstr>7.5　ブースティング</vt:lpstr>
      <vt:lpstr>7.5　ブースティング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田中 龍仁</cp:lastModifiedBy>
  <cp:revision>28</cp:revision>
  <dcterms:created xsi:type="dcterms:W3CDTF">2022-06-22T03:58:32Z</dcterms:created>
  <dcterms:modified xsi:type="dcterms:W3CDTF">2022-06-28T10:11:44Z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1033-11.1.0.10976</vt:lpwstr>
  </property>
</Properties>
</file>