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258" r:id="rId3"/>
    <p:sldId id="259" r:id="rId4"/>
    <p:sldId id="307" r:id="rId5"/>
    <p:sldId id="308" r:id="rId6"/>
    <p:sldId id="305" r:id="rId7"/>
    <p:sldId id="306" r:id="rId8"/>
    <p:sldId id="257" r:id="rId9"/>
    <p:sldId id="262" r:id="rId10"/>
    <p:sldId id="299" r:id="rId11"/>
    <p:sldId id="300" r:id="rId12"/>
    <p:sldId id="267" r:id="rId13"/>
    <p:sldId id="268" r:id="rId14"/>
    <p:sldId id="275" r:id="rId15"/>
    <p:sldId id="282" r:id="rId16"/>
    <p:sldId id="279" r:id="rId17"/>
    <p:sldId id="278" r:id="rId18"/>
    <p:sldId id="280" r:id="rId19"/>
    <p:sldId id="302" r:id="rId20"/>
    <p:sldId id="303" r:id="rId21"/>
    <p:sldId id="283" r:id="rId22"/>
    <p:sldId id="281" r:id="rId23"/>
    <p:sldId id="304" r:id="rId24"/>
    <p:sldId id="284" r:id="rId25"/>
    <p:sldId id="288" r:id="rId26"/>
    <p:sldId id="289" r:id="rId27"/>
    <p:sldId id="291" r:id="rId28"/>
    <p:sldId id="292" r:id="rId29"/>
    <p:sldId id="287" r:id="rId30"/>
    <p:sldId id="285" r:id="rId31"/>
    <p:sldId id="293" r:id="rId32"/>
    <p:sldId id="294" r:id="rId33"/>
    <p:sldId id="286" r:id="rId34"/>
    <p:sldId id="296" r:id="rId35"/>
    <p:sldId id="295" r:id="rId36"/>
    <p:sldId id="298" r:id="rId37"/>
    <p:sldId id="297" r:id="rId3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37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aka"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3300"/>
    <a:srgbClr val="5B9BD5"/>
    <a:srgbClr val="ED7D31"/>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showGuides="1">
      <p:cViewPr varScale="1">
        <p:scale>
          <a:sx n="107" d="100"/>
          <a:sy n="107" d="100"/>
        </p:scale>
        <p:origin x="156" y="108"/>
      </p:cViewPr>
      <p:guideLst>
        <p:guide orient="horz" pos="2112"/>
        <p:guide pos="375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2022/6/21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の日は水を</a:t>
            </a:r>
            <a:r>
              <a:rPr lang="en-US" altLang="ja-JP" b="0" i="0" dirty="0">
                <a:solidFill>
                  <a:srgbClr val="333333"/>
                </a:solidFill>
                <a:effectLst/>
                <a:latin typeface="YakuHanJPs"/>
              </a:rPr>
              <a:t>1.5L</a:t>
            </a:r>
            <a:r>
              <a:rPr lang="ja-JP" altLang="en-US" b="0" i="0" dirty="0">
                <a:solidFill>
                  <a:srgbClr val="333333"/>
                </a:solidFill>
                <a:effectLst/>
                <a:latin typeface="YakuHanJPs"/>
              </a:rPr>
              <a:t>飲んでいます．</a:t>
            </a:r>
            <a:br>
              <a:rPr lang="ja-JP" altLang="en-US" dirty="0"/>
            </a:br>
            <a:r>
              <a:rPr lang="ja-JP" altLang="en-US" b="0" i="0" dirty="0">
                <a:solidFill>
                  <a:srgbClr val="333333"/>
                </a:solidFill>
                <a:effectLst/>
                <a:latin typeface="YakuHanJPs"/>
              </a:rPr>
              <a:t>分類木のときと同様にこのデータから「温度と湿度がどのようなときに水を何</a:t>
            </a:r>
            <a:r>
              <a:rPr lang="en-US" altLang="ja-JP" b="0" i="0" dirty="0">
                <a:solidFill>
                  <a:srgbClr val="333333"/>
                </a:solidFill>
                <a:effectLst/>
                <a:latin typeface="YakuHanJPs"/>
              </a:rPr>
              <a:t>L</a:t>
            </a:r>
            <a:r>
              <a:rPr lang="ja-JP" altLang="en-US" b="0" i="0" dirty="0">
                <a:solidFill>
                  <a:srgbClr val="333333"/>
                </a:solidFill>
                <a:effectLst/>
                <a:latin typeface="YakuHanJPs"/>
              </a:rPr>
              <a:t>飲むか？」といったことを木で表現できます．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回帰木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315428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n.min</a:t>
            </a:r>
            <a:r>
              <a:rPr kumimoji="1" lang="en-US" altLang="ja-JP" dirty="0"/>
              <a:t> = 9</a:t>
            </a:r>
            <a:r>
              <a:rPr kumimoji="1" lang="ja-JP" altLang="en-US" dirty="0"/>
              <a:t>が最適の値のように思える。</a:t>
            </a:r>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3300211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dirty="0">
                <a:solidFill>
                  <a:srgbClr val="555555"/>
                </a:solidFill>
                <a:effectLst/>
                <a:latin typeface="Meiryo" panose="020B0604030504040204" pitchFamily="50" charset="-128"/>
                <a:ea typeface="Meiryo" panose="020B0604030504040204" pitchFamily="50" charset="-128"/>
              </a:rPr>
              <a:t>ランダムフォレストはバギングの一種で、モデルの予測結果のバリアンスを小さくする特徴があります。バギングとの違いは、「レコード」と「特徴量（フィールド</a:t>
            </a:r>
            <a:r>
              <a:rPr lang="en-US" altLang="ja-JP" sz="1200" b="0" i="0" dirty="0">
                <a:solidFill>
                  <a:srgbClr val="555555"/>
                </a:solidFill>
                <a:effectLst/>
                <a:latin typeface="Meiryo" panose="020B0604030504040204" pitchFamily="50" charset="-128"/>
                <a:ea typeface="Meiryo" panose="020B0604030504040204" pitchFamily="50" charset="-128"/>
              </a:rPr>
              <a:t>/</a:t>
            </a:r>
            <a:r>
              <a:rPr lang="ja-JP" altLang="en-US" sz="1200" b="0" i="0" dirty="0">
                <a:solidFill>
                  <a:srgbClr val="555555"/>
                </a:solidFill>
                <a:effectLst/>
                <a:latin typeface="Meiryo" panose="020B0604030504040204" pitchFamily="50" charset="-128"/>
                <a:ea typeface="Meiryo" panose="020B0604030504040204" pitchFamily="50" charset="-128"/>
              </a:rPr>
              <a:t>説明変数）」の両方をサンプリングしている点です。バギングでは同じ特徴量を使用してモデルを作成するため、データセットによっては似たモデルが作られ、モデル間の相関が強くなる場合がありますが、ランダムフォレストでは特徴量もサンプリングすることでモデル間の相関が低くなり、バギングよりもモデルの多様性が高くなり、バリアンスも小さくなります。</a:t>
            </a:r>
            <a:endParaRPr kumimoji="1" lang="ja-JP" altLang="en-US" sz="1200"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3154189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251222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の日は暑くないと感じています．</a:t>
            </a:r>
            <a:br>
              <a:rPr lang="ja-JP" altLang="en-US" dirty="0"/>
            </a:br>
            <a:r>
              <a:rPr lang="ja-JP" altLang="en-US" b="0" i="0" dirty="0">
                <a:solidFill>
                  <a:srgbClr val="333333"/>
                </a:solidFill>
                <a:effectLst/>
                <a:latin typeface="YakuHanJPs"/>
              </a:rPr>
              <a:t>このデータから「温度と湿度がどのようなときにどう感じるのか？」といったことを木で表現できます．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分類木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01927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の日は暑くないと感じています．</a:t>
            </a:r>
            <a:br>
              <a:rPr lang="ja-JP" altLang="en-US" dirty="0"/>
            </a:br>
            <a:r>
              <a:rPr lang="ja-JP" altLang="en-US" b="0" i="0" dirty="0">
                <a:solidFill>
                  <a:srgbClr val="333333"/>
                </a:solidFill>
                <a:effectLst/>
                <a:latin typeface="YakuHanJPs"/>
              </a:rPr>
              <a:t>このデータから「温度と湿度がどのようなときにどう感じるのか？」といったことを木で表現できます．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分類木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13914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の日は暑くないと感じています．</a:t>
            </a:r>
            <a:br>
              <a:rPr lang="ja-JP" altLang="en-US" dirty="0"/>
            </a:br>
            <a:r>
              <a:rPr lang="ja-JP" altLang="en-US" b="0" i="0" dirty="0">
                <a:solidFill>
                  <a:srgbClr val="333333"/>
                </a:solidFill>
                <a:effectLst/>
                <a:latin typeface="YakuHanJPs"/>
              </a:rPr>
              <a:t>このデータから「温度と湿度がどのようなときにどう感じるのか？」といったことを木で表現できます．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分類木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259302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RSS</a:t>
            </a:r>
            <a:r>
              <a:rPr kumimoji="1" lang="ja-JP" altLang="en-US" dirty="0"/>
              <a:t>というのは、残差平方和といって簡単に言うと予測値と標本平均のずれを表しています。</a:t>
            </a:r>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88864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スタックを用いて決定木の生成を行って行きます。</a:t>
            </a:r>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86310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190807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左上：最初にスタック </a:t>
            </a:r>
            <a:r>
              <a:rPr lang="en-US" altLang="ja-JP" dirty="0"/>
              <a:t>1 </a:t>
            </a:r>
            <a:r>
              <a:rPr lang="ja-JP" altLang="en-US" dirty="0"/>
              <a:t>がおかれている。中上：スタック </a:t>
            </a:r>
            <a:r>
              <a:rPr lang="en-US" altLang="ja-JP" dirty="0"/>
              <a:t>1 </a:t>
            </a:r>
            <a:r>
              <a:rPr lang="ja-JP" altLang="en-US" dirty="0"/>
              <a:t>が </a:t>
            </a:r>
            <a:r>
              <a:rPr lang="en-US" altLang="ja-JP" dirty="0"/>
              <a:t>POP </a:t>
            </a:r>
            <a:r>
              <a:rPr lang="ja-JP" altLang="en-US" dirty="0"/>
              <a:t>され，スタック </a:t>
            </a:r>
            <a:r>
              <a:rPr lang="en-US" altLang="ja-JP" dirty="0"/>
              <a:t>2, 3 </a:t>
            </a:r>
            <a:r>
              <a:rPr lang="ja-JP" altLang="en-US" dirty="0"/>
              <a:t>が </a:t>
            </a:r>
            <a:r>
              <a:rPr lang="en-US" altLang="ja-JP" dirty="0"/>
              <a:t>PUSH </a:t>
            </a:r>
            <a:r>
              <a:rPr lang="ja-JP" altLang="en-US" dirty="0"/>
              <a:t>される。右上：スタック </a:t>
            </a:r>
            <a:r>
              <a:rPr lang="en-US" altLang="ja-JP" dirty="0"/>
              <a:t>3 </a:t>
            </a:r>
            <a:r>
              <a:rPr lang="ja-JP" altLang="en-US" dirty="0"/>
              <a:t>が </a:t>
            </a:r>
            <a:r>
              <a:rPr lang="en-US" altLang="ja-JP" dirty="0"/>
              <a:t>POP </a:t>
            </a:r>
            <a:r>
              <a:rPr lang="ja-JP" altLang="en-US" dirty="0"/>
              <a:t>され，スタック </a:t>
            </a:r>
            <a:r>
              <a:rPr lang="en-US" altLang="ja-JP" dirty="0"/>
              <a:t>4, 5 </a:t>
            </a:r>
            <a:r>
              <a:rPr lang="ja-JP" altLang="en-US" dirty="0"/>
              <a:t>が </a:t>
            </a:r>
            <a:r>
              <a:rPr lang="en-US" altLang="ja-JP" dirty="0"/>
              <a:t>PUSH </a:t>
            </a:r>
            <a:r>
              <a:rPr lang="ja-JP" altLang="en-US" dirty="0"/>
              <a:t>される。</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71697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左下：スタック </a:t>
            </a:r>
            <a:r>
              <a:rPr lang="en-US" altLang="ja-JP" dirty="0"/>
              <a:t>5 </a:t>
            </a:r>
            <a:r>
              <a:rPr lang="ja-JP" altLang="en-US" dirty="0"/>
              <a:t>が </a:t>
            </a:r>
            <a:r>
              <a:rPr lang="en-US" altLang="ja-JP" dirty="0"/>
              <a:t>POP </a:t>
            </a:r>
            <a:r>
              <a:rPr lang="ja-JP" altLang="en-US" dirty="0"/>
              <a:t>される。中下：スタック </a:t>
            </a:r>
            <a:r>
              <a:rPr lang="en-US" altLang="ja-JP" dirty="0"/>
              <a:t>4 </a:t>
            </a:r>
            <a:r>
              <a:rPr lang="ja-JP" altLang="en-US" dirty="0"/>
              <a:t>が </a:t>
            </a:r>
            <a:r>
              <a:rPr lang="en-US" altLang="ja-JP" dirty="0"/>
              <a:t>POP </a:t>
            </a:r>
            <a:r>
              <a:rPr lang="ja-JP" altLang="en-US" dirty="0"/>
              <a:t>される。右下：ス タック </a:t>
            </a:r>
            <a:r>
              <a:rPr lang="en-US" altLang="ja-JP" dirty="0"/>
              <a:t>2 </a:t>
            </a:r>
            <a:r>
              <a:rPr lang="ja-JP" altLang="en-US" dirty="0"/>
              <a:t>が </a:t>
            </a:r>
            <a:r>
              <a:rPr lang="en-US" altLang="ja-JP" dirty="0"/>
              <a:t>POP </a:t>
            </a:r>
            <a:r>
              <a:rPr lang="ja-JP" altLang="en-US" dirty="0"/>
              <a:t>される。決定木で赤〇が </a:t>
            </a:r>
            <a:r>
              <a:rPr lang="en-US" altLang="ja-JP" dirty="0"/>
              <a:t>POP </a:t>
            </a:r>
            <a:r>
              <a:rPr lang="ja-JP" altLang="en-US" dirty="0"/>
              <a:t>されたスタック，青い線が </a:t>
            </a:r>
            <a:r>
              <a:rPr lang="en-US" altLang="ja-JP" dirty="0"/>
              <a:t>PUSH </a:t>
            </a:r>
            <a:r>
              <a:rPr lang="ja-JP" altLang="en-US" dirty="0"/>
              <a:t>をあらわす。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11587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2022/6/21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7.png"/><Relationship Id="rId7" Type="http://schemas.openxmlformats.org/officeDocument/2006/relationships/image" Target="../media/image8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19.png"/><Relationship Id="rId10" Type="http://schemas.openxmlformats.org/officeDocument/2006/relationships/image" Target="../media/image110.png"/><Relationship Id="rId4" Type="http://schemas.openxmlformats.org/officeDocument/2006/relationships/image" Target="../media/image18.png"/><Relationship Id="rId9"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a:t>第</a:t>
            </a:r>
            <a:r>
              <a:rPr lang="en-US" altLang="ja-JP"/>
              <a:t>7</a:t>
            </a:r>
            <a:r>
              <a:rPr lang="ja-JP" altLang="en-US"/>
              <a:t>章　決定木</a:t>
            </a:r>
          </a:p>
        </p:txBody>
      </p:sp>
      <p:sp>
        <p:nvSpPr>
          <p:cNvPr id="5" name="副标题 4"/>
          <p:cNvSpPr>
            <a:spLocks noGrp="1"/>
          </p:cNvSpPr>
          <p:nvPr>
            <p:ph type="subTitle" idx="1"/>
          </p:nvPr>
        </p:nvSpPr>
        <p:spPr/>
        <p:txBody>
          <a:bodyPr/>
          <a:lstStyle/>
          <a:p>
            <a:r>
              <a:rPr lang="en-US" altLang="ja-JP"/>
              <a:t>4</a:t>
            </a:r>
            <a:r>
              <a:rPr lang="ja-JP" altLang="en-US"/>
              <a:t>年　</a:t>
            </a:r>
            <a:r>
              <a:rPr lang="ja-JP" altLang="zh-CN"/>
              <a:t>田中　龍仁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7.1</a:t>
            </a:r>
            <a:r>
              <a:rPr lang="ja-JP" altLang="en-US" sz="3600"/>
              <a:t>　回帰の決定木</a:t>
            </a:r>
          </a:p>
        </p:txBody>
      </p:sp>
      <mc:AlternateContent xmlns:mc="http://schemas.openxmlformats.org/markup-compatibility/2006">
        <mc:Choice xmlns:a14="http://schemas.microsoft.com/office/drawing/2010/main" Requires="a14">
          <p:sp>
            <p:nvSpPr>
              <p:cNvPr id="19" name="Text Box 18"/>
              <p:cNvSpPr txBox="1"/>
              <p:nvPr/>
            </p:nvSpPr>
            <p:spPr>
              <a:xfrm>
                <a:off x="1064895" y="1878965"/>
                <a:ext cx="10098405" cy="3233770"/>
              </a:xfrm>
              <a:prstGeom prst="rect">
                <a:avLst/>
              </a:prstGeom>
              <a:noFill/>
            </p:spPr>
            <p:txBody>
              <a:bodyPr wrap="square" rtlCol="0">
                <a:spAutoFit/>
              </a:bodyPr>
              <a:lstStyle/>
              <a:p>
                <a:pPr algn="ctr"/>
                <a14:m>
                  <m:oMath xmlns:m="http://schemas.openxmlformats.org/officeDocument/2006/math">
                    <m:sSub>
                      <m:sSubPr>
                        <m:ctrlPr>
                          <a:rPr lang="en-US" altLang="ja-JP" sz="2400" i="1" smtClean="0">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 </m:t>
                    </m:r>
                    <m:box>
                      <m:boxPr>
                        <m:noBreak m:val="on"/>
                        <m:ctrlPr>
                          <a:rPr lang="en-US" altLang="ja-JP" sz="2400" i="1">
                            <a:latin typeface="Cambria Math" panose="02040503050406030204" pitchFamily="18" charset="0"/>
                            <a:cs typeface="DejaVu Math TeX Gyre" panose="02000503000000000000" charset="0"/>
                          </a:rPr>
                        </m:ctrlPr>
                      </m:boxPr>
                      <m:e>
                        <m:r>
                          <a:rPr lang="en-US" altLang="ja-JP" sz="2400" i="1">
                            <a:latin typeface="Cambria Math" panose="02040503050406030204" pitchFamily="18" charset="0"/>
                            <a:cs typeface="DejaVu Math TeX Gyre" panose="02000503000000000000" charset="0"/>
                          </a:rPr>
                          <m:t>∶=</m:t>
                        </m:r>
                      </m:e>
                    </m:box>
                    <m:r>
                      <a:rPr lang="en-US" altLang="ja-JP" sz="2400" i="1">
                        <a:latin typeface="Cambria Math" panose="02040503050406030204" pitchFamily="18" charset="0"/>
                        <a:cs typeface="DejaVu Math TeX Gyre" panose="02000503000000000000" charset="0"/>
                      </a:rPr>
                      <m:t>𝐸</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𝑌</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m:t>
                    </m:r>
                    <m:f>
                      <m:fPr>
                        <m:ctrlPr>
                          <a:rPr lang="en-US" altLang="ja-JP" sz="2400" i="1">
                            <a:latin typeface="Cambria Math" panose="02040503050406030204" pitchFamily="18" charset="0"/>
                            <a:cs typeface="DejaVu Math TeX Gyre" panose="02000503000000000000" charset="0"/>
                          </a:rPr>
                        </m:ctrlPr>
                      </m:fPr>
                      <m:num>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𝑦𝑓𝑋𝑌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𝑑𝑦</m:t>
                        </m:r>
                      </m:num>
                      <m:den>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𝑑𝑥</m:t>
                        </m:r>
                      </m:den>
                    </m:f>
                  </m:oMath>
                </a14:m>
                <a:r>
                  <a:rPr lang="en-US" altLang="ja-JP" sz="2400" i="1" dirty="0">
                    <a:latin typeface="DejaVu Math TeX Gyre" panose="02000503000000000000" charset="0"/>
                    <a:cs typeface="DejaVu Math TeX Gyre" panose="02000503000000000000" charset="0"/>
                  </a:rPr>
                  <a:t>	(7.1)</a:t>
                </a:r>
              </a:p>
              <a:p>
                <a:pPr algn="ctr"/>
                <a:endParaRPr lang="en-US" altLang="ja-JP" sz="2400" dirty="0"/>
              </a:p>
              <a:p>
                <a:pPr algn="ctr"/>
                <a:endParaRPr lang="en-US" altLang="ja-JP" sz="2400" dirty="0"/>
              </a:p>
              <a:p>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box>
                        <m:boxPr>
                          <m:ctrlPr>
                            <a:rPr lang="en-US" altLang="ja-JP" sz="2400" i="1" smtClean="0">
                              <a:latin typeface="Cambria Math" panose="02040503050406030204" pitchFamily="18" charset="0"/>
                              <a:cs typeface="DejaVu Math TeX Gyre" panose="02000503000000000000" charset="0"/>
                            </a:rPr>
                          </m:ctrlPr>
                        </m:boxPr>
                        <m:e>
                          <m:r>
                            <a:rPr lang="en-US" altLang="ja-JP" sz="2400" i="1" smtClean="0">
                              <a:latin typeface="Cambria Math" panose="02040503050406030204" pitchFamily="18" charset="0"/>
                              <a:cs typeface="DejaVu Math TeX Gyre" panose="02000503000000000000" charset="0"/>
                            </a:rPr>
                            <m:t>≔</m:t>
                          </m:r>
                        </m:e>
                      </m:box>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𝑗</m:t>
                              </m:r>
                            </m:sub>
                          </m:sSub>
                        </m:den>
                      </m:f>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m:rPr>
                              <m:brk m:alnAt="7"/>
                            </m:rP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𝑅</m:t>
                              </m:r>
                            </m:e>
                            <m:sub>
                              <m:r>
                                <a:rPr lang="en-US" altLang="ja-JP" sz="2400" i="1">
                                  <a:latin typeface="Cambria Math" panose="02040503050406030204" pitchFamily="18" charset="0"/>
                                  <a:ea typeface="Cambria Math" panose="02040503050406030204" pitchFamily="18" charset="0"/>
                                </a:rPr>
                                <m:t>𝑗</m:t>
                              </m:r>
                            </m:sub>
                          </m:sSub>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ja-JP" altLang="en-US" sz="2400" i="1" smtClean="0">
                              <a:latin typeface="Cambria Math" panose="02040503050406030204" pitchFamily="18" charset="0"/>
                            </a:rPr>
                            <m:t>　</m:t>
                          </m:r>
                        </m:e>
                      </m:nary>
                    </m:oMath>
                  </m:oMathPara>
                </a14:m>
                <a:endParaRPr lang="en-US" altLang="ja-JP" sz="2400" dirty="0"/>
              </a:p>
              <a:p>
                <a:endParaRPr lang="en-US" altLang="ja-JP" sz="2400" dirty="0"/>
              </a:p>
            </p:txBody>
          </p:sp>
        </mc:Choice>
        <mc:Fallback>
          <p:sp>
            <p:nvSpPr>
              <p:cNvPr id="19" name="Text Box 18"/>
              <p:cNvSpPr txBox="1">
                <a:spLocks noRot="1" noChangeAspect="1" noMove="1" noResize="1" noEditPoints="1" noAdjustHandles="1" noChangeArrowheads="1" noChangeShapeType="1" noTextEdit="1"/>
              </p:cNvSpPr>
              <p:nvPr/>
            </p:nvSpPr>
            <p:spPr>
              <a:xfrm>
                <a:off x="1064895" y="1878965"/>
                <a:ext cx="10098405" cy="3233770"/>
              </a:xfrm>
              <a:prstGeom prst="rect">
                <a:avLst/>
              </a:prstGeom>
              <a:blipFill>
                <a:blip r:embed="rId2"/>
                <a:stretch>
                  <a:fillRect/>
                </a:stretch>
              </a:blipFill>
            </p:spPr>
            <p:txBody>
              <a:bodyPr/>
              <a:lstStyle/>
              <a:p>
                <a:r>
                  <a:rPr lang="ja-JP" altLang="en-US">
                    <a:noFill/>
                  </a:rPr>
                  <a:t> </a:t>
                </a:r>
              </a:p>
            </p:txBody>
          </p:sp>
        </mc:Fallback>
      </mc:AlternateContent>
      <p:sp>
        <p:nvSpPr>
          <p:cNvPr id="3" name="矢印: 下 2">
            <a:extLst>
              <a:ext uri="{FF2B5EF4-FFF2-40B4-BE49-F238E27FC236}">
                <a16:creationId xmlns:a16="http://schemas.microsoft.com/office/drawing/2014/main" id="{11678FF2-A792-A94A-3219-90EC14CD6584}"/>
              </a:ext>
            </a:extLst>
          </p:cNvPr>
          <p:cNvSpPr/>
          <p:nvPr/>
        </p:nvSpPr>
        <p:spPr>
          <a:xfrm>
            <a:off x="5656595" y="3164156"/>
            <a:ext cx="878810" cy="3316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0C42569-EF03-97BA-B43B-E91114180FDE}"/>
              </a:ext>
            </a:extLst>
          </p:cNvPr>
          <p:cNvSpPr txBox="1"/>
          <p:nvPr/>
        </p:nvSpPr>
        <p:spPr>
          <a:xfrm>
            <a:off x="6988887" y="5269192"/>
            <a:ext cx="3376245" cy="369332"/>
          </a:xfrm>
          <a:prstGeom prst="rect">
            <a:avLst/>
          </a:prstGeom>
          <a:noFill/>
        </p:spPr>
        <p:txBody>
          <a:bodyPr wrap="none" rtlCol="0">
            <a:spAutoFit/>
          </a:bodyPr>
          <a:lstStyle/>
          <a:p>
            <a:r>
              <a:rPr kumimoji="1" lang="ja-JP" altLang="en-US" dirty="0"/>
              <a:t>を最小にするように領域を決める</a:t>
            </a:r>
          </a:p>
        </p:txBody>
      </p:sp>
      <p:sp>
        <p:nvSpPr>
          <p:cNvPr id="7" name="テキスト ボックス 6">
            <a:extLst>
              <a:ext uri="{FF2B5EF4-FFF2-40B4-BE49-F238E27FC236}">
                <a16:creationId xmlns:a16="http://schemas.microsoft.com/office/drawing/2014/main" id="{8B055024-A341-7E75-6A49-766B166D5690}"/>
              </a:ext>
            </a:extLst>
          </p:cNvPr>
          <p:cNvSpPr txBox="1"/>
          <p:nvPr/>
        </p:nvSpPr>
        <p:spPr>
          <a:xfrm>
            <a:off x="5500746" y="5176859"/>
            <a:ext cx="1488141" cy="461665"/>
          </a:xfrm>
          <a:prstGeom prst="rect">
            <a:avLst/>
          </a:prstGeom>
          <a:noFill/>
        </p:spPr>
        <p:txBody>
          <a:bodyPr wrap="square">
            <a:spAutoFit/>
          </a:bodyPr>
          <a:lstStyle/>
          <a:p>
            <a:pPr algn="ctr"/>
            <a:r>
              <a:rPr lang="en-US" altLang="ja-JP" sz="2400" i="1" dirty="0">
                <a:latin typeface="DejaVu Math TeX Gyre" panose="02000503000000000000" charset="0"/>
                <a:cs typeface="DejaVu Math TeX Gyre" panose="02000503000000000000" charset="0"/>
              </a:rPr>
              <a:t>(7.2)</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8C59C92-C59A-0EA0-CC8D-AB8D9A985B99}"/>
                  </a:ext>
                </a:extLst>
              </p:cNvPr>
              <p:cNvSpPr txBox="1"/>
              <p:nvPr/>
            </p:nvSpPr>
            <p:spPr>
              <a:xfrm>
                <a:off x="2877018" y="4833368"/>
                <a:ext cx="2779577" cy="11486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ja-JP" sz="240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m:rPr>
                              <m:brk m:alnAt="23"/>
                            </m:rP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𝑚</m:t>
                          </m:r>
                        </m:sup>
                        <m:e>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𝑖</m:t>
                                  </m:r>
                                </m:sub>
                              </m:sSub>
                              <m:r>
                                <m:rPr>
                                  <m:brk m:alnAt="7"/>
                                </m:rP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𝑅</m:t>
                                  </m:r>
                                </m:e>
                                <m:sub>
                                  <m:r>
                                    <a:rPr lang="en-US" altLang="ja-JP" sz="2400" b="0" i="1" smtClean="0">
                                      <a:latin typeface="Cambria Math" panose="02040503050406030204" pitchFamily="18" charset="0"/>
                                      <a:ea typeface="Cambria Math" panose="02040503050406030204" pitchFamily="18" charset="0"/>
                                    </a:rPr>
                                    <m:t>𝑖</m:t>
                                  </m:r>
                                </m:sub>
                              </m:sSub>
                            </m:sub>
                            <m:sup/>
                            <m:e>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𝑦</m:t>
                                      </m:r>
                                    </m:e>
                                  </m:acc>
                                </m:e>
                                <m:sub>
                                  <m:r>
                                    <a:rPr lang="en-US" altLang="ja-JP" sz="2400" b="0" i="1" smtClean="0">
                                      <a:latin typeface="Cambria Math" panose="02040503050406030204" pitchFamily="18" charset="0"/>
                                    </a:rPr>
                                    <m:t>𝑗</m:t>
                                  </m:r>
                                </m:sub>
                              </m:sSub>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e>
                          </m:nary>
                        </m:e>
                      </m:nary>
                    </m:oMath>
                  </m:oMathPara>
                </a14:m>
                <a:endParaRPr lang="ja-JP" altLang="en-US" sz="2400" dirty="0"/>
              </a:p>
            </p:txBody>
          </p:sp>
        </mc:Choice>
        <mc:Fallback>
          <p:sp>
            <p:nvSpPr>
              <p:cNvPr id="9" name="テキスト ボックス 8">
                <a:extLst>
                  <a:ext uri="{FF2B5EF4-FFF2-40B4-BE49-F238E27FC236}">
                    <a16:creationId xmlns:a16="http://schemas.microsoft.com/office/drawing/2014/main" id="{98C59C92-C59A-0EA0-CC8D-AB8D9A985B99}"/>
                  </a:ext>
                </a:extLst>
              </p:cNvPr>
              <p:cNvSpPr txBox="1">
                <a:spLocks noRot="1" noChangeAspect="1" noMove="1" noResize="1" noEditPoints="1" noAdjustHandles="1" noChangeArrowheads="1" noChangeShapeType="1" noTextEdit="1"/>
              </p:cNvSpPr>
              <p:nvPr/>
            </p:nvSpPr>
            <p:spPr>
              <a:xfrm>
                <a:off x="2877018" y="4833368"/>
                <a:ext cx="2779577" cy="114864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2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7.1</a:t>
            </a:r>
            <a:r>
              <a:rPr lang="ja-JP" altLang="en-US" sz="3600" dirty="0"/>
              <a:t>　回帰の決定木</a:t>
            </a:r>
          </a:p>
        </p:txBody>
      </p:sp>
      <mc:AlternateContent xmlns:mc="http://schemas.openxmlformats.org/markup-compatibility/2006">
        <mc:Choice xmlns:a14="http://schemas.microsoft.com/office/drawing/2010/main" Requires="a14">
          <p:sp>
            <p:nvSpPr>
              <p:cNvPr id="19" name="Text Box 18"/>
              <p:cNvSpPr txBox="1"/>
              <p:nvPr/>
            </p:nvSpPr>
            <p:spPr>
              <a:xfrm>
                <a:off x="1064895" y="1878965"/>
                <a:ext cx="10098405" cy="4111318"/>
              </a:xfrm>
              <a:prstGeom prst="rect">
                <a:avLst/>
              </a:prstGeom>
              <a:noFill/>
            </p:spPr>
            <p:txBody>
              <a:bodyPr wrap="square" rtlCol="0">
                <a:spAutoFit/>
              </a:bodyPr>
              <a:lstStyle/>
              <a:p>
                <a:r>
                  <a:rPr lang="ja-JP" altLang="en-US" sz="2400" dirty="0"/>
                  <a:t>残差平方和（</a:t>
                </a:r>
                <a:r>
                  <a:rPr lang="en-US" altLang="ja-JP" sz="2400" dirty="0"/>
                  <a:t>RSS</a:t>
                </a:r>
                <a:r>
                  <a:rPr lang="ja-JP" altLang="en-US" sz="2400" dirty="0"/>
                  <a:t>：</a:t>
                </a:r>
                <a:r>
                  <a:rPr lang="en-US" altLang="ja-JP" sz="2400" dirty="0"/>
                  <a:t>Residual Sum of Squares</a:t>
                </a:r>
                <a:r>
                  <a:rPr lang="ja-JP" altLang="en-US" sz="2400" dirty="0"/>
                  <a:t>）</a:t>
                </a:r>
                <a:endParaRPr lang="en-US" altLang="ja-JP" sz="2400" dirty="0"/>
              </a:p>
              <a:p>
                <a:endParaRPr lang="en-US" altLang="ja-JP" sz="800" dirty="0"/>
              </a:p>
              <a:p>
                <a:r>
                  <a:rPr lang="ja-JP" altLang="en-US" sz="2000" dirty="0"/>
                  <a:t>▲各データに対して「観測値と予測値の差（＝残差：</a:t>
                </a:r>
                <a:r>
                  <a:rPr lang="en-US" altLang="ja-JP" sz="2000" dirty="0"/>
                  <a:t>residual</a:t>
                </a:r>
                <a:r>
                  <a:rPr lang="ja-JP" altLang="en-US" sz="2000" dirty="0"/>
                  <a:t>）」の平方（＝二乗）値を計算し、</a:t>
                </a:r>
                <a:endParaRPr lang="en-US" altLang="ja-JP" sz="2000" dirty="0"/>
              </a:p>
              <a:p>
                <a:r>
                  <a:rPr lang="en-US" altLang="ja-JP" sz="2000" dirty="0"/>
                  <a:t>   </a:t>
                </a:r>
                <a:r>
                  <a:rPr lang="ja-JP" altLang="en-US" sz="2000" dirty="0"/>
                  <a:t>それを総和した値を出力する関数である。</a:t>
                </a:r>
                <a:endParaRPr lang="en-US" altLang="ja-JP" sz="2000" dirty="0"/>
              </a:p>
              <a:p>
                <a:r>
                  <a:rPr lang="ja-JP" altLang="en-US" sz="2000" dirty="0"/>
                  <a:t>　 なお残差を、「観測値－予測値」ではなく「予測値－観測値」と計算しても結果は同じであ</a:t>
                </a:r>
                <a:endParaRPr lang="en-US" altLang="ja-JP" sz="2000" dirty="0"/>
              </a:p>
              <a:p>
                <a:r>
                  <a:rPr lang="ja-JP" altLang="en-US" sz="2000" dirty="0"/>
                  <a:t>　 る。</a:t>
                </a:r>
                <a:endParaRPr lang="en-US" altLang="ja-JP" sz="2000" dirty="0"/>
              </a:p>
              <a:p>
                <a:endParaRPr lang="en-US" altLang="ja-JP" sz="2000" dirty="0"/>
              </a:p>
              <a:p>
                <a14:m>
                  <m:oMathPara xmlns:m="http://schemas.openxmlformats.org/officeDocument/2006/math">
                    <m:oMathParaPr>
                      <m:jc m:val="centerGroup"/>
                    </m:oMathParaPr>
                    <m:oMath xmlns:m="http://schemas.openxmlformats.org/officeDocument/2006/math">
                      <m:r>
                        <m:rPr>
                          <m:sty m:val="p"/>
                        </m:rPr>
                        <a:rPr lang="en-US" altLang="ja-JP" sz="2000" i="1" dirty="0" smtClean="0">
                          <a:latin typeface="Cambria Math" panose="02040503050406030204" pitchFamily="18" charset="0"/>
                        </a:rPr>
                        <m:t>RSS</m:t>
                      </m:r>
                      <m:r>
                        <a:rPr lang="en-US" altLang="ja-JP" sz="2000" b="0" i="0" dirty="0" smtClean="0">
                          <a:latin typeface="Cambria Math" panose="02040503050406030204" pitchFamily="18" charset="0"/>
                        </a:rPr>
                        <m:t>=</m:t>
                      </m:r>
                      <m:nary>
                        <m:naryPr>
                          <m:chr m:val="∑"/>
                          <m:ctrlPr>
                            <a:rPr lang="en-US" altLang="ja-JP" sz="2000" b="0" i="1" dirty="0" smtClean="0">
                              <a:latin typeface="Cambria Math" panose="02040503050406030204" pitchFamily="18" charset="0"/>
                            </a:rPr>
                          </m:ctrlPr>
                        </m:naryPr>
                        <m:sub>
                          <m:r>
                            <m:rPr>
                              <m:brk m:alnAt="23"/>
                            </m:rPr>
                            <a:rPr lang="en-US" altLang="ja-JP" sz="2000" b="0" i="1" dirty="0" smtClean="0">
                              <a:latin typeface="Cambria Math" panose="02040503050406030204" pitchFamily="18" charset="0"/>
                            </a:rPr>
                            <m:t>𝑖</m:t>
                          </m:r>
                          <m:r>
                            <a:rPr lang="en-US" altLang="ja-JP" sz="2000" b="0" i="1" dirty="0" smtClean="0">
                              <a:latin typeface="Cambria Math" panose="02040503050406030204" pitchFamily="18" charset="0"/>
                            </a:rPr>
                            <m:t>=1</m:t>
                          </m:r>
                        </m:sub>
                        <m:sup>
                          <m:r>
                            <a:rPr lang="en-US" altLang="ja-JP" sz="2000" b="0" i="1" dirty="0" smtClean="0">
                              <a:latin typeface="Cambria Math" panose="02040503050406030204" pitchFamily="18" charset="0"/>
                            </a:rPr>
                            <m:t>𝑛</m:t>
                          </m:r>
                        </m:sup>
                        <m:e>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𝑦</m:t>
                              </m:r>
                            </m:e>
                            <m:sub>
                              <m:r>
                                <a:rPr lang="en-US" altLang="ja-JP" sz="2000" b="0" i="1" dirty="0" smtClean="0">
                                  <a:latin typeface="Cambria Math" panose="02040503050406030204" pitchFamily="18" charset="0"/>
                                </a:rPr>
                                <m:t>𝑖</m:t>
                              </m:r>
                            </m:sub>
                          </m:sSub>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𝑦</m:t>
                                  </m:r>
                                </m:e>
                              </m:acc>
                            </m:e>
                            <m:sub>
                              <m:r>
                                <a:rPr lang="en-US" altLang="ja-JP" sz="2000" b="0" i="1" dirty="0" smtClean="0">
                                  <a:latin typeface="Cambria Math" panose="02040503050406030204" pitchFamily="18" charset="0"/>
                                </a:rPr>
                                <m:t>𝑖</m:t>
                              </m:r>
                            </m:sub>
                          </m:sSub>
                          <m:sSup>
                            <m:sSupPr>
                              <m:ctrlPr>
                                <a:rPr lang="en-US" altLang="ja-JP" sz="2000" b="0" i="1" dirty="0" smtClean="0">
                                  <a:latin typeface="Cambria Math" panose="02040503050406030204" pitchFamily="18" charset="0"/>
                                </a:rPr>
                              </m:ctrlPr>
                            </m:sSupPr>
                            <m:e>
                              <m:r>
                                <a:rPr lang="en-US" altLang="ja-JP" sz="2000" b="0" i="1" dirty="0" smtClean="0">
                                  <a:latin typeface="Cambria Math" panose="02040503050406030204" pitchFamily="18" charset="0"/>
                                </a:rPr>
                                <m:t>)</m:t>
                              </m:r>
                            </m:e>
                            <m:sup>
                              <m:r>
                                <a:rPr lang="en-US" altLang="ja-JP" sz="2000" b="0" i="1" dirty="0" smtClean="0">
                                  <a:latin typeface="Cambria Math" panose="02040503050406030204" pitchFamily="18" charset="0"/>
                                </a:rPr>
                                <m:t>2</m:t>
                              </m:r>
                            </m:sup>
                          </m:sSup>
                        </m:e>
                      </m:nary>
                    </m:oMath>
                  </m:oMathPara>
                </a14:m>
                <a:endParaRPr lang="en-US" altLang="ja-JP" sz="2000" b="0" dirty="0"/>
              </a:p>
              <a:p>
                <a:endParaRPr lang="en-US" altLang="ja-JP" sz="2000" b="0" dirty="0"/>
              </a:p>
              <a:p>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m:rPr>
                              <m:brk m:alnAt="23"/>
                            </m:rPr>
                            <a:rPr lang="ja-JP" altLang="en-US" sz="1600" i="1">
                              <a:latin typeface="Cambria Math" panose="02040503050406030204" pitchFamily="18" charset="0"/>
                            </a:rPr>
                            <m:t>番目</m:t>
                          </m:r>
                          <m:r>
                            <a:rPr lang="ja-JP" altLang="en-US" sz="1600" i="1" smtClean="0">
                              <a:latin typeface="Cambria Math" panose="02040503050406030204" pitchFamily="18" charset="0"/>
                            </a:rPr>
                            <m:t>＝１</m:t>
                          </m:r>
                          <m:r>
                            <a:rPr lang="ja-JP" altLang="en-US" sz="1600" i="1">
                              <a:latin typeface="Cambria Math" panose="02040503050406030204" pitchFamily="18" charset="0"/>
                            </a:rPr>
                            <m:t>から</m:t>
                          </m:r>
                        </m:sub>
                        <m:sup>
                          <m:r>
                            <a:rPr lang="ja-JP" altLang="en-US" sz="1600" i="1">
                              <a:latin typeface="Cambria Math" panose="02040503050406030204" pitchFamily="18" charset="0"/>
                            </a:rPr>
                            <m:t>データ</m:t>
                          </m:r>
                          <m:r>
                            <a:rPr lang="ja-JP" altLang="en-US" sz="1600" i="1" smtClean="0">
                              <a:latin typeface="Cambria Math" panose="02040503050406030204" pitchFamily="18" charset="0"/>
                            </a:rPr>
                            <m:t>数</m:t>
                          </m:r>
                          <m:r>
                            <a:rPr lang="ja-JP" altLang="en-US" sz="1600" i="1">
                              <a:latin typeface="Cambria Math" panose="02040503050406030204" pitchFamily="18" charset="0"/>
                            </a:rPr>
                            <m:t>までの</m:t>
                          </m:r>
                          <m:r>
                            <a:rPr lang="ja-JP" altLang="en-US" sz="1600" i="1" smtClean="0">
                              <a:latin typeface="Cambria Math" panose="02040503050406030204" pitchFamily="18" charset="0"/>
                            </a:rPr>
                            <m:t>総和</m:t>
                          </m:r>
                        </m:sup>
                        <m:e>
                          <m:r>
                            <a:rPr lang="ja-JP" altLang="en-US" sz="1600" i="1">
                              <a:latin typeface="Cambria Math" panose="02040503050406030204" pitchFamily="18" charset="0"/>
                            </a:rPr>
                            <m:t>（</m:t>
                          </m:r>
                          <m:sSub>
                            <m:sSubPr>
                              <m:ctrlPr>
                                <a:rPr lang="en-US" altLang="ja-JP" sz="1600" i="1" smtClean="0">
                                  <a:latin typeface="Cambria Math" panose="02040503050406030204" pitchFamily="18" charset="0"/>
                                </a:rPr>
                              </m:ctrlPr>
                            </m:sSubPr>
                            <m:e>
                              <m:r>
                                <a:rPr lang="ja-JP" altLang="en-US" sz="1600" i="1">
                                  <a:latin typeface="Cambria Math" panose="02040503050406030204" pitchFamily="18" charset="0"/>
                                </a:rPr>
                                <m:t>観測値</m:t>
                              </m:r>
                            </m:e>
                            <m:sub>
                              <m:r>
                                <a:rPr lang="en-US" altLang="ja-JP" sz="1600" b="0" i="1" smtClean="0">
                                  <a:latin typeface="Cambria Math" panose="02040503050406030204" pitchFamily="18" charset="0"/>
                                </a:rPr>
                                <m:t>𝑖</m:t>
                              </m:r>
                              <m:r>
                                <a:rPr lang="ja-JP" altLang="en-US" sz="1600" i="1">
                                  <a:latin typeface="Cambria Math" panose="02040503050406030204" pitchFamily="18" charset="0"/>
                                </a:rPr>
                                <m:t>番目</m:t>
                              </m:r>
                            </m:sub>
                          </m:sSub>
                          <m:r>
                            <a:rPr lang="ja-JP" altLang="en-US" sz="1600" i="1">
                              <a:latin typeface="Cambria Math" panose="02040503050406030204" pitchFamily="18" charset="0"/>
                            </a:rPr>
                            <m:t>ー</m:t>
                          </m:r>
                          <m:sSub>
                            <m:sSubPr>
                              <m:ctrlPr>
                                <a:rPr lang="en-US" altLang="ja-JP" sz="1600" i="1" smtClean="0">
                                  <a:latin typeface="Cambria Math" panose="02040503050406030204" pitchFamily="18" charset="0"/>
                                </a:rPr>
                              </m:ctrlPr>
                            </m:sSubPr>
                            <m:e>
                              <m:r>
                                <a:rPr lang="ja-JP" altLang="en-US" sz="1600" i="1">
                                  <a:latin typeface="Cambria Math" panose="02040503050406030204" pitchFamily="18" charset="0"/>
                                </a:rPr>
                                <m:t>予測値</m:t>
                              </m:r>
                            </m:e>
                            <m:sub>
                              <m:r>
                                <a:rPr lang="en-US" altLang="ja-JP" sz="1600" b="0" i="1" smtClean="0">
                                  <a:latin typeface="Cambria Math" panose="02040503050406030204" pitchFamily="18" charset="0"/>
                                </a:rPr>
                                <m:t>𝑖</m:t>
                              </m:r>
                              <m:r>
                                <a:rPr lang="ja-JP" altLang="en-US" sz="1600" i="1">
                                  <a:latin typeface="Cambria Math" panose="02040503050406030204" pitchFamily="18" charset="0"/>
                                </a:rPr>
                                <m:t>番目</m:t>
                              </m:r>
                            </m:sub>
                          </m:sSub>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m:t>
                              </m:r>
                            </m:e>
                            <m:sup>
                              <m:r>
                                <a:rPr lang="en-US" altLang="ja-JP" sz="1600" b="0" i="1" smtClean="0">
                                  <a:latin typeface="Cambria Math" panose="02040503050406030204" pitchFamily="18" charset="0"/>
                                </a:rPr>
                                <m:t>2</m:t>
                              </m:r>
                            </m:sup>
                          </m:sSup>
                        </m:e>
                      </m:nary>
                    </m:oMath>
                  </m:oMathPara>
                </a14:m>
                <a:endParaRPr lang="en-US" altLang="ja-JP" sz="2000" dirty="0"/>
              </a:p>
            </p:txBody>
          </p:sp>
        </mc:Choice>
        <mc:Fallback>
          <p:sp>
            <p:nvSpPr>
              <p:cNvPr id="19" name="Text Box 18"/>
              <p:cNvSpPr txBox="1">
                <a:spLocks noRot="1" noChangeAspect="1" noMove="1" noResize="1" noEditPoints="1" noAdjustHandles="1" noChangeArrowheads="1" noChangeShapeType="1" noTextEdit="1"/>
              </p:cNvSpPr>
              <p:nvPr/>
            </p:nvSpPr>
            <p:spPr>
              <a:xfrm>
                <a:off x="1064895" y="1878965"/>
                <a:ext cx="10098405" cy="4111318"/>
              </a:xfrm>
              <a:prstGeom prst="rect">
                <a:avLst/>
              </a:prstGeom>
              <a:blipFill>
                <a:blip r:embed="rId3"/>
                <a:stretch>
                  <a:fillRect l="-966" t="-16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484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ym typeface="+mn-ea"/>
              </a:rPr>
              <a:t>7.1</a:t>
            </a:r>
            <a:r>
              <a:rPr lang="ja-JP" altLang="en-US" sz="3600">
                <a:sym typeface="+mn-ea"/>
              </a:rPr>
              <a:t>　回帰の決定木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ja-JP" altLang="en-US" sz="2400" dirty="0">
                    <a:latin typeface="DejaVu Math TeX Gyre" panose="02000503000000000000" charset="0"/>
                    <a:cs typeface="DejaVu Math TeX Gyre" panose="02000503000000000000" charset="0"/>
                  </a:rPr>
                  <a:t>過学習を防ぐために、</a:t>
                </a:r>
                <a14:m>
                  <m:oMath xmlns:m="http://schemas.openxmlformats.org/officeDocument/2006/math">
                    <m:r>
                      <a:rPr lang="en-US" altLang="ja-JP" sz="2400" i="1">
                        <a:latin typeface="Cambria Math" panose="02040503050406030204" pitchFamily="18" charset="0"/>
                        <a:cs typeface="DejaVu Math TeX Gyre" panose="02000503000000000000" charset="0"/>
                      </a:rPr>
                      <m:t>𝛼</m:t>
                    </m:r>
                    <m:r>
                      <a:rPr lang="en-US" altLang="ja-JP" sz="2400" i="1">
                        <a:latin typeface="Cambria Math" panose="02040503050406030204" pitchFamily="18" charset="0"/>
                        <a:cs typeface="DejaVu Math TeX Gyre" panose="02000503000000000000" charset="0"/>
                      </a:rPr>
                      <m:t>&gt;0</m:t>
                    </m:r>
                  </m:oMath>
                </a14:m>
                <a:r>
                  <a:rPr lang="ja-JP" altLang="en-US" sz="2400" dirty="0">
                    <a:latin typeface="DejaVu Math TeX Gyre" panose="02000503000000000000" charset="0"/>
                    <a:cs typeface="DejaVu Math TeX Gyre" panose="02000503000000000000" charset="0"/>
                  </a:rPr>
                  <a:t>として、訓練データから</a:t>
                </a:r>
              </a:p>
              <a:p>
                <a:pPr marL="0" indent="0" algn="ctr">
                  <a:buNone/>
                </a:pPr>
                <a:endParaRPr lang="en-US" sz="2400" i="1" dirty="0">
                  <a:latin typeface="DejaVu Math TeX Gyre" panose="02000503000000000000" charset="0"/>
                  <a:cs typeface="DejaVu Math TeX Gyre" panose="02000503000000000000" charset="0"/>
                </a:endParaRPr>
              </a:p>
              <a:p>
                <a:pPr marL="0" indent="0" algn="ctr">
                  <a:buNone/>
                </a:pPr>
                <a14:m>
                  <m:oMathPara xmlns:m="http://schemas.openxmlformats.org/officeDocument/2006/math">
                    <m:oMathParaPr>
                      <m:jc m:val="centerGroup"/>
                    </m:oMathParaPr>
                    <m:oMath xmlns:m="http://schemas.openxmlformats.org/officeDocument/2006/math">
                      <m:nary>
                        <m:naryPr>
                          <m:chr m:val="∑"/>
                          <m:limLoc m:val="undOvr"/>
                          <m:ctrlPr>
                            <a:rPr lang="en-US" sz="2400" i="1">
                              <a:latin typeface="Cambria Math" panose="02040503050406030204" pitchFamily="18" charset="0"/>
                              <a:cs typeface="DejaVu Math TeX Gyre" panose="02000503000000000000" charset="0"/>
                            </a:rPr>
                          </m:ctrlPr>
                        </m:naryPr>
                        <m:sub>
                          <m:r>
                            <a:rPr lang="en-US" sz="2400" i="1">
                              <a:latin typeface="Cambria Math" panose="02040503050406030204" pitchFamily="18" charset="0"/>
                              <a:cs typeface="DejaVu Math TeX Gyre" panose="02000503000000000000" charset="0"/>
                            </a:rPr>
                            <m:t>𝑗</m:t>
                          </m:r>
                          <m:r>
                            <a:rPr lang="en-US" sz="2400" i="1">
                              <a:latin typeface="Cambria Math" panose="02040503050406030204" pitchFamily="18" charset="0"/>
                              <a:cs typeface="DejaVu Math TeX Gyre" panose="02000503000000000000" charset="0"/>
                            </a:rPr>
                            <m:t>=1</m:t>
                          </m:r>
                        </m:sub>
                        <m:sup>
                          <m:r>
                            <a:rPr lang="en-US" sz="2400" i="1">
                              <a:latin typeface="Cambria Math" panose="02040503050406030204" pitchFamily="18" charset="0"/>
                              <a:cs typeface="DejaVu Math TeX Gyre" panose="02000503000000000000" charset="0"/>
                            </a:rPr>
                            <m:t>𝑚</m:t>
                          </m:r>
                        </m:sup>
                        <m:e>
                          <m:nary>
                            <m:naryPr>
                              <m:chr m:val="∑"/>
                              <m:limLoc m:val="undOvr"/>
                              <m:supHide m:val="on"/>
                              <m:ctrlPr>
                                <a:rPr lang="en-US" sz="2400" i="1">
                                  <a:latin typeface="Cambria Math" panose="02040503050406030204" pitchFamily="18" charset="0"/>
                                  <a:cs typeface="DejaVu Math TeX Gyre" panose="02000503000000000000" charset="0"/>
                                </a:rPr>
                              </m:ctrlPr>
                            </m:naryPr>
                            <m:sub>
                              <m:r>
                                <a:rPr lang="en-US" sz="2400" i="1">
                                  <a:latin typeface="Cambria Math" panose="02040503050406030204" pitchFamily="18" charset="0"/>
                                  <a:cs typeface="DejaVu Math TeX Gyre" panose="02000503000000000000" charset="0"/>
                                </a:rPr>
                                <m:t>𝑖</m:t>
                              </m:r>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r>
                                    <a:rPr lang="en-US" sz="2400" i="1">
                                      <a:latin typeface="Cambria Math" panose="02040503050406030204" pitchFamily="18" charset="0"/>
                                      <a:cs typeface="DejaVu Math TeX Gyre" panose="02000503000000000000" charset="0"/>
                                    </a:rPr>
                                    <m:t>𝑥</m:t>
                                  </m:r>
                                </m:e>
                                <m:sub>
                                  <m:r>
                                    <a:rPr lang="en-US" sz="2400" i="1">
                                      <a:latin typeface="Cambria Math" panose="02040503050406030204" pitchFamily="18" charset="0"/>
                                      <a:cs typeface="DejaVu Math TeX Gyre" panose="02000503000000000000" charset="0"/>
                                    </a:rPr>
                                    <m:t>𝑖</m:t>
                                  </m:r>
                                </m:sub>
                              </m:sSub>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r>
                                    <a:rPr lang="en-US" sz="2400" i="1">
                                      <a:latin typeface="Cambria Math" panose="02040503050406030204" pitchFamily="18" charset="0"/>
                                      <a:cs typeface="DejaVu Math TeX Gyre" panose="02000503000000000000" charset="0"/>
                                    </a:rPr>
                                    <m:t>𝑅</m:t>
                                  </m:r>
                                </m:e>
                                <m:sub>
                                  <m:r>
                                    <a:rPr lang="en-US" sz="2400" i="1">
                                      <a:latin typeface="Cambria Math" panose="02040503050406030204" pitchFamily="18" charset="0"/>
                                      <a:cs typeface="DejaVu Math TeX Gyre" panose="02000503000000000000" charset="0"/>
                                    </a:rPr>
                                    <m:t>𝑖</m:t>
                                  </m:r>
                                </m:sub>
                              </m:sSub>
                            </m:sub>
                            <m:sup/>
                            <m:e>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r>
                                    <a:rPr lang="en-US" sz="2400" i="1">
                                      <a:latin typeface="Cambria Math" panose="02040503050406030204" pitchFamily="18" charset="0"/>
                                      <a:cs typeface="DejaVu Math TeX Gyre" panose="02000503000000000000" charset="0"/>
                                    </a:rPr>
                                    <m:t>𝑦</m:t>
                                  </m:r>
                                </m:e>
                                <m:sub>
                                  <m:r>
                                    <a:rPr lang="en-US" sz="2400" i="1">
                                      <a:latin typeface="Cambria Math" panose="02040503050406030204" pitchFamily="18" charset="0"/>
                                      <a:cs typeface="DejaVu Math TeX Gyre" panose="02000503000000000000" charset="0"/>
                                    </a:rPr>
                                    <m:t>𝑖</m:t>
                                  </m:r>
                                </m:sub>
                              </m:sSub>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acc>
                                    <m:accPr>
                                      <m:chr m:val="̅"/>
                                      <m:ctrlPr>
                                        <a:rPr lang="en-US" sz="2400" i="1">
                                          <a:latin typeface="Cambria Math" panose="02040503050406030204" pitchFamily="18" charset="0"/>
                                          <a:cs typeface="DejaVu Math TeX Gyre" panose="02000503000000000000" charset="0"/>
                                        </a:rPr>
                                      </m:ctrlPr>
                                    </m:accPr>
                                    <m:e>
                                      <m:r>
                                        <a:rPr lang="en-US" sz="2400" i="1">
                                          <a:latin typeface="Cambria Math" panose="02040503050406030204" pitchFamily="18" charset="0"/>
                                          <a:cs typeface="DejaVu Math TeX Gyre" panose="02000503000000000000" charset="0"/>
                                        </a:rPr>
                                        <m:t>𝑦</m:t>
                                      </m:r>
                                    </m:e>
                                  </m:acc>
                                </m:e>
                                <m:sub>
                                  <m:r>
                                    <a:rPr lang="en-US" sz="2400" i="1">
                                      <a:latin typeface="Cambria Math" panose="02040503050406030204" pitchFamily="18" charset="0"/>
                                      <a:cs typeface="DejaVu Math TeX Gyre" panose="02000503000000000000" charset="0"/>
                                    </a:rPr>
                                    <m:t>𝑗</m:t>
                                  </m:r>
                                </m:sub>
                              </m:sSub>
                              <m:sSup>
                                <m:sSupPr>
                                  <m:ctrlPr>
                                    <a:rPr lang="en-US" sz="2400" i="1">
                                      <a:latin typeface="Cambria Math" panose="02040503050406030204" pitchFamily="18" charset="0"/>
                                      <a:cs typeface="DejaVu Math TeX Gyre" panose="02000503000000000000" charset="0"/>
                                    </a:rPr>
                                  </m:ctrlPr>
                                </m:sSupPr>
                                <m:e>
                                  <m:r>
                                    <a:rPr lang="en-US" sz="2400" i="1">
                                      <a:latin typeface="Cambria Math" panose="02040503050406030204" pitchFamily="18" charset="0"/>
                                      <a:cs typeface="DejaVu Math TeX Gyre" panose="02000503000000000000" charset="0"/>
                                    </a:rPr>
                                    <m:t>)</m:t>
                                  </m:r>
                                </m:e>
                                <m:sup>
                                  <m:r>
                                    <a:rPr lang="en-US" sz="2400" i="1">
                                      <a:latin typeface="Cambria Math" panose="02040503050406030204" pitchFamily="18" charset="0"/>
                                      <a:cs typeface="DejaVu Math TeX Gyre" panose="02000503000000000000" charset="0"/>
                                    </a:rPr>
                                    <m:t>2</m:t>
                                  </m:r>
                                </m:sup>
                              </m:sSup>
                              <m:r>
                                <a:rPr lang="en-US" sz="2400" i="1">
                                  <a:latin typeface="Cambria Math" panose="02040503050406030204" pitchFamily="18" charset="0"/>
                                  <a:cs typeface="DejaVu Math TeX Gyre" panose="02000503000000000000" charset="0"/>
                                </a:rPr>
                                <m:t>+</m:t>
                              </m:r>
                              <m:r>
                                <a:rPr lang="en-US" sz="2400" i="1">
                                  <a:latin typeface="Cambria Math" panose="02040503050406030204" pitchFamily="18" charset="0"/>
                                  <a:cs typeface="DejaVu Math TeX Gyre" panose="02000503000000000000" charset="0"/>
                                </a:rPr>
                                <m:t>𝛼</m:t>
                              </m:r>
                              <m:r>
                                <a:rPr lang="en-US" sz="2400" i="1">
                                  <a:latin typeface="Cambria Math" panose="02040503050406030204" pitchFamily="18" charset="0"/>
                                  <a:cs typeface="DejaVu Math TeX Gyre" panose="02000503000000000000" charset="0"/>
                                </a:rPr>
                                <m:t>𝑚</m:t>
                              </m:r>
                            </m:e>
                          </m:nary>
                        </m:e>
                      </m:nary>
                    </m:oMath>
                  </m:oMathPara>
                </a14:m>
                <a:endParaRPr lang="en-US" sz="2400" i="1" dirty="0">
                  <a:latin typeface="DejaVu Math TeX Gyre" panose="02000503000000000000" charset="0"/>
                  <a:cs typeface="DejaVu Math TeX Gyre" panose="02000503000000000000" charset="0"/>
                </a:endParaRPr>
              </a:p>
              <a:p>
                <a:pPr marL="0" indent="0" algn="ctr">
                  <a:buNone/>
                </a:pPr>
                <a:endParaRPr lang="ja-JP" altLang="en-US" sz="2400" dirty="0"/>
              </a:p>
              <a:p>
                <a:pPr marL="0" indent="0">
                  <a:buNone/>
                </a:pPr>
                <a:r>
                  <a:rPr lang="ja-JP" altLang="en-US" sz="2400" dirty="0"/>
                  <a:t>を最小にする</a:t>
                </a:r>
                <a14:m>
                  <m:oMath xmlns:m="http://schemas.openxmlformats.org/officeDocument/2006/math">
                    <m:sSup>
                      <m:sSupPr>
                        <m:ctrlPr>
                          <a:rPr lang="en-US" altLang="ja-JP" sz="2400" i="1">
                            <a:latin typeface="Cambria Math" panose="02040503050406030204" pitchFamily="18" charset="0"/>
                            <a:cs typeface="DejaVu Math TeX Gyre" panose="02000503000000000000" charset="0"/>
                          </a:rPr>
                        </m:ctrlPr>
                      </m:sSupPr>
                      <m:e>
                        <m:r>
                          <a:rPr lang="en-US" altLang="ja-JP" sz="2400" i="1">
                            <a:latin typeface="Cambria Math" panose="02040503050406030204" pitchFamily="18" charset="0"/>
                            <a:cs typeface="DejaVu Math TeX Gyre" panose="02000503000000000000" charset="0"/>
                          </a:rPr>
                          <m:t>𝑚</m:t>
                        </m:r>
                        <m:r>
                          <a:rPr lang="en-US" altLang="ja-JP" sz="2400" i="1">
                            <a:latin typeface="Cambria Math" panose="02040503050406030204" pitchFamily="18" charset="0"/>
                            <a:cs typeface="DejaVu Math TeX Gyre" panose="02000503000000000000" charset="0"/>
                          </a:rPr>
                          <m:t>≥1</m:t>
                        </m:r>
                      </m:e>
                      <m:sup/>
                    </m:sSup>
                    <m:r>
                      <a:rPr lang="en-US" altLang="ja-JP" sz="2400" i="1">
                        <a:latin typeface="Cambria Math" panose="02040503050406030204" pitchFamily="18" charset="0"/>
                        <a:cs typeface="DejaVu Math TeX Gyre" panose="02000503000000000000" charset="0"/>
                      </a:rPr>
                      <m:t>および</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1</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𝑚</m:t>
                        </m:r>
                      </m:sub>
                    </m:sSub>
                    <m:r>
                      <a:rPr lang="en-US" altLang="ja-JP" sz="2400" i="1">
                        <a:latin typeface="Cambria Math" panose="02040503050406030204" pitchFamily="18" charset="0"/>
                        <a:cs typeface="DejaVu Math TeX Gyre" panose="02000503000000000000" charset="0"/>
                      </a:rPr>
                      <m:t>を決める方法がある。</m:t>
                    </m:r>
                  </m:oMath>
                </a14:m>
                <a:endParaRPr lang="en-US" altLang="ja-JP" sz="2400" i="1" dirty="0">
                  <a:latin typeface="DejaVu Math TeX Gyre" panose="02000503000000000000" charset="0"/>
                  <a:cs typeface="DejaVu Math TeX Gyre" panose="02000503000000000000" charset="0"/>
                </a:endParaRPr>
              </a:p>
              <a:p>
                <a:pPr marL="0" indent="0">
                  <a:buNone/>
                </a:pPr>
                <a14:m>
                  <m:oMath xmlns:m="http://schemas.openxmlformats.org/officeDocument/2006/math">
                    <m:r>
                      <a:rPr lang="en-US" altLang="ja-JP" sz="2400" i="1">
                        <a:latin typeface="Cambria Math" panose="02040503050406030204" pitchFamily="18" charset="0"/>
                        <a:cs typeface="DejaVu Math TeX Gyre" panose="02000503000000000000" charset="0"/>
                      </a:rPr>
                      <m:t>𝛼</m:t>
                    </m:r>
                  </m:oMath>
                </a14:m>
                <a:r>
                  <a:rPr lang="ja-JP" altLang="en-US" sz="2400" dirty="0">
                    <a:latin typeface="DejaVu Math TeX Gyre" panose="02000503000000000000" charset="0"/>
                    <a:cs typeface="DejaVu Math TeX Gyre" panose="02000503000000000000" charset="0"/>
                  </a:rPr>
                  <a:t>の値は、</a:t>
                </a:r>
                <a:r>
                  <a:rPr lang="en-US" altLang="ja-JP" sz="2400" dirty="0">
                    <a:latin typeface="DejaVu Math TeX Gyre" panose="02000503000000000000" charset="0"/>
                    <a:cs typeface="DejaVu Math TeX Gyre" panose="02000503000000000000" charset="0"/>
                  </a:rPr>
                  <a:t>CV</a:t>
                </a:r>
                <a:r>
                  <a:rPr lang="ja-JP" altLang="en-US" sz="2400" dirty="0">
                    <a:latin typeface="DejaVu Math TeX Gyre" panose="02000503000000000000" charset="0"/>
                    <a:cs typeface="DejaVu Math TeX Gyre" panose="02000503000000000000" charset="0"/>
                  </a:rPr>
                  <a:t>で決める。</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70" t="-252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65738E-37CB-C71B-A2B2-C775AE6EDCBF}"/>
              </a:ext>
            </a:extLst>
          </p:cNvPr>
          <p:cNvSpPr txBox="1"/>
          <p:nvPr/>
        </p:nvSpPr>
        <p:spPr>
          <a:xfrm>
            <a:off x="7903287" y="2828106"/>
            <a:ext cx="1488141" cy="461665"/>
          </a:xfrm>
          <a:prstGeom prst="rect">
            <a:avLst/>
          </a:prstGeom>
          <a:noFill/>
        </p:spPr>
        <p:txBody>
          <a:bodyPr wrap="square">
            <a:spAutoFit/>
          </a:bodyPr>
          <a:lstStyle/>
          <a:p>
            <a:pPr algn="ctr"/>
            <a:r>
              <a:rPr lang="en-US" altLang="ja-JP" sz="2400" i="1" dirty="0">
                <a:latin typeface="DejaVu Math TeX Gyre" panose="02000503000000000000" charset="0"/>
                <a:cs typeface="DejaVu Math TeX Gyre" panose="02000503000000000000" charset="0"/>
              </a:rPr>
              <a:t>(7.3)</a:t>
            </a:r>
          </a:p>
        </p:txBody>
      </p:sp>
      <p:sp>
        <p:nvSpPr>
          <p:cNvPr id="6" name="テキスト ボックス 5">
            <a:extLst>
              <a:ext uri="{FF2B5EF4-FFF2-40B4-BE49-F238E27FC236}">
                <a16:creationId xmlns:a16="http://schemas.microsoft.com/office/drawing/2014/main" id="{D6985C84-F7C9-4B5C-FB4C-24B2BFD33ADA}"/>
              </a:ext>
            </a:extLst>
          </p:cNvPr>
          <p:cNvSpPr txBox="1"/>
          <p:nvPr/>
        </p:nvSpPr>
        <p:spPr>
          <a:xfrm>
            <a:off x="9391428" y="6337158"/>
            <a:ext cx="2671483" cy="369332"/>
          </a:xfrm>
          <a:prstGeom prst="rect">
            <a:avLst/>
          </a:prstGeom>
          <a:noFill/>
        </p:spPr>
        <p:txBody>
          <a:bodyPr wrap="square">
            <a:spAutoFit/>
          </a:bodyPr>
          <a:lstStyle/>
          <a:p>
            <a:r>
              <a:rPr lang="ja-JP" altLang="en-US" dirty="0"/>
              <a:t>閾値：境界もしくは基準</a:t>
            </a:r>
            <a:endParaRPr lang="en-US" altLang="ja-JP"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ym typeface="+mn-ea"/>
              </a:rPr>
              <a:t>7.1</a:t>
            </a:r>
            <a:r>
              <a:rPr lang="ja-JP" altLang="en-US" sz="3600">
                <a:sym typeface="+mn-ea"/>
              </a:rPr>
              <a:t>　回帰の決定木</a:t>
            </a:r>
          </a:p>
        </p:txBody>
      </p:sp>
      <p:grpSp>
        <p:nvGrpSpPr>
          <p:cNvPr id="33" name="Group 32"/>
          <p:cNvGrpSpPr/>
          <p:nvPr/>
        </p:nvGrpSpPr>
        <p:grpSpPr>
          <a:xfrm>
            <a:off x="1371600" y="1984375"/>
            <a:ext cx="9719945" cy="3380740"/>
            <a:chOff x="2160" y="3125"/>
            <a:chExt cx="15307" cy="5324"/>
          </a:xfrm>
        </p:grpSpPr>
        <p:sp>
          <p:nvSpPr>
            <p:cNvPr id="4" name="Rounded Rectangle 3"/>
            <p:cNvSpPr/>
            <p:nvPr/>
          </p:nvSpPr>
          <p:spPr>
            <a:xfrm>
              <a:off x="2438" y="5358"/>
              <a:ext cx="14324" cy="1722"/>
            </a:xfrm>
            <a:prstGeom prst="roundRect">
              <a:avLst>
                <a:gd name="adj" fmla="val 11033"/>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 name="Straight Connector 6"/>
            <p:cNvCxnSpPr>
              <a:cxnSpLocks/>
            </p:cNvCxnSpPr>
            <p:nvPr/>
          </p:nvCxnSpPr>
          <p:spPr>
            <a:xfrm>
              <a:off x="2422" y="7289"/>
              <a:ext cx="0" cy="58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cxnSpLocks/>
            </p:cNvCxnSpPr>
            <p:nvPr/>
          </p:nvCxnSpPr>
          <p:spPr>
            <a:xfrm>
              <a:off x="16742" y="7419"/>
              <a:ext cx="4" cy="45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cxnSpLocks/>
            </p:cNvCxnSpPr>
            <p:nvPr/>
          </p:nvCxnSpPr>
          <p:spPr>
            <a:xfrm>
              <a:off x="5342" y="7419"/>
              <a:ext cx="0" cy="45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a:cxnSpLocks/>
            </p:cNvCxnSpPr>
            <p:nvPr/>
          </p:nvCxnSpPr>
          <p:spPr>
            <a:xfrm>
              <a:off x="8252" y="7419"/>
              <a:ext cx="0" cy="45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a:cxnSpLocks/>
            </p:cNvCxnSpPr>
            <p:nvPr/>
          </p:nvCxnSpPr>
          <p:spPr>
            <a:xfrm>
              <a:off x="11041" y="7419"/>
              <a:ext cx="3" cy="4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cxnSpLocks/>
            </p:cNvCxnSpPr>
            <p:nvPr/>
          </p:nvCxnSpPr>
          <p:spPr>
            <a:xfrm>
              <a:off x="13895" y="7419"/>
              <a:ext cx="0" cy="450"/>
            </a:xfrm>
            <a:prstGeom prst="line">
              <a:avLst/>
            </a:prstGeom>
          </p:spPr>
          <p:style>
            <a:lnRef idx="3">
              <a:schemeClr val="dk1"/>
            </a:lnRef>
            <a:fillRef idx="0">
              <a:schemeClr val="dk1"/>
            </a:fillRef>
            <a:effectRef idx="2">
              <a:schemeClr val="dk1"/>
            </a:effectRef>
            <a:fontRef idx="minor">
              <a:schemeClr val="tx1"/>
            </a:fontRef>
          </p:style>
        </p:cxnSp>
        <p:sp>
          <p:nvSpPr>
            <p:cNvPr id="14" name="Text Box 13"/>
            <p:cNvSpPr txBox="1"/>
            <p:nvPr/>
          </p:nvSpPr>
          <p:spPr>
            <a:xfrm>
              <a:off x="2160" y="7869"/>
              <a:ext cx="894" cy="580"/>
            </a:xfrm>
            <a:prstGeom prst="rect">
              <a:avLst/>
            </a:prstGeom>
            <a:noFill/>
          </p:spPr>
          <p:txBody>
            <a:bodyPr wrap="square" rtlCol="0">
              <a:spAutoFit/>
            </a:bodyPr>
            <a:lstStyle/>
            <a:p>
              <a:r>
                <a:rPr lang="en-US" b="1">
                  <a:latin typeface="Courier 10 Pitch" charset="0"/>
                  <a:ea typeface="+mj-lt"/>
                  <a:cs typeface="Courier 10 Pitch" charset="0"/>
                </a:rPr>
                <a:t>0%</a:t>
              </a:r>
            </a:p>
          </p:txBody>
        </p:sp>
        <p:sp>
          <p:nvSpPr>
            <p:cNvPr id="15" name="Text Box 14"/>
            <p:cNvSpPr txBox="1"/>
            <p:nvPr/>
          </p:nvSpPr>
          <p:spPr>
            <a:xfrm>
              <a:off x="4982" y="7869"/>
              <a:ext cx="1022" cy="580"/>
            </a:xfrm>
            <a:prstGeom prst="rect">
              <a:avLst/>
            </a:prstGeom>
            <a:noFill/>
          </p:spPr>
          <p:txBody>
            <a:bodyPr wrap="square" rtlCol="0">
              <a:spAutoFit/>
            </a:bodyPr>
            <a:lstStyle/>
            <a:p>
              <a:r>
                <a:rPr lang="en-US" b="1" dirty="0">
                  <a:latin typeface="Courier 10 Pitch" charset="0"/>
                  <a:ea typeface="+mj-lt"/>
                  <a:cs typeface="Courier 10 Pitch" charset="0"/>
                </a:rPr>
                <a:t>20%</a:t>
              </a:r>
            </a:p>
          </p:txBody>
        </p:sp>
        <p:sp>
          <p:nvSpPr>
            <p:cNvPr id="16" name="Text Box 15"/>
            <p:cNvSpPr txBox="1"/>
            <p:nvPr/>
          </p:nvSpPr>
          <p:spPr>
            <a:xfrm>
              <a:off x="7845" y="7869"/>
              <a:ext cx="1022" cy="580"/>
            </a:xfrm>
            <a:prstGeom prst="rect">
              <a:avLst/>
            </a:prstGeom>
            <a:noFill/>
          </p:spPr>
          <p:txBody>
            <a:bodyPr wrap="square" rtlCol="0">
              <a:spAutoFit/>
            </a:bodyPr>
            <a:lstStyle/>
            <a:p>
              <a:r>
                <a:rPr lang="en-US" b="1">
                  <a:latin typeface="Courier 10 Pitch" charset="0"/>
                  <a:ea typeface="+mj-lt"/>
                  <a:cs typeface="Courier 10 Pitch" charset="0"/>
                </a:rPr>
                <a:t>40%</a:t>
              </a:r>
            </a:p>
          </p:txBody>
        </p:sp>
        <p:sp>
          <p:nvSpPr>
            <p:cNvPr id="17" name="Text Box 16"/>
            <p:cNvSpPr txBox="1"/>
            <p:nvPr/>
          </p:nvSpPr>
          <p:spPr>
            <a:xfrm>
              <a:off x="10703" y="7869"/>
              <a:ext cx="1022" cy="580"/>
            </a:xfrm>
            <a:prstGeom prst="rect">
              <a:avLst/>
            </a:prstGeom>
            <a:noFill/>
          </p:spPr>
          <p:txBody>
            <a:bodyPr wrap="square" rtlCol="0">
              <a:spAutoFit/>
            </a:bodyPr>
            <a:lstStyle/>
            <a:p>
              <a:r>
                <a:rPr lang="en-US" b="1">
                  <a:latin typeface="Courier 10 Pitch" charset="0"/>
                  <a:ea typeface="+mj-lt"/>
                  <a:cs typeface="Courier 10 Pitch" charset="0"/>
                </a:rPr>
                <a:t>60%</a:t>
              </a:r>
            </a:p>
          </p:txBody>
        </p:sp>
        <p:sp>
          <p:nvSpPr>
            <p:cNvPr id="18" name="Text Box 17"/>
            <p:cNvSpPr txBox="1"/>
            <p:nvPr/>
          </p:nvSpPr>
          <p:spPr>
            <a:xfrm>
              <a:off x="13550" y="7869"/>
              <a:ext cx="1022" cy="580"/>
            </a:xfrm>
            <a:prstGeom prst="rect">
              <a:avLst/>
            </a:prstGeom>
            <a:noFill/>
          </p:spPr>
          <p:txBody>
            <a:bodyPr wrap="square" rtlCol="0">
              <a:spAutoFit/>
            </a:bodyPr>
            <a:lstStyle/>
            <a:p>
              <a:r>
                <a:rPr lang="en-US" b="1">
                  <a:latin typeface="Courier 10 Pitch" charset="0"/>
                  <a:ea typeface="+mj-lt"/>
                  <a:cs typeface="Courier 10 Pitch" charset="0"/>
                </a:rPr>
                <a:t>80%</a:t>
              </a:r>
            </a:p>
          </p:txBody>
        </p:sp>
        <p:sp>
          <p:nvSpPr>
            <p:cNvPr id="19" name="Text Box 18"/>
            <p:cNvSpPr txBox="1"/>
            <p:nvPr/>
          </p:nvSpPr>
          <p:spPr>
            <a:xfrm>
              <a:off x="16239" y="7869"/>
              <a:ext cx="1228" cy="580"/>
            </a:xfrm>
            <a:prstGeom prst="rect">
              <a:avLst/>
            </a:prstGeom>
            <a:noFill/>
          </p:spPr>
          <p:txBody>
            <a:bodyPr wrap="square" rtlCol="0">
              <a:spAutoFit/>
            </a:bodyPr>
            <a:lstStyle/>
            <a:p>
              <a:r>
                <a:rPr lang="en-US" b="1">
                  <a:latin typeface="Courier 10 Pitch" charset="0"/>
                  <a:ea typeface="+mj-lt"/>
                  <a:cs typeface="Courier 10 Pitch" charset="0"/>
                </a:rPr>
                <a:t>100%</a:t>
              </a:r>
            </a:p>
          </p:txBody>
        </p:sp>
        <p:sp>
          <p:nvSpPr>
            <p:cNvPr id="20" name="Rounded Rectangle 19"/>
            <p:cNvSpPr/>
            <p:nvPr/>
          </p:nvSpPr>
          <p:spPr>
            <a:xfrm>
              <a:off x="2438" y="5358"/>
              <a:ext cx="1463" cy="1722"/>
            </a:xfrm>
            <a:prstGeom prst="roundRect">
              <a:avLst>
                <a:gd name="adj" fmla="val 11033"/>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s 20"/>
            <p:cNvSpPr/>
            <p:nvPr/>
          </p:nvSpPr>
          <p:spPr>
            <a:xfrm>
              <a:off x="3226" y="5358"/>
              <a:ext cx="675" cy="172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2438" y="4449"/>
              <a:ext cx="9" cy="773"/>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3885" y="4465"/>
              <a:ext cx="15" cy="741"/>
            </a:xfrm>
            <a:prstGeom prst="line">
              <a:avLst/>
            </a:prstGeom>
          </p:spPr>
          <p:style>
            <a:lnRef idx="3">
              <a:schemeClr val="dk1"/>
            </a:lnRef>
            <a:fillRef idx="0">
              <a:schemeClr val="dk1"/>
            </a:fillRef>
            <a:effectRef idx="2">
              <a:schemeClr val="dk1"/>
            </a:effectRef>
            <a:fontRef idx="minor">
              <a:schemeClr val="tx1"/>
            </a:fontRef>
          </p:style>
        </p:cxnSp>
        <p:sp>
          <p:nvSpPr>
            <p:cNvPr id="25" name="Text Box 24"/>
            <p:cNvSpPr txBox="1"/>
            <p:nvPr/>
          </p:nvSpPr>
          <p:spPr>
            <a:xfrm>
              <a:off x="2447" y="4538"/>
              <a:ext cx="1453" cy="628"/>
            </a:xfrm>
            <a:prstGeom prst="rect">
              <a:avLst/>
            </a:prstGeom>
            <a:noFill/>
          </p:spPr>
          <p:txBody>
            <a:bodyPr wrap="square" rtlCol="0">
              <a:spAutoFit/>
            </a:bodyPr>
            <a:lstStyle/>
            <a:p>
              <a:r>
                <a:rPr lang="en-US" sz="2000" b="1">
                  <a:latin typeface="DejaVu Sans" panose="020B0603030804020204" charset="0"/>
                  <a:cs typeface="DejaVu Sans" panose="020B0603030804020204" charset="0"/>
                </a:rPr>
                <a:t>TEST</a:t>
              </a:r>
            </a:p>
          </p:txBody>
        </p:sp>
        <p:cxnSp>
          <p:nvCxnSpPr>
            <p:cNvPr id="26" name="Straight Connector 25"/>
            <p:cNvCxnSpPr/>
            <p:nvPr/>
          </p:nvCxnSpPr>
          <p:spPr>
            <a:xfrm>
              <a:off x="16762" y="4481"/>
              <a:ext cx="15" cy="741"/>
            </a:xfrm>
            <a:prstGeom prst="line">
              <a:avLst/>
            </a:prstGeom>
          </p:spPr>
          <p:style>
            <a:lnRef idx="3">
              <a:schemeClr val="dk1"/>
            </a:lnRef>
            <a:fillRef idx="0">
              <a:schemeClr val="dk1"/>
            </a:fillRef>
            <a:effectRef idx="2">
              <a:schemeClr val="dk1"/>
            </a:effectRef>
            <a:fontRef idx="minor">
              <a:schemeClr val="tx1"/>
            </a:fontRef>
          </p:style>
        </p:cxnSp>
        <p:sp>
          <p:nvSpPr>
            <p:cNvPr id="27" name="Text Box 26"/>
            <p:cNvSpPr txBox="1"/>
            <p:nvPr/>
          </p:nvSpPr>
          <p:spPr>
            <a:xfrm>
              <a:off x="9453" y="4521"/>
              <a:ext cx="1756" cy="628"/>
            </a:xfrm>
            <a:prstGeom prst="rect">
              <a:avLst/>
            </a:prstGeom>
            <a:noFill/>
          </p:spPr>
          <p:txBody>
            <a:bodyPr wrap="square" rtlCol="0">
              <a:spAutoFit/>
            </a:bodyPr>
            <a:lstStyle/>
            <a:p>
              <a:r>
                <a:rPr lang="en-US" sz="2000" b="1">
                  <a:latin typeface="DejaVu Sans" panose="020B0603030804020204" charset="0"/>
                  <a:cs typeface="DejaVu Sans" panose="020B0603030804020204" charset="0"/>
                </a:rPr>
                <a:t>TRAIN</a:t>
              </a:r>
            </a:p>
          </p:txBody>
        </p:sp>
        <p:cxnSp>
          <p:nvCxnSpPr>
            <p:cNvPr id="28" name="Straight Connector 27"/>
            <p:cNvCxnSpPr/>
            <p:nvPr/>
          </p:nvCxnSpPr>
          <p:spPr>
            <a:xfrm>
              <a:off x="5342" y="5570"/>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8236" y="5570"/>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1028" y="5571"/>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13879" y="5571"/>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32" name="Text Box 31"/>
            <p:cNvSpPr txBox="1"/>
            <p:nvPr/>
          </p:nvSpPr>
          <p:spPr>
            <a:xfrm>
              <a:off x="5763" y="3125"/>
              <a:ext cx="7674" cy="725"/>
            </a:xfrm>
            <a:prstGeom prst="rect">
              <a:avLst/>
            </a:prstGeom>
            <a:noFill/>
          </p:spPr>
          <p:txBody>
            <a:bodyPr wrap="none" rtlCol="0">
              <a:spAutoFit/>
            </a:bodyPr>
            <a:lstStyle/>
            <a:p>
              <a:r>
                <a:rPr lang="en-US" sz="2400" b="1">
                  <a:latin typeface="DejaVu Sans" panose="020B0603030804020204" charset="0"/>
                  <a:cs typeface="DejaVu Sans" panose="020B0603030804020204" charset="0"/>
                </a:rPr>
                <a:t>10-Fold CROSS-VALIDATION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7.1</a:t>
            </a:r>
            <a:r>
              <a:rPr lang="ja-JP" altLang="en-US" sz="3600" dirty="0">
                <a:sym typeface="+mn-ea"/>
              </a:rPr>
              <a:t>　回帰の決定木</a:t>
            </a:r>
          </a:p>
        </p:txBody>
      </p:sp>
      <p:grpSp>
        <p:nvGrpSpPr>
          <p:cNvPr id="10" name="Group 9"/>
          <p:cNvGrpSpPr/>
          <p:nvPr/>
        </p:nvGrpSpPr>
        <p:grpSpPr>
          <a:xfrm>
            <a:off x="1403350" y="1562735"/>
            <a:ext cx="4444365" cy="4885055"/>
            <a:chOff x="842" y="2703"/>
            <a:chExt cx="6999" cy="7693"/>
          </a:xfrm>
        </p:grpSpPr>
        <p:pic>
          <p:nvPicPr>
            <p:cNvPr id="5" name="Picture 4" descr="Screenshot from 2022-06-17 11-52-46"/>
            <p:cNvPicPr>
              <a:picLocks noChangeAspect="1"/>
            </p:cNvPicPr>
            <p:nvPr/>
          </p:nvPicPr>
          <p:blipFill>
            <a:blip r:embed="rId2"/>
            <a:stretch>
              <a:fillRect/>
            </a:stretch>
          </p:blipFill>
          <p:spPr>
            <a:xfrm>
              <a:off x="842" y="8762"/>
              <a:ext cx="6999" cy="1634"/>
            </a:xfrm>
            <a:prstGeom prst="rect">
              <a:avLst/>
            </a:prstGeom>
          </p:spPr>
        </p:pic>
        <p:pic>
          <p:nvPicPr>
            <p:cNvPr id="6" name="Picture 5" descr="Screenshot from 2022-06-17 11-56-21"/>
            <p:cNvPicPr>
              <a:picLocks noChangeAspect="1"/>
            </p:cNvPicPr>
            <p:nvPr/>
          </p:nvPicPr>
          <p:blipFill>
            <a:blip r:embed="rId3"/>
            <a:stretch>
              <a:fillRect/>
            </a:stretch>
          </p:blipFill>
          <p:spPr>
            <a:xfrm>
              <a:off x="842" y="7370"/>
              <a:ext cx="6903" cy="1569"/>
            </a:xfrm>
            <a:prstGeom prst="rect">
              <a:avLst/>
            </a:prstGeom>
          </p:spPr>
        </p:pic>
        <p:pic>
          <p:nvPicPr>
            <p:cNvPr id="7" name="Picture 6" descr="Screenshot from 2022-06-17 11-57-49"/>
            <p:cNvPicPr>
              <a:picLocks noChangeAspect="1"/>
            </p:cNvPicPr>
            <p:nvPr/>
          </p:nvPicPr>
          <p:blipFill>
            <a:blip r:embed="rId4"/>
            <a:stretch>
              <a:fillRect/>
            </a:stretch>
          </p:blipFill>
          <p:spPr>
            <a:xfrm>
              <a:off x="1020" y="2703"/>
              <a:ext cx="6725" cy="1497"/>
            </a:xfrm>
            <a:prstGeom prst="rect">
              <a:avLst/>
            </a:prstGeom>
          </p:spPr>
        </p:pic>
        <p:pic>
          <p:nvPicPr>
            <p:cNvPr id="8" name="Picture 7" descr="Screenshot from 2022-06-17 11-58-25"/>
            <p:cNvPicPr>
              <a:picLocks noChangeAspect="1"/>
            </p:cNvPicPr>
            <p:nvPr/>
          </p:nvPicPr>
          <p:blipFill>
            <a:blip r:embed="rId5"/>
            <a:stretch>
              <a:fillRect/>
            </a:stretch>
          </p:blipFill>
          <p:spPr>
            <a:xfrm>
              <a:off x="1020" y="4088"/>
              <a:ext cx="6725" cy="1448"/>
            </a:xfrm>
            <a:prstGeom prst="rect">
              <a:avLst/>
            </a:prstGeom>
          </p:spPr>
        </p:pic>
        <p:sp>
          <p:nvSpPr>
            <p:cNvPr id="9" name="Text Box 8"/>
            <p:cNvSpPr txBox="1"/>
            <p:nvPr/>
          </p:nvSpPr>
          <p:spPr>
            <a:xfrm>
              <a:off x="4021" y="5536"/>
              <a:ext cx="724" cy="1673"/>
            </a:xfrm>
            <a:prstGeom prst="rect">
              <a:avLst/>
            </a:prstGeom>
            <a:noFill/>
          </p:spPr>
          <p:txBody>
            <a:bodyPr vert="eaVert" wrap="square" rtlCol="0">
              <a:spAutoFit/>
            </a:bodyPr>
            <a:lstStyle/>
            <a:p>
              <a:r>
                <a:rPr lang="ja-JP" altLang="en-US" b="1"/>
                <a:t>・・・・</a:t>
              </a:r>
            </a:p>
          </p:txBody>
        </p:sp>
      </p:grpSp>
      <p:grpSp>
        <p:nvGrpSpPr>
          <p:cNvPr id="19" name="Group 18"/>
          <p:cNvGrpSpPr/>
          <p:nvPr/>
        </p:nvGrpSpPr>
        <p:grpSpPr>
          <a:xfrm>
            <a:off x="5722620" y="1629410"/>
            <a:ext cx="1170305" cy="502920"/>
            <a:chOff x="9012" y="2566"/>
            <a:chExt cx="1843" cy="792"/>
          </a:xfrm>
        </p:grpSpPr>
        <p:sp>
          <p:nvSpPr>
            <p:cNvPr id="11" name="Text Box 10"/>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14" name="Group 13"/>
            <p:cNvGrpSpPr/>
            <p:nvPr/>
          </p:nvGrpSpPr>
          <p:grpSpPr>
            <a:xfrm>
              <a:off x="9209" y="2672"/>
              <a:ext cx="854" cy="580"/>
              <a:chOff x="9276" y="2672"/>
              <a:chExt cx="854" cy="580"/>
            </a:xfrm>
          </p:grpSpPr>
          <p:sp>
            <p:nvSpPr>
              <p:cNvPr id="12" name="Text Box 11"/>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13" name="Text Box 12"/>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15" name="Rounded Rectangle 14"/>
            <p:cNvSpPr/>
            <p:nvPr/>
          </p:nvSpPr>
          <p:spPr>
            <a:xfrm>
              <a:off x="10063" y="2566"/>
              <a:ext cx="792" cy="7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722620" y="2513330"/>
            <a:ext cx="1170305" cy="502920"/>
            <a:chOff x="9012" y="2566"/>
            <a:chExt cx="1843" cy="792"/>
          </a:xfrm>
        </p:grpSpPr>
        <p:sp>
          <p:nvSpPr>
            <p:cNvPr id="21" name="Text Box 20"/>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22" name="Group 21"/>
            <p:cNvGrpSpPr/>
            <p:nvPr/>
          </p:nvGrpSpPr>
          <p:grpSpPr>
            <a:xfrm>
              <a:off x="9209" y="2672"/>
              <a:ext cx="854" cy="580"/>
              <a:chOff x="9276" y="2672"/>
              <a:chExt cx="854" cy="580"/>
            </a:xfrm>
          </p:grpSpPr>
          <p:sp>
            <p:nvSpPr>
              <p:cNvPr id="23" name="Text Box 22"/>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24" name="Text Box 23"/>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25" name="Rounded Rectangle 24"/>
            <p:cNvSpPr/>
            <p:nvPr/>
          </p:nvSpPr>
          <p:spPr>
            <a:xfrm>
              <a:off x="10063" y="2566"/>
              <a:ext cx="792" cy="7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26" name="Group 25"/>
          <p:cNvGrpSpPr/>
          <p:nvPr/>
        </p:nvGrpSpPr>
        <p:grpSpPr>
          <a:xfrm>
            <a:off x="5722620" y="4597400"/>
            <a:ext cx="1170305" cy="502920"/>
            <a:chOff x="9012" y="2566"/>
            <a:chExt cx="1843" cy="792"/>
          </a:xfrm>
        </p:grpSpPr>
        <p:sp>
          <p:nvSpPr>
            <p:cNvPr id="27" name="Text Box 26"/>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28" name="Group 27"/>
            <p:cNvGrpSpPr/>
            <p:nvPr/>
          </p:nvGrpSpPr>
          <p:grpSpPr>
            <a:xfrm>
              <a:off x="9209" y="2672"/>
              <a:ext cx="854" cy="580"/>
              <a:chOff x="9276" y="2672"/>
              <a:chExt cx="854" cy="580"/>
            </a:xfrm>
          </p:grpSpPr>
          <p:sp>
            <p:nvSpPr>
              <p:cNvPr id="29" name="Text Box 28"/>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30" name="Text Box 29"/>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31" name="Rounded Rectangle 30"/>
            <p:cNvSpPr/>
            <p:nvPr/>
          </p:nvSpPr>
          <p:spPr>
            <a:xfrm>
              <a:off x="10063" y="2566"/>
              <a:ext cx="792" cy="7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nvGrpSpPr>
          <p:cNvPr id="32" name="Group 31"/>
          <p:cNvGrpSpPr/>
          <p:nvPr/>
        </p:nvGrpSpPr>
        <p:grpSpPr>
          <a:xfrm>
            <a:off x="5722620" y="5522595"/>
            <a:ext cx="1170305" cy="502920"/>
            <a:chOff x="9012" y="2566"/>
            <a:chExt cx="1843" cy="792"/>
          </a:xfrm>
        </p:grpSpPr>
        <p:sp>
          <p:nvSpPr>
            <p:cNvPr id="33" name="Text Box 32"/>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34" name="Group 33"/>
            <p:cNvGrpSpPr/>
            <p:nvPr/>
          </p:nvGrpSpPr>
          <p:grpSpPr>
            <a:xfrm>
              <a:off x="9209" y="2672"/>
              <a:ext cx="854" cy="580"/>
              <a:chOff x="9276" y="2672"/>
              <a:chExt cx="854" cy="580"/>
            </a:xfrm>
          </p:grpSpPr>
          <p:sp>
            <p:nvSpPr>
              <p:cNvPr id="35" name="Text Box 34"/>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36" name="Text Box 35"/>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37" name="Rounded Rectangle 36"/>
            <p:cNvSpPr/>
            <p:nvPr/>
          </p:nvSpPr>
          <p:spPr>
            <a:xfrm>
              <a:off x="10063" y="2566"/>
              <a:ext cx="792" cy="79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38" name="Text Box 37"/>
          <p:cNvSpPr txBox="1"/>
          <p:nvPr/>
        </p:nvSpPr>
        <p:spPr>
          <a:xfrm>
            <a:off x="6329045" y="3275965"/>
            <a:ext cx="459740" cy="1062355"/>
          </a:xfrm>
          <a:prstGeom prst="rect">
            <a:avLst/>
          </a:prstGeom>
          <a:noFill/>
        </p:spPr>
        <p:txBody>
          <a:bodyPr vert="eaVert" wrap="square" rtlCol="0">
            <a:spAutoFit/>
          </a:bodyPr>
          <a:lstStyle/>
          <a:p>
            <a:r>
              <a:rPr lang="ja-JP" altLang="en-US" b="1"/>
              <a:t>・・・・</a:t>
            </a:r>
          </a:p>
        </p:txBody>
      </p:sp>
      <p:sp>
        <p:nvSpPr>
          <p:cNvPr id="39" name="Rounded Rectangle 38"/>
          <p:cNvSpPr/>
          <p:nvPr/>
        </p:nvSpPr>
        <p:spPr>
          <a:xfrm>
            <a:off x="9359265" y="3572510"/>
            <a:ext cx="640080" cy="6400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0" name="Text Box 39"/>
          <p:cNvSpPr txBox="1"/>
          <p:nvPr/>
        </p:nvSpPr>
        <p:spPr>
          <a:xfrm>
            <a:off x="7019925" y="1696720"/>
            <a:ext cx="125476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MODEL1</a:t>
            </a:r>
          </a:p>
        </p:txBody>
      </p:sp>
      <p:sp>
        <p:nvSpPr>
          <p:cNvPr id="41" name="Text Box 40"/>
          <p:cNvSpPr txBox="1"/>
          <p:nvPr/>
        </p:nvSpPr>
        <p:spPr>
          <a:xfrm>
            <a:off x="7019925" y="2580640"/>
            <a:ext cx="125476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MODEL2</a:t>
            </a:r>
          </a:p>
        </p:txBody>
      </p:sp>
      <p:sp>
        <p:nvSpPr>
          <p:cNvPr id="42" name="Text Box 41"/>
          <p:cNvSpPr txBox="1"/>
          <p:nvPr/>
        </p:nvSpPr>
        <p:spPr>
          <a:xfrm>
            <a:off x="7019925" y="4664710"/>
            <a:ext cx="125476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MODEL9</a:t>
            </a:r>
          </a:p>
        </p:txBody>
      </p:sp>
      <p:sp>
        <p:nvSpPr>
          <p:cNvPr id="43" name="Text Box 42"/>
          <p:cNvSpPr txBox="1"/>
          <p:nvPr/>
        </p:nvSpPr>
        <p:spPr>
          <a:xfrm>
            <a:off x="7019925" y="5589905"/>
            <a:ext cx="141351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MODEL10</a:t>
            </a:r>
          </a:p>
        </p:txBody>
      </p:sp>
      <p:sp>
        <p:nvSpPr>
          <p:cNvPr id="44" name="Text Box 43"/>
          <p:cNvSpPr txBox="1"/>
          <p:nvPr/>
        </p:nvSpPr>
        <p:spPr>
          <a:xfrm rot="18300000">
            <a:off x="8576310" y="2524125"/>
            <a:ext cx="459740" cy="1318260"/>
          </a:xfrm>
          <a:prstGeom prst="rect">
            <a:avLst/>
          </a:prstGeom>
          <a:noFill/>
        </p:spPr>
        <p:txBody>
          <a:bodyPr vert="eaVert" wrap="square" rtlCol="0">
            <a:spAutoFit/>
          </a:bodyPr>
          <a:lstStyle/>
          <a:p>
            <a:r>
              <a:rPr lang="ja-JP" altLang="en-US" b="1"/>
              <a:t>・・・</a:t>
            </a:r>
            <a:endParaRPr lang="en-US" altLang="ja-JP" b="1"/>
          </a:p>
        </p:txBody>
      </p:sp>
      <p:sp>
        <p:nvSpPr>
          <p:cNvPr id="45" name="Text Box 44"/>
          <p:cNvSpPr txBox="1"/>
          <p:nvPr/>
        </p:nvSpPr>
        <p:spPr>
          <a:xfrm rot="19020000">
            <a:off x="8355330" y="1741805"/>
            <a:ext cx="459740" cy="829945"/>
          </a:xfrm>
          <a:prstGeom prst="rect">
            <a:avLst/>
          </a:prstGeom>
          <a:noFill/>
        </p:spPr>
        <p:txBody>
          <a:bodyPr vert="eaVert" wrap="square" rtlCol="0">
            <a:spAutoFit/>
          </a:bodyPr>
          <a:lstStyle/>
          <a:p>
            <a:r>
              <a:rPr lang="ja-JP" altLang="en-US" b="1"/>
              <a:t>・・・</a:t>
            </a:r>
            <a:endParaRPr lang="en-US" altLang="ja-JP" b="1"/>
          </a:p>
        </p:txBody>
      </p:sp>
      <p:sp>
        <p:nvSpPr>
          <p:cNvPr id="46" name="Text Box 45"/>
          <p:cNvSpPr txBox="1"/>
          <p:nvPr/>
        </p:nvSpPr>
        <p:spPr>
          <a:xfrm rot="14400000">
            <a:off x="8519160" y="4330065"/>
            <a:ext cx="459740" cy="829945"/>
          </a:xfrm>
          <a:prstGeom prst="rect">
            <a:avLst/>
          </a:prstGeom>
          <a:noFill/>
        </p:spPr>
        <p:txBody>
          <a:bodyPr vert="eaVert" wrap="square" rtlCol="0">
            <a:spAutoFit/>
          </a:bodyPr>
          <a:lstStyle/>
          <a:p>
            <a:r>
              <a:rPr lang="ja-JP" altLang="en-US" b="1"/>
              <a:t>・・・</a:t>
            </a:r>
            <a:endParaRPr lang="en-US" altLang="ja-JP" b="1"/>
          </a:p>
        </p:txBody>
      </p:sp>
      <p:sp>
        <p:nvSpPr>
          <p:cNvPr id="47" name="Text Box 46"/>
          <p:cNvSpPr txBox="1"/>
          <p:nvPr/>
        </p:nvSpPr>
        <p:spPr>
          <a:xfrm rot="13260000">
            <a:off x="8547735" y="5149215"/>
            <a:ext cx="459740" cy="829945"/>
          </a:xfrm>
          <a:prstGeom prst="rect">
            <a:avLst/>
          </a:prstGeom>
          <a:noFill/>
        </p:spPr>
        <p:txBody>
          <a:bodyPr vert="eaVert" wrap="square" rtlCol="0">
            <a:spAutoFit/>
          </a:bodyPr>
          <a:lstStyle/>
          <a:p>
            <a:r>
              <a:rPr lang="ja-JP" altLang="en-US" b="1"/>
              <a:t>・・・</a:t>
            </a:r>
            <a:endParaRPr lang="en-US" altLang="ja-JP" b="1"/>
          </a:p>
        </p:txBody>
      </p:sp>
      <mc:AlternateContent xmlns:mc="http://schemas.openxmlformats.org/markup-compatibility/2006" xmlns:a14="http://schemas.microsoft.com/office/drawing/2010/main">
        <mc:Choice Requires="a14">
          <p:sp>
            <p:nvSpPr>
              <p:cNvPr id="48" name="Text Box 47"/>
              <p:cNvSpPr txBox="1"/>
              <p:nvPr/>
            </p:nvSpPr>
            <p:spPr>
              <a:xfrm>
                <a:off x="984250" y="1696720"/>
                <a:ext cx="419100"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1</m:t>
                          </m:r>
                        </m:sub>
                      </m:sSub>
                    </m:oMath>
                  </m:oMathPara>
                </a14:m>
                <a:endParaRPr lang="en-US"/>
              </a:p>
            </p:txBody>
          </p:sp>
        </mc:Choice>
        <mc:Fallback xmlns="">
          <p:sp>
            <p:nvSpPr>
              <p:cNvPr id="48" name="Text Box 47"/>
              <p:cNvSpPr txBox="1">
                <a:spLocks noRot="1" noChangeAspect="1" noMove="1" noResize="1" noEditPoints="1" noAdjustHandles="1" noChangeArrowheads="1" noChangeShapeType="1" noTextEdit="1"/>
              </p:cNvSpPr>
              <p:nvPr/>
            </p:nvSpPr>
            <p:spPr>
              <a:xfrm>
                <a:off x="984250" y="1696720"/>
                <a:ext cx="419100" cy="368300"/>
              </a:xfrm>
              <a:prstGeom prst="rect">
                <a:avLst/>
              </a:prstGeom>
              <a:blipFill rotWithShape="1">
                <a:blip r:embed="rId6"/>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49" name="Text Box 48"/>
              <p:cNvSpPr txBox="1"/>
              <p:nvPr/>
            </p:nvSpPr>
            <p:spPr>
              <a:xfrm>
                <a:off x="984250" y="2580640"/>
                <a:ext cx="419100"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2</m:t>
                          </m:r>
                        </m:sub>
                      </m:sSub>
                    </m:oMath>
                  </m:oMathPara>
                </a14:m>
                <a:endParaRPr lang="en-US"/>
              </a:p>
            </p:txBody>
          </p:sp>
        </mc:Choice>
        <mc:Fallback xmlns="">
          <p:sp>
            <p:nvSpPr>
              <p:cNvPr id="49" name="Text Box 48"/>
              <p:cNvSpPr txBox="1">
                <a:spLocks noRot="1" noChangeAspect="1" noMove="1" noResize="1" noEditPoints="1" noAdjustHandles="1" noChangeArrowheads="1" noChangeShapeType="1" noTextEdit="1"/>
              </p:cNvSpPr>
              <p:nvPr/>
            </p:nvSpPr>
            <p:spPr>
              <a:xfrm>
                <a:off x="984250" y="2580640"/>
                <a:ext cx="419100" cy="368300"/>
              </a:xfrm>
              <a:prstGeom prst="rect">
                <a:avLst/>
              </a:prstGeom>
              <a:blipFill rotWithShape="1">
                <a:blip r:embed="rId7"/>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0" name="Text Box 49"/>
              <p:cNvSpPr txBox="1"/>
              <p:nvPr/>
            </p:nvSpPr>
            <p:spPr>
              <a:xfrm>
                <a:off x="984250" y="4664075"/>
                <a:ext cx="419100" cy="368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9</m:t>
                          </m:r>
                        </m:sub>
                      </m:sSub>
                    </m:oMath>
                  </m:oMathPara>
                </a14:m>
                <a:endParaRPr lang="en-US"/>
              </a:p>
            </p:txBody>
          </p:sp>
        </mc:Choice>
        <mc:Fallback xmlns="">
          <p:sp>
            <p:nvSpPr>
              <p:cNvPr id="50" name="Text Box 49"/>
              <p:cNvSpPr txBox="1">
                <a:spLocks noRot="1" noChangeAspect="1" noMove="1" noResize="1" noEditPoints="1" noAdjustHandles="1" noChangeArrowheads="1" noChangeShapeType="1" noTextEdit="1"/>
              </p:cNvSpPr>
              <p:nvPr/>
            </p:nvSpPr>
            <p:spPr>
              <a:xfrm>
                <a:off x="984250" y="4664075"/>
                <a:ext cx="419100" cy="368935"/>
              </a:xfrm>
              <a:prstGeom prst="rect">
                <a:avLst/>
              </a:prstGeom>
              <a:blipFill rotWithShape="1">
                <a:blip r:embed="rId8"/>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1" name="Text Box 50"/>
              <p:cNvSpPr txBox="1"/>
              <p:nvPr/>
            </p:nvSpPr>
            <p:spPr>
              <a:xfrm>
                <a:off x="984250" y="5589905"/>
                <a:ext cx="419100" cy="368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10</m:t>
                          </m:r>
                        </m:sub>
                      </m:sSub>
                    </m:oMath>
                  </m:oMathPara>
                </a14:m>
                <a:endParaRPr lang="en-US"/>
              </a:p>
            </p:txBody>
          </p:sp>
        </mc:Choice>
        <mc:Fallback xmlns="">
          <p:sp>
            <p:nvSpPr>
              <p:cNvPr id="51" name="Text Box 50"/>
              <p:cNvSpPr txBox="1">
                <a:spLocks noRot="1" noChangeAspect="1" noMove="1" noResize="1" noEditPoints="1" noAdjustHandles="1" noChangeArrowheads="1" noChangeShapeType="1" noTextEdit="1"/>
              </p:cNvSpPr>
              <p:nvPr/>
            </p:nvSpPr>
            <p:spPr>
              <a:xfrm>
                <a:off x="984250" y="5589905"/>
                <a:ext cx="419100" cy="368935"/>
              </a:xfrm>
              <a:prstGeom prst="rect">
                <a:avLst/>
              </a:prstGeom>
              <a:blipFill rotWithShape="1">
                <a:blip r:embed="rId9"/>
                <a:stretch>
                  <a:fillRect r="-2272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2" name="Text Box 51"/>
              <p:cNvSpPr txBox="1"/>
              <p:nvPr/>
            </p:nvSpPr>
            <p:spPr>
              <a:xfrm>
                <a:off x="9999345" y="3572510"/>
                <a:ext cx="1880235" cy="645160"/>
              </a:xfrm>
              <a:prstGeom prst="rect">
                <a:avLst/>
              </a:prstGeom>
              <a:noFill/>
            </p:spPr>
            <p:txBody>
              <a:bodyPr wrap="square" rtlCol="0">
                <a:spAutoFit/>
              </a:bodyPr>
              <a:lstStyle/>
              <a:p>
                <a:r>
                  <a:rPr lang="en-US" b="1">
                    <a:latin typeface="DejaVu Sans" panose="020B0603030804020204" charset="0"/>
                    <a:cs typeface="DejaVu Sans" panose="020B0603030804020204" charset="0"/>
                  </a:rPr>
                  <a:t>Performance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DejaVu Math TeX Gyre" panose="02000503000000000000" charset="0"/>
                        </a:rPr>
                        <m:t>(</m:t>
                      </m:r>
                      <m:r>
                        <a:rPr lang="en-US" i="1">
                          <a:latin typeface="Cambria Math" panose="02040503050406030204" pitchFamily="18" charset="0"/>
                          <a:cs typeface="DejaVu Math TeX Gyre" panose="02000503000000000000" charset="0"/>
                        </a:rPr>
                        <m:t>𝛼</m:t>
                      </m:r>
                      <m:r>
                        <a:rPr lang="en-US" i="1">
                          <a:latin typeface="Cambria Math" panose="02040503050406030204" pitchFamily="18" charset="0"/>
                          <a:cs typeface="DejaVu Math TeX Gyre" panose="02000503000000000000" charset="0"/>
                        </a:rPr>
                        <m:t>&gt;0)</m:t>
                      </m:r>
                    </m:oMath>
                  </m:oMathPara>
                </a14:m>
                <a:endParaRPr lang="en-US" b="1">
                  <a:latin typeface="DejaVu Sans" panose="020B0603030804020204" charset="0"/>
                  <a:cs typeface="DejaVu Sans" panose="020B0603030804020204" charset="0"/>
                </a:endParaRPr>
              </a:p>
            </p:txBody>
          </p:sp>
        </mc:Choice>
        <mc:Fallback xmlns="">
          <p:sp>
            <p:nvSpPr>
              <p:cNvPr id="52" name="Text Box 51"/>
              <p:cNvSpPr txBox="1">
                <a:spLocks noRot="1" noChangeAspect="1" noMove="1" noResize="1" noEditPoints="1" noAdjustHandles="1" noChangeArrowheads="1" noChangeShapeType="1" noTextEdit="1"/>
              </p:cNvSpPr>
              <p:nvPr/>
            </p:nvSpPr>
            <p:spPr>
              <a:xfrm>
                <a:off x="9999345" y="3572510"/>
                <a:ext cx="1880235" cy="645160"/>
              </a:xfrm>
              <a:prstGeom prst="rect">
                <a:avLst/>
              </a:prstGeom>
              <a:blipFill rotWithShape="1">
                <a:blip r:embed="rId10"/>
                <a:stretch>
                  <a:fillRect/>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686E6-A84F-9775-3F17-12763665766A}"/>
              </a:ext>
            </a:extLst>
          </p:cNvPr>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mc:AlternateContent xmlns:mc="http://schemas.openxmlformats.org/markup-compatibility/2006">
        <mc:Choice xmlns:a14="http://schemas.microsoft.com/office/drawing/2010/main" Requires="a14">
          <p:sp>
            <p:nvSpPr>
              <p:cNvPr id="8" name="コンテンツ プレースホルダー 7">
                <a:extLst>
                  <a:ext uri="{FF2B5EF4-FFF2-40B4-BE49-F238E27FC236}">
                    <a16:creationId xmlns:a16="http://schemas.microsoft.com/office/drawing/2014/main" id="{05BDDC77-95AD-546F-ECD2-D6C2DFF2BD8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Sub>
                          <m:r>
                            <m:rPr>
                              <m:brk m:alnAt="7"/>
                            </m:rP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Sub>
                        </m:sub>
                        <m:sup/>
                        <m:e>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𝑦</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𝐿</m:t>
                              </m:r>
                            </m:sup>
                          </m:sSubSup>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nary>
                            <m:naryPr>
                              <m:chr m:val="∑"/>
                              <m:supHide m:val="on"/>
                              <m:ctrlPr>
                                <a:rPr lang="ja-JP" altLang="en-US" sz="2400" i="1">
                                  <a:latin typeface="Cambria Math" panose="02040503050406030204" pitchFamily="18" charset="0"/>
                                </a:rPr>
                              </m:ctrlPr>
                            </m:naryPr>
                            <m:sub>
                              <m:r>
                                <m:rPr>
                                  <m:brk m:alnAt="7"/>
                                </m:rPr>
                                <a:rPr lang="en-US" altLang="ja-JP" sz="2400" i="1">
                                  <a:latin typeface="Cambria Math" panose="02040503050406030204" pitchFamily="18" charset="0"/>
                                </a:rPr>
                                <m:t>𝑘</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𝑘</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sub>
                            <m:sup/>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𝑅</m:t>
                                  </m:r>
                                </m:sup>
                              </m:sSub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e>
                          </m:nary>
                        </m:e>
                      </m:nary>
                    </m:oMath>
                  </m:oMathPara>
                </a14:m>
                <a:endParaRPr lang="en-US" altLang="ja-JP" sz="2400" dirty="0"/>
              </a:p>
              <a:p>
                <a:pPr marL="0" indent="0">
                  <a:buNone/>
                </a:pPr>
                <a:endParaRPr lang="en-US" altLang="ja-JP" dirty="0"/>
              </a:p>
              <a:p>
                <a:pPr marL="0" indent="0">
                  <a:buNone/>
                </a:pPr>
                <a:r>
                  <a:rPr lang="ja-JP" altLang="en-US" dirty="0"/>
                  <a:t>を最小にする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 </m:t>
                    </m:r>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a:rPr lang="ja-JP" altLang="en-US" i="1">
                        <a:latin typeface="Cambria Math" panose="02040503050406030204" pitchFamily="18" charset="0"/>
                      </a:rPr>
                      <m:t>を</m:t>
                    </m:r>
                  </m:oMath>
                </a14:m>
                <a:r>
                  <a:rPr lang="ja-JP" altLang="en-US" dirty="0"/>
                  <a:t>選んでいる。</a:t>
                </a:r>
                <a:endParaRPr lang="en-US" altLang="ja-JP" dirty="0"/>
              </a:p>
              <a:p>
                <a:pPr marL="0" indent="0">
                  <a:buNone/>
                </a:pPr>
                <a:endParaRPr lang="en-US" altLang="ja-JP" sz="2400" dirty="0"/>
              </a:p>
            </p:txBody>
          </p:sp>
        </mc:Choice>
        <mc:Fallback>
          <p:sp>
            <p:nvSpPr>
              <p:cNvPr id="8" name="コンテンツ プレースホルダー 7">
                <a:extLst>
                  <a:ext uri="{FF2B5EF4-FFF2-40B4-BE49-F238E27FC236}">
                    <a16:creationId xmlns:a16="http://schemas.microsoft.com/office/drawing/2014/main" id="{05BDDC77-95AD-546F-ECD2-D6C2DFF2BD82}"/>
                  </a:ext>
                </a:extLst>
              </p:cNvPr>
              <p:cNvSpPr>
                <a:spLocks noGrp="1" noRot="1" noChangeAspect="1" noMove="1" noResize="1" noEditPoints="1" noAdjustHandles="1" noChangeArrowheads="1" noChangeShapeType="1" noTextEdit="1"/>
              </p:cNvSpPr>
              <p:nvPr>
                <p:ph idx="1"/>
              </p:nvPr>
            </p:nvSpPr>
            <p:spPr>
              <a:blipFill>
                <a:blip r:embed="rId3"/>
                <a:stretch>
                  <a:fillRect l="-5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5B817D7-474B-A1EE-7305-724261D464FF}"/>
                  </a:ext>
                </a:extLst>
              </p:cNvPr>
              <p:cNvSpPr txBox="1"/>
              <p:nvPr/>
            </p:nvSpPr>
            <p:spPr>
              <a:xfrm>
                <a:off x="5905500" y="3913202"/>
                <a:ext cx="3004925" cy="9101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US" altLang="ja-JP" sz="2000" i="1" smtClean="0">
                              <a:latin typeface="Cambria Math" panose="02040503050406030204" pitchFamily="18" charset="0"/>
                            </a:rPr>
                          </m:ctrlPr>
                        </m:sSubSup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r>
                            <a:rPr lang="en-US" altLang="ja-JP" sz="2000" b="0" i="1" smtClean="0">
                              <a:latin typeface="Cambria Math" panose="02040503050406030204" pitchFamily="18" charset="0"/>
                            </a:rPr>
                            <m:t>𝑅</m:t>
                          </m:r>
                        </m:sup>
                      </m:sSubSup>
                      <m:box>
                        <m:boxPr>
                          <m:ctrlPr>
                            <a:rPr lang="en-US" altLang="ja-JP" sz="2000" b="0" i="1" smtClean="0">
                              <a:latin typeface="Cambria Math" panose="02040503050406030204" pitchFamily="18" charset="0"/>
                            </a:rPr>
                          </m:ctrlPr>
                        </m:boxPr>
                        <m:e>
                          <m:r>
                            <a:rPr lang="en-US" altLang="ja-JP" sz="2000" b="0" i="1" smtClean="0">
                              <a:latin typeface="Cambria Math" panose="02040503050406030204" pitchFamily="18" charset="0"/>
                            </a:rPr>
                            <m:t>≔</m:t>
                          </m:r>
                        </m:e>
                      </m:box>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𝑅</m:t>
                              </m:r>
                            </m:sub>
                          </m:sSub>
                        </m:e>
                      </m:d>
                      <m:nary>
                        <m:naryPr>
                          <m:chr m:val="∑"/>
                          <m:supHide m:val="on"/>
                          <m:ctrlPr>
                            <a:rPr lang="en-US" altLang="ja-JP" sz="2000" b="0" i="1" smtClean="0">
                              <a:latin typeface="Cambria Math" panose="02040503050406030204" pitchFamily="18" charset="0"/>
                            </a:rPr>
                          </m:ctrlPr>
                        </m:naryPr>
                        <m:sub>
                          <m:r>
                            <m:rPr>
                              <m:brk m:alnAt="7"/>
                            </m:rPr>
                            <a:rPr lang="en-US" altLang="ja-JP" sz="2000" i="1">
                              <a:latin typeface="Cambria Math" panose="02040503050406030204" pitchFamily="18" charset="0"/>
                            </a:rPr>
                            <m:t>𝑘</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e>
                      </m:nary>
                    </m:oMath>
                  </m:oMathPara>
                </a14:m>
                <a:endParaRPr kumimoji="1" lang="ja-JP" altLang="en-US" sz="2000" dirty="0"/>
              </a:p>
            </p:txBody>
          </p:sp>
        </mc:Choice>
        <mc:Fallback>
          <p:sp>
            <p:nvSpPr>
              <p:cNvPr id="9" name="テキスト ボックス 8">
                <a:extLst>
                  <a:ext uri="{FF2B5EF4-FFF2-40B4-BE49-F238E27FC236}">
                    <a16:creationId xmlns:a16="http://schemas.microsoft.com/office/drawing/2014/main" id="{15B817D7-474B-A1EE-7305-724261D464FF}"/>
                  </a:ext>
                </a:extLst>
              </p:cNvPr>
              <p:cNvSpPr txBox="1">
                <a:spLocks noRot="1" noChangeAspect="1" noMove="1" noResize="1" noEditPoints="1" noAdjustHandles="1" noChangeArrowheads="1" noChangeShapeType="1" noTextEdit="1"/>
              </p:cNvSpPr>
              <p:nvPr/>
            </p:nvSpPr>
            <p:spPr>
              <a:xfrm>
                <a:off x="5905500" y="3913202"/>
                <a:ext cx="3004925" cy="91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C346C32-48CD-8B2E-F139-1E636C62D372}"/>
                  </a:ext>
                </a:extLst>
              </p:cNvPr>
              <p:cNvSpPr txBox="1"/>
              <p:nvPr/>
            </p:nvSpPr>
            <p:spPr>
              <a:xfrm>
                <a:off x="2637233" y="3913202"/>
                <a:ext cx="3268267" cy="9101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𝑦</m:t>
                              </m:r>
                            </m:e>
                          </m:acc>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𝐿</m:t>
                          </m:r>
                        </m:sup>
                      </m:sSubSup>
                      <m:box>
                        <m:boxPr>
                          <m:ctrlPr>
                            <a:rPr lang="en-US" altLang="ja-JP" sz="2000" b="0" i="1" smtClean="0">
                              <a:latin typeface="Cambria Math" panose="02040503050406030204" pitchFamily="18" charset="0"/>
                            </a:rPr>
                          </m:ctrlPr>
                        </m:boxPr>
                        <m:e>
                          <m:r>
                            <a:rPr lang="en-US" altLang="ja-JP" sz="2000" b="0" i="1" smtClean="0">
                              <a:latin typeface="Cambria Math" panose="02040503050406030204" pitchFamily="18" charset="0"/>
                            </a:rPr>
                            <m:t>≔</m:t>
                          </m:r>
                        </m:e>
                      </m:box>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𝐿</m:t>
                              </m:r>
                            </m:sub>
                          </m:sSub>
                        </m:e>
                      </m:d>
                      <m:nary>
                        <m:naryPr>
                          <m:chr m:val="∑"/>
                          <m:supHide m:val="on"/>
                          <m:ctrlPr>
                            <a:rPr lang="en-US" altLang="ja-JP" sz="2000" b="0" i="1" smtClean="0">
                              <a:latin typeface="Cambria Math" panose="02040503050406030204" pitchFamily="18" charset="0"/>
                            </a:rPr>
                          </m:ctrlPr>
                        </m:naryPr>
                        <m:sub>
                          <m:r>
                            <m:rPr>
                              <m:brk m:alnAt="7"/>
                            </m:rPr>
                            <a:rPr lang="en-US" altLang="ja-JP" sz="2000" i="1">
                              <a:latin typeface="Cambria Math" panose="02040503050406030204" pitchFamily="18" charset="0"/>
                            </a:rPr>
                            <m:t>𝑘</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r>
                            <m:rPr>
                              <m:brk m:alnAt="7"/>
                            </m:rPr>
                            <a:rPr lang="en-US" altLang="ja-JP" sz="2000" i="1">
                              <a:latin typeface="Cambria Math" panose="02040503050406030204" pitchFamily="18" charset="0"/>
                            </a:rPr>
                            <m:t>&lt;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e>
                      </m:nary>
                      <m:r>
                        <a:rPr lang="en-US" altLang="ja-JP" sz="2000" b="0" i="0" smtClean="0">
                          <a:latin typeface="Cambria Math" panose="02040503050406030204" pitchFamily="18" charset="0"/>
                        </a:rPr>
                        <m:t>   ,</m:t>
                      </m:r>
                    </m:oMath>
                  </m:oMathPara>
                </a14:m>
                <a:endParaRPr kumimoji="1" lang="ja-JP" altLang="en-US" sz="2000" dirty="0"/>
              </a:p>
            </p:txBody>
          </p:sp>
        </mc:Choice>
        <mc:Fallback>
          <p:sp>
            <p:nvSpPr>
              <p:cNvPr id="10" name="テキスト ボックス 9">
                <a:extLst>
                  <a:ext uri="{FF2B5EF4-FFF2-40B4-BE49-F238E27FC236}">
                    <a16:creationId xmlns:a16="http://schemas.microsoft.com/office/drawing/2014/main" id="{4C346C32-48CD-8B2E-F139-1E636C62D372}"/>
                  </a:ext>
                </a:extLst>
              </p:cNvPr>
              <p:cNvSpPr txBox="1">
                <a:spLocks noRot="1" noChangeAspect="1" noMove="1" noResize="1" noEditPoints="1" noAdjustHandles="1" noChangeArrowheads="1" noChangeShapeType="1" noTextEdit="1"/>
              </p:cNvSpPr>
              <p:nvPr/>
            </p:nvSpPr>
            <p:spPr>
              <a:xfrm>
                <a:off x="2637233" y="3913202"/>
                <a:ext cx="3268267" cy="91018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300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s 31"/>
          <p:cNvSpPr/>
          <p:nvPr/>
        </p:nvSpPr>
        <p:spPr>
          <a:xfrm>
            <a:off x="8604250" y="2799715"/>
            <a:ext cx="3218815" cy="970915"/>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ja-JP" altLang="en-US" sz="3600"/>
              <a:t>スタック（</a:t>
            </a:r>
            <a:r>
              <a:rPr lang="en-US" altLang="ja-JP" sz="3600"/>
              <a:t>LIFO</a:t>
            </a:r>
            <a:r>
              <a:rPr lang="ja-JP" altLang="en-US" sz="3600"/>
              <a:t>）・キュー（</a:t>
            </a:r>
            <a:r>
              <a:rPr lang="en-US" altLang="ja-JP" sz="3600"/>
              <a:t>FIFO</a:t>
            </a:r>
            <a:r>
              <a:rPr lang="ja-JP" altLang="en-US" sz="3600"/>
              <a:t>）</a:t>
            </a:r>
          </a:p>
        </p:txBody>
      </p:sp>
      <p:sp>
        <p:nvSpPr>
          <p:cNvPr id="4" name="Rounded Rectangle 3"/>
          <p:cNvSpPr/>
          <p:nvPr/>
        </p:nvSpPr>
        <p:spPr>
          <a:xfrm>
            <a:off x="1982470" y="2707640"/>
            <a:ext cx="2135505" cy="3240405"/>
          </a:xfrm>
          <a:prstGeom prst="roundRect">
            <a:avLst>
              <a:gd name="adj" fmla="val 7345"/>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s 5"/>
          <p:cNvSpPr/>
          <p:nvPr/>
        </p:nvSpPr>
        <p:spPr>
          <a:xfrm>
            <a:off x="2049145" y="5394960"/>
            <a:ext cx="198183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データ１</a:t>
            </a:r>
          </a:p>
        </p:txBody>
      </p:sp>
      <p:sp>
        <p:nvSpPr>
          <p:cNvPr id="7" name="Text Box 6"/>
          <p:cNvSpPr txBox="1"/>
          <p:nvPr/>
        </p:nvSpPr>
        <p:spPr>
          <a:xfrm>
            <a:off x="8738870" y="2962275"/>
            <a:ext cx="2948940" cy="645160"/>
          </a:xfrm>
          <a:prstGeom prst="rect">
            <a:avLst/>
          </a:prstGeom>
          <a:noFill/>
        </p:spPr>
        <p:txBody>
          <a:bodyPr wrap="none" rtlCol="0">
            <a:spAutoFit/>
          </a:bodyPr>
          <a:lstStyle/>
          <a:p>
            <a:r>
              <a:rPr lang="en-US" altLang="ja-JP" b="1">
                <a:latin typeface="DejaVu Sans" panose="020B0603030804020204" charset="0"/>
                <a:cs typeface="DejaVu Sans" panose="020B0603030804020204" charset="0"/>
              </a:rPr>
              <a:t>PUSH</a:t>
            </a:r>
            <a:r>
              <a:rPr lang="ja-JP" altLang="en-US" b="1">
                <a:latin typeface="DejaVu Sans" panose="020B0603030804020204" charset="0"/>
                <a:cs typeface="DejaVu Sans" panose="020B0603030804020204" charset="0"/>
              </a:rPr>
              <a:t>：データを追加する</a:t>
            </a:r>
          </a:p>
          <a:p>
            <a:r>
              <a:rPr lang="en-US" altLang="ja-JP" b="1">
                <a:latin typeface="DejaVu Sans" panose="020B0603030804020204" charset="0"/>
                <a:cs typeface="DejaVu Sans" panose="020B0603030804020204" charset="0"/>
              </a:rPr>
              <a:t>POP</a:t>
            </a:r>
            <a:r>
              <a:rPr lang="ja-JP" altLang="en-US" b="1">
                <a:latin typeface="DejaVu Sans" panose="020B0603030804020204" charset="0"/>
                <a:cs typeface="DejaVu Sans" panose="020B0603030804020204" charset="0"/>
              </a:rPr>
              <a:t>：データを取り出す</a:t>
            </a:r>
          </a:p>
        </p:txBody>
      </p:sp>
      <p:sp>
        <p:nvSpPr>
          <p:cNvPr id="8" name="Text Box 7"/>
          <p:cNvSpPr txBox="1"/>
          <p:nvPr/>
        </p:nvSpPr>
        <p:spPr>
          <a:xfrm>
            <a:off x="2338705" y="6096000"/>
            <a:ext cx="1402080" cy="460375"/>
          </a:xfrm>
          <a:prstGeom prst="rect">
            <a:avLst/>
          </a:prstGeom>
          <a:noFill/>
        </p:spPr>
        <p:txBody>
          <a:bodyPr wrap="none" rtlCol="0" anchor="t">
            <a:spAutoFit/>
          </a:bodyPr>
          <a:lstStyle/>
          <a:p>
            <a:r>
              <a:rPr lang="ja-JP" altLang="en-US" sz="2400" b="1">
                <a:sym typeface="+mn-ea"/>
              </a:rPr>
              <a:t>スタック</a:t>
            </a:r>
          </a:p>
        </p:txBody>
      </p:sp>
      <p:sp>
        <p:nvSpPr>
          <p:cNvPr id="10" name="Rectangles 9"/>
          <p:cNvSpPr/>
          <p:nvPr/>
        </p:nvSpPr>
        <p:spPr>
          <a:xfrm>
            <a:off x="2049145" y="4937760"/>
            <a:ext cx="198183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２</a:t>
            </a:r>
          </a:p>
        </p:txBody>
      </p:sp>
      <p:sp>
        <p:nvSpPr>
          <p:cNvPr id="11" name="Rectangles 10"/>
          <p:cNvSpPr/>
          <p:nvPr/>
        </p:nvSpPr>
        <p:spPr>
          <a:xfrm>
            <a:off x="2049145" y="4480560"/>
            <a:ext cx="1981835"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３</a:t>
            </a:r>
          </a:p>
        </p:txBody>
      </p:sp>
      <p:sp>
        <p:nvSpPr>
          <p:cNvPr id="15" name="Text Box 14"/>
          <p:cNvSpPr txBox="1"/>
          <p:nvPr/>
        </p:nvSpPr>
        <p:spPr>
          <a:xfrm>
            <a:off x="6508115" y="6096000"/>
            <a:ext cx="1097280" cy="460375"/>
          </a:xfrm>
          <a:prstGeom prst="rect">
            <a:avLst/>
          </a:prstGeom>
          <a:noFill/>
        </p:spPr>
        <p:txBody>
          <a:bodyPr wrap="none" rtlCol="0" anchor="t">
            <a:spAutoFit/>
          </a:bodyPr>
          <a:lstStyle/>
          <a:p>
            <a:r>
              <a:rPr lang="ja-JP" altLang="en-US" sz="2400" b="1">
                <a:sym typeface="+mn-ea"/>
              </a:rPr>
              <a:t>キュー</a:t>
            </a:r>
          </a:p>
        </p:txBody>
      </p:sp>
      <p:sp>
        <p:nvSpPr>
          <p:cNvPr id="16" name="Rectangles 15"/>
          <p:cNvSpPr/>
          <p:nvPr/>
        </p:nvSpPr>
        <p:spPr>
          <a:xfrm>
            <a:off x="2049145" y="3982085"/>
            <a:ext cx="1981835" cy="419100"/>
          </a:xfrm>
          <a:prstGeom prst="rect">
            <a:avLst/>
          </a:prstGeom>
          <a:noFill/>
          <a:ln>
            <a:solidFill>
              <a:srgbClr val="92D050"/>
            </a:solidFill>
            <a:prstDash val="sysDash"/>
          </a:ln>
          <a:extLst>
            <a:ext uri="{909E8E84-426E-40DD-AFC4-6F175D3DCCD1}">
              <a14:hiddenFill xmlns:a14="http://schemas.microsoft.com/office/drawing/2010/main">
                <a:solidFill>
                  <a:schemeClr val="accent6"/>
                </a:solidFill>
              </a14:hiddenFill>
            </a:ext>
          </a:extLst>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18" name="Bent Arrow 17"/>
          <p:cNvSpPr/>
          <p:nvPr/>
        </p:nvSpPr>
        <p:spPr>
          <a:xfrm rot="5400000">
            <a:off x="1682750" y="2512060"/>
            <a:ext cx="1303655" cy="704850"/>
          </a:xfrm>
          <a:prstGeom prst="bentArrow">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9" name="Rectangles 18"/>
          <p:cNvSpPr/>
          <p:nvPr/>
        </p:nvSpPr>
        <p:spPr>
          <a:xfrm>
            <a:off x="266700" y="2105660"/>
            <a:ext cx="1637030"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20" name="Bent Arrow 19"/>
          <p:cNvSpPr/>
          <p:nvPr/>
        </p:nvSpPr>
        <p:spPr>
          <a:xfrm>
            <a:off x="3395980" y="2105660"/>
            <a:ext cx="721995" cy="1410970"/>
          </a:xfrm>
          <a:prstGeom prst="bentArrow">
            <a:avLst>
              <a:gd name="adj1" fmla="val 25000"/>
              <a:gd name="adj2" fmla="val 26441"/>
              <a:gd name="adj3" fmla="val 25000"/>
              <a:gd name="adj4" fmla="val 43750"/>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1" name="Rectangles 20"/>
          <p:cNvSpPr/>
          <p:nvPr/>
        </p:nvSpPr>
        <p:spPr>
          <a:xfrm>
            <a:off x="4185285" y="2105660"/>
            <a:ext cx="1637030"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23" name="Rounded Rectangle 22"/>
          <p:cNvSpPr/>
          <p:nvPr/>
        </p:nvSpPr>
        <p:spPr>
          <a:xfrm>
            <a:off x="5999480" y="2707640"/>
            <a:ext cx="2135505" cy="3240405"/>
          </a:xfrm>
          <a:prstGeom prst="roundRect">
            <a:avLst>
              <a:gd name="adj" fmla="val 7345"/>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s 23"/>
          <p:cNvSpPr/>
          <p:nvPr/>
        </p:nvSpPr>
        <p:spPr>
          <a:xfrm>
            <a:off x="6066155" y="5394960"/>
            <a:ext cx="1981835" cy="419100"/>
          </a:xfrm>
          <a:prstGeom prst="rect">
            <a:avLst/>
          </a:prstGeom>
          <a:noFill/>
          <a:ln w="22225">
            <a:solidFill>
              <a:srgbClr val="92D050"/>
            </a:solidFill>
            <a:prstDash val="sysDash"/>
          </a:ln>
          <a:extLst>
            <a:ext uri="{909E8E84-426E-40DD-AFC4-6F175D3DCCD1}">
              <a14:hiddenFill xmlns:a14="http://schemas.microsoft.com/office/drawing/2010/main">
                <a:solidFill>
                  <a:srgbClr val="92D050"/>
                </a:solidFill>
              </a14:hiddenFill>
            </a:ext>
          </a:extLst>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データ１</a:t>
            </a:r>
          </a:p>
        </p:txBody>
      </p:sp>
      <p:sp>
        <p:nvSpPr>
          <p:cNvPr id="25" name="Rectangles 24"/>
          <p:cNvSpPr/>
          <p:nvPr/>
        </p:nvSpPr>
        <p:spPr>
          <a:xfrm>
            <a:off x="6066155" y="4937760"/>
            <a:ext cx="198183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２</a:t>
            </a:r>
          </a:p>
        </p:txBody>
      </p:sp>
      <p:sp>
        <p:nvSpPr>
          <p:cNvPr id="26" name="Rectangles 25"/>
          <p:cNvSpPr/>
          <p:nvPr/>
        </p:nvSpPr>
        <p:spPr>
          <a:xfrm>
            <a:off x="6066155" y="4480560"/>
            <a:ext cx="1981835"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３</a:t>
            </a:r>
          </a:p>
        </p:txBody>
      </p:sp>
      <p:sp>
        <p:nvSpPr>
          <p:cNvPr id="27" name="Rectangles 26"/>
          <p:cNvSpPr/>
          <p:nvPr/>
        </p:nvSpPr>
        <p:spPr>
          <a:xfrm>
            <a:off x="6066155" y="3982085"/>
            <a:ext cx="1981835" cy="419100"/>
          </a:xfrm>
          <a:prstGeom prst="rect">
            <a:avLst/>
          </a:prstGeom>
          <a:solidFill>
            <a:srgbClr val="92D050"/>
          </a:solidFill>
          <a:ln>
            <a:noFill/>
            <a:prstDash val="sysDash"/>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28" name="Bent Arrow 27"/>
          <p:cNvSpPr/>
          <p:nvPr/>
        </p:nvSpPr>
        <p:spPr>
          <a:xfrm rot="5400000">
            <a:off x="5603875" y="2512060"/>
            <a:ext cx="1303655" cy="704850"/>
          </a:xfrm>
          <a:prstGeom prst="bentArrow">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9" name="Bent Arrow 28"/>
          <p:cNvSpPr/>
          <p:nvPr/>
        </p:nvSpPr>
        <p:spPr>
          <a:xfrm rot="10800000" flipH="1">
            <a:off x="7672070" y="5759450"/>
            <a:ext cx="1036320" cy="704850"/>
          </a:xfrm>
          <a:prstGeom prst="bentArrow">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0" name="Rectangles 29"/>
          <p:cNvSpPr/>
          <p:nvPr/>
        </p:nvSpPr>
        <p:spPr>
          <a:xfrm>
            <a:off x="8769350" y="6096000"/>
            <a:ext cx="180911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ym typeface="+mn-ea"/>
              </a:rPr>
              <a:t>7.1</a:t>
            </a:r>
            <a:r>
              <a:rPr lang="ja-JP" altLang="en-US" sz="3600">
                <a:sym typeface="+mn-ea"/>
              </a:rPr>
              <a:t>　回帰の決定木</a:t>
            </a:r>
          </a:p>
        </p:txBody>
      </p:sp>
      <p:sp>
        <p:nvSpPr>
          <p:cNvPr id="71" name="Oval 70"/>
          <p:cNvSpPr/>
          <p:nvPr/>
        </p:nvSpPr>
        <p:spPr>
          <a:xfrm>
            <a:off x="2023110" y="209486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1</a:t>
            </a:r>
          </a:p>
        </p:txBody>
      </p:sp>
      <p:sp>
        <p:nvSpPr>
          <p:cNvPr id="6" name="Rectangles 5"/>
          <p:cNvSpPr/>
          <p:nvPr/>
        </p:nvSpPr>
        <p:spPr>
          <a:xfrm>
            <a:off x="78613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
        <p:nvSpPr>
          <p:cNvPr id="9" name="Oval 8"/>
          <p:cNvSpPr/>
          <p:nvPr/>
        </p:nvSpPr>
        <p:spPr>
          <a:xfrm>
            <a:off x="5327015" y="2094865"/>
            <a:ext cx="365760" cy="36576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10" name="Oval 9"/>
          <p:cNvSpPr/>
          <p:nvPr/>
        </p:nvSpPr>
        <p:spPr>
          <a:xfrm>
            <a:off x="4462780" y="324612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11" name="Oval 10"/>
          <p:cNvSpPr/>
          <p:nvPr/>
        </p:nvSpPr>
        <p:spPr>
          <a:xfrm>
            <a:off x="6179185" y="324612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3</a:t>
            </a:r>
          </a:p>
        </p:txBody>
      </p:sp>
      <p:cxnSp>
        <p:nvCxnSpPr>
          <p:cNvPr id="13" name="Straight Arrow Connector 12"/>
          <p:cNvCxnSpPr>
            <a:stCxn id="9" idx="3"/>
            <a:endCxn id="10" idx="7"/>
          </p:cNvCxnSpPr>
          <p:nvPr/>
        </p:nvCxnSpPr>
        <p:spPr>
          <a:xfrm flipH="1">
            <a:off x="4775200" y="240728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5"/>
            <a:endCxn id="11" idx="1"/>
          </p:cNvCxnSpPr>
          <p:nvPr/>
        </p:nvCxnSpPr>
        <p:spPr>
          <a:xfrm>
            <a:off x="5639435" y="240728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s 14"/>
          <p:cNvSpPr/>
          <p:nvPr/>
        </p:nvSpPr>
        <p:spPr>
          <a:xfrm>
            <a:off x="3896995" y="5712460"/>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2</a:t>
            </a:r>
          </a:p>
        </p:txBody>
      </p:sp>
      <p:sp>
        <p:nvSpPr>
          <p:cNvPr id="16" name="Rectangles 15"/>
          <p:cNvSpPr/>
          <p:nvPr/>
        </p:nvSpPr>
        <p:spPr>
          <a:xfrm>
            <a:off x="3896995" y="5354955"/>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
        <p:nvSpPr>
          <p:cNvPr id="17" name="Oval 16"/>
          <p:cNvSpPr/>
          <p:nvPr/>
        </p:nvSpPr>
        <p:spPr>
          <a:xfrm>
            <a:off x="9204325" y="209486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18" name="Oval 17"/>
          <p:cNvSpPr/>
          <p:nvPr/>
        </p:nvSpPr>
        <p:spPr>
          <a:xfrm>
            <a:off x="8340090" y="324612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19" name="Oval 18"/>
          <p:cNvSpPr/>
          <p:nvPr/>
        </p:nvSpPr>
        <p:spPr>
          <a:xfrm>
            <a:off x="10056495" y="3246120"/>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3</a:t>
            </a:r>
          </a:p>
        </p:txBody>
      </p:sp>
      <p:cxnSp>
        <p:nvCxnSpPr>
          <p:cNvPr id="20" name="Straight Arrow Connector 19"/>
          <p:cNvCxnSpPr>
            <a:stCxn id="17" idx="3"/>
            <a:endCxn id="18" idx="7"/>
          </p:cNvCxnSpPr>
          <p:nvPr/>
        </p:nvCxnSpPr>
        <p:spPr>
          <a:xfrm flipH="1">
            <a:off x="8652510" y="240728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1"/>
          </p:cNvCxnSpPr>
          <p:nvPr/>
        </p:nvCxnSpPr>
        <p:spPr>
          <a:xfrm>
            <a:off x="9516745" y="240728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H="1">
            <a:off x="9483725" y="355854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0432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24" name="Straight Arrow Connector 23"/>
          <p:cNvCxnSpPr>
            <a:stCxn id="19" idx="5"/>
            <a:endCxn id="25" idx="1"/>
          </p:cNvCxnSpPr>
          <p:nvPr/>
        </p:nvCxnSpPr>
        <p:spPr>
          <a:xfrm>
            <a:off x="10368915" y="355854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101534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sp>
        <p:nvSpPr>
          <p:cNvPr id="26" name="Rectangles 25"/>
          <p:cNvSpPr/>
          <p:nvPr/>
        </p:nvSpPr>
        <p:spPr>
          <a:xfrm>
            <a:off x="741553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27" name="Rectangles 26"/>
          <p:cNvSpPr/>
          <p:nvPr/>
        </p:nvSpPr>
        <p:spPr>
          <a:xfrm>
            <a:off x="7415530" y="5354955"/>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4</a:t>
            </a:r>
          </a:p>
        </p:txBody>
      </p:sp>
      <p:sp>
        <p:nvSpPr>
          <p:cNvPr id="28" name="Rectangles 27"/>
          <p:cNvSpPr/>
          <p:nvPr/>
        </p:nvSpPr>
        <p:spPr>
          <a:xfrm>
            <a:off x="7415530" y="4997450"/>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
        <p:nvSpPr>
          <p:cNvPr id="29" name="Text Box 28"/>
          <p:cNvSpPr txBox="1"/>
          <p:nvPr/>
        </p:nvSpPr>
        <p:spPr>
          <a:xfrm>
            <a:off x="3846195" y="4557395"/>
            <a:ext cx="1338580" cy="645160"/>
          </a:xfrm>
          <a:prstGeom prst="rect">
            <a:avLst/>
          </a:prstGeom>
          <a:noFill/>
        </p:spPr>
        <p:txBody>
          <a:bodyPr wrap="none" rtlCol="0">
            <a:spAutoFit/>
          </a:bodyPr>
          <a:lstStyle/>
          <a:p>
            <a:r>
              <a:rPr lang="en-US"/>
              <a:t>POP</a:t>
            </a:r>
            <a:r>
              <a:rPr lang="ja-JP" altLang="en-US"/>
              <a:t>：</a:t>
            </a:r>
            <a:r>
              <a:rPr lang="en-US" altLang="ja-JP"/>
              <a:t>1</a:t>
            </a:r>
          </a:p>
          <a:p>
            <a:r>
              <a:rPr lang="en-US" altLang="ja-JP"/>
              <a:t>PUSH</a:t>
            </a:r>
            <a:r>
              <a:rPr lang="ja-JP" altLang="en-US"/>
              <a:t>：</a:t>
            </a:r>
            <a:r>
              <a:rPr lang="en-US" altLang="ja-JP"/>
              <a:t>2, 3</a:t>
            </a:r>
          </a:p>
        </p:txBody>
      </p:sp>
      <p:sp>
        <p:nvSpPr>
          <p:cNvPr id="30" name="Text Box 29"/>
          <p:cNvSpPr txBox="1"/>
          <p:nvPr/>
        </p:nvSpPr>
        <p:spPr>
          <a:xfrm>
            <a:off x="7367270" y="4277995"/>
            <a:ext cx="1338580" cy="645160"/>
          </a:xfrm>
          <a:prstGeom prst="rect">
            <a:avLst/>
          </a:prstGeom>
          <a:noFill/>
        </p:spPr>
        <p:txBody>
          <a:bodyPr wrap="none" rtlCol="0">
            <a:spAutoFit/>
          </a:bodyPr>
          <a:lstStyle/>
          <a:p>
            <a:r>
              <a:rPr lang="en-US"/>
              <a:t>POP</a:t>
            </a:r>
            <a:r>
              <a:rPr lang="ja-JP" altLang="en-US"/>
              <a:t>：</a:t>
            </a:r>
            <a:r>
              <a:rPr lang="en-US" altLang="ja-JP"/>
              <a:t>3</a:t>
            </a:r>
          </a:p>
          <a:p>
            <a:r>
              <a:rPr lang="en-US" altLang="ja-JP"/>
              <a:t>PUSH</a:t>
            </a:r>
            <a:r>
              <a:rPr lang="ja-JP" altLang="en-US"/>
              <a:t>：</a:t>
            </a:r>
            <a:r>
              <a:rPr lang="en-US" altLang="ja-JP"/>
              <a:t>4, 5</a:t>
            </a:r>
          </a:p>
        </p:txBody>
      </p:sp>
      <p:cxnSp>
        <p:nvCxnSpPr>
          <p:cNvPr id="31" name="Straight Arrow Connector 30"/>
          <p:cNvCxnSpPr/>
          <p:nvPr/>
        </p:nvCxnSpPr>
        <p:spPr>
          <a:xfrm>
            <a:off x="3249295" y="298386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973570" y="297497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7.1</a:t>
            </a:r>
            <a:r>
              <a:rPr lang="ja-JP" altLang="en-US" sz="3600" dirty="0">
                <a:sym typeface="+mn-ea"/>
              </a:rPr>
              <a:t>　回帰の決定木</a:t>
            </a:r>
          </a:p>
        </p:txBody>
      </p:sp>
      <p:sp>
        <p:nvSpPr>
          <p:cNvPr id="6" name="Rectangles 5"/>
          <p:cNvSpPr/>
          <p:nvPr/>
        </p:nvSpPr>
        <p:spPr>
          <a:xfrm>
            <a:off x="63119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17" name="Oval 16"/>
          <p:cNvSpPr/>
          <p:nvPr/>
        </p:nvSpPr>
        <p:spPr>
          <a:xfrm>
            <a:off x="9204325" y="209486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18" name="Oval 17"/>
          <p:cNvSpPr/>
          <p:nvPr/>
        </p:nvSpPr>
        <p:spPr>
          <a:xfrm>
            <a:off x="8340090" y="3246120"/>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19" name="Oval 18"/>
          <p:cNvSpPr/>
          <p:nvPr/>
        </p:nvSpPr>
        <p:spPr>
          <a:xfrm>
            <a:off x="10056495" y="3246120"/>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3</a:t>
            </a:r>
          </a:p>
        </p:txBody>
      </p:sp>
      <p:cxnSp>
        <p:nvCxnSpPr>
          <p:cNvPr id="20" name="Straight Arrow Connector 19"/>
          <p:cNvCxnSpPr>
            <a:stCxn id="17" idx="3"/>
            <a:endCxn id="18" idx="7"/>
          </p:cNvCxnSpPr>
          <p:nvPr/>
        </p:nvCxnSpPr>
        <p:spPr>
          <a:xfrm flipH="1">
            <a:off x="8652510" y="240728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1"/>
          </p:cNvCxnSpPr>
          <p:nvPr/>
        </p:nvCxnSpPr>
        <p:spPr>
          <a:xfrm>
            <a:off x="9516745" y="240728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H="1">
            <a:off x="9483725" y="355854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0432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24" name="Straight Arrow Connector 23"/>
          <p:cNvCxnSpPr>
            <a:stCxn id="19" idx="5"/>
            <a:endCxn id="25" idx="1"/>
          </p:cNvCxnSpPr>
          <p:nvPr/>
        </p:nvCxnSpPr>
        <p:spPr>
          <a:xfrm>
            <a:off x="10368915" y="355854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101534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cxnSp>
        <p:nvCxnSpPr>
          <p:cNvPr id="31" name="Straight Arrow Connector 30"/>
          <p:cNvCxnSpPr/>
          <p:nvPr/>
        </p:nvCxnSpPr>
        <p:spPr>
          <a:xfrm>
            <a:off x="3862070" y="297497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054850" y="297497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931035" y="214820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4" name="Oval 3"/>
          <p:cNvSpPr/>
          <p:nvPr/>
        </p:nvSpPr>
        <p:spPr>
          <a:xfrm>
            <a:off x="1066800" y="329946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5" name="Oval 4"/>
          <p:cNvSpPr/>
          <p:nvPr/>
        </p:nvSpPr>
        <p:spPr>
          <a:xfrm>
            <a:off x="2783205" y="3299460"/>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3</a:t>
            </a:r>
          </a:p>
        </p:txBody>
      </p:sp>
      <p:cxnSp>
        <p:nvCxnSpPr>
          <p:cNvPr id="7" name="Straight Arrow Connector 6"/>
          <p:cNvCxnSpPr>
            <a:stCxn id="3" idx="3"/>
            <a:endCxn id="4" idx="7"/>
          </p:cNvCxnSpPr>
          <p:nvPr/>
        </p:nvCxnSpPr>
        <p:spPr>
          <a:xfrm flipH="1">
            <a:off x="1379220" y="246062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5"/>
            <a:endCxn id="5" idx="1"/>
          </p:cNvCxnSpPr>
          <p:nvPr/>
        </p:nvCxnSpPr>
        <p:spPr>
          <a:xfrm>
            <a:off x="2243455" y="246062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H="1">
            <a:off x="2210435" y="361188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31035" y="461073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34" name="Straight Arrow Connector 33"/>
          <p:cNvCxnSpPr>
            <a:stCxn id="5" idx="5"/>
            <a:endCxn id="35" idx="1"/>
          </p:cNvCxnSpPr>
          <p:nvPr/>
        </p:nvCxnSpPr>
        <p:spPr>
          <a:xfrm>
            <a:off x="3095625" y="361188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742055" y="4610735"/>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sp>
        <p:nvSpPr>
          <p:cNvPr id="45" name="Rectangles 44"/>
          <p:cNvSpPr/>
          <p:nvPr/>
        </p:nvSpPr>
        <p:spPr>
          <a:xfrm>
            <a:off x="631190" y="5354955"/>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46" name="Text Box 45"/>
          <p:cNvSpPr txBox="1"/>
          <p:nvPr/>
        </p:nvSpPr>
        <p:spPr>
          <a:xfrm>
            <a:off x="554990" y="4853940"/>
            <a:ext cx="944880" cy="368300"/>
          </a:xfrm>
          <a:prstGeom prst="rect">
            <a:avLst/>
          </a:prstGeom>
          <a:noFill/>
        </p:spPr>
        <p:txBody>
          <a:bodyPr wrap="none" rtlCol="0">
            <a:spAutoFit/>
          </a:bodyPr>
          <a:lstStyle/>
          <a:p>
            <a:r>
              <a:rPr lang="en-US"/>
              <a:t>POP</a:t>
            </a:r>
            <a:r>
              <a:rPr lang="ja-JP" altLang="en-US"/>
              <a:t>：</a:t>
            </a:r>
            <a:r>
              <a:rPr lang="en-US" altLang="ja-JP"/>
              <a:t>5</a:t>
            </a:r>
          </a:p>
        </p:txBody>
      </p:sp>
      <p:sp>
        <p:nvSpPr>
          <p:cNvPr id="47" name="Oval 46"/>
          <p:cNvSpPr/>
          <p:nvPr/>
        </p:nvSpPr>
        <p:spPr>
          <a:xfrm>
            <a:off x="5722620" y="214820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48" name="Oval 47"/>
          <p:cNvSpPr/>
          <p:nvPr/>
        </p:nvSpPr>
        <p:spPr>
          <a:xfrm>
            <a:off x="4858385" y="329946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49" name="Oval 48"/>
          <p:cNvSpPr/>
          <p:nvPr/>
        </p:nvSpPr>
        <p:spPr>
          <a:xfrm>
            <a:off x="6574790" y="3299460"/>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3</a:t>
            </a:r>
          </a:p>
        </p:txBody>
      </p:sp>
      <p:cxnSp>
        <p:nvCxnSpPr>
          <p:cNvPr id="50" name="Straight Arrow Connector 49"/>
          <p:cNvCxnSpPr>
            <a:stCxn id="47" idx="3"/>
            <a:endCxn id="48" idx="7"/>
          </p:cNvCxnSpPr>
          <p:nvPr/>
        </p:nvCxnSpPr>
        <p:spPr>
          <a:xfrm flipH="1">
            <a:off x="5170805" y="246062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5"/>
            <a:endCxn id="49" idx="1"/>
          </p:cNvCxnSpPr>
          <p:nvPr/>
        </p:nvCxnSpPr>
        <p:spPr>
          <a:xfrm>
            <a:off x="6035040" y="246062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3"/>
          </p:cNvCxnSpPr>
          <p:nvPr/>
        </p:nvCxnSpPr>
        <p:spPr>
          <a:xfrm flipH="1">
            <a:off x="6002020" y="361188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722620" y="4610735"/>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54" name="Straight Arrow Connector 53"/>
          <p:cNvCxnSpPr>
            <a:stCxn id="49" idx="5"/>
            <a:endCxn id="55" idx="1"/>
          </p:cNvCxnSpPr>
          <p:nvPr/>
        </p:nvCxnSpPr>
        <p:spPr>
          <a:xfrm>
            <a:off x="6887210" y="361188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533640" y="461073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sp>
        <p:nvSpPr>
          <p:cNvPr id="56" name="Rectangles 55"/>
          <p:cNvSpPr/>
          <p:nvPr/>
        </p:nvSpPr>
        <p:spPr>
          <a:xfrm>
            <a:off x="460756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57" name="Text Box 56"/>
          <p:cNvSpPr txBox="1"/>
          <p:nvPr/>
        </p:nvSpPr>
        <p:spPr>
          <a:xfrm>
            <a:off x="4526280" y="5222240"/>
            <a:ext cx="944880" cy="368300"/>
          </a:xfrm>
          <a:prstGeom prst="rect">
            <a:avLst/>
          </a:prstGeom>
          <a:noFill/>
        </p:spPr>
        <p:txBody>
          <a:bodyPr wrap="none" rtlCol="0">
            <a:spAutoFit/>
          </a:bodyPr>
          <a:lstStyle/>
          <a:p>
            <a:r>
              <a:rPr lang="en-US"/>
              <a:t>POP</a:t>
            </a:r>
            <a:r>
              <a:rPr lang="ja-JP" altLang="en-US"/>
              <a:t>：</a:t>
            </a:r>
            <a:r>
              <a:rPr lang="en-US" altLang="ja-JP"/>
              <a:t>4</a:t>
            </a:r>
          </a:p>
        </p:txBody>
      </p:sp>
      <p:cxnSp>
        <p:nvCxnSpPr>
          <p:cNvPr id="58" name="Straight Connector 57"/>
          <p:cNvCxnSpPr/>
          <p:nvPr/>
        </p:nvCxnSpPr>
        <p:spPr>
          <a:xfrm>
            <a:off x="8267065" y="6069965"/>
            <a:ext cx="1216660" cy="0"/>
          </a:xfrm>
          <a:prstGeom prst="line">
            <a:avLst/>
          </a:prstGeom>
          <a:ln w="12700"/>
        </p:spPr>
        <p:style>
          <a:lnRef idx="1">
            <a:schemeClr val="dk1"/>
          </a:lnRef>
          <a:fillRef idx="0">
            <a:schemeClr val="dk1"/>
          </a:fillRef>
          <a:effectRef idx="0">
            <a:schemeClr val="dk1"/>
          </a:effectRef>
          <a:fontRef idx="minor">
            <a:schemeClr val="tx1"/>
          </a:fontRef>
        </p:style>
      </p:cxnSp>
      <p:sp>
        <p:nvSpPr>
          <p:cNvPr id="59" name="Text Box 58"/>
          <p:cNvSpPr txBox="1"/>
          <p:nvPr/>
        </p:nvSpPr>
        <p:spPr>
          <a:xfrm>
            <a:off x="8169275" y="5222240"/>
            <a:ext cx="944880" cy="368300"/>
          </a:xfrm>
          <a:prstGeom prst="rect">
            <a:avLst/>
          </a:prstGeom>
          <a:noFill/>
        </p:spPr>
        <p:txBody>
          <a:bodyPr wrap="none" rtlCol="0">
            <a:spAutoFit/>
          </a:bodyPr>
          <a:lstStyle/>
          <a:p>
            <a:r>
              <a:rPr lang="en-US"/>
              <a:t>POP</a:t>
            </a:r>
            <a:r>
              <a:rPr lang="ja-JP" altLang="en-US"/>
              <a:t>：</a:t>
            </a:r>
            <a:r>
              <a:rPr lang="en-US" altLang="ja-JP"/>
              <a:t>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0E923-E69D-C2FF-7BD7-F7BC8335AD18}"/>
              </a:ext>
            </a:extLst>
          </p:cNvPr>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D3CF4BA-F59F-6712-1AFA-66F5483B85B4}"/>
                  </a:ext>
                </a:extLst>
              </p:cNvPr>
              <p:cNvSpPr>
                <a:spLocks noGrp="1"/>
              </p:cNvSpPr>
              <p:nvPr>
                <p:ph idx="1"/>
              </p:nvPr>
            </p:nvSpPr>
            <p:spPr/>
            <p:txBody>
              <a:bodyPr/>
              <a:lstStyle/>
              <a:p>
                <a:pPr marL="0" indent="0">
                  <a:buNone/>
                </a:pPr>
                <a:r>
                  <a:rPr kumimoji="1" lang="ja-JP" altLang="en-US" sz="2400" u="sng" dirty="0"/>
                  <a:t>各分岐で枝を伸ばすかの判断</a:t>
                </a:r>
                <a:endParaRPr kumimoji="1" lang="en-US" altLang="ja-JP" sz="2400" u="sng" dirty="0"/>
              </a:p>
              <a:p>
                <a:pPr marL="457200" indent="-457200">
                  <a:buFont typeface="+mj-lt"/>
                  <a:buAutoNum type="arabicPeriod"/>
                </a:pPr>
                <a:r>
                  <a:rPr kumimoji="1" lang="ja-JP" altLang="en-US" dirty="0"/>
                  <a:t>分岐に含まれるサンプルが</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𝑚𝑖𝑛</m:t>
                        </m:r>
                      </m:sub>
                    </m:sSub>
                    <m:r>
                      <a:rPr kumimoji="1" lang="ja-JP" altLang="en-US" i="1">
                        <a:latin typeface="Cambria Math" panose="02040503050406030204" pitchFamily="18" charset="0"/>
                      </a:rPr>
                      <m:t>未満</m:t>
                    </m:r>
                  </m:oMath>
                </a14:m>
                <a:r>
                  <a:rPr kumimoji="1" lang="ja-JP" altLang="en-US" dirty="0"/>
                  <a:t>の場合</a:t>
                </a:r>
                <a:endParaRPr kumimoji="1" lang="en-US" altLang="ja-JP" dirty="0"/>
              </a:p>
              <a:p>
                <a:pPr marL="457200" indent="-457200">
                  <a:buFont typeface="+mj-lt"/>
                  <a:buAutoNum type="arabicPeriod"/>
                </a:pPr>
                <a:r>
                  <a:rPr kumimoji="1" lang="ja-JP" altLang="en-US" dirty="0"/>
                  <a:t>最適に分割したサンプル集合の一方が空集合の場合</a:t>
                </a:r>
                <a:endParaRPr kumimoji="1" lang="en-US" altLang="ja-JP" dirty="0"/>
              </a:p>
              <a:p>
                <a:pPr marL="457200" indent="-457200">
                  <a:buFont typeface="+mj-lt"/>
                  <a:buAutoNum type="arabicPeriod"/>
                </a:pPr>
                <a:r>
                  <a:rPr kumimoji="1" lang="ja-JP" altLang="en-US" dirty="0"/>
                  <a:t>分割する前後での二乗誤差の差異が、事前に定めた値</a:t>
                </a:r>
                <a14:m>
                  <m:oMath xmlns:m="http://schemas.openxmlformats.org/officeDocument/2006/math">
                    <m:r>
                      <a:rPr kumimoji="1" lang="ja-JP" altLang="en-US" i="1" smtClean="0">
                        <a:latin typeface="Cambria Math" panose="02040503050406030204" pitchFamily="18" charset="0"/>
                      </a:rPr>
                      <m:t>𝛼</m:t>
                    </m:r>
                    <m:r>
                      <a:rPr kumimoji="1" lang="en-US" altLang="ja-JP" i="1" smtClean="0">
                        <a:latin typeface="Cambria Math" panose="02040503050406030204" pitchFamily="18" charset="0"/>
                        <a:ea typeface="Cambria Math" panose="02040503050406030204" pitchFamily="18" charset="0"/>
                      </a:rPr>
                      <m:t>&gt;</m:t>
                    </m:r>
                    <m:r>
                      <a:rPr kumimoji="1" lang="en-US" altLang="ja-JP" b="0" i="0" smtClean="0">
                        <a:latin typeface="Cambria Math" panose="02040503050406030204" pitchFamily="18" charset="0"/>
                        <a:ea typeface="Cambria Math" panose="02040503050406030204" pitchFamily="18" charset="0"/>
                      </a:rPr>
                      <m:t>0</m:t>
                    </m:r>
                  </m:oMath>
                </a14:m>
                <a:r>
                  <a:rPr kumimoji="1" lang="ja-JP" altLang="en-US" dirty="0"/>
                  <a:t>未満の場合</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altLang="ja-JP" sz="2400" i="1" smtClean="0">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𝑗</m:t>
                          </m:r>
                          <m:r>
                            <a:rPr lang="en-US" altLang="ja-JP" sz="2400" i="1">
                              <a:latin typeface="Cambria Math" panose="02040503050406030204" pitchFamily="18" charset="0"/>
                              <a:cs typeface="DejaVu Math TeX Gyre" panose="02000503000000000000" charset="0"/>
                            </a:rPr>
                            <m:t>=1</m:t>
                          </m:r>
                        </m:sub>
                        <m:sup>
                          <m:r>
                            <a:rPr lang="en-US" altLang="ja-JP" sz="2400" i="1">
                              <a:latin typeface="Cambria Math" panose="02040503050406030204" pitchFamily="18" charset="0"/>
                              <a:cs typeface="DejaVu Math TeX Gyre" panose="02000503000000000000" charset="0"/>
                            </a:rPr>
                            <m:t>𝑚</m:t>
                          </m:r>
                        </m:sup>
                        <m:e>
                          <m:nary>
                            <m:naryPr>
                              <m:chr m:val="∑"/>
                              <m:limLoc m:val="undOvr"/>
                              <m:supHide m:val="on"/>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𝑖</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𝑥</m:t>
                                  </m:r>
                                </m:e>
                                <m:sub>
                                  <m:r>
                                    <a:rPr lang="en-US" altLang="ja-JP" sz="2400" i="1">
                                      <a:latin typeface="Cambria Math" panose="02040503050406030204" pitchFamily="18" charset="0"/>
                                      <a:cs typeface="DejaVu Math TeX Gyre" panose="02000503000000000000" charset="0"/>
                                    </a:rPr>
                                    <m:t>𝑖</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𝑖</m:t>
                                  </m:r>
                                </m:sub>
                              </m:sSub>
                            </m:sub>
                            <m:sup/>
                            <m:e>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𝑦</m:t>
                                  </m:r>
                                </m:e>
                                <m:sub>
                                  <m:r>
                                    <a:rPr lang="en-US" altLang="ja-JP" sz="2400" i="1">
                                      <a:latin typeface="Cambria Math" panose="02040503050406030204" pitchFamily="18" charset="0"/>
                                      <a:cs typeface="DejaVu Math TeX Gyre" panose="02000503000000000000" charset="0"/>
                                    </a:rPr>
                                    <m:t>𝑖</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sSup>
                                <m:sSupPr>
                                  <m:ctrlPr>
                                    <a:rPr lang="en-US" altLang="ja-JP" sz="2400" i="1">
                                      <a:latin typeface="Cambria Math" panose="02040503050406030204" pitchFamily="18" charset="0"/>
                                      <a:cs typeface="DejaVu Math TeX Gyre" panose="02000503000000000000" charset="0"/>
                                    </a:rPr>
                                  </m:ctrlPr>
                                </m:sSupPr>
                                <m:e>
                                  <m:r>
                                    <a:rPr lang="en-US" altLang="ja-JP" sz="2400" i="1">
                                      <a:latin typeface="Cambria Math" panose="02040503050406030204" pitchFamily="18" charset="0"/>
                                      <a:cs typeface="DejaVu Math TeX Gyre" panose="02000503000000000000" charset="0"/>
                                    </a:rPr>
                                    <m:t>)</m:t>
                                  </m:r>
                                </m:e>
                                <m:sup>
                                  <m:r>
                                    <a:rPr lang="en-US" altLang="ja-JP" sz="2400" i="1">
                                      <a:latin typeface="Cambria Math" panose="02040503050406030204" pitchFamily="18" charset="0"/>
                                      <a:cs typeface="DejaVu Math TeX Gyre" panose="02000503000000000000" charset="0"/>
                                    </a:rPr>
                                    <m:t>2</m:t>
                                  </m:r>
                                </m:sup>
                              </m:sSup>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𝛼</m:t>
                              </m:r>
                              <m:r>
                                <a:rPr lang="en-US" altLang="ja-JP" sz="2400" i="1">
                                  <a:latin typeface="Cambria Math" panose="02040503050406030204" pitchFamily="18" charset="0"/>
                                  <a:cs typeface="DejaVu Math TeX Gyre" panose="02000503000000000000" charset="0"/>
                                </a:rPr>
                                <m:t>𝑚</m:t>
                              </m:r>
                            </m:e>
                          </m:nary>
                        </m:e>
                      </m:nary>
                    </m:oMath>
                  </m:oMathPara>
                </a14:m>
                <a:endParaRPr kumimoji="1" lang="ja-JP" altLang="en-US" dirty="0"/>
              </a:p>
            </p:txBody>
          </p:sp>
        </mc:Choice>
        <mc:Fallback>
          <p:sp>
            <p:nvSpPr>
              <p:cNvPr id="3" name="コンテンツ プレースホルダー 2">
                <a:extLst>
                  <a:ext uri="{FF2B5EF4-FFF2-40B4-BE49-F238E27FC236}">
                    <a16:creationId xmlns:a16="http://schemas.microsoft.com/office/drawing/2014/main" id="{4D3CF4BA-F59F-6712-1AFA-66F5483B85B4}"/>
                  </a:ext>
                </a:extLst>
              </p:cNvPr>
              <p:cNvSpPr>
                <a:spLocks noGrp="1" noRot="1" noChangeAspect="1" noMove="1" noResize="1" noEditPoints="1" noAdjustHandles="1" noChangeArrowheads="1" noChangeShapeType="1" noTextEdit="1"/>
              </p:cNvSpPr>
              <p:nvPr>
                <p:ph idx="1"/>
              </p:nvPr>
            </p:nvSpPr>
            <p:spPr>
              <a:blipFill>
                <a:blip r:embed="rId2"/>
                <a:stretch>
                  <a:fillRect l="-870" t="-238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626E977-6295-EA88-26D9-7CFDE03AF586}"/>
              </a:ext>
            </a:extLst>
          </p:cNvPr>
          <p:cNvSpPr txBox="1"/>
          <p:nvPr/>
        </p:nvSpPr>
        <p:spPr>
          <a:xfrm>
            <a:off x="7768817" y="4001294"/>
            <a:ext cx="1488141" cy="461665"/>
          </a:xfrm>
          <a:prstGeom prst="rect">
            <a:avLst/>
          </a:prstGeom>
          <a:noFill/>
        </p:spPr>
        <p:txBody>
          <a:bodyPr wrap="square">
            <a:spAutoFit/>
          </a:bodyPr>
          <a:lstStyle/>
          <a:p>
            <a:pPr algn="ctr"/>
            <a:r>
              <a:rPr lang="en-US" altLang="ja-JP" sz="2400" i="1" dirty="0">
                <a:latin typeface="DejaVu Math TeX Gyre" panose="02000503000000000000" charset="0"/>
                <a:cs typeface="DejaVu Math TeX Gyre" panose="02000503000000000000" charset="0"/>
              </a:rPr>
              <a:t>(7.3)</a:t>
            </a:r>
          </a:p>
        </p:txBody>
      </p:sp>
    </p:spTree>
    <p:extLst>
      <p:ext uri="{BB962C8B-B14F-4D97-AF65-F5344CB8AC3E}">
        <p14:creationId xmlns:p14="http://schemas.microsoft.com/office/powerpoint/2010/main" val="348436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a:t>決定木（</a:t>
            </a:r>
            <a:r>
              <a:rPr lang="en-US" altLang="ja-JP" sz="3600"/>
              <a:t>decision tree</a:t>
            </a:r>
            <a:r>
              <a:rPr lang="ja-JP" altLang="en-US" sz="3600"/>
              <a:t>）とは</a:t>
            </a:r>
          </a:p>
        </p:txBody>
      </p:sp>
      <p:sp>
        <p:nvSpPr>
          <p:cNvPr id="3" name="Content Placeholder 2"/>
          <p:cNvSpPr>
            <a:spLocks noGrp="1"/>
          </p:cNvSpPr>
          <p:nvPr>
            <p:ph idx="1"/>
          </p:nvPr>
        </p:nvSpPr>
        <p:spPr/>
        <p:txBody>
          <a:bodyPr/>
          <a:lstStyle/>
          <a:p>
            <a:pPr marL="0" indent="0">
              <a:buNone/>
            </a:pPr>
            <a:r>
              <a:rPr lang="ja-JP" altLang="en-US"/>
              <a:t>意思決定や分類、判別、予測などのために作られる、木構造（ツリー構造）のデータや図などのこと</a:t>
            </a:r>
          </a:p>
          <a:p>
            <a:pPr marL="0" indent="0">
              <a:buNone/>
            </a:pPr>
            <a:endParaRPr lang="en-US" altLang="ja-JP"/>
          </a:p>
          <a:p>
            <a:pPr marL="0" indent="0">
              <a:buNone/>
            </a:pPr>
            <a:r>
              <a:rPr lang="ja-JP" altLang="en-US"/>
              <a:t>分類を行うものを「</a:t>
            </a:r>
            <a:r>
              <a:rPr lang="ja-JP" altLang="en-US" b="1"/>
              <a:t>分類木</a:t>
            </a:r>
            <a:r>
              <a:rPr lang="ja-JP" altLang="en-US"/>
              <a:t>（</a:t>
            </a:r>
            <a:r>
              <a:rPr lang="en-US" altLang="ja-JP"/>
              <a:t>classification tree</a:t>
            </a:r>
            <a:r>
              <a:rPr lang="ja-JP" altLang="en-US"/>
              <a:t>）」</a:t>
            </a:r>
          </a:p>
          <a:p>
            <a:pPr marL="0" indent="0">
              <a:buNone/>
            </a:pPr>
            <a:endParaRPr lang="ja-JP" altLang="en-US"/>
          </a:p>
          <a:p>
            <a:pPr marL="0" indent="0">
              <a:buNone/>
            </a:pPr>
            <a:r>
              <a:rPr lang="ja-JP" altLang="en-US"/>
              <a:t>関数の近似により推論や予測を行うものを「</a:t>
            </a:r>
            <a:r>
              <a:rPr lang="ja-JP" altLang="en-US" b="1"/>
              <a:t>回帰木</a:t>
            </a:r>
            <a:r>
              <a:rPr lang="ja-JP" altLang="en-US"/>
              <a:t>（</a:t>
            </a:r>
            <a:r>
              <a:rPr lang="en-US" altLang="ja-JP"/>
              <a:t>regression tree</a:t>
            </a:r>
            <a:r>
              <a:rPr lang="ja-JP" altLang="en-US"/>
              <a:t>）」</a:t>
            </a:r>
          </a:p>
        </p:txBody>
      </p:sp>
      <p:grpSp>
        <p:nvGrpSpPr>
          <p:cNvPr id="70" name="Group 69"/>
          <p:cNvGrpSpPr/>
          <p:nvPr/>
        </p:nvGrpSpPr>
        <p:grpSpPr>
          <a:xfrm>
            <a:off x="9311640" y="3484245"/>
            <a:ext cx="2310130" cy="2791460"/>
            <a:chOff x="2300" y="1033"/>
            <a:chExt cx="7452" cy="8514"/>
          </a:xfrm>
        </p:grpSpPr>
        <p:cxnSp>
          <p:nvCxnSpPr>
            <p:cNvPr id="20" name="Straight Connector 19"/>
            <p:cNvCxnSpPr/>
            <p:nvPr/>
          </p:nvCxnSpPr>
          <p:spPr>
            <a:xfrm flipH="1">
              <a:off x="3884" y="2726"/>
              <a:ext cx="25" cy="384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159" y="3396"/>
              <a:ext cx="2267" cy="182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4120" y="9529"/>
              <a:ext cx="4022" cy="1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119" y="1258"/>
              <a:ext cx="24" cy="827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884" y="5583"/>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09" y="6572"/>
              <a:ext cx="2234" cy="102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19" y="6668"/>
              <a:ext cx="2155" cy="9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0" y="5375"/>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843" y="7242"/>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0" name="Oval 9"/>
            <p:cNvSpPr/>
            <p:nvPr/>
          </p:nvSpPr>
          <p:spPr>
            <a:xfrm>
              <a:off x="3608" y="6286"/>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9" name="Straight Connector 38"/>
            <p:cNvCxnSpPr/>
            <p:nvPr/>
          </p:nvCxnSpPr>
          <p:spPr>
            <a:xfrm flipH="1">
              <a:off x="8299" y="4641"/>
              <a:ext cx="31" cy="202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43" y="4973"/>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56" name="Straight Connector 55"/>
            <p:cNvCxnSpPr/>
            <p:nvPr/>
          </p:nvCxnSpPr>
          <p:spPr>
            <a:xfrm flipH="1">
              <a:off x="7090" y="3165"/>
              <a:ext cx="7" cy="13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44" y="5008"/>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2" name="Straight Connector 41"/>
            <p:cNvCxnSpPr/>
            <p:nvPr/>
          </p:nvCxnSpPr>
          <p:spPr>
            <a:xfrm flipV="1">
              <a:off x="8314" y="5714"/>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99" y="7098"/>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8" name="Oval 17"/>
            <p:cNvSpPr/>
            <p:nvPr/>
          </p:nvSpPr>
          <p:spPr>
            <a:xfrm>
              <a:off x="3392" y="6090"/>
              <a:ext cx="1008" cy="1008"/>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9" name="Oval 18"/>
            <p:cNvSpPr/>
            <p:nvPr/>
          </p:nvSpPr>
          <p:spPr>
            <a:xfrm>
              <a:off x="2300" y="4864"/>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1" name="Straight Connector 20"/>
            <p:cNvCxnSpPr/>
            <p:nvPr/>
          </p:nvCxnSpPr>
          <p:spPr>
            <a:xfrm>
              <a:off x="2735" y="3429"/>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5" y="5471"/>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44" y="3165"/>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4" name="Oval 23"/>
            <p:cNvSpPr/>
            <p:nvPr/>
          </p:nvSpPr>
          <p:spPr>
            <a:xfrm>
              <a:off x="2300" y="3021"/>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6" name="Straight Connector 25"/>
            <p:cNvCxnSpPr/>
            <p:nvPr/>
          </p:nvCxnSpPr>
          <p:spPr>
            <a:xfrm flipH="1">
              <a:off x="4755" y="3741"/>
              <a:ext cx="16" cy="1883"/>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23" y="6405"/>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8" name="Oval 27"/>
            <p:cNvSpPr/>
            <p:nvPr/>
          </p:nvSpPr>
          <p:spPr>
            <a:xfrm>
              <a:off x="3680" y="439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9" name="Oval 28"/>
            <p:cNvSpPr/>
            <p:nvPr/>
          </p:nvSpPr>
          <p:spPr>
            <a:xfrm>
              <a:off x="6662" y="4005"/>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0" name="Oval 29"/>
            <p:cNvSpPr/>
            <p:nvPr/>
          </p:nvSpPr>
          <p:spPr>
            <a:xfrm>
              <a:off x="3680" y="257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2" name="Oval 21"/>
            <p:cNvSpPr/>
            <p:nvPr/>
          </p:nvSpPr>
          <p:spPr>
            <a:xfrm>
              <a:off x="4547" y="364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1" name="Oval 30"/>
            <p:cNvSpPr/>
            <p:nvPr/>
          </p:nvSpPr>
          <p:spPr>
            <a:xfrm>
              <a:off x="9104" y="537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2" name="Oval 31"/>
            <p:cNvSpPr/>
            <p:nvPr/>
          </p:nvSpPr>
          <p:spPr>
            <a:xfrm>
              <a:off x="4403" y="3501"/>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3" name="Oval 32"/>
            <p:cNvSpPr/>
            <p:nvPr/>
          </p:nvSpPr>
          <p:spPr>
            <a:xfrm>
              <a:off x="6878" y="5296"/>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4" name="Oval 33"/>
            <p:cNvSpPr/>
            <p:nvPr/>
          </p:nvSpPr>
          <p:spPr>
            <a:xfrm>
              <a:off x="3536" y="2431"/>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5" name="Straight Connector 34"/>
            <p:cNvCxnSpPr/>
            <p:nvPr/>
          </p:nvCxnSpPr>
          <p:spPr>
            <a:xfrm>
              <a:off x="5281" y="5966"/>
              <a:ext cx="838" cy="48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123" y="5758"/>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7" name="Oval 36"/>
            <p:cNvSpPr/>
            <p:nvPr/>
          </p:nvSpPr>
          <p:spPr>
            <a:xfrm>
              <a:off x="4907" y="554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8" name="Oval 37"/>
            <p:cNvSpPr/>
            <p:nvPr/>
          </p:nvSpPr>
          <p:spPr>
            <a:xfrm>
              <a:off x="7879" y="626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1" name="Oval 40"/>
            <p:cNvSpPr/>
            <p:nvPr/>
          </p:nvSpPr>
          <p:spPr>
            <a:xfrm>
              <a:off x="6662" y="5080"/>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3" name="Oval 42"/>
            <p:cNvSpPr/>
            <p:nvPr/>
          </p:nvSpPr>
          <p:spPr>
            <a:xfrm>
              <a:off x="8960" y="5224"/>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4" name="Straight Connector 43"/>
            <p:cNvCxnSpPr/>
            <p:nvPr/>
          </p:nvCxnSpPr>
          <p:spPr>
            <a:xfrm flipV="1">
              <a:off x="8330" y="4482"/>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888" y="4000"/>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6" name="Oval 45"/>
            <p:cNvSpPr/>
            <p:nvPr/>
          </p:nvSpPr>
          <p:spPr>
            <a:xfrm>
              <a:off x="9104" y="4221"/>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7" name="Oval 46"/>
            <p:cNvSpPr/>
            <p:nvPr/>
          </p:nvSpPr>
          <p:spPr>
            <a:xfrm>
              <a:off x="8099" y="439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2" name="Oval 11"/>
            <p:cNvSpPr/>
            <p:nvPr/>
          </p:nvSpPr>
          <p:spPr>
            <a:xfrm>
              <a:off x="7955" y="425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0" name="Oval 49"/>
            <p:cNvSpPr/>
            <p:nvPr/>
          </p:nvSpPr>
          <p:spPr>
            <a:xfrm>
              <a:off x="5699" y="4829"/>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1" name="Oval 50"/>
            <p:cNvSpPr/>
            <p:nvPr/>
          </p:nvSpPr>
          <p:spPr>
            <a:xfrm>
              <a:off x="3536" y="425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2" name="Oval 51"/>
            <p:cNvSpPr/>
            <p:nvPr/>
          </p:nvSpPr>
          <p:spPr>
            <a:xfrm>
              <a:off x="6878" y="4216"/>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3" name="Oval 52"/>
            <p:cNvSpPr/>
            <p:nvPr/>
          </p:nvSpPr>
          <p:spPr>
            <a:xfrm>
              <a:off x="7998" y="3007"/>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5" name="Oval 54"/>
            <p:cNvSpPr/>
            <p:nvPr/>
          </p:nvSpPr>
          <p:spPr>
            <a:xfrm>
              <a:off x="8142" y="316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7" name="Oval 56"/>
            <p:cNvSpPr/>
            <p:nvPr/>
          </p:nvSpPr>
          <p:spPr>
            <a:xfrm>
              <a:off x="6738" y="287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9" name="Oval 58"/>
            <p:cNvSpPr/>
            <p:nvPr/>
          </p:nvSpPr>
          <p:spPr>
            <a:xfrm>
              <a:off x="6882" y="3021"/>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0" name="Straight Connector 59"/>
            <p:cNvCxnSpPr/>
            <p:nvPr/>
          </p:nvCxnSpPr>
          <p:spPr>
            <a:xfrm>
              <a:off x="4668" y="2369"/>
              <a:ext cx="1491" cy="135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7" y="228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2" name="Oval 61"/>
            <p:cNvSpPr/>
            <p:nvPr/>
          </p:nvSpPr>
          <p:spPr>
            <a:xfrm>
              <a:off x="4403" y="215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3" name="Straight Connector 62"/>
            <p:cNvCxnSpPr/>
            <p:nvPr/>
          </p:nvCxnSpPr>
          <p:spPr>
            <a:xfrm flipV="1">
              <a:off x="6119" y="1609"/>
              <a:ext cx="1062" cy="1110"/>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882" y="143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5" name="Oval 64"/>
            <p:cNvSpPr/>
            <p:nvPr/>
          </p:nvSpPr>
          <p:spPr>
            <a:xfrm>
              <a:off x="6733" y="129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8" name="Oval 67"/>
            <p:cNvSpPr/>
            <p:nvPr/>
          </p:nvSpPr>
          <p:spPr>
            <a:xfrm>
              <a:off x="5915" y="117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9" name="Oval 68"/>
            <p:cNvSpPr/>
            <p:nvPr/>
          </p:nvSpPr>
          <p:spPr>
            <a:xfrm>
              <a:off x="5771" y="103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0E923-E69D-C2FF-7BD7-F7BC8335AD18}"/>
              </a:ext>
            </a:extLst>
          </p:cNvPr>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p:sp>
        <p:nvSpPr>
          <p:cNvPr id="3" name="コンテンツ プレースホルダー 2">
            <a:extLst>
              <a:ext uri="{FF2B5EF4-FFF2-40B4-BE49-F238E27FC236}">
                <a16:creationId xmlns:a16="http://schemas.microsoft.com/office/drawing/2014/main" id="{4D3CF4BA-F59F-6712-1AFA-66F5483B85B4}"/>
              </a:ext>
            </a:extLst>
          </p:cNvPr>
          <p:cNvSpPr>
            <a:spLocks noGrp="1"/>
          </p:cNvSpPr>
          <p:nvPr>
            <p:ph idx="1"/>
          </p:nvPr>
        </p:nvSpPr>
        <p:spPr/>
        <p:txBody>
          <a:bodyPr/>
          <a:lstStyle/>
          <a:p>
            <a:pPr marL="0" indent="0">
              <a:buNone/>
            </a:pPr>
            <a:r>
              <a:rPr kumimoji="1" lang="en-US" altLang="ja-JP" dirty="0"/>
              <a:t>Boston</a:t>
            </a:r>
            <a:r>
              <a:rPr kumimoji="1" lang="ja-JP" altLang="en-US" dirty="0"/>
              <a:t>の住宅の平均価格（目的変数）の決定木を構成してみた</a:t>
            </a:r>
            <a:endParaRPr kumimoji="1"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89A905A4-D07E-6F18-48CE-AB2BD0AA2A78}"/>
              </a:ext>
            </a:extLst>
          </p:cNvPr>
          <p:cNvPicPr>
            <a:picLocks noChangeAspect="1"/>
          </p:cNvPicPr>
          <p:nvPr/>
        </p:nvPicPr>
        <p:blipFill>
          <a:blip r:embed="rId2"/>
          <a:stretch>
            <a:fillRect/>
          </a:stretch>
        </p:blipFill>
        <p:spPr>
          <a:xfrm>
            <a:off x="526367" y="2547597"/>
            <a:ext cx="5569633" cy="3629366"/>
          </a:xfrm>
          <a:prstGeom prst="rect">
            <a:avLst/>
          </a:prstGeom>
        </p:spPr>
      </p:pic>
      <p:pic>
        <p:nvPicPr>
          <p:cNvPr id="8" name="図 7">
            <a:extLst>
              <a:ext uri="{FF2B5EF4-FFF2-40B4-BE49-F238E27FC236}">
                <a16:creationId xmlns:a16="http://schemas.microsoft.com/office/drawing/2014/main" id="{E960242F-D4B0-0582-1B48-D4BA8BD4A8F4}"/>
              </a:ext>
            </a:extLst>
          </p:cNvPr>
          <p:cNvPicPr>
            <a:picLocks noChangeAspect="1"/>
          </p:cNvPicPr>
          <p:nvPr/>
        </p:nvPicPr>
        <p:blipFill>
          <a:blip r:embed="rId3"/>
          <a:stretch>
            <a:fillRect/>
          </a:stretch>
        </p:blipFill>
        <p:spPr>
          <a:xfrm>
            <a:off x="5269676" y="2468683"/>
            <a:ext cx="5893624" cy="3645245"/>
          </a:xfrm>
          <a:prstGeom prst="rect">
            <a:avLst/>
          </a:prstGeom>
        </p:spPr>
      </p:pic>
    </p:spTree>
    <p:extLst>
      <p:ext uri="{BB962C8B-B14F-4D97-AF65-F5344CB8AC3E}">
        <p14:creationId xmlns:p14="http://schemas.microsoft.com/office/powerpoint/2010/main" val="705024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1087F8-EB45-4596-48AF-516A50BE428D}"/>
              </a:ext>
            </a:extLst>
          </p:cNvPr>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p:sp>
        <p:nvSpPr>
          <p:cNvPr id="3" name="コンテンツ プレースホルダー 2">
            <a:extLst>
              <a:ext uri="{FF2B5EF4-FFF2-40B4-BE49-F238E27FC236}">
                <a16:creationId xmlns:a16="http://schemas.microsoft.com/office/drawing/2014/main" id="{97E2983A-E740-55AA-765B-298AFA900327}"/>
              </a:ext>
            </a:extLst>
          </p:cNvPr>
          <p:cNvSpPr>
            <a:spLocks noGrp="1"/>
          </p:cNvSpPr>
          <p:nvPr>
            <p:ph idx="1"/>
          </p:nvPr>
        </p:nvSpPr>
        <p:spPr>
          <a:xfrm>
            <a:off x="647700" y="1825625"/>
            <a:ext cx="10515600" cy="350308"/>
          </a:xfrm>
        </p:spPr>
        <p:txBody>
          <a:bodyPr>
            <a:normAutofit lnSpcReduction="10000"/>
          </a:bodyPr>
          <a:lstStyle/>
          <a:p>
            <a:pPr marL="0" indent="0">
              <a:buNone/>
            </a:pPr>
            <a:r>
              <a:rPr kumimoji="1" lang="en-US" altLang="ja-JP" dirty="0"/>
              <a:t>Boston</a:t>
            </a:r>
            <a:r>
              <a:rPr kumimoji="1" lang="ja-JP" altLang="en-US" dirty="0"/>
              <a:t>データセットに対して </a:t>
            </a:r>
            <a:r>
              <a:rPr kumimoji="1" lang="en-US" altLang="ja-JP" dirty="0"/>
              <a:t>10-fold CV </a:t>
            </a:r>
            <a:r>
              <a:rPr kumimoji="1" lang="ja-JP" altLang="en-US" dirty="0"/>
              <a:t>を行い </a:t>
            </a:r>
            <a:r>
              <a:rPr kumimoji="1" lang="en-US" altLang="ja-JP" dirty="0"/>
              <a:t>α </a:t>
            </a:r>
            <a:r>
              <a:rPr kumimoji="1" lang="ja-JP" altLang="en-US" dirty="0"/>
              <a:t>を求める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CAEEAED-EF81-7A5A-823C-45980695B1D3}"/>
                  </a:ext>
                </a:extLst>
              </p:cNvPr>
              <p:cNvSpPr txBox="1"/>
              <p:nvPr/>
            </p:nvSpPr>
            <p:spPr>
              <a:xfrm>
                <a:off x="914400" y="6155267"/>
                <a:ext cx="3948517" cy="369332"/>
              </a:xfrm>
              <a:prstGeom prst="rect">
                <a:avLst/>
              </a:prstGeom>
              <a:noFill/>
            </p:spPr>
            <p:txBody>
              <a:bodyPr wrap="none" rtlCol="0">
                <a:spAutoFit/>
              </a:bodyPr>
              <a:lstStyle/>
              <a:p>
                <a14:m>
                  <m:oMath xmlns:m="http://schemas.openxmlformats.org/officeDocument/2006/math">
                    <m:r>
                      <a:rPr kumimoji="1" lang="ja-JP" altLang="en-US" i="1" smtClean="0">
                        <a:latin typeface="Cambria Math" panose="02040503050406030204" pitchFamily="18" charset="0"/>
                      </a:rPr>
                      <m:t>𝛼</m:t>
                    </m:r>
                    <m:r>
                      <a:rPr kumimoji="1" lang="ja-JP" altLang="en-US" i="1">
                        <a:latin typeface="Cambria Math" panose="02040503050406030204" pitchFamily="18" charset="0"/>
                      </a:rPr>
                      <m:t>の</m:t>
                    </m:r>
                  </m:oMath>
                </a14:m>
                <a:r>
                  <a:rPr kumimoji="1" lang="ja-JP" altLang="en-US" dirty="0"/>
                  <a:t>値を変えながら</a:t>
                </a:r>
                <a:r>
                  <a:rPr kumimoji="1" lang="en-US" altLang="ja-JP" dirty="0"/>
                  <a:t>CV</a:t>
                </a:r>
                <a:r>
                  <a:rPr kumimoji="1" lang="ja-JP" altLang="en-US" dirty="0"/>
                  <a:t>の評価値を計算</a:t>
                </a:r>
              </a:p>
            </p:txBody>
          </p:sp>
        </mc:Choice>
        <mc:Fallback xmlns="">
          <p:sp>
            <p:nvSpPr>
              <p:cNvPr id="6" name="テキスト ボックス 5">
                <a:extLst>
                  <a:ext uri="{FF2B5EF4-FFF2-40B4-BE49-F238E27FC236}">
                    <a16:creationId xmlns:a16="http://schemas.microsoft.com/office/drawing/2014/main" id="{1CAEEAED-EF81-7A5A-823C-45980695B1D3}"/>
                  </a:ext>
                </a:extLst>
              </p:cNvPr>
              <p:cNvSpPr txBox="1">
                <a:spLocks noRot="1" noChangeAspect="1" noMove="1" noResize="1" noEditPoints="1" noAdjustHandles="1" noChangeArrowheads="1" noChangeShapeType="1" noTextEdit="1"/>
              </p:cNvSpPr>
              <p:nvPr/>
            </p:nvSpPr>
            <p:spPr>
              <a:xfrm>
                <a:off x="914400" y="6155267"/>
                <a:ext cx="3948517" cy="369332"/>
              </a:xfrm>
              <a:prstGeom prst="rect">
                <a:avLst/>
              </a:prstGeom>
              <a:blipFill>
                <a:blip r:embed="rId3"/>
                <a:stretch>
                  <a:fillRect t="-13333" r="-772"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9DE76ED-FB5E-374A-D169-4A6CE9ACACCB}"/>
                  </a:ext>
                </a:extLst>
              </p:cNvPr>
              <p:cNvSpPr txBox="1"/>
              <p:nvPr/>
            </p:nvSpPr>
            <p:spPr>
              <a:xfrm>
                <a:off x="6096000" y="6155267"/>
                <a:ext cx="4705071"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𝑚𝑖𝑛</m:t>
                    </m:r>
                  </m:oMath>
                </a14:m>
                <a:r>
                  <a:rPr kumimoji="1" lang="ja-JP" altLang="en-US" dirty="0"/>
                  <a:t> を</a:t>
                </a:r>
                <a:r>
                  <a:rPr kumimoji="1" lang="en-US" altLang="ja-JP" dirty="0"/>
                  <a:t>1</a:t>
                </a:r>
                <a:r>
                  <a:rPr kumimoji="1" lang="ja-JP" altLang="en-US" dirty="0"/>
                  <a:t>から</a:t>
                </a:r>
                <a:r>
                  <a:rPr kumimoji="1" lang="en-US" altLang="ja-JP" dirty="0"/>
                  <a:t>12</a:t>
                </a:r>
                <a:r>
                  <a:rPr kumimoji="1" lang="ja-JP" altLang="en-US" dirty="0"/>
                  <a:t>まで変えながら評価値を計算</a:t>
                </a:r>
              </a:p>
            </p:txBody>
          </p:sp>
        </mc:Choice>
        <mc:Fallback xmlns="">
          <p:sp>
            <p:nvSpPr>
              <p:cNvPr id="7" name="テキスト ボックス 6">
                <a:extLst>
                  <a:ext uri="{FF2B5EF4-FFF2-40B4-BE49-F238E27FC236}">
                    <a16:creationId xmlns:a16="http://schemas.microsoft.com/office/drawing/2014/main" id="{49DE76ED-FB5E-374A-D169-4A6CE9ACACCB}"/>
                  </a:ext>
                </a:extLst>
              </p:cNvPr>
              <p:cNvSpPr txBox="1">
                <a:spLocks noRot="1" noChangeAspect="1" noMove="1" noResize="1" noEditPoints="1" noAdjustHandles="1" noChangeArrowheads="1" noChangeShapeType="1" noTextEdit="1"/>
              </p:cNvSpPr>
              <p:nvPr/>
            </p:nvSpPr>
            <p:spPr>
              <a:xfrm>
                <a:off x="6096000" y="6155267"/>
                <a:ext cx="4705071" cy="369332"/>
              </a:xfrm>
              <a:prstGeom prst="rect">
                <a:avLst/>
              </a:prstGeom>
              <a:blipFill>
                <a:blip r:embed="rId4"/>
                <a:stretch>
                  <a:fillRect t="-13333" r="-389" b="-2833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B3000CA7-EC79-1ADD-CA1E-55DE2363B208}"/>
              </a:ext>
            </a:extLst>
          </p:cNvPr>
          <p:cNvPicPr>
            <a:picLocks noChangeAspect="1"/>
          </p:cNvPicPr>
          <p:nvPr/>
        </p:nvPicPr>
        <p:blipFill>
          <a:blip r:embed="rId5"/>
          <a:stretch>
            <a:fillRect/>
          </a:stretch>
        </p:blipFill>
        <p:spPr>
          <a:xfrm>
            <a:off x="552136" y="2203861"/>
            <a:ext cx="4373534" cy="3838813"/>
          </a:xfrm>
          <a:prstGeom prst="rect">
            <a:avLst/>
          </a:prstGeom>
        </p:spPr>
      </p:pic>
      <p:pic>
        <p:nvPicPr>
          <p:cNvPr id="11" name="図 10">
            <a:extLst>
              <a:ext uri="{FF2B5EF4-FFF2-40B4-BE49-F238E27FC236}">
                <a16:creationId xmlns:a16="http://schemas.microsoft.com/office/drawing/2014/main" id="{B35C1DCC-06A3-126A-DC6A-1777B9D4ED17}"/>
              </a:ext>
            </a:extLst>
          </p:cNvPr>
          <p:cNvPicPr>
            <a:picLocks noChangeAspect="1"/>
          </p:cNvPicPr>
          <p:nvPr/>
        </p:nvPicPr>
        <p:blipFill>
          <a:blip r:embed="rId6"/>
          <a:stretch>
            <a:fillRect/>
          </a:stretch>
        </p:blipFill>
        <p:spPr>
          <a:xfrm>
            <a:off x="6096000" y="2419790"/>
            <a:ext cx="4251512" cy="3735477"/>
          </a:xfrm>
          <a:prstGeom prst="rect">
            <a:avLst/>
          </a:prstGeom>
        </p:spPr>
      </p:pic>
    </p:spTree>
    <p:extLst>
      <p:ext uri="{BB962C8B-B14F-4D97-AF65-F5344CB8AC3E}">
        <p14:creationId xmlns:p14="http://schemas.microsoft.com/office/powerpoint/2010/main" val="394525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7.2</a:t>
            </a:r>
            <a:r>
              <a:rPr lang="ja-JP" altLang="en-US" sz="3600" dirty="0">
                <a:sym typeface="+mn-ea"/>
              </a:rPr>
              <a:t>　分類の決定木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7.2</a:t>
            </a:r>
            <a:r>
              <a:rPr lang="ja-JP" altLang="en-US" sz="3600" dirty="0">
                <a:sym typeface="+mn-ea"/>
              </a:rPr>
              <a:t>　分類の決定木</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EE14123-05D7-82EF-4B15-4B9BE0EEB8C8}"/>
                  </a:ext>
                </a:extLst>
              </p:cNvPr>
              <p:cNvSpPr txBox="1"/>
              <p:nvPr/>
            </p:nvSpPr>
            <p:spPr>
              <a:xfrm>
                <a:off x="815788" y="1775012"/>
                <a:ext cx="10632141" cy="4203074"/>
              </a:xfrm>
              <a:prstGeom prst="rect">
                <a:avLst/>
              </a:prstGeom>
              <a:noFill/>
            </p:spPr>
            <p:txBody>
              <a:bodyPr wrap="square" rtlCol="0">
                <a:spAutoFit/>
              </a:bodyPr>
              <a:lstStyle/>
              <a:p>
                <a:r>
                  <a:rPr lang="ja-JP" altLang="en-US" sz="1800" dirty="0">
                    <a:latin typeface="+mn-ea"/>
                    <a:cs typeface="DejaVu Math TeX Gyre" panose="02000503000000000000" charset="0"/>
                  </a:rPr>
                  <a:t>同時確率が</a:t>
                </a:r>
                <a:r>
                  <a:rPr lang="en-US" altLang="ja-JP" sz="1800" dirty="0">
                    <a:latin typeface="+mn-ea"/>
                    <a:cs typeface="DejaVu Math TeX Gyre" panose="02000503000000000000" charset="0"/>
                  </a:rPr>
                  <a:t> </a:t>
                </a:r>
                <a14:m>
                  <m:oMath xmlns:m="http://schemas.openxmlformats.org/officeDocument/2006/math">
                    <m:r>
                      <a:rPr lang="en-US" altLang="ja-JP" sz="1800" i="1">
                        <a:latin typeface="Cambria Math" panose="02040503050406030204" pitchFamily="18" charset="0"/>
                        <a:cs typeface="DejaVu Math TeX Gyre" panose="02000503000000000000" charset="0"/>
                      </a:rPr>
                      <m:t>𝑓𝑋𝑌</m:t>
                    </m:r>
                    <m:r>
                      <a:rPr lang="en-US" altLang="ja-JP" sz="1800" i="1">
                        <a:latin typeface="Cambria Math" panose="02040503050406030204" pitchFamily="18" charset="0"/>
                        <a:cs typeface="DejaVu Math TeX Gyre" panose="02000503000000000000" charset="0"/>
                      </a:rPr>
                      <m:t>(</m:t>
                    </m:r>
                    <m:r>
                      <a:rPr lang="en-US" altLang="ja-JP" sz="1800" i="1">
                        <a:latin typeface="Cambria Math" panose="02040503050406030204" pitchFamily="18" charset="0"/>
                        <a:cs typeface="DejaVu Math TeX Gyre" panose="02000503000000000000" charset="0"/>
                      </a:rPr>
                      <m:t>𝑥</m:t>
                    </m:r>
                    <m:r>
                      <a:rPr lang="en-US" altLang="ja-JP" sz="1800" i="1">
                        <a:latin typeface="Cambria Math" panose="02040503050406030204" pitchFamily="18" charset="0"/>
                        <a:cs typeface="DejaVu Math TeX Gyre" panose="02000503000000000000" charset="0"/>
                      </a:rPr>
                      <m:t>,</m:t>
                    </m:r>
                    <m:r>
                      <a:rPr lang="en-US" altLang="ja-JP" sz="1800" i="1">
                        <a:latin typeface="Cambria Math" panose="02040503050406030204" pitchFamily="18" charset="0"/>
                        <a:cs typeface="DejaVu Math TeX Gyre" panose="02000503000000000000" charset="0"/>
                      </a:rPr>
                      <m:t>𝑦</m:t>
                    </m:r>
                    <m:r>
                      <a:rPr lang="en-US" altLang="ja-JP" sz="1800" i="1">
                        <a:latin typeface="Cambria Math" panose="02040503050406030204" pitchFamily="18" charset="0"/>
                        <a:cs typeface="DejaVu Math TeX Gyre" panose="02000503000000000000" charset="0"/>
                      </a:rPr>
                      <m:t>)</m:t>
                    </m:r>
                    <m:r>
                      <a:rPr lang="ja-JP" altLang="en-US" i="1">
                        <a:latin typeface="Cambria Math" panose="02040503050406030204" pitchFamily="18" charset="0"/>
                        <a:cs typeface="DejaVu Math TeX Gyre" panose="02000503000000000000" charset="0"/>
                      </a:rPr>
                      <m:t>が</m:t>
                    </m:r>
                  </m:oMath>
                </a14:m>
                <a:r>
                  <a:rPr lang="ja-JP" altLang="en-US" sz="1800" dirty="0">
                    <a:latin typeface="Cambria Math" panose="02040503050406030204" pitchFamily="18" charset="0"/>
                    <a:cs typeface="DejaVu Math TeX Gyre" panose="02000503000000000000" charset="0"/>
                  </a:rPr>
                  <a:t>与えられる時</a:t>
                </a:r>
                <a:endParaRPr lang="en-US" altLang="ja-JP" sz="1800" dirty="0">
                  <a:latin typeface="Cambria Math" panose="02040503050406030204" pitchFamily="18" charset="0"/>
                  <a:cs typeface="DejaVu Math TeX Gyre" panose="02000503000000000000" charset="0"/>
                </a:endParaRPr>
              </a:p>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cs typeface="DejaVu Math TeX Gyre" panose="02000503000000000000" charset="0"/>
                            </a:rPr>
                          </m:ctrlPr>
                        </m:fPr>
                        <m:num>
                          <m:nary>
                            <m:naryPr>
                              <m:limLoc m:val="subSup"/>
                              <m:ctrlPr>
                                <a:rPr lang="en-US" altLang="ja-JP" sz="2000" i="1">
                                  <a:latin typeface="Cambria Math" panose="02040503050406030204" pitchFamily="18" charset="0"/>
                                  <a:cs typeface="DejaVu Math TeX Gyre" panose="02000503000000000000" charset="0"/>
                                </a:rPr>
                              </m:ctrlPr>
                            </m:naryPr>
                            <m:sub>
                              <m:sSub>
                                <m:sSubPr>
                                  <m:ctrlPr>
                                    <a:rPr lang="en-US" altLang="ja-JP" sz="2000" i="1">
                                      <a:latin typeface="Cambria Math" panose="02040503050406030204" pitchFamily="18" charset="0"/>
                                      <a:cs typeface="DejaVu Math TeX Gyre" panose="02000503000000000000" charset="0"/>
                                    </a:rPr>
                                  </m:ctrlPr>
                                </m:sSubPr>
                                <m:e>
                                  <m:r>
                                    <a:rPr lang="en-US" altLang="ja-JP" sz="2000" i="1">
                                      <a:latin typeface="Cambria Math" panose="02040503050406030204" pitchFamily="18" charset="0"/>
                                      <a:cs typeface="DejaVu Math TeX Gyre" panose="02000503000000000000" charset="0"/>
                                    </a:rPr>
                                    <m:t>𝑅</m:t>
                                  </m:r>
                                </m:e>
                                <m:sub>
                                  <m:r>
                                    <a:rPr lang="en-US" altLang="ja-JP" sz="2000" i="1">
                                      <a:latin typeface="Cambria Math" panose="02040503050406030204" pitchFamily="18" charset="0"/>
                                      <a:cs typeface="DejaVu Math TeX Gyre" panose="02000503000000000000" charset="0"/>
                                    </a:rPr>
                                    <m:t>𝑗</m:t>
                                  </m:r>
                                </m:sub>
                              </m:sSub>
                            </m:sub>
                            <m:sup/>
                            <m:e>
                              <m:r>
                                <a:rPr lang="en-US" altLang="ja-JP" sz="2000" i="1">
                                  <a:latin typeface="Cambria Math" panose="02040503050406030204" pitchFamily="18" charset="0"/>
                                  <a:cs typeface="DejaVu Math TeX Gyre" panose="02000503000000000000" charset="0"/>
                                </a:rPr>
                                <m:t>𝑓𝑋𝑌</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𝑥</m:t>
                              </m:r>
                              <m:r>
                                <a:rPr lang="en-US" altLang="ja-JP" sz="2000" i="1">
                                  <a:latin typeface="Cambria Math" panose="02040503050406030204" pitchFamily="18" charset="0"/>
                                  <a:cs typeface="DejaVu Math TeX Gyre" panose="02000503000000000000" charset="0"/>
                                </a:rPr>
                                <m:t>,</m:t>
                              </m:r>
                              <m:r>
                                <a:rPr lang="en-US" altLang="ja-JP" sz="2000" b="0" i="1" smtClean="0">
                                  <a:latin typeface="Cambria Math" panose="02040503050406030204" pitchFamily="18" charset="0"/>
                                  <a:cs typeface="DejaVu Math TeX Gyre" panose="02000503000000000000" charset="0"/>
                                </a:rPr>
                                <m:t>𝑘</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𝑑𝑥</m:t>
                              </m:r>
                            </m:e>
                          </m:nary>
                        </m:num>
                        <m:den>
                          <m:nary>
                            <m:naryPr>
                              <m:chr m:val="∑"/>
                              <m:limLoc m:val="subSup"/>
                              <m:ctrlPr>
                                <a:rPr lang="en-US" altLang="ja-JP" sz="2000" i="1" smtClean="0">
                                  <a:latin typeface="Cambria Math" panose="02040503050406030204" pitchFamily="18" charset="0"/>
                                </a:rPr>
                              </m:ctrlPr>
                            </m:naryPr>
                            <m:sub>
                              <m:r>
                                <m:rPr>
                                  <m:brk m:alnAt="25"/>
                                </m:rPr>
                                <a:rPr lang="en-US" altLang="ja-JP" sz="2000" b="0" i="1" smtClean="0">
                                  <a:latin typeface="Cambria Math" panose="02040503050406030204" pitchFamily="18" charset="0"/>
                                </a:rPr>
                                <m:t>h</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𝐾</m:t>
                              </m:r>
                            </m:sup>
                            <m:e>
                              <m:nary>
                                <m:naryPr>
                                  <m:limLoc m:val="subSup"/>
                                  <m:ctrlPr>
                                    <a:rPr lang="en-US" altLang="ja-JP" sz="2000" i="1">
                                      <a:latin typeface="Cambria Math" panose="02040503050406030204" pitchFamily="18" charset="0"/>
                                      <a:cs typeface="DejaVu Math TeX Gyre" panose="02000503000000000000" charset="0"/>
                                    </a:rPr>
                                  </m:ctrlPr>
                                </m:naryPr>
                                <m:sub>
                                  <m:sSub>
                                    <m:sSubPr>
                                      <m:ctrlPr>
                                        <a:rPr lang="en-US" altLang="ja-JP" sz="2000" i="1">
                                          <a:latin typeface="Cambria Math" panose="02040503050406030204" pitchFamily="18" charset="0"/>
                                          <a:cs typeface="DejaVu Math TeX Gyre" panose="02000503000000000000" charset="0"/>
                                        </a:rPr>
                                      </m:ctrlPr>
                                    </m:sSubPr>
                                    <m:e>
                                      <m:r>
                                        <a:rPr lang="en-US" altLang="ja-JP" sz="2000" i="1">
                                          <a:latin typeface="Cambria Math" panose="02040503050406030204" pitchFamily="18" charset="0"/>
                                          <a:cs typeface="DejaVu Math TeX Gyre" panose="02000503000000000000" charset="0"/>
                                        </a:rPr>
                                        <m:t>𝑅</m:t>
                                      </m:r>
                                    </m:e>
                                    <m:sub>
                                      <m:r>
                                        <a:rPr lang="en-US" altLang="ja-JP" sz="2000" i="1">
                                          <a:latin typeface="Cambria Math" panose="02040503050406030204" pitchFamily="18" charset="0"/>
                                          <a:cs typeface="DejaVu Math TeX Gyre" panose="02000503000000000000" charset="0"/>
                                        </a:rPr>
                                        <m:t>𝑗</m:t>
                                      </m:r>
                                    </m:sub>
                                  </m:sSub>
                                </m:sub>
                                <m:sup/>
                                <m:e>
                                  <m:r>
                                    <a:rPr lang="en-US" altLang="ja-JP" sz="2000" i="1">
                                      <a:latin typeface="Cambria Math" panose="02040503050406030204" pitchFamily="18" charset="0"/>
                                      <a:cs typeface="DejaVu Math TeX Gyre" panose="02000503000000000000" charset="0"/>
                                    </a:rPr>
                                    <m:t>𝑓𝑋𝑌</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𝑥</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h</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𝑑𝑥</m:t>
                                  </m:r>
                                </m:e>
                              </m:nary>
                            </m:e>
                          </m:nary>
                        </m:den>
                      </m:f>
                    </m:oMath>
                  </m:oMathPara>
                </a14:m>
                <a:endParaRPr kumimoji="1" lang="en-US" altLang="ja-JP" dirty="0"/>
              </a:p>
              <a:p>
                <a:r>
                  <a:rPr kumimoji="1" lang="ja-JP" altLang="en-US" dirty="0"/>
                  <a:t>を最大にする </a:t>
                </a:r>
                <a:r>
                  <a:rPr kumimoji="1" lang="en-US" altLang="ja-JP" dirty="0"/>
                  <a:t>k </a:t>
                </a:r>
                <a:r>
                  <a:rPr kumimoji="1" lang="ja-JP" altLang="en-US" dirty="0"/>
                  <a:t>を</a:t>
                </a:r>
                <a14:m>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a:rPr kumimoji="1" lang="en-US" altLang="ja-JP" b="0" i="1" smtClean="0">
                            <a:latin typeface="Cambria Math" panose="02040503050406030204" pitchFamily="18" charset="0"/>
                          </a:rPr>
                          <m:t>𝑖</m:t>
                        </m:r>
                      </m:sub>
                    </m:sSub>
                    <m:r>
                      <a:rPr kumimoji="1" lang="ja-JP" altLang="en-US" i="1">
                        <a:latin typeface="Cambria Math" panose="02040503050406030204" pitchFamily="18" charset="0"/>
                      </a:rPr>
                      <m:t>として</m:t>
                    </m:r>
                  </m:oMath>
                </a14:m>
                <a:r>
                  <a:rPr kumimoji="1" lang="ja-JP" altLang="en-US" dirty="0"/>
                  <a:t>、</a:t>
                </a:r>
                <a:endParaRPr kumimoji="1" lang="en-US" altLang="ja-JP" dirty="0"/>
              </a:p>
              <a:p>
                <a:pPr algn="ct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r>
                      <a:rPr kumimoji="1" lang="en-US" altLang="ja-JP" sz="2000" i="1" smtClean="0">
                        <a:latin typeface="Cambria Math" panose="02040503050406030204" pitchFamily="18" charset="0"/>
                        <a:ea typeface="Cambria Math" panose="02040503050406030204" pitchFamily="18" charset="0"/>
                      </a:rPr>
                      <m:t>∈</m:t>
                    </m:r>
                    <m:sSub>
                      <m:sSubPr>
                        <m:ctrlPr>
                          <a:rPr kumimoji="1" lang="en-US" altLang="ja-JP" sz="200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𝑅</m:t>
                        </m:r>
                      </m:e>
                      <m:sub>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 </m:t>
                    </m:r>
                    <m:groupChr>
                      <m:groupChrPr>
                        <m:chr m:val="⇒"/>
                        <m:vertJc m:val="bot"/>
                        <m:ctrlPr>
                          <a:rPr kumimoji="1" lang="en-US" altLang="ja-JP" sz="2000" i="1" smtClean="0">
                            <a:latin typeface="Cambria Math" panose="02040503050406030204" pitchFamily="18" charset="0"/>
                            <a:ea typeface="Cambria Math" panose="02040503050406030204" pitchFamily="18" charset="0"/>
                          </a:rPr>
                        </m:ctrlPr>
                      </m:groupChrPr>
                      <m:e/>
                    </m:groupChr>
                    <m:r>
                      <a:rPr kumimoji="1" lang="en-US" altLang="ja-JP" sz="2000" b="0" i="1" smtClean="0">
                        <a:latin typeface="Cambria Math" panose="02040503050406030204" pitchFamily="18" charset="0"/>
                        <a:ea typeface="Cambria Math" panose="02040503050406030204" pitchFamily="18" charset="0"/>
                      </a:rPr>
                      <m:t> </m:t>
                    </m:r>
                    <m:sSub>
                      <m:sSubPr>
                        <m:ctrlPr>
                          <a:rPr kumimoji="1" lang="en-US" altLang="ja-JP" sz="2000" i="1" smtClean="0">
                            <a:latin typeface="Cambria Math" panose="02040503050406030204" pitchFamily="18" charset="0"/>
                            <a:ea typeface="Cambria Math" panose="02040503050406030204" pitchFamily="18" charset="0"/>
                          </a:rPr>
                        </m:ctrlPr>
                      </m:sSubPr>
                      <m:e>
                        <m:acc>
                          <m:accPr>
                            <m:chr m:val="̂"/>
                            <m:ctrlPr>
                              <a:rPr kumimoji="1" lang="en-US" altLang="ja-JP" sz="2000" i="1" smtClean="0">
                                <a:latin typeface="Cambria Math" panose="02040503050406030204" pitchFamily="18" charset="0"/>
                                <a:ea typeface="Cambria Math" panose="02040503050406030204" pitchFamily="18" charset="0"/>
                              </a:rPr>
                            </m:ctrlPr>
                          </m:accPr>
                          <m:e>
                            <m:r>
                              <a:rPr kumimoji="1" lang="en-US" altLang="ja-JP" sz="2000" b="0" i="1" smtClean="0">
                                <a:latin typeface="Cambria Math" panose="02040503050406030204" pitchFamily="18" charset="0"/>
                                <a:ea typeface="Cambria Math" panose="02040503050406030204" pitchFamily="18" charset="0"/>
                              </a:rPr>
                              <m:t>𝑦</m:t>
                            </m:r>
                          </m:e>
                        </m:acc>
                      </m:e>
                      <m:sub>
                        <m:r>
                          <a:rPr kumimoji="1" lang="en-US" altLang="ja-JP" sz="2000" b="0" i="1" smtClean="0">
                            <a:latin typeface="Cambria Math" panose="02040503050406030204" pitchFamily="18" charset="0"/>
                            <a:ea typeface="Cambria Math" panose="02040503050406030204" pitchFamily="18" charset="0"/>
                          </a:rPr>
                          <m:t>𝑖</m:t>
                        </m:r>
                      </m:sub>
                    </m:sSub>
                  </m:oMath>
                </a14:m>
                <a:r>
                  <a:rPr kumimoji="1" lang="en-US" altLang="ja-JP" sz="2000" dirty="0"/>
                  <a:t> = </a:t>
                </a:r>
                <a14:m>
                  <m:oMath xmlns:m="http://schemas.openxmlformats.org/officeDocument/2006/math">
                    <m:sSub>
                      <m:sSubPr>
                        <m:ctrlPr>
                          <a:rPr kumimoji="1" lang="en-US" altLang="ja-JP" sz="2000" i="1">
                            <a:latin typeface="Cambria Math" panose="02040503050406030204" pitchFamily="18" charset="0"/>
                            <a:ea typeface="Cambria Math" panose="02040503050406030204" pitchFamily="18" charset="0"/>
                          </a:rPr>
                        </m:ctrlPr>
                      </m:sSubPr>
                      <m:e>
                        <m:acc>
                          <m:accPr>
                            <m:chr m:val="̅"/>
                            <m:ctrlPr>
                              <a:rPr kumimoji="1" lang="en-US" altLang="ja-JP" sz="2000" i="1">
                                <a:latin typeface="Cambria Math" panose="02040503050406030204" pitchFamily="18" charset="0"/>
                                <a:ea typeface="Cambria Math" panose="02040503050406030204" pitchFamily="18" charset="0"/>
                              </a:rPr>
                            </m:ctrlPr>
                          </m:accPr>
                          <m:e>
                            <m:r>
                              <a:rPr kumimoji="1" lang="en-US" altLang="ja-JP" sz="2000" i="1">
                                <a:latin typeface="Cambria Math" panose="02040503050406030204" pitchFamily="18" charset="0"/>
                                <a:ea typeface="Cambria Math" panose="02040503050406030204" pitchFamily="18" charset="0"/>
                              </a:rPr>
                              <m:t>𝑦</m:t>
                            </m:r>
                          </m:e>
                        </m:acc>
                      </m:e>
                      <m:sub>
                        <m:r>
                          <a:rPr kumimoji="1" lang="en-US" altLang="ja-JP" sz="2000" b="0" i="1" smtClean="0">
                            <a:latin typeface="Cambria Math" panose="02040503050406030204" pitchFamily="18" charset="0"/>
                            <a:ea typeface="Cambria Math" panose="02040503050406030204" pitchFamily="18" charset="0"/>
                          </a:rPr>
                          <m:t>𝑗</m:t>
                        </m:r>
                      </m:sub>
                    </m:sSub>
                  </m:oMath>
                </a14:m>
                <a:endParaRPr kumimoji="1" lang="en-US" altLang="ja-JP" dirty="0"/>
              </a:p>
              <a:p>
                <a:pPr algn="ctr"/>
                <a:endParaRPr kumimoji="1" lang="en-US" altLang="ja-JP" dirty="0"/>
              </a:p>
              <a:p>
                <a:r>
                  <a:rPr kumimoji="1" lang="ja-JP" altLang="en-US" dirty="0"/>
                  <a:t>というルールを最小にすることによって、平均の誤り率</a:t>
                </a:r>
                <a:endParaRPr kumimoji="1" lang="en-US" altLang="ja-JP" dirty="0"/>
              </a:p>
              <a:p>
                <a:endParaRPr kumimoji="1" lang="en-US" altLang="ja-JP" dirty="0"/>
              </a:p>
              <a:p>
                <a:pPr/>
                <a14:m>
                  <m:oMathPara xmlns:m="http://schemas.openxmlformats.org/officeDocument/2006/math">
                    <m:oMathParaPr>
                      <m:jc m:val="centerGroup"/>
                    </m:oMathParaPr>
                    <m:oMath xmlns:m="http://schemas.openxmlformats.org/officeDocument/2006/math">
                      <m:nary>
                        <m:naryPr>
                          <m:chr m:val="∑"/>
                          <m:ctrlPr>
                            <a:rPr kumimoji="1" lang="en-US" altLang="ja-JP"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𝐾</m:t>
                          </m:r>
                        </m:sup>
                        <m:e>
                          <m:nary>
                            <m:naryPr>
                              <m:chr m:val="∑"/>
                              <m:ctrlPr>
                                <a:rPr kumimoji="1" lang="en-US" altLang="ja-JP"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𝑚</m:t>
                              </m:r>
                            </m:sup>
                            <m:e>
                              <m:nary>
                                <m:naryPr>
                                  <m:ctrlPr>
                                    <a:rPr kumimoji="1" lang="en-US" altLang="ja-JP" sz="2000" i="1" smtClean="0">
                                      <a:latin typeface="Cambria Math" panose="02040503050406030204" pitchFamily="18" charset="0"/>
                                    </a:rPr>
                                  </m:ctrlPr>
                                </m:naryPr>
                                <m:sub>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𝑅</m:t>
                                      </m:r>
                                    </m:e>
                                    <m:sub>
                                      <m:r>
                                        <a:rPr kumimoji="1" lang="en-US" altLang="ja-JP" sz="2000" b="0" i="1" smtClean="0">
                                          <a:latin typeface="Cambria Math" panose="02040503050406030204" pitchFamily="18" charset="0"/>
                                        </a:rPr>
                                        <m:t>𝑗</m:t>
                                      </m:r>
                                    </m:sub>
                                  </m:sSub>
                                </m:sub>
                                <m:sup/>
                                <m:e>
                                  <m:r>
                                    <a:rPr kumimoji="1" lang="en-US" altLang="ja-JP" sz="2000" b="0" i="1" smtClean="0">
                                      <a:latin typeface="Cambria Math" panose="02040503050406030204" pitchFamily="18" charset="0"/>
                                    </a:rPr>
                                    <m:t>𝐼</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𝑦</m:t>
                                              </m:r>
                                            </m:e>
                                          </m:acc>
                                        </m:e>
                                        <m:sub>
                                          <m:r>
                                            <a:rPr kumimoji="1" lang="en-US" altLang="ja-JP" sz="2000" b="0" i="1" smtClean="0">
                                              <a:latin typeface="Cambria Math" panose="02040503050406030204" pitchFamily="18" charset="0"/>
                                            </a:rPr>
                                            <m:t>𝑖</m:t>
                                          </m:r>
                                        </m:sub>
                                      </m:sSub>
                                      <m:r>
                                        <a:rPr kumimoji="1" lang="en-US" altLang="ja-JP" sz="2000" i="1" smtClean="0">
                                          <a:latin typeface="Cambria Math" panose="02040503050406030204" pitchFamily="18" charset="0"/>
                                        </a:rPr>
                                        <m:t>≠</m:t>
                                      </m:r>
                                      <m:r>
                                        <a:rPr kumimoji="1" lang="en-US" altLang="ja-JP" sz="2000" b="0" i="1" smtClean="0">
                                          <a:latin typeface="Cambria Math" panose="02040503050406030204" pitchFamily="18" charset="0"/>
                                        </a:rPr>
                                        <m:t>𝑘</m:t>
                                      </m:r>
                                    </m:e>
                                  </m:d>
                                  <m:r>
                                    <a:rPr kumimoji="1" lang="en-US" altLang="ja-JP" sz="2000" b="0" i="1" smtClean="0">
                                      <a:latin typeface="Cambria Math" panose="02040503050406030204" pitchFamily="18" charset="0"/>
                                    </a:rPr>
                                    <m:t>𝑓𝑋𝑌</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e>
                                  </m:d>
                                  <m:r>
                                    <a:rPr kumimoji="1" lang="en-US" altLang="ja-JP" sz="2000" b="0" i="1" smtClean="0">
                                      <a:latin typeface="Cambria Math" panose="02040503050406030204" pitchFamily="18" charset="0"/>
                                    </a:rPr>
                                    <m:t>𝑑𝑥</m:t>
                                  </m:r>
                                </m:e>
                              </m:nary>
                            </m:e>
                          </m:nary>
                        </m:e>
                      </m:nary>
                    </m:oMath>
                  </m:oMathPara>
                </a14:m>
                <a:endParaRPr kumimoji="1" lang="en-US" altLang="ja-JP" dirty="0"/>
              </a:p>
              <a:p>
                <a:r>
                  <a:rPr kumimoji="1" lang="ja-JP" altLang="en-US" dirty="0"/>
                  <a:t>を最小にする。</a:t>
                </a:r>
                <a:endParaRPr kumimoji="1" lang="en-US" altLang="ja-JP" dirty="0"/>
              </a:p>
            </p:txBody>
          </p:sp>
        </mc:Choice>
        <mc:Fallback>
          <p:sp>
            <p:nvSpPr>
              <p:cNvPr id="4" name="テキスト ボックス 3">
                <a:extLst>
                  <a:ext uri="{FF2B5EF4-FFF2-40B4-BE49-F238E27FC236}">
                    <a16:creationId xmlns:a16="http://schemas.microsoft.com/office/drawing/2014/main" id="{2EE14123-05D7-82EF-4B15-4B9BE0EEB8C8}"/>
                  </a:ext>
                </a:extLst>
              </p:cNvPr>
              <p:cNvSpPr txBox="1">
                <a:spLocks noRot="1" noChangeAspect="1" noMove="1" noResize="1" noEditPoints="1" noAdjustHandles="1" noChangeArrowheads="1" noChangeShapeType="1" noTextEdit="1"/>
              </p:cNvSpPr>
              <p:nvPr/>
            </p:nvSpPr>
            <p:spPr>
              <a:xfrm>
                <a:off x="815788" y="1775012"/>
                <a:ext cx="10632141" cy="4203074"/>
              </a:xfrm>
              <a:prstGeom prst="rect">
                <a:avLst/>
              </a:prstGeom>
              <a:blipFill>
                <a:blip r:embed="rId2"/>
                <a:stretch>
                  <a:fillRect l="-516" t="-1014" b="-10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040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B261-D38B-261F-3D93-E6DC1D0D05C4}"/>
              </a:ext>
            </a:extLst>
          </p:cNvPr>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59BEEDE-7230-8C47-DF90-C009CCC52689}"/>
                  </a:ext>
                </a:extLst>
              </p:cNvPr>
              <p:cNvSpPr>
                <a:spLocks noGrp="1"/>
              </p:cNvSpPr>
              <p:nvPr>
                <p:ph idx="1"/>
              </p:nvPr>
            </p:nvSpPr>
            <p:spPr/>
            <p:txBody>
              <a:bodyPr/>
              <a:lstStyle/>
              <a:p>
                <a:pPr marL="0" indent="0">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𝑖</m:t>
                        </m:r>
                      </m:sub>
                    </m:sSub>
                    <m:groupChr>
                      <m:groupChrPr>
                        <m:chr m:val="⇒"/>
                        <m:vertJc m:val="bot"/>
                        <m:ctrlPr>
                          <a:rPr kumimoji="1" lang="en-US" altLang="ja-JP" i="1" smtClean="0">
                            <a:latin typeface="Cambria Math" panose="02040503050406030204" pitchFamily="18" charset="0"/>
                            <a:ea typeface="Cambria Math" panose="02040503050406030204" pitchFamily="18" charset="0"/>
                          </a:rPr>
                        </m:ctrlPr>
                      </m:groupChrPr>
                      <m:e/>
                    </m:groupCh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 </m:t>
                    </m:r>
                  </m:oMath>
                </a14:m>
                <a:r>
                  <a:rPr kumimoji="1" lang="ja-JP" altLang="en-US" dirty="0">
                    <a:latin typeface="+mn-ea"/>
                  </a:rPr>
                  <a:t>となる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ja-JP" altLang="en-US" i="1">
                        <a:latin typeface="Cambria Math" panose="02040503050406030204" pitchFamily="18" charset="0"/>
                      </a:rPr>
                      <m:t>の</m:t>
                    </m:r>
                  </m:oMath>
                </a14:m>
                <a:r>
                  <a:rPr kumimoji="1" lang="ja-JP" altLang="en-US" dirty="0">
                    <a:latin typeface="+mn-ea"/>
                  </a:rPr>
                  <a:t>中で頻度が最大の</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 </m:t>
                    </m:r>
                  </m:oMath>
                </a14:m>
                <a:r>
                  <a:rPr kumimoji="1" lang="ja-JP" altLang="en-US" dirty="0">
                    <a:latin typeface="+mn-ea"/>
                  </a:rPr>
                  <a:t>を </a:t>
                </a:r>
                <a14:m>
                  <m:oMath xmlns:m="http://schemas.openxmlformats.org/officeDocument/2006/math">
                    <m:sSub>
                      <m:sSubPr>
                        <m:ctrlPr>
                          <a:rPr kumimoji="1" lang="en-US" altLang="ja-JP" i="1">
                            <a:latin typeface="Cambria Math" panose="02040503050406030204" pitchFamily="18" charset="0"/>
                            <a:ea typeface="Cambria Math" panose="02040503050406030204" pitchFamily="18" charset="0"/>
                          </a:rPr>
                        </m:ctrlPr>
                      </m:sSubPr>
                      <m:e>
                        <m:acc>
                          <m:accPr>
                            <m:chr m:val="̅"/>
                            <m:ctrlPr>
                              <a:rPr kumimoji="1" lang="en-US" altLang="ja-JP" i="1">
                                <a:latin typeface="Cambria Math" panose="02040503050406030204" pitchFamily="18" charset="0"/>
                                <a:ea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𝑦</m:t>
                            </m:r>
                          </m:e>
                        </m:acc>
                      </m:e>
                      <m:sub>
                        <m:r>
                          <a:rPr kumimoji="1" lang="en-US" altLang="ja-JP" i="1">
                            <a:latin typeface="Cambria Math" panose="02040503050406030204" pitchFamily="18" charset="0"/>
                            <a:ea typeface="Cambria Math" panose="02040503050406030204" pitchFamily="18" charset="0"/>
                          </a:rPr>
                          <m:t>𝑗</m:t>
                        </m:r>
                      </m:sub>
                    </m:sSub>
                  </m:oMath>
                </a14:m>
                <a:r>
                  <a:rPr kumimoji="1" lang="en-US" altLang="ja-JP" dirty="0">
                    <a:latin typeface="+mn-ea"/>
                  </a:rPr>
                  <a:t> </a:t>
                </a:r>
                <a:r>
                  <a:rPr kumimoji="1" lang="ja-JP" altLang="en-US" dirty="0">
                    <a:latin typeface="+mn-ea"/>
                  </a:rPr>
                  <a:t>とおくとき、</a:t>
                </a:r>
                <a:endParaRPr kumimoji="1" lang="en-US" altLang="ja-JP" dirty="0">
                  <a:latin typeface="+mn-ea"/>
                </a:endParaRPr>
              </a:p>
              <a:p>
                <a:pPr marL="0" indent="0" algn="ctr">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𝑗</m:t>
                        </m:r>
                      </m:sub>
                    </m:sSub>
                    <m:r>
                      <a:rPr kumimoji="1" lang="en-US" altLang="ja-JP" b="0" i="1" smtClean="0">
                        <a:latin typeface="Cambria Math" panose="02040503050406030204" pitchFamily="18" charset="0"/>
                        <a:ea typeface="Cambria Math" panose="02040503050406030204" pitchFamily="18" charset="0"/>
                      </a:rPr>
                      <m:t> </m:t>
                    </m:r>
                    <m:groupChr>
                      <m:groupChrPr>
                        <m:chr m:val="⇒"/>
                        <m:vertJc m:val="bot"/>
                        <m:ctrlPr>
                          <a:rPr kumimoji="1" lang="en-US" altLang="ja-JP" i="1" smtClean="0">
                            <a:latin typeface="Cambria Math" panose="02040503050406030204" pitchFamily="18" charset="0"/>
                            <a:ea typeface="Cambria Math" panose="02040503050406030204" pitchFamily="18" charset="0"/>
                          </a:rPr>
                        </m:ctrlPr>
                      </m:groupChrPr>
                      <m:e/>
                    </m:groupChr>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i="1" smtClean="0">
                            <a:latin typeface="Cambria Math" panose="02040503050406030204" pitchFamily="18" charset="0"/>
                            <a:ea typeface="Cambria Math" panose="02040503050406030204" pitchFamily="18" charset="0"/>
                          </a:rPr>
                        </m:ctrlPr>
                      </m:sSubPr>
                      <m:e>
                        <m:acc>
                          <m:accPr>
                            <m:chr m:val="̂"/>
                            <m:ctrlPr>
                              <a:rPr kumimoji="1" lang="en-US" altLang="ja-JP"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𝑦</m:t>
                            </m:r>
                          </m:e>
                        </m:acc>
                      </m:e>
                      <m:sub>
                        <m:r>
                          <a:rPr kumimoji="1" lang="en-US" altLang="ja-JP" b="0" i="1" smtClean="0">
                            <a:latin typeface="Cambria Math" panose="02040503050406030204" pitchFamily="18" charset="0"/>
                            <a:ea typeface="Cambria Math" panose="02040503050406030204" pitchFamily="18" charset="0"/>
                          </a:rPr>
                          <m:t>𝑖</m:t>
                        </m:r>
                      </m:sub>
                    </m:sSub>
                  </m:oMath>
                </a14:m>
                <a:r>
                  <a:rPr kumimoji="1" lang="en-US" altLang="ja-JP" dirty="0"/>
                  <a:t> = </a:t>
                </a:r>
                <a14:m>
                  <m:oMath xmlns:m="http://schemas.openxmlformats.org/officeDocument/2006/math">
                    <m:sSub>
                      <m:sSubPr>
                        <m:ctrlPr>
                          <a:rPr kumimoji="1" lang="en-US" altLang="ja-JP" i="1">
                            <a:latin typeface="Cambria Math" panose="02040503050406030204" pitchFamily="18" charset="0"/>
                            <a:ea typeface="Cambria Math" panose="02040503050406030204" pitchFamily="18" charset="0"/>
                          </a:rPr>
                        </m:ctrlPr>
                      </m:sSubPr>
                      <m:e>
                        <m:acc>
                          <m:accPr>
                            <m:chr m:val="̅"/>
                            <m:ctrlPr>
                              <a:rPr kumimoji="1" lang="en-US" altLang="ja-JP" i="1">
                                <a:latin typeface="Cambria Math" panose="02040503050406030204" pitchFamily="18" charset="0"/>
                                <a:ea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𝑦</m:t>
                            </m:r>
                          </m:e>
                        </m:acc>
                      </m:e>
                      <m:sub>
                        <m:r>
                          <a:rPr kumimoji="1" lang="en-US" altLang="ja-JP" b="0" i="1" smtClean="0">
                            <a:latin typeface="Cambria Math" panose="02040503050406030204" pitchFamily="18" charset="0"/>
                            <a:ea typeface="Cambria Math" panose="02040503050406030204" pitchFamily="18" charset="0"/>
                          </a:rPr>
                          <m:t>𝑗</m:t>
                        </m:r>
                      </m:sub>
                    </m:sSub>
                  </m:oMath>
                </a14:m>
                <a:endParaRPr kumimoji="1" lang="en-US" altLang="ja-JP" dirty="0"/>
              </a:p>
              <a:p>
                <a:pPr marL="0" indent="0">
                  <a:buNone/>
                </a:pPr>
                <a:r>
                  <a:rPr kumimoji="1" lang="ja-JP" altLang="en-US" dirty="0"/>
                  <a:t>という決定を行い</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nary>
                            <m:naryPr>
                              <m:chr m:val="∑"/>
                              <m:supHide m:val="on"/>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m:rPr>
                                  <m:brk m:alnAt="23"/>
                                </m:rP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𝑗</m:t>
                                  </m:r>
                                </m:sub>
                              </m:sSub>
                            </m:sub>
                            <m:sup/>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e>
                          </m:nary>
                        </m:e>
                      </m:nary>
                      <m:r>
                        <a:rPr kumimoji="1" lang="ja-JP" altLang="en-US" dirty="0">
                          <a:latin typeface="Cambria Math" panose="02040503050406030204" pitchFamily="18" charset="0"/>
                        </a:rPr>
                        <m:t>≠</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a:rPr kumimoji="1" lang="en-US" altLang="ja-JP" b="0" i="1" smtClean="0">
                              <a:latin typeface="Cambria Math" panose="02040503050406030204" pitchFamily="18" charset="0"/>
                            </a:rPr>
                            <m:t>𝑗</m:t>
                          </m:r>
                        </m:sub>
                      </m:sSub>
                      <m:r>
                        <a:rPr kumimoji="1" lang="en-US" altLang="ja-JP" b="0" i="0" smtClean="0">
                          <a:latin typeface="Cambria Math" panose="02040503050406030204" pitchFamily="18" charset="0"/>
                        </a:rPr>
                        <m:t>)</m:t>
                      </m:r>
                    </m:oMath>
                  </m:oMathPara>
                </a14:m>
                <a:endParaRPr kumimoji="1" lang="en-US" altLang="ja-JP" dirty="0"/>
              </a:p>
              <a:p>
                <a:pPr marL="0" indent="0">
                  <a:buNone/>
                </a:pPr>
                <a:r>
                  <a:rPr kumimoji="1" lang="ja-JP" altLang="en-US" dirty="0"/>
                  <a:t>を最小にするように、</a:t>
                </a:r>
                <a14:m>
                  <m:oMath xmlns:m="http://schemas.openxmlformats.org/officeDocument/2006/math">
                    <m:r>
                      <a:rPr kumimoji="1" lang="en-US" altLang="ja-JP" b="0" i="1" smtClean="0">
                        <a:latin typeface="Cambria Math" panose="02040503050406030204" pitchFamily="18" charset="0"/>
                      </a:rPr>
                      <m:t>𝑚</m:t>
                    </m:r>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1</m:t>
                    </m:r>
                  </m:oMath>
                </a14:m>
                <a:r>
                  <a:rPr kumimoji="1" lang="ja-JP" altLang="en-US" dirty="0"/>
                  <a:t>および領域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𝑚</m:t>
                        </m:r>
                      </m:sub>
                    </m:sSub>
                    <m:r>
                      <a:rPr kumimoji="1" lang="ja-JP" altLang="en-US" i="1">
                        <a:latin typeface="Cambria Math" panose="02040503050406030204" pitchFamily="18" charset="0"/>
                      </a:rPr>
                      <m:t>を</m:t>
                    </m:r>
                  </m:oMath>
                </a14:m>
                <a:r>
                  <a:rPr kumimoji="1" lang="ja-JP" altLang="en-US" dirty="0"/>
                  <a:t>決めざるを得ない。</a:t>
                </a:r>
              </a:p>
            </p:txBody>
          </p:sp>
        </mc:Choice>
        <mc:Fallback xmlns="">
          <p:sp>
            <p:nvSpPr>
              <p:cNvPr id="3" name="コンテンツ プレースホルダー 2">
                <a:extLst>
                  <a:ext uri="{FF2B5EF4-FFF2-40B4-BE49-F238E27FC236}">
                    <a16:creationId xmlns:a16="http://schemas.microsoft.com/office/drawing/2014/main" id="{B59BEEDE-7230-8C47-DF90-C009CCC52689}"/>
                  </a:ext>
                </a:extLst>
              </p:cNvPr>
              <p:cNvSpPr>
                <a:spLocks noGrp="1" noRot="1" noChangeAspect="1" noMove="1" noResize="1" noEditPoints="1" noAdjustHandles="1" noChangeArrowheads="1" noChangeShapeType="1" noTextEdit="1"/>
              </p:cNvSpPr>
              <p:nvPr>
                <p:ph idx="1"/>
              </p:nvPr>
            </p:nvSpPr>
            <p:spPr>
              <a:blipFill>
                <a:blip r:embed="rId2"/>
                <a:stretch>
                  <a:fillRect l="-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5550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B261-D38B-261F-3D93-E6DC1D0D05C4}"/>
              </a:ext>
            </a:extLst>
          </p:cNvPr>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59BEEDE-7230-8C47-DF90-C009CCC52689}"/>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nary>
                            <m:naryPr>
                              <m:chr m:val="∑"/>
                              <m:supHide m:val="on"/>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m:rPr>
                                  <m:brk m:alnAt="23"/>
                                </m:rP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𝑗</m:t>
                                  </m:r>
                                </m:sub>
                              </m:sSub>
                            </m:sub>
                            <m:sup/>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e>
                          </m:nary>
                        </m:e>
                      </m:nary>
                      <m:r>
                        <a:rPr kumimoji="1" lang="ja-JP" altLang="en-US" dirty="0">
                          <a:latin typeface="Cambria Math" panose="02040503050406030204" pitchFamily="18" charset="0"/>
                        </a:rPr>
                        <m:t>≠</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a:rPr kumimoji="1" lang="en-US" altLang="ja-JP" b="0" i="1" smtClean="0">
                              <a:latin typeface="Cambria Math" panose="02040503050406030204" pitchFamily="18" charset="0"/>
                            </a:rPr>
                            <m:t>𝑗</m:t>
                          </m:r>
                        </m:sub>
                      </m:sSub>
                      <m:r>
                        <a:rPr kumimoji="1" lang="en-US" altLang="ja-JP" b="0" i="0" smtClean="0">
                          <a:latin typeface="Cambria Math" panose="02040503050406030204" pitchFamily="18" charset="0"/>
                        </a:rPr>
                        <m:t>)</m:t>
                      </m:r>
                      <m:r>
                        <a:rPr kumimoji="1" lang="ja-JP" altLang="en-US" i="1">
                          <a:latin typeface="Cambria Math" panose="02040503050406030204" pitchFamily="18" charset="0"/>
                        </a:rPr>
                        <m:t>　</m:t>
                      </m:r>
                    </m:oMath>
                  </m:oMathPara>
                </a14:m>
                <a:endParaRPr kumimoji="1" lang="en-US" altLang="ja-JP" dirty="0"/>
              </a:p>
              <a:p>
                <a:pPr marL="0" indent="0">
                  <a:buNone/>
                </a:pPr>
                <a:endParaRPr kumimoji="1" lang="en-US" altLang="ja-JP" dirty="0"/>
              </a:p>
              <a:p>
                <a:pPr marL="0" indent="0">
                  <a:buNone/>
                </a:pPr>
                <a:r>
                  <a:rPr kumimoji="1" lang="ja-JP" altLang="en-US" dirty="0"/>
                  <a:t>は領域</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𝑖</m:t>
                        </m:r>
                      </m:sub>
                    </m:sSub>
                    <m:r>
                      <a:rPr kumimoji="1" lang="ja-JP" altLang="en-US" i="1">
                        <a:latin typeface="Cambria Math" panose="02040503050406030204" pitchFamily="18" charset="0"/>
                      </a:rPr>
                      <m:t>に</m:t>
                    </m:r>
                  </m:oMath>
                </a14:m>
                <a:r>
                  <a:rPr kumimoji="1" lang="ja-JP" altLang="en-US" dirty="0"/>
                  <a:t>クラス</a:t>
                </a:r>
                <a14:m>
                  <m:oMath xmlns:m="http://schemas.openxmlformats.org/officeDocument/2006/math">
                    <m:r>
                      <a:rPr kumimoji="1" lang="en-US" altLang="ja-JP" b="0" i="1" dirty="0" smtClean="0">
                        <a:latin typeface="Cambria Math" panose="02040503050406030204" pitchFamily="18" charset="0"/>
                      </a:rPr>
                      <m:t>𝑌</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𝑘</m:t>
                    </m:r>
                  </m:oMath>
                </a14:m>
                <a:r>
                  <a:rPr kumimoji="1" lang="ja-JP" altLang="en-US" dirty="0"/>
                  <a:t>が</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𝑛</m:t>
                        </m:r>
                      </m:e>
                      <m:sub>
                        <m:r>
                          <a:rPr kumimoji="1" lang="en-US" altLang="ja-JP" b="0" i="1" dirty="0" smtClean="0">
                            <a:latin typeface="Cambria Math" panose="02040503050406030204" pitchFamily="18" charset="0"/>
                          </a:rPr>
                          <m:t>𝑗</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𝑘</m:t>
                        </m:r>
                      </m:sub>
                    </m:sSub>
                    <m:r>
                      <a:rPr kumimoji="1" lang="ja-JP" altLang="en-US" i="1" dirty="0">
                        <a:latin typeface="Cambria Math" panose="02040503050406030204" pitchFamily="18" charset="0"/>
                      </a:rPr>
                      <m:t>個</m:t>
                    </m:r>
                  </m:oMath>
                </a14:m>
                <a:r>
                  <a:rPr kumimoji="1" lang="ja-JP" altLang="en-US" dirty="0"/>
                  <a:t>あるとすれば、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kumimoji="1" lang="en-US" altLang="ja-JP" i="1" dirty="0">
                                <a:latin typeface="Cambria Math" panose="02040503050406030204" pitchFamily="18" charset="0"/>
                              </a:rPr>
                            </m:ctrlPr>
                          </m:sSubPr>
                          <m:e>
                            <m:r>
                              <a:rPr kumimoji="1" lang="en-US" altLang="ja-JP" i="1" dirty="0">
                                <a:latin typeface="Cambria Math" panose="02040503050406030204" pitchFamily="18" charset="0"/>
                              </a:rPr>
                              <m:t>𝑛</m:t>
                            </m:r>
                          </m:e>
                          <m:sub>
                            <m:r>
                              <a:rPr kumimoji="1" lang="en-US" altLang="ja-JP" i="1" dirty="0">
                                <a:latin typeface="Cambria Math" panose="02040503050406030204" pitchFamily="18" charset="0"/>
                              </a:rPr>
                              <m:t>𝑗</m:t>
                            </m:r>
                            <m:r>
                              <a:rPr kumimoji="1" lang="en-US" altLang="ja-JP" i="1" dirty="0">
                                <a:latin typeface="Cambria Math" panose="02040503050406030204" pitchFamily="18" charset="0"/>
                              </a:rPr>
                              <m:t>,</m:t>
                            </m:r>
                            <m:r>
                              <a:rPr kumimoji="1" lang="en-US" altLang="ja-JP" i="1" dirty="0">
                                <a:latin typeface="Cambria Math" panose="02040503050406030204" pitchFamily="18" charset="0"/>
                              </a:rPr>
                              <m:t>𝑘</m:t>
                            </m:r>
                          </m:sub>
                        </m:sSub>
                      </m:e>
                    </m:nary>
                    <m:r>
                      <a:rPr kumimoji="1" lang="ja-JP" altLang="en-US" i="1">
                        <a:latin typeface="Cambria Math" panose="02040503050406030204" pitchFamily="18" charset="0"/>
                      </a:rPr>
                      <m:t>とおくと</m:t>
                    </m:r>
                  </m:oMath>
                </a14:m>
                <a:r>
                  <a:rPr kumimoji="1" lang="ja-JP" altLang="en-US" dirty="0"/>
                  <a:t>、</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max</m:t>
                                  </m:r>
                                </m:e>
                                <m:lim>
                                  <m:r>
                                    <a:rPr kumimoji="1" lang="en-US" altLang="ja-JP" b="0" i="1" smtClean="0">
                                      <a:latin typeface="Cambria Math" panose="02040503050406030204" pitchFamily="18" charset="0"/>
                                    </a:rPr>
                                    <m:t>𝑘</m:t>
                                  </m:r>
                                </m:lim>
                              </m:limLow>
                            </m:fName>
                            <m:e>
                              <m:sSub>
                                <m:sSubPr>
                                  <m:ctrlPr>
                                    <a:rPr kumimoji="1" lang="en-US" altLang="ja-JP" i="1" dirty="0">
                                      <a:latin typeface="Cambria Math" panose="02040503050406030204" pitchFamily="18" charset="0"/>
                                    </a:rPr>
                                  </m:ctrlPr>
                                </m:sSubPr>
                                <m:e>
                                  <m:r>
                                    <a:rPr kumimoji="1" lang="en-US" altLang="ja-JP" i="1" dirty="0">
                                      <a:latin typeface="Cambria Math" panose="02040503050406030204" pitchFamily="18" charset="0"/>
                                    </a:rPr>
                                    <m:t>𝑛</m:t>
                                  </m:r>
                                </m:e>
                                <m:sub>
                                  <m:r>
                                    <a:rPr kumimoji="1" lang="en-US" altLang="ja-JP" i="1" dirty="0">
                                      <a:latin typeface="Cambria Math" panose="02040503050406030204" pitchFamily="18" charset="0"/>
                                    </a:rPr>
                                    <m:t>𝑗</m:t>
                                  </m:r>
                                  <m:r>
                                    <a:rPr kumimoji="1" lang="en-US" altLang="ja-JP" i="1" dirty="0">
                                      <a:latin typeface="Cambria Math" panose="02040503050406030204" pitchFamily="18" charset="0"/>
                                    </a:rPr>
                                    <m:t>,</m:t>
                                  </m:r>
                                  <m:r>
                                    <a:rPr kumimoji="1" lang="en-US" altLang="ja-JP" i="1" dirty="0">
                                      <a:latin typeface="Cambria Math" panose="02040503050406030204" pitchFamily="18" charset="0"/>
                                    </a:rPr>
                                    <m:t>𝑘</m:t>
                                  </m:r>
                                </m:sub>
                              </m:sSub>
                              <m:r>
                                <a:rPr kumimoji="1" lang="en-US" altLang="ja-JP" b="0" i="1" dirty="0" smtClean="0">
                                  <a:latin typeface="Cambria Math" panose="02040503050406030204" pitchFamily="18" charset="0"/>
                                </a:rPr>
                                <m:t>)</m:t>
                              </m:r>
                            </m:e>
                          </m:func>
                        </m:e>
                      </m:nary>
                    </m:oMath>
                  </m:oMathPara>
                </a14:m>
                <a:endParaRPr kumimoji="1" lang="en-US" altLang="ja-JP" dirty="0"/>
              </a:p>
              <a:p>
                <a:pPr marL="0" indent="0">
                  <a:buNone/>
                </a:pPr>
                <a:r>
                  <a:rPr kumimoji="1" lang="ja-JP" altLang="en-US" dirty="0"/>
                  <a:t>と書けるので、各領域</a:t>
                </a:r>
                <a14:m>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rPr>
                          <m:t>R</m:t>
                        </m:r>
                      </m:e>
                      <m:sub>
                        <m:r>
                          <a:rPr kumimoji="1" lang="en-US" altLang="ja-JP" b="0" i="1" smtClean="0">
                            <a:latin typeface="Cambria Math" panose="02040503050406030204" pitchFamily="18" charset="0"/>
                          </a:rPr>
                          <m:t>𝑗</m:t>
                        </m:r>
                      </m:sub>
                    </m:sSub>
                  </m:oMath>
                </a14:m>
                <a:r>
                  <a:rPr kumimoji="1" lang="ja-JP" altLang="en-US" dirty="0"/>
                  <a:t>で誤り率</a:t>
                </a:r>
                <a:endParaRPr kumimoji="1" lang="en-US" altLang="ja-JP" dirty="0"/>
              </a:p>
              <a:p>
                <a:pPr marL="0" indent="0">
                  <a:buNone/>
                </a:pPr>
                <a:endParaRPr kumimoji="1" lang="en-US" altLang="ja-JP" dirty="0"/>
              </a:p>
              <a:p>
                <a:pPr marL="0" indent="0" algn="ctr">
                  <a:buNone/>
                </a:pPr>
                <a14:m>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𝑝</m:t>
                            </m:r>
                          </m:e>
                        </m:acc>
                      </m:e>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sub>
                    </m:sSub>
                    <m:box>
                      <m:boxPr>
                        <m:ctrlPr>
                          <a:rPr kumimoji="1" lang="en-US" altLang="ja-JP" i="1" smtClean="0">
                            <a:latin typeface="Cambria Math" panose="02040503050406030204" pitchFamily="18" charset="0"/>
                          </a:rPr>
                        </m:ctrlPr>
                      </m:boxPr>
                      <m:e>
                        <m:r>
                          <a:rPr kumimoji="1" lang="en-US" altLang="ja-JP" i="1" smtClean="0">
                            <a:latin typeface="Cambria Math" panose="02040503050406030204" pitchFamily="18" charset="0"/>
                          </a:rPr>
                          <m:t>≔</m:t>
                        </m:r>
                      </m:e>
                    </m:box>
                    <m:r>
                      <a:rPr kumimoji="1" lang="en-US" altLang="ja-JP" b="0" i="1" smtClean="0">
                        <a:latin typeface="Cambria Math" panose="02040503050406030204" pitchFamily="18" charset="0"/>
                      </a:rPr>
                      <m:t>1−</m:t>
                    </m:r>
                  </m:oMath>
                </a14:m>
                <a:r>
                  <a:rPr kumimoji="1" lang="en-US" altLang="ja-JP" dirty="0"/>
                  <a:t> </a:t>
                </a:r>
                <a14:m>
                  <m:oMath xmlns:m="http://schemas.openxmlformats.org/officeDocument/2006/math">
                    <m:func>
                      <m:funcPr>
                        <m:ctrlPr>
                          <a:rPr kumimoji="1" lang="en-US" altLang="ja-JP" i="1">
                            <a:latin typeface="Cambria Math" panose="02040503050406030204" pitchFamily="18" charset="0"/>
                          </a:rPr>
                        </m:ctrlPr>
                      </m:funcPr>
                      <m:fName>
                        <m:limLow>
                          <m:limLowPr>
                            <m:ctrlPr>
                              <a:rPr kumimoji="1" lang="en-US" altLang="ja-JP" i="1">
                                <a:latin typeface="Cambria Math" panose="02040503050406030204" pitchFamily="18" charset="0"/>
                              </a:rPr>
                            </m:ctrlPr>
                          </m:limLowPr>
                          <m:e>
                            <m:r>
                              <m:rPr>
                                <m:sty m:val="p"/>
                              </m:rPr>
                              <a:rPr kumimoji="1" lang="en-US" altLang="ja-JP">
                                <a:latin typeface="Cambria Math" panose="02040503050406030204" pitchFamily="18" charset="0"/>
                              </a:rPr>
                              <m:t>max</m:t>
                            </m:r>
                          </m:e>
                          <m:lim>
                            <m:r>
                              <a:rPr kumimoji="1" lang="en-US" altLang="ja-JP" i="1">
                                <a:latin typeface="Cambria Math" panose="02040503050406030204" pitchFamily="18" charset="0"/>
                              </a:rPr>
                              <m:t>𝑘</m:t>
                            </m:r>
                          </m:lim>
                        </m:limLow>
                      </m:fName>
                      <m:e>
                        <m:sSub>
                          <m:sSubPr>
                            <m:ctrlPr>
                              <a:rPr kumimoji="1" lang="en-US" altLang="ja-JP" i="1" dirty="0" smtClean="0">
                                <a:latin typeface="Cambria Math" panose="02040503050406030204" pitchFamily="18" charset="0"/>
                              </a:rPr>
                            </m:ctrlPr>
                          </m:sSubPr>
                          <m:e>
                            <m:acc>
                              <m:accPr>
                                <m:chr m:val="̂"/>
                                <m:ctrlPr>
                                  <a:rPr kumimoji="1" lang="en-US" altLang="ja-JP" i="1" dirty="0" smtClean="0">
                                    <a:latin typeface="Cambria Math" panose="02040503050406030204" pitchFamily="18" charset="0"/>
                                  </a:rPr>
                                </m:ctrlPr>
                              </m:accPr>
                              <m:e>
                                <m:r>
                                  <a:rPr kumimoji="1" lang="en-US" altLang="ja-JP" b="0" i="1" dirty="0" smtClean="0">
                                    <a:latin typeface="Cambria Math" panose="02040503050406030204" pitchFamily="18" charset="0"/>
                                  </a:rPr>
                                  <m:t>𝑝</m:t>
                                </m:r>
                              </m:e>
                            </m:acc>
                          </m:e>
                          <m:sub>
                            <m:r>
                              <a:rPr kumimoji="1" lang="en-US" altLang="ja-JP" i="1" dirty="0">
                                <a:latin typeface="Cambria Math" panose="02040503050406030204" pitchFamily="18" charset="0"/>
                              </a:rPr>
                              <m:t>𝑗</m:t>
                            </m:r>
                            <m:r>
                              <a:rPr kumimoji="1" lang="en-US" altLang="ja-JP" i="1" dirty="0">
                                <a:latin typeface="Cambria Math" panose="02040503050406030204" pitchFamily="18" charset="0"/>
                              </a:rPr>
                              <m:t>,</m:t>
                            </m:r>
                            <m:r>
                              <a:rPr kumimoji="1" lang="en-US" altLang="ja-JP" i="1" dirty="0">
                                <a:latin typeface="Cambria Math" panose="02040503050406030204" pitchFamily="18" charset="0"/>
                              </a:rPr>
                              <m:t>𝑘</m:t>
                            </m:r>
                          </m:sub>
                        </m:sSub>
                      </m:e>
                    </m:func>
                  </m:oMath>
                </a14:m>
                <a:endParaRPr kumimoji="1" lang="en-US" altLang="ja-JP" dirty="0"/>
              </a:p>
              <a:p>
                <a:pPr marL="0" indent="0" algn="ctr">
                  <a:buNone/>
                </a:pPr>
                <a:endParaRPr kumimoji="1" lang="en-US" altLang="ja-JP" dirty="0"/>
              </a:p>
              <a:p>
                <a:pPr marL="0" indent="0">
                  <a:buNone/>
                </a:pPr>
                <a:r>
                  <a:rPr kumimoji="1" lang="ja-JP" altLang="en-US" dirty="0"/>
                  <a:t>を最小にすればよいことになる。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B59BEEDE-7230-8C47-DF90-C009CCC52689}"/>
                  </a:ext>
                </a:extLst>
              </p:cNvPr>
              <p:cNvSpPr>
                <a:spLocks noGrp="1" noRot="1" noChangeAspect="1" noMove="1" noResize="1" noEditPoints="1" noAdjustHandles="1" noChangeArrowheads="1" noChangeShapeType="1" noTextEdit="1"/>
              </p:cNvSpPr>
              <p:nvPr>
                <p:ph idx="1"/>
              </p:nvPr>
            </p:nvSpPr>
            <p:spPr>
              <a:blipFill>
                <a:blip r:embed="rId2"/>
                <a:stretch>
                  <a:fillRect l="-522" b="-21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0557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B261-D38B-261F-3D93-E6DC1D0D05C4}"/>
              </a:ext>
            </a:extLst>
          </p:cNvPr>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p:sp>
        <p:nvSpPr>
          <p:cNvPr id="5" name="コンテンツ プレースホルダー 4">
            <a:extLst>
              <a:ext uri="{FF2B5EF4-FFF2-40B4-BE49-F238E27FC236}">
                <a16:creationId xmlns:a16="http://schemas.microsoft.com/office/drawing/2014/main" id="{0E5EA310-4040-766B-9A4C-F34D2AB38DE9}"/>
              </a:ext>
            </a:extLst>
          </p:cNvPr>
          <p:cNvSpPr>
            <a:spLocks noGrp="1"/>
          </p:cNvSpPr>
          <p:nvPr>
            <p:ph idx="1"/>
          </p:nvPr>
        </p:nvSpPr>
        <p:spPr>
          <a:xfrm>
            <a:off x="647700" y="1825625"/>
            <a:ext cx="10515600" cy="384175"/>
          </a:xfrm>
        </p:spPr>
        <p:txBody>
          <a:bodyPr/>
          <a:lstStyle/>
          <a:p>
            <a:pPr marL="0" indent="0">
              <a:buNone/>
            </a:pPr>
            <a:r>
              <a:rPr lang="ja-JP" altLang="en-US" dirty="0"/>
              <a:t>例</a:t>
            </a:r>
            <a:r>
              <a:rPr lang="en-US" altLang="ja-JP" dirty="0"/>
              <a:t>66</a:t>
            </a:r>
            <a:r>
              <a:rPr lang="ja-JP" altLang="en-US" dirty="0"/>
              <a:t>　（</a:t>
            </a:r>
            <a:r>
              <a:rPr lang="en-US" altLang="ja-JP" dirty="0"/>
              <a:t>Fisher</a:t>
            </a:r>
            <a:r>
              <a:rPr lang="ja-JP" altLang="en-US" dirty="0"/>
              <a:t>のあやめ）で誤り率、</a:t>
            </a:r>
            <a:r>
              <a:rPr lang="en-US" altLang="ja-JP" dirty="0"/>
              <a:t>Gini</a:t>
            </a:r>
            <a:r>
              <a:rPr lang="ja-JP" altLang="en-US" dirty="0"/>
              <a:t>、エントロピーの決定木を生成</a:t>
            </a:r>
          </a:p>
        </p:txBody>
      </p:sp>
      <p:sp>
        <p:nvSpPr>
          <p:cNvPr id="6" name="正方形/長方形 5">
            <a:extLst>
              <a:ext uri="{FF2B5EF4-FFF2-40B4-BE49-F238E27FC236}">
                <a16:creationId xmlns:a16="http://schemas.microsoft.com/office/drawing/2014/main" id="{C86A28E3-33DE-CA68-664B-2914A8956577}"/>
              </a:ext>
            </a:extLst>
          </p:cNvPr>
          <p:cNvSpPr/>
          <p:nvPr/>
        </p:nvSpPr>
        <p:spPr>
          <a:xfrm>
            <a:off x="762000" y="2633133"/>
            <a:ext cx="3674533" cy="349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028660-4831-5227-6571-0CB529DC3A40}"/>
              </a:ext>
            </a:extLst>
          </p:cNvPr>
          <p:cNvSpPr/>
          <p:nvPr/>
        </p:nvSpPr>
        <p:spPr>
          <a:xfrm>
            <a:off x="4741333" y="2633133"/>
            <a:ext cx="6688667" cy="349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323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B261-D38B-261F-3D93-E6DC1D0D05C4}"/>
              </a:ext>
            </a:extLst>
          </p:cNvPr>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p:sp>
        <p:nvSpPr>
          <p:cNvPr id="5" name="コンテンツ プレースホルダー 4">
            <a:extLst>
              <a:ext uri="{FF2B5EF4-FFF2-40B4-BE49-F238E27FC236}">
                <a16:creationId xmlns:a16="http://schemas.microsoft.com/office/drawing/2014/main" id="{0E5EA310-4040-766B-9A4C-F34D2AB38DE9}"/>
              </a:ext>
            </a:extLst>
          </p:cNvPr>
          <p:cNvSpPr>
            <a:spLocks noGrp="1"/>
          </p:cNvSpPr>
          <p:nvPr>
            <p:ph idx="1"/>
          </p:nvPr>
        </p:nvSpPr>
        <p:spPr>
          <a:xfrm>
            <a:off x="647700" y="1825625"/>
            <a:ext cx="10515600" cy="384175"/>
          </a:xfrm>
        </p:spPr>
        <p:txBody>
          <a:bodyPr/>
          <a:lstStyle/>
          <a:p>
            <a:pPr marL="0" indent="0">
              <a:buNone/>
            </a:pPr>
            <a:r>
              <a:rPr lang="ja-JP" altLang="en-US" dirty="0"/>
              <a:t>例</a:t>
            </a:r>
            <a:r>
              <a:rPr lang="en-US" altLang="ja-JP" dirty="0"/>
              <a:t>66</a:t>
            </a:r>
            <a:r>
              <a:rPr lang="ja-JP" altLang="en-US" dirty="0"/>
              <a:t>　（</a:t>
            </a:r>
            <a:r>
              <a:rPr lang="en-US" altLang="ja-JP" dirty="0"/>
              <a:t>Fisher</a:t>
            </a:r>
            <a:r>
              <a:rPr lang="ja-JP" altLang="en-US" dirty="0"/>
              <a:t>のあやめ）で誤り率、</a:t>
            </a:r>
            <a:r>
              <a:rPr lang="en-US" altLang="ja-JP" dirty="0"/>
              <a:t>Gini</a:t>
            </a:r>
            <a:r>
              <a:rPr lang="ja-JP" altLang="en-US" dirty="0"/>
              <a:t>、エントロピーの決定木を生成</a:t>
            </a:r>
          </a:p>
        </p:txBody>
      </p:sp>
      <p:sp>
        <p:nvSpPr>
          <p:cNvPr id="6" name="正方形/長方形 5">
            <a:extLst>
              <a:ext uri="{FF2B5EF4-FFF2-40B4-BE49-F238E27FC236}">
                <a16:creationId xmlns:a16="http://schemas.microsoft.com/office/drawing/2014/main" id="{C86A28E3-33DE-CA68-664B-2914A8956577}"/>
              </a:ext>
            </a:extLst>
          </p:cNvPr>
          <p:cNvSpPr/>
          <p:nvPr/>
        </p:nvSpPr>
        <p:spPr>
          <a:xfrm>
            <a:off x="762000" y="2633133"/>
            <a:ext cx="3115733" cy="349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78F5200-41CA-F0AF-AFE6-0F2A34B9CB1D}"/>
              </a:ext>
            </a:extLst>
          </p:cNvPr>
          <p:cNvSpPr/>
          <p:nvPr/>
        </p:nvSpPr>
        <p:spPr>
          <a:xfrm>
            <a:off x="4538133" y="2633133"/>
            <a:ext cx="3115733" cy="349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39B8BC5-3CDB-1046-7171-0629C7385837}"/>
              </a:ext>
            </a:extLst>
          </p:cNvPr>
          <p:cNvSpPr/>
          <p:nvPr/>
        </p:nvSpPr>
        <p:spPr>
          <a:xfrm>
            <a:off x="8314267" y="2633133"/>
            <a:ext cx="3115733" cy="349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2847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B261-D38B-261F-3D93-E6DC1D0D05C4}"/>
              </a:ext>
            </a:extLst>
          </p:cNvPr>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p:sp>
        <p:nvSpPr>
          <p:cNvPr id="5" name="コンテンツ プレースホルダー 4">
            <a:extLst>
              <a:ext uri="{FF2B5EF4-FFF2-40B4-BE49-F238E27FC236}">
                <a16:creationId xmlns:a16="http://schemas.microsoft.com/office/drawing/2014/main" id="{0E5EA310-4040-766B-9A4C-F34D2AB38DE9}"/>
              </a:ext>
            </a:extLst>
          </p:cNvPr>
          <p:cNvSpPr>
            <a:spLocks noGrp="1"/>
          </p:cNvSpPr>
          <p:nvPr>
            <p:ph idx="1"/>
          </p:nvPr>
        </p:nvSpPr>
        <p:spPr>
          <a:xfrm>
            <a:off x="647700" y="1825625"/>
            <a:ext cx="10515600" cy="384175"/>
          </a:xfrm>
        </p:spPr>
        <p:txBody>
          <a:bodyPr/>
          <a:lstStyle/>
          <a:p>
            <a:pPr marL="0" indent="0">
              <a:buNone/>
            </a:pPr>
            <a:r>
              <a:rPr lang="ja-JP" altLang="en-US" dirty="0"/>
              <a:t>分類でも </a:t>
            </a:r>
            <a:r>
              <a:rPr lang="en-US" altLang="ja-JP" dirty="0"/>
              <a:t>CV </a:t>
            </a:r>
            <a:r>
              <a:rPr lang="ja-JP" altLang="en-US" dirty="0"/>
              <a:t>で最適な木を選択することができる</a:t>
            </a:r>
          </a:p>
        </p:txBody>
      </p:sp>
      <p:sp>
        <p:nvSpPr>
          <p:cNvPr id="3" name="正方形/長方形 2">
            <a:extLst>
              <a:ext uri="{FF2B5EF4-FFF2-40B4-BE49-F238E27FC236}">
                <a16:creationId xmlns:a16="http://schemas.microsoft.com/office/drawing/2014/main" id="{38C89FBB-FADF-0E1A-FFEC-3F339CECCCFF}"/>
              </a:ext>
            </a:extLst>
          </p:cNvPr>
          <p:cNvSpPr/>
          <p:nvPr/>
        </p:nvSpPr>
        <p:spPr>
          <a:xfrm>
            <a:off x="719667" y="2480733"/>
            <a:ext cx="3285066" cy="386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0339276-96D5-F01B-AE4F-8E08D67903A4}"/>
              </a:ext>
            </a:extLst>
          </p:cNvPr>
          <p:cNvSpPr txBox="1"/>
          <p:nvPr/>
        </p:nvSpPr>
        <p:spPr>
          <a:xfrm>
            <a:off x="4504267" y="2658533"/>
            <a:ext cx="6255239" cy="2585323"/>
          </a:xfrm>
          <a:prstGeom prst="rect">
            <a:avLst/>
          </a:prstGeom>
          <a:noFill/>
        </p:spPr>
        <p:txBody>
          <a:bodyPr wrap="none" rtlCol="0">
            <a:spAutoFit/>
          </a:bodyPr>
          <a:lstStyle/>
          <a:p>
            <a:r>
              <a:rPr kumimoji="1" lang="ja-JP" altLang="en-US" dirty="0"/>
              <a:t>あまり良い性能が出ない</a:t>
            </a:r>
            <a:endParaRPr kumimoji="1" lang="en-US" altLang="ja-JP" dirty="0"/>
          </a:p>
          <a:p>
            <a:endParaRPr kumimoji="1" lang="en-US" altLang="ja-JP" dirty="0"/>
          </a:p>
          <a:p>
            <a:r>
              <a:rPr kumimoji="1" lang="ja-JP" altLang="en-US" dirty="0"/>
              <a:t>将来のデータに対しての分類の誤り率を低くする目的の場合は</a:t>
            </a:r>
            <a:endParaRPr kumimoji="1" lang="en-US" altLang="ja-JP" dirty="0"/>
          </a:p>
          <a:p>
            <a:endParaRPr kumimoji="1" lang="en-US" altLang="ja-JP" dirty="0"/>
          </a:p>
          <a:p>
            <a:pPr marL="285750" indent="-285750">
              <a:buFont typeface="Arial" panose="020B0604020202020204" pitchFamily="34" charset="0"/>
              <a:buChar char="•"/>
            </a:pPr>
            <a:r>
              <a:rPr kumimoji="1" lang="en-US" altLang="ja-JP" dirty="0"/>
              <a:t>K</a:t>
            </a:r>
            <a:r>
              <a:rPr kumimoji="1" lang="ja-JP" altLang="en-US" dirty="0"/>
              <a:t>近傍法</a:t>
            </a:r>
            <a:endParaRPr kumimoji="1" lang="en-US" altLang="ja-JP" dirty="0"/>
          </a:p>
          <a:p>
            <a:pPr marL="285750" indent="-285750">
              <a:buFont typeface="Arial" panose="020B0604020202020204" pitchFamily="34" charset="0"/>
              <a:buChar char="•"/>
            </a:pPr>
            <a:r>
              <a:rPr kumimoji="1" lang="ja-JP" altLang="en-US" dirty="0"/>
              <a:t>ロジスティック回帰</a:t>
            </a:r>
            <a:endParaRPr kumimoji="1" lang="en-US" altLang="ja-JP" dirty="0"/>
          </a:p>
          <a:p>
            <a:pPr marL="285750" indent="-285750">
              <a:buFont typeface="Arial" panose="020B0604020202020204" pitchFamily="34" charset="0"/>
              <a:buChar char="•"/>
            </a:pPr>
            <a:r>
              <a:rPr kumimoji="1" lang="ja-JP" altLang="en-US" dirty="0"/>
              <a:t>サポートベクトルマシン　</a:t>
            </a:r>
            <a:r>
              <a:rPr kumimoji="1" lang="en-US" altLang="ja-JP" dirty="0" err="1"/>
              <a:t>etc</a:t>
            </a:r>
            <a:r>
              <a:rPr kumimoji="1" lang="en-US" altLang="ja-JP" dirty="0"/>
              <a:t>…</a:t>
            </a:r>
          </a:p>
          <a:p>
            <a:endParaRPr kumimoji="1" lang="en-US" altLang="ja-JP" dirty="0"/>
          </a:p>
          <a:p>
            <a:r>
              <a:rPr kumimoji="1" lang="ja-JP" altLang="en-US" dirty="0"/>
              <a:t>を用いたほうが良い</a:t>
            </a:r>
          </a:p>
        </p:txBody>
      </p:sp>
    </p:spTree>
    <p:extLst>
      <p:ext uri="{BB962C8B-B14F-4D97-AF65-F5344CB8AC3E}">
        <p14:creationId xmlns:p14="http://schemas.microsoft.com/office/powerpoint/2010/main" val="3916562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p:txBody>
          <a:bodyPr>
            <a:normAutofit/>
          </a:bodyPr>
          <a:lstStyle/>
          <a:p>
            <a:r>
              <a:rPr lang="ja-JP" altLang="en-US" sz="3600" dirty="0">
                <a:sym typeface="+mn-ea"/>
              </a:rPr>
              <a:t>アンサンブル学習</a:t>
            </a:r>
            <a:endParaRPr kumimoji="1" lang="ja-JP" altLang="en-US" sz="3600" dirty="0"/>
          </a:p>
        </p:txBody>
      </p:sp>
      <p:pic>
        <p:nvPicPr>
          <p:cNvPr id="1026" name="Picture 2" descr="バギングって何ですか？目で見てわかるメリットとは">
            <a:extLst>
              <a:ext uri="{FF2B5EF4-FFF2-40B4-BE49-F238E27FC236}">
                <a16:creationId xmlns:a16="http://schemas.microsoft.com/office/drawing/2014/main" id="{E14FDFA8-653A-DF03-E90E-AE62158CC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1584008"/>
            <a:ext cx="93630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a:t>決定木（</a:t>
            </a:r>
            <a:r>
              <a:rPr lang="en-US" altLang="ja-JP" sz="3600"/>
              <a:t>decision tree</a:t>
            </a:r>
            <a:r>
              <a:rPr lang="ja-JP" altLang="en-US" sz="3600"/>
              <a:t>）とは</a:t>
            </a:r>
          </a:p>
        </p:txBody>
      </p:sp>
      <p:sp>
        <p:nvSpPr>
          <p:cNvPr id="3" name="Content Placeholder 2"/>
          <p:cNvSpPr>
            <a:spLocks noGrp="1"/>
          </p:cNvSpPr>
          <p:nvPr>
            <p:ph idx="1"/>
          </p:nvPr>
        </p:nvSpPr>
        <p:spPr/>
        <p:txBody>
          <a:bodyPr/>
          <a:lstStyle/>
          <a:p>
            <a:pPr marL="0" indent="0">
              <a:buNone/>
            </a:pPr>
            <a:r>
              <a:rPr lang="ja-JP" altLang="en-US" dirty="0"/>
              <a:t>利点</a:t>
            </a:r>
          </a:p>
          <a:p>
            <a:r>
              <a:rPr lang="ja-JP" altLang="en-US" dirty="0"/>
              <a:t>非線形のデータや説明変数の多い（次元の高い）データ、様々な尺度（質的変数か量的変数かなど）が混在しているデータでも扱いやすい</a:t>
            </a:r>
          </a:p>
          <a:p>
            <a:r>
              <a:rPr lang="ja-JP" altLang="en-US" dirty="0"/>
              <a:t>外れ値に対してロバストな (外れ値の影響を受けにくい) モデルを構築可能</a:t>
            </a:r>
          </a:p>
          <a:p>
            <a:r>
              <a:rPr lang="ja-JP" altLang="en-US" dirty="0"/>
              <a:t>結果が可視化されていて、理解しやすい</a:t>
            </a:r>
          </a:p>
          <a:p>
            <a:r>
              <a:rPr lang="ja-JP" altLang="en-US" dirty="0"/>
              <a:t>いくつかの選択肢から最善のものが選べる</a:t>
            </a:r>
          </a:p>
          <a:p>
            <a:endParaRPr lang="ja-JP" altLang="en-US" dirty="0"/>
          </a:p>
          <a:p>
            <a:pPr marL="0" indent="0">
              <a:buNone/>
            </a:pPr>
            <a:r>
              <a:rPr lang="ja-JP" altLang="en-US" dirty="0"/>
              <a:t>欠点</a:t>
            </a:r>
          </a:p>
          <a:p>
            <a:r>
              <a:rPr lang="ja-JP" altLang="en-US" dirty="0"/>
              <a:t>線形性のあるデータにはあまり適していない</a:t>
            </a:r>
          </a:p>
          <a:p>
            <a:r>
              <a:rPr lang="ja-JP" altLang="en-US" dirty="0"/>
              <a:t>分類性能は低い</a:t>
            </a:r>
          </a:p>
          <a:p>
            <a:r>
              <a:rPr lang="ja-JP" altLang="en-US" dirty="0"/>
              <a:t>過学習を起こしやすい</a:t>
            </a:r>
          </a:p>
        </p:txBody>
      </p:sp>
      <p:grpSp>
        <p:nvGrpSpPr>
          <p:cNvPr id="70" name="Group 69"/>
          <p:cNvGrpSpPr/>
          <p:nvPr/>
        </p:nvGrpSpPr>
        <p:grpSpPr>
          <a:xfrm>
            <a:off x="9311640" y="3484245"/>
            <a:ext cx="2310130" cy="2791460"/>
            <a:chOff x="2300" y="1033"/>
            <a:chExt cx="7452" cy="8514"/>
          </a:xfrm>
        </p:grpSpPr>
        <p:cxnSp>
          <p:nvCxnSpPr>
            <p:cNvPr id="20" name="Straight Connector 19"/>
            <p:cNvCxnSpPr/>
            <p:nvPr/>
          </p:nvCxnSpPr>
          <p:spPr>
            <a:xfrm flipH="1">
              <a:off x="3884" y="2726"/>
              <a:ext cx="25" cy="384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159" y="3396"/>
              <a:ext cx="2267" cy="182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4120" y="9529"/>
              <a:ext cx="4022" cy="1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119" y="1258"/>
              <a:ext cx="24" cy="827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884" y="5583"/>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09" y="6572"/>
              <a:ext cx="2234" cy="102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19" y="6668"/>
              <a:ext cx="2155" cy="9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0" y="5375"/>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843" y="7242"/>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0" name="Oval 9"/>
            <p:cNvSpPr/>
            <p:nvPr/>
          </p:nvSpPr>
          <p:spPr>
            <a:xfrm>
              <a:off x="3608" y="6286"/>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9" name="Straight Connector 38"/>
            <p:cNvCxnSpPr/>
            <p:nvPr/>
          </p:nvCxnSpPr>
          <p:spPr>
            <a:xfrm flipH="1">
              <a:off x="8299" y="4641"/>
              <a:ext cx="31" cy="202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43" y="4973"/>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56" name="Straight Connector 55"/>
            <p:cNvCxnSpPr/>
            <p:nvPr/>
          </p:nvCxnSpPr>
          <p:spPr>
            <a:xfrm flipH="1">
              <a:off x="7090" y="3165"/>
              <a:ext cx="7" cy="13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44" y="5008"/>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2" name="Straight Connector 41"/>
            <p:cNvCxnSpPr/>
            <p:nvPr/>
          </p:nvCxnSpPr>
          <p:spPr>
            <a:xfrm flipV="1">
              <a:off x="8314" y="5714"/>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99" y="7098"/>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8" name="Oval 17"/>
            <p:cNvSpPr/>
            <p:nvPr/>
          </p:nvSpPr>
          <p:spPr>
            <a:xfrm>
              <a:off x="3392" y="6090"/>
              <a:ext cx="1008" cy="1008"/>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9" name="Oval 18"/>
            <p:cNvSpPr/>
            <p:nvPr/>
          </p:nvSpPr>
          <p:spPr>
            <a:xfrm>
              <a:off x="2300" y="4864"/>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1" name="Straight Connector 20"/>
            <p:cNvCxnSpPr/>
            <p:nvPr/>
          </p:nvCxnSpPr>
          <p:spPr>
            <a:xfrm>
              <a:off x="2735" y="3429"/>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5" y="5471"/>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44" y="3165"/>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4" name="Oval 23"/>
            <p:cNvSpPr/>
            <p:nvPr/>
          </p:nvSpPr>
          <p:spPr>
            <a:xfrm>
              <a:off x="2300" y="3021"/>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6" name="Straight Connector 25"/>
            <p:cNvCxnSpPr/>
            <p:nvPr/>
          </p:nvCxnSpPr>
          <p:spPr>
            <a:xfrm flipH="1">
              <a:off x="4755" y="3741"/>
              <a:ext cx="16" cy="1883"/>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23" y="6405"/>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8" name="Oval 27"/>
            <p:cNvSpPr/>
            <p:nvPr/>
          </p:nvSpPr>
          <p:spPr>
            <a:xfrm>
              <a:off x="3680" y="439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9" name="Oval 28"/>
            <p:cNvSpPr/>
            <p:nvPr/>
          </p:nvSpPr>
          <p:spPr>
            <a:xfrm>
              <a:off x="6662" y="4005"/>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0" name="Oval 29"/>
            <p:cNvSpPr/>
            <p:nvPr/>
          </p:nvSpPr>
          <p:spPr>
            <a:xfrm>
              <a:off x="3680" y="257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2" name="Oval 21"/>
            <p:cNvSpPr/>
            <p:nvPr/>
          </p:nvSpPr>
          <p:spPr>
            <a:xfrm>
              <a:off x="4547" y="364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1" name="Oval 30"/>
            <p:cNvSpPr/>
            <p:nvPr/>
          </p:nvSpPr>
          <p:spPr>
            <a:xfrm>
              <a:off x="9104" y="537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2" name="Oval 31"/>
            <p:cNvSpPr/>
            <p:nvPr/>
          </p:nvSpPr>
          <p:spPr>
            <a:xfrm>
              <a:off x="4403" y="3501"/>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3" name="Oval 32"/>
            <p:cNvSpPr/>
            <p:nvPr/>
          </p:nvSpPr>
          <p:spPr>
            <a:xfrm>
              <a:off x="6878" y="5296"/>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4" name="Oval 33"/>
            <p:cNvSpPr/>
            <p:nvPr/>
          </p:nvSpPr>
          <p:spPr>
            <a:xfrm>
              <a:off x="3536" y="2431"/>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5" name="Straight Connector 34"/>
            <p:cNvCxnSpPr/>
            <p:nvPr/>
          </p:nvCxnSpPr>
          <p:spPr>
            <a:xfrm>
              <a:off x="5281" y="5966"/>
              <a:ext cx="838" cy="48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123" y="5758"/>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7" name="Oval 36"/>
            <p:cNvSpPr/>
            <p:nvPr/>
          </p:nvSpPr>
          <p:spPr>
            <a:xfrm>
              <a:off x="4907" y="554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8" name="Oval 37"/>
            <p:cNvSpPr/>
            <p:nvPr/>
          </p:nvSpPr>
          <p:spPr>
            <a:xfrm>
              <a:off x="7879" y="626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1" name="Oval 40"/>
            <p:cNvSpPr/>
            <p:nvPr/>
          </p:nvSpPr>
          <p:spPr>
            <a:xfrm>
              <a:off x="6662" y="5080"/>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3" name="Oval 42"/>
            <p:cNvSpPr/>
            <p:nvPr/>
          </p:nvSpPr>
          <p:spPr>
            <a:xfrm>
              <a:off x="8960" y="5224"/>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4" name="Straight Connector 43"/>
            <p:cNvCxnSpPr/>
            <p:nvPr/>
          </p:nvCxnSpPr>
          <p:spPr>
            <a:xfrm flipV="1">
              <a:off x="8330" y="4482"/>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888" y="4000"/>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6" name="Oval 45"/>
            <p:cNvSpPr/>
            <p:nvPr/>
          </p:nvSpPr>
          <p:spPr>
            <a:xfrm>
              <a:off x="9104" y="4221"/>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7" name="Oval 46"/>
            <p:cNvSpPr/>
            <p:nvPr/>
          </p:nvSpPr>
          <p:spPr>
            <a:xfrm>
              <a:off x="8099" y="439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2" name="Oval 11"/>
            <p:cNvSpPr/>
            <p:nvPr/>
          </p:nvSpPr>
          <p:spPr>
            <a:xfrm>
              <a:off x="7955" y="425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0" name="Oval 49"/>
            <p:cNvSpPr/>
            <p:nvPr/>
          </p:nvSpPr>
          <p:spPr>
            <a:xfrm>
              <a:off x="5699" y="4829"/>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1" name="Oval 50"/>
            <p:cNvSpPr/>
            <p:nvPr/>
          </p:nvSpPr>
          <p:spPr>
            <a:xfrm>
              <a:off x="3536" y="425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2" name="Oval 51"/>
            <p:cNvSpPr/>
            <p:nvPr/>
          </p:nvSpPr>
          <p:spPr>
            <a:xfrm>
              <a:off x="6878" y="4216"/>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3" name="Oval 52"/>
            <p:cNvSpPr/>
            <p:nvPr/>
          </p:nvSpPr>
          <p:spPr>
            <a:xfrm>
              <a:off x="7998" y="3007"/>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5" name="Oval 54"/>
            <p:cNvSpPr/>
            <p:nvPr/>
          </p:nvSpPr>
          <p:spPr>
            <a:xfrm>
              <a:off x="8142" y="316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7" name="Oval 56"/>
            <p:cNvSpPr/>
            <p:nvPr/>
          </p:nvSpPr>
          <p:spPr>
            <a:xfrm>
              <a:off x="6738" y="287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9" name="Oval 58"/>
            <p:cNvSpPr/>
            <p:nvPr/>
          </p:nvSpPr>
          <p:spPr>
            <a:xfrm>
              <a:off x="6882" y="3021"/>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0" name="Straight Connector 59"/>
            <p:cNvCxnSpPr/>
            <p:nvPr/>
          </p:nvCxnSpPr>
          <p:spPr>
            <a:xfrm>
              <a:off x="4668" y="2369"/>
              <a:ext cx="1491" cy="135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7" y="228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2" name="Oval 61"/>
            <p:cNvSpPr/>
            <p:nvPr/>
          </p:nvSpPr>
          <p:spPr>
            <a:xfrm>
              <a:off x="4403" y="215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3" name="Straight Connector 62"/>
            <p:cNvCxnSpPr/>
            <p:nvPr/>
          </p:nvCxnSpPr>
          <p:spPr>
            <a:xfrm flipV="1">
              <a:off x="6119" y="1609"/>
              <a:ext cx="1062" cy="1110"/>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882" y="143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5" name="Oval 64"/>
            <p:cNvSpPr/>
            <p:nvPr/>
          </p:nvSpPr>
          <p:spPr>
            <a:xfrm>
              <a:off x="6733" y="129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8" name="Oval 67"/>
            <p:cNvSpPr/>
            <p:nvPr/>
          </p:nvSpPr>
          <p:spPr>
            <a:xfrm>
              <a:off x="5915" y="117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9" name="Oval 68"/>
            <p:cNvSpPr/>
            <p:nvPr/>
          </p:nvSpPr>
          <p:spPr>
            <a:xfrm>
              <a:off x="5771" y="103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p:txBody>
          <a:bodyPr>
            <a:normAutofit/>
          </a:bodyPr>
          <a:lstStyle/>
          <a:p>
            <a:r>
              <a:rPr lang="en-US" altLang="ja-JP" sz="3600" dirty="0">
                <a:sym typeface="+mn-ea"/>
              </a:rPr>
              <a:t>7.3</a:t>
            </a:r>
            <a:r>
              <a:rPr lang="ja-JP" altLang="en-US" sz="3600" dirty="0">
                <a:sym typeface="+mn-ea"/>
              </a:rPr>
              <a:t>　バギング</a:t>
            </a:r>
            <a:endParaRPr kumimoji="1" lang="ja-JP" altLang="en-US" sz="3600" dirty="0"/>
          </a:p>
        </p:txBody>
      </p:sp>
      <p:sp>
        <p:nvSpPr>
          <p:cNvPr id="3" name="コンテンツ プレースホルダー 2">
            <a:extLst>
              <a:ext uri="{FF2B5EF4-FFF2-40B4-BE49-F238E27FC236}">
                <a16:creationId xmlns:a16="http://schemas.microsoft.com/office/drawing/2014/main" id="{16FE102E-AB26-B71D-FCBF-782F4F8BB738}"/>
              </a:ext>
            </a:extLst>
          </p:cNvPr>
          <p:cNvSpPr>
            <a:spLocks noGrp="1"/>
          </p:cNvSpPr>
          <p:nvPr>
            <p:ph idx="1"/>
          </p:nvPr>
        </p:nvSpPr>
        <p:spPr/>
        <p:txBody>
          <a:bodyPr/>
          <a:lstStyle/>
          <a:p>
            <a:pPr marL="0" indent="0">
              <a:buNone/>
            </a:pPr>
            <a:r>
              <a:rPr lang="ja-JP" altLang="en-US" sz="2000" u="sng" dirty="0">
                <a:sym typeface="+mn-ea"/>
              </a:rPr>
              <a:t>バギング（</a:t>
            </a:r>
            <a:r>
              <a:rPr lang="en-US" altLang="ja-JP" sz="2000" u="sng" dirty="0">
                <a:sym typeface="+mn-ea"/>
              </a:rPr>
              <a:t>Bagging</a:t>
            </a:r>
            <a:r>
              <a:rPr lang="ja-JP" altLang="en-US" sz="2000" u="sng" dirty="0">
                <a:sym typeface="+mn-ea"/>
              </a:rPr>
              <a:t>）　</a:t>
            </a:r>
            <a:endParaRPr lang="en-US" altLang="ja-JP" sz="2000" u="sng" dirty="0">
              <a:sym typeface="+mn-ea"/>
            </a:endParaRPr>
          </a:p>
          <a:p>
            <a:pPr marL="0" indent="0">
              <a:buNone/>
            </a:pPr>
            <a:r>
              <a:rPr lang="ja-JP" altLang="en-US" sz="2000" dirty="0">
                <a:sym typeface="+mn-ea"/>
              </a:rPr>
              <a:t>▲  ブートストラップを使って、独立に多数の弱学習器を作り</a:t>
            </a:r>
            <a:endParaRPr lang="en-US" altLang="ja-JP" sz="2000" dirty="0">
              <a:sym typeface="+mn-ea"/>
            </a:endParaRPr>
          </a:p>
          <a:p>
            <a:pPr marL="0" indent="0">
              <a:buNone/>
            </a:pPr>
            <a:r>
              <a:rPr lang="ja-JP" altLang="en-US" sz="2000" dirty="0">
                <a:sym typeface="+mn-ea"/>
              </a:rPr>
              <a:t>　　「多数決を取ったものを出力とする」ような手法。</a:t>
            </a:r>
            <a:endParaRPr lang="en-US" altLang="ja-JP" sz="2000" dirty="0">
              <a:sym typeface="+mn-ea"/>
            </a:endParaRPr>
          </a:p>
          <a:p>
            <a:pPr marL="0" indent="0">
              <a:buNone/>
            </a:pPr>
            <a:r>
              <a:rPr kumimoji="1" lang="ja-JP" altLang="en-US" dirty="0"/>
              <a:t>　　</a:t>
            </a:r>
            <a:r>
              <a:rPr kumimoji="1" lang="en-US" altLang="ja-JP" dirty="0"/>
              <a:t>Bagging</a:t>
            </a:r>
            <a:r>
              <a:rPr kumimoji="1" lang="ja-JP" altLang="en-US" dirty="0"/>
              <a:t> </a:t>
            </a:r>
            <a:r>
              <a:rPr kumimoji="1" lang="en-US" altLang="ja-JP" dirty="0"/>
              <a:t>=</a:t>
            </a:r>
            <a:r>
              <a:rPr kumimoji="1" lang="ja-JP" altLang="en-US" dirty="0"/>
              <a:t> </a:t>
            </a:r>
            <a:r>
              <a:rPr kumimoji="1" lang="en-US" altLang="ja-JP" dirty="0"/>
              <a:t>Bootstrap </a:t>
            </a:r>
            <a:r>
              <a:rPr kumimoji="1" lang="en-US" altLang="ja-JP" dirty="0" err="1"/>
              <a:t>AGGriga</a:t>
            </a:r>
            <a:r>
              <a:rPr kumimoji="1" lang="ja-JP" altLang="en-US" dirty="0"/>
              <a:t>ｔ</a:t>
            </a:r>
            <a:r>
              <a:rPr kumimoji="1" lang="en-US" altLang="ja-JP" dirty="0"/>
              <a:t>ING</a:t>
            </a:r>
            <a:r>
              <a:rPr kumimoji="1" lang="ja-JP" altLang="en-US" dirty="0"/>
              <a:t>（ブートストラップ集約）</a:t>
            </a:r>
            <a:endParaRPr kumimoji="1" lang="en-US" altLang="ja-JP" dirty="0"/>
          </a:p>
          <a:p>
            <a:pPr marL="0" indent="0">
              <a:buNone/>
            </a:pPr>
            <a:endParaRPr kumimoji="1" lang="en-US" altLang="ja-JP" dirty="0"/>
          </a:p>
          <a:p>
            <a:pPr marL="342900" indent="-342900">
              <a:buFont typeface="+mj-lt"/>
              <a:buAutoNum type="arabicPeriod"/>
            </a:pPr>
            <a:r>
              <a:rPr lang="ja-JP" altLang="en-US" sz="2000" b="0" i="0" dirty="0">
                <a:effectLst/>
                <a:latin typeface="ヒラギノ角ゴ ProN W3"/>
              </a:rPr>
              <a:t>訓練データに対していくつも決定木モデルを作成</a:t>
            </a:r>
            <a:endParaRPr lang="en-US" altLang="ja-JP" sz="2000" b="0" i="0" dirty="0">
              <a:effectLst/>
              <a:latin typeface="ヒラギノ角ゴ ProN W3"/>
            </a:endParaRPr>
          </a:p>
          <a:p>
            <a:pPr marL="342900" indent="-342900">
              <a:buFont typeface="+mj-lt"/>
              <a:buAutoNum type="arabicPeriod"/>
            </a:pPr>
            <a:r>
              <a:rPr lang="ja-JP" altLang="en-US" sz="2000" b="0" i="0" dirty="0">
                <a:effectLst/>
                <a:latin typeface="ヒラギノ角ゴ ProN W3"/>
              </a:rPr>
              <a:t>それぞれの結果を集約する</a:t>
            </a:r>
            <a:endParaRPr lang="en-US" altLang="ja-JP" sz="2000" b="0" i="0" dirty="0">
              <a:effectLst/>
              <a:latin typeface="ヒラギノ角ゴ ProN W3"/>
            </a:endParaRPr>
          </a:p>
          <a:p>
            <a:pPr marL="342900" indent="-342900">
              <a:buFont typeface="+mj-lt"/>
              <a:buAutoNum type="arabicPeriod"/>
            </a:pPr>
            <a:r>
              <a:rPr lang="ja-JP" altLang="en-US" sz="2000" b="0" i="0" dirty="0">
                <a:effectLst/>
                <a:latin typeface="ヒラギノ角ゴ ProN W3"/>
              </a:rPr>
              <a:t>回帰だったら</a:t>
            </a:r>
            <a:r>
              <a:rPr lang="ja-JP" altLang="en-US" sz="2000" b="1" i="0" dirty="0">
                <a:effectLst/>
                <a:latin typeface="ヒラギノ角ゴ ProN W3"/>
              </a:rPr>
              <a:t>平均値</a:t>
            </a:r>
            <a:r>
              <a:rPr lang="ja-JP" altLang="en-US" sz="2000" b="0" i="0" dirty="0">
                <a:effectLst/>
                <a:latin typeface="ヒラギノ角ゴ ProN W3"/>
              </a:rPr>
              <a:t>、分類だったら</a:t>
            </a:r>
            <a:r>
              <a:rPr lang="ja-JP" altLang="en-US" sz="2000" b="1" i="0" dirty="0">
                <a:effectLst/>
                <a:latin typeface="ヒラギノ角ゴ ProN W3"/>
              </a:rPr>
              <a:t>多数決</a:t>
            </a:r>
            <a:r>
              <a:rPr lang="ja-JP" altLang="en-US" sz="2000" dirty="0">
                <a:latin typeface="ヒラギノ角ゴ ProN W3"/>
              </a:rPr>
              <a:t>で</a:t>
            </a:r>
            <a:r>
              <a:rPr lang="ja-JP" altLang="en-US" sz="2000" b="0" i="0" dirty="0">
                <a:effectLst/>
                <a:latin typeface="ヒラギノ角ゴ ProN W3"/>
              </a:rPr>
              <a:t>最終結果を出力する</a:t>
            </a:r>
            <a:endParaRPr kumimoji="1" lang="en-US" altLang="ja-JP" dirty="0"/>
          </a:p>
        </p:txBody>
      </p:sp>
    </p:spTree>
    <p:extLst>
      <p:ext uri="{BB962C8B-B14F-4D97-AF65-F5344CB8AC3E}">
        <p14:creationId xmlns:p14="http://schemas.microsoft.com/office/powerpoint/2010/main" val="3787714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a:noFill/>
        </p:spPr>
        <p:txBody>
          <a:bodyPr>
            <a:normAutofit/>
          </a:bodyPr>
          <a:lstStyle/>
          <a:p>
            <a:r>
              <a:rPr lang="en-US" altLang="ja-JP" sz="3600" dirty="0">
                <a:sym typeface="+mn-ea"/>
              </a:rPr>
              <a:t>7.3</a:t>
            </a:r>
            <a:r>
              <a:rPr lang="ja-JP" altLang="en-US" sz="3600" dirty="0">
                <a:sym typeface="+mn-ea"/>
              </a:rPr>
              <a:t>　バギング</a:t>
            </a:r>
            <a:endParaRPr kumimoji="1" lang="ja-JP" altLang="en-US" sz="3600" dirty="0"/>
          </a:p>
        </p:txBody>
      </p:sp>
      <p:cxnSp>
        <p:nvCxnSpPr>
          <p:cNvPr id="8" name="直線矢印コネクタ 7">
            <a:extLst>
              <a:ext uri="{FF2B5EF4-FFF2-40B4-BE49-F238E27FC236}">
                <a16:creationId xmlns:a16="http://schemas.microsoft.com/office/drawing/2014/main" id="{416F9434-DF33-64C9-5BED-F9EBFC9EB1FC}"/>
              </a:ext>
            </a:extLst>
          </p:cNvPr>
          <p:cNvCxnSpPr>
            <a:cxnSpLocks/>
          </p:cNvCxnSpPr>
          <p:nvPr/>
        </p:nvCxnSpPr>
        <p:spPr>
          <a:xfrm flipV="1">
            <a:off x="2521107" y="2531533"/>
            <a:ext cx="1229626" cy="735534"/>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円柱 71">
            <a:extLst>
              <a:ext uri="{FF2B5EF4-FFF2-40B4-BE49-F238E27FC236}">
                <a16:creationId xmlns:a16="http://schemas.microsoft.com/office/drawing/2014/main" id="{9902DB32-5821-A5BD-FBAB-330012A7AE51}"/>
              </a:ext>
            </a:extLst>
          </p:cNvPr>
          <p:cNvSpPr/>
          <p:nvPr/>
        </p:nvSpPr>
        <p:spPr>
          <a:xfrm>
            <a:off x="1371600" y="3321643"/>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7" name="円柱 76">
            <a:extLst>
              <a:ext uri="{FF2B5EF4-FFF2-40B4-BE49-F238E27FC236}">
                <a16:creationId xmlns:a16="http://schemas.microsoft.com/office/drawing/2014/main" id="{3BBE8D25-E616-4F28-FD31-F8C798195FCF}"/>
              </a:ext>
            </a:extLst>
          </p:cNvPr>
          <p:cNvSpPr/>
          <p:nvPr/>
        </p:nvSpPr>
        <p:spPr>
          <a:xfrm>
            <a:off x="3964785" y="2069114"/>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8" name="円柱 77">
            <a:extLst>
              <a:ext uri="{FF2B5EF4-FFF2-40B4-BE49-F238E27FC236}">
                <a16:creationId xmlns:a16="http://schemas.microsoft.com/office/drawing/2014/main" id="{5B01E8D8-73A2-8320-7A7F-9DD984C05143}"/>
              </a:ext>
            </a:extLst>
          </p:cNvPr>
          <p:cNvSpPr/>
          <p:nvPr/>
        </p:nvSpPr>
        <p:spPr>
          <a:xfrm>
            <a:off x="3964785" y="4574168"/>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9" name="円柱 78">
            <a:extLst>
              <a:ext uri="{FF2B5EF4-FFF2-40B4-BE49-F238E27FC236}">
                <a16:creationId xmlns:a16="http://schemas.microsoft.com/office/drawing/2014/main" id="{E218ED6E-1FDD-2FF3-932A-0BE3F704F09A}"/>
              </a:ext>
            </a:extLst>
          </p:cNvPr>
          <p:cNvSpPr/>
          <p:nvPr/>
        </p:nvSpPr>
        <p:spPr>
          <a:xfrm>
            <a:off x="3964785" y="3321641"/>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84" name="Picture 2" descr="パソコンの楽しさがいっぱい！">
            <a:extLst>
              <a:ext uri="{FF2B5EF4-FFF2-40B4-BE49-F238E27FC236}">
                <a16:creationId xmlns:a16="http://schemas.microsoft.com/office/drawing/2014/main" id="{5CC99CAB-37CD-3A7E-EAC4-BEF34CC0FA1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6718761" y="2005689"/>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5" name="Picture 2" descr="パソコンの楽しさがいっぱい！">
            <a:extLst>
              <a:ext uri="{FF2B5EF4-FFF2-40B4-BE49-F238E27FC236}">
                <a16:creationId xmlns:a16="http://schemas.microsoft.com/office/drawing/2014/main" id="{65085A9A-25FE-AB92-6311-AA1ADFB37E8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6718761" y="3258216"/>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6" name="Picture 2" descr="パソコンの楽しさがいっぱい！">
            <a:extLst>
              <a:ext uri="{FF2B5EF4-FFF2-40B4-BE49-F238E27FC236}">
                <a16:creationId xmlns:a16="http://schemas.microsoft.com/office/drawing/2014/main" id="{36CED378-0587-7E27-9840-E843E02BDB0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6718761" y="4510743"/>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8" name="直線矢印コネクタ 87">
            <a:extLst>
              <a:ext uri="{FF2B5EF4-FFF2-40B4-BE49-F238E27FC236}">
                <a16:creationId xmlns:a16="http://schemas.microsoft.com/office/drawing/2014/main" id="{F16DC8BD-E8CA-7335-3195-94B775A0B463}"/>
              </a:ext>
            </a:extLst>
          </p:cNvPr>
          <p:cNvCxnSpPr>
            <a:cxnSpLocks/>
          </p:cNvCxnSpPr>
          <p:nvPr/>
        </p:nvCxnSpPr>
        <p:spPr>
          <a:xfrm>
            <a:off x="2552913" y="3689408"/>
            <a:ext cx="129095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E3B6E2CD-E979-C998-F3E6-6EAA30C05761}"/>
              </a:ext>
            </a:extLst>
          </p:cNvPr>
          <p:cNvCxnSpPr>
            <a:cxnSpLocks/>
          </p:cNvCxnSpPr>
          <p:nvPr/>
        </p:nvCxnSpPr>
        <p:spPr>
          <a:xfrm>
            <a:off x="2552913" y="4143064"/>
            <a:ext cx="1197820" cy="814813"/>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15546469-151C-F790-93A3-BD3C6EC8CCAE}"/>
              </a:ext>
            </a:extLst>
          </p:cNvPr>
          <p:cNvCxnSpPr>
            <a:cxnSpLocks/>
          </p:cNvCxnSpPr>
          <p:nvPr/>
        </p:nvCxnSpPr>
        <p:spPr>
          <a:xfrm flipV="1">
            <a:off x="5091027" y="2404520"/>
            <a:ext cx="1500560" cy="1106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552435-27EB-C939-2A0F-E67154300598}"/>
              </a:ext>
            </a:extLst>
          </p:cNvPr>
          <p:cNvCxnSpPr>
            <a:cxnSpLocks/>
          </p:cNvCxnSpPr>
          <p:nvPr/>
        </p:nvCxnSpPr>
        <p:spPr>
          <a:xfrm flipV="1">
            <a:off x="5091027" y="3683877"/>
            <a:ext cx="1500560" cy="1106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3FD5EC98-DE28-6E8F-B4D1-5F41F6AFBA6B}"/>
              </a:ext>
            </a:extLst>
          </p:cNvPr>
          <p:cNvCxnSpPr>
            <a:cxnSpLocks/>
          </p:cNvCxnSpPr>
          <p:nvPr/>
        </p:nvCxnSpPr>
        <p:spPr>
          <a:xfrm flipV="1">
            <a:off x="5091027" y="4946816"/>
            <a:ext cx="1500560" cy="1106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7" name="Picture 2" descr="パソコンの楽しさがいっぱい！">
            <a:extLst>
              <a:ext uri="{FF2B5EF4-FFF2-40B4-BE49-F238E27FC236}">
                <a16:creationId xmlns:a16="http://schemas.microsoft.com/office/drawing/2014/main" id="{3C2401AF-0C22-9290-79D4-AC614A1E7A1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8894694" y="3267067"/>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8" name="直線矢印コネクタ 97">
            <a:extLst>
              <a:ext uri="{FF2B5EF4-FFF2-40B4-BE49-F238E27FC236}">
                <a16:creationId xmlns:a16="http://schemas.microsoft.com/office/drawing/2014/main" id="{85300D62-1283-616D-7DAB-8AB83968D545}"/>
              </a:ext>
            </a:extLst>
          </p:cNvPr>
          <p:cNvCxnSpPr>
            <a:cxnSpLocks/>
          </p:cNvCxnSpPr>
          <p:nvPr/>
        </p:nvCxnSpPr>
        <p:spPr>
          <a:xfrm>
            <a:off x="7845003" y="3678882"/>
            <a:ext cx="95186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F5750C82-7411-A244-EDDF-011986F14D65}"/>
              </a:ext>
            </a:extLst>
          </p:cNvPr>
          <p:cNvCxnSpPr>
            <a:cxnSpLocks/>
          </p:cNvCxnSpPr>
          <p:nvPr/>
        </p:nvCxnSpPr>
        <p:spPr>
          <a:xfrm>
            <a:off x="7845003" y="2404520"/>
            <a:ext cx="951864" cy="853696"/>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3972EBCE-9BFA-4471-2E37-902BB4946168}"/>
              </a:ext>
            </a:extLst>
          </p:cNvPr>
          <p:cNvCxnSpPr>
            <a:cxnSpLocks/>
          </p:cNvCxnSpPr>
          <p:nvPr/>
        </p:nvCxnSpPr>
        <p:spPr>
          <a:xfrm flipV="1">
            <a:off x="7870563" y="4161338"/>
            <a:ext cx="1024131" cy="75340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EFD7D8B8-3895-4A75-7250-6A6353AB7510}"/>
              </a:ext>
            </a:extLst>
          </p:cNvPr>
          <p:cNvCxnSpPr>
            <a:cxnSpLocks/>
          </p:cNvCxnSpPr>
          <p:nvPr/>
        </p:nvCxnSpPr>
        <p:spPr>
          <a:xfrm>
            <a:off x="9978603" y="3674764"/>
            <a:ext cx="148526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楕円 104">
            <a:extLst>
              <a:ext uri="{FF2B5EF4-FFF2-40B4-BE49-F238E27FC236}">
                <a16:creationId xmlns:a16="http://schemas.microsoft.com/office/drawing/2014/main" id="{910E395E-3D88-D01E-68BE-A4960AEE5D6E}"/>
              </a:ext>
            </a:extLst>
          </p:cNvPr>
          <p:cNvSpPr>
            <a:spLocks noChangeAspect="1"/>
          </p:cNvSpPr>
          <p:nvPr/>
        </p:nvSpPr>
        <p:spPr>
          <a:xfrm>
            <a:off x="1466739" y="3566764"/>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DC262DDC-33C0-AA51-15EE-564BA1C09964}"/>
              </a:ext>
            </a:extLst>
          </p:cNvPr>
          <p:cNvSpPr>
            <a:spLocks noChangeAspect="1"/>
          </p:cNvSpPr>
          <p:nvPr/>
        </p:nvSpPr>
        <p:spPr>
          <a:xfrm>
            <a:off x="1574739" y="3785651"/>
            <a:ext cx="144000" cy="144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BAB44F27-EE7B-3B4A-F839-F4A9B5AF5AF2}"/>
              </a:ext>
            </a:extLst>
          </p:cNvPr>
          <p:cNvSpPr>
            <a:spLocks noChangeAspect="1"/>
          </p:cNvSpPr>
          <p:nvPr/>
        </p:nvSpPr>
        <p:spPr>
          <a:xfrm>
            <a:off x="1785336" y="36747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96EE39FA-6128-D668-5CE5-D1D1A5DB6500}"/>
              </a:ext>
            </a:extLst>
          </p:cNvPr>
          <p:cNvSpPr>
            <a:spLocks noChangeAspect="1"/>
          </p:cNvSpPr>
          <p:nvPr/>
        </p:nvSpPr>
        <p:spPr>
          <a:xfrm>
            <a:off x="1999317" y="3857651"/>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a:extLst>
              <a:ext uri="{FF2B5EF4-FFF2-40B4-BE49-F238E27FC236}">
                <a16:creationId xmlns:a16="http://schemas.microsoft.com/office/drawing/2014/main" id="{7D656B12-FF70-40C5-4A2F-D1BDFB3AB66E}"/>
              </a:ext>
            </a:extLst>
          </p:cNvPr>
          <p:cNvSpPr>
            <a:spLocks noChangeAspect="1"/>
          </p:cNvSpPr>
          <p:nvPr/>
        </p:nvSpPr>
        <p:spPr>
          <a:xfrm>
            <a:off x="2067939" y="3561350"/>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8BB25256-1A12-0996-9455-2A2311E47BAE}"/>
              </a:ext>
            </a:extLst>
          </p:cNvPr>
          <p:cNvSpPr>
            <a:spLocks noChangeAspect="1"/>
          </p:cNvSpPr>
          <p:nvPr/>
        </p:nvSpPr>
        <p:spPr>
          <a:xfrm>
            <a:off x="4069573" y="2320301"/>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9E6E3A3B-93C9-4D66-B354-914F4310FA91}"/>
              </a:ext>
            </a:extLst>
          </p:cNvPr>
          <p:cNvSpPr>
            <a:spLocks noChangeAspect="1"/>
          </p:cNvSpPr>
          <p:nvPr/>
        </p:nvSpPr>
        <p:spPr>
          <a:xfrm>
            <a:off x="4221973" y="2472701"/>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a:extLst>
              <a:ext uri="{FF2B5EF4-FFF2-40B4-BE49-F238E27FC236}">
                <a16:creationId xmlns:a16="http://schemas.microsoft.com/office/drawing/2014/main" id="{A6C64F2F-A0FD-FE3A-8A76-C04F0DC26711}"/>
              </a:ext>
            </a:extLst>
          </p:cNvPr>
          <p:cNvSpPr>
            <a:spLocks noChangeAspect="1"/>
          </p:cNvSpPr>
          <p:nvPr/>
        </p:nvSpPr>
        <p:spPr>
          <a:xfrm>
            <a:off x="4444713" y="236143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381E0B37-1F3E-F08D-0716-58FD15A8DA7E}"/>
              </a:ext>
            </a:extLst>
          </p:cNvPr>
          <p:cNvSpPr>
            <a:spLocks noChangeAspect="1"/>
          </p:cNvSpPr>
          <p:nvPr/>
        </p:nvSpPr>
        <p:spPr>
          <a:xfrm>
            <a:off x="4527626" y="2603985"/>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129900B9-5375-6053-CC7B-D1A7A6AA5E5E}"/>
              </a:ext>
            </a:extLst>
          </p:cNvPr>
          <p:cNvSpPr>
            <a:spLocks noChangeAspect="1"/>
          </p:cNvSpPr>
          <p:nvPr/>
        </p:nvSpPr>
        <p:spPr>
          <a:xfrm>
            <a:off x="4730765" y="2398258"/>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B0D22BD8-2C15-D9DF-AC7E-3AB672D5042D}"/>
              </a:ext>
            </a:extLst>
          </p:cNvPr>
          <p:cNvSpPr>
            <a:spLocks noChangeAspect="1"/>
          </p:cNvSpPr>
          <p:nvPr/>
        </p:nvSpPr>
        <p:spPr>
          <a:xfrm>
            <a:off x="4085702" y="3583890"/>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id="{D23D1323-C92E-08DA-FDAA-965D91B2F94A}"/>
              </a:ext>
            </a:extLst>
          </p:cNvPr>
          <p:cNvSpPr>
            <a:spLocks noChangeAspect="1"/>
          </p:cNvSpPr>
          <p:nvPr/>
        </p:nvSpPr>
        <p:spPr>
          <a:xfrm>
            <a:off x="4182915" y="3826444"/>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121">
            <a:extLst>
              <a:ext uri="{FF2B5EF4-FFF2-40B4-BE49-F238E27FC236}">
                <a16:creationId xmlns:a16="http://schemas.microsoft.com/office/drawing/2014/main" id="{0EC8E071-9C57-3197-ACA3-254F25D0F04D}"/>
              </a:ext>
            </a:extLst>
          </p:cNvPr>
          <p:cNvSpPr>
            <a:spLocks noChangeAspect="1"/>
          </p:cNvSpPr>
          <p:nvPr/>
        </p:nvSpPr>
        <p:spPr>
          <a:xfrm>
            <a:off x="4372713" y="371365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C51735E1-E7D3-F300-1A34-2BE47EA5F80F}"/>
              </a:ext>
            </a:extLst>
          </p:cNvPr>
          <p:cNvSpPr>
            <a:spLocks noChangeAspect="1"/>
          </p:cNvSpPr>
          <p:nvPr/>
        </p:nvSpPr>
        <p:spPr>
          <a:xfrm>
            <a:off x="4542767" y="3894898"/>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602357ED-C377-1107-20FB-7642791F2E94}"/>
              </a:ext>
            </a:extLst>
          </p:cNvPr>
          <p:cNvSpPr>
            <a:spLocks noChangeAspect="1"/>
          </p:cNvSpPr>
          <p:nvPr/>
        </p:nvSpPr>
        <p:spPr>
          <a:xfrm>
            <a:off x="4739636" y="3611877"/>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A57321A8-064C-4BA6-412E-30AA0CDA1CD4}"/>
              </a:ext>
            </a:extLst>
          </p:cNvPr>
          <p:cNvSpPr>
            <a:spLocks noChangeAspect="1"/>
          </p:cNvSpPr>
          <p:nvPr/>
        </p:nvSpPr>
        <p:spPr>
          <a:xfrm>
            <a:off x="4106267" y="484273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DA167C8B-FC41-06B8-A538-2D0855277083}"/>
              </a:ext>
            </a:extLst>
          </p:cNvPr>
          <p:cNvSpPr>
            <a:spLocks noChangeAspect="1"/>
          </p:cNvSpPr>
          <p:nvPr/>
        </p:nvSpPr>
        <p:spPr>
          <a:xfrm>
            <a:off x="4258667" y="4995139"/>
            <a:ext cx="144000" cy="144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a:extLst>
              <a:ext uri="{FF2B5EF4-FFF2-40B4-BE49-F238E27FC236}">
                <a16:creationId xmlns:a16="http://schemas.microsoft.com/office/drawing/2014/main" id="{19D467B4-9869-8D72-46CE-7A3BD4F03335}"/>
              </a:ext>
            </a:extLst>
          </p:cNvPr>
          <p:cNvSpPr>
            <a:spLocks noChangeAspect="1"/>
          </p:cNvSpPr>
          <p:nvPr/>
        </p:nvSpPr>
        <p:spPr>
          <a:xfrm>
            <a:off x="4429614" y="4858875"/>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48378AB1-8943-AA7E-F3F4-06F31AF013CE}"/>
              </a:ext>
            </a:extLst>
          </p:cNvPr>
          <p:cNvSpPr>
            <a:spLocks noChangeAspect="1"/>
          </p:cNvSpPr>
          <p:nvPr/>
        </p:nvSpPr>
        <p:spPr>
          <a:xfrm>
            <a:off x="4542767" y="5132189"/>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FAB0FED7-8541-02BC-991E-DE697CF2A815}"/>
              </a:ext>
            </a:extLst>
          </p:cNvPr>
          <p:cNvSpPr>
            <a:spLocks noChangeAspect="1"/>
          </p:cNvSpPr>
          <p:nvPr/>
        </p:nvSpPr>
        <p:spPr>
          <a:xfrm>
            <a:off x="4662046" y="4865054"/>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a:extLst>
              <a:ext uri="{FF2B5EF4-FFF2-40B4-BE49-F238E27FC236}">
                <a16:creationId xmlns:a16="http://schemas.microsoft.com/office/drawing/2014/main" id="{C4FA0D5C-F6D0-65E6-964F-C507BC67B4CF}"/>
              </a:ext>
            </a:extLst>
          </p:cNvPr>
          <p:cNvSpPr txBox="1"/>
          <p:nvPr/>
        </p:nvSpPr>
        <p:spPr>
          <a:xfrm>
            <a:off x="1365922" y="4141411"/>
            <a:ext cx="1034257" cy="369332"/>
          </a:xfrm>
          <a:prstGeom prst="rect">
            <a:avLst/>
          </a:prstGeom>
          <a:noFill/>
        </p:spPr>
        <p:txBody>
          <a:bodyPr wrap="none" rtlCol="0">
            <a:spAutoFit/>
          </a:bodyPr>
          <a:lstStyle/>
          <a:p>
            <a:r>
              <a:rPr kumimoji="1" lang="ja-JP" altLang="en-US" dirty="0"/>
              <a:t>元データ</a:t>
            </a:r>
          </a:p>
        </p:txBody>
      </p:sp>
      <p:sp>
        <p:nvSpPr>
          <p:cNvPr id="132" name="テキスト ボックス 131">
            <a:extLst>
              <a:ext uri="{FF2B5EF4-FFF2-40B4-BE49-F238E27FC236}">
                <a16:creationId xmlns:a16="http://schemas.microsoft.com/office/drawing/2014/main" id="{2E0D1254-B0F2-8DA4-19AA-6181644B4086}"/>
              </a:ext>
            </a:extLst>
          </p:cNvPr>
          <p:cNvSpPr txBox="1"/>
          <p:nvPr/>
        </p:nvSpPr>
        <p:spPr>
          <a:xfrm>
            <a:off x="2429135" y="3284511"/>
            <a:ext cx="1513556" cy="338554"/>
          </a:xfrm>
          <a:prstGeom prst="rect">
            <a:avLst/>
          </a:prstGeom>
          <a:noFill/>
        </p:spPr>
        <p:txBody>
          <a:bodyPr wrap="none" rtlCol="0">
            <a:spAutoFit/>
          </a:bodyPr>
          <a:lstStyle/>
          <a:p>
            <a:r>
              <a:rPr kumimoji="1" lang="ja-JP" altLang="en-US" sz="1600" dirty="0"/>
              <a:t>ブートストラップ</a:t>
            </a:r>
          </a:p>
        </p:txBody>
      </p:sp>
      <p:sp>
        <p:nvSpPr>
          <p:cNvPr id="133" name="テキスト ボックス 132">
            <a:extLst>
              <a:ext uri="{FF2B5EF4-FFF2-40B4-BE49-F238E27FC236}">
                <a16:creationId xmlns:a16="http://schemas.microsoft.com/office/drawing/2014/main" id="{D9D61934-8F7D-0E1A-357B-D804917397B5}"/>
              </a:ext>
            </a:extLst>
          </p:cNvPr>
          <p:cNvSpPr txBox="1"/>
          <p:nvPr/>
        </p:nvSpPr>
        <p:spPr>
          <a:xfrm>
            <a:off x="3433052" y="5441628"/>
            <a:ext cx="2137124" cy="369332"/>
          </a:xfrm>
          <a:prstGeom prst="rect">
            <a:avLst/>
          </a:prstGeom>
          <a:noFill/>
        </p:spPr>
        <p:txBody>
          <a:bodyPr wrap="none" rtlCol="0">
            <a:spAutoFit/>
          </a:bodyPr>
          <a:lstStyle/>
          <a:p>
            <a:r>
              <a:rPr kumimoji="1" lang="ja-JP" altLang="en-US" dirty="0"/>
              <a:t>ブートストラップ標本</a:t>
            </a:r>
          </a:p>
        </p:txBody>
      </p:sp>
      <p:sp>
        <p:nvSpPr>
          <p:cNvPr id="134" name="テキスト ボックス 133">
            <a:extLst>
              <a:ext uri="{FF2B5EF4-FFF2-40B4-BE49-F238E27FC236}">
                <a16:creationId xmlns:a16="http://schemas.microsoft.com/office/drawing/2014/main" id="{30C3EE9C-030B-1AB7-1338-4FD402D79036}"/>
              </a:ext>
            </a:extLst>
          </p:cNvPr>
          <p:cNvSpPr txBox="1"/>
          <p:nvPr/>
        </p:nvSpPr>
        <p:spPr>
          <a:xfrm>
            <a:off x="6669348" y="5441628"/>
            <a:ext cx="1107996" cy="369332"/>
          </a:xfrm>
          <a:prstGeom prst="rect">
            <a:avLst/>
          </a:prstGeom>
          <a:noFill/>
        </p:spPr>
        <p:txBody>
          <a:bodyPr wrap="none" rtlCol="0">
            <a:spAutoFit/>
          </a:bodyPr>
          <a:lstStyle/>
          <a:p>
            <a:r>
              <a:rPr kumimoji="1" lang="ja-JP" altLang="en-US" dirty="0"/>
              <a:t>弱学習器</a:t>
            </a:r>
          </a:p>
        </p:txBody>
      </p:sp>
      <p:sp>
        <p:nvSpPr>
          <p:cNvPr id="135" name="テキスト ボックス 134">
            <a:extLst>
              <a:ext uri="{FF2B5EF4-FFF2-40B4-BE49-F238E27FC236}">
                <a16:creationId xmlns:a16="http://schemas.microsoft.com/office/drawing/2014/main" id="{9182E76F-2B37-2612-32D9-A80811DFC7CD}"/>
              </a:ext>
            </a:extLst>
          </p:cNvPr>
          <p:cNvSpPr txBox="1"/>
          <p:nvPr/>
        </p:nvSpPr>
        <p:spPr>
          <a:xfrm>
            <a:off x="5461030" y="3304663"/>
            <a:ext cx="646331" cy="369332"/>
          </a:xfrm>
          <a:prstGeom prst="rect">
            <a:avLst/>
          </a:prstGeom>
          <a:noFill/>
        </p:spPr>
        <p:txBody>
          <a:bodyPr wrap="none" rtlCol="0">
            <a:spAutoFit/>
          </a:bodyPr>
          <a:lstStyle/>
          <a:p>
            <a:r>
              <a:rPr kumimoji="1" lang="ja-JP" altLang="en-US" dirty="0"/>
              <a:t>学習</a:t>
            </a:r>
          </a:p>
        </p:txBody>
      </p:sp>
      <p:sp>
        <p:nvSpPr>
          <p:cNvPr id="136" name="テキスト ボックス 135">
            <a:extLst>
              <a:ext uri="{FF2B5EF4-FFF2-40B4-BE49-F238E27FC236}">
                <a16:creationId xmlns:a16="http://schemas.microsoft.com/office/drawing/2014/main" id="{DE67E2C5-CCA4-40B0-4588-B86B8EB6E4FA}"/>
              </a:ext>
            </a:extLst>
          </p:cNvPr>
          <p:cNvSpPr txBox="1"/>
          <p:nvPr/>
        </p:nvSpPr>
        <p:spPr>
          <a:xfrm>
            <a:off x="7983096" y="3269122"/>
            <a:ext cx="646331" cy="369332"/>
          </a:xfrm>
          <a:prstGeom prst="rect">
            <a:avLst/>
          </a:prstGeom>
          <a:noFill/>
        </p:spPr>
        <p:txBody>
          <a:bodyPr wrap="none" rtlCol="0">
            <a:spAutoFit/>
          </a:bodyPr>
          <a:lstStyle/>
          <a:p>
            <a:r>
              <a:rPr kumimoji="1" lang="ja-JP" altLang="en-US" dirty="0"/>
              <a:t>集約</a:t>
            </a:r>
          </a:p>
        </p:txBody>
      </p:sp>
      <p:sp>
        <p:nvSpPr>
          <p:cNvPr id="137" name="テキスト ボックス 136">
            <a:extLst>
              <a:ext uri="{FF2B5EF4-FFF2-40B4-BE49-F238E27FC236}">
                <a16:creationId xmlns:a16="http://schemas.microsoft.com/office/drawing/2014/main" id="{51FEA725-3B4D-5E23-4CB3-553C1FBBFED9}"/>
              </a:ext>
            </a:extLst>
          </p:cNvPr>
          <p:cNvSpPr txBox="1"/>
          <p:nvPr/>
        </p:nvSpPr>
        <p:spPr>
          <a:xfrm>
            <a:off x="10167237" y="3269122"/>
            <a:ext cx="1107996" cy="369332"/>
          </a:xfrm>
          <a:prstGeom prst="rect">
            <a:avLst/>
          </a:prstGeom>
          <a:noFill/>
        </p:spPr>
        <p:txBody>
          <a:bodyPr wrap="none" rtlCol="0">
            <a:spAutoFit/>
          </a:bodyPr>
          <a:lstStyle/>
          <a:p>
            <a:r>
              <a:rPr kumimoji="1" lang="ja-JP" altLang="en-US" dirty="0"/>
              <a:t>分類結果</a:t>
            </a:r>
          </a:p>
        </p:txBody>
      </p:sp>
    </p:spTree>
    <p:extLst>
      <p:ext uri="{BB962C8B-B14F-4D97-AF65-F5344CB8AC3E}">
        <p14:creationId xmlns:p14="http://schemas.microsoft.com/office/powerpoint/2010/main" val="2212019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a:noFill/>
        </p:spPr>
        <p:txBody>
          <a:bodyPr>
            <a:normAutofit/>
          </a:bodyPr>
          <a:lstStyle/>
          <a:p>
            <a:r>
              <a:rPr lang="en-US" altLang="ja-JP" sz="3600" dirty="0">
                <a:sym typeface="+mn-ea"/>
              </a:rPr>
              <a:t>7.3</a:t>
            </a:r>
            <a:r>
              <a:rPr lang="ja-JP" altLang="en-US" sz="3600" dirty="0">
                <a:sym typeface="+mn-ea"/>
              </a:rPr>
              <a:t>　バギング</a:t>
            </a:r>
            <a:endParaRPr kumimoji="1" lang="ja-JP" altLang="en-US" sz="3600" dirty="0"/>
          </a:p>
        </p:txBody>
      </p:sp>
      <p:sp>
        <p:nvSpPr>
          <p:cNvPr id="3" name="正方形/長方形 2">
            <a:extLst>
              <a:ext uri="{FF2B5EF4-FFF2-40B4-BE49-F238E27FC236}">
                <a16:creationId xmlns:a16="http://schemas.microsoft.com/office/drawing/2014/main" id="{9EABEF66-A12F-2354-B8F4-B75F54F42D82}"/>
              </a:ext>
            </a:extLst>
          </p:cNvPr>
          <p:cNvSpPr/>
          <p:nvPr/>
        </p:nvSpPr>
        <p:spPr>
          <a:xfrm>
            <a:off x="781235" y="1584008"/>
            <a:ext cx="10697592" cy="467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1538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p:txBody>
          <a:bodyPr>
            <a:normAutofit/>
          </a:bodyPr>
          <a:lstStyle/>
          <a:p>
            <a:r>
              <a:rPr lang="en-US" altLang="ja-JP" sz="3600" dirty="0">
                <a:sym typeface="+mn-ea"/>
              </a:rPr>
              <a:t>7.4</a:t>
            </a:r>
            <a:r>
              <a:rPr lang="ja-JP" altLang="en-US" sz="3600" dirty="0">
                <a:sym typeface="+mn-ea"/>
              </a:rPr>
              <a:t>　ランダムフォレスト</a:t>
            </a:r>
            <a:endParaRPr kumimoji="1" lang="ja-JP" altLang="en-US" sz="3600" dirty="0"/>
          </a:p>
        </p:txBody>
      </p:sp>
      <p:sp>
        <p:nvSpPr>
          <p:cNvPr id="3" name="コンテンツ プレースホルダー 2">
            <a:extLst>
              <a:ext uri="{FF2B5EF4-FFF2-40B4-BE49-F238E27FC236}">
                <a16:creationId xmlns:a16="http://schemas.microsoft.com/office/drawing/2014/main" id="{16FE102E-AB26-B71D-FCBF-782F4F8BB738}"/>
              </a:ext>
            </a:extLst>
          </p:cNvPr>
          <p:cNvSpPr>
            <a:spLocks noGrp="1"/>
          </p:cNvSpPr>
          <p:nvPr>
            <p:ph idx="1"/>
          </p:nvPr>
        </p:nvSpPr>
        <p:spPr/>
        <p:txBody>
          <a:bodyPr/>
          <a:lstStyle/>
          <a:p>
            <a:pPr marL="0" indent="0">
              <a:buNone/>
            </a:pPr>
            <a:r>
              <a:rPr kumimoji="1" lang="ja-JP" altLang="en-US" u="sng" dirty="0"/>
              <a:t>ランダムフォレスト（</a:t>
            </a:r>
            <a:r>
              <a:rPr kumimoji="1" lang="en-US" altLang="ja-JP" u="sng" dirty="0"/>
              <a:t>random forest</a:t>
            </a:r>
            <a:r>
              <a:rPr kumimoji="1" lang="ja-JP" altLang="en-US" u="sng" dirty="0"/>
              <a:t>）</a:t>
            </a:r>
            <a:endParaRPr kumimoji="1" lang="en-US" altLang="ja-JP" u="sng" dirty="0"/>
          </a:p>
          <a:p>
            <a:pPr marL="0" indent="0">
              <a:buNone/>
            </a:pPr>
            <a:r>
              <a:rPr kumimoji="1" lang="ja-JP" altLang="en-US" dirty="0"/>
              <a:t>▲ バギングの一種で、バギングをベースに、少しずつ異なる決定木をたくさん集めたもの。</a:t>
            </a:r>
            <a:endParaRPr kumimoji="1" lang="en-US" altLang="ja-JP" dirty="0"/>
          </a:p>
          <a:p>
            <a:pPr marL="0" indent="0">
              <a:buNone/>
            </a:pPr>
            <a:r>
              <a:rPr kumimoji="1" lang="ja-JP" altLang="en-US" dirty="0"/>
              <a:t>　  モデルの予測結果のバリアンスを小さくする特徴がある。</a:t>
            </a:r>
            <a:endParaRPr kumimoji="1" lang="en-US" altLang="ja-JP" dirty="0"/>
          </a:p>
          <a:p>
            <a:pPr marL="0" indent="0">
              <a:buNone/>
            </a:pPr>
            <a:r>
              <a:rPr kumimoji="1" lang="ja-JP" altLang="en-US" dirty="0"/>
              <a:t>　  バギングとの違いは、「レコード」と「特徴量（フィールド</a:t>
            </a:r>
            <a:r>
              <a:rPr kumimoji="1" lang="en-US" altLang="ja-JP" dirty="0"/>
              <a:t>/</a:t>
            </a:r>
            <a:r>
              <a:rPr kumimoji="1" lang="ja-JP" altLang="en-US" dirty="0"/>
              <a:t>説明変数）の両方をサンプリングしてい</a:t>
            </a:r>
            <a:endParaRPr kumimoji="1" lang="en-US" altLang="ja-JP" dirty="0"/>
          </a:p>
          <a:p>
            <a:pPr marL="0" indent="0">
              <a:buNone/>
            </a:pPr>
            <a:r>
              <a:rPr kumimoji="1" lang="ja-JP" altLang="en-US" dirty="0"/>
              <a:t>　  る点である。</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ブートストラップにより、複数のデータセットを生成する</a:t>
            </a:r>
            <a:endParaRPr kumimoji="1" lang="en-US" altLang="ja-JP" dirty="0"/>
          </a:p>
          <a:p>
            <a:pPr marL="457200" indent="-457200">
              <a:buFont typeface="+mj-lt"/>
              <a:buAutoNum type="arabicPeriod"/>
            </a:pPr>
            <a:r>
              <a:rPr kumimoji="1" lang="ja-JP" altLang="en-US" dirty="0"/>
              <a:t>学習データセットごとにランダムに</a:t>
            </a:r>
            <a:r>
              <a:rPr kumimoji="1" lang="en-US" altLang="ja-JP" dirty="0"/>
              <a:t>K</a:t>
            </a:r>
            <a:r>
              <a:rPr kumimoji="1" lang="ja-JP" altLang="en-US" dirty="0"/>
              <a:t>個の特徴量を選択し、決定木を</a:t>
            </a:r>
            <a:r>
              <a:rPr kumimoji="1" lang="en-US" altLang="ja-JP" dirty="0"/>
              <a:t>N</a:t>
            </a:r>
            <a:r>
              <a:rPr kumimoji="1" lang="ja-JP" altLang="en-US" dirty="0"/>
              <a:t>個作成する</a:t>
            </a:r>
            <a:endParaRPr kumimoji="1" lang="en-US" altLang="ja-JP" dirty="0"/>
          </a:p>
          <a:p>
            <a:pPr marL="457200" indent="-457200">
              <a:buFont typeface="+mj-lt"/>
              <a:buAutoNum type="arabicPeriod"/>
            </a:pPr>
            <a:r>
              <a:rPr kumimoji="1" lang="en-US" altLang="ja-JP" dirty="0"/>
              <a:t>N</a:t>
            </a:r>
            <a:r>
              <a:rPr kumimoji="1" lang="ja-JP" altLang="en-US" dirty="0"/>
              <a:t>個の決定木の結果を集約する</a:t>
            </a:r>
            <a:endParaRPr kumimoji="1" lang="en-US" altLang="ja-JP" dirty="0"/>
          </a:p>
          <a:p>
            <a:pPr marL="457200" indent="-457200">
              <a:buFont typeface="+mj-lt"/>
              <a:buAutoNum type="arabicPeriod"/>
            </a:pPr>
            <a:r>
              <a:rPr lang="ja-JP" altLang="en-US" sz="2000" b="0" i="0" dirty="0">
                <a:effectLst/>
                <a:latin typeface="ヒラギノ角ゴ ProN W3"/>
              </a:rPr>
              <a:t>回帰だったら</a:t>
            </a:r>
            <a:r>
              <a:rPr lang="ja-JP" altLang="en-US" sz="2000" b="1" i="0" dirty="0">
                <a:effectLst/>
                <a:latin typeface="ヒラギノ角ゴ ProN W3"/>
              </a:rPr>
              <a:t>平均値</a:t>
            </a:r>
            <a:r>
              <a:rPr lang="ja-JP" altLang="en-US" sz="2000" b="0" i="0" dirty="0">
                <a:effectLst/>
                <a:latin typeface="ヒラギノ角ゴ ProN W3"/>
              </a:rPr>
              <a:t>、分類だったら</a:t>
            </a:r>
            <a:r>
              <a:rPr lang="ja-JP" altLang="en-US" sz="2000" b="1" i="0" dirty="0">
                <a:effectLst/>
                <a:latin typeface="ヒラギノ角ゴ ProN W3"/>
              </a:rPr>
              <a:t>多数決</a:t>
            </a:r>
            <a:r>
              <a:rPr lang="ja-JP" altLang="en-US" sz="2000" dirty="0">
                <a:latin typeface="ヒラギノ角ゴ ProN W3"/>
              </a:rPr>
              <a:t>で</a:t>
            </a:r>
            <a:r>
              <a:rPr lang="ja-JP" altLang="en-US" sz="2000" b="0" i="0" dirty="0">
                <a:effectLst/>
                <a:latin typeface="ヒラギノ角ゴ ProN W3"/>
              </a:rPr>
              <a:t>最終結果を出力する</a:t>
            </a:r>
            <a:endParaRPr kumimoji="1" lang="en-US" altLang="ja-JP" dirty="0"/>
          </a:p>
        </p:txBody>
      </p:sp>
    </p:spTree>
    <p:extLst>
      <p:ext uri="{BB962C8B-B14F-4D97-AF65-F5344CB8AC3E}">
        <p14:creationId xmlns:p14="http://schemas.microsoft.com/office/powerpoint/2010/main" val="1933953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p:txBody>
          <a:bodyPr>
            <a:normAutofit/>
          </a:bodyPr>
          <a:lstStyle/>
          <a:p>
            <a:r>
              <a:rPr lang="en-US" altLang="ja-JP" sz="3600" dirty="0">
                <a:sym typeface="+mn-ea"/>
              </a:rPr>
              <a:t>7.4</a:t>
            </a:r>
            <a:r>
              <a:rPr lang="ja-JP" altLang="en-US" sz="3600" dirty="0">
                <a:sym typeface="+mn-ea"/>
              </a:rPr>
              <a:t>　ランダムフォレスト</a:t>
            </a:r>
            <a:endParaRPr kumimoji="1" lang="ja-JP" altLang="en-US" sz="3600" dirty="0"/>
          </a:p>
        </p:txBody>
      </p:sp>
      <p:sp>
        <p:nvSpPr>
          <p:cNvPr id="6" name="正方形/長方形 5">
            <a:extLst>
              <a:ext uri="{FF2B5EF4-FFF2-40B4-BE49-F238E27FC236}">
                <a16:creationId xmlns:a16="http://schemas.microsoft.com/office/drawing/2014/main" id="{414B8E67-9566-746C-A348-5B3182669FB5}"/>
              </a:ext>
            </a:extLst>
          </p:cNvPr>
          <p:cNvSpPr/>
          <p:nvPr/>
        </p:nvSpPr>
        <p:spPr>
          <a:xfrm>
            <a:off x="2102223" y="1981200"/>
            <a:ext cx="7987553" cy="3971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3448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p:sp>
        <p:nvSpPr>
          <p:cNvPr id="4" name="コンテンツ プレースホルダー 2">
            <a:extLst>
              <a:ext uri="{FF2B5EF4-FFF2-40B4-BE49-F238E27FC236}">
                <a16:creationId xmlns:a16="http://schemas.microsoft.com/office/drawing/2014/main" id="{2F3629A6-5FAD-2641-5017-1115DD61E758}"/>
              </a:ext>
            </a:extLst>
          </p:cNvPr>
          <p:cNvSpPr>
            <a:spLocks noGrp="1"/>
          </p:cNvSpPr>
          <p:nvPr>
            <p:ph idx="1"/>
          </p:nvPr>
        </p:nvSpPr>
        <p:spPr>
          <a:xfrm>
            <a:off x="647700" y="1825625"/>
            <a:ext cx="10515600" cy="4351338"/>
          </a:xfrm>
        </p:spPr>
        <p:txBody>
          <a:bodyPr/>
          <a:lstStyle/>
          <a:p>
            <a:pPr marL="0" indent="0">
              <a:buNone/>
            </a:pPr>
            <a:r>
              <a:rPr kumimoji="1" lang="ja-JP" altLang="en-US" u="sng" dirty="0"/>
              <a:t>ブースティング（</a:t>
            </a:r>
            <a:r>
              <a:rPr kumimoji="1" lang="en-US" altLang="ja-JP" u="sng" dirty="0"/>
              <a:t>Boosting</a:t>
            </a:r>
            <a:r>
              <a:rPr kumimoji="1" lang="ja-JP" altLang="en-US" u="sng" dirty="0"/>
              <a:t>）</a:t>
            </a:r>
            <a:endParaRPr kumimoji="1" lang="en-US" altLang="ja-JP" u="sng" dirty="0"/>
          </a:p>
          <a:p>
            <a:pPr marL="0" indent="0">
              <a:buNone/>
            </a:pPr>
            <a:r>
              <a:rPr kumimoji="1" lang="ja-JP" altLang="en-US" dirty="0"/>
              <a:t>▲ </a:t>
            </a:r>
            <a:r>
              <a:rPr lang="ja-JP" altLang="en-US" b="0" i="0" dirty="0">
                <a:solidFill>
                  <a:srgbClr val="333333"/>
                </a:solidFill>
                <a:effectLst/>
                <a:latin typeface="Century Gothic" panose="020B0502020202020204" pitchFamily="34" charset="0"/>
              </a:rPr>
              <a:t>バギングのように弱学習器を独立に作るのではなく、</a:t>
            </a:r>
            <a:r>
              <a:rPr lang="ja-JP" altLang="en-US" dirty="0">
                <a:solidFill>
                  <a:srgbClr val="333333"/>
                </a:solidFill>
                <a:latin typeface="Century Gothic" panose="020B0502020202020204" pitchFamily="34" charset="0"/>
              </a:rPr>
              <a:t>１</a:t>
            </a:r>
            <a:r>
              <a:rPr lang="ja-JP" altLang="en-US" b="0" i="0" dirty="0">
                <a:solidFill>
                  <a:srgbClr val="333333"/>
                </a:solidFill>
                <a:effectLst/>
                <a:latin typeface="Century Gothic" panose="020B0502020202020204" pitchFamily="34" charset="0"/>
              </a:rPr>
              <a:t>つずつ順番に弱学習器を構成</a:t>
            </a:r>
            <a:r>
              <a:rPr lang="ja-JP" altLang="en-US" dirty="0">
                <a:solidFill>
                  <a:srgbClr val="333333"/>
                </a:solidFill>
                <a:latin typeface="Century Gothic" panose="020B0502020202020204" pitchFamily="34" charset="0"/>
              </a:rPr>
              <a:t>する方法。</a:t>
            </a:r>
            <a:endParaRPr lang="en-US" altLang="ja-JP" dirty="0">
              <a:solidFill>
                <a:srgbClr val="333333"/>
              </a:solidFill>
              <a:latin typeface="Century Gothic" panose="020B0502020202020204" pitchFamily="34" charset="0"/>
            </a:endParaRPr>
          </a:p>
          <a:p>
            <a:pPr marL="0" indent="0">
              <a:buNone/>
            </a:pPr>
            <a:r>
              <a:rPr lang="ja-JP" altLang="en-US" b="0" i="0" dirty="0">
                <a:solidFill>
                  <a:srgbClr val="333333"/>
                </a:solidFill>
                <a:effectLst/>
                <a:latin typeface="Century Gothic" panose="020B0502020202020204" pitchFamily="34" charset="0"/>
              </a:rPr>
              <a:t>　  バギングと違い、今まで作った弱学習器の弱点を補うように次の弱学習器を作るので、全体</a:t>
            </a:r>
            <a:endParaRPr lang="en-US" altLang="ja-JP" b="0" i="0" dirty="0">
              <a:solidFill>
                <a:srgbClr val="333333"/>
              </a:solidFill>
              <a:effectLst/>
              <a:latin typeface="Century Gothic" panose="020B0502020202020204" pitchFamily="34" charset="0"/>
            </a:endParaRPr>
          </a:p>
          <a:p>
            <a:pPr marL="0" indent="0">
              <a:buNone/>
            </a:pPr>
            <a:r>
              <a:rPr lang="ja-JP" altLang="en-US" dirty="0">
                <a:solidFill>
                  <a:srgbClr val="333333"/>
                </a:solidFill>
                <a:latin typeface="Century Gothic" panose="020B0502020202020204" pitchFamily="34" charset="0"/>
              </a:rPr>
              <a:t>　  </a:t>
            </a:r>
            <a:r>
              <a:rPr lang="ja-JP" altLang="en-US" b="0" i="0" dirty="0">
                <a:solidFill>
                  <a:srgbClr val="333333"/>
                </a:solidFill>
                <a:effectLst/>
                <a:latin typeface="Century Gothic" panose="020B0502020202020204" pitchFamily="34" charset="0"/>
              </a:rPr>
              <a:t>として、より精度の高いモデルを得ることができる。</a:t>
            </a:r>
            <a:endParaRPr kumimoji="1" lang="en-US" altLang="ja-JP" dirty="0"/>
          </a:p>
        </p:txBody>
      </p:sp>
    </p:spTree>
    <p:extLst>
      <p:ext uri="{BB962C8B-B14F-4D97-AF65-F5344CB8AC3E}">
        <p14:creationId xmlns:p14="http://schemas.microsoft.com/office/powerpoint/2010/main" val="1017396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3DB3-D49D-B452-5FAB-A5BAC96CE2E5}"/>
              </a:ext>
            </a:extLst>
          </p:cNvPr>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p:cxnSp>
        <p:nvCxnSpPr>
          <p:cNvPr id="6" name="直線矢印コネクタ 5">
            <a:extLst>
              <a:ext uri="{FF2B5EF4-FFF2-40B4-BE49-F238E27FC236}">
                <a16:creationId xmlns:a16="http://schemas.microsoft.com/office/drawing/2014/main" id="{156F69CF-1889-79EE-33D5-F9CFD9257F8A}"/>
              </a:ext>
            </a:extLst>
          </p:cNvPr>
          <p:cNvCxnSpPr>
            <a:cxnSpLocks/>
          </p:cNvCxnSpPr>
          <p:nvPr/>
        </p:nvCxnSpPr>
        <p:spPr>
          <a:xfrm flipV="1">
            <a:off x="2521107" y="2494942"/>
            <a:ext cx="2806057" cy="772125"/>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円柱 6">
            <a:extLst>
              <a:ext uri="{FF2B5EF4-FFF2-40B4-BE49-F238E27FC236}">
                <a16:creationId xmlns:a16="http://schemas.microsoft.com/office/drawing/2014/main" id="{6E35D19E-4AFD-BCFB-AB30-0CBF280A82CB}"/>
              </a:ext>
            </a:extLst>
          </p:cNvPr>
          <p:cNvSpPr/>
          <p:nvPr/>
        </p:nvSpPr>
        <p:spPr>
          <a:xfrm>
            <a:off x="1371600" y="3321643"/>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1" name="Picture 2" descr="パソコンの楽しさがいっぱい！">
            <a:extLst>
              <a:ext uri="{FF2B5EF4-FFF2-40B4-BE49-F238E27FC236}">
                <a16:creationId xmlns:a16="http://schemas.microsoft.com/office/drawing/2014/main" id="{5D07BFA8-9416-7ECB-C438-D1055FAE5A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5412005" y="2032984"/>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パソコンの楽しさがいっぱい！">
            <a:extLst>
              <a:ext uri="{FF2B5EF4-FFF2-40B4-BE49-F238E27FC236}">
                <a16:creationId xmlns:a16="http://schemas.microsoft.com/office/drawing/2014/main" id="{55E063DC-14DD-9A51-6E13-CAF1333A159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5412005" y="3285511"/>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2" descr="パソコンの楽しさがいっぱい！">
            <a:extLst>
              <a:ext uri="{FF2B5EF4-FFF2-40B4-BE49-F238E27FC236}">
                <a16:creationId xmlns:a16="http://schemas.microsoft.com/office/drawing/2014/main" id="{E859BD53-2A89-4FC2-7537-8BB5A9F2E04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5412005" y="4538038"/>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4CF1CE07-9315-0B74-6C31-8A37EF6A00EC}"/>
              </a:ext>
            </a:extLst>
          </p:cNvPr>
          <p:cNvCxnSpPr>
            <a:cxnSpLocks/>
          </p:cNvCxnSpPr>
          <p:nvPr/>
        </p:nvCxnSpPr>
        <p:spPr>
          <a:xfrm>
            <a:off x="2552913" y="3689408"/>
            <a:ext cx="2774251" cy="15942"/>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B9740B5-736E-BCBB-364C-3D299F0DFF0B}"/>
              </a:ext>
            </a:extLst>
          </p:cNvPr>
          <p:cNvCxnSpPr>
            <a:cxnSpLocks/>
          </p:cNvCxnSpPr>
          <p:nvPr/>
        </p:nvCxnSpPr>
        <p:spPr>
          <a:xfrm>
            <a:off x="2552913" y="4143064"/>
            <a:ext cx="2774251" cy="824506"/>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Picture 2" descr="パソコンの楽しさがいっぱい！">
            <a:extLst>
              <a:ext uri="{FF2B5EF4-FFF2-40B4-BE49-F238E27FC236}">
                <a16:creationId xmlns:a16="http://schemas.microsoft.com/office/drawing/2014/main" id="{782049B2-AD8F-B002-551C-173777FC21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05" t="40247" r="26687" b="13561"/>
          <a:stretch/>
        </p:blipFill>
        <p:spPr bwMode="auto">
          <a:xfrm>
            <a:off x="8894694" y="3267067"/>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8620D7ED-4AB5-38E4-CE8B-8A7E9D279372}"/>
              </a:ext>
            </a:extLst>
          </p:cNvPr>
          <p:cNvCxnSpPr>
            <a:cxnSpLocks/>
          </p:cNvCxnSpPr>
          <p:nvPr/>
        </p:nvCxnSpPr>
        <p:spPr>
          <a:xfrm flipV="1">
            <a:off x="6526306" y="3678882"/>
            <a:ext cx="2270561" cy="10526"/>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5253A8E-2CE9-54FB-7F78-7970350BDFA9}"/>
              </a:ext>
            </a:extLst>
          </p:cNvPr>
          <p:cNvCxnSpPr>
            <a:cxnSpLocks/>
          </p:cNvCxnSpPr>
          <p:nvPr/>
        </p:nvCxnSpPr>
        <p:spPr>
          <a:xfrm>
            <a:off x="6495914" y="2445825"/>
            <a:ext cx="2300953" cy="81239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4251897-8370-E568-E539-0811F849CA85}"/>
              </a:ext>
            </a:extLst>
          </p:cNvPr>
          <p:cNvCxnSpPr>
            <a:cxnSpLocks/>
          </p:cNvCxnSpPr>
          <p:nvPr/>
        </p:nvCxnSpPr>
        <p:spPr>
          <a:xfrm flipV="1">
            <a:off x="6526306" y="4089062"/>
            <a:ext cx="2270561" cy="967032"/>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4FD0D65-FBE4-36B0-45A8-0C7FF919730B}"/>
              </a:ext>
            </a:extLst>
          </p:cNvPr>
          <p:cNvCxnSpPr>
            <a:cxnSpLocks/>
          </p:cNvCxnSpPr>
          <p:nvPr/>
        </p:nvCxnSpPr>
        <p:spPr>
          <a:xfrm>
            <a:off x="9978603" y="3674764"/>
            <a:ext cx="148526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A95BF7AE-3806-E930-1128-52C8E5535CC9}"/>
              </a:ext>
            </a:extLst>
          </p:cNvPr>
          <p:cNvSpPr>
            <a:spLocks noChangeAspect="1"/>
          </p:cNvSpPr>
          <p:nvPr/>
        </p:nvSpPr>
        <p:spPr>
          <a:xfrm>
            <a:off x="1466739" y="3566764"/>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FDB383BC-41BE-B698-4554-991D33C91E61}"/>
              </a:ext>
            </a:extLst>
          </p:cNvPr>
          <p:cNvSpPr>
            <a:spLocks noChangeAspect="1"/>
          </p:cNvSpPr>
          <p:nvPr/>
        </p:nvSpPr>
        <p:spPr>
          <a:xfrm>
            <a:off x="1574739" y="3785651"/>
            <a:ext cx="144000" cy="144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BBA4B425-0529-6EE4-E600-E1F1A04047F9}"/>
              </a:ext>
            </a:extLst>
          </p:cNvPr>
          <p:cNvSpPr>
            <a:spLocks noChangeAspect="1"/>
          </p:cNvSpPr>
          <p:nvPr/>
        </p:nvSpPr>
        <p:spPr>
          <a:xfrm>
            <a:off x="1785336" y="36747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CEC21B2-7D4D-B966-800A-31A4736E150D}"/>
              </a:ext>
            </a:extLst>
          </p:cNvPr>
          <p:cNvSpPr>
            <a:spLocks noChangeAspect="1"/>
          </p:cNvSpPr>
          <p:nvPr/>
        </p:nvSpPr>
        <p:spPr>
          <a:xfrm>
            <a:off x="1999317" y="3857651"/>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CE7A86C-693F-FC9C-053A-368F9BF1E9BE}"/>
              </a:ext>
            </a:extLst>
          </p:cNvPr>
          <p:cNvSpPr>
            <a:spLocks noChangeAspect="1"/>
          </p:cNvSpPr>
          <p:nvPr/>
        </p:nvSpPr>
        <p:spPr>
          <a:xfrm>
            <a:off x="2067939" y="3561350"/>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B61B1F2F-E0E4-3691-F488-EEF312B425D3}"/>
              </a:ext>
            </a:extLst>
          </p:cNvPr>
          <p:cNvSpPr txBox="1"/>
          <p:nvPr/>
        </p:nvSpPr>
        <p:spPr>
          <a:xfrm>
            <a:off x="1365922" y="4141411"/>
            <a:ext cx="1034257" cy="369332"/>
          </a:xfrm>
          <a:prstGeom prst="rect">
            <a:avLst/>
          </a:prstGeom>
          <a:noFill/>
        </p:spPr>
        <p:txBody>
          <a:bodyPr wrap="none" rtlCol="0">
            <a:spAutoFit/>
          </a:bodyPr>
          <a:lstStyle/>
          <a:p>
            <a:r>
              <a:rPr kumimoji="1" lang="ja-JP" altLang="en-US" dirty="0"/>
              <a:t>元データ</a:t>
            </a:r>
          </a:p>
        </p:txBody>
      </p:sp>
      <p:sp>
        <p:nvSpPr>
          <p:cNvPr id="47" name="テキスト ボックス 46">
            <a:extLst>
              <a:ext uri="{FF2B5EF4-FFF2-40B4-BE49-F238E27FC236}">
                <a16:creationId xmlns:a16="http://schemas.microsoft.com/office/drawing/2014/main" id="{65D79FB1-D4F3-F32C-AC79-5FCC9E35B2AB}"/>
              </a:ext>
            </a:extLst>
          </p:cNvPr>
          <p:cNvSpPr txBox="1"/>
          <p:nvPr/>
        </p:nvSpPr>
        <p:spPr>
          <a:xfrm>
            <a:off x="5351502" y="5522310"/>
            <a:ext cx="1107996" cy="369332"/>
          </a:xfrm>
          <a:prstGeom prst="rect">
            <a:avLst/>
          </a:prstGeom>
          <a:noFill/>
        </p:spPr>
        <p:txBody>
          <a:bodyPr wrap="none" rtlCol="0">
            <a:spAutoFit/>
          </a:bodyPr>
          <a:lstStyle/>
          <a:p>
            <a:r>
              <a:rPr kumimoji="1" lang="ja-JP" altLang="en-US" dirty="0"/>
              <a:t>弱学習器</a:t>
            </a:r>
          </a:p>
        </p:txBody>
      </p:sp>
      <p:sp>
        <p:nvSpPr>
          <p:cNvPr id="49" name="テキスト ボックス 48">
            <a:extLst>
              <a:ext uri="{FF2B5EF4-FFF2-40B4-BE49-F238E27FC236}">
                <a16:creationId xmlns:a16="http://schemas.microsoft.com/office/drawing/2014/main" id="{C8EAB4C0-65A6-8A93-DF02-75D72A2C122C}"/>
              </a:ext>
            </a:extLst>
          </p:cNvPr>
          <p:cNvSpPr txBox="1"/>
          <p:nvPr/>
        </p:nvSpPr>
        <p:spPr>
          <a:xfrm>
            <a:off x="7983096" y="3269122"/>
            <a:ext cx="838691" cy="369332"/>
          </a:xfrm>
          <a:prstGeom prst="rect">
            <a:avLst/>
          </a:prstGeom>
          <a:noFill/>
        </p:spPr>
        <p:txBody>
          <a:bodyPr wrap="none" rtlCol="0">
            <a:spAutoFit/>
          </a:bodyPr>
          <a:lstStyle/>
          <a:p>
            <a:r>
              <a:rPr kumimoji="1" lang="en-US" altLang="ja-JP" dirty="0"/>
              <a:t>4.</a:t>
            </a:r>
            <a:r>
              <a:rPr kumimoji="1" lang="ja-JP" altLang="en-US" dirty="0"/>
              <a:t>集約</a:t>
            </a:r>
          </a:p>
        </p:txBody>
      </p:sp>
      <p:sp>
        <p:nvSpPr>
          <p:cNvPr id="50" name="テキスト ボックス 49">
            <a:extLst>
              <a:ext uri="{FF2B5EF4-FFF2-40B4-BE49-F238E27FC236}">
                <a16:creationId xmlns:a16="http://schemas.microsoft.com/office/drawing/2014/main" id="{BF22F8CE-B728-CE60-0E5E-AC18D9948436}"/>
              </a:ext>
            </a:extLst>
          </p:cNvPr>
          <p:cNvSpPr txBox="1"/>
          <p:nvPr/>
        </p:nvSpPr>
        <p:spPr>
          <a:xfrm>
            <a:off x="10167237" y="3269122"/>
            <a:ext cx="1107996" cy="369332"/>
          </a:xfrm>
          <a:prstGeom prst="rect">
            <a:avLst/>
          </a:prstGeom>
          <a:noFill/>
        </p:spPr>
        <p:txBody>
          <a:bodyPr wrap="none" rtlCol="0">
            <a:spAutoFit/>
          </a:bodyPr>
          <a:lstStyle/>
          <a:p>
            <a:r>
              <a:rPr kumimoji="1" lang="ja-JP" altLang="en-US" dirty="0"/>
              <a:t>分類結果</a:t>
            </a:r>
          </a:p>
        </p:txBody>
      </p:sp>
      <p:grpSp>
        <p:nvGrpSpPr>
          <p:cNvPr id="69" name="グループ化 68">
            <a:extLst>
              <a:ext uri="{FF2B5EF4-FFF2-40B4-BE49-F238E27FC236}">
                <a16:creationId xmlns:a16="http://schemas.microsoft.com/office/drawing/2014/main" id="{B5E281F0-1202-B100-A495-DDDC895F9BC7}"/>
              </a:ext>
            </a:extLst>
          </p:cNvPr>
          <p:cNvGrpSpPr/>
          <p:nvPr/>
        </p:nvGrpSpPr>
        <p:grpSpPr>
          <a:xfrm>
            <a:off x="3356149" y="3373232"/>
            <a:ext cx="1167778" cy="570202"/>
            <a:chOff x="647700" y="5207387"/>
            <a:chExt cx="1492239" cy="684255"/>
          </a:xfrm>
        </p:grpSpPr>
        <p:cxnSp>
          <p:nvCxnSpPr>
            <p:cNvPr id="61" name="直線コネクタ 60">
              <a:extLst>
                <a:ext uri="{FF2B5EF4-FFF2-40B4-BE49-F238E27FC236}">
                  <a16:creationId xmlns:a16="http://schemas.microsoft.com/office/drawing/2014/main" id="{D7170474-1D00-FB75-8352-0AEA898FAA82}"/>
                </a:ext>
              </a:extLst>
            </p:cNvPr>
            <p:cNvCxnSpPr>
              <a:cxnSpLocks/>
            </p:cNvCxnSpPr>
            <p:nvPr/>
          </p:nvCxnSpPr>
          <p:spPr>
            <a:xfrm flipH="1">
              <a:off x="647700" y="5891642"/>
              <a:ext cx="1492239" cy="0"/>
            </a:xfrm>
            <a:prstGeom prst="line">
              <a:avLst/>
            </a:prstGeom>
            <a:ln w="28575"/>
          </p:spPr>
          <p:style>
            <a:lnRef idx="1">
              <a:schemeClr val="dk1"/>
            </a:lnRef>
            <a:fillRef idx="0">
              <a:schemeClr val="dk1"/>
            </a:fillRef>
            <a:effectRef idx="0">
              <a:schemeClr val="dk1"/>
            </a:effectRef>
            <a:fontRef idx="minor">
              <a:schemeClr val="tx1"/>
            </a:fontRef>
          </p:style>
        </p:cxnSp>
        <p:sp>
          <p:nvSpPr>
            <p:cNvPr id="65" name="正方形/長方形 64">
              <a:extLst>
                <a:ext uri="{FF2B5EF4-FFF2-40B4-BE49-F238E27FC236}">
                  <a16:creationId xmlns:a16="http://schemas.microsoft.com/office/drawing/2014/main" id="{1C106766-2124-A0C6-0260-E8B71AD887F9}"/>
                </a:ext>
              </a:extLst>
            </p:cNvPr>
            <p:cNvSpPr/>
            <p:nvPr/>
          </p:nvSpPr>
          <p:spPr>
            <a:xfrm>
              <a:off x="752387" y="5423739"/>
              <a:ext cx="277894" cy="455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53E58582-8AB3-5FC4-5DC8-A22A3B8BB3B2}"/>
                </a:ext>
              </a:extLst>
            </p:cNvPr>
            <p:cNvSpPr/>
            <p:nvPr/>
          </p:nvSpPr>
          <p:spPr>
            <a:xfrm>
              <a:off x="1088027" y="5423739"/>
              <a:ext cx="277894" cy="455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00FCAB25-0A5F-DF76-0876-E8AB6860013C}"/>
                </a:ext>
              </a:extLst>
            </p:cNvPr>
            <p:cNvSpPr/>
            <p:nvPr/>
          </p:nvSpPr>
          <p:spPr>
            <a:xfrm>
              <a:off x="1413986" y="5207387"/>
              <a:ext cx="277894" cy="6717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F5DC1768-8E45-8D78-B682-EC8C93E3B7D4}"/>
                </a:ext>
              </a:extLst>
            </p:cNvPr>
            <p:cNvSpPr/>
            <p:nvPr/>
          </p:nvSpPr>
          <p:spPr>
            <a:xfrm>
              <a:off x="1759310" y="5207387"/>
              <a:ext cx="277894" cy="6717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 name="グループ化 69">
            <a:extLst>
              <a:ext uri="{FF2B5EF4-FFF2-40B4-BE49-F238E27FC236}">
                <a16:creationId xmlns:a16="http://schemas.microsoft.com/office/drawing/2014/main" id="{E0463773-48ED-752C-2F8A-807541ED5FB7}"/>
              </a:ext>
            </a:extLst>
          </p:cNvPr>
          <p:cNvGrpSpPr/>
          <p:nvPr/>
        </p:nvGrpSpPr>
        <p:grpSpPr>
          <a:xfrm>
            <a:off x="3371931" y="2322161"/>
            <a:ext cx="1167778" cy="706722"/>
            <a:chOff x="647700" y="5043560"/>
            <a:chExt cx="1492239" cy="848082"/>
          </a:xfrm>
        </p:grpSpPr>
        <p:cxnSp>
          <p:nvCxnSpPr>
            <p:cNvPr id="71" name="直線コネクタ 70">
              <a:extLst>
                <a:ext uri="{FF2B5EF4-FFF2-40B4-BE49-F238E27FC236}">
                  <a16:creationId xmlns:a16="http://schemas.microsoft.com/office/drawing/2014/main" id="{9F45F175-0FFA-6CE7-54EB-6F4D53A7D8DD}"/>
                </a:ext>
              </a:extLst>
            </p:cNvPr>
            <p:cNvCxnSpPr>
              <a:cxnSpLocks/>
            </p:cNvCxnSpPr>
            <p:nvPr/>
          </p:nvCxnSpPr>
          <p:spPr>
            <a:xfrm flipH="1">
              <a:off x="647700" y="5891642"/>
              <a:ext cx="1492239" cy="0"/>
            </a:xfrm>
            <a:prstGeom prst="line">
              <a:avLst/>
            </a:prstGeom>
            <a:ln w="28575"/>
          </p:spPr>
          <p:style>
            <a:lnRef idx="1">
              <a:schemeClr val="dk1"/>
            </a:lnRef>
            <a:fillRef idx="0">
              <a:schemeClr val="dk1"/>
            </a:fillRef>
            <a:effectRef idx="0">
              <a:schemeClr val="dk1"/>
            </a:effectRef>
            <a:fontRef idx="minor">
              <a:schemeClr val="tx1"/>
            </a:fontRef>
          </p:style>
        </p:cxnSp>
        <p:sp>
          <p:nvSpPr>
            <p:cNvPr id="72" name="正方形/長方形 71">
              <a:extLst>
                <a:ext uri="{FF2B5EF4-FFF2-40B4-BE49-F238E27FC236}">
                  <a16:creationId xmlns:a16="http://schemas.microsoft.com/office/drawing/2014/main" id="{392492B7-B42C-D6AA-E0A6-D220541462B0}"/>
                </a:ext>
              </a:extLst>
            </p:cNvPr>
            <p:cNvSpPr/>
            <p:nvPr/>
          </p:nvSpPr>
          <p:spPr>
            <a:xfrm>
              <a:off x="752387" y="5271251"/>
              <a:ext cx="277894" cy="6078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6911E113-D85A-A9EF-CA60-39025E704BD0}"/>
                </a:ext>
              </a:extLst>
            </p:cNvPr>
            <p:cNvSpPr/>
            <p:nvPr/>
          </p:nvSpPr>
          <p:spPr>
            <a:xfrm>
              <a:off x="1088028" y="5043560"/>
              <a:ext cx="277894" cy="83554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5C8F2A8B-C705-2F6B-2244-A587DC92FAFC}"/>
                </a:ext>
              </a:extLst>
            </p:cNvPr>
            <p:cNvSpPr/>
            <p:nvPr/>
          </p:nvSpPr>
          <p:spPr>
            <a:xfrm>
              <a:off x="1413986" y="5486419"/>
              <a:ext cx="277894" cy="39268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567EE59-BDB8-76FE-8F52-94607E3FADCE}"/>
                </a:ext>
              </a:extLst>
            </p:cNvPr>
            <p:cNvSpPr/>
            <p:nvPr/>
          </p:nvSpPr>
          <p:spPr>
            <a:xfrm>
              <a:off x="1759310" y="5043560"/>
              <a:ext cx="277894" cy="8355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912B7B71-AC7B-BA90-0BBE-960946297DB6}"/>
              </a:ext>
            </a:extLst>
          </p:cNvPr>
          <p:cNvGrpSpPr/>
          <p:nvPr/>
        </p:nvGrpSpPr>
        <p:grpSpPr>
          <a:xfrm>
            <a:off x="3385974" y="4312891"/>
            <a:ext cx="1167778" cy="519374"/>
            <a:chOff x="647700" y="5268382"/>
            <a:chExt cx="1492239" cy="623260"/>
          </a:xfrm>
        </p:grpSpPr>
        <p:cxnSp>
          <p:nvCxnSpPr>
            <p:cNvPr id="77" name="直線コネクタ 76">
              <a:extLst>
                <a:ext uri="{FF2B5EF4-FFF2-40B4-BE49-F238E27FC236}">
                  <a16:creationId xmlns:a16="http://schemas.microsoft.com/office/drawing/2014/main" id="{4EC6BF7C-E0EF-3CEB-5C25-E8761D4258CC}"/>
                </a:ext>
              </a:extLst>
            </p:cNvPr>
            <p:cNvCxnSpPr>
              <a:cxnSpLocks/>
            </p:cNvCxnSpPr>
            <p:nvPr/>
          </p:nvCxnSpPr>
          <p:spPr>
            <a:xfrm flipH="1">
              <a:off x="647700" y="5891642"/>
              <a:ext cx="1492239" cy="0"/>
            </a:xfrm>
            <a:prstGeom prst="line">
              <a:avLst/>
            </a:prstGeom>
            <a:ln w="28575"/>
          </p:spPr>
          <p:style>
            <a:lnRef idx="1">
              <a:schemeClr val="dk1"/>
            </a:lnRef>
            <a:fillRef idx="0">
              <a:schemeClr val="dk1"/>
            </a:fillRef>
            <a:effectRef idx="0">
              <a:schemeClr val="dk1"/>
            </a:effectRef>
            <a:fontRef idx="minor">
              <a:schemeClr val="tx1"/>
            </a:fontRef>
          </p:style>
        </p:cxnSp>
        <p:sp>
          <p:nvSpPr>
            <p:cNvPr id="78" name="正方形/長方形 77">
              <a:extLst>
                <a:ext uri="{FF2B5EF4-FFF2-40B4-BE49-F238E27FC236}">
                  <a16:creationId xmlns:a16="http://schemas.microsoft.com/office/drawing/2014/main" id="{89B82518-0D4C-D313-7391-21BB6EC956EE}"/>
                </a:ext>
              </a:extLst>
            </p:cNvPr>
            <p:cNvSpPr/>
            <p:nvPr/>
          </p:nvSpPr>
          <p:spPr>
            <a:xfrm>
              <a:off x="752387" y="5486418"/>
              <a:ext cx="277894" cy="3926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C97D6ED0-952C-7261-8EB7-1E7A6AD74FE2}"/>
                </a:ext>
              </a:extLst>
            </p:cNvPr>
            <p:cNvSpPr/>
            <p:nvPr/>
          </p:nvSpPr>
          <p:spPr>
            <a:xfrm>
              <a:off x="1088027" y="5268382"/>
              <a:ext cx="277894" cy="6107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6029025-2ED8-64C7-68E6-D964CCD27432}"/>
                </a:ext>
              </a:extLst>
            </p:cNvPr>
            <p:cNvSpPr/>
            <p:nvPr/>
          </p:nvSpPr>
          <p:spPr>
            <a:xfrm>
              <a:off x="1413986" y="5486419"/>
              <a:ext cx="277894" cy="39268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FBBF1B17-7EDB-EA82-D8AB-D2A329BDB906}"/>
                </a:ext>
              </a:extLst>
            </p:cNvPr>
            <p:cNvSpPr/>
            <p:nvPr/>
          </p:nvSpPr>
          <p:spPr>
            <a:xfrm>
              <a:off x="1759310" y="5360515"/>
              <a:ext cx="277894" cy="5185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6" name="直線矢印コネクタ 85">
            <a:extLst>
              <a:ext uri="{FF2B5EF4-FFF2-40B4-BE49-F238E27FC236}">
                <a16:creationId xmlns:a16="http://schemas.microsoft.com/office/drawing/2014/main" id="{53691C3C-279F-F499-7066-DD5D57E34BD1}"/>
              </a:ext>
            </a:extLst>
          </p:cNvPr>
          <p:cNvCxnSpPr>
            <a:cxnSpLocks/>
          </p:cNvCxnSpPr>
          <p:nvPr/>
        </p:nvCxnSpPr>
        <p:spPr>
          <a:xfrm flipH="1">
            <a:off x="4527398" y="3018431"/>
            <a:ext cx="1320549" cy="384522"/>
          </a:xfrm>
          <a:prstGeom prst="straightConnector1">
            <a:avLst/>
          </a:prstGeom>
          <a:ln w="57150">
            <a:solidFill>
              <a:srgbClr val="92D05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45BF2D2B-84DC-2B18-FD84-DAB4AA68808C}"/>
              </a:ext>
            </a:extLst>
          </p:cNvPr>
          <p:cNvCxnSpPr>
            <a:cxnSpLocks/>
          </p:cNvCxnSpPr>
          <p:nvPr/>
        </p:nvCxnSpPr>
        <p:spPr>
          <a:xfrm flipH="1">
            <a:off x="4583582" y="4228198"/>
            <a:ext cx="1320549" cy="384522"/>
          </a:xfrm>
          <a:prstGeom prst="straightConnector1">
            <a:avLst/>
          </a:prstGeom>
          <a:ln w="57150">
            <a:solidFill>
              <a:srgbClr val="92D05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EB98CA0F-EAFB-A031-BC4B-9BFDCAECBF1E}"/>
              </a:ext>
            </a:extLst>
          </p:cNvPr>
          <p:cNvSpPr txBox="1"/>
          <p:nvPr/>
        </p:nvSpPr>
        <p:spPr>
          <a:xfrm>
            <a:off x="4674762" y="2143199"/>
            <a:ext cx="838691" cy="369332"/>
          </a:xfrm>
          <a:prstGeom prst="rect">
            <a:avLst/>
          </a:prstGeom>
          <a:noFill/>
        </p:spPr>
        <p:txBody>
          <a:bodyPr wrap="none" rtlCol="0">
            <a:spAutoFit/>
          </a:bodyPr>
          <a:lstStyle/>
          <a:p>
            <a:r>
              <a:rPr kumimoji="1" lang="en-US" altLang="ja-JP" dirty="0"/>
              <a:t>1.</a:t>
            </a:r>
            <a:r>
              <a:rPr kumimoji="1" lang="ja-JP" altLang="en-US" dirty="0"/>
              <a:t>学習</a:t>
            </a:r>
            <a:endParaRPr kumimoji="1" lang="en-US" altLang="ja-JP" dirty="0"/>
          </a:p>
        </p:txBody>
      </p:sp>
      <p:sp>
        <p:nvSpPr>
          <p:cNvPr id="93" name="テキスト ボックス 92">
            <a:extLst>
              <a:ext uri="{FF2B5EF4-FFF2-40B4-BE49-F238E27FC236}">
                <a16:creationId xmlns:a16="http://schemas.microsoft.com/office/drawing/2014/main" id="{B3E720D7-A407-AE2D-CDBD-1773B367F6FE}"/>
              </a:ext>
            </a:extLst>
          </p:cNvPr>
          <p:cNvSpPr txBox="1"/>
          <p:nvPr/>
        </p:nvSpPr>
        <p:spPr>
          <a:xfrm>
            <a:off x="4671580" y="3323475"/>
            <a:ext cx="838691" cy="369332"/>
          </a:xfrm>
          <a:prstGeom prst="rect">
            <a:avLst/>
          </a:prstGeom>
          <a:noFill/>
        </p:spPr>
        <p:txBody>
          <a:bodyPr wrap="none" rtlCol="0">
            <a:spAutoFit/>
          </a:bodyPr>
          <a:lstStyle/>
          <a:p>
            <a:r>
              <a:rPr kumimoji="1" lang="en-US" altLang="ja-JP" dirty="0"/>
              <a:t>2.</a:t>
            </a:r>
            <a:r>
              <a:rPr kumimoji="1" lang="ja-JP" altLang="en-US" dirty="0"/>
              <a:t>学習</a:t>
            </a:r>
            <a:endParaRPr kumimoji="1" lang="en-US" altLang="ja-JP" dirty="0"/>
          </a:p>
        </p:txBody>
      </p:sp>
      <p:sp>
        <p:nvSpPr>
          <p:cNvPr id="94" name="テキスト ボックス 93">
            <a:extLst>
              <a:ext uri="{FF2B5EF4-FFF2-40B4-BE49-F238E27FC236}">
                <a16:creationId xmlns:a16="http://schemas.microsoft.com/office/drawing/2014/main" id="{139D1DA8-3CD8-EF5C-7CBA-F4420E629D2B}"/>
              </a:ext>
            </a:extLst>
          </p:cNvPr>
          <p:cNvSpPr txBox="1"/>
          <p:nvPr/>
        </p:nvSpPr>
        <p:spPr>
          <a:xfrm>
            <a:off x="4683230" y="5008032"/>
            <a:ext cx="838691" cy="369332"/>
          </a:xfrm>
          <a:prstGeom prst="rect">
            <a:avLst/>
          </a:prstGeom>
          <a:noFill/>
        </p:spPr>
        <p:txBody>
          <a:bodyPr wrap="none" rtlCol="0">
            <a:spAutoFit/>
          </a:bodyPr>
          <a:lstStyle/>
          <a:p>
            <a:r>
              <a:rPr kumimoji="1" lang="en-US" altLang="ja-JP" dirty="0"/>
              <a:t>3.</a:t>
            </a:r>
            <a:r>
              <a:rPr kumimoji="1" lang="ja-JP" altLang="en-US" dirty="0"/>
              <a:t>学習</a:t>
            </a:r>
            <a:endParaRPr kumimoji="1" lang="en-US" altLang="ja-JP" dirty="0"/>
          </a:p>
        </p:txBody>
      </p:sp>
      <p:sp>
        <p:nvSpPr>
          <p:cNvPr id="95" name="テキスト ボックス 94">
            <a:extLst>
              <a:ext uri="{FF2B5EF4-FFF2-40B4-BE49-F238E27FC236}">
                <a16:creationId xmlns:a16="http://schemas.microsoft.com/office/drawing/2014/main" id="{FF100322-6DAA-2F89-100A-8CE5FCA9D233}"/>
              </a:ext>
            </a:extLst>
          </p:cNvPr>
          <p:cNvSpPr txBox="1"/>
          <p:nvPr/>
        </p:nvSpPr>
        <p:spPr>
          <a:xfrm>
            <a:off x="3326911" y="4838755"/>
            <a:ext cx="1351652" cy="338554"/>
          </a:xfrm>
          <a:prstGeom prst="rect">
            <a:avLst/>
          </a:prstGeom>
          <a:noFill/>
        </p:spPr>
        <p:txBody>
          <a:bodyPr wrap="none" rtlCol="0">
            <a:spAutoFit/>
          </a:bodyPr>
          <a:lstStyle/>
          <a:p>
            <a:r>
              <a:rPr kumimoji="1" lang="ja-JP" altLang="en-US" sz="1600" dirty="0"/>
              <a:t>データの重み</a:t>
            </a:r>
            <a:endParaRPr kumimoji="1" lang="en-US" altLang="ja-JP" sz="1600" dirty="0"/>
          </a:p>
        </p:txBody>
      </p:sp>
      <p:sp>
        <p:nvSpPr>
          <p:cNvPr id="96" name="テキスト ボックス 95">
            <a:extLst>
              <a:ext uri="{FF2B5EF4-FFF2-40B4-BE49-F238E27FC236}">
                <a16:creationId xmlns:a16="http://schemas.microsoft.com/office/drawing/2014/main" id="{55DA369C-1AC1-A663-722C-F302449E32EE}"/>
              </a:ext>
            </a:extLst>
          </p:cNvPr>
          <p:cNvSpPr txBox="1"/>
          <p:nvPr/>
        </p:nvSpPr>
        <p:spPr>
          <a:xfrm>
            <a:off x="3300806" y="3942429"/>
            <a:ext cx="1351652" cy="338554"/>
          </a:xfrm>
          <a:prstGeom prst="rect">
            <a:avLst/>
          </a:prstGeom>
          <a:noFill/>
        </p:spPr>
        <p:txBody>
          <a:bodyPr wrap="none" rtlCol="0">
            <a:spAutoFit/>
          </a:bodyPr>
          <a:lstStyle/>
          <a:p>
            <a:r>
              <a:rPr kumimoji="1" lang="ja-JP" altLang="en-US" sz="1600" dirty="0"/>
              <a:t>データの重み</a:t>
            </a:r>
            <a:endParaRPr kumimoji="1" lang="en-US" altLang="ja-JP" sz="1600" dirty="0"/>
          </a:p>
        </p:txBody>
      </p:sp>
      <p:sp>
        <p:nvSpPr>
          <p:cNvPr id="97" name="テキスト ボックス 96">
            <a:extLst>
              <a:ext uri="{FF2B5EF4-FFF2-40B4-BE49-F238E27FC236}">
                <a16:creationId xmlns:a16="http://schemas.microsoft.com/office/drawing/2014/main" id="{E3C8A993-6C1E-F12B-5432-39863CA40D7C}"/>
              </a:ext>
            </a:extLst>
          </p:cNvPr>
          <p:cNvSpPr txBox="1"/>
          <p:nvPr/>
        </p:nvSpPr>
        <p:spPr>
          <a:xfrm>
            <a:off x="3298916" y="3008989"/>
            <a:ext cx="1351652" cy="338554"/>
          </a:xfrm>
          <a:prstGeom prst="rect">
            <a:avLst/>
          </a:prstGeom>
          <a:noFill/>
        </p:spPr>
        <p:txBody>
          <a:bodyPr wrap="none" rtlCol="0">
            <a:spAutoFit/>
          </a:bodyPr>
          <a:lstStyle/>
          <a:p>
            <a:r>
              <a:rPr kumimoji="1" lang="ja-JP" altLang="en-US" sz="1600" dirty="0"/>
              <a:t>データの重み</a:t>
            </a:r>
            <a:endParaRPr kumimoji="1" lang="en-US" altLang="ja-JP" sz="1600" dirty="0"/>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601E5844-E4AB-F266-DEA2-02F024311870}"/>
                  </a:ext>
                </a:extLst>
              </p:cNvPr>
              <p:cNvSpPr txBox="1"/>
              <p:nvPr/>
            </p:nvSpPr>
            <p:spPr>
              <a:xfrm>
                <a:off x="6522574" y="2511900"/>
                <a:ext cx="1809534" cy="369332"/>
              </a:xfrm>
              <a:prstGeom prst="rect">
                <a:avLst/>
              </a:prstGeom>
              <a:noFill/>
            </p:spPr>
            <p:txBody>
              <a:bodyPr wrap="none" rtlCol="0">
                <a:spAutoFit/>
              </a:bodyPr>
              <a:lstStyle/>
              <a:p>
                <a:r>
                  <a:rPr kumimoji="1" lang="ja-JP" altLang="en-US" dirty="0"/>
                  <a:t>学習器の重み</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1</m:t>
                        </m:r>
                      </m:sub>
                    </m:sSub>
                  </m:oMath>
                </a14:m>
                <a:endParaRPr kumimoji="1" lang="ja-JP" altLang="en-US" dirty="0"/>
              </a:p>
            </p:txBody>
          </p:sp>
        </mc:Choice>
        <mc:Fallback xmlns="">
          <p:sp>
            <p:nvSpPr>
              <p:cNvPr id="98" name="テキスト ボックス 97">
                <a:extLst>
                  <a:ext uri="{FF2B5EF4-FFF2-40B4-BE49-F238E27FC236}">
                    <a16:creationId xmlns:a16="http://schemas.microsoft.com/office/drawing/2014/main" id="{601E5844-E4AB-F266-DEA2-02F024311870}"/>
                  </a:ext>
                </a:extLst>
              </p:cNvPr>
              <p:cNvSpPr txBox="1">
                <a:spLocks noRot="1" noChangeAspect="1" noMove="1" noResize="1" noEditPoints="1" noAdjustHandles="1" noChangeArrowheads="1" noChangeShapeType="1" noTextEdit="1"/>
              </p:cNvSpPr>
              <p:nvPr/>
            </p:nvSpPr>
            <p:spPr>
              <a:xfrm>
                <a:off x="6522574" y="2511900"/>
                <a:ext cx="1809534" cy="369332"/>
              </a:xfrm>
              <a:prstGeom prst="rect">
                <a:avLst/>
              </a:prstGeom>
              <a:blipFill>
                <a:blip r:embed="rId3"/>
                <a:stretch>
                  <a:fillRect l="-3030"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CCAE1C74-C5D3-19E0-4441-7CFBFAB6C6B2}"/>
                  </a:ext>
                </a:extLst>
              </p:cNvPr>
              <p:cNvSpPr txBox="1"/>
              <p:nvPr/>
            </p:nvSpPr>
            <p:spPr>
              <a:xfrm>
                <a:off x="6466554" y="3472819"/>
                <a:ext cx="1872564" cy="369332"/>
              </a:xfrm>
              <a:prstGeom prst="rect">
                <a:avLst/>
              </a:prstGeom>
              <a:noFill/>
            </p:spPr>
            <p:txBody>
              <a:bodyPr wrap="none" rtlCol="0">
                <a:spAutoFit/>
              </a:bodyPr>
              <a:lstStyle/>
              <a:p>
                <a:r>
                  <a:rPr kumimoji="1" lang="ja-JP" altLang="en-US" dirty="0"/>
                  <a:t>学習器の重み</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2</m:t>
                        </m:r>
                      </m:sub>
                    </m:sSub>
                  </m:oMath>
                </a14:m>
                <a:endParaRPr kumimoji="1" lang="ja-JP" altLang="en-US" dirty="0"/>
              </a:p>
            </p:txBody>
          </p:sp>
        </mc:Choice>
        <mc:Fallback xmlns="">
          <p:sp>
            <p:nvSpPr>
              <p:cNvPr id="99" name="テキスト ボックス 98">
                <a:extLst>
                  <a:ext uri="{FF2B5EF4-FFF2-40B4-BE49-F238E27FC236}">
                    <a16:creationId xmlns:a16="http://schemas.microsoft.com/office/drawing/2014/main" id="{CCAE1C74-C5D3-19E0-4441-7CFBFAB6C6B2}"/>
                  </a:ext>
                </a:extLst>
              </p:cNvPr>
              <p:cNvSpPr txBox="1">
                <a:spLocks noRot="1" noChangeAspect="1" noMove="1" noResize="1" noEditPoints="1" noAdjustHandles="1" noChangeArrowheads="1" noChangeShapeType="1" noTextEdit="1"/>
              </p:cNvSpPr>
              <p:nvPr/>
            </p:nvSpPr>
            <p:spPr>
              <a:xfrm>
                <a:off x="6466554" y="3472819"/>
                <a:ext cx="1872564" cy="369332"/>
              </a:xfrm>
              <a:prstGeom prst="rect">
                <a:avLst/>
              </a:prstGeom>
              <a:blipFill>
                <a:blip r:embed="rId4"/>
                <a:stretch>
                  <a:fillRect l="-2932"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7470048-DA78-CB74-73D7-F8053FAB84D8}"/>
                  </a:ext>
                </a:extLst>
              </p:cNvPr>
              <p:cNvSpPr txBox="1"/>
              <p:nvPr/>
            </p:nvSpPr>
            <p:spPr>
              <a:xfrm>
                <a:off x="6466554" y="4473533"/>
                <a:ext cx="1872564" cy="369332"/>
              </a:xfrm>
              <a:prstGeom prst="rect">
                <a:avLst/>
              </a:prstGeom>
              <a:noFill/>
            </p:spPr>
            <p:txBody>
              <a:bodyPr wrap="none" rtlCol="0">
                <a:spAutoFit/>
              </a:bodyPr>
              <a:lstStyle/>
              <a:p>
                <a:r>
                  <a:rPr kumimoji="1" lang="ja-JP" altLang="en-US" dirty="0"/>
                  <a:t>学習器の重み</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3</m:t>
                        </m:r>
                      </m:sub>
                    </m:sSub>
                  </m:oMath>
                </a14:m>
                <a:endParaRPr kumimoji="1" lang="ja-JP" altLang="en-US" dirty="0"/>
              </a:p>
            </p:txBody>
          </p:sp>
        </mc:Choice>
        <mc:Fallback xmlns="">
          <p:sp>
            <p:nvSpPr>
              <p:cNvPr id="100" name="テキスト ボックス 99">
                <a:extLst>
                  <a:ext uri="{FF2B5EF4-FFF2-40B4-BE49-F238E27FC236}">
                    <a16:creationId xmlns:a16="http://schemas.microsoft.com/office/drawing/2014/main" id="{A7470048-DA78-CB74-73D7-F8053FAB84D8}"/>
                  </a:ext>
                </a:extLst>
              </p:cNvPr>
              <p:cNvSpPr txBox="1">
                <a:spLocks noRot="1" noChangeAspect="1" noMove="1" noResize="1" noEditPoints="1" noAdjustHandles="1" noChangeArrowheads="1" noChangeShapeType="1" noTextEdit="1"/>
              </p:cNvSpPr>
              <p:nvPr/>
            </p:nvSpPr>
            <p:spPr>
              <a:xfrm>
                <a:off x="6466554" y="4473533"/>
                <a:ext cx="1872564" cy="369332"/>
              </a:xfrm>
              <a:prstGeom prst="rect">
                <a:avLst/>
              </a:prstGeom>
              <a:blipFill>
                <a:blip r:embed="rId5"/>
                <a:stretch>
                  <a:fillRect l="-2932" t="-13333"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40039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ACA62-643C-1B71-6FD9-6C8AFFB782FA}"/>
              </a:ext>
            </a:extLst>
          </p:cNvPr>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p:sp>
        <p:nvSpPr>
          <p:cNvPr id="4" name="正方形/長方形 3">
            <a:extLst>
              <a:ext uri="{FF2B5EF4-FFF2-40B4-BE49-F238E27FC236}">
                <a16:creationId xmlns:a16="http://schemas.microsoft.com/office/drawing/2014/main" id="{9E60672E-DD78-9DE9-C334-C965820368F6}"/>
              </a:ext>
            </a:extLst>
          </p:cNvPr>
          <p:cNvSpPr/>
          <p:nvPr/>
        </p:nvSpPr>
        <p:spPr>
          <a:xfrm>
            <a:off x="1183341" y="2268071"/>
            <a:ext cx="4025153" cy="3675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AAE0A51-861D-6D22-980D-4CFC2F830577}"/>
              </a:ext>
            </a:extLst>
          </p:cNvPr>
          <p:cNvSpPr/>
          <p:nvPr/>
        </p:nvSpPr>
        <p:spPr>
          <a:xfrm>
            <a:off x="6355976" y="2268071"/>
            <a:ext cx="4025153" cy="3675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646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8E82C-DEE0-95AA-4C16-356A0FCE3C7E}"/>
              </a:ext>
            </a:extLst>
          </p:cNvPr>
          <p:cNvSpPr>
            <a:spLocks noGrp="1"/>
          </p:cNvSpPr>
          <p:nvPr>
            <p:ph type="title"/>
          </p:nvPr>
        </p:nvSpPr>
        <p:spPr/>
        <p:txBody>
          <a:bodyPr>
            <a:normAutofit/>
          </a:bodyPr>
          <a:lstStyle/>
          <a:p>
            <a:r>
              <a:rPr lang="ja-JP" altLang="en-US" sz="3600" dirty="0"/>
              <a:t>回帰木とは</a:t>
            </a:r>
            <a:endParaRPr kumimoji="1" lang="ja-JP" altLang="en-US" sz="3600" dirty="0"/>
          </a:p>
        </p:txBody>
      </p:sp>
      <p:grpSp>
        <p:nvGrpSpPr>
          <p:cNvPr id="5" name="グループ化 4">
            <a:extLst>
              <a:ext uri="{FF2B5EF4-FFF2-40B4-BE49-F238E27FC236}">
                <a16:creationId xmlns:a16="http://schemas.microsoft.com/office/drawing/2014/main" id="{2267FC9B-76B2-5BF1-0C1F-70E77026B498}"/>
              </a:ext>
            </a:extLst>
          </p:cNvPr>
          <p:cNvGrpSpPr>
            <a:grpSpLocks noChangeAspect="1"/>
          </p:cNvGrpSpPr>
          <p:nvPr/>
        </p:nvGrpSpPr>
        <p:grpSpPr>
          <a:xfrm>
            <a:off x="1613651" y="2546340"/>
            <a:ext cx="3694725" cy="3074418"/>
            <a:chOff x="1201275" y="2833212"/>
            <a:chExt cx="2801181" cy="2330889"/>
          </a:xfrm>
        </p:grpSpPr>
        <p:cxnSp>
          <p:nvCxnSpPr>
            <p:cNvPr id="6" name="直線矢印コネクタ 5">
              <a:extLst>
                <a:ext uri="{FF2B5EF4-FFF2-40B4-BE49-F238E27FC236}">
                  <a16:creationId xmlns:a16="http://schemas.microsoft.com/office/drawing/2014/main" id="{0B320C7C-01D8-66D8-F0C1-C25757CFDE3E}"/>
                </a:ext>
              </a:extLst>
            </p:cNvPr>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42FA0C67-3E2F-7A77-1D03-EDA874C4588A}"/>
                </a:ext>
              </a:extLst>
            </p:cNvPr>
            <p:cNvCxnSpPr>
              <a:cxnSpLocks/>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DF8982ED-1489-B054-6B1A-B5AE9F90647C}"/>
                </a:ext>
              </a:extLst>
            </p:cNvPr>
            <p:cNvSpPr txBox="1"/>
            <p:nvPr/>
          </p:nvSpPr>
          <p:spPr>
            <a:xfrm>
              <a:off x="1201275" y="4051128"/>
              <a:ext cx="537878" cy="262716"/>
            </a:xfrm>
            <a:prstGeom prst="rect">
              <a:avLst/>
            </a:prstGeom>
            <a:noFill/>
          </p:spPr>
          <p:txBody>
            <a:bodyPr wrap="square" rtlCol="0">
              <a:spAutoFit/>
            </a:bodyPr>
            <a:lstStyle/>
            <a:p>
              <a:r>
                <a:rPr kumimoji="1" lang="en-US" altLang="ja-JP" sz="1600" dirty="0"/>
                <a:t>40%</a:t>
              </a:r>
              <a:endParaRPr kumimoji="1" lang="ja-JP" altLang="en-US" sz="1600" dirty="0"/>
            </a:p>
          </p:txBody>
        </p:sp>
        <p:cxnSp>
          <p:nvCxnSpPr>
            <p:cNvPr id="9" name="直線コネクタ 8">
              <a:extLst>
                <a:ext uri="{FF2B5EF4-FFF2-40B4-BE49-F238E27FC236}">
                  <a16:creationId xmlns:a16="http://schemas.microsoft.com/office/drawing/2014/main" id="{B1EE2C3D-66F4-D515-50DF-9551444BA69F}"/>
                </a:ext>
              </a:extLst>
            </p:cNvPr>
            <p:cNvCxnSpPr>
              <a:cxnSpLocks/>
              <a:stCxn id="8" idx="3"/>
            </p:cNvCxnSpPr>
            <p:nvPr/>
          </p:nvCxnSpPr>
          <p:spPr>
            <a:xfrm>
              <a:off x="1739153" y="4182486"/>
              <a:ext cx="1129552" cy="7142"/>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72F7BC0C-903D-26E2-0D74-680F8302F6CB}"/>
                </a:ext>
              </a:extLst>
            </p:cNvPr>
            <p:cNvCxnSpPr>
              <a:cxnSpLocks/>
            </p:cNvCxnSpPr>
            <p:nvPr/>
          </p:nvCxnSpPr>
          <p:spPr>
            <a:xfrm flipV="1">
              <a:off x="2868706" y="4179041"/>
              <a:ext cx="0" cy="68879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1" name="楕円 10">
              <a:extLst>
                <a:ext uri="{FF2B5EF4-FFF2-40B4-BE49-F238E27FC236}">
                  <a16:creationId xmlns:a16="http://schemas.microsoft.com/office/drawing/2014/main" id="{B74CB65E-B9EC-1F91-BE80-F38C22EED363}"/>
                </a:ext>
              </a:extLst>
            </p:cNvPr>
            <p:cNvSpPr>
              <a:spLocks noChangeAspect="1"/>
            </p:cNvSpPr>
            <p:nvPr/>
          </p:nvSpPr>
          <p:spPr>
            <a:xfrm>
              <a:off x="1984835" y="42561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44D7609B-5AE5-0DF7-7190-5D303688D315}"/>
                </a:ext>
              </a:extLst>
            </p:cNvPr>
            <p:cNvSpPr>
              <a:spLocks noChangeAspect="1"/>
            </p:cNvSpPr>
            <p:nvPr/>
          </p:nvSpPr>
          <p:spPr>
            <a:xfrm>
              <a:off x="2796706" y="41176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A3F7F81-3A57-30CA-976B-F6440F459454}"/>
                </a:ext>
              </a:extLst>
            </p:cNvPr>
            <p:cNvSpPr>
              <a:spLocks noChangeAspect="1"/>
            </p:cNvSpPr>
            <p:nvPr/>
          </p:nvSpPr>
          <p:spPr>
            <a:xfrm>
              <a:off x="2339505" y="39382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E1304AB-EBA7-F2EF-27A0-57D6D3FB9AAD}"/>
                </a:ext>
              </a:extLst>
            </p:cNvPr>
            <p:cNvSpPr>
              <a:spLocks noChangeAspect="1"/>
            </p:cNvSpPr>
            <p:nvPr/>
          </p:nvSpPr>
          <p:spPr>
            <a:xfrm>
              <a:off x="2171510" y="3432069"/>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楕円 16">
              <a:extLst>
                <a:ext uri="{FF2B5EF4-FFF2-40B4-BE49-F238E27FC236}">
                  <a16:creationId xmlns:a16="http://schemas.microsoft.com/office/drawing/2014/main" id="{959F81A7-87F5-4F72-DB3F-FA1D082B4807}"/>
                </a:ext>
              </a:extLst>
            </p:cNvPr>
            <p:cNvSpPr>
              <a:spLocks noChangeAspect="1"/>
            </p:cNvSpPr>
            <p:nvPr/>
          </p:nvSpPr>
          <p:spPr>
            <a:xfrm>
              <a:off x="3053523" y="4560214"/>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a:extLst>
                <a:ext uri="{FF2B5EF4-FFF2-40B4-BE49-F238E27FC236}">
                  <a16:creationId xmlns:a16="http://schemas.microsoft.com/office/drawing/2014/main" id="{06DE58B5-5433-C180-DDFB-C0B38787D693}"/>
                </a:ext>
              </a:extLst>
            </p:cNvPr>
            <p:cNvSpPr>
              <a:spLocks noChangeAspect="1"/>
            </p:cNvSpPr>
            <p:nvPr/>
          </p:nvSpPr>
          <p:spPr>
            <a:xfrm>
              <a:off x="2747866" y="352217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a:extLst>
                <a:ext uri="{FF2B5EF4-FFF2-40B4-BE49-F238E27FC236}">
                  <a16:creationId xmlns:a16="http://schemas.microsoft.com/office/drawing/2014/main" id="{CC371378-4EC8-C8E1-FE97-F867A5410EE7}"/>
                </a:ext>
              </a:extLst>
            </p:cNvPr>
            <p:cNvSpPr>
              <a:spLocks noChangeAspect="1"/>
            </p:cNvSpPr>
            <p:nvPr/>
          </p:nvSpPr>
          <p:spPr>
            <a:xfrm>
              <a:off x="3163606" y="3155610"/>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9A181474-F4B3-6EC9-939B-51005AF39E91}"/>
                </a:ext>
              </a:extLst>
            </p:cNvPr>
            <p:cNvSpPr>
              <a:spLocks noChangeAspect="1"/>
            </p:cNvSpPr>
            <p:nvPr/>
          </p:nvSpPr>
          <p:spPr>
            <a:xfrm>
              <a:off x="3524142" y="3948193"/>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B0C1C762-01E0-1115-0020-7E6F80EFC5C9}"/>
                </a:ext>
              </a:extLst>
            </p:cNvPr>
            <p:cNvSpPr>
              <a:spLocks noChangeAspect="1"/>
            </p:cNvSpPr>
            <p:nvPr/>
          </p:nvSpPr>
          <p:spPr>
            <a:xfrm>
              <a:off x="3385316" y="436918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88B3959C-6FB5-85C9-B916-D1BA72528556}"/>
                    </a:ext>
                  </a:extLst>
                </p:cNvPr>
                <p:cNvSpPr txBox="1"/>
                <p:nvPr/>
              </p:nvSpPr>
              <p:spPr>
                <a:xfrm>
                  <a:off x="2599766" y="4878422"/>
                  <a:ext cx="537878" cy="2627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600" dirty="0" smtClean="0">
                                <a:latin typeface="Cambria Math" panose="02040503050406030204" pitchFamily="18" charset="0"/>
                              </a:rPr>
                            </m:ctrlPr>
                          </m:sSupPr>
                          <m:e>
                            <m:r>
                              <a:rPr kumimoji="1" lang="en-US" altLang="ja-JP" sz="1600" b="0" i="0" dirty="0" smtClean="0">
                                <a:latin typeface="Cambria Math" panose="02040503050406030204" pitchFamily="18" charset="0"/>
                              </a:rPr>
                              <m:t>27</m:t>
                            </m:r>
                          </m:e>
                          <m:sup>
                            <m:r>
                              <m:rPr>
                                <m:sty m:val="p"/>
                              </m:rPr>
                              <a:rPr kumimoji="1" lang="en-US" altLang="ja-JP" sz="1600" b="0" i="0" dirty="0" smtClean="0">
                                <a:latin typeface="Cambria Math" panose="02040503050406030204" pitchFamily="18" charset="0"/>
                              </a:rPr>
                              <m:t>o</m:t>
                            </m:r>
                          </m:sup>
                        </m:sSup>
                        <m:r>
                          <a:rPr kumimoji="1" lang="en-US" altLang="ja-JP" sz="1600" b="0" i="1" dirty="0" smtClean="0">
                            <a:latin typeface="Cambria Math" panose="02040503050406030204" pitchFamily="18" charset="0"/>
                          </a:rPr>
                          <m:t>𝐶</m:t>
                        </m:r>
                      </m:oMath>
                    </m:oMathPara>
                  </a14:m>
                  <a:endParaRPr kumimoji="1" lang="ja-JP" altLang="en-US" sz="1600" dirty="0"/>
                </a:p>
              </p:txBody>
            </p:sp>
          </mc:Choice>
          <mc:Fallback>
            <p:sp>
              <p:nvSpPr>
                <p:cNvPr id="23" name="テキスト ボックス 22">
                  <a:extLst>
                    <a:ext uri="{FF2B5EF4-FFF2-40B4-BE49-F238E27FC236}">
                      <a16:creationId xmlns:a16="http://schemas.microsoft.com/office/drawing/2014/main" id="{88B3959C-6FB5-85C9-B916-D1BA72528556}"/>
                    </a:ext>
                  </a:extLst>
                </p:cNvPr>
                <p:cNvSpPr txBox="1">
                  <a:spLocks noRot="1" noChangeAspect="1" noMove="1" noResize="1" noEditPoints="1" noAdjustHandles="1" noChangeArrowheads="1" noChangeShapeType="1" noTextEdit="1"/>
                </p:cNvSpPr>
                <p:nvPr/>
              </p:nvSpPr>
              <p:spPr>
                <a:xfrm>
                  <a:off x="2599766" y="4878422"/>
                  <a:ext cx="537878" cy="262716"/>
                </a:xfrm>
                <a:prstGeom prst="rect">
                  <a:avLst/>
                </a:prstGeom>
                <a:blipFill>
                  <a:blip r:embed="rId3"/>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D1ED3C12-C2DA-7A12-6326-C731C262F656}"/>
                </a:ext>
              </a:extLst>
            </p:cNvPr>
            <p:cNvSpPr txBox="1"/>
            <p:nvPr/>
          </p:nvSpPr>
          <p:spPr>
            <a:xfrm>
              <a:off x="1255061" y="2833212"/>
              <a:ext cx="537878" cy="233343"/>
            </a:xfrm>
            <a:prstGeom prst="rect">
              <a:avLst/>
            </a:prstGeom>
            <a:noFill/>
          </p:spPr>
          <p:txBody>
            <a:bodyPr wrap="square" rtlCol="0">
              <a:spAutoFit/>
            </a:bodyPr>
            <a:lstStyle/>
            <a:p>
              <a:r>
                <a:rPr kumimoji="1" lang="ja-JP" altLang="en-US" sz="1400" b="1" dirty="0"/>
                <a:t>湿度</a:t>
              </a:r>
            </a:p>
          </p:txBody>
        </p:sp>
        <p:sp>
          <p:nvSpPr>
            <p:cNvPr id="25" name="テキスト ボックス 24">
              <a:extLst>
                <a:ext uri="{FF2B5EF4-FFF2-40B4-BE49-F238E27FC236}">
                  <a16:creationId xmlns:a16="http://schemas.microsoft.com/office/drawing/2014/main" id="{7DD815CF-15D0-32FA-2389-7EFC51AB6726}"/>
                </a:ext>
              </a:extLst>
            </p:cNvPr>
            <p:cNvSpPr txBox="1"/>
            <p:nvPr/>
          </p:nvSpPr>
          <p:spPr>
            <a:xfrm>
              <a:off x="3464578" y="4930758"/>
              <a:ext cx="537878" cy="233343"/>
            </a:xfrm>
            <a:prstGeom prst="rect">
              <a:avLst/>
            </a:prstGeom>
            <a:noFill/>
          </p:spPr>
          <p:txBody>
            <a:bodyPr wrap="square" rtlCol="0">
              <a:spAutoFit/>
            </a:bodyPr>
            <a:lstStyle/>
            <a:p>
              <a:r>
                <a:rPr kumimoji="1" lang="ja-JP" altLang="en-US" sz="1400" b="1" dirty="0"/>
                <a:t>温度</a:t>
              </a:r>
            </a:p>
          </p:txBody>
        </p:sp>
      </p:grpSp>
      <p:sp>
        <p:nvSpPr>
          <p:cNvPr id="4" name="テキスト ボックス 3">
            <a:extLst>
              <a:ext uri="{FF2B5EF4-FFF2-40B4-BE49-F238E27FC236}">
                <a16:creationId xmlns:a16="http://schemas.microsoft.com/office/drawing/2014/main" id="{A048F1DC-82B3-ACE8-C820-D2A8D217A16E}"/>
              </a:ext>
            </a:extLst>
          </p:cNvPr>
          <p:cNvSpPr txBox="1"/>
          <p:nvPr/>
        </p:nvSpPr>
        <p:spPr>
          <a:xfrm>
            <a:off x="2517559" y="4601024"/>
            <a:ext cx="433132" cy="307777"/>
          </a:xfrm>
          <a:prstGeom prst="rect">
            <a:avLst/>
          </a:prstGeom>
          <a:noFill/>
        </p:spPr>
        <p:txBody>
          <a:bodyPr wrap="none" rtlCol="0">
            <a:spAutoFit/>
          </a:bodyPr>
          <a:lstStyle/>
          <a:p>
            <a:r>
              <a:rPr kumimoji="1" lang="en-US" altLang="ja-JP" sz="1400" dirty="0"/>
              <a:t>1.0</a:t>
            </a:r>
            <a:endParaRPr kumimoji="1" lang="ja-JP" altLang="en-US" sz="1400" dirty="0"/>
          </a:p>
        </p:txBody>
      </p:sp>
      <p:sp>
        <p:nvSpPr>
          <p:cNvPr id="27" name="テキスト ボックス 26">
            <a:extLst>
              <a:ext uri="{FF2B5EF4-FFF2-40B4-BE49-F238E27FC236}">
                <a16:creationId xmlns:a16="http://schemas.microsoft.com/office/drawing/2014/main" id="{51CDE16F-AC91-82A4-0A40-E44493EC6C57}"/>
              </a:ext>
            </a:extLst>
          </p:cNvPr>
          <p:cNvSpPr txBox="1"/>
          <p:nvPr/>
        </p:nvSpPr>
        <p:spPr>
          <a:xfrm>
            <a:off x="2993364" y="3738305"/>
            <a:ext cx="433132" cy="307777"/>
          </a:xfrm>
          <a:prstGeom prst="rect">
            <a:avLst/>
          </a:prstGeom>
          <a:noFill/>
        </p:spPr>
        <p:txBody>
          <a:bodyPr wrap="none" rtlCol="0">
            <a:spAutoFit/>
          </a:bodyPr>
          <a:lstStyle/>
          <a:p>
            <a:r>
              <a:rPr kumimoji="1" lang="en-US" altLang="ja-JP" sz="1400" dirty="0"/>
              <a:t>1.0</a:t>
            </a:r>
            <a:endParaRPr kumimoji="1" lang="ja-JP" altLang="en-US" sz="1400" dirty="0"/>
          </a:p>
        </p:txBody>
      </p:sp>
      <p:sp>
        <p:nvSpPr>
          <p:cNvPr id="28" name="テキスト ボックス 27">
            <a:extLst>
              <a:ext uri="{FF2B5EF4-FFF2-40B4-BE49-F238E27FC236}">
                <a16:creationId xmlns:a16="http://schemas.microsoft.com/office/drawing/2014/main" id="{D9CA4E96-F79A-D33E-F935-939151E52E71}"/>
              </a:ext>
            </a:extLst>
          </p:cNvPr>
          <p:cNvSpPr txBox="1"/>
          <p:nvPr/>
        </p:nvSpPr>
        <p:spPr>
          <a:xfrm>
            <a:off x="2606962" y="3057544"/>
            <a:ext cx="433132" cy="307777"/>
          </a:xfrm>
          <a:prstGeom prst="rect">
            <a:avLst/>
          </a:prstGeom>
          <a:noFill/>
        </p:spPr>
        <p:txBody>
          <a:bodyPr wrap="none" rtlCol="0">
            <a:spAutoFit/>
          </a:bodyPr>
          <a:lstStyle/>
          <a:p>
            <a:r>
              <a:rPr kumimoji="1" lang="en-US" altLang="ja-JP" sz="1400" dirty="0"/>
              <a:t>1.0</a:t>
            </a:r>
            <a:endParaRPr kumimoji="1" lang="ja-JP" altLang="en-US" sz="1400" dirty="0"/>
          </a:p>
        </p:txBody>
      </p:sp>
      <p:sp>
        <p:nvSpPr>
          <p:cNvPr id="29" name="テキスト ボックス 28">
            <a:extLst>
              <a:ext uri="{FF2B5EF4-FFF2-40B4-BE49-F238E27FC236}">
                <a16:creationId xmlns:a16="http://schemas.microsoft.com/office/drawing/2014/main" id="{82B983F7-C62E-9032-6661-23DDD7E6135A}"/>
              </a:ext>
            </a:extLst>
          </p:cNvPr>
          <p:cNvSpPr txBox="1"/>
          <p:nvPr/>
        </p:nvSpPr>
        <p:spPr>
          <a:xfrm>
            <a:off x="3501440" y="3206224"/>
            <a:ext cx="433132" cy="307777"/>
          </a:xfrm>
          <a:prstGeom prst="rect">
            <a:avLst/>
          </a:prstGeom>
          <a:noFill/>
        </p:spPr>
        <p:txBody>
          <a:bodyPr wrap="none" rtlCol="0">
            <a:spAutoFit/>
          </a:bodyPr>
          <a:lstStyle/>
          <a:p>
            <a:r>
              <a:rPr kumimoji="1" lang="en-US" altLang="ja-JP" sz="1400" dirty="0"/>
              <a:t>2.0</a:t>
            </a:r>
            <a:endParaRPr kumimoji="1" lang="ja-JP" altLang="en-US" sz="1400" dirty="0"/>
          </a:p>
        </p:txBody>
      </p:sp>
      <p:sp>
        <p:nvSpPr>
          <p:cNvPr id="30" name="テキスト ボックス 29">
            <a:extLst>
              <a:ext uri="{FF2B5EF4-FFF2-40B4-BE49-F238E27FC236}">
                <a16:creationId xmlns:a16="http://schemas.microsoft.com/office/drawing/2014/main" id="{EF24907A-1842-E480-B87D-4B49941D9068}"/>
              </a:ext>
            </a:extLst>
          </p:cNvPr>
          <p:cNvSpPr txBox="1"/>
          <p:nvPr/>
        </p:nvSpPr>
        <p:spPr>
          <a:xfrm>
            <a:off x="4080344" y="2709784"/>
            <a:ext cx="433132" cy="307777"/>
          </a:xfrm>
          <a:prstGeom prst="rect">
            <a:avLst/>
          </a:prstGeom>
          <a:noFill/>
        </p:spPr>
        <p:txBody>
          <a:bodyPr wrap="none" rtlCol="0">
            <a:spAutoFit/>
          </a:bodyPr>
          <a:lstStyle/>
          <a:p>
            <a:r>
              <a:rPr kumimoji="1" lang="en-US" altLang="ja-JP" sz="1400" dirty="0"/>
              <a:t>2.0</a:t>
            </a:r>
            <a:endParaRPr kumimoji="1" lang="ja-JP" altLang="en-US" sz="1400" dirty="0"/>
          </a:p>
        </p:txBody>
      </p:sp>
      <p:sp>
        <p:nvSpPr>
          <p:cNvPr id="31" name="テキスト ボックス 30">
            <a:extLst>
              <a:ext uri="{FF2B5EF4-FFF2-40B4-BE49-F238E27FC236}">
                <a16:creationId xmlns:a16="http://schemas.microsoft.com/office/drawing/2014/main" id="{D170E838-D850-BC04-239E-7D3E3B98549A}"/>
              </a:ext>
            </a:extLst>
          </p:cNvPr>
          <p:cNvSpPr txBox="1"/>
          <p:nvPr/>
        </p:nvSpPr>
        <p:spPr>
          <a:xfrm>
            <a:off x="3574095" y="3966198"/>
            <a:ext cx="433132" cy="307777"/>
          </a:xfrm>
          <a:prstGeom prst="rect">
            <a:avLst/>
          </a:prstGeom>
          <a:noFill/>
        </p:spPr>
        <p:txBody>
          <a:bodyPr wrap="none" rtlCol="0">
            <a:spAutoFit/>
          </a:bodyPr>
          <a:lstStyle/>
          <a:p>
            <a:r>
              <a:rPr kumimoji="1" lang="en-US" altLang="ja-JP" sz="1400" dirty="0"/>
              <a:t>1.5</a:t>
            </a:r>
            <a:endParaRPr kumimoji="1" lang="ja-JP" altLang="en-US" sz="1400" dirty="0"/>
          </a:p>
        </p:txBody>
      </p:sp>
      <p:sp>
        <p:nvSpPr>
          <p:cNvPr id="32" name="テキスト ボックス 31">
            <a:extLst>
              <a:ext uri="{FF2B5EF4-FFF2-40B4-BE49-F238E27FC236}">
                <a16:creationId xmlns:a16="http://schemas.microsoft.com/office/drawing/2014/main" id="{FE43902D-1545-FC11-B6D4-06699AE24FBB}"/>
              </a:ext>
            </a:extLst>
          </p:cNvPr>
          <p:cNvSpPr txBox="1"/>
          <p:nvPr/>
        </p:nvSpPr>
        <p:spPr>
          <a:xfrm>
            <a:off x="3934572" y="4562441"/>
            <a:ext cx="433132" cy="307777"/>
          </a:xfrm>
          <a:prstGeom prst="rect">
            <a:avLst/>
          </a:prstGeom>
          <a:noFill/>
        </p:spPr>
        <p:txBody>
          <a:bodyPr wrap="none" rtlCol="0">
            <a:spAutoFit/>
          </a:bodyPr>
          <a:lstStyle/>
          <a:p>
            <a:r>
              <a:rPr kumimoji="1" lang="en-US" altLang="ja-JP" sz="1400" dirty="0"/>
              <a:t>1.5</a:t>
            </a:r>
            <a:endParaRPr kumimoji="1" lang="ja-JP" altLang="en-US" sz="1400" dirty="0"/>
          </a:p>
        </p:txBody>
      </p:sp>
      <p:sp>
        <p:nvSpPr>
          <p:cNvPr id="33" name="テキスト ボックス 32">
            <a:extLst>
              <a:ext uri="{FF2B5EF4-FFF2-40B4-BE49-F238E27FC236}">
                <a16:creationId xmlns:a16="http://schemas.microsoft.com/office/drawing/2014/main" id="{8B73D4E5-42D4-F84B-BB65-D7802B654A31}"/>
              </a:ext>
            </a:extLst>
          </p:cNvPr>
          <p:cNvSpPr txBox="1"/>
          <p:nvPr/>
        </p:nvSpPr>
        <p:spPr>
          <a:xfrm>
            <a:off x="4520516" y="4698727"/>
            <a:ext cx="433132" cy="307777"/>
          </a:xfrm>
          <a:prstGeom prst="rect">
            <a:avLst/>
          </a:prstGeom>
          <a:noFill/>
        </p:spPr>
        <p:txBody>
          <a:bodyPr wrap="none" rtlCol="0">
            <a:spAutoFit/>
          </a:bodyPr>
          <a:lstStyle/>
          <a:p>
            <a:r>
              <a:rPr kumimoji="1" lang="en-US" altLang="ja-JP" sz="1400" dirty="0"/>
              <a:t>2.5</a:t>
            </a:r>
            <a:endParaRPr kumimoji="1" lang="ja-JP" altLang="en-US" sz="1400" dirty="0"/>
          </a:p>
        </p:txBody>
      </p:sp>
      <p:sp>
        <p:nvSpPr>
          <p:cNvPr id="34" name="テキスト ボックス 33">
            <a:extLst>
              <a:ext uri="{FF2B5EF4-FFF2-40B4-BE49-F238E27FC236}">
                <a16:creationId xmlns:a16="http://schemas.microsoft.com/office/drawing/2014/main" id="{D3876A14-A898-C4CB-3A7E-6471DE570DA0}"/>
              </a:ext>
            </a:extLst>
          </p:cNvPr>
          <p:cNvSpPr txBox="1"/>
          <p:nvPr/>
        </p:nvSpPr>
        <p:spPr>
          <a:xfrm>
            <a:off x="4555886" y="3759056"/>
            <a:ext cx="433132" cy="307777"/>
          </a:xfrm>
          <a:prstGeom prst="rect">
            <a:avLst/>
          </a:prstGeom>
          <a:noFill/>
        </p:spPr>
        <p:txBody>
          <a:bodyPr wrap="none" rtlCol="0">
            <a:spAutoFit/>
          </a:bodyPr>
          <a:lstStyle/>
          <a:p>
            <a:r>
              <a:rPr kumimoji="1" lang="en-US" altLang="ja-JP" sz="1400" dirty="0"/>
              <a:t>2.5</a:t>
            </a:r>
            <a:endParaRPr kumimoji="1" lang="ja-JP" altLang="en-US" sz="1400" dirty="0"/>
          </a:p>
        </p:txBody>
      </p:sp>
      <p:grpSp>
        <p:nvGrpSpPr>
          <p:cNvPr id="37" name="グループ化 36">
            <a:extLst>
              <a:ext uri="{FF2B5EF4-FFF2-40B4-BE49-F238E27FC236}">
                <a16:creationId xmlns:a16="http://schemas.microsoft.com/office/drawing/2014/main" id="{27EB930A-19BC-7752-DDAF-E55E36834BB3}"/>
              </a:ext>
            </a:extLst>
          </p:cNvPr>
          <p:cNvGrpSpPr/>
          <p:nvPr/>
        </p:nvGrpSpPr>
        <p:grpSpPr>
          <a:xfrm>
            <a:off x="6587591" y="2181495"/>
            <a:ext cx="4355829" cy="3462897"/>
            <a:chOff x="6954328" y="2143443"/>
            <a:chExt cx="4355829" cy="3462897"/>
          </a:xfrm>
        </p:grpSpPr>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A628479C-296E-CE9C-132E-A97E3C465162}"/>
                    </a:ext>
                  </a:extLst>
                </p:cNvPr>
                <p:cNvSpPr txBox="1"/>
                <p:nvPr/>
              </p:nvSpPr>
              <p:spPr>
                <a:xfrm>
                  <a:off x="7637929" y="2143443"/>
                  <a:ext cx="1845826"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25</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p:sp>
              <p:nvSpPr>
                <p:cNvPr id="38" name="テキスト ボックス 37">
                  <a:extLst>
                    <a:ext uri="{FF2B5EF4-FFF2-40B4-BE49-F238E27FC236}">
                      <a16:creationId xmlns:a16="http://schemas.microsoft.com/office/drawing/2014/main" id="{A628479C-296E-CE9C-132E-A97E3C465162}"/>
                    </a:ext>
                  </a:extLst>
                </p:cNvPr>
                <p:cNvSpPr txBox="1">
                  <a:spLocks noRot="1" noChangeAspect="1" noMove="1" noResize="1" noEditPoints="1" noAdjustHandles="1" noChangeArrowheads="1" noChangeShapeType="1" noTextEdit="1"/>
                </p:cNvSpPr>
                <p:nvPr/>
              </p:nvSpPr>
              <p:spPr>
                <a:xfrm>
                  <a:off x="7637929" y="2143443"/>
                  <a:ext cx="1845826" cy="369332"/>
                </a:xfrm>
                <a:prstGeom prst="rect">
                  <a:avLst/>
                </a:prstGeom>
                <a:blipFill>
                  <a:blip r:embed="rId4"/>
                  <a:stretch>
                    <a:fillRect l="-2623" t="-11290" r="-1639" b="-20968"/>
                  </a:stretch>
                </a:blipFill>
                <a:ln w="12700">
                  <a:solidFill>
                    <a:schemeClr val="tx1"/>
                  </a:solidFill>
                </a:ln>
              </p:spPr>
              <p:txBody>
                <a:bodyPr/>
                <a:lstStyle/>
                <a:p>
                  <a:r>
                    <a:rPr lang="ja-JP" altLang="en-US">
                      <a:noFill/>
                    </a:rPr>
                    <a:t> </a:t>
                  </a:r>
                </a:p>
              </p:txBody>
            </p:sp>
          </mc:Fallback>
        </mc:AlternateContent>
        <p:sp>
          <p:nvSpPr>
            <p:cNvPr id="39" name="楕円 38">
              <a:extLst>
                <a:ext uri="{FF2B5EF4-FFF2-40B4-BE49-F238E27FC236}">
                  <a16:creationId xmlns:a16="http://schemas.microsoft.com/office/drawing/2014/main" id="{5B9871FB-3083-081A-D83D-A0D9EB40BD66}"/>
                </a:ext>
              </a:extLst>
            </p:cNvPr>
            <p:cNvSpPr/>
            <p:nvPr/>
          </p:nvSpPr>
          <p:spPr>
            <a:xfrm>
              <a:off x="6954328" y="2978896"/>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1.0L</a:t>
              </a:r>
            </a:p>
            <a:p>
              <a:pPr algn="ctr"/>
              <a:r>
                <a:rPr kumimoji="1" lang="ja-JP" altLang="en-US" sz="1600" b="1" dirty="0">
                  <a:solidFill>
                    <a:schemeClr val="accent6"/>
                  </a:solidFill>
                </a:rPr>
                <a:t>飲む</a:t>
              </a: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BE020159-4DE6-E642-5ABC-0EB3262D114C}"/>
                    </a:ext>
                  </a:extLst>
                </p:cNvPr>
                <p:cNvSpPr txBox="1"/>
                <p:nvPr/>
              </p:nvSpPr>
              <p:spPr>
                <a:xfrm>
                  <a:off x="8905360" y="3090313"/>
                  <a:ext cx="1800493" cy="369332"/>
                </a:xfrm>
                <a:prstGeom prst="rect">
                  <a:avLst/>
                </a:prstGeom>
                <a:noFill/>
                <a:ln w="12700">
                  <a:solidFill>
                    <a:schemeClr val="tx1"/>
                  </a:solidFill>
                </a:ln>
              </p:spPr>
              <p:txBody>
                <a:bodyPr wrap="none" rtlCol="0">
                  <a:spAutoFit/>
                </a:bodyPr>
                <a:lstStyle/>
                <a:p>
                  <a:r>
                    <a:rPr kumimoji="1" lang="ja-JP" altLang="en-US" dirty="0"/>
                    <a:t>湿度</a:t>
                  </a:r>
                  <a14:m>
                    <m:oMath xmlns:m="http://schemas.openxmlformats.org/officeDocument/2006/math">
                      <m:r>
                        <a:rPr kumimoji="1" lang="en-US" altLang="ja-JP" i="1" dirty="0">
                          <a:latin typeface="Cambria Math" panose="02040503050406030204" pitchFamily="18" charset="0"/>
                        </a:rPr>
                        <m:t>60%</m:t>
                      </m:r>
                      <m:r>
                        <a:rPr kumimoji="1" lang="ja-JP" altLang="en-US" i="1" dirty="0">
                          <a:latin typeface="Cambria Math" panose="02040503050406030204" pitchFamily="18" charset="0"/>
                        </a:rPr>
                        <m:t>以上</m:t>
                      </m:r>
                    </m:oMath>
                  </a14:m>
                  <a:r>
                    <a:rPr kumimoji="1" lang="ja-JP" altLang="en-US" dirty="0"/>
                    <a:t>？</a:t>
                  </a:r>
                </a:p>
              </p:txBody>
            </p:sp>
          </mc:Choice>
          <mc:Fallback>
            <p:sp>
              <p:nvSpPr>
                <p:cNvPr id="40" name="テキスト ボックス 39">
                  <a:extLst>
                    <a:ext uri="{FF2B5EF4-FFF2-40B4-BE49-F238E27FC236}">
                      <a16:creationId xmlns:a16="http://schemas.microsoft.com/office/drawing/2014/main" id="{BE020159-4DE6-E642-5ABC-0EB3262D114C}"/>
                    </a:ext>
                  </a:extLst>
                </p:cNvPr>
                <p:cNvSpPr txBox="1">
                  <a:spLocks noRot="1" noChangeAspect="1" noMove="1" noResize="1" noEditPoints="1" noAdjustHandles="1" noChangeArrowheads="1" noChangeShapeType="1" noTextEdit="1"/>
                </p:cNvSpPr>
                <p:nvPr/>
              </p:nvSpPr>
              <p:spPr>
                <a:xfrm>
                  <a:off x="8905360" y="3090313"/>
                  <a:ext cx="1800493" cy="369332"/>
                </a:xfrm>
                <a:prstGeom prst="rect">
                  <a:avLst/>
                </a:prstGeom>
                <a:blipFill>
                  <a:blip r:embed="rId5"/>
                  <a:stretch>
                    <a:fillRect l="-2694" t="-9524" r="-2020" b="-19048"/>
                  </a:stretch>
                </a:blipFill>
                <a:ln w="12700">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0C084086-C064-4705-7036-0C74D4609001}"/>
                    </a:ext>
                  </a:extLst>
                </p:cNvPr>
                <p:cNvSpPr txBox="1"/>
                <p:nvPr/>
              </p:nvSpPr>
              <p:spPr>
                <a:xfrm>
                  <a:off x="7747942" y="4037183"/>
                  <a:ext cx="1903534"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a:latin typeface="Cambria Math" panose="02040503050406030204" pitchFamily="18" charset="0"/>
                            </a:rPr>
                            <m:t>30</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p:sp>
              <p:nvSpPr>
                <p:cNvPr id="41" name="テキスト ボックス 40">
                  <a:extLst>
                    <a:ext uri="{FF2B5EF4-FFF2-40B4-BE49-F238E27FC236}">
                      <a16:creationId xmlns:a16="http://schemas.microsoft.com/office/drawing/2014/main" id="{0C084086-C064-4705-7036-0C74D4609001}"/>
                    </a:ext>
                  </a:extLst>
                </p:cNvPr>
                <p:cNvSpPr txBox="1">
                  <a:spLocks noRot="1" noChangeAspect="1" noMove="1" noResize="1" noEditPoints="1" noAdjustHandles="1" noChangeArrowheads="1" noChangeShapeType="1" noTextEdit="1"/>
                </p:cNvSpPr>
                <p:nvPr/>
              </p:nvSpPr>
              <p:spPr>
                <a:xfrm>
                  <a:off x="7747942" y="4037183"/>
                  <a:ext cx="1903534" cy="369332"/>
                </a:xfrm>
                <a:prstGeom prst="rect">
                  <a:avLst/>
                </a:prstGeom>
                <a:blipFill>
                  <a:blip r:embed="rId6"/>
                  <a:stretch>
                    <a:fillRect l="-2548" t="-11290" b="-20968"/>
                  </a:stretch>
                </a:blipFill>
                <a:ln w="12700">
                  <a:solidFill>
                    <a:schemeClr val="tx1"/>
                  </a:solidFill>
                </a:ln>
              </p:spPr>
              <p:txBody>
                <a:bodyPr/>
                <a:lstStyle/>
                <a:p>
                  <a:r>
                    <a:rPr lang="ja-JP" altLang="en-US">
                      <a:noFill/>
                    </a:rPr>
                    <a:t> </a:t>
                  </a:r>
                </a:p>
              </p:txBody>
            </p:sp>
          </mc:Fallback>
        </mc:AlternateContent>
        <p:sp>
          <p:nvSpPr>
            <p:cNvPr id="42" name="楕円 41">
              <a:extLst>
                <a:ext uri="{FF2B5EF4-FFF2-40B4-BE49-F238E27FC236}">
                  <a16:creationId xmlns:a16="http://schemas.microsoft.com/office/drawing/2014/main" id="{9E63829D-1F59-14D5-E4BC-6D9684FB303B}"/>
                </a:ext>
              </a:extLst>
            </p:cNvPr>
            <p:cNvSpPr/>
            <p:nvPr/>
          </p:nvSpPr>
          <p:spPr>
            <a:xfrm>
              <a:off x="10288181" y="3965128"/>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2.0L</a:t>
              </a:r>
            </a:p>
            <a:p>
              <a:pPr algn="ctr"/>
              <a:r>
                <a:rPr kumimoji="1" lang="ja-JP" altLang="en-US" sz="1600" b="1" dirty="0">
                  <a:solidFill>
                    <a:schemeClr val="accent6"/>
                  </a:solidFill>
                </a:rPr>
                <a:t>飲む</a:t>
              </a:r>
            </a:p>
          </p:txBody>
        </p:sp>
        <p:sp>
          <p:nvSpPr>
            <p:cNvPr id="43" name="楕円 42">
              <a:extLst>
                <a:ext uri="{FF2B5EF4-FFF2-40B4-BE49-F238E27FC236}">
                  <a16:creationId xmlns:a16="http://schemas.microsoft.com/office/drawing/2014/main" id="{888D5075-37DD-F6E9-5A24-FF9C1DFEDE27}"/>
                </a:ext>
              </a:extLst>
            </p:cNvPr>
            <p:cNvSpPr/>
            <p:nvPr/>
          </p:nvSpPr>
          <p:spPr>
            <a:xfrm>
              <a:off x="9140488" y="5014173"/>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2.5L</a:t>
              </a:r>
            </a:p>
            <a:p>
              <a:pPr algn="ctr"/>
              <a:r>
                <a:rPr kumimoji="1" lang="ja-JP" altLang="en-US" sz="1600" b="1" dirty="0">
                  <a:solidFill>
                    <a:schemeClr val="accent6"/>
                  </a:solidFill>
                </a:rPr>
                <a:t>飲む</a:t>
              </a:r>
            </a:p>
          </p:txBody>
        </p:sp>
        <p:sp>
          <p:nvSpPr>
            <p:cNvPr id="44" name="楕円 43">
              <a:extLst>
                <a:ext uri="{FF2B5EF4-FFF2-40B4-BE49-F238E27FC236}">
                  <a16:creationId xmlns:a16="http://schemas.microsoft.com/office/drawing/2014/main" id="{37130E03-C24C-9F83-F1BD-178B471A9FD3}"/>
                </a:ext>
              </a:extLst>
            </p:cNvPr>
            <p:cNvSpPr/>
            <p:nvPr/>
          </p:nvSpPr>
          <p:spPr>
            <a:xfrm>
              <a:off x="7239678" y="5014172"/>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1.5L</a:t>
              </a:r>
            </a:p>
            <a:p>
              <a:pPr algn="ctr"/>
              <a:r>
                <a:rPr kumimoji="1" lang="ja-JP" altLang="en-US" sz="1600" b="1" dirty="0">
                  <a:solidFill>
                    <a:schemeClr val="accent6"/>
                  </a:solidFill>
                </a:rPr>
                <a:t>飲む</a:t>
              </a:r>
            </a:p>
          </p:txBody>
        </p:sp>
        <p:cxnSp>
          <p:nvCxnSpPr>
            <p:cNvPr id="45" name="直線矢印コネクタ 44">
              <a:extLst>
                <a:ext uri="{FF2B5EF4-FFF2-40B4-BE49-F238E27FC236}">
                  <a16:creationId xmlns:a16="http://schemas.microsoft.com/office/drawing/2014/main" id="{A0AF4870-CCC3-A9BD-6270-4577B3A9A84A}"/>
                </a:ext>
              </a:extLst>
            </p:cNvPr>
            <p:cNvCxnSpPr>
              <a:stCxn id="38" idx="2"/>
              <a:endCxn id="39" idx="0"/>
            </p:cNvCxnSpPr>
            <p:nvPr/>
          </p:nvCxnSpPr>
          <p:spPr>
            <a:xfrm flipH="1">
              <a:off x="7465316" y="2512775"/>
              <a:ext cx="1095526" cy="46612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66094E07-DADF-A591-5E89-FCC95300AF06}"/>
                </a:ext>
              </a:extLst>
            </p:cNvPr>
            <p:cNvCxnSpPr>
              <a:cxnSpLocks/>
              <a:stCxn id="38" idx="2"/>
              <a:endCxn id="40" idx="0"/>
            </p:cNvCxnSpPr>
            <p:nvPr/>
          </p:nvCxnSpPr>
          <p:spPr>
            <a:xfrm>
              <a:off x="8560842" y="2512775"/>
              <a:ext cx="1244765"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3A4D6BD-5694-DC3B-BC5F-55D1BFECF9EB}"/>
                </a:ext>
              </a:extLst>
            </p:cNvPr>
            <p:cNvCxnSpPr>
              <a:cxnSpLocks/>
              <a:stCxn id="40" idx="2"/>
              <a:endCxn id="41" idx="0"/>
            </p:cNvCxnSpPr>
            <p:nvPr/>
          </p:nvCxnSpPr>
          <p:spPr>
            <a:xfrm flipH="1">
              <a:off x="8699709" y="3459645"/>
              <a:ext cx="1105898"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0C3FD863-33A8-8A25-9CF6-8120BF9E645D}"/>
                </a:ext>
              </a:extLst>
            </p:cNvPr>
            <p:cNvCxnSpPr>
              <a:cxnSpLocks/>
              <a:stCxn id="40" idx="2"/>
              <a:endCxn id="42" idx="0"/>
            </p:cNvCxnSpPr>
            <p:nvPr/>
          </p:nvCxnSpPr>
          <p:spPr>
            <a:xfrm>
              <a:off x="9805607" y="3459645"/>
              <a:ext cx="993562" cy="50548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5BF5429-CB1F-4032-7D02-B954B6D0A4DE}"/>
                </a:ext>
              </a:extLst>
            </p:cNvPr>
            <p:cNvCxnSpPr>
              <a:cxnSpLocks/>
              <a:stCxn id="41" idx="2"/>
              <a:endCxn id="44" idx="0"/>
            </p:cNvCxnSpPr>
            <p:nvPr/>
          </p:nvCxnSpPr>
          <p:spPr>
            <a:xfrm flipH="1">
              <a:off x="7750666" y="4406515"/>
              <a:ext cx="949043" cy="60765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A797CA9-36FE-2591-5BD8-0A2344CC6AA2}"/>
                </a:ext>
              </a:extLst>
            </p:cNvPr>
            <p:cNvCxnSpPr>
              <a:cxnSpLocks/>
              <a:stCxn id="41" idx="2"/>
              <a:endCxn id="43" idx="0"/>
            </p:cNvCxnSpPr>
            <p:nvPr/>
          </p:nvCxnSpPr>
          <p:spPr>
            <a:xfrm>
              <a:off x="8699709" y="4406515"/>
              <a:ext cx="951767" cy="60765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10729F23-8248-5EC1-3999-A919E9B0EB96}"/>
              </a:ext>
            </a:extLst>
          </p:cNvPr>
          <p:cNvSpPr txBox="1"/>
          <p:nvPr/>
        </p:nvSpPr>
        <p:spPr>
          <a:xfrm>
            <a:off x="7009510" y="2551191"/>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52" name="テキスト ボックス 51">
            <a:extLst>
              <a:ext uri="{FF2B5EF4-FFF2-40B4-BE49-F238E27FC236}">
                <a16:creationId xmlns:a16="http://schemas.microsoft.com/office/drawing/2014/main" id="{98A060A4-C9E1-A6A2-7AE1-333E08868B10}"/>
              </a:ext>
            </a:extLst>
          </p:cNvPr>
          <p:cNvSpPr txBox="1"/>
          <p:nvPr/>
        </p:nvSpPr>
        <p:spPr>
          <a:xfrm>
            <a:off x="8194105" y="3553639"/>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53" name="テキスト ボックス 52">
            <a:extLst>
              <a:ext uri="{FF2B5EF4-FFF2-40B4-BE49-F238E27FC236}">
                <a16:creationId xmlns:a16="http://schemas.microsoft.com/office/drawing/2014/main" id="{BF98E13C-A7EC-2159-5563-1E07D4E7274D}"/>
              </a:ext>
            </a:extLst>
          </p:cNvPr>
          <p:cNvSpPr txBox="1"/>
          <p:nvPr/>
        </p:nvSpPr>
        <p:spPr>
          <a:xfrm>
            <a:off x="7262903" y="4549872"/>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54" name="テキスト ボックス 53">
            <a:extLst>
              <a:ext uri="{FF2B5EF4-FFF2-40B4-BE49-F238E27FC236}">
                <a16:creationId xmlns:a16="http://schemas.microsoft.com/office/drawing/2014/main" id="{CE448FC4-E057-5C7E-3100-EC29AF0FC2A1}"/>
              </a:ext>
            </a:extLst>
          </p:cNvPr>
          <p:cNvSpPr txBox="1"/>
          <p:nvPr/>
        </p:nvSpPr>
        <p:spPr>
          <a:xfrm>
            <a:off x="8862476" y="2560998"/>
            <a:ext cx="561051" cy="369332"/>
          </a:xfrm>
          <a:prstGeom prst="rect">
            <a:avLst/>
          </a:prstGeom>
          <a:noFill/>
        </p:spPr>
        <p:txBody>
          <a:bodyPr wrap="none" rtlCol="0">
            <a:spAutoFit/>
          </a:bodyPr>
          <a:lstStyle/>
          <a:p>
            <a:r>
              <a:rPr kumimoji="1" lang="en-US" altLang="ja-JP" dirty="0"/>
              <a:t>Yes</a:t>
            </a:r>
            <a:endParaRPr kumimoji="1" lang="ja-JP" altLang="en-US" dirty="0"/>
          </a:p>
        </p:txBody>
      </p:sp>
      <p:sp>
        <p:nvSpPr>
          <p:cNvPr id="55" name="テキスト ボックス 54">
            <a:extLst>
              <a:ext uri="{FF2B5EF4-FFF2-40B4-BE49-F238E27FC236}">
                <a16:creationId xmlns:a16="http://schemas.microsoft.com/office/drawing/2014/main" id="{D26BCEE6-FA43-53F1-2597-5F126F27E4F0}"/>
              </a:ext>
            </a:extLst>
          </p:cNvPr>
          <p:cNvSpPr txBox="1"/>
          <p:nvPr/>
        </p:nvSpPr>
        <p:spPr>
          <a:xfrm>
            <a:off x="10150828" y="3556684"/>
            <a:ext cx="561051" cy="369332"/>
          </a:xfrm>
          <a:prstGeom prst="rect">
            <a:avLst/>
          </a:prstGeom>
          <a:noFill/>
        </p:spPr>
        <p:txBody>
          <a:bodyPr wrap="none" rtlCol="0">
            <a:spAutoFit/>
          </a:bodyPr>
          <a:lstStyle/>
          <a:p>
            <a:r>
              <a:rPr kumimoji="1" lang="en-US" altLang="ja-JP" dirty="0"/>
              <a:t>Yes</a:t>
            </a:r>
            <a:endParaRPr kumimoji="1" lang="ja-JP" altLang="en-US" dirty="0"/>
          </a:p>
        </p:txBody>
      </p:sp>
      <p:sp>
        <p:nvSpPr>
          <p:cNvPr id="56" name="テキスト ボックス 55">
            <a:extLst>
              <a:ext uri="{FF2B5EF4-FFF2-40B4-BE49-F238E27FC236}">
                <a16:creationId xmlns:a16="http://schemas.microsoft.com/office/drawing/2014/main" id="{227E742A-B986-001D-07E7-508CB4F1D3B6}"/>
              </a:ext>
            </a:extLst>
          </p:cNvPr>
          <p:cNvSpPr txBox="1"/>
          <p:nvPr/>
        </p:nvSpPr>
        <p:spPr>
          <a:xfrm>
            <a:off x="8982771" y="4570246"/>
            <a:ext cx="561051" cy="369332"/>
          </a:xfrm>
          <a:prstGeom prst="rect">
            <a:avLst/>
          </a:prstGeom>
          <a:noFill/>
        </p:spPr>
        <p:txBody>
          <a:bodyPr wrap="none" rtlCol="0">
            <a:spAutoFit/>
          </a:bodyPr>
          <a:lstStyle/>
          <a:p>
            <a:r>
              <a:rPr kumimoji="1" lang="en-US" altLang="ja-JP" dirty="0"/>
              <a:t>Yes</a:t>
            </a:r>
            <a:endParaRPr kumimoji="1" lang="ja-JP" altLang="en-US" dirty="0"/>
          </a:p>
        </p:txBody>
      </p:sp>
    </p:spTree>
    <p:extLst>
      <p:ext uri="{BB962C8B-B14F-4D97-AF65-F5344CB8AC3E}">
        <p14:creationId xmlns:p14="http://schemas.microsoft.com/office/powerpoint/2010/main" val="189952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dirty="0"/>
              <a:t>回帰木とは</a:t>
            </a:r>
          </a:p>
        </p:txBody>
      </p:sp>
      <p:cxnSp>
        <p:nvCxnSpPr>
          <p:cNvPr id="4" name="直線コネクタ 3">
            <a:extLst>
              <a:ext uri="{FF2B5EF4-FFF2-40B4-BE49-F238E27FC236}">
                <a16:creationId xmlns:a16="http://schemas.microsoft.com/office/drawing/2014/main" id="{1AFCD702-7C44-1DC8-247E-EA4A1D6485C4}"/>
              </a:ext>
            </a:extLst>
          </p:cNvPr>
          <p:cNvCxnSpPr>
            <a:cxnSpLocks/>
          </p:cNvCxnSpPr>
          <p:nvPr/>
        </p:nvCxnSpPr>
        <p:spPr>
          <a:xfrm>
            <a:off x="6032863"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4A3D2AF-EBC2-0323-529B-C80DA0D32276}"/>
              </a:ext>
            </a:extLst>
          </p:cNvPr>
          <p:cNvCxnSpPr>
            <a:cxnSpLocks/>
          </p:cNvCxnSpPr>
          <p:nvPr/>
        </p:nvCxnSpPr>
        <p:spPr>
          <a:xfrm>
            <a:off x="7000158"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47CFBB3-ADED-CD46-4267-2EEA19D34EFA}"/>
              </a:ext>
            </a:extLst>
          </p:cNvPr>
          <p:cNvCxnSpPr/>
          <p:nvPr/>
        </p:nvCxnSpPr>
        <p:spPr>
          <a:xfrm>
            <a:off x="6032863" y="3429000"/>
            <a:ext cx="967295"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9815C1B-A6F3-5712-B4EE-7A2CEB0BDDF4}"/>
              </a:ext>
            </a:extLst>
          </p:cNvPr>
          <p:cNvCxnSpPr>
            <a:cxnSpLocks/>
            <a:stCxn id="30" idx="3"/>
          </p:cNvCxnSpPr>
          <p:nvPr/>
        </p:nvCxnSpPr>
        <p:spPr>
          <a:xfrm flipV="1">
            <a:off x="4630767" y="3429000"/>
            <a:ext cx="1446749" cy="12302"/>
          </a:xfrm>
          <a:prstGeom prst="line">
            <a:avLst/>
          </a:prstGeom>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82" name="テキスト ボックス 81">
                <a:extLst>
                  <a:ext uri="{FF2B5EF4-FFF2-40B4-BE49-F238E27FC236}">
                    <a16:creationId xmlns:a16="http://schemas.microsoft.com/office/drawing/2014/main" id="{2F80EF1D-96E0-10CD-E0EA-BDB99C1A788B}"/>
                  </a:ext>
                </a:extLst>
              </p:cNvPr>
              <p:cNvSpPr txBox="1"/>
              <p:nvPr/>
            </p:nvSpPr>
            <p:spPr>
              <a:xfrm>
                <a:off x="6596503" y="5322065"/>
                <a:ext cx="80731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600" dirty="0" smtClean="0">
                              <a:solidFill>
                                <a:schemeClr val="accent6"/>
                              </a:solidFill>
                              <a:latin typeface="Cambria Math" panose="02040503050406030204" pitchFamily="18" charset="0"/>
                            </a:rPr>
                          </m:ctrlPr>
                        </m:sSupPr>
                        <m:e>
                          <m:r>
                            <a:rPr kumimoji="1" lang="en-US" altLang="ja-JP" sz="1600" i="1" dirty="0">
                              <a:solidFill>
                                <a:schemeClr val="accent6"/>
                              </a:solidFill>
                              <a:latin typeface="Cambria Math" panose="02040503050406030204" pitchFamily="18" charset="0"/>
                            </a:rPr>
                            <m:t>30</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p:sp>
            <p:nvSpPr>
              <p:cNvPr id="82" name="テキスト ボックス 81">
                <a:extLst>
                  <a:ext uri="{FF2B5EF4-FFF2-40B4-BE49-F238E27FC236}">
                    <a16:creationId xmlns:a16="http://schemas.microsoft.com/office/drawing/2014/main" id="{2F80EF1D-96E0-10CD-E0EA-BDB99C1A788B}"/>
                  </a:ext>
                </a:extLst>
              </p:cNvPr>
              <p:cNvSpPr txBox="1">
                <a:spLocks noRot="1" noChangeAspect="1" noMove="1" noResize="1" noEditPoints="1" noAdjustHandles="1" noChangeArrowheads="1" noChangeShapeType="1" noTextEdit="1"/>
              </p:cNvSpPr>
              <p:nvPr/>
            </p:nvSpPr>
            <p:spPr>
              <a:xfrm>
                <a:off x="6596503" y="5322065"/>
                <a:ext cx="807310" cy="338554"/>
              </a:xfrm>
              <a:prstGeom prst="rect">
                <a:avLst/>
              </a:prstGeom>
              <a:blipFill>
                <a:blip r:embed="rId3"/>
                <a:stretch>
                  <a:fillRect/>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2A72F33B-1D6C-7C29-3760-9EA48C13817B}"/>
              </a:ext>
            </a:extLst>
          </p:cNvPr>
          <p:cNvGrpSpPr>
            <a:grpSpLocks noChangeAspect="1"/>
          </p:cNvGrpSpPr>
          <p:nvPr/>
        </p:nvGrpSpPr>
        <p:grpSpPr>
          <a:xfrm>
            <a:off x="3866994" y="2229216"/>
            <a:ext cx="4256404" cy="3505012"/>
            <a:chOff x="1255061" y="2833212"/>
            <a:chExt cx="2812132" cy="2315701"/>
          </a:xfrm>
        </p:grpSpPr>
        <p:cxnSp>
          <p:nvCxnSpPr>
            <p:cNvPr id="28" name="直線矢印コネクタ 27">
              <a:extLst>
                <a:ext uri="{FF2B5EF4-FFF2-40B4-BE49-F238E27FC236}">
                  <a16:creationId xmlns:a16="http://schemas.microsoft.com/office/drawing/2014/main" id="{D75C5D4A-540A-9FB9-D4A5-AF7655CCCE15}"/>
                </a:ext>
              </a:extLst>
            </p:cNvPr>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DC70027A-D165-2FA9-18F7-F61330468BA4}"/>
                </a:ext>
              </a:extLst>
            </p:cNvPr>
            <p:cNvCxnSpPr>
              <a:cxnSpLocks/>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37457FD4-7B99-CF70-3DCD-F64443706A11}"/>
                </a:ext>
              </a:extLst>
            </p:cNvPr>
            <p:cNvSpPr txBox="1"/>
            <p:nvPr/>
          </p:nvSpPr>
          <p:spPr>
            <a:xfrm>
              <a:off x="1360495" y="3522178"/>
              <a:ext cx="399178" cy="223677"/>
            </a:xfrm>
            <a:prstGeom prst="rect">
              <a:avLst/>
            </a:prstGeom>
            <a:noFill/>
          </p:spPr>
          <p:txBody>
            <a:bodyPr wrap="square" rtlCol="0">
              <a:spAutoFit/>
            </a:bodyPr>
            <a:lstStyle/>
            <a:p>
              <a:r>
                <a:rPr kumimoji="1" lang="en-US" altLang="ja-JP" sz="1600" dirty="0"/>
                <a:t>60%</a:t>
              </a:r>
              <a:endParaRPr kumimoji="1" lang="ja-JP" altLang="en-US" sz="1600" dirty="0"/>
            </a:p>
          </p:txBody>
        </p:sp>
        <p:sp>
          <p:nvSpPr>
            <p:cNvPr id="33" name="楕円 32">
              <a:extLst>
                <a:ext uri="{FF2B5EF4-FFF2-40B4-BE49-F238E27FC236}">
                  <a16:creationId xmlns:a16="http://schemas.microsoft.com/office/drawing/2014/main" id="{B940D399-A968-0F2C-B8F6-7C412CC517B3}"/>
                </a:ext>
              </a:extLst>
            </p:cNvPr>
            <p:cNvSpPr>
              <a:spLocks noChangeAspect="1"/>
            </p:cNvSpPr>
            <p:nvPr/>
          </p:nvSpPr>
          <p:spPr>
            <a:xfrm>
              <a:off x="1984835" y="42561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楕円 33">
              <a:extLst>
                <a:ext uri="{FF2B5EF4-FFF2-40B4-BE49-F238E27FC236}">
                  <a16:creationId xmlns:a16="http://schemas.microsoft.com/office/drawing/2014/main" id="{BC846238-BCFF-24B5-0D54-83FCBD02D2FA}"/>
                </a:ext>
              </a:extLst>
            </p:cNvPr>
            <p:cNvSpPr>
              <a:spLocks noChangeAspect="1"/>
            </p:cNvSpPr>
            <p:nvPr/>
          </p:nvSpPr>
          <p:spPr>
            <a:xfrm>
              <a:off x="2796706" y="41176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8D8D97BD-A38B-18BD-D83E-105FE4779965}"/>
                </a:ext>
              </a:extLst>
            </p:cNvPr>
            <p:cNvSpPr>
              <a:spLocks noChangeAspect="1"/>
            </p:cNvSpPr>
            <p:nvPr/>
          </p:nvSpPr>
          <p:spPr>
            <a:xfrm>
              <a:off x="2339505" y="39382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10B612D-60DD-CBFA-9E29-17AFDB19A232}"/>
                </a:ext>
              </a:extLst>
            </p:cNvPr>
            <p:cNvSpPr>
              <a:spLocks noChangeAspect="1"/>
            </p:cNvSpPr>
            <p:nvPr/>
          </p:nvSpPr>
          <p:spPr>
            <a:xfrm>
              <a:off x="2128835" y="335559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楕円 36">
              <a:extLst>
                <a:ext uri="{FF2B5EF4-FFF2-40B4-BE49-F238E27FC236}">
                  <a16:creationId xmlns:a16="http://schemas.microsoft.com/office/drawing/2014/main" id="{698B8943-373C-A7BD-3718-A4092638AEF1}"/>
                </a:ext>
              </a:extLst>
            </p:cNvPr>
            <p:cNvSpPr>
              <a:spLocks noChangeAspect="1"/>
            </p:cNvSpPr>
            <p:nvPr/>
          </p:nvSpPr>
          <p:spPr>
            <a:xfrm>
              <a:off x="3053523" y="4560214"/>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E597084F-242A-9CF7-C6B5-49C1BEFB3D64}"/>
                </a:ext>
              </a:extLst>
            </p:cNvPr>
            <p:cNvSpPr>
              <a:spLocks noChangeAspect="1"/>
            </p:cNvSpPr>
            <p:nvPr/>
          </p:nvSpPr>
          <p:spPr>
            <a:xfrm>
              <a:off x="2729325" y="345017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楕円 38">
              <a:extLst>
                <a:ext uri="{FF2B5EF4-FFF2-40B4-BE49-F238E27FC236}">
                  <a16:creationId xmlns:a16="http://schemas.microsoft.com/office/drawing/2014/main" id="{0BA9553D-812C-52C5-0F7F-40D3A8805965}"/>
                </a:ext>
              </a:extLst>
            </p:cNvPr>
            <p:cNvSpPr>
              <a:spLocks noChangeAspect="1"/>
            </p:cNvSpPr>
            <p:nvPr/>
          </p:nvSpPr>
          <p:spPr>
            <a:xfrm>
              <a:off x="3139203" y="3156820"/>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CE5AE9FA-6AB4-CB4D-5F0F-D09CB438D6E3}"/>
                </a:ext>
              </a:extLst>
            </p:cNvPr>
            <p:cNvSpPr>
              <a:spLocks noChangeAspect="1"/>
            </p:cNvSpPr>
            <p:nvPr/>
          </p:nvSpPr>
          <p:spPr>
            <a:xfrm>
              <a:off x="3524142" y="3948193"/>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0CF9C0B1-1BD8-B01A-4C44-871F22F50412}"/>
                </a:ext>
              </a:extLst>
            </p:cNvPr>
            <p:cNvSpPr>
              <a:spLocks noChangeAspect="1"/>
            </p:cNvSpPr>
            <p:nvPr/>
          </p:nvSpPr>
          <p:spPr>
            <a:xfrm>
              <a:off x="3385316" y="436918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5F2B8BA-B0C2-69F5-7251-A0FAD45EE78D}"/>
                </a:ext>
              </a:extLst>
            </p:cNvPr>
            <p:cNvSpPr txBox="1"/>
            <p:nvPr/>
          </p:nvSpPr>
          <p:spPr>
            <a:xfrm>
              <a:off x="1255061" y="2833212"/>
              <a:ext cx="537878" cy="264346"/>
            </a:xfrm>
            <a:prstGeom prst="rect">
              <a:avLst/>
            </a:prstGeom>
            <a:noFill/>
          </p:spPr>
          <p:txBody>
            <a:bodyPr wrap="square" rtlCol="0">
              <a:spAutoFit/>
            </a:bodyPr>
            <a:lstStyle/>
            <a:p>
              <a:r>
                <a:rPr kumimoji="1" lang="ja-JP" altLang="en-US" sz="2000" b="1" dirty="0"/>
                <a:t>湿度</a:t>
              </a:r>
            </a:p>
          </p:txBody>
        </p:sp>
        <p:sp>
          <p:nvSpPr>
            <p:cNvPr id="45" name="テキスト ボックス 44">
              <a:extLst>
                <a:ext uri="{FF2B5EF4-FFF2-40B4-BE49-F238E27FC236}">
                  <a16:creationId xmlns:a16="http://schemas.microsoft.com/office/drawing/2014/main" id="{1A6808D7-AED8-5197-9CBC-F17198BD488A}"/>
                </a:ext>
              </a:extLst>
            </p:cNvPr>
            <p:cNvSpPr txBox="1"/>
            <p:nvPr/>
          </p:nvSpPr>
          <p:spPr>
            <a:xfrm>
              <a:off x="3529315" y="4884567"/>
              <a:ext cx="537878" cy="264346"/>
            </a:xfrm>
            <a:prstGeom prst="rect">
              <a:avLst/>
            </a:prstGeom>
            <a:noFill/>
          </p:spPr>
          <p:txBody>
            <a:bodyPr wrap="square" rtlCol="0">
              <a:spAutoFit/>
            </a:bodyPr>
            <a:lstStyle/>
            <a:p>
              <a:r>
                <a:rPr kumimoji="1" lang="ja-JP" altLang="en-US" sz="2000" b="1" dirty="0"/>
                <a:t>温度</a:t>
              </a:r>
            </a:p>
          </p:txBody>
        </p:sp>
      </p:gr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8DB690F2-B52A-36C7-BCA7-73C6CFB595FE}"/>
                  </a:ext>
                </a:extLst>
              </p:cNvPr>
              <p:cNvSpPr txBox="1"/>
              <p:nvPr/>
            </p:nvSpPr>
            <p:spPr>
              <a:xfrm>
                <a:off x="5654827" y="5322065"/>
                <a:ext cx="80731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600" dirty="0" smtClean="0">
                              <a:solidFill>
                                <a:schemeClr val="accent6"/>
                              </a:solidFill>
                              <a:latin typeface="Cambria Math" panose="02040503050406030204" pitchFamily="18" charset="0"/>
                            </a:rPr>
                          </m:ctrlPr>
                        </m:sSupPr>
                        <m:e>
                          <m:r>
                            <a:rPr kumimoji="1" lang="en-US" altLang="ja-JP" sz="1600" b="0" i="1" dirty="0" smtClean="0">
                              <a:solidFill>
                                <a:schemeClr val="accent6"/>
                              </a:solidFill>
                              <a:latin typeface="Cambria Math" panose="02040503050406030204" pitchFamily="18" charset="0"/>
                            </a:rPr>
                            <m:t>25</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p:sp>
            <p:nvSpPr>
              <p:cNvPr id="46" name="テキスト ボックス 45">
                <a:extLst>
                  <a:ext uri="{FF2B5EF4-FFF2-40B4-BE49-F238E27FC236}">
                    <a16:creationId xmlns:a16="http://schemas.microsoft.com/office/drawing/2014/main" id="{8DB690F2-B52A-36C7-BCA7-73C6CFB595FE}"/>
                  </a:ext>
                </a:extLst>
              </p:cNvPr>
              <p:cNvSpPr txBox="1">
                <a:spLocks noRot="1" noChangeAspect="1" noMove="1" noResize="1" noEditPoints="1" noAdjustHandles="1" noChangeArrowheads="1" noChangeShapeType="1" noTextEdit="1"/>
              </p:cNvSpPr>
              <p:nvPr/>
            </p:nvSpPr>
            <p:spPr>
              <a:xfrm>
                <a:off x="5654827" y="5322065"/>
                <a:ext cx="807310" cy="338554"/>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18A383E-1231-8B0B-53E4-3505B9F7893D}"/>
              </a:ext>
            </a:extLst>
          </p:cNvPr>
          <p:cNvSpPr txBox="1"/>
          <p:nvPr/>
        </p:nvSpPr>
        <p:spPr>
          <a:xfrm>
            <a:off x="5042033" y="2699695"/>
            <a:ext cx="505267" cy="369332"/>
          </a:xfrm>
          <a:prstGeom prst="rect">
            <a:avLst/>
          </a:prstGeom>
          <a:noFill/>
        </p:spPr>
        <p:txBody>
          <a:bodyPr wrap="none" rtlCol="0">
            <a:spAutoFit/>
          </a:bodyPr>
          <a:lstStyle/>
          <a:p>
            <a:r>
              <a:rPr kumimoji="1" lang="en-US" altLang="ja-JP" dirty="0"/>
              <a:t>1.0</a:t>
            </a:r>
            <a:endParaRPr kumimoji="1" lang="ja-JP" altLang="en-US" dirty="0"/>
          </a:p>
        </p:txBody>
      </p:sp>
      <p:sp>
        <p:nvSpPr>
          <p:cNvPr id="52" name="テキスト ボックス 51">
            <a:extLst>
              <a:ext uri="{FF2B5EF4-FFF2-40B4-BE49-F238E27FC236}">
                <a16:creationId xmlns:a16="http://schemas.microsoft.com/office/drawing/2014/main" id="{791E8A04-1682-448A-F2BD-CDA36FED570C}"/>
              </a:ext>
            </a:extLst>
          </p:cNvPr>
          <p:cNvSpPr txBox="1"/>
          <p:nvPr/>
        </p:nvSpPr>
        <p:spPr>
          <a:xfrm>
            <a:off x="5339012" y="3616609"/>
            <a:ext cx="505267" cy="369332"/>
          </a:xfrm>
          <a:prstGeom prst="rect">
            <a:avLst/>
          </a:prstGeom>
          <a:noFill/>
        </p:spPr>
        <p:txBody>
          <a:bodyPr wrap="none" rtlCol="0">
            <a:spAutoFit/>
          </a:bodyPr>
          <a:lstStyle/>
          <a:p>
            <a:r>
              <a:rPr kumimoji="1" lang="en-US" altLang="ja-JP" dirty="0"/>
              <a:t>1.0</a:t>
            </a:r>
            <a:endParaRPr kumimoji="1" lang="ja-JP" altLang="en-US" dirty="0"/>
          </a:p>
        </p:txBody>
      </p:sp>
      <p:sp>
        <p:nvSpPr>
          <p:cNvPr id="53" name="テキスト ボックス 52">
            <a:extLst>
              <a:ext uri="{FF2B5EF4-FFF2-40B4-BE49-F238E27FC236}">
                <a16:creationId xmlns:a16="http://schemas.microsoft.com/office/drawing/2014/main" id="{DC7E894A-E7F4-C963-2C30-6B51DD7415F8}"/>
              </a:ext>
            </a:extLst>
          </p:cNvPr>
          <p:cNvSpPr txBox="1"/>
          <p:nvPr/>
        </p:nvSpPr>
        <p:spPr>
          <a:xfrm>
            <a:off x="4827158" y="4042515"/>
            <a:ext cx="505267" cy="369332"/>
          </a:xfrm>
          <a:prstGeom prst="rect">
            <a:avLst/>
          </a:prstGeom>
          <a:noFill/>
        </p:spPr>
        <p:txBody>
          <a:bodyPr wrap="none" rtlCol="0">
            <a:spAutoFit/>
          </a:bodyPr>
          <a:lstStyle/>
          <a:p>
            <a:r>
              <a:rPr kumimoji="1" lang="en-US" altLang="ja-JP" dirty="0"/>
              <a:t>1.0</a:t>
            </a:r>
            <a:endParaRPr kumimoji="1" lang="ja-JP" altLang="en-US" dirty="0"/>
          </a:p>
        </p:txBody>
      </p:sp>
      <p:sp>
        <p:nvSpPr>
          <p:cNvPr id="58" name="テキスト ボックス 57">
            <a:extLst>
              <a:ext uri="{FF2B5EF4-FFF2-40B4-BE49-F238E27FC236}">
                <a16:creationId xmlns:a16="http://schemas.microsoft.com/office/drawing/2014/main" id="{94D55D60-63FE-A456-6B9F-3FDF0B9B4B54}"/>
              </a:ext>
            </a:extLst>
          </p:cNvPr>
          <p:cNvSpPr txBox="1"/>
          <p:nvPr/>
        </p:nvSpPr>
        <p:spPr>
          <a:xfrm>
            <a:off x="5994069" y="2841314"/>
            <a:ext cx="505267" cy="369332"/>
          </a:xfrm>
          <a:prstGeom prst="rect">
            <a:avLst/>
          </a:prstGeom>
          <a:noFill/>
        </p:spPr>
        <p:txBody>
          <a:bodyPr wrap="none" rtlCol="0">
            <a:spAutoFit/>
          </a:bodyPr>
          <a:lstStyle/>
          <a:p>
            <a:r>
              <a:rPr kumimoji="1" lang="en-US" altLang="ja-JP" dirty="0"/>
              <a:t>2.0</a:t>
            </a:r>
            <a:endParaRPr kumimoji="1" lang="ja-JP" altLang="en-US" dirty="0"/>
          </a:p>
        </p:txBody>
      </p:sp>
      <p:sp>
        <p:nvSpPr>
          <p:cNvPr id="66" name="テキスト ボックス 65">
            <a:extLst>
              <a:ext uri="{FF2B5EF4-FFF2-40B4-BE49-F238E27FC236}">
                <a16:creationId xmlns:a16="http://schemas.microsoft.com/office/drawing/2014/main" id="{6B70DCD3-8BDC-252C-1D1D-C4F1B1E2C5E7}"/>
              </a:ext>
            </a:extLst>
          </p:cNvPr>
          <p:cNvSpPr txBox="1"/>
          <p:nvPr/>
        </p:nvSpPr>
        <p:spPr>
          <a:xfrm>
            <a:off x="6426945" y="2414936"/>
            <a:ext cx="505267" cy="369332"/>
          </a:xfrm>
          <a:prstGeom prst="rect">
            <a:avLst/>
          </a:prstGeom>
          <a:noFill/>
        </p:spPr>
        <p:txBody>
          <a:bodyPr wrap="none" rtlCol="0">
            <a:spAutoFit/>
          </a:bodyPr>
          <a:lstStyle/>
          <a:p>
            <a:r>
              <a:rPr kumimoji="1" lang="en-US" altLang="ja-JP" dirty="0"/>
              <a:t>2.0</a:t>
            </a:r>
            <a:endParaRPr kumimoji="1" lang="ja-JP" altLang="en-US" dirty="0"/>
          </a:p>
        </p:txBody>
      </p:sp>
      <p:sp>
        <p:nvSpPr>
          <p:cNvPr id="71" name="テキスト ボックス 70">
            <a:extLst>
              <a:ext uri="{FF2B5EF4-FFF2-40B4-BE49-F238E27FC236}">
                <a16:creationId xmlns:a16="http://schemas.microsoft.com/office/drawing/2014/main" id="{53066516-B0AF-CD2D-CC17-8FFFEF64512C}"/>
              </a:ext>
            </a:extLst>
          </p:cNvPr>
          <p:cNvSpPr txBox="1"/>
          <p:nvPr/>
        </p:nvSpPr>
        <p:spPr>
          <a:xfrm>
            <a:off x="6047085" y="3855378"/>
            <a:ext cx="505267" cy="369332"/>
          </a:xfrm>
          <a:prstGeom prst="rect">
            <a:avLst/>
          </a:prstGeom>
          <a:noFill/>
        </p:spPr>
        <p:txBody>
          <a:bodyPr wrap="none" rtlCol="0">
            <a:spAutoFit/>
          </a:bodyPr>
          <a:lstStyle/>
          <a:p>
            <a:r>
              <a:rPr kumimoji="1" lang="en-US" altLang="ja-JP" dirty="0"/>
              <a:t>1.5</a:t>
            </a:r>
            <a:endParaRPr kumimoji="1" lang="ja-JP" altLang="en-US" dirty="0"/>
          </a:p>
        </p:txBody>
      </p:sp>
      <p:sp>
        <p:nvSpPr>
          <p:cNvPr id="72" name="テキスト ボックス 71">
            <a:extLst>
              <a:ext uri="{FF2B5EF4-FFF2-40B4-BE49-F238E27FC236}">
                <a16:creationId xmlns:a16="http://schemas.microsoft.com/office/drawing/2014/main" id="{66DDD1E9-7341-CEC2-DA2A-12A6D701E198}"/>
              </a:ext>
            </a:extLst>
          </p:cNvPr>
          <p:cNvSpPr txBox="1"/>
          <p:nvPr/>
        </p:nvSpPr>
        <p:spPr>
          <a:xfrm>
            <a:off x="6428027" y="4537126"/>
            <a:ext cx="505267" cy="369332"/>
          </a:xfrm>
          <a:prstGeom prst="rect">
            <a:avLst/>
          </a:prstGeom>
          <a:noFill/>
        </p:spPr>
        <p:txBody>
          <a:bodyPr wrap="none" rtlCol="0">
            <a:spAutoFit/>
          </a:bodyPr>
          <a:lstStyle/>
          <a:p>
            <a:r>
              <a:rPr kumimoji="1" lang="en-US" altLang="ja-JP" dirty="0"/>
              <a:t>1.5</a:t>
            </a:r>
            <a:endParaRPr kumimoji="1" lang="ja-JP" altLang="en-US" dirty="0"/>
          </a:p>
        </p:txBody>
      </p:sp>
      <p:sp>
        <p:nvSpPr>
          <p:cNvPr id="73" name="テキスト ボックス 72">
            <a:extLst>
              <a:ext uri="{FF2B5EF4-FFF2-40B4-BE49-F238E27FC236}">
                <a16:creationId xmlns:a16="http://schemas.microsoft.com/office/drawing/2014/main" id="{4CE5636F-8475-F1B9-0A40-D0DB6C9969DE}"/>
              </a:ext>
            </a:extLst>
          </p:cNvPr>
          <p:cNvSpPr txBox="1"/>
          <p:nvPr/>
        </p:nvSpPr>
        <p:spPr>
          <a:xfrm>
            <a:off x="7009823" y="4215449"/>
            <a:ext cx="505267" cy="369332"/>
          </a:xfrm>
          <a:prstGeom prst="rect">
            <a:avLst/>
          </a:prstGeom>
          <a:noFill/>
        </p:spPr>
        <p:txBody>
          <a:bodyPr wrap="none" rtlCol="0">
            <a:spAutoFit/>
          </a:bodyPr>
          <a:lstStyle/>
          <a:p>
            <a:r>
              <a:rPr kumimoji="1" lang="en-US" altLang="ja-JP" dirty="0"/>
              <a:t>2.5</a:t>
            </a:r>
            <a:endParaRPr kumimoji="1" lang="ja-JP" altLang="en-US" dirty="0"/>
          </a:p>
        </p:txBody>
      </p:sp>
      <p:sp>
        <p:nvSpPr>
          <p:cNvPr id="74" name="テキスト ボックス 73">
            <a:extLst>
              <a:ext uri="{FF2B5EF4-FFF2-40B4-BE49-F238E27FC236}">
                <a16:creationId xmlns:a16="http://schemas.microsoft.com/office/drawing/2014/main" id="{5C1F1360-7434-AAF4-9248-19B556919E42}"/>
              </a:ext>
            </a:extLst>
          </p:cNvPr>
          <p:cNvSpPr txBox="1"/>
          <p:nvPr/>
        </p:nvSpPr>
        <p:spPr>
          <a:xfrm>
            <a:off x="7151179" y="3597715"/>
            <a:ext cx="505267" cy="369332"/>
          </a:xfrm>
          <a:prstGeom prst="rect">
            <a:avLst/>
          </a:prstGeom>
          <a:noFill/>
        </p:spPr>
        <p:txBody>
          <a:bodyPr wrap="none" rtlCol="0">
            <a:spAutoFit/>
          </a:bodyPr>
          <a:lstStyle/>
          <a:p>
            <a:r>
              <a:rPr kumimoji="1" lang="en-US" altLang="ja-JP" dirty="0"/>
              <a:t>2.5</a:t>
            </a:r>
            <a:endParaRPr kumimoji="1" lang="ja-JP" altLang="en-US" dirty="0"/>
          </a:p>
        </p:txBody>
      </p:sp>
    </p:spTree>
    <p:extLst>
      <p:ext uri="{BB962C8B-B14F-4D97-AF65-F5344CB8AC3E}">
        <p14:creationId xmlns:p14="http://schemas.microsoft.com/office/powerpoint/2010/main" val="48420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dirty="0"/>
              <a:t>分類木とは</a:t>
            </a:r>
          </a:p>
        </p:txBody>
      </p:sp>
      <p:grpSp>
        <p:nvGrpSpPr>
          <p:cNvPr id="84" name="グループ化 83">
            <a:extLst>
              <a:ext uri="{FF2B5EF4-FFF2-40B4-BE49-F238E27FC236}">
                <a16:creationId xmlns:a16="http://schemas.microsoft.com/office/drawing/2014/main" id="{AC9F7552-C438-FB9D-8479-91D95536D771}"/>
              </a:ext>
            </a:extLst>
          </p:cNvPr>
          <p:cNvGrpSpPr>
            <a:grpSpLocks noChangeAspect="1"/>
          </p:cNvGrpSpPr>
          <p:nvPr/>
        </p:nvGrpSpPr>
        <p:grpSpPr>
          <a:xfrm>
            <a:off x="1613651" y="2546340"/>
            <a:ext cx="3694725" cy="3074418"/>
            <a:chOff x="1201275" y="2833212"/>
            <a:chExt cx="2801181" cy="2330889"/>
          </a:xfrm>
        </p:grpSpPr>
        <p:cxnSp>
          <p:nvCxnSpPr>
            <p:cNvPr id="15" name="直線矢印コネクタ 14">
              <a:extLst>
                <a:ext uri="{FF2B5EF4-FFF2-40B4-BE49-F238E27FC236}">
                  <a16:creationId xmlns:a16="http://schemas.microsoft.com/office/drawing/2014/main" id="{C9C1E804-28D6-0C52-A2A7-BEFE8BEA47CE}"/>
                </a:ext>
              </a:extLst>
            </p:cNvPr>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FC30BF1F-573C-12A1-1F31-4B23BD163347}"/>
                </a:ext>
              </a:extLst>
            </p:cNvPr>
            <p:cNvCxnSpPr>
              <a:cxnSpLocks/>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8ABEDD4A-C131-AE9B-77A7-A4F55359FF72}"/>
                </a:ext>
              </a:extLst>
            </p:cNvPr>
            <p:cNvSpPr txBox="1"/>
            <p:nvPr/>
          </p:nvSpPr>
          <p:spPr>
            <a:xfrm>
              <a:off x="1201275" y="4051128"/>
              <a:ext cx="537878" cy="262716"/>
            </a:xfrm>
            <a:prstGeom prst="rect">
              <a:avLst/>
            </a:prstGeom>
            <a:noFill/>
          </p:spPr>
          <p:txBody>
            <a:bodyPr wrap="square" rtlCol="0">
              <a:spAutoFit/>
            </a:bodyPr>
            <a:lstStyle/>
            <a:p>
              <a:r>
                <a:rPr kumimoji="1" lang="en-US" altLang="ja-JP" sz="1600" dirty="0"/>
                <a:t>40%</a:t>
              </a:r>
              <a:endParaRPr kumimoji="1" lang="ja-JP" altLang="en-US" sz="1600" dirty="0"/>
            </a:p>
          </p:txBody>
        </p:sp>
        <p:cxnSp>
          <p:nvCxnSpPr>
            <p:cNvPr id="71" name="直線コネクタ 70">
              <a:extLst>
                <a:ext uri="{FF2B5EF4-FFF2-40B4-BE49-F238E27FC236}">
                  <a16:creationId xmlns:a16="http://schemas.microsoft.com/office/drawing/2014/main" id="{AE4D87EB-4467-65B1-9729-FE4EB1EA6B0D}"/>
                </a:ext>
              </a:extLst>
            </p:cNvPr>
            <p:cNvCxnSpPr>
              <a:cxnSpLocks/>
              <a:stCxn id="58" idx="3"/>
            </p:cNvCxnSpPr>
            <p:nvPr/>
          </p:nvCxnSpPr>
          <p:spPr>
            <a:xfrm>
              <a:off x="1739153" y="4182486"/>
              <a:ext cx="1129552" cy="7142"/>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74" name="直線コネクタ 73">
              <a:extLst>
                <a:ext uri="{FF2B5EF4-FFF2-40B4-BE49-F238E27FC236}">
                  <a16:creationId xmlns:a16="http://schemas.microsoft.com/office/drawing/2014/main" id="{36C1F753-9155-EEC5-C5D6-6BD7A2C3EDA2}"/>
                </a:ext>
              </a:extLst>
            </p:cNvPr>
            <p:cNvCxnSpPr>
              <a:cxnSpLocks/>
            </p:cNvCxnSpPr>
            <p:nvPr/>
          </p:nvCxnSpPr>
          <p:spPr>
            <a:xfrm flipV="1">
              <a:off x="2868706" y="4179041"/>
              <a:ext cx="0" cy="68879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83" name="楕円 82">
              <a:extLst>
                <a:ext uri="{FF2B5EF4-FFF2-40B4-BE49-F238E27FC236}">
                  <a16:creationId xmlns:a16="http://schemas.microsoft.com/office/drawing/2014/main" id="{C3ED26C6-7836-EE7A-512C-4ADC24B145BA}"/>
                </a:ext>
              </a:extLst>
            </p:cNvPr>
            <p:cNvSpPr>
              <a:spLocks noChangeAspect="1"/>
            </p:cNvSpPr>
            <p:nvPr/>
          </p:nvSpPr>
          <p:spPr>
            <a:xfrm>
              <a:off x="1984835" y="42561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49BBAACC-D0DD-F8DF-F2AA-DCCBC547BFDA}"/>
                </a:ext>
              </a:extLst>
            </p:cNvPr>
            <p:cNvSpPr>
              <a:spLocks noChangeAspect="1"/>
            </p:cNvSpPr>
            <p:nvPr/>
          </p:nvSpPr>
          <p:spPr>
            <a:xfrm>
              <a:off x="2339505" y="451333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2C9AB768-7EDF-597B-B6AF-CF045AC814E2}"/>
                </a:ext>
              </a:extLst>
            </p:cNvPr>
            <p:cNvSpPr>
              <a:spLocks noChangeAspect="1"/>
            </p:cNvSpPr>
            <p:nvPr/>
          </p:nvSpPr>
          <p:spPr>
            <a:xfrm>
              <a:off x="2796706" y="41176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08D78B13-E78F-8C79-BE30-3DC42F1CEAD5}"/>
                </a:ext>
              </a:extLst>
            </p:cNvPr>
            <p:cNvSpPr>
              <a:spLocks noChangeAspect="1"/>
            </p:cNvSpPr>
            <p:nvPr/>
          </p:nvSpPr>
          <p:spPr>
            <a:xfrm>
              <a:off x="2339505" y="393826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8114581E-FC8D-B46E-6C60-6360121AB794}"/>
                </a:ext>
              </a:extLst>
            </p:cNvPr>
            <p:cNvSpPr>
              <a:spLocks noChangeAspect="1"/>
            </p:cNvSpPr>
            <p:nvPr/>
          </p:nvSpPr>
          <p:spPr>
            <a:xfrm>
              <a:off x="2427508" y="343206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FB03B851-807C-3A75-27ED-3A76A7851463}"/>
                </a:ext>
              </a:extLst>
            </p:cNvPr>
            <p:cNvSpPr>
              <a:spLocks noChangeAspect="1"/>
            </p:cNvSpPr>
            <p:nvPr/>
          </p:nvSpPr>
          <p:spPr>
            <a:xfrm>
              <a:off x="2258117" y="31799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2777F659-0334-800A-D790-2099970E3FB7}"/>
                </a:ext>
              </a:extLst>
            </p:cNvPr>
            <p:cNvSpPr>
              <a:spLocks noChangeAspect="1"/>
            </p:cNvSpPr>
            <p:nvPr/>
          </p:nvSpPr>
          <p:spPr>
            <a:xfrm>
              <a:off x="3053523" y="456021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AD81240F-7E5C-76E4-069D-C4685980EB7F}"/>
                </a:ext>
              </a:extLst>
            </p:cNvPr>
            <p:cNvSpPr>
              <a:spLocks noChangeAspect="1"/>
            </p:cNvSpPr>
            <p:nvPr/>
          </p:nvSpPr>
          <p:spPr>
            <a:xfrm>
              <a:off x="2768607" y="3288069"/>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41C47944-F602-C728-C910-54245585DC2D}"/>
                </a:ext>
              </a:extLst>
            </p:cNvPr>
            <p:cNvSpPr>
              <a:spLocks noChangeAspect="1"/>
            </p:cNvSpPr>
            <p:nvPr/>
          </p:nvSpPr>
          <p:spPr>
            <a:xfrm>
              <a:off x="3037908" y="3003622"/>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a:extLst>
                <a:ext uri="{FF2B5EF4-FFF2-40B4-BE49-F238E27FC236}">
                  <a16:creationId xmlns:a16="http://schemas.microsoft.com/office/drawing/2014/main" id="{4C08F223-CE58-0A43-278A-E0AC829C21ED}"/>
                </a:ext>
              </a:extLst>
            </p:cNvPr>
            <p:cNvSpPr>
              <a:spLocks noChangeAspect="1"/>
            </p:cNvSpPr>
            <p:nvPr/>
          </p:nvSpPr>
          <p:spPr>
            <a:xfrm>
              <a:off x="3472977" y="325463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a:extLst>
                <a:ext uri="{FF2B5EF4-FFF2-40B4-BE49-F238E27FC236}">
                  <a16:creationId xmlns:a16="http://schemas.microsoft.com/office/drawing/2014/main" id="{5C206470-927D-0C4A-9903-24569DCC5924}"/>
                </a:ext>
              </a:extLst>
            </p:cNvPr>
            <p:cNvSpPr>
              <a:spLocks noChangeAspect="1"/>
            </p:cNvSpPr>
            <p:nvPr/>
          </p:nvSpPr>
          <p:spPr>
            <a:xfrm>
              <a:off x="3524142" y="394819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BE719BE4-9351-6AAF-D4CB-43A92DCBF61D}"/>
                </a:ext>
              </a:extLst>
            </p:cNvPr>
            <p:cNvSpPr>
              <a:spLocks noChangeAspect="1"/>
            </p:cNvSpPr>
            <p:nvPr/>
          </p:nvSpPr>
          <p:spPr>
            <a:xfrm>
              <a:off x="3385316" y="4369188"/>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8D05C446-60A0-AF1F-E97A-EA9C2482727C}"/>
                    </a:ext>
                  </a:extLst>
                </p:cNvPr>
                <p:cNvSpPr txBox="1"/>
                <p:nvPr/>
              </p:nvSpPr>
              <p:spPr>
                <a:xfrm>
                  <a:off x="2599766" y="4878422"/>
                  <a:ext cx="537878" cy="2627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600" dirty="0" smtClean="0">
                                <a:latin typeface="Cambria Math" panose="02040503050406030204" pitchFamily="18" charset="0"/>
                              </a:rPr>
                            </m:ctrlPr>
                          </m:sSupPr>
                          <m:e>
                            <m:r>
                              <a:rPr kumimoji="1" lang="en-US" altLang="ja-JP" sz="1600" b="0" i="0" dirty="0" smtClean="0">
                                <a:latin typeface="Cambria Math" panose="02040503050406030204" pitchFamily="18" charset="0"/>
                              </a:rPr>
                              <m:t>27</m:t>
                            </m:r>
                          </m:e>
                          <m:sup>
                            <m:r>
                              <m:rPr>
                                <m:sty m:val="p"/>
                              </m:rPr>
                              <a:rPr kumimoji="1" lang="en-US" altLang="ja-JP" sz="1600" b="0" i="0" dirty="0" smtClean="0">
                                <a:latin typeface="Cambria Math" panose="02040503050406030204" pitchFamily="18" charset="0"/>
                              </a:rPr>
                              <m:t>o</m:t>
                            </m:r>
                          </m:sup>
                        </m:sSup>
                        <m:r>
                          <a:rPr kumimoji="1" lang="en-US" altLang="ja-JP" sz="1600" b="0" i="1" dirty="0" smtClean="0">
                            <a:latin typeface="Cambria Math" panose="02040503050406030204" pitchFamily="18" charset="0"/>
                          </a:rPr>
                          <m:t>𝐶</m:t>
                        </m:r>
                      </m:oMath>
                    </m:oMathPara>
                  </a14:m>
                  <a:endParaRPr kumimoji="1" lang="ja-JP" altLang="en-US" sz="1600" dirty="0"/>
                </a:p>
              </p:txBody>
            </p:sp>
          </mc:Choice>
          <mc:Fallback>
            <p:sp>
              <p:nvSpPr>
                <p:cNvPr id="96" name="テキスト ボックス 95">
                  <a:extLst>
                    <a:ext uri="{FF2B5EF4-FFF2-40B4-BE49-F238E27FC236}">
                      <a16:creationId xmlns:a16="http://schemas.microsoft.com/office/drawing/2014/main" id="{8D05C446-60A0-AF1F-E97A-EA9C2482727C}"/>
                    </a:ext>
                  </a:extLst>
                </p:cNvPr>
                <p:cNvSpPr txBox="1">
                  <a:spLocks noRot="1" noChangeAspect="1" noMove="1" noResize="1" noEditPoints="1" noAdjustHandles="1" noChangeArrowheads="1" noChangeShapeType="1" noTextEdit="1"/>
                </p:cNvSpPr>
                <p:nvPr/>
              </p:nvSpPr>
              <p:spPr>
                <a:xfrm>
                  <a:off x="2599766" y="4878422"/>
                  <a:ext cx="537878" cy="262716"/>
                </a:xfrm>
                <a:prstGeom prst="rect">
                  <a:avLst/>
                </a:prstGeom>
                <a:blipFill>
                  <a:blip r:embed="rId3"/>
                  <a:stretch>
                    <a:fillRect/>
                  </a:stretch>
                </a:blipFill>
              </p:spPr>
              <p:txBody>
                <a:bodyPr/>
                <a:lstStyle/>
                <a:p>
                  <a:r>
                    <a:rPr lang="ja-JP" altLang="en-US">
                      <a:noFill/>
                    </a:rPr>
                    <a:t> </a:t>
                  </a:r>
                </a:p>
              </p:txBody>
            </p:sp>
          </mc:Fallback>
        </mc:AlternateContent>
        <p:sp>
          <p:nvSpPr>
            <p:cNvPr id="97" name="テキスト ボックス 96">
              <a:extLst>
                <a:ext uri="{FF2B5EF4-FFF2-40B4-BE49-F238E27FC236}">
                  <a16:creationId xmlns:a16="http://schemas.microsoft.com/office/drawing/2014/main" id="{8F8217DF-6A29-EE20-9F8C-9AEEBBA0AE80}"/>
                </a:ext>
              </a:extLst>
            </p:cNvPr>
            <p:cNvSpPr txBox="1"/>
            <p:nvPr/>
          </p:nvSpPr>
          <p:spPr>
            <a:xfrm>
              <a:off x="1255061" y="2833212"/>
              <a:ext cx="537878" cy="233343"/>
            </a:xfrm>
            <a:prstGeom prst="rect">
              <a:avLst/>
            </a:prstGeom>
            <a:noFill/>
          </p:spPr>
          <p:txBody>
            <a:bodyPr wrap="square" rtlCol="0">
              <a:spAutoFit/>
            </a:bodyPr>
            <a:lstStyle/>
            <a:p>
              <a:r>
                <a:rPr kumimoji="1" lang="ja-JP" altLang="en-US" sz="1400" b="1" dirty="0"/>
                <a:t>湿度</a:t>
              </a:r>
            </a:p>
          </p:txBody>
        </p:sp>
        <p:sp>
          <p:nvSpPr>
            <p:cNvPr id="98" name="テキスト ボックス 97">
              <a:extLst>
                <a:ext uri="{FF2B5EF4-FFF2-40B4-BE49-F238E27FC236}">
                  <a16:creationId xmlns:a16="http://schemas.microsoft.com/office/drawing/2014/main" id="{17EE72EF-A57F-0DC9-0553-E9CE972AD8D2}"/>
                </a:ext>
              </a:extLst>
            </p:cNvPr>
            <p:cNvSpPr txBox="1"/>
            <p:nvPr/>
          </p:nvSpPr>
          <p:spPr>
            <a:xfrm>
              <a:off x="3464578" y="4930758"/>
              <a:ext cx="537878" cy="233343"/>
            </a:xfrm>
            <a:prstGeom prst="rect">
              <a:avLst/>
            </a:prstGeom>
            <a:noFill/>
          </p:spPr>
          <p:txBody>
            <a:bodyPr wrap="square" rtlCol="0">
              <a:spAutoFit/>
            </a:bodyPr>
            <a:lstStyle/>
            <a:p>
              <a:r>
                <a:rPr kumimoji="1" lang="ja-JP" altLang="en-US" sz="1400" b="1" dirty="0"/>
                <a:t>温度</a:t>
              </a:r>
            </a:p>
          </p:txBody>
        </p:sp>
      </p:grpSp>
      <p:grpSp>
        <p:nvGrpSpPr>
          <p:cNvPr id="1032" name="グループ化 1031">
            <a:extLst>
              <a:ext uri="{FF2B5EF4-FFF2-40B4-BE49-F238E27FC236}">
                <a16:creationId xmlns:a16="http://schemas.microsoft.com/office/drawing/2014/main" id="{C75D2F0D-0A5B-A875-A64B-D0BCEC0D55EC}"/>
              </a:ext>
            </a:extLst>
          </p:cNvPr>
          <p:cNvGrpSpPr/>
          <p:nvPr/>
        </p:nvGrpSpPr>
        <p:grpSpPr>
          <a:xfrm>
            <a:off x="6954328" y="2143443"/>
            <a:ext cx="4355829" cy="3462897"/>
            <a:chOff x="6954328" y="2143443"/>
            <a:chExt cx="4355829" cy="3462897"/>
          </a:xfrm>
        </p:grpSpPr>
        <mc:AlternateContent xmlns:mc="http://schemas.openxmlformats.org/markup-compatibility/2006">
          <mc:Choice xmlns:a14="http://schemas.microsoft.com/office/drawing/2010/main" Requires="a14">
            <p:sp>
              <p:nvSpPr>
                <p:cNvPr id="100" name="テキスト ボックス 99">
                  <a:extLst>
                    <a:ext uri="{FF2B5EF4-FFF2-40B4-BE49-F238E27FC236}">
                      <a16:creationId xmlns:a16="http://schemas.microsoft.com/office/drawing/2014/main" id="{E85D6196-596A-51B8-E023-880FC232CB89}"/>
                    </a:ext>
                  </a:extLst>
                </p:cNvPr>
                <p:cNvSpPr txBox="1"/>
                <p:nvPr/>
              </p:nvSpPr>
              <p:spPr>
                <a:xfrm>
                  <a:off x="7637929" y="2143443"/>
                  <a:ext cx="1845826"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25</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p:sp>
              <p:nvSpPr>
                <p:cNvPr id="100" name="テキスト ボックス 99">
                  <a:extLst>
                    <a:ext uri="{FF2B5EF4-FFF2-40B4-BE49-F238E27FC236}">
                      <a16:creationId xmlns:a16="http://schemas.microsoft.com/office/drawing/2014/main" id="{E85D6196-596A-51B8-E023-880FC232CB89}"/>
                    </a:ext>
                  </a:extLst>
                </p:cNvPr>
                <p:cNvSpPr txBox="1">
                  <a:spLocks noRot="1" noChangeAspect="1" noMove="1" noResize="1" noEditPoints="1" noAdjustHandles="1" noChangeArrowheads="1" noChangeShapeType="1" noTextEdit="1"/>
                </p:cNvSpPr>
                <p:nvPr/>
              </p:nvSpPr>
              <p:spPr>
                <a:xfrm>
                  <a:off x="7637929" y="2143443"/>
                  <a:ext cx="1845826" cy="369332"/>
                </a:xfrm>
                <a:prstGeom prst="rect">
                  <a:avLst/>
                </a:prstGeom>
                <a:blipFill>
                  <a:blip r:embed="rId4"/>
                  <a:stretch>
                    <a:fillRect l="-2623" t="-11290" r="-1639" b="-20968"/>
                  </a:stretch>
                </a:blipFill>
                <a:ln w="12700">
                  <a:solidFill>
                    <a:schemeClr val="tx1"/>
                  </a:solidFill>
                </a:ln>
              </p:spPr>
              <p:txBody>
                <a:bodyPr/>
                <a:lstStyle/>
                <a:p>
                  <a:r>
                    <a:rPr lang="ja-JP" altLang="en-US">
                      <a:noFill/>
                    </a:rPr>
                    <a:t> </a:t>
                  </a:r>
                </a:p>
              </p:txBody>
            </p:sp>
          </mc:Fallback>
        </mc:AlternateContent>
        <p:sp>
          <p:nvSpPr>
            <p:cNvPr id="101" name="楕円 100">
              <a:extLst>
                <a:ext uri="{FF2B5EF4-FFF2-40B4-BE49-F238E27FC236}">
                  <a16:creationId xmlns:a16="http://schemas.microsoft.com/office/drawing/2014/main" id="{14842AF5-7E4E-C806-CA3C-EECA5C23C05E}"/>
                </a:ext>
              </a:extLst>
            </p:cNvPr>
            <p:cNvSpPr/>
            <p:nvPr/>
          </p:nvSpPr>
          <p:spPr>
            <a:xfrm>
              <a:off x="6954328" y="2978896"/>
              <a:ext cx="1021976" cy="592167"/>
            </a:xfrm>
            <a:prstGeom prst="ellipse">
              <a:avLst/>
            </a:prstGeom>
            <a:solidFill>
              <a:srgbClr val="00B0F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暑くない</a:t>
              </a:r>
            </a:p>
          </p:txBody>
        </p:sp>
        <mc:AlternateContent xmlns:mc="http://schemas.openxmlformats.org/markup-compatibility/2006">
          <mc:Choice xmlns:a14="http://schemas.microsoft.com/office/drawing/2010/main" Requires="a14">
            <p:sp>
              <p:nvSpPr>
                <p:cNvPr id="103" name="テキスト ボックス 102">
                  <a:extLst>
                    <a:ext uri="{FF2B5EF4-FFF2-40B4-BE49-F238E27FC236}">
                      <a16:creationId xmlns:a16="http://schemas.microsoft.com/office/drawing/2014/main" id="{5403741E-7EA8-AF7E-F177-DE50BA3435CD}"/>
                    </a:ext>
                  </a:extLst>
                </p:cNvPr>
                <p:cNvSpPr txBox="1"/>
                <p:nvPr/>
              </p:nvSpPr>
              <p:spPr>
                <a:xfrm>
                  <a:off x="8905360" y="3090313"/>
                  <a:ext cx="1800493" cy="369332"/>
                </a:xfrm>
                <a:prstGeom prst="rect">
                  <a:avLst/>
                </a:prstGeom>
                <a:noFill/>
                <a:ln w="12700">
                  <a:solidFill>
                    <a:schemeClr val="tx1"/>
                  </a:solidFill>
                </a:ln>
              </p:spPr>
              <p:txBody>
                <a:bodyPr wrap="none" rtlCol="0">
                  <a:spAutoFit/>
                </a:bodyPr>
                <a:lstStyle/>
                <a:p>
                  <a:r>
                    <a:rPr kumimoji="1" lang="ja-JP" altLang="en-US" dirty="0"/>
                    <a:t>湿度</a:t>
                  </a:r>
                  <a14:m>
                    <m:oMath xmlns:m="http://schemas.openxmlformats.org/officeDocument/2006/math">
                      <m:r>
                        <a:rPr kumimoji="1" lang="en-US" altLang="ja-JP" i="1" dirty="0">
                          <a:latin typeface="Cambria Math" panose="02040503050406030204" pitchFamily="18" charset="0"/>
                        </a:rPr>
                        <m:t>60%</m:t>
                      </m:r>
                      <m:r>
                        <a:rPr kumimoji="1" lang="ja-JP" altLang="en-US" i="1" dirty="0">
                          <a:latin typeface="Cambria Math" panose="02040503050406030204" pitchFamily="18" charset="0"/>
                        </a:rPr>
                        <m:t>以上</m:t>
                      </m:r>
                    </m:oMath>
                  </a14:m>
                  <a:r>
                    <a:rPr kumimoji="1" lang="ja-JP" altLang="en-US" dirty="0"/>
                    <a:t>？</a:t>
                  </a:r>
                </a:p>
              </p:txBody>
            </p:sp>
          </mc:Choice>
          <mc:Fallback>
            <p:sp>
              <p:nvSpPr>
                <p:cNvPr id="103" name="テキスト ボックス 102">
                  <a:extLst>
                    <a:ext uri="{FF2B5EF4-FFF2-40B4-BE49-F238E27FC236}">
                      <a16:creationId xmlns:a16="http://schemas.microsoft.com/office/drawing/2014/main" id="{5403741E-7EA8-AF7E-F177-DE50BA3435CD}"/>
                    </a:ext>
                  </a:extLst>
                </p:cNvPr>
                <p:cNvSpPr txBox="1">
                  <a:spLocks noRot="1" noChangeAspect="1" noMove="1" noResize="1" noEditPoints="1" noAdjustHandles="1" noChangeArrowheads="1" noChangeShapeType="1" noTextEdit="1"/>
                </p:cNvSpPr>
                <p:nvPr/>
              </p:nvSpPr>
              <p:spPr>
                <a:xfrm>
                  <a:off x="8905360" y="3090313"/>
                  <a:ext cx="1800493" cy="369332"/>
                </a:xfrm>
                <a:prstGeom prst="rect">
                  <a:avLst/>
                </a:prstGeom>
                <a:blipFill>
                  <a:blip r:embed="rId5"/>
                  <a:stretch>
                    <a:fillRect l="-2694" t="-11111" r="-2020" b="-19048"/>
                  </a:stretch>
                </a:blipFill>
                <a:ln w="12700">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テキスト ボックス 103">
                  <a:extLst>
                    <a:ext uri="{FF2B5EF4-FFF2-40B4-BE49-F238E27FC236}">
                      <a16:creationId xmlns:a16="http://schemas.microsoft.com/office/drawing/2014/main" id="{B1FA9A22-4AEC-E0EC-EC68-4A9F2B02F83E}"/>
                    </a:ext>
                  </a:extLst>
                </p:cNvPr>
                <p:cNvSpPr txBox="1"/>
                <p:nvPr/>
              </p:nvSpPr>
              <p:spPr>
                <a:xfrm>
                  <a:off x="7747942" y="4037183"/>
                  <a:ext cx="1903534"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a:latin typeface="Cambria Math" panose="02040503050406030204" pitchFamily="18" charset="0"/>
                            </a:rPr>
                            <m:t>30</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p:sp>
              <p:nvSpPr>
                <p:cNvPr id="104" name="テキスト ボックス 103">
                  <a:extLst>
                    <a:ext uri="{FF2B5EF4-FFF2-40B4-BE49-F238E27FC236}">
                      <a16:creationId xmlns:a16="http://schemas.microsoft.com/office/drawing/2014/main" id="{B1FA9A22-4AEC-E0EC-EC68-4A9F2B02F83E}"/>
                    </a:ext>
                  </a:extLst>
                </p:cNvPr>
                <p:cNvSpPr txBox="1">
                  <a:spLocks noRot="1" noChangeAspect="1" noMove="1" noResize="1" noEditPoints="1" noAdjustHandles="1" noChangeArrowheads="1" noChangeShapeType="1" noTextEdit="1"/>
                </p:cNvSpPr>
                <p:nvPr/>
              </p:nvSpPr>
              <p:spPr>
                <a:xfrm>
                  <a:off x="7747942" y="4037183"/>
                  <a:ext cx="1903534" cy="369332"/>
                </a:xfrm>
                <a:prstGeom prst="rect">
                  <a:avLst/>
                </a:prstGeom>
                <a:blipFill>
                  <a:blip r:embed="rId6"/>
                  <a:stretch>
                    <a:fillRect l="-2548" t="-9524" b="-19048"/>
                  </a:stretch>
                </a:blipFill>
                <a:ln w="12700">
                  <a:solidFill>
                    <a:schemeClr val="tx1"/>
                  </a:solidFill>
                </a:ln>
              </p:spPr>
              <p:txBody>
                <a:bodyPr/>
                <a:lstStyle/>
                <a:p>
                  <a:r>
                    <a:rPr lang="ja-JP" altLang="en-US">
                      <a:noFill/>
                    </a:rPr>
                    <a:t> </a:t>
                  </a:r>
                </a:p>
              </p:txBody>
            </p:sp>
          </mc:Fallback>
        </mc:AlternateContent>
        <p:sp>
          <p:nvSpPr>
            <p:cNvPr id="105" name="楕円 104">
              <a:extLst>
                <a:ext uri="{FF2B5EF4-FFF2-40B4-BE49-F238E27FC236}">
                  <a16:creationId xmlns:a16="http://schemas.microsoft.com/office/drawing/2014/main" id="{E37FD459-B0E4-B747-BF00-918EDB8401A0}"/>
                </a:ext>
              </a:extLst>
            </p:cNvPr>
            <p:cNvSpPr/>
            <p:nvPr/>
          </p:nvSpPr>
          <p:spPr>
            <a:xfrm>
              <a:off x="10288181" y="3965128"/>
              <a:ext cx="1021976" cy="592167"/>
            </a:xfrm>
            <a:prstGeom prst="ellipse">
              <a:avLst/>
            </a:prstGeom>
            <a:solidFill>
              <a:srgbClr val="FF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暑い</a:t>
              </a:r>
            </a:p>
          </p:txBody>
        </p:sp>
        <p:sp>
          <p:nvSpPr>
            <p:cNvPr id="106" name="楕円 105">
              <a:extLst>
                <a:ext uri="{FF2B5EF4-FFF2-40B4-BE49-F238E27FC236}">
                  <a16:creationId xmlns:a16="http://schemas.microsoft.com/office/drawing/2014/main" id="{06239AA7-935B-D639-060D-5AD2F88F4ED2}"/>
                </a:ext>
              </a:extLst>
            </p:cNvPr>
            <p:cNvSpPr/>
            <p:nvPr/>
          </p:nvSpPr>
          <p:spPr>
            <a:xfrm>
              <a:off x="9140488" y="5014173"/>
              <a:ext cx="1021976" cy="592167"/>
            </a:xfrm>
            <a:prstGeom prst="ellipse">
              <a:avLst/>
            </a:prstGeom>
            <a:solidFill>
              <a:srgbClr val="FF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暑い</a:t>
              </a:r>
            </a:p>
          </p:txBody>
        </p:sp>
        <p:sp>
          <p:nvSpPr>
            <p:cNvPr id="108" name="楕円 107">
              <a:extLst>
                <a:ext uri="{FF2B5EF4-FFF2-40B4-BE49-F238E27FC236}">
                  <a16:creationId xmlns:a16="http://schemas.microsoft.com/office/drawing/2014/main" id="{6FE82CE4-902F-28F1-6DA4-F68E9F63CA51}"/>
                </a:ext>
              </a:extLst>
            </p:cNvPr>
            <p:cNvSpPr/>
            <p:nvPr/>
          </p:nvSpPr>
          <p:spPr>
            <a:xfrm>
              <a:off x="7239678" y="5014172"/>
              <a:ext cx="1021976" cy="592167"/>
            </a:xfrm>
            <a:prstGeom prst="ellipse">
              <a:avLst/>
            </a:prstGeom>
            <a:solidFill>
              <a:srgbClr val="00B0F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暑くない</a:t>
              </a:r>
            </a:p>
          </p:txBody>
        </p:sp>
        <p:cxnSp>
          <p:nvCxnSpPr>
            <p:cNvPr id="109" name="直線矢印コネクタ 108">
              <a:extLst>
                <a:ext uri="{FF2B5EF4-FFF2-40B4-BE49-F238E27FC236}">
                  <a16:creationId xmlns:a16="http://schemas.microsoft.com/office/drawing/2014/main" id="{C7A7E6FD-BF71-4DAF-28E6-1D9601708451}"/>
                </a:ext>
              </a:extLst>
            </p:cNvPr>
            <p:cNvCxnSpPr>
              <a:stCxn id="100" idx="2"/>
              <a:endCxn id="101" idx="0"/>
            </p:cNvCxnSpPr>
            <p:nvPr/>
          </p:nvCxnSpPr>
          <p:spPr>
            <a:xfrm flipH="1">
              <a:off x="7465316" y="2512775"/>
              <a:ext cx="1095526" cy="46612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23D9F621-8B28-4E17-9A91-F590E96D54FD}"/>
                </a:ext>
              </a:extLst>
            </p:cNvPr>
            <p:cNvCxnSpPr>
              <a:cxnSpLocks/>
              <a:stCxn id="100" idx="2"/>
              <a:endCxn id="103" idx="0"/>
            </p:cNvCxnSpPr>
            <p:nvPr/>
          </p:nvCxnSpPr>
          <p:spPr>
            <a:xfrm>
              <a:off x="8560842" y="2512775"/>
              <a:ext cx="1244765"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5BD42617-E194-7C98-D92F-583F9EDDDBF1}"/>
                </a:ext>
              </a:extLst>
            </p:cNvPr>
            <p:cNvCxnSpPr>
              <a:cxnSpLocks/>
              <a:stCxn id="103" idx="2"/>
              <a:endCxn id="104" idx="0"/>
            </p:cNvCxnSpPr>
            <p:nvPr/>
          </p:nvCxnSpPr>
          <p:spPr>
            <a:xfrm flipH="1">
              <a:off x="8699709" y="3459645"/>
              <a:ext cx="1105898"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A280F331-869D-9D0E-B297-2083D7248089}"/>
                </a:ext>
              </a:extLst>
            </p:cNvPr>
            <p:cNvCxnSpPr>
              <a:cxnSpLocks/>
              <a:stCxn id="103" idx="2"/>
              <a:endCxn id="105" idx="0"/>
            </p:cNvCxnSpPr>
            <p:nvPr/>
          </p:nvCxnSpPr>
          <p:spPr>
            <a:xfrm>
              <a:off x="9805607" y="3459645"/>
              <a:ext cx="993562" cy="50548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07B6F3A3-8B4F-1C28-C7C4-EBAF91D523E4}"/>
                </a:ext>
              </a:extLst>
            </p:cNvPr>
            <p:cNvCxnSpPr>
              <a:cxnSpLocks/>
              <a:stCxn id="104" idx="2"/>
              <a:endCxn id="108" idx="0"/>
            </p:cNvCxnSpPr>
            <p:nvPr/>
          </p:nvCxnSpPr>
          <p:spPr>
            <a:xfrm flipH="1">
              <a:off x="7750666" y="4406515"/>
              <a:ext cx="949043" cy="60765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60478E30-2C3B-8F74-A6F8-65DFFCFBFEB4}"/>
                </a:ext>
              </a:extLst>
            </p:cNvPr>
            <p:cNvCxnSpPr>
              <a:cxnSpLocks/>
              <a:stCxn id="104" idx="2"/>
              <a:endCxn id="106" idx="0"/>
            </p:cNvCxnSpPr>
            <p:nvPr/>
          </p:nvCxnSpPr>
          <p:spPr>
            <a:xfrm>
              <a:off x="8699709" y="4406515"/>
              <a:ext cx="951767" cy="60765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1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グループ化 47">
            <a:extLst>
              <a:ext uri="{FF2B5EF4-FFF2-40B4-BE49-F238E27FC236}">
                <a16:creationId xmlns:a16="http://schemas.microsoft.com/office/drawing/2014/main" id="{22F46922-41C7-BABC-5191-705250F8B3DE}"/>
              </a:ext>
            </a:extLst>
          </p:cNvPr>
          <p:cNvGrpSpPr>
            <a:grpSpLocks noChangeAspect="1"/>
          </p:cNvGrpSpPr>
          <p:nvPr/>
        </p:nvGrpSpPr>
        <p:grpSpPr>
          <a:xfrm>
            <a:off x="3971768" y="2229664"/>
            <a:ext cx="4123613" cy="3517579"/>
            <a:chOff x="1255061" y="2833212"/>
            <a:chExt cx="2747395" cy="2343617"/>
          </a:xfrm>
        </p:grpSpPr>
        <p:cxnSp>
          <p:nvCxnSpPr>
            <p:cNvPr id="49" name="直線矢印コネクタ 48">
              <a:extLst>
                <a:ext uri="{FF2B5EF4-FFF2-40B4-BE49-F238E27FC236}">
                  <a16:creationId xmlns:a16="http://schemas.microsoft.com/office/drawing/2014/main" id="{4E2989B5-E8F1-ACA6-2A62-0BC9A09CDC52}"/>
                </a:ext>
              </a:extLst>
            </p:cNvPr>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2F61C628-0068-6807-55BE-09E0CFAE39C7}"/>
                </a:ext>
              </a:extLst>
            </p:cNvPr>
            <p:cNvCxnSpPr>
              <a:cxnSpLocks/>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D6391412-B670-1775-B2B2-EBC0DCEB9E11}"/>
                </a:ext>
              </a:extLst>
            </p:cNvPr>
            <p:cNvSpPr txBox="1"/>
            <p:nvPr/>
          </p:nvSpPr>
          <p:spPr>
            <a:xfrm>
              <a:off x="1374351" y="3525810"/>
              <a:ext cx="397556" cy="225564"/>
            </a:xfrm>
            <a:prstGeom prst="rect">
              <a:avLst/>
            </a:prstGeom>
            <a:noFill/>
          </p:spPr>
          <p:txBody>
            <a:bodyPr wrap="square" rtlCol="0">
              <a:spAutoFit/>
            </a:bodyPr>
            <a:lstStyle/>
            <a:p>
              <a:r>
                <a:rPr kumimoji="1" lang="en-US" altLang="ja-JP" sz="1600" dirty="0"/>
                <a:t>60%</a:t>
              </a:r>
              <a:endParaRPr kumimoji="1" lang="ja-JP" altLang="en-US" sz="1600" dirty="0"/>
            </a:p>
          </p:txBody>
        </p:sp>
        <p:sp>
          <p:nvSpPr>
            <p:cNvPr id="54" name="楕円 53">
              <a:extLst>
                <a:ext uri="{FF2B5EF4-FFF2-40B4-BE49-F238E27FC236}">
                  <a16:creationId xmlns:a16="http://schemas.microsoft.com/office/drawing/2014/main" id="{F5FFA849-3BDA-0BF7-8F04-94902EA72CF3}"/>
                </a:ext>
              </a:extLst>
            </p:cNvPr>
            <p:cNvSpPr>
              <a:spLocks noChangeAspect="1"/>
            </p:cNvSpPr>
            <p:nvPr/>
          </p:nvSpPr>
          <p:spPr>
            <a:xfrm>
              <a:off x="1984835" y="42561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DEA54EF6-C769-B1BE-C4D9-4F0D589D9837}"/>
                </a:ext>
              </a:extLst>
            </p:cNvPr>
            <p:cNvSpPr>
              <a:spLocks noChangeAspect="1"/>
            </p:cNvSpPr>
            <p:nvPr/>
          </p:nvSpPr>
          <p:spPr>
            <a:xfrm>
              <a:off x="2339505" y="451333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098912E4-FBD3-F078-FEB1-80B3CC07A0C5}"/>
                </a:ext>
              </a:extLst>
            </p:cNvPr>
            <p:cNvSpPr>
              <a:spLocks noChangeAspect="1"/>
            </p:cNvSpPr>
            <p:nvPr/>
          </p:nvSpPr>
          <p:spPr>
            <a:xfrm>
              <a:off x="2796706" y="41176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1D917619-5D9B-E3EC-B4A8-80F0239AF866}"/>
                </a:ext>
              </a:extLst>
            </p:cNvPr>
            <p:cNvSpPr>
              <a:spLocks noChangeAspect="1"/>
            </p:cNvSpPr>
            <p:nvPr/>
          </p:nvSpPr>
          <p:spPr>
            <a:xfrm>
              <a:off x="2339505" y="393826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ED106256-B7D6-5FE2-DB56-A671E3950310}"/>
                </a:ext>
              </a:extLst>
            </p:cNvPr>
            <p:cNvSpPr>
              <a:spLocks noChangeAspect="1"/>
            </p:cNvSpPr>
            <p:nvPr/>
          </p:nvSpPr>
          <p:spPr>
            <a:xfrm>
              <a:off x="2427508" y="343206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AA5D6DE8-3DFB-DC0C-EA21-006D04689855}"/>
                </a:ext>
              </a:extLst>
            </p:cNvPr>
            <p:cNvSpPr>
              <a:spLocks noChangeAspect="1"/>
            </p:cNvSpPr>
            <p:nvPr/>
          </p:nvSpPr>
          <p:spPr>
            <a:xfrm>
              <a:off x="2258117" y="31799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5FF5EBCD-8374-A7F9-27ED-D6F9E6A215C4}"/>
                </a:ext>
              </a:extLst>
            </p:cNvPr>
            <p:cNvSpPr>
              <a:spLocks noChangeAspect="1"/>
            </p:cNvSpPr>
            <p:nvPr/>
          </p:nvSpPr>
          <p:spPr>
            <a:xfrm>
              <a:off x="3053523" y="456021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2063371E-DFF0-FD44-C73A-C77114343231}"/>
                </a:ext>
              </a:extLst>
            </p:cNvPr>
            <p:cNvSpPr>
              <a:spLocks noChangeAspect="1"/>
            </p:cNvSpPr>
            <p:nvPr/>
          </p:nvSpPr>
          <p:spPr>
            <a:xfrm>
              <a:off x="2768607" y="3288069"/>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09A2CB98-A9C9-FF04-C526-427CCFE44607}"/>
                </a:ext>
              </a:extLst>
            </p:cNvPr>
            <p:cNvSpPr>
              <a:spLocks noChangeAspect="1"/>
            </p:cNvSpPr>
            <p:nvPr/>
          </p:nvSpPr>
          <p:spPr>
            <a:xfrm>
              <a:off x="3037908" y="3003622"/>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5A0B2E08-4620-CA10-F682-0B373C263FE7}"/>
                </a:ext>
              </a:extLst>
            </p:cNvPr>
            <p:cNvSpPr>
              <a:spLocks noChangeAspect="1"/>
            </p:cNvSpPr>
            <p:nvPr/>
          </p:nvSpPr>
          <p:spPr>
            <a:xfrm>
              <a:off x="3472977" y="325463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051247D1-9995-36C5-EACA-EB17ABE6D045}"/>
                </a:ext>
              </a:extLst>
            </p:cNvPr>
            <p:cNvSpPr>
              <a:spLocks noChangeAspect="1"/>
            </p:cNvSpPr>
            <p:nvPr/>
          </p:nvSpPr>
          <p:spPr>
            <a:xfrm>
              <a:off x="3524142" y="394819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AAB73469-97DC-65A6-36A1-B583FECE01A2}"/>
                </a:ext>
              </a:extLst>
            </p:cNvPr>
            <p:cNvSpPr>
              <a:spLocks noChangeAspect="1"/>
            </p:cNvSpPr>
            <p:nvPr/>
          </p:nvSpPr>
          <p:spPr>
            <a:xfrm>
              <a:off x="3385316" y="4369188"/>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B8051580-E68C-E458-7F09-7FCB62C18A23}"/>
                    </a:ext>
                  </a:extLst>
                </p:cNvPr>
                <p:cNvSpPr txBox="1"/>
                <p:nvPr/>
              </p:nvSpPr>
              <p:spPr>
                <a:xfrm>
                  <a:off x="2383394" y="4899202"/>
                  <a:ext cx="537878" cy="2255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600" dirty="0" smtClean="0">
                                <a:solidFill>
                                  <a:schemeClr val="accent6"/>
                                </a:solidFill>
                                <a:latin typeface="Cambria Math" panose="02040503050406030204" pitchFamily="18" charset="0"/>
                              </a:rPr>
                            </m:ctrlPr>
                          </m:sSupPr>
                          <m:e>
                            <m:r>
                              <a:rPr kumimoji="1" lang="en-US" altLang="ja-JP" sz="1600" b="0" i="0" dirty="0" smtClean="0">
                                <a:solidFill>
                                  <a:schemeClr val="accent6"/>
                                </a:solidFill>
                                <a:latin typeface="Cambria Math" panose="02040503050406030204" pitchFamily="18" charset="0"/>
                              </a:rPr>
                              <m:t>2</m:t>
                            </m:r>
                            <m:r>
                              <a:rPr kumimoji="1" lang="en-US" altLang="ja-JP" sz="1600" i="1" dirty="0">
                                <a:solidFill>
                                  <a:schemeClr val="accent6"/>
                                </a:solidFill>
                                <a:latin typeface="Cambria Math" panose="02040503050406030204" pitchFamily="18" charset="0"/>
                              </a:rPr>
                              <m:t>5</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p:sp>
              <p:nvSpPr>
                <p:cNvPr id="68" name="テキスト ボックス 67">
                  <a:extLst>
                    <a:ext uri="{FF2B5EF4-FFF2-40B4-BE49-F238E27FC236}">
                      <a16:creationId xmlns:a16="http://schemas.microsoft.com/office/drawing/2014/main" id="{B8051580-E68C-E458-7F09-7FCB62C18A23}"/>
                    </a:ext>
                  </a:extLst>
                </p:cNvPr>
                <p:cNvSpPr txBox="1">
                  <a:spLocks noRot="1" noChangeAspect="1" noMove="1" noResize="1" noEditPoints="1" noAdjustHandles="1" noChangeArrowheads="1" noChangeShapeType="1" noTextEdit="1"/>
                </p:cNvSpPr>
                <p:nvPr/>
              </p:nvSpPr>
              <p:spPr>
                <a:xfrm>
                  <a:off x="2383394" y="4899202"/>
                  <a:ext cx="537878" cy="225564"/>
                </a:xfrm>
                <a:prstGeom prst="rect">
                  <a:avLst/>
                </a:prstGeom>
                <a:blipFill>
                  <a:blip r:embed="rId3"/>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B0767BBB-B104-46FE-E7F1-1DC957568DE2}"/>
                </a:ext>
              </a:extLst>
            </p:cNvPr>
            <p:cNvSpPr txBox="1"/>
            <p:nvPr/>
          </p:nvSpPr>
          <p:spPr>
            <a:xfrm>
              <a:off x="1255061" y="2833212"/>
              <a:ext cx="537878" cy="246071"/>
            </a:xfrm>
            <a:prstGeom prst="rect">
              <a:avLst/>
            </a:prstGeom>
            <a:noFill/>
          </p:spPr>
          <p:txBody>
            <a:bodyPr wrap="square" rtlCol="0">
              <a:spAutoFit/>
            </a:bodyPr>
            <a:lstStyle/>
            <a:p>
              <a:r>
                <a:rPr kumimoji="1" lang="ja-JP" altLang="en-US" b="1" dirty="0"/>
                <a:t>湿度</a:t>
              </a:r>
            </a:p>
          </p:txBody>
        </p:sp>
        <p:sp>
          <p:nvSpPr>
            <p:cNvPr id="70" name="テキスト ボックス 69">
              <a:extLst>
                <a:ext uri="{FF2B5EF4-FFF2-40B4-BE49-F238E27FC236}">
                  <a16:creationId xmlns:a16="http://schemas.microsoft.com/office/drawing/2014/main" id="{65D4876C-5F56-D334-FB2D-34328CFF4656}"/>
                </a:ext>
              </a:extLst>
            </p:cNvPr>
            <p:cNvSpPr txBox="1"/>
            <p:nvPr/>
          </p:nvSpPr>
          <p:spPr>
            <a:xfrm>
              <a:off x="3464578" y="4930758"/>
              <a:ext cx="537878" cy="246071"/>
            </a:xfrm>
            <a:prstGeom prst="rect">
              <a:avLst/>
            </a:prstGeom>
            <a:noFill/>
          </p:spPr>
          <p:txBody>
            <a:bodyPr wrap="square" rtlCol="0">
              <a:spAutoFit/>
            </a:bodyPr>
            <a:lstStyle/>
            <a:p>
              <a:r>
                <a:rPr kumimoji="1" lang="ja-JP" altLang="en-US" b="1" dirty="0"/>
                <a:t>温度</a:t>
              </a:r>
            </a:p>
          </p:txBody>
        </p:sp>
      </p:grpSp>
      <p:sp>
        <p:nvSpPr>
          <p:cNvPr id="2" name="Title 1"/>
          <p:cNvSpPr>
            <a:spLocks noGrp="1"/>
          </p:cNvSpPr>
          <p:nvPr>
            <p:ph type="title"/>
          </p:nvPr>
        </p:nvSpPr>
        <p:spPr/>
        <p:txBody>
          <a:bodyPr/>
          <a:lstStyle/>
          <a:p>
            <a:r>
              <a:rPr lang="ja-JP" altLang="en-US" sz="3600" dirty="0"/>
              <a:t>分類木とは</a:t>
            </a:r>
          </a:p>
        </p:txBody>
      </p:sp>
      <p:cxnSp>
        <p:nvCxnSpPr>
          <p:cNvPr id="4" name="直線コネクタ 3">
            <a:extLst>
              <a:ext uri="{FF2B5EF4-FFF2-40B4-BE49-F238E27FC236}">
                <a16:creationId xmlns:a16="http://schemas.microsoft.com/office/drawing/2014/main" id="{1AFCD702-7C44-1DC8-247E-EA4A1D6485C4}"/>
              </a:ext>
            </a:extLst>
          </p:cNvPr>
          <p:cNvCxnSpPr>
            <a:cxnSpLocks/>
          </p:cNvCxnSpPr>
          <p:nvPr/>
        </p:nvCxnSpPr>
        <p:spPr>
          <a:xfrm>
            <a:off x="6032863"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4A3D2AF-EBC2-0323-529B-C80DA0D32276}"/>
              </a:ext>
            </a:extLst>
          </p:cNvPr>
          <p:cNvCxnSpPr>
            <a:cxnSpLocks/>
          </p:cNvCxnSpPr>
          <p:nvPr/>
        </p:nvCxnSpPr>
        <p:spPr>
          <a:xfrm>
            <a:off x="7000158"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47CFBB3-ADED-CD46-4267-2EEA19D34EFA}"/>
              </a:ext>
            </a:extLst>
          </p:cNvPr>
          <p:cNvCxnSpPr/>
          <p:nvPr/>
        </p:nvCxnSpPr>
        <p:spPr>
          <a:xfrm>
            <a:off x="6032863" y="3429000"/>
            <a:ext cx="967295"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9815C1B-A6F3-5712-B4EE-7A2CEB0BDDF4}"/>
              </a:ext>
            </a:extLst>
          </p:cNvPr>
          <p:cNvCxnSpPr>
            <a:cxnSpLocks/>
          </p:cNvCxnSpPr>
          <p:nvPr/>
        </p:nvCxnSpPr>
        <p:spPr>
          <a:xfrm>
            <a:off x="4698350" y="3429000"/>
            <a:ext cx="1379166" cy="0"/>
          </a:xfrm>
          <a:prstGeom prst="line">
            <a:avLst/>
          </a:prstGeom>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82" name="テキスト ボックス 81">
                <a:extLst>
                  <a:ext uri="{FF2B5EF4-FFF2-40B4-BE49-F238E27FC236}">
                    <a16:creationId xmlns:a16="http://schemas.microsoft.com/office/drawing/2014/main" id="{2F80EF1D-96E0-10CD-E0EA-BDB99C1A788B}"/>
                  </a:ext>
                </a:extLst>
              </p:cNvPr>
              <p:cNvSpPr txBox="1"/>
              <p:nvPr/>
            </p:nvSpPr>
            <p:spPr>
              <a:xfrm>
                <a:off x="6596503" y="5322065"/>
                <a:ext cx="80731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600" dirty="0" smtClean="0">
                              <a:solidFill>
                                <a:schemeClr val="accent6"/>
                              </a:solidFill>
                              <a:latin typeface="Cambria Math" panose="02040503050406030204" pitchFamily="18" charset="0"/>
                            </a:rPr>
                          </m:ctrlPr>
                        </m:sSupPr>
                        <m:e>
                          <m:r>
                            <a:rPr kumimoji="1" lang="en-US" altLang="ja-JP" sz="1600" i="1" dirty="0">
                              <a:solidFill>
                                <a:schemeClr val="accent6"/>
                              </a:solidFill>
                              <a:latin typeface="Cambria Math" panose="02040503050406030204" pitchFamily="18" charset="0"/>
                            </a:rPr>
                            <m:t>30</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p:sp>
            <p:nvSpPr>
              <p:cNvPr id="82" name="テキスト ボックス 81">
                <a:extLst>
                  <a:ext uri="{FF2B5EF4-FFF2-40B4-BE49-F238E27FC236}">
                    <a16:creationId xmlns:a16="http://schemas.microsoft.com/office/drawing/2014/main" id="{2F80EF1D-96E0-10CD-E0EA-BDB99C1A788B}"/>
                  </a:ext>
                </a:extLst>
              </p:cNvPr>
              <p:cNvSpPr txBox="1">
                <a:spLocks noRot="1" noChangeAspect="1" noMove="1" noResize="1" noEditPoints="1" noAdjustHandles="1" noChangeArrowheads="1" noChangeShapeType="1" noTextEdit="1"/>
              </p:cNvSpPr>
              <p:nvPr/>
            </p:nvSpPr>
            <p:spPr>
              <a:xfrm>
                <a:off x="6596503" y="5322065"/>
                <a:ext cx="807310" cy="33855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4022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7.1</a:t>
            </a:r>
            <a:r>
              <a:rPr lang="ja-JP" altLang="en-US" sz="3600"/>
              <a:t>　回帰の決定木</a:t>
            </a:r>
          </a:p>
        </p:txBody>
      </p:sp>
      <p:grpSp>
        <p:nvGrpSpPr>
          <p:cNvPr id="18" name="Group 17"/>
          <p:cNvGrpSpPr/>
          <p:nvPr/>
        </p:nvGrpSpPr>
        <p:grpSpPr>
          <a:xfrm>
            <a:off x="6818630" y="2016760"/>
            <a:ext cx="3750310" cy="3542030"/>
            <a:chOff x="10561" y="3176"/>
            <a:chExt cx="5906" cy="5578"/>
          </a:xfrm>
        </p:grpSpPr>
        <p:grpSp>
          <p:nvGrpSpPr>
            <p:cNvPr id="12" name="Group 11"/>
            <p:cNvGrpSpPr/>
            <p:nvPr/>
          </p:nvGrpSpPr>
          <p:grpSpPr>
            <a:xfrm>
              <a:off x="10561" y="3176"/>
              <a:ext cx="5907" cy="5578"/>
              <a:chOff x="10947" y="2602"/>
              <a:chExt cx="5907" cy="5578"/>
            </a:xfrm>
          </p:grpSpPr>
          <p:sp>
            <p:nvSpPr>
              <p:cNvPr id="71" name="Oval 70"/>
              <p:cNvSpPr/>
              <p:nvPr/>
            </p:nvSpPr>
            <p:spPr>
              <a:xfrm>
                <a:off x="12447" y="2602"/>
                <a:ext cx="1152" cy="11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13430" y="3585"/>
                <a:ext cx="1373" cy="1104"/>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227" y="4689"/>
                <a:ext cx="1152" cy="11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947" y="4689"/>
                <a:ext cx="1152" cy="1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71" idx="3"/>
                <a:endCxn id="6" idx="0"/>
              </p:cNvCxnSpPr>
              <p:nvPr/>
            </p:nvCxnSpPr>
            <p:spPr>
              <a:xfrm flipH="1">
                <a:off x="11523" y="3585"/>
                <a:ext cx="1093" cy="1104"/>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0" idx="0"/>
              </p:cNvCxnSpPr>
              <p:nvPr/>
            </p:nvCxnSpPr>
            <p:spPr>
              <a:xfrm>
                <a:off x="15210" y="5672"/>
                <a:ext cx="1068" cy="1356"/>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3075" y="7028"/>
                <a:ext cx="1152" cy="1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702" y="7028"/>
                <a:ext cx="1152" cy="1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5" idx="3"/>
                <a:endCxn id="9" idx="0"/>
              </p:cNvCxnSpPr>
              <p:nvPr/>
            </p:nvCxnSpPr>
            <p:spPr>
              <a:xfrm flipH="1">
                <a:off x="13651" y="5672"/>
                <a:ext cx="745" cy="1356"/>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 Box 12"/>
            <p:cNvSpPr txBox="1"/>
            <p:nvPr/>
          </p:nvSpPr>
          <p:spPr>
            <a:xfrm>
              <a:off x="12276" y="3389"/>
              <a:ext cx="768" cy="725"/>
            </a:xfrm>
            <a:prstGeom prst="rect">
              <a:avLst/>
            </a:prstGeom>
            <a:noFill/>
          </p:spPr>
          <p:txBody>
            <a:bodyPr wrap="none" rtlCol="0">
              <a:spAutoFit/>
            </a:bodyPr>
            <a:lstStyle/>
            <a:p>
              <a:r>
                <a:rPr lang="ja-JP" altLang="en-US" sz="2400" b="1">
                  <a:solidFill>
                    <a:schemeClr val="bg1"/>
                  </a:solidFill>
                </a:rPr>
                <a:t>根</a:t>
              </a:r>
            </a:p>
          </p:txBody>
        </p:sp>
      </p:grpSp>
      <p:sp>
        <p:nvSpPr>
          <p:cNvPr id="14" name="Text Box 13"/>
          <p:cNvSpPr txBox="1"/>
          <p:nvPr/>
        </p:nvSpPr>
        <p:spPr>
          <a:xfrm>
            <a:off x="9998710" y="1849120"/>
            <a:ext cx="690880" cy="398780"/>
          </a:xfrm>
          <a:prstGeom prst="rect">
            <a:avLst/>
          </a:prstGeom>
          <a:noFill/>
        </p:spPr>
        <p:txBody>
          <a:bodyPr wrap="none" rtlCol="0">
            <a:spAutoFit/>
          </a:bodyPr>
          <a:lstStyle/>
          <a:p>
            <a:r>
              <a:rPr lang="ja-JP" altLang="en-US" sz="2000" b="1">
                <a:solidFill>
                  <a:schemeClr val="tx1"/>
                </a:solidFill>
              </a:rPr>
              <a:t>端点</a:t>
            </a:r>
          </a:p>
        </p:txBody>
      </p:sp>
      <p:sp>
        <p:nvSpPr>
          <p:cNvPr id="15" name="Oval 14"/>
          <p:cNvSpPr/>
          <p:nvPr/>
        </p:nvSpPr>
        <p:spPr>
          <a:xfrm>
            <a:off x="9632950" y="1882140"/>
            <a:ext cx="365760" cy="3657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32950" y="2382520"/>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9998710" y="2349500"/>
            <a:ext cx="1960880" cy="398780"/>
          </a:xfrm>
          <a:prstGeom prst="rect">
            <a:avLst/>
          </a:prstGeom>
          <a:noFill/>
        </p:spPr>
        <p:txBody>
          <a:bodyPr wrap="none" rtlCol="0">
            <a:spAutoFit/>
          </a:bodyPr>
          <a:lstStyle/>
          <a:p>
            <a:r>
              <a:rPr lang="ja-JP" altLang="en-US" sz="2000" b="1">
                <a:solidFill>
                  <a:schemeClr val="tx1"/>
                </a:solidFill>
              </a:rPr>
              <a:t>内点（分岐点）</a:t>
            </a:r>
          </a:p>
        </p:txBody>
      </p:sp>
      <p:sp>
        <p:nvSpPr>
          <p:cNvPr id="19" name="Text Box 18"/>
          <p:cNvSpPr txBox="1"/>
          <p:nvPr/>
        </p:nvSpPr>
        <p:spPr>
          <a:xfrm>
            <a:off x="829945" y="2349500"/>
            <a:ext cx="5664835" cy="2676525"/>
          </a:xfrm>
          <a:prstGeom prst="rect">
            <a:avLst/>
          </a:prstGeom>
          <a:noFill/>
        </p:spPr>
        <p:txBody>
          <a:bodyPr wrap="square" rtlCol="0">
            <a:spAutoFit/>
          </a:bodyPr>
          <a:lstStyle/>
          <a:p>
            <a:r>
              <a:rPr lang="ja-JP" altLang="en-US" sz="2400"/>
              <a:t>枝が左右に</a:t>
            </a:r>
            <a:r>
              <a:rPr lang="en-US" altLang="ja-JP" sz="2400"/>
              <a:t>...</a:t>
            </a:r>
            <a:endParaRPr lang="ja-JP" altLang="en-US" sz="2400"/>
          </a:p>
          <a:p>
            <a:pPr marL="342900" indent="-342900">
              <a:buFont typeface="Arial" panose="02080604020202020204" pitchFamily="34" charset="0"/>
              <a:buChar char="•"/>
            </a:pPr>
            <a:r>
              <a:rPr lang="ja-JP" altLang="en-US" sz="2400"/>
              <a:t>分岐する頂点を「</a:t>
            </a:r>
            <a:r>
              <a:rPr lang="ja-JP" altLang="en-US" sz="2400" b="1"/>
              <a:t>内点（分岐点）</a:t>
            </a:r>
            <a:r>
              <a:rPr lang="ja-JP" altLang="en-US" sz="2400"/>
              <a:t>」</a:t>
            </a:r>
          </a:p>
          <a:p>
            <a:pPr marL="342900" indent="-342900">
              <a:buFont typeface="Arial" panose="02080604020202020204" pitchFamily="34" charset="0"/>
              <a:buChar char="•"/>
            </a:pPr>
            <a:r>
              <a:rPr lang="ja-JP" altLang="en-US" sz="2400"/>
              <a:t>分岐しない点を「</a:t>
            </a:r>
            <a:r>
              <a:rPr lang="ja-JP" altLang="en-US" sz="2400" b="1"/>
              <a:t>端点</a:t>
            </a:r>
            <a:r>
              <a:rPr lang="ja-JP" altLang="en-US" sz="2400"/>
              <a:t>」</a:t>
            </a:r>
          </a:p>
          <a:p>
            <a:endParaRPr lang="ja-JP" altLang="en-US" sz="2400"/>
          </a:p>
          <a:p>
            <a:r>
              <a:rPr lang="ja-JP" altLang="en-US" sz="2400"/>
              <a:t>枝で隣接する</a:t>
            </a:r>
            <a:r>
              <a:rPr lang="en-US" altLang="ja-JP" sz="2400"/>
              <a:t>2</a:t>
            </a:r>
            <a:r>
              <a:rPr lang="ja-JP" altLang="en-US" sz="2400"/>
              <a:t>頂点のうち</a:t>
            </a:r>
            <a:r>
              <a:rPr lang="en-US" altLang="ja-JP" sz="2400"/>
              <a:t>...</a:t>
            </a:r>
            <a:endParaRPr lang="ja-JP" altLang="en-US" sz="2400"/>
          </a:p>
          <a:p>
            <a:pPr marL="285750" indent="-285750">
              <a:buFont typeface="Arial" panose="02080604020202020204" pitchFamily="34" charset="0"/>
              <a:buChar char="•"/>
            </a:pPr>
            <a:r>
              <a:rPr lang="ja-JP" altLang="en-US" sz="2400"/>
              <a:t>端点に近い頂点を「</a:t>
            </a:r>
            <a:r>
              <a:rPr lang="ja-JP" altLang="en-US" sz="2400" b="1"/>
              <a:t>子</a:t>
            </a:r>
            <a:r>
              <a:rPr lang="ja-JP" altLang="en-US" sz="2400"/>
              <a:t>」</a:t>
            </a:r>
          </a:p>
          <a:p>
            <a:pPr marL="285750" indent="-285750">
              <a:buFont typeface="Arial" panose="02080604020202020204" pitchFamily="34" charset="0"/>
              <a:buChar char="•"/>
            </a:pPr>
            <a:r>
              <a:rPr lang="ja-JP" altLang="en-US" sz="2400"/>
              <a:t>端点から遠い頂点を「</a:t>
            </a:r>
            <a:r>
              <a:rPr lang="ja-JP" altLang="en-US" sz="2400" b="1"/>
              <a:t>親</a:t>
            </a:r>
            <a:r>
              <a:rPr lang="ja-JP" altLang="en-US" sz="24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7.1</a:t>
            </a:r>
            <a:r>
              <a:rPr lang="ja-JP" altLang="en-US" sz="3600" dirty="0"/>
              <a:t>　回帰の決定木</a:t>
            </a:r>
          </a:p>
        </p:txBody>
      </p:sp>
      <mc:AlternateContent xmlns:mc="http://schemas.openxmlformats.org/markup-compatibility/2006">
        <mc:Choice xmlns:a14="http://schemas.microsoft.com/office/drawing/2010/main" Requires="a14">
          <p:sp>
            <p:nvSpPr>
              <p:cNvPr id="19" name="Text Box 18"/>
              <p:cNvSpPr txBox="1"/>
              <p:nvPr/>
            </p:nvSpPr>
            <p:spPr>
              <a:xfrm>
                <a:off x="1064895" y="1878965"/>
                <a:ext cx="10098405" cy="4423327"/>
              </a:xfrm>
              <a:prstGeom prst="rect">
                <a:avLst/>
              </a:prstGeom>
              <a:noFill/>
            </p:spPr>
            <p:txBody>
              <a:bodyPr wrap="square" rtlCol="0">
                <a:spAutoFit/>
              </a:bodyPr>
              <a:lstStyle/>
              <a:p>
                <a:r>
                  <a:rPr lang="ja-JP" altLang="en-US" sz="2000" dirty="0">
                    <a:latin typeface="+mn-ea"/>
                    <a:cs typeface="DejaVu Math TeX Gyre" panose="02000503000000000000" charset="0"/>
                  </a:rPr>
                  <a:t>同時確率密度関数が</a:t>
                </a:r>
                <a:r>
                  <a:rPr lang="en-US" altLang="ja-JP" sz="2000" dirty="0">
                    <a:latin typeface="+mn-ea"/>
                    <a:cs typeface="DejaVu Math TeX Gyre" panose="02000503000000000000" charset="0"/>
                  </a:rPr>
                  <a:t> </a:t>
                </a:r>
                <a14:m>
                  <m:oMath xmlns:m="http://schemas.openxmlformats.org/officeDocument/2006/math">
                    <m:r>
                      <a:rPr lang="en-US" altLang="ja-JP" sz="2000" i="1">
                        <a:latin typeface="Cambria Math" panose="02040503050406030204" pitchFamily="18" charset="0"/>
                        <a:cs typeface="DejaVu Math TeX Gyre" panose="02000503000000000000" charset="0"/>
                      </a:rPr>
                      <m:t>𝑓𝑋𝑌</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𝑥</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𝑦</m:t>
                    </m:r>
                    <m:r>
                      <a:rPr lang="en-US" altLang="ja-JP" sz="2000" i="1">
                        <a:latin typeface="Cambria Math" panose="02040503050406030204" pitchFamily="18" charset="0"/>
                        <a:cs typeface="DejaVu Math TeX Gyre" panose="02000503000000000000" charset="0"/>
                      </a:rPr>
                      <m:t>)</m:t>
                    </m:r>
                  </m:oMath>
                </a14:m>
                <a:r>
                  <a:rPr lang="ja-JP" altLang="en-US" sz="2000" dirty="0">
                    <a:latin typeface="DejaVu Math TeX Gyre" panose="02000503000000000000" charset="0"/>
                    <a:cs typeface="DejaVu Math TeX Gyre" panose="02000503000000000000" charset="0"/>
                  </a:rPr>
                  <a:t>であるとき、</a:t>
                </a:r>
              </a:p>
              <a:p>
                <a:endParaRPr lang="en-US" altLang="ja-JP" sz="2400" i="1" dirty="0">
                  <a:latin typeface="DejaVu Math TeX Gyre" panose="02000503000000000000" charset="0"/>
                  <a:cs typeface="DejaVu Math TeX Gyre" panose="02000503000000000000" charset="0"/>
                </a:endParaRPr>
              </a:p>
              <a:p>
                <a:pPr algn="ctr"/>
                <a14:m>
                  <m:oMath xmlns:m="http://schemas.openxmlformats.org/officeDocument/2006/math">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 </m:t>
                    </m:r>
                    <m:box>
                      <m:boxPr>
                        <m:noBreak m:val="on"/>
                        <m:ctrlPr>
                          <a:rPr lang="en-US" altLang="ja-JP" sz="2400" i="1">
                            <a:latin typeface="Cambria Math" panose="02040503050406030204" pitchFamily="18" charset="0"/>
                            <a:cs typeface="DejaVu Math TeX Gyre" panose="02000503000000000000" charset="0"/>
                          </a:rPr>
                        </m:ctrlPr>
                      </m:boxPr>
                      <m:e>
                        <m:r>
                          <a:rPr lang="en-US" altLang="ja-JP" sz="2400" i="1">
                            <a:latin typeface="Cambria Math" panose="02040503050406030204" pitchFamily="18" charset="0"/>
                            <a:cs typeface="DejaVu Math TeX Gyre" panose="02000503000000000000" charset="0"/>
                          </a:rPr>
                          <m:t>∶=</m:t>
                        </m:r>
                      </m:e>
                    </m:box>
                    <m:r>
                      <a:rPr lang="en-US" altLang="ja-JP" sz="2400" i="1">
                        <a:latin typeface="Cambria Math" panose="02040503050406030204" pitchFamily="18" charset="0"/>
                        <a:cs typeface="DejaVu Math TeX Gyre" panose="02000503000000000000" charset="0"/>
                      </a:rPr>
                      <m:t>𝐸</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𝑌</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m:t>
                    </m:r>
                    <m:f>
                      <m:fPr>
                        <m:ctrlPr>
                          <a:rPr lang="en-US" altLang="ja-JP" sz="2400" i="1">
                            <a:latin typeface="Cambria Math" panose="02040503050406030204" pitchFamily="18" charset="0"/>
                            <a:cs typeface="DejaVu Math TeX Gyre" panose="02000503000000000000" charset="0"/>
                          </a:rPr>
                        </m:ctrlPr>
                      </m:fPr>
                      <m:num>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𝑦𝑓𝑋𝑌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𝑑𝑦</m:t>
                        </m:r>
                      </m:num>
                      <m:den>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𝑑𝑥</m:t>
                        </m:r>
                      </m:den>
                    </m:f>
                  </m:oMath>
                </a14:m>
                <a:r>
                  <a:rPr lang="en-US" altLang="ja-JP" sz="2400" i="1" dirty="0">
                    <a:latin typeface="DejaVu Math TeX Gyre" panose="02000503000000000000" charset="0"/>
                    <a:cs typeface="DejaVu Math TeX Gyre" panose="02000503000000000000" charset="0"/>
                  </a:rPr>
                  <a:t>	(7.1)</a:t>
                </a:r>
              </a:p>
              <a:p>
                <a:r>
                  <a:rPr lang="ja-JP" altLang="en-US" sz="2000" dirty="0"/>
                  <a:t>として、</a:t>
                </a:r>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𝑥</m:t>
                          </m:r>
                        </m:e>
                        <m:sub>
                          <m:r>
                            <a:rPr lang="en-US" altLang="ja-JP" sz="2400" i="1">
                              <a:latin typeface="Cambria Math" panose="02040503050406030204" pitchFamily="18" charset="0"/>
                              <a:cs typeface="DejaVu Math TeX Gyre" panose="02000503000000000000" charset="0"/>
                            </a:rPr>
                            <m:t>𝑖</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box>
                        <m:boxPr>
                          <m:noBreak m:val="on"/>
                          <m:ctrlPr>
                            <a:rPr lang="en-US" altLang="ja-JP" sz="2400" i="1">
                              <a:latin typeface="Cambria Math" panose="02040503050406030204" pitchFamily="18" charset="0"/>
                              <a:cs typeface="DejaVu Math TeX Gyre" panose="02000503000000000000" charset="0"/>
                            </a:rPr>
                          </m:ctrlPr>
                        </m:boxPr>
                        <m:e>
                          <m:r>
                            <a:rPr lang="en-US" altLang="ja-JP" sz="2400" i="1">
                              <a:latin typeface="Cambria Math" panose="02040503050406030204" pitchFamily="18" charset="0"/>
                              <a:cs typeface="DejaVu Math TeX Gyre" panose="02000503000000000000" charset="0"/>
                            </a:rPr>
                            <m:t> </m:t>
                          </m:r>
                          <m:groupChr>
                            <m:groupChrPr>
                              <m:chr m:val="⇒"/>
                              <m:vertJc m:val="bot"/>
                              <m:ctrlPr>
                                <a:rPr lang="en-US" altLang="ja-JP" sz="2400" i="1">
                                  <a:latin typeface="Cambria Math" panose="02040503050406030204" pitchFamily="18" charset="0"/>
                                  <a:cs typeface="DejaVu Math TeX Gyre" panose="02000503000000000000" charset="0"/>
                                </a:rPr>
                              </m:ctrlPr>
                            </m:groupChrPr>
                            <m:e/>
                          </m:groupChr>
                          <m:r>
                            <a:rPr lang="en-US" altLang="ja-JP" sz="2400" i="1">
                              <a:latin typeface="Cambria Math" panose="02040503050406030204" pitchFamily="18" charset="0"/>
                              <a:cs typeface="DejaVu Math TeX Gyre" panose="02000503000000000000" charset="0"/>
                            </a:rPr>
                            <m:t> </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𝑖</m:t>
                              </m:r>
                            </m:sub>
                          </m:sSub>
                        </m:e>
                      </m:box>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oMath>
                  </m:oMathPara>
                </a14:m>
                <a:endParaRPr lang="en-US" altLang="ja-JP" sz="2400" i="1" dirty="0">
                  <a:latin typeface="DejaVu Math TeX Gyre" panose="02000503000000000000" charset="0"/>
                  <a:cs typeface="DejaVu Math TeX Gyre" panose="02000503000000000000" charset="0"/>
                </a:endParaRPr>
              </a:p>
              <a:p>
                <a:r>
                  <a:rPr lang="ja-JP" altLang="en-US" sz="2000" dirty="0"/>
                  <a:t>というルールを定め、</a:t>
                </a:r>
              </a:p>
              <a:p>
                <a:endParaRPr lang="ja-JP" altLang="en-US" sz="2400" dirty="0"/>
              </a:p>
              <a:p>
                <a:pPr/>
                <a14:m>
                  <m:oMathPara xmlns:m="http://schemas.openxmlformats.org/officeDocument/2006/math">
                    <m:oMathParaPr>
                      <m:jc m:val="centerGroup"/>
                    </m:oMathParaPr>
                    <m:oMath xmlns:m="http://schemas.openxmlformats.org/officeDocument/2006/math">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chr m:val="∑"/>
                              <m:limLoc m:val="undOvr"/>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𝑗</m:t>
                              </m:r>
                              <m:r>
                                <a:rPr lang="en-US" altLang="ja-JP" sz="2400" i="1">
                                  <a:latin typeface="Cambria Math" panose="02040503050406030204" pitchFamily="18" charset="0"/>
                                  <a:cs typeface="DejaVu Math TeX Gyre" panose="02000503000000000000" charset="0"/>
                                </a:rPr>
                                <m:t>=1</m:t>
                              </m:r>
                            </m:sub>
                            <m:sup>
                              <m:r>
                                <a:rPr lang="en-US" altLang="ja-JP" sz="2400" i="1">
                                  <a:latin typeface="Cambria Math" panose="02040503050406030204" pitchFamily="18" charset="0"/>
                                  <a:cs typeface="DejaVu Math TeX Gyre" panose="02000503000000000000" charset="0"/>
                                </a:rPr>
                                <m:t>𝑚</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sSup>
                                    <m:sSupPr>
                                      <m:ctrlPr>
                                        <a:rPr lang="en-US" altLang="ja-JP" sz="2400" i="1">
                                          <a:latin typeface="Cambria Math" panose="02040503050406030204" pitchFamily="18" charset="0"/>
                                          <a:cs typeface="DejaVu Math TeX Gyre" panose="02000503000000000000" charset="0"/>
                                        </a:rPr>
                                      </m:ctrlPr>
                                    </m:sSupPr>
                                    <m:e>
                                      <m:r>
                                        <a:rPr lang="en-US" altLang="ja-JP" sz="2400" i="1">
                                          <a:latin typeface="Cambria Math" panose="02040503050406030204" pitchFamily="18" charset="0"/>
                                          <a:cs typeface="DejaVu Math TeX Gyre" panose="02000503000000000000" charset="0"/>
                                        </a:rPr>
                                        <m:t>)</m:t>
                                      </m:r>
                                    </m:e>
                                    <m:sup>
                                      <m:r>
                                        <a:rPr lang="en-US" altLang="ja-JP" sz="2400" i="1">
                                          <a:latin typeface="Cambria Math" panose="02040503050406030204" pitchFamily="18" charset="0"/>
                                          <a:cs typeface="DejaVu Math TeX Gyre" panose="02000503000000000000" charset="0"/>
                                        </a:rPr>
                                        <m:t>2</m:t>
                                      </m:r>
                                    </m:sup>
                                  </m:sSup>
                                  <m:r>
                                    <a:rPr lang="en-US" altLang="ja-JP" sz="2400" i="1">
                                      <a:latin typeface="Cambria Math" panose="02040503050406030204" pitchFamily="18" charset="0"/>
                                      <a:cs typeface="DejaVu Math TeX Gyre" panose="02000503000000000000" charset="0"/>
                                    </a:rPr>
                                    <m:t>𝑓</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e>
                      </m:nary>
                      <m:r>
                        <a:rPr lang="en-US" altLang="ja-JP" sz="2400" i="1">
                          <a:latin typeface="Cambria Math" panose="02040503050406030204" pitchFamily="18" charset="0"/>
                          <a:cs typeface="DejaVu Math TeX Gyre" panose="02000503000000000000" charset="0"/>
                        </a:rPr>
                        <m:t>𝑑𝑦</m:t>
                      </m:r>
                    </m:oMath>
                  </m:oMathPara>
                </a14:m>
                <a:endParaRPr lang="en-US" altLang="ja-JP" sz="2400" dirty="0"/>
              </a:p>
            </p:txBody>
          </p:sp>
        </mc:Choice>
        <mc:Fallback>
          <p:sp>
            <p:nvSpPr>
              <p:cNvPr id="19" name="Text Box 18"/>
              <p:cNvSpPr txBox="1">
                <a:spLocks noRot="1" noChangeAspect="1" noMove="1" noResize="1" noEditPoints="1" noAdjustHandles="1" noChangeArrowheads="1" noChangeShapeType="1" noTextEdit="1"/>
              </p:cNvSpPr>
              <p:nvPr/>
            </p:nvSpPr>
            <p:spPr>
              <a:xfrm>
                <a:off x="1064895" y="1878965"/>
                <a:ext cx="10098405" cy="4423327"/>
              </a:xfrm>
              <a:prstGeom prst="rect">
                <a:avLst/>
              </a:prstGeom>
              <a:blipFill>
                <a:blip r:embed="rId2"/>
                <a:stretch>
                  <a:fillRect l="-664" t="-1102"/>
                </a:stretch>
              </a:blipFill>
            </p:spPr>
            <p:txBody>
              <a:bodyPr/>
              <a:lstStyle/>
              <a:p>
                <a:r>
                  <a:rPr lang="ja-JP"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2013</Words>
  <Application>Microsoft Office PowerPoint</Application>
  <PresentationFormat>ワイド画面</PresentationFormat>
  <Paragraphs>364</Paragraphs>
  <Slides>37</Slides>
  <Notes>12</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37</vt:i4>
      </vt:variant>
    </vt:vector>
  </HeadingPairs>
  <TitlesOfParts>
    <vt:vector size="51" baseType="lpstr">
      <vt:lpstr>Courier 10 Pitch</vt:lpstr>
      <vt:lpstr>DejaVu Math TeX Gyre</vt:lpstr>
      <vt:lpstr>DejaVu Sans</vt:lpstr>
      <vt:lpstr>ＭＳ Ｐゴシック</vt:lpstr>
      <vt:lpstr>SimSun</vt:lpstr>
      <vt:lpstr>YakuHanJPs</vt:lpstr>
      <vt:lpstr>ヒラギノ角ゴ ProN W3</vt:lpstr>
      <vt:lpstr>メイリオ</vt:lpstr>
      <vt:lpstr>Arial</vt:lpstr>
      <vt:lpstr>Arial Black</vt:lpstr>
      <vt:lpstr>Calibri</vt:lpstr>
      <vt:lpstr>Cambria Math</vt:lpstr>
      <vt:lpstr>Century Gothic</vt:lpstr>
      <vt:lpstr>Office Theme</vt:lpstr>
      <vt:lpstr>第7章　決定木</vt:lpstr>
      <vt:lpstr>決定木（decision tree）とは</vt:lpstr>
      <vt:lpstr>決定木（decision tree）とは</vt:lpstr>
      <vt:lpstr>回帰木とは</vt:lpstr>
      <vt:lpstr>回帰木とは</vt:lpstr>
      <vt:lpstr>分類木とは</vt:lpstr>
      <vt:lpstr>分類木とは</vt:lpstr>
      <vt:lpstr>7.1　回帰の決定木</vt:lpstr>
      <vt:lpstr>7.1　回帰の決定木</vt:lpstr>
      <vt:lpstr>7.1　回帰の決定木</vt:lpstr>
      <vt:lpstr>7.1　回帰の決定木</vt:lpstr>
      <vt:lpstr>7.1　回帰の決定木</vt:lpstr>
      <vt:lpstr>7.1　回帰の決定木</vt:lpstr>
      <vt:lpstr>7.1　回帰の決定木</vt:lpstr>
      <vt:lpstr>7.1　回帰の決定木</vt:lpstr>
      <vt:lpstr>スタック（LIFO）・キュー（FIFO）</vt:lpstr>
      <vt:lpstr>7.1　回帰の決定木</vt:lpstr>
      <vt:lpstr>7.1　回帰の決定木</vt:lpstr>
      <vt:lpstr>7.1　回帰の決定木</vt:lpstr>
      <vt:lpstr>7.1　回帰の決定木</vt:lpstr>
      <vt:lpstr>7.1　回帰の決定木</vt:lpstr>
      <vt:lpstr>7.2　分類の決定木</vt:lpstr>
      <vt:lpstr>7.2　分類の決定木</vt:lpstr>
      <vt:lpstr>7.2　分類の決定木</vt:lpstr>
      <vt:lpstr>7.2　分類の決定木</vt:lpstr>
      <vt:lpstr>7.2　分類の決定木</vt:lpstr>
      <vt:lpstr>7.2　分類の決定木</vt:lpstr>
      <vt:lpstr>7.2　分類の決定木</vt:lpstr>
      <vt:lpstr>アンサンブル学習</vt:lpstr>
      <vt:lpstr>7.3　バギング</vt:lpstr>
      <vt:lpstr>7.3　バギング</vt:lpstr>
      <vt:lpstr>7.3　バギング</vt:lpstr>
      <vt:lpstr>7.4　ランダムフォレスト</vt:lpstr>
      <vt:lpstr>7.4　ランダムフォレスト</vt:lpstr>
      <vt:lpstr>7.5　ブースティング</vt:lpstr>
      <vt:lpstr>7.5　ブースティング</vt:lpstr>
      <vt:lpstr>7.5　ブースティング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田中 龍仁</cp:lastModifiedBy>
  <cp:revision>21</cp:revision>
  <dcterms:created xsi:type="dcterms:W3CDTF">2022-06-17T06:01:47Z</dcterms:created>
  <dcterms:modified xsi:type="dcterms:W3CDTF">2022-06-21T16:08:43Z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