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56" r:id="rId3"/>
    <p:sldId id="257" r:id="rId4"/>
    <p:sldId id="259" r:id="rId6"/>
    <p:sldId id="260" r:id="rId7"/>
    <p:sldId id="261" r:id="rId8"/>
    <p:sldId id="264" r:id="rId9"/>
    <p:sldId id="266" r:id="rId10"/>
    <p:sldId id="267" r:id="rId11"/>
    <p:sldId id="268" r:id="rId12"/>
    <p:sldId id="270" r:id="rId13"/>
    <p:sldId id="271" r:id="rId14"/>
    <p:sldId id="272"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2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「画像の深層学習」と言えばCNNというくらいメジャーな手法である。CNNはConvolutional Neural Networkの頭文字を取ったもので、ニューラルネットワークに「畳み込み」という操作を導入したものである。ここでは、Convolution、畳み込みとは一体なんなのか、という点と、なぜそれが画像認識に有効なのかについて説明していきます。</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CNNは大きく分けて2つのパートに分けることができる。</a:t>
            </a:r>
            <a:endParaRPr lang="en-US"/>
          </a:p>
          <a:p>
            <a:r>
              <a:rPr lang="en-US"/>
              <a:t>1つ目は、画像を読み込み、畳み込みやプーリングによって特徴マップを作成する特徴量抽出パート</a:t>
            </a:r>
            <a:endParaRPr lang="en-US"/>
          </a:p>
          <a:p>
            <a:r>
              <a:rPr lang="en-US"/>
              <a:t>2つ目は、全結合層を繰り返すことで最終的な出力を得る識別パートである</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CNNの話に入る前に、CNNで利用される画像処理の要素技術について説明する。</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言葉で説明しても分かりづらいので、具体例を出して説明しよう。今回は図のような32×32ピクセルの画像を用意した。図1の中央の花を切り出してグレースケール化したものである。グレースケール化するとR／G／Bの数値は同一になるので、「32×32×1のテンソル」と見なせる。1ピクセルは、8bitsのデータとして0～255の値をとる。</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図2を具体的に数値表現したものが以下の図3である。すべて記述すると大きすぎるので、左上の10×10ピクセルだけを取り出している。</a:t>
            </a:r>
            <a:endParaRPr lang="en-US"/>
          </a:p>
          <a:p>
            <a:r>
              <a:rPr lang="en-US"/>
              <a:t>ここでは図4のような5×5のカーネルを考える。</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まず元の画像の左上からカーネルと同サイズ（5×5）のウィンドウを取り出し、要素同士を掛け合わせた後、それらをすべて合計して1つの数値を計算する。この場合は28となる。</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次に、抽出するウィンドウを右に3ピクセル少しずらして新しく1つの数値を計算する。2つ目の数値は-165となる。</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このように、畳み込みを行うことで、32×32のピクセルが10×10のピクセルに縮小された。この例では5×5のカーネルを3ピクセルずつずらしながら畳み込みを行っていったが、カーネルの中身を変えたり、カーネルのサイズやずらすピクセル幅を変えたりすることで、異なる結果を得ることができる。なお、このウィンドウをずらす操作のことをストライドと呼ぶ。</a:t>
            </a:r>
            <a:endParaRPr lang="en-US"/>
          </a:p>
          <a:p>
            <a:r>
              <a:rPr lang="en-US"/>
              <a:t>畳み込みの結果はテンソルであり、テンソルは画像のようなもの。畳み込みの結果で得られた1ピクセルは、複数のピクセルの数値情報を組み入れて計算した結果であるから、単一の数値情報であるが畳み込みに利用したウィンドウが持つ特徴的な数値を示すことになる。畳み込みによって得られたテンソルを特徴マップ（Feature map）と呼ぶ。特徴マップは名前の通り、カーネルにより抽出された特徴的な量であり、カーネルによってさまざまな情報を作り出すことができる</a:t>
            </a:r>
            <a:r>
              <a:rPr lang="ja-JP" altLang="en-US"/>
              <a:t>。</a:t>
            </a:r>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畳み込みに似た処理で、プーリング（pooling）という処理がある。プーリングとは、ウィンドウの数値データから1つの数値を作り出す処理だ。例えばウィンドウ中の最大値を選択する最大値プーリングや、ウィンドウ中の平均値を選択する平均値プーリングなどがある。最もよく使われるのは最大値プーリングだ。</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CNNは大きく分けて2つのパートに分けることができる。</a:t>
            </a:r>
            <a:endParaRPr lang="en-US"/>
          </a:p>
          <a:p>
            <a:r>
              <a:rPr lang="en-US"/>
              <a:t>1つ目は、画像を読み込み、畳み込みやプーリングによって特徴マップを作成する特徴量抽出パート</a:t>
            </a:r>
            <a:endParaRPr lang="en-US"/>
          </a:p>
          <a:p>
            <a:r>
              <a:rPr lang="en-US"/>
              <a:t>2つ目は、全結合層を繰り返すことで最終的な出力を得る識別パートである</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4800"/>
              <a:t>Convolutional Neural Networkとは</a:t>
            </a:r>
            <a:endParaRPr lang="en-US" sz="4800"/>
          </a:p>
        </p:txBody>
      </p:sp>
      <p:sp>
        <p:nvSpPr>
          <p:cNvPr id="3" name="Subtitle 2"/>
          <p:cNvSpPr>
            <a:spLocks noGrp="1"/>
          </p:cNvSpPr>
          <p:nvPr>
            <p:ph type="subTitle" idx="1"/>
          </p:nvPr>
        </p:nvSpPr>
        <p:spPr/>
        <p:txBody>
          <a:bodyPr/>
          <a:p>
            <a:r>
              <a:rPr lang="en-US"/>
              <a:t>1019097</a:t>
            </a:r>
            <a:r>
              <a:rPr lang="ja-JP" altLang="en-US"/>
              <a:t>　田中龍仁</a:t>
            </a:r>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プーリング</a:t>
            </a:r>
            <a:endParaRPr lang="en-US"/>
          </a:p>
        </p:txBody>
      </p:sp>
      <p:sp>
        <p:nvSpPr>
          <p:cNvPr id="3" name="Content Placeholder 2"/>
          <p:cNvSpPr>
            <a:spLocks noGrp="1"/>
          </p:cNvSpPr>
          <p:nvPr>
            <p:ph idx="1"/>
          </p:nvPr>
        </p:nvSpPr>
        <p:spPr/>
        <p:txBody>
          <a:bodyPr/>
          <a:p>
            <a:pPr marL="0" indent="0">
              <a:buNone/>
            </a:pPr>
            <a:r>
              <a:rPr lang="ja-JP" altLang="en-US" b="1"/>
              <a:t>プーリング</a:t>
            </a:r>
            <a:endParaRPr lang="ja-JP" altLang="en-US" b="1"/>
          </a:p>
          <a:p>
            <a:pPr marL="0" indent="0">
              <a:buNone/>
            </a:pPr>
            <a:r>
              <a:rPr lang="ja-JP" altLang="en-US"/>
              <a:t>ウィンドウの数値データから1つの数値を作り出す処理</a:t>
            </a:r>
            <a:endParaRPr lang="ja-JP" altLang="en-US"/>
          </a:p>
          <a:p>
            <a:pPr marL="0" indent="0">
              <a:buNone/>
            </a:pPr>
            <a:r>
              <a:rPr lang="en-US" altLang="ja-JP"/>
              <a:t>ex) </a:t>
            </a:r>
            <a:r>
              <a:rPr lang="ja-JP" altLang="en-US"/>
              <a:t>最大値プーリング、平均値プーリング</a:t>
            </a:r>
            <a:endParaRPr lang="ja-JP" altLang="en-US"/>
          </a:p>
        </p:txBody>
      </p:sp>
      <p:pic>
        <p:nvPicPr>
          <p:cNvPr id="4" name="Picture 3" descr="Screenshot from 2022-10-18 14-21-18"/>
          <p:cNvPicPr>
            <a:picLocks noChangeAspect="1"/>
          </p:cNvPicPr>
          <p:nvPr/>
        </p:nvPicPr>
        <p:blipFill>
          <a:blip r:embed="rId1"/>
          <a:stretch>
            <a:fillRect/>
          </a:stretch>
        </p:blipFill>
        <p:spPr>
          <a:xfrm>
            <a:off x="2200275" y="3474085"/>
            <a:ext cx="3261995" cy="1880235"/>
          </a:xfrm>
          <a:prstGeom prst="rect">
            <a:avLst/>
          </a:prstGeom>
        </p:spPr>
      </p:pic>
      <p:sp>
        <p:nvSpPr>
          <p:cNvPr id="5" name="Text Box 4"/>
          <p:cNvSpPr txBox="1"/>
          <p:nvPr/>
        </p:nvSpPr>
        <p:spPr>
          <a:xfrm>
            <a:off x="1903095" y="5522595"/>
            <a:ext cx="3856990" cy="368300"/>
          </a:xfrm>
          <a:prstGeom prst="rect">
            <a:avLst/>
          </a:prstGeom>
          <a:noFill/>
        </p:spPr>
        <p:txBody>
          <a:bodyPr wrap="square" rtlCol="0" anchor="t">
            <a:spAutoFit/>
          </a:bodyPr>
          <a:p>
            <a:r>
              <a:rPr lang="en-US"/>
              <a:t>TensorFlowによる最大値プーリング</a:t>
            </a:r>
            <a:endParaRPr lang="en-US"/>
          </a:p>
        </p:txBody>
      </p:sp>
      <p:pic>
        <p:nvPicPr>
          <p:cNvPr id="7" name="Picture 6" descr="Screenshot from 2022-10-18 14-23-05"/>
          <p:cNvPicPr>
            <a:picLocks noChangeAspect="1"/>
          </p:cNvPicPr>
          <p:nvPr/>
        </p:nvPicPr>
        <p:blipFill>
          <a:blip r:embed="rId2"/>
          <a:stretch>
            <a:fillRect/>
          </a:stretch>
        </p:blipFill>
        <p:spPr>
          <a:xfrm>
            <a:off x="6187440" y="3895090"/>
            <a:ext cx="3781425" cy="1038225"/>
          </a:xfrm>
          <a:prstGeom prst="rect">
            <a:avLst/>
          </a:prstGeom>
        </p:spPr>
      </p:pic>
      <p:sp>
        <p:nvSpPr>
          <p:cNvPr id="8" name="Text Box 7"/>
          <p:cNvSpPr txBox="1"/>
          <p:nvPr/>
        </p:nvSpPr>
        <p:spPr>
          <a:xfrm>
            <a:off x="7507605" y="5073650"/>
            <a:ext cx="1141095" cy="368300"/>
          </a:xfrm>
          <a:prstGeom prst="rect">
            <a:avLst/>
          </a:prstGeom>
          <a:noFill/>
        </p:spPr>
        <p:txBody>
          <a:bodyPr wrap="square" rtlCol="0" anchor="t">
            <a:spAutoFit/>
          </a:bodyPr>
          <a:p>
            <a:r>
              <a:rPr lang="en-US"/>
              <a:t>実行結果</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CNN</a:t>
            </a:r>
            <a:r>
              <a:rPr lang="ja-JP" altLang="en-US"/>
              <a:t>の構成</a:t>
            </a:r>
            <a:endParaRPr lang="ja-JP" altLang="en-US"/>
          </a:p>
        </p:txBody>
      </p:sp>
      <p:sp>
        <p:nvSpPr>
          <p:cNvPr id="3" name="Content Placeholder 2"/>
          <p:cNvSpPr>
            <a:spLocks noGrp="1"/>
          </p:cNvSpPr>
          <p:nvPr>
            <p:ph idx="1"/>
          </p:nvPr>
        </p:nvSpPr>
        <p:spPr/>
        <p:txBody>
          <a:bodyPr/>
          <a:p>
            <a:pPr marL="457200" indent="-457200">
              <a:buAutoNum type="arabicPeriod"/>
            </a:pPr>
            <a:r>
              <a:rPr lang="en-US"/>
              <a:t>画像を読み込み、畳み込みやプーリングによって特徴マップを作成する特徴量抽出パート</a:t>
            </a:r>
            <a:endParaRPr lang="en-US"/>
          </a:p>
          <a:p>
            <a:pPr marL="457200" indent="-457200">
              <a:buAutoNum type="arabicPeriod"/>
            </a:pPr>
            <a:r>
              <a:rPr lang="en-US"/>
              <a:t>全結合層を繰り返すことで最終的な出力を得る識別パート</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CNN</a:t>
            </a:r>
            <a:r>
              <a:rPr lang="ja-JP" altLang="en-US"/>
              <a:t>の基礎</a:t>
            </a:r>
            <a:endParaRPr lang="ja-JP" altLang="en-US"/>
          </a:p>
        </p:txBody>
      </p:sp>
      <p:sp>
        <p:nvSpPr>
          <p:cNvPr id="3" name="Content Placeholder 2"/>
          <p:cNvSpPr>
            <a:spLocks noGrp="1"/>
          </p:cNvSpPr>
          <p:nvPr>
            <p:ph idx="1"/>
          </p:nvPr>
        </p:nvSpPr>
        <p:spPr/>
        <p:txBody>
          <a:bodyPr>
            <a:normAutofit fontScale="90000" lnSpcReduction="20000"/>
          </a:bodyPr>
          <a:p>
            <a:r>
              <a:rPr lang="en-US"/>
              <a:t>画像認識： 単なる数字にすぎない画像データから、人間にとって意味のある情報を抽出するタスク</a:t>
            </a:r>
            <a:endParaRPr lang="en-US"/>
          </a:p>
          <a:p>
            <a:r>
              <a:rPr lang="en-US"/>
              <a:t>CNN： ニューラルネットワークに「畳み込み」という操作を導入した手法</a:t>
            </a:r>
            <a:endParaRPr lang="en-US"/>
          </a:p>
          <a:p>
            <a:r>
              <a:rPr lang="en-US"/>
              <a:t>カーネル／フィルター： 5×5のような格子状の数値データ</a:t>
            </a:r>
            <a:endParaRPr lang="en-US"/>
          </a:p>
          <a:p>
            <a:r>
              <a:rPr lang="en-US"/>
              <a:t>ウィンドウ： カーネルと同サイズの部分画像</a:t>
            </a:r>
            <a:endParaRPr lang="en-US"/>
          </a:p>
          <a:p>
            <a:r>
              <a:rPr lang="en-US"/>
              <a:t>畳み込み： ウィンドウの数値データとカーネルの積の和により1つの数値を計算する処理を、ウィンドウを少しずつずらしながら全ての要素に対して行って、最終的にテンソルに変換する処理のこと</a:t>
            </a:r>
            <a:endParaRPr lang="en-US"/>
          </a:p>
          <a:p>
            <a:r>
              <a:rPr lang="en-US"/>
              <a:t>特徴マップ： 畳み込みによって得られたテンソル</a:t>
            </a:r>
            <a:endParaRPr lang="en-US"/>
          </a:p>
          <a:p>
            <a:r>
              <a:rPr lang="en-US"/>
              <a:t>パディング： 画像の周りに適当な数値の余白ピクセルを追加すること。これにより、画像の端の特徴を捉える</a:t>
            </a:r>
            <a:endParaRPr lang="en-US"/>
          </a:p>
          <a:p>
            <a:r>
              <a:rPr lang="en-US"/>
              <a:t>プーリング： ウィンドウの数値データから1つの数値を作り出す処理。画像の縮小が行える</a:t>
            </a:r>
            <a:endParaRPr lang="en-US"/>
          </a:p>
          <a:p>
            <a:r>
              <a:rPr lang="en-US"/>
              <a:t>CNNの2つのパート： 畳み込みやプーリングにより特徴マップを作成する特徴量抽出パートと、全結合層を繰り返すことで最終的な出力を得る識別パート</a:t>
            </a:r>
            <a:endParaRPr lang="en-US"/>
          </a:p>
          <a:p>
            <a:r>
              <a:rPr lang="en-US"/>
              <a:t>ソフトマックス関数： 任意の数値である出力を「確率値」に変換する関数。</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Convolutional Neural Networkとは</a:t>
            </a:r>
            <a:endParaRPr lang="en-US" sz="3200"/>
          </a:p>
        </p:txBody>
      </p:sp>
      <p:sp>
        <p:nvSpPr>
          <p:cNvPr id="3" name="Content Placeholder 2"/>
          <p:cNvSpPr>
            <a:spLocks noGrp="1"/>
          </p:cNvSpPr>
          <p:nvPr>
            <p:ph idx="1"/>
          </p:nvPr>
        </p:nvSpPr>
        <p:spPr>
          <a:xfrm>
            <a:off x="647700" y="3122930"/>
            <a:ext cx="10515600" cy="1454150"/>
          </a:xfrm>
        </p:spPr>
        <p:txBody>
          <a:bodyPr/>
          <a:p>
            <a:pPr marL="0" indent="0" algn="ctr">
              <a:buNone/>
            </a:pPr>
            <a:r>
              <a:rPr lang="en-US" sz="3200" b="1"/>
              <a:t>通常のNeural NetworkにConvolutionを追加したもの</a:t>
            </a:r>
            <a:endParaRPr lang="en-US"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CNNにおける画像処理の要素技術</a:t>
            </a:r>
            <a:endParaRPr lang="en-US"/>
          </a:p>
        </p:txBody>
      </p:sp>
      <p:sp>
        <p:nvSpPr>
          <p:cNvPr id="3" name="Content Placeholder 2"/>
          <p:cNvSpPr>
            <a:spLocks noGrp="1"/>
          </p:cNvSpPr>
          <p:nvPr>
            <p:ph idx="1"/>
          </p:nvPr>
        </p:nvSpPr>
        <p:spPr/>
        <p:txBody>
          <a:bodyPr/>
          <a:p>
            <a:pPr marL="0" indent="0">
              <a:buNone/>
            </a:pPr>
            <a:r>
              <a:rPr lang="en-US" b="1"/>
              <a:t>畳み込み</a:t>
            </a:r>
            <a:endParaRPr lang="en-US" b="1"/>
          </a:p>
          <a:p>
            <a:pPr marL="0" indent="0">
              <a:buNone/>
            </a:pPr>
            <a:r>
              <a:rPr lang="en-US"/>
              <a:t>畳み込み（convolution）とは、画像処理でよく利用される手法で、カーネル（またはフィルター）と呼ばれる格子状の数値データと、カーネルと同サイズの部分画像（ウィンドウと呼ぶ）の数値データについて、要素ごとの積の和を計算することで、1つの数値に変換する処理のことである*。この変換処理を、ウィンドウを少しずつずらして処理を行うことで、小さい格子状の数値データ（すなわちテンソル）に変換する。</a:t>
            </a:r>
            <a:endParaRPr lang="en-US"/>
          </a:p>
        </p:txBody>
      </p:sp>
      <p:sp>
        <p:nvSpPr>
          <p:cNvPr id="4" name="Text Box 3"/>
          <p:cNvSpPr txBox="1"/>
          <p:nvPr/>
        </p:nvSpPr>
        <p:spPr>
          <a:xfrm>
            <a:off x="5257800" y="6402705"/>
            <a:ext cx="6837680" cy="337185"/>
          </a:xfrm>
          <a:prstGeom prst="rect">
            <a:avLst/>
          </a:prstGeom>
          <a:noFill/>
        </p:spPr>
        <p:txBody>
          <a:bodyPr wrap="none" rtlCol="0">
            <a:spAutoFit/>
          </a:bodyPr>
          <a:p>
            <a:pPr algn="l"/>
            <a:r>
              <a:rPr lang="en-US" sz="1600">
                <a:sym typeface="+mn-ea"/>
              </a:rPr>
              <a:t>* </a:t>
            </a:r>
            <a:r>
              <a:rPr lang="en-US" sz="1600"/>
              <a:t>要素の積の和に、さらにバイアス項と呼ばれる値を加えることもある。</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CNNにおける画像処理の要素技術</a:t>
            </a:r>
            <a:endParaRPr lang="en-US"/>
          </a:p>
        </p:txBody>
      </p:sp>
      <p:pic>
        <p:nvPicPr>
          <p:cNvPr id="4" name="Content Placeholder 3"/>
          <p:cNvPicPr>
            <a:picLocks noChangeAspect="1"/>
          </p:cNvPicPr>
          <p:nvPr>
            <p:ph idx="1"/>
          </p:nvPr>
        </p:nvPicPr>
        <p:blipFill>
          <a:blip r:embed="rId1"/>
          <a:stretch>
            <a:fillRect/>
          </a:stretch>
        </p:blipFill>
        <p:spPr>
          <a:xfrm>
            <a:off x="647700" y="1842135"/>
            <a:ext cx="5162550" cy="3876675"/>
          </a:xfrm>
          <a:prstGeom prst="rect">
            <a:avLst/>
          </a:prstGeom>
        </p:spPr>
      </p:pic>
      <p:pic>
        <p:nvPicPr>
          <p:cNvPr id="5" name="Picture 4"/>
          <p:cNvPicPr>
            <a:picLocks noChangeAspect="1"/>
          </p:cNvPicPr>
          <p:nvPr/>
        </p:nvPicPr>
        <p:blipFill>
          <a:blip r:embed="rId2"/>
          <a:stretch>
            <a:fillRect/>
          </a:stretch>
        </p:blipFill>
        <p:spPr>
          <a:xfrm>
            <a:off x="6590030" y="1842135"/>
            <a:ext cx="4371975" cy="4371975"/>
          </a:xfrm>
          <a:prstGeom prst="rect">
            <a:avLst/>
          </a:prstGeom>
        </p:spPr>
      </p:pic>
      <p:sp>
        <p:nvSpPr>
          <p:cNvPr id="6" name="Text Box 5"/>
          <p:cNvSpPr txBox="1"/>
          <p:nvPr/>
        </p:nvSpPr>
        <p:spPr>
          <a:xfrm>
            <a:off x="6590030" y="6294120"/>
            <a:ext cx="2633980" cy="337185"/>
          </a:xfrm>
          <a:prstGeom prst="rect">
            <a:avLst/>
          </a:prstGeom>
          <a:noFill/>
        </p:spPr>
        <p:txBody>
          <a:bodyPr wrap="none" rtlCol="0">
            <a:spAutoFit/>
          </a:bodyPr>
          <a:p>
            <a:pPr algn="l"/>
            <a:r>
              <a:rPr lang="en-US" sz="1600"/>
              <a:t>図2　32×32ビクセルの画像</a:t>
            </a:r>
            <a:endParaRPr lang="en-US" sz="1600"/>
          </a:p>
        </p:txBody>
      </p:sp>
      <p:sp>
        <p:nvSpPr>
          <p:cNvPr id="7" name="Text Box 6"/>
          <p:cNvSpPr txBox="1"/>
          <p:nvPr/>
        </p:nvSpPr>
        <p:spPr>
          <a:xfrm>
            <a:off x="647700" y="5835015"/>
            <a:ext cx="3430270" cy="337185"/>
          </a:xfrm>
          <a:prstGeom prst="rect">
            <a:avLst/>
          </a:prstGeom>
          <a:noFill/>
        </p:spPr>
        <p:txBody>
          <a:bodyPr wrap="square" rtlCol="0" anchor="t">
            <a:spAutoFit/>
          </a:bodyPr>
          <a:p>
            <a:r>
              <a:rPr lang="en-US" sz="1600"/>
              <a:t>図1　bluebonnet</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CNNにおける画像処理の要素技術</a:t>
            </a:r>
            <a:endParaRPr lang="en-US"/>
          </a:p>
        </p:txBody>
      </p:sp>
      <p:pic>
        <p:nvPicPr>
          <p:cNvPr id="8" name="Content Placeholder 7"/>
          <p:cNvPicPr>
            <a:picLocks noChangeAspect="1"/>
          </p:cNvPicPr>
          <p:nvPr>
            <p:ph idx="1"/>
          </p:nvPr>
        </p:nvPicPr>
        <p:blipFill>
          <a:blip r:embed="rId1"/>
          <a:stretch>
            <a:fillRect/>
          </a:stretch>
        </p:blipFill>
        <p:spPr>
          <a:xfrm>
            <a:off x="1299845" y="1535430"/>
            <a:ext cx="4351655" cy="4351655"/>
          </a:xfrm>
          <a:prstGeom prst="rect">
            <a:avLst/>
          </a:prstGeom>
        </p:spPr>
      </p:pic>
      <p:sp>
        <p:nvSpPr>
          <p:cNvPr id="9" name="Text Box 8"/>
          <p:cNvSpPr txBox="1"/>
          <p:nvPr/>
        </p:nvSpPr>
        <p:spPr>
          <a:xfrm>
            <a:off x="1299845" y="6045835"/>
            <a:ext cx="3458845" cy="337185"/>
          </a:xfrm>
          <a:prstGeom prst="rect">
            <a:avLst/>
          </a:prstGeom>
          <a:noFill/>
        </p:spPr>
        <p:txBody>
          <a:bodyPr wrap="square" rtlCol="0" anchor="t">
            <a:spAutoFit/>
          </a:bodyPr>
          <a:p>
            <a:r>
              <a:rPr lang="en-US" sz="1600"/>
              <a:t>図3　図2を数値化したデータ</a:t>
            </a:r>
            <a:endParaRPr lang="en-US" sz="1600"/>
          </a:p>
        </p:txBody>
      </p:sp>
      <p:pic>
        <p:nvPicPr>
          <p:cNvPr id="10" name="Picture 9"/>
          <p:cNvPicPr>
            <a:picLocks noChangeAspect="1"/>
          </p:cNvPicPr>
          <p:nvPr/>
        </p:nvPicPr>
        <p:blipFill>
          <a:blip r:embed="rId2"/>
          <a:stretch>
            <a:fillRect/>
          </a:stretch>
        </p:blipFill>
        <p:spPr>
          <a:xfrm>
            <a:off x="6503670" y="1663700"/>
            <a:ext cx="4095750" cy="4095750"/>
          </a:xfrm>
          <a:prstGeom prst="rect">
            <a:avLst/>
          </a:prstGeom>
        </p:spPr>
      </p:pic>
      <p:sp>
        <p:nvSpPr>
          <p:cNvPr id="11" name="Text Box 10"/>
          <p:cNvSpPr txBox="1"/>
          <p:nvPr/>
        </p:nvSpPr>
        <p:spPr>
          <a:xfrm>
            <a:off x="6608445" y="6045835"/>
            <a:ext cx="3171825" cy="337185"/>
          </a:xfrm>
          <a:prstGeom prst="rect">
            <a:avLst/>
          </a:prstGeom>
          <a:noFill/>
        </p:spPr>
        <p:txBody>
          <a:bodyPr wrap="square" rtlCol="0" anchor="t">
            <a:spAutoFit/>
          </a:bodyPr>
          <a:p>
            <a:r>
              <a:rPr lang="en-US" sz="1600"/>
              <a:t>図4　5×5のサンプルカーネル</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畳み込み処理</a:t>
            </a:r>
            <a:endParaRPr lang="ja-JP" altLang="en-US">
              <a:sym typeface="+mn-ea"/>
            </a:endParaRPr>
          </a:p>
        </p:txBody>
      </p:sp>
      <p:sp>
        <p:nvSpPr>
          <p:cNvPr id="15" name="Text Box 14"/>
          <p:cNvSpPr txBox="1"/>
          <p:nvPr/>
        </p:nvSpPr>
        <p:spPr>
          <a:xfrm>
            <a:off x="6269990" y="2065020"/>
            <a:ext cx="523240" cy="583565"/>
          </a:xfrm>
          <a:prstGeom prst="rect">
            <a:avLst/>
          </a:prstGeom>
          <a:noFill/>
        </p:spPr>
        <p:txBody>
          <a:bodyPr wrap="none" rtlCol="0">
            <a:spAutoFit/>
          </a:bodyPr>
          <a:p>
            <a:r>
              <a:rPr lang="ja-JP" altLang="en-US" sz="3200" b="1"/>
              <a:t>✖</a:t>
            </a:r>
            <a:endParaRPr lang="ja-JP" altLang="en-US" sz="3200" b="1"/>
          </a:p>
        </p:txBody>
      </p:sp>
      <p:graphicFrame>
        <p:nvGraphicFramePr>
          <p:cNvPr id="16" name="Table 15"/>
          <p:cNvGraphicFramePr/>
          <p:nvPr/>
        </p:nvGraphicFramePr>
        <p:xfrm>
          <a:off x="7126605" y="1404620"/>
          <a:ext cx="2164715" cy="1905000"/>
        </p:xfrm>
        <a:graphic>
          <a:graphicData uri="http://schemas.openxmlformats.org/drawingml/2006/table">
            <a:tbl>
              <a:tblPr firstRow="1" bandRow="1">
                <a:tableStyleId>{5940675A-B579-460E-94D1-54222C63F5DA}</a:tableStyleId>
              </a:tblPr>
              <a:tblGrid>
                <a:gridCol w="419100"/>
                <a:gridCol w="427990"/>
                <a:gridCol w="436245"/>
                <a:gridCol w="419100"/>
                <a:gridCol w="462280"/>
              </a:tblGrid>
              <a:tr h="38100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bl>
          </a:graphicData>
        </a:graphic>
      </p:graphicFrame>
      <p:sp>
        <p:nvSpPr>
          <p:cNvPr id="18" name="Down Arrow 17"/>
          <p:cNvSpPr/>
          <p:nvPr/>
        </p:nvSpPr>
        <p:spPr>
          <a:xfrm>
            <a:off x="7918450" y="3600450"/>
            <a:ext cx="581025" cy="60642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wa</a:t>
            </a:r>
            <a:endParaRPr lang="ja-JP" altLang="en-US"/>
          </a:p>
        </p:txBody>
      </p:sp>
      <p:graphicFrame>
        <p:nvGraphicFramePr>
          <p:cNvPr id="19" name="Table 18"/>
          <p:cNvGraphicFramePr/>
          <p:nvPr/>
        </p:nvGraphicFramePr>
        <p:xfrm>
          <a:off x="6959600" y="4358005"/>
          <a:ext cx="2498725" cy="1916430"/>
        </p:xfrm>
        <a:graphic>
          <a:graphicData uri="http://schemas.openxmlformats.org/drawingml/2006/table">
            <a:tbl>
              <a:tblPr firstRow="1" bandRow="1">
                <a:tableStyleId>{5940675A-B579-460E-94D1-54222C63F5DA}</a:tableStyleId>
              </a:tblPr>
              <a:tblGrid>
                <a:gridCol w="483870"/>
                <a:gridCol w="513715"/>
                <a:gridCol w="539750"/>
                <a:gridCol w="488315"/>
                <a:gridCol w="473075"/>
              </a:tblGrid>
              <a:tr h="39243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-38</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-52</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-98</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-54</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147</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-69</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-60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162</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252</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-55</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-81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273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-83</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-57</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-75</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bl>
          </a:graphicData>
        </a:graphic>
      </p:graphicFrame>
      <p:sp>
        <p:nvSpPr>
          <p:cNvPr id="20" name="Text Box 19"/>
          <p:cNvSpPr txBox="1"/>
          <p:nvPr/>
        </p:nvSpPr>
        <p:spPr>
          <a:xfrm>
            <a:off x="8003540" y="3719830"/>
            <a:ext cx="411480" cy="368300"/>
          </a:xfrm>
          <a:prstGeom prst="rect">
            <a:avLst/>
          </a:prstGeom>
          <a:noFill/>
        </p:spPr>
        <p:txBody>
          <a:bodyPr wrap="none" rtlCol="0" anchor="t">
            <a:spAutoFit/>
          </a:bodyPr>
          <a:p>
            <a:pPr algn="ctr"/>
            <a:r>
              <a:rPr lang="ja-JP" altLang="en-US">
                <a:sym typeface="+mn-ea"/>
              </a:rPr>
              <a:t>積</a:t>
            </a:r>
            <a:endParaRPr lang="ja-JP" altLang="en-US">
              <a:sym typeface="+mn-ea"/>
            </a:endParaRPr>
          </a:p>
        </p:txBody>
      </p:sp>
      <p:sp>
        <p:nvSpPr>
          <p:cNvPr id="21" name="Right Arrow 20"/>
          <p:cNvSpPr/>
          <p:nvPr/>
        </p:nvSpPr>
        <p:spPr>
          <a:xfrm>
            <a:off x="9664065" y="4988560"/>
            <a:ext cx="705485" cy="4857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和</a:t>
            </a:r>
            <a:r>
              <a:rPr lang="en-US"/>
              <a:t>e</a:t>
            </a:r>
            <a:endParaRPr lang="en-US"/>
          </a:p>
        </p:txBody>
      </p:sp>
      <p:graphicFrame>
        <p:nvGraphicFramePr>
          <p:cNvPr id="22" name="Table 21"/>
          <p:cNvGraphicFramePr/>
          <p:nvPr/>
        </p:nvGraphicFramePr>
        <p:xfrm>
          <a:off x="10614025" y="4956175"/>
          <a:ext cx="549275" cy="518160"/>
        </p:xfrm>
        <a:graphic>
          <a:graphicData uri="http://schemas.openxmlformats.org/drawingml/2006/table">
            <a:tbl>
              <a:tblPr firstRow="1" bandRow="1">
                <a:tableStyleId>{5940675A-B579-460E-94D1-54222C63F5DA}</a:tableStyleId>
              </a:tblPr>
              <a:tblGrid>
                <a:gridCol w="549275"/>
              </a:tblGrid>
              <a:tr h="518160">
                <a:tc>
                  <a:txBody>
                    <a:bodyPr/>
                    <a:p>
                      <a:pPr algn="ctr">
                        <a:buNone/>
                      </a:pPr>
                      <a:r>
                        <a:rPr lang="en-US" sz="2800"/>
                        <a:t>28</a:t>
                      </a:r>
                      <a:endParaRPr lang="en-US" sz="2800"/>
                    </a:p>
                  </a:txBody>
                  <a:tcPr/>
                </a:tc>
              </a:tr>
            </a:tbl>
          </a:graphicData>
        </a:graphic>
      </p:graphicFrame>
      <p:graphicFrame>
        <p:nvGraphicFramePr>
          <p:cNvPr id="24" name="Table 23"/>
          <p:cNvGraphicFramePr/>
          <p:nvPr/>
        </p:nvGraphicFramePr>
        <p:xfrm>
          <a:off x="647700" y="1404620"/>
          <a:ext cx="5349875" cy="4998720"/>
        </p:xfrm>
        <a:graphic>
          <a:graphicData uri="http://schemas.openxmlformats.org/drawingml/2006/table">
            <a:tbl>
              <a:tblPr firstRow="1" bandRow="1">
                <a:tableStyleId>{5940675A-B579-460E-94D1-54222C63F5DA}</a:tableStyleId>
              </a:tblPr>
              <a:tblGrid>
                <a:gridCol w="440690"/>
                <a:gridCol w="440690"/>
                <a:gridCol w="418465"/>
                <a:gridCol w="408305"/>
                <a:gridCol w="444500"/>
                <a:gridCol w="490855"/>
                <a:gridCol w="506095"/>
                <a:gridCol w="501015"/>
                <a:gridCol w="507365"/>
                <a:gridCol w="548005"/>
                <a:gridCol w="227330"/>
                <a:gridCol w="208280"/>
                <a:gridCol w="208280"/>
              </a:tblGrid>
              <a:tr h="426720">
                <a:tc>
                  <a:txBody>
                    <a:bodyPr/>
                    <a:p>
                      <a:pPr algn="ctr">
                        <a:buNone/>
                      </a:pPr>
                      <a:r>
                        <a:rPr lang="en-US" sz="1600">
                          <a:latin typeface="Courier 10 Pitch" charset="0"/>
                          <a:cs typeface="Courier 10 Pitch" charset="0"/>
                        </a:rPr>
                        <a:t>39</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38</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52</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98</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96</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89</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81</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90</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54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42</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49</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82</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69</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98</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60</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73</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55</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84</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98</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81</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73</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91</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78</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83</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94</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105</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426720">
                <a:tc>
                  <a:txBody>
                    <a:bodyPr/>
                    <a:p>
                      <a:pPr algn="ctr">
                        <a:buNone/>
                      </a:pPr>
                      <a:r>
                        <a:rPr lang="en-US" sz="1600">
                          <a:latin typeface="Courier 10 Pitch" charset="0"/>
                          <a:cs typeface="Courier 10 Pitch" charset="0"/>
                        </a:rPr>
                        <a:t>71</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57</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75</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86</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112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109</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87</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93</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64</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58</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93</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96</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69</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76</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90</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93</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65</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49</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57</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74</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71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73</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48</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31</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23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27</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95</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426720">
                <a:tc>
                  <a:txBody>
                    <a:bodyPr/>
                    <a:p>
                      <a:pPr algn="ctr">
                        <a:buNone/>
                      </a:pPr>
                      <a:r>
                        <a:rPr lang="en-US" sz="1600">
                          <a:latin typeface="Courier 10 Pitch" charset="0"/>
                          <a:cs typeface="Courier 10 Pitch" charset="0"/>
                        </a:rPr>
                        <a:t>82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60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89</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37</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26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36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91</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179070">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r>
              <a:tr h="229870">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r>
              <a:tr h="243840">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r>
            </a:tbl>
          </a:graphicData>
        </a:graphic>
      </p:graphicFrame>
      <p:sp>
        <p:nvSpPr>
          <p:cNvPr id="25" name="Rectangles 24"/>
          <p:cNvSpPr/>
          <p:nvPr/>
        </p:nvSpPr>
        <p:spPr>
          <a:xfrm>
            <a:off x="647700" y="1404620"/>
            <a:ext cx="2146935" cy="215392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n w="38100">
                <a:solidFill>
                  <a:schemeClr val="tx1"/>
                </a:solidFill>
              </a:l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畳み込み処理</a:t>
            </a:r>
            <a:endParaRPr lang="en-US"/>
          </a:p>
        </p:txBody>
      </p:sp>
      <p:sp>
        <p:nvSpPr>
          <p:cNvPr id="15" name="Text Box 14"/>
          <p:cNvSpPr txBox="1"/>
          <p:nvPr/>
        </p:nvSpPr>
        <p:spPr>
          <a:xfrm>
            <a:off x="6269990" y="2065020"/>
            <a:ext cx="523240" cy="583565"/>
          </a:xfrm>
          <a:prstGeom prst="rect">
            <a:avLst/>
          </a:prstGeom>
          <a:noFill/>
        </p:spPr>
        <p:txBody>
          <a:bodyPr wrap="none" rtlCol="0">
            <a:spAutoFit/>
          </a:bodyPr>
          <a:p>
            <a:r>
              <a:rPr lang="ja-JP" altLang="en-US" sz="3200" b="1"/>
              <a:t>✖</a:t>
            </a:r>
            <a:endParaRPr lang="ja-JP" altLang="en-US" sz="3200" b="1"/>
          </a:p>
        </p:txBody>
      </p:sp>
      <p:graphicFrame>
        <p:nvGraphicFramePr>
          <p:cNvPr id="16" name="Table 15"/>
          <p:cNvGraphicFramePr/>
          <p:nvPr/>
        </p:nvGraphicFramePr>
        <p:xfrm>
          <a:off x="7126605" y="1404620"/>
          <a:ext cx="2164715" cy="1905000"/>
        </p:xfrm>
        <a:graphic>
          <a:graphicData uri="http://schemas.openxmlformats.org/drawingml/2006/table">
            <a:tbl>
              <a:tblPr firstRow="1" bandRow="1">
                <a:tableStyleId>{5940675A-B579-460E-94D1-54222C63F5DA}</a:tableStyleId>
              </a:tblPr>
              <a:tblGrid>
                <a:gridCol w="419100"/>
                <a:gridCol w="427990"/>
                <a:gridCol w="436245"/>
                <a:gridCol w="419100"/>
                <a:gridCol w="462280"/>
              </a:tblGrid>
              <a:tr h="38100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- 1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bl>
          </a:graphicData>
        </a:graphic>
      </p:graphicFrame>
      <p:sp>
        <p:nvSpPr>
          <p:cNvPr id="18" name="Down Arrow 17"/>
          <p:cNvSpPr/>
          <p:nvPr/>
        </p:nvSpPr>
        <p:spPr>
          <a:xfrm>
            <a:off x="7918450" y="3600450"/>
            <a:ext cx="581025" cy="60642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wa</a:t>
            </a:r>
            <a:endParaRPr lang="ja-JP" altLang="en-US"/>
          </a:p>
        </p:txBody>
      </p:sp>
      <p:graphicFrame>
        <p:nvGraphicFramePr>
          <p:cNvPr id="19" name="Table 18"/>
          <p:cNvGraphicFramePr/>
          <p:nvPr/>
        </p:nvGraphicFramePr>
        <p:xfrm>
          <a:off x="6959600" y="4358005"/>
          <a:ext cx="2498725" cy="1916430"/>
        </p:xfrm>
        <a:graphic>
          <a:graphicData uri="http://schemas.openxmlformats.org/drawingml/2006/table">
            <a:tbl>
              <a:tblPr firstRow="1" bandRow="1">
                <a:tableStyleId>{5940675A-B579-460E-94D1-54222C63F5DA}</a:tableStyleId>
              </a:tblPr>
              <a:tblGrid>
                <a:gridCol w="483870"/>
                <a:gridCol w="513715"/>
                <a:gridCol w="539750"/>
                <a:gridCol w="488315"/>
                <a:gridCol w="473075"/>
              </a:tblGrid>
              <a:tr h="39243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-38</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-52</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-98</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-54</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147</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-69</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-60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162</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252</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-55</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-81</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273</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-83</a:t>
                      </a:r>
                      <a:endParaRPr lang="en-US" sz="1600">
                        <a:latin typeface="Courier 10 Pitch" charset="0"/>
                        <a:cs typeface="Courier 10 Pitch" charset="0"/>
                      </a:endParaRPr>
                    </a:p>
                  </a:txBody>
                  <a:tcPr/>
                </a:tc>
              </a:tr>
              <a:tr h="381000">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-57</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-75</a:t>
                      </a:r>
                      <a:endParaRPr lang="en-US" sz="1600">
                        <a:latin typeface="Courier 10 Pitch" charset="0"/>
                        <a:cs typeface="Courier 10 Pitch" charset="0"/>
                      </a:endParaRPr>
                    </a:p>
                  </a:txBody>
                  <a:tcPr/>
                </a:tc>
                <a:tc>
                  <a:txBody>
                    <a:bodyPr/>
                    <a:p>
                      <a:pPr algn="ctr">
                        <a:buNone/>
                      </a:pPr>
                      <a:r>
                        <a:rPr lang="en-US" sz="1600">
                          <a:latin typeface="Courier 10 Pitch" charset="0"/>
                          <a:cs typeface="Courier 10 Pitch" charset="0"/>
                        </a:rPr>
                        <a:t>0</a:t>
                      </a:r>
                      <a:endParaRPr lang="en-US" sz="1600">
                        <a:latin typeface="Courier 10 Pitch" charset="0"/>
                        <a:cs typeface="Courier 10 Pitch" charset="0"/>
                      </a:endParaRPr>
                    </a:p>
                  </a:txBody>
                  <a:tcPr/>
                </a:tc>
              </a:tr>
            </a:tbl>
          </a:graphicData>
        </a:graphic>
      </p:graphicFrame>
      <p:sp>
        <p:nvSpPr>
          <p:cNvPr id="20" name="Text Box 19"/>
          <p:cNvSpPr txBox="1"/>
          <p:nvPr/>
        </p:nvSpPr>
        <p:spPr>
          <a:xfrm>
            <a:off x="8003540" y="3719830"/>
            <a:ext cx="411480" cy="368300"/>
          </a:xfrm>
          <a:prstGeom prst="rect">
            <a:avLst/>
          </a:prstGeom>
          <a:noFill/>
        </p:spPr>
        <p:txBody>
          <a:bodyPr wrap="none" rtlCol="0" anchor="t">
            <a:spAutoFit/>
          </a:bodyPr>
          <a:p>
            <a:pPr algn="ctr"/>
            <a:r>
              <a:rPr lang="ja-JP" altLang="en-US">
                <a:sym typeface="+mn-ea"/>
              </a:rPr>
              <a:t>積</a:t>
            </a:r>
            <a:endParaRPr lang="ja-JP" altLang="en-US">
              <a:sym typeface="+mn-ea"/>
            </a:endParaRPr>
          </a:p>
        </p:txBody>
      </p:sp>
      <p:sp>
        <p:nvSpPr>
          <p:cNvPr id="21" name="Right Arrow 20"/>
          <p:cNvSpPr/>
          <p:nvPr/>
        </p:nvSpPr>
        <p:spPr>
          <a:xfrm>
            <a:off x="9664065" y="4988560"/>
            <a:ext cx="705485" cy="4857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和</a:t>
            </a:r>
            <a:r>
              <a:rPr lang="en-US"/>
              <a:t>e</a:t>
            </a:r>
            <a:endParaRPr lang="en-US"/>
          </a:p>
        </p:txBody>
      </p:sp>
      <p:graphicFrame>
        <p:nvGraphicFramePr>
          <p:cNvPr id="22" name="Table 21"/>
          <p:cNvGraphicFramePr/>
          <p:nvPr/>
        </p:nvGraphicFramePr>
        <p:xfrm>
          <a:off x="10580370" y="4956175"/>
          <a:ext cx="868045" cy="518160"/>
        </p:xfrm>
        <a:graphic>
          <a:graphicData uri="http://schemas.openxmlformats.org/drawingml/2006/table">
            <a:tbl>
              <a:tblPr firstRow="1" bandRow="1">
                <a:tableStyleId>{5940675A-B579-460E-94D1-54222C63F5DA}</a:tableStyleId>
              </a:tblPr>
              <a:tblGrid>
                <a:gridCol w="868045"/>
              </a:tblGrid>
              <a:tr h="518160">
                <a:tc>
                  <a:txBody>
                    <a:bodyPr/>
                    <a:p>
                      <a:pPr algn="ctr">
                        <a:buNone/>
                      </a:pPr>
                      <a:r>
                        <a:rPr lang="en-US" sz="2800"/>
                        <a:t>-165</a:t>
                      </a:r>
                      <a:endParaRPr lang="en-US" sz="2800"/>
                    </a:p>
                  </a:txBody>
                  <a:tcPr/>
                </a:tc>
              </a:tr>
            </a:tbl>
          </a:graphicData>
        </a:graphic>
      </p:graphicFrame>
      <p:sp>
        <p:nvSpPr>
          <p:cNvPr id="23" name="Rectangles 22"/>
          <p:cNvSpPr/>
          <p:nvPr/>
        </p:nvSpPr>
        <p:spPr>
          <a:xfrm>
            <a:off x="1923415" y="1404620"/>
            <a:ext cx="2346325" cy="215392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n w="38100">
                <a:solidFill>
                  <a:schemeClr val="tx1"/>
                </a:solidFill>
              </a:ln>
            </a:endParaRPr>
          </a:p>
        </p:txBody>
      </p:sp>
      <p:graphicFrame>
        <p:nvGraphicFramePr>
          <p:cNvPr id="24" name="Table 23"/>
          <p:cNvGraphicFramePr/>
          <p:nvPr/>
        </p:nvGraphicFramePr>
        <p:xfrm>
          <a:off x="647700" y="1404620"/>
          <a:ext cx="5349875" cy="4998720"/>
        </p:xfrm>
        <a:graphic>
          <a:graphicData uri="http://schemas.openxmlformats.org/drawingml/2006/table">
            <a:tbl>
              <a:tblPr firstRow="1" bandRow="1">
                <a:tableStyleId>{5940675A-B579-460E-94D1-54222C63F5DA}</a:tableStyleId>
              </a:tblPr>
              <a:tblGrid>
                <a:gridCol w="440690"/>
                <a:gridCol w="440690"/>
                <a:gridCol w="418465"/>
                <a:gridCol w="408305"/>
                <a:gridCol w="444500"/>
                <a:gridCol w="490855"/>
                <a:gridCol w="506095"/>
                <a:gridCol w="501015"/>
                <a:gridCol w="507365"/>
                <a:gridCol w="548005"/>
                <a:gridCol w="227330"/>
                <a:gridCol w="208280"/>
                <a:gridCol w="208280"/>
              </a:tblGrid>
              <a:tr h="426720">
                <a:tc>
                  <a:txBody>
                    <a:bodyPr/>
                    <a:p>
                      <a:pPr algn="ctr">
                        <a:buNone/>
                      </a:pPr>
                      <a:r>
                        <a:rPr lang="en-US" sz="1600">
                          <a:latin typeface="Courier 10 Pitch" charset="0"/>
                          <a:cs typeface="Courier 10 Pitch" charset="0"/>
                        </a:rPr>
                        <a:t>39</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38</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52</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98</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96</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89</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81</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90</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54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42</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49</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82</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69</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98</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60</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73</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55</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84</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98</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81</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73</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91</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78</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83</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94</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105</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426720">
                <a:tc>
                  <a:txBody>
                    <a:bodyPr/>
                    <a:p>
                      <a:pPr algn="ctr">
                        <a:buNone/>
                      </a:pPr>
                      <a:r>
                        <a:rPr lang="en-US" sz="1600">
                          <a:latin typeface="Courier 10 Pitch" charset="0"/>
                          <a:cs typeface="Courier 10 Pitch" charset="0"/>
                        </a:rPr>
                        <a:t>71</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57</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75</a:t>
                      </a:r>
                      <a:endParaRPr lang="en-US" sz="1600">
                        <a:latin typeface="Courier 10 Pitch" charset="0"/>
                        <a:cs typeface="Courier 10 Pitch" charset="0"/>
                      </a:endParaRPr>
                    </a:p>
                  </a:txBody>
                  <a:tcPr anchor="t" anchorCtr="1"/>
                </a:tc>
                <a:tc>
                  <a:txBody>
                    <a:bodyPr/>
                    <a:p>
                      <a:pPr algn="ctr">
                        <a:buNone/>
                      </a:pPr>
                      <a:r>
                        <a:rPr lang="en-US" sz="1600">
                          <a:latin typeface="Courier 10 Pitch" charset="0"/>
                          <a:cs typeface="Courier 10 Pitch" charset="0"/>
                        </a:rPr>
                        <a:t>86</a:t>
                      </a:r>
                      <a:endParaRPr lang="en-US" sz="1600">
                        <a:latin typeface="Courier 10 Pitch" charset="0"/>
                        <a:cs typeface="Courier 10 Pitch" charset="0"/>
                      </a:endParaRPr>
                    </a:p>
                  </a:txBody>
                  <a:tcPr anchor="t" anchorCtr="1"/>
                </a:tc>
                <a:tc>
                  <a:txBody>
                    <a:bodyPr/>
                    <a:p>
                      <a:pPr algn="ctr">
                        <a:buNone/>
                      </a:pPr>
                      <a:r>
                        <a:rPr lang="en-US" sz="1600">
                          <a:solidFill>
                            <a:schemeClr val="tx1"/>
                          </a:solidFill>
                          <a:latin typeface="Courier 10 Pitch" charset="0"/>
                          <a:cs typeface="Courier 10 Pitch" charset="0"/>
                        </a:rPr>
                        <a:t>88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112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109</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87</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93</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64</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58</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93</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103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96</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69</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76</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90</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86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93</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62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65</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84</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55</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49</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57</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72</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74</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381000">
                <a:tc>
                  <a:txBody>
                    <a:bodyPr/>
                    <a:p>
                      <a:pPr algn="ctr">
                        <a:buNone/>
                      </a:pPr>
                      <a:r>
                        <a:rPr lang="en-US" sz="1600">
                          <a:latin typeface="Courier 10 Pitch" charset="0"/>
                          <a:cs typeface="Courier 10 Pitch" charset="0"/>
                        </a:rPr>
                        <a:t>71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91</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73</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72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48</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31</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23</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27</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78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95</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426720">
                <a:tc>
                  <a:txBody>
                    <a:bodyPr/>
                    <a:p>
                      <a:pPr algn="ctr">
                        <a:buNone/>
                      </a:pPr>
                      <a:r>
                        <a:rPr lang="en-US" sz="1600">
                          <a:latin typeface="Courier 10 Pitch" charset="0"/>
                          <a:cs typeface="Courier 10 Pitch" charset="0"/>
                        </a:rPr>
                        <a:t>82</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60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90</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89</a:t>
                      </a:r>
                      <a:endParaRPr lang="en-US" sz="1600">
                        <a:latin typeface="Courier 10 Pitch" charset="0"/>
                        <a:cs typeface="Courier 10 Pitch" charset="0"/>
                      </a:endParaRPr>
                    </a:p>
                  </a:txBody>
                  <a:tcPr vert="horz" anchor="t" anchorCtr="1"/>
                </a:tc>
                <a:tc>
                  <a:txBody>
                    <a:bodyPr/>
                    <a:p>
                      <a:pPr algn="ctr">
                        <a:buNone/>
                      </a:pPr>
                      <a:r>
                        <a:rPr lang="en-US" sz="1600">
                          <a:latin typeface="Courier 10 Pitch" charset="0"/>
                          <a:cs typeface="Courier 10 Pitch" charset="0"/>
                        </a:rPr>
                        <a:t>37</a:t>
                      </a:r>
                      <a:endParaRPr lang="en-US" sz="1600">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50</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26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36</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58</a:t>
                      </a:r>
                      <a:endParaRPr lang="en-US" sz="1600">
                        <a:solidFill>
                          <a:schemeClr val="tx1"/>
                        </a:solidFill>
                        <a:latin typeface="Courier 10 Pitch" charset="0"/>
                        <a:cs typeface="Courier 10 Pitch" charset="0"/>
                      </a:endParaRPr>
                    </a:p>
                  </a:txBody>
                  <a:tcPr vert="horz" anchor="t" anchorCtr="1"/>
                </a:tc>
                <a:tc>
                  <a:txBody>
                    <a:bodyPr/>
                    <a:p>
                      <a:pPr algn="ctr">
                        <a:buNone/>
                      </a:pPr>
                      <a:r>
                        <a:rPr lang="en-US" sz="1600">
                          <a:solidFill>
                            <a:schemeClr val="tx1"/>
                          </a:solidFill>
                          <a:latin typeface="Courier 10 Pitch" charset="0"/>
                          <a:cs typeface="Courier 10 Pitch" charset="0"/>
                        </a:rPr>
                        <a:t>91</a:t>
                      </a:r>
                      <a:endParaRPr lang="en-US" sz="1600">
                        <a:solidFill>
                          <a:schemeClr val="tx1"/>
                        </a:solidFill>
                        <a:latin typeface="Courier 10 Pitch" charset="0"/>
                        <a:cs typeface="Courier 10 Pitch" charset="0"/>
                      </a:endParaRPr>
                    </a:p>
                  </a:txBody>
                  <a:tcPr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c>
                  <a:txBody>
                    <a:bodyPr/>
                    <a:p>
                      <a:pPr algn="ctr">
                        <a:buNone/>
                      </a:pPr>
                      <a:endParaRPr lang="en-US" sz="1600">
                        <a:solidFill>
                          <a:schemeClr val="tx1"/>
                        </a:solidFill>
                        <a:latin typeface="Courier 10 Pitch" charset="0"/>
                        <a:cs typeface="Courier 10 Pitch" charset="0"/>
                      </a:endParaRPr>
                    </a:p>
                  </a:txBody>
                  <a:tcPr marT="91440" marB="91440" vert="horz" anchor="t" anchorCtr="1"/>
                </a:tc>
              </a:tr>
              <a:tr h="179070">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r>
              <a:tr h="229870">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r>
              <a:tr h="243840">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c>
                  <a:txBody>
                    <a:bodyPr/>
                    <a:p>
                      <a:pPr algn="ctr">
                        <a:buNone/>
                      </a:pPr>
                      <a:endParaRPr lang="en-US" sz="1600">
                        <a:solidFill>
                          <a:schemeClr val="tx1"/>
                        </a:solidFill>
                        <a:latin typeface="Courier 10 Pitch" charset="0"/>
                        <a:cs typeface="Courier 10 Pitch" charset="0"/>
                      </a:endParaRPr>
                    </a:p>
                  </a:txBody>
                  <a:tcPr marT="0" marB="0" vert="horz" anchor="t" anchorCtr="1"/>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畳み込み処理</a:t>
            </a:r>
            <a:endParaRPr lang="en-US"/>
          </a:p>
        </p:txBody>
      </p:sp>
      <p:pic>
        <p:nvPicPr>
          <p:cNvPr id="5" name="Picture 4"/>
          <p:cNvPicPr>
            <a:picLocks noChangeAspect="1"/>
          </p:cNvPicPr>
          <p:nvPr/>
        </p:nvPicPr>
        <p:blipFill>
          <a:blip r:embed="rId1"/>
          <a:stretch>
            <a:fillRect/>
          </a:stretch>
        </p:blipFill>
        <p:spPr>
          <a:xfrm>
            <a:off x="915670" y="1795780"/>
            <a:ext cx="4284345" cy="4284345"/>
          </a:xfrm>
          <a:prstGeom prst="rect">
            <a:avLst/>
          </a:prstGeom>
        </p:spPr>
      </p:pic>
      <p:sp>
        <p:nvSpPr>
          <p:cNvPr id="7" name="Text Box 6"/>
          <p:cNvSpPr txBox="1"/>
          <p:nvPr/>
        </p:nvSpPr>
        <p:spPr>
          <a:xfrm>
            <a:off x="1623060" y="6214110"/>
            <a:ext cx="2540000" cy="368300"/>
          </a:xfrm>
          <a:prstGeom prst="rect">
            <a:avLst/>
          </a:prstGeom>
          <a:noFill/>
        </p:spPr>
        <p:txBody>
          <a:bodyPr wrap="square" rtlCol="0" anchor="t">
            <a:spAutoFit/>
          </a:bodyPr>
          <a:p>
            <a:r>
              <a:rPr lang="en-US"/>
              <a:t>図7　畳み込み結果</a:t>
            </a:r>
            <a:endParaRPr lang="en-US"/>
          </a:p>
        </p:txBody>
      </p:sp>
      <p:sp>
        <p:nvSpPr>
          <p:cNvPr id="9" name="Text Box 8"/>
          <p:cNvSpPr txBox="1"/>
          <p:nvPr/>
        </p:nvSpPr>
        <p:spPr>
          <a:xfrm>
            <a:off x="5539740" y="1813560"/>
            <a:ext cx="5086350" cy="1476375"/>
          </a:xfrm>
          <a:prstGeom prst="rect">
            <a:avLst/>
          </a:prstGeom>
          <a:noFill/>
        </p:spPr>
        <p:txBody>
          <a:bodyPr wrap="square" rtlCol="0">
            <a:spAutoFit/>
          </a:bodyPr>
          <a:p>
            <a:r>
              <a:rPr lang="ja-JP" altLang="en-US" b="1"/>
              <a:t>ストライド</a:t>
            </a:r>
            <a:endParaRPr lang="ja-JP" altLang="en-US" b="1"/>
          </a:p>
          <a:p>
            <a:r>
              <a:rPr lang="en-US" altLang="ja-JP"/>
              <a:t>→ </a:t>
            </a:r>
            <a:r>
              <a:rPr lang="ja-JP" altLang="en-US"/>
              <a:t>フィルタが画像を移動する幅</a:t>
            </a:r>
            <a:endParaRPr lang="ja-JP" altLang="en-US"/>
          </a:p>
          <a:p>
            <a:endParaRPr lang="ja-JP" altLang="en-US"/>
          </a:p>
          <a:p>
            <a:r>
              <a:rPr lang="ja-JP" altLang="en-US" b="1"/>
              <a:t>特徴マップ（Feature map）</a:t>
            </a:r>
            <a:endParaRPr lang="ja-JP" altLang="en-US" b="1"/>
          </a:p>
          <a:p>
            <a:r>
              <a:rPr lang="en-US" altLang="ja-JP">
                <a:sym typeface="+mn-ea"/>
              </a:rPr>
              <a:t>→ </a:t>
            </a:r>
            <a:r>
              <a:rPr lang="ja-JP" altLang="en-US"/>
              <a:t>畳み込みによって得られたテンソルのこと</a:t>
            </a: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a:sym typeface="+mn-ea"/>
              </a:rPr>
              <a:t>畳み込み処理の実装</a:t>
            </a:r>
            <a:endParaRPr lang="en-US"/>
          </a:p>
        </p:txBody>
      </p:sp>
      <p:pic>
        <p:nvPicPr>
          <p:cNvPr id="6" name="Picture 5" descr="Screenshot from 2022-10-18 14-13-23"/>
          <p:cNvPicPr>
            <a:picLocks noChangeAspect="1"/>
          </p:cNvPicPr>
          <p:nvPr/>
        </p:nvPicPr>
        <p:blipFill>
          <a:blip r:embed="rId1"/>
          <a:stretch>
            <a:fillRect/>
          </a:stretch>
        </p:blipFill>
        <p:spPr>
          <a:xfrm>
            <a:off x="1533525" y="1588770"/>
            <a:ext cx="3642360" cy="4573270"/>
          </a:xfrm>
          <a:prstGeom prst="rect">
            <a:avLst/>
          </a:prstGeom>
        </p:spPr>
      </p:pic>
      <p:pic>
        <p:nvPicPr>
          <p:cNvPr id="8" name="Picture 7" descr="Screenshot from 2022-10-18 14-16-46"/>
          <p:cNvPicPr>
            <a:picLocks noChangeAspect="1"/>
          </p:cNvPicPr>
          <p:nvPr/>
        </p:nvPicPr>
        <p:blipFill>
          <a:blip r:embed="rId2"/>
          <a:stretch>
            <a:fillRect/>
          </a:stretch>
        </p:blipFill>
        <p:spPr>
          <a:xfrm>
            <a:off x="5793105" y="2678430"/>
            <a:ext cx="5055870" cy="2393950"/>
          </a:xfrm>
          <a:prstGeom prst="rect">
            <a:avLst/>
          </a:prstGeom>
        </p:spPr>
      </p:pic>
      <p:sp>
        <p:nvSpPr>
          <p:cNvPr id="9" name="Text Box 8"/>
          <p:cNvSpPr txBox="1"/>
          <p:nvPr/>
        </p:nvSpPr>
        <p:spPr>
          <a:xfrm>
            <a:off x="1783715" y="6162040"/>
            <a:ext cx="3142615" cy="368300"/>
          </a:xfrm>
          <a:prstGeom prst="rect">
            <a:avLst/>
          </a:prstGeom>
          <a:noFill/>
        </p:spPr>
        <p:txBody>
          <a:bodyPr wrap="square" rtlCol="0" anchor="t">
            <a:spAutoFit/>
          </a:bodyPr>
          <a:p>
            <a:r>
              <a:rPr lang="en-US"/>
              <a:t>TensorFlowによる畳み込み</a:t>
            </a:r>
            <a:endParaRPr lang="en-US"/>
          </a:p>
        </p:txBody>
      </p:sp>
      <p:sp>
        <p:nvSpPr>
          <p:cNvPr id="10" name="Text Box 9"/>
          <p:cNvSpPr txBox="1"/>
          <p:nvPr/>
        </p:nvSpPr>
        <p:spPr>
          <a:xfrm>
            <a:off x="7754620" y="5201920"/>
            <a:ext cx="1132205" cy="368300"/>
          </a:xfrm>
          <a:prstGeom prst="rect">
            <a:avLst/>
          </a:prstGeom>
          <a:noFill/>
        </p:spPr>
        <p:txBody>
          <a:bodyPr wrap="square" rtlCol="0" anchor="t">
            <a:spAutoFit/>
          </a:bodyPr>
          <a:p>
            <a:r>
              <a:rPr lang="en-US"/>
              <a:t>実行結果</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1811</Words>
  <Application>WPS Presentation</Application>
  <PresentationFormat>宽屏</PresentationFormat>
  <Paragraphs>695</Paragraphs>
  <Slides>12</Slides>
  <Notes>0</Notes>
  <HiddenSlides>0</HiddenSlides>
  <MMClips>0</MMClips>
  <ScaleCrop>false</ScaleCrop>
  <HeadingPairs>
    <vt:vector size="6" baseType="variant">
      <vt:variant>
        <vt:lpstr>已用的字体</vt:lpstr>
      </vt:variant>
      <vt:variant>
        <vt:i4>44</vt:i4>
      </vt:variant>
      <vt:variant>
        <vt:lpstr>主题</vt:lpstr>
      </vt:variant>
      <vt:variant>
        <vt:i4>1</vt:i4>
      </vt:variant>
      <vt:variant>
        <vt:lpstr>幻灯片标题</vt:lpstr>
      </vt:variant>
      <vt:variant>
        <vt:i4>12</vt:i4>
      </vt:variant>
    </vt:vector>
  </HeadingPairs>
  <TitlesOfParts>
    <vt:vector size="57" baseType="lpstr">
      <vt:lpstr>Arial</vt:lpstr>
      <vt:lpstr>SimSun</vt:lpstr>
      <vt:lpstr>Wingdings</vt:lpstr>
      <vt:lpstr>Nimbus Roman No9 L</vt:lpstr>
      <vt:lpstr>Arial Black</vt:lpstr>
      <vt:lpstr>ＭＳ Ｐゴシック</vt:lpstr>
      <vt:lpstr>Noto Sans CJK JP</vt:lpstr>
      <vt:lpstr>ＭＳ ゴシック</vt:lpstr>
      <vt:lpstr>Comfortaa Light</vt:lpstr>
      <vt:lpstr>Droid Sans Fallback</vt:lpstr>
      <vt:lpstr>SimSun</vt:lpstr>
      <vt:lpstr>Microsoft YaHei</vt:lpstr>
      <vt:lpstr>Arial Unicode MS</vt:lpstr>
      <vt:lpstr>文鼎ＰＬ简中楷</vt:lpstr>
      <vt:lpstr>DejaVu Sans</vt:lpstr>
      <vt:lpstr>OpenSymbol</vt:lpstr>
      <vt:lpstr>Courier 10 Pitch</vt:lpstr>
      <vt:lpstr>C059</vt:lpstr>
      <vt:lpstr>AR PL Mingti2L Big5</vt:lpstr>
      <vt:lpstr>Accanthis ADF Std</vt:lpstr>
      <vt:lpstr>Accanthis ADF Std No2</vt:lpstr>
      <vt:lpstr>Accanthis ADF Std No3</vt:lpstr>
      <vt:lpstr>Amiri</vt:lpstr>
      <vt:lpstr>Amiri Quran</vt:lpstr>
      <vt:lpstr>AnjaliOldLipi</vt:lpstr>
      <vt:lpstr>Ani</vt:lpstr>
      <vt:lpstr>Asana Math</vt:lpstr>
      <vt:lpstr>Baekmuk Batang</vt:lpstr>
      <vt:lpstr>Baekmuk Dotum</vt:lpstr>
      <vt:lpstr>Baekmuk Gulim</vt:lpstr>
      <vt:lpstr>Amiri Quran Colored</vt:lpstr>
      <vt:lpstr>Baekmuk Headline</vt:lpstr>
      <vt:lpstr>Cabin</vt:lpstr>
      <vt:lpstr>Caladea</vt:lpstr>
      <vt:lpstr>Cantarell</vt:lpstr>
      <vt:lpstr>Cantarell Extra Bold</vt:lpstr>
      <vt:lpstr>Cantarell Light</vt:lpstr>
      <vt:lpstr>Cantarell Thin</vt:lpstr>
      <vt:lpstr>Century Schoolbook L</vt:lpstr>
      <vt:lpstr>Chilanka</vt:lpstr>
      <vt:lpstr>Comfortaa</vt:lpstr>
      <vt:lpstr>Courier</vt:lpstr>
      <vt:lpstr>Carlito</vt:lpstr>
      <vt:lpstr>游ゴシック</vt:lpstr>
      <vt:lpstr>Office Theme</vt:lpstr>
      <vt:lpstr>Convolutional Neural Networkとは</vt:lpstr>
      <vt:lpstr>Convolutional Neural Networkとは</vt:lpstr>
      <vt:lpstr>CNNにおける画像処理の要素技術</vt:lpstr>
      <vt:lpstr>CNNにおける画像処理の要素技術</vt:lpstr>
      <vt:lpstr>CNNにおける画像処理の要素技術</vt:lpstr>
      <vt:lpstr>CNNにおける画像処理の要素技術</vt:lpstr>
      <vt:lpstr>CNNにおける画像処理の要素技術</vt:lpstr>
      <vt:lpstr>PowerPoint 演示文稿</vt:lpstr>
      <vt:lpstr>PowerPoint 演示文稿</vt:lpstr>
      <vt:lpstr>PowerPoint 演示文稿</vt:lpstr>
      <vt:lpstr>PowerPoint 演示文稿</vt:lpstr>
      <vt:lpstr>CNNの構成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tanaka</dc:creator>
  <cp:lastModifiedBy>tanaka</cp:lastModifiedBy>
  <cp:revision>9</cp:revision>
  <dcterms:created xsi:type="dcterms:W3CDTF">2022-10-18T05:33:07Z</dcterms:created>
  <dcterms:modified xsi:type="dcterms:W3CDTF">2022-10-18T05:33:07Z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