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57" r:id="rId4"/>
    <p:sldId id="258" r:id="rId5"/>
    <p:sldId id="259" r:id="rId6"/>
    <p:sldId id="260" r:id="rId7"/>
    <p:sldId id="261" r:id="rId8"/>
    <p:sldId id="262"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ja-JP" altLang="zh-CN"/>
              <a:t>夏休みにやったこと</a:t>
            </a:r>
            <a:endParaRPr lang="ja-JP" altLang="zh-CN"/>
          </a:p>
        </p:txBody>
      </p:sp>
      <p:sp>
        <p:nvSpPr>
          <p:cNvPr id="5" name="副标题 4"/>
          <p:cNvSpPr>
            <a:spLocks noGrp="1"/>
          </p:cNvSpPr>
          <p:nvPr>
            <p:ph type="subTitle" idx="1"/>
          </p:nvPr>
        </p:nvSpPr>
        <p:spPr/>
        <p:txBody>
          <a:bodyPr/>
          <a:lstStyle/>
          <a:p>
            <a:r>
              <a:rPr lang="en-US" altLang="zh-CN"/>
              <a:t>1019097</a:t>
            </a:r>
            <a:r>
              <a:rPr lang="ja-JP" altLang="en-US"/>
              <a:t>　田中龍仁</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sz="3600"/>
              <a:t>研究の手段</a:t>
            </a:r>
            <a:endParaRPr lang="ja-JP" altLang="en-US" sz="3600"/>
          </a:p>
        </p:txBody>
      </p:sp>
      <p:sp>
        <p:nvSpPr>
          <p:cNvPr id="3" name="Content Placeholder 2"/>
          <p:cNvSpPr>
            <a:spLocks noGrp="1"/>
          </p:cNvSpPr>
          <p:nvPr>
            <p:ph idx="1"/>
          </p:nvPr>
        </p:nvSpPr>
        <p:spPr/>
        <p:txBody>
          <a:bodyPr/>
          <a:p>
            <a:pPr marL="457200" indent="-457200">
              <a:buAutoNum type="arabicPeriod"/>
            </a:pPr>
            <a:r>
              <a:rPr lang="ja-JP" altLang="en-US" b="1"/>
              <a:t>データセットの構築</a:t>
            </a:r>
            <a:endParaRPr lang="ja-JP" altLang="en-US" b="1"/>
          </a:p>
          <a:p>
            <a:pPr lvl="1">
              <a:buFont typeface="Arial" panose="02080604020202020204" pitchFamily="34" charset="0"/>
              <a:buChar char="•"/>
            </a:pPr>
            <a:r>
              <a:rPr lang="ja-JP" altLang="en-US"/>
              <a:t>工場に電話をしてさらなる画像データを集める</a:t>
            </a:r>
            <a:endParaRPr lang="ja-JP" altLang="en-US"/>
          </a:p>
          <a:p>
            <a:pPr lvl="1">
              <a:buFont typeface="Arial" panose="02080604020202020204" pitchFamily="34" charset="0"/>
              <a:buChar char="•"/>
            </a:pPr>
            <a:r>
              <a:rPr lang="ja-JP" altLang="en-US"/>
              <a:t>データにラベル付けを行う</a:t>
            </a:r>
            <a:endParaRPr lang="ja-JP" altLang="en-US"/>
          </a:p>
          <a:p>
            <a:pPr lvl="1">
              <a:buFont typeface="Arial" panose="02080604020202020204" pitchFamily="34" charset="0"/>
              <a:buChar char="•"/>
            </a:pPr>
            <a:endParaRPr lang="ja-JP" altLang="en-US"/>
          </a:p>
          <a:p>
            <a:pPr marL="342900" lvl="0" indent="-342900">
              <a:buFont typeface="Arial" panose="02080604020202020204" pitchFamily="34" charset="0"/>
              <a:buAutoNum type="arabicPeriod"/>
            </a:pPr>
            <a:r>
              <a:rPr lang="ja-JP" altLang="en-US" b="1"/>
              <a:t>実データによる手法の検証</a:t>
            </a:r>
            <a:endParaRPr lang="ja-JP" altLang="en-US" b="1"/>
          </a:p>
          <a:p>
            <a:pPr lvl="1">
              <a:buFont typeface="Arial" panose="02080604020202020204" pitchFamily="34" charset="0"/>
              <a:buChar char="•"/>
            </a:pPr>
            <a:r>
              <a:rPr lang="ja-JP" altLang="en-US"/>
              <a:t>実際に分類を行い、正解率を求める</a:t>
            </a:r>
            <a:endParaRPr lang="ja-JP" altLang="en-US"/>
          </a:p>
          <a:p>
            <a:pPr lvl="1">
              <a:buFont typeface="Arial" panose="02080604020202020204" pitchFamily="34" charset="0"/>
              <a:buChar char="•"/>
            </a:pPr>
            <a:r>
              <a:rPr lang="ja-JP" altLang="en-US"/>
              <a:t>予測モデルから重要度の高い特徴量の推定を行う</a:t>
            </a:r>
            <a:endParaRPr lang="ja-JP" altLang="en-US"/>
          </a:p>
          <a:p>
            <a:pPr lvl="1">
              <a:buFont typeface="Arial" panose="02080604020202020204" pitchFamily="34" charset="0"/>
              <a:buChar char="•"/>
            </a:pPr>
            <a:endParaRPr lang="ja-JP" altLang="en-US"/>
          </a:p>
          <a:p>
            <a:pPr marL="342900" lvl="0" indent="-342900">
              <a:buFont typeface="Arial" panose="02080604020202020204" pitchFamily="34" charset="0"/>
              <a:buAutoNum type="arabicPeriod"/>
            </a:pPr>
            <a:r>
              <a:rPr lang="ja-JP" altLang="en-US" b="1"/>
              <a:t>推定した重要度の高い特徴量の評価</a:t>
            </a:r>
            <a:endParaRPr lang="ja-JP" altLang="en-US" b="1"/>
          </a:p>
          <a:p>
            <a:pPr lvl="1"/>
            <a:r>
              <a:rPr lang="ja-JP" altLang="en-US"/>
              <a:t>実際の格付けの際に着目されている点と推定された重要度の高い特徴量を比較する</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sz="3600"/>
              <a:t>夏休みにやること</a:t>
            </a:r>
            <a:endParaRPr lang="ja-JP" altLang="en-US" sz="3600"/>
          </a:p>
        </p:txBody>
      </p:sp>
      <p:sp>
        <p:nvSpPr>
          <p:cNvPr id="3" name="Content Placeholder 2"/>
          <p:cNvSpPr>
            <a:spLocks noGrp="1"/>
          </p:cNvSpPr>
          <p:nvPr>
            <p:ph idx="1"/>
          </p:nvPr>
        </p:nvSpPr>
        <p:spPr/>
        <p:txBody>
          <a:bodyPr/>
          <a:p>
            <a:pPr marL="0" indent="0" algn="l">
              <a:buNone/>
            </a:pPr>
            <a:r>
              <a:rPr lang="en-US" altLang="ja-JP" sz="2400"/>
              <a:t>1.</a:t>
            </a:r>
            <a:r>
              <a:rPr lang="ja-JP" altLang="en-US" sz="2400"/>
              <a:t>　まだ画像の依頼をしていない工場に電話をする</a:t>
            </a:r>
            <a:endParaRPr lang="ja-JP" altLang="en-US" sz="2400"/>
          </a:p>
          <a:p>
            <a:pPr marL="0" indent="0" algn="l">
              <a:buNone/>
            </a:pPr>
            <a:r>
              <a:rPr lang="ja-JP" altLang="en-US" sz="2400"/>
              <a:t>　</a:t>
            </a:r>
            <a:endParaRPr lang="ja-JP" altLang="en-US" sz="2400"/>
          </a:p>
          <a:p>
            <a:pPr marL="0" indent="0" algn="l">
              <a:buNone/>
            </a:pPr>
            <a:r>
              <a:rPr lang="en-US" altLang="ja-JP" sz="2400"/>
              <a:t>2.</a:t>
            </a:r>
            <a:r>
              <a:rPr lang="ja-JP" altLang="en-US" sz="2400"/>
              <a:t>　今手元にある画像データにラベル付けを行う</a:t>
            </a:r>
            <a:endParaRPr lang="ja-JP" altLang="en-US" sz="2400"/>
          </a:p>
          <a:p>
            <a:pPr marL="0" indent="0" algn="l">
              <a:buNone/>
            </a:pPr>
            <a:endParaRPr lang="ja-JP" altLang="en-US" sz="2400"/>
          </a:p>
          <a:p>
            <a:pPr marL="0" indent="0" algn="l">
              <a:buNone/>
            </a:pPr>
            <a:r>
              <a:rPr lang="en-US" altLang="ja-JP" sz="2400"/>
              <a:t>3.</a:t>
            </a:r>
            <a:r>
              <a:rPr lang="ja-JP" altLang="en-US" sz="2400"/>
              <a:t>　多クラス分類の手法を書籍や文献を使って勉強する</a:t>
            </a:r>
            <a:endParaRPr lang="ja-JP" altLang="en-US" sz="2400"/>
          </a:p>
          <a:p>
            <a:pPr marL="0" indent="0" algn="l">
              <a:buNone/>
            </a:pPr>
            <a:endParaRPr lang="ja-JP" altLang="en-US" sz="2400"/>
          </a:p>
          <a:p>
            <a:pPr marL="0" indent="0" algn="l">
              <a:buNone/>
            </a:pPr>
            <a:r>
              <a:rPr lang="en-US" altLang="ja-JP" sz="2400"/>
              <a:t>4.</a:t>
            </a:r>
            <a:r>
              <a:rPr lang="ja-JP" altLang="en-US" sz="2400"/>
              <a:t>　今手元にある画像、サンプル画像で分類を行ってみる</a:t>
            </a:r>
            <a:endParaRPr lang="ja-JP"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sz="3600">
                <a:sym typeface="+mn-ea"/>
              </a:rPr>
              <a:t>夏休みにやったこと（１）</a:t>
            </a:r>
            <a:endParaRPr lang="ja-JP" altLang="en-US" sz="3600">
              <a:sym typeface="+mn-ea"/>
            </a:endParaRPr>
          </a:p>
        </p:txBody>
      </p:sp>
      <p:sp>
        <p:nvSpPr>
          <p:cNvPr id="3" name="Content Placeholder 2"/>
          <p:cNvSpPr>
            <a:spLocks noGrp="1"/>
          </p:cNvSpPr>
          <p:nvPr>
            <p:ph idx="1"/>
          </p:nvPr>
        </p:nvSpPr>
        <p:spPr>
          <a:xfrm>
            <a:off x="647700" y="1825625"/>
            <a:ext cx="10723245" cy="4351655"/>
          </a:xfrm>
        </p:spPr>
        <p:txBody>
          <a:bodyPr/>
          <a:p>
            <a:pPr marL="0" indent="0">
              <a:buNone/>
            </a:pPr>
            <a:r>
              <a:rPr lang="ja-JP" altLang="en-US" sz="2400" b="1">
                <a:sym typeface="+mn-ea"/>
              </a:rPr>
              <a:t>まだ画像の依頼をしていない工場に電話をする</a:t>
            </a:r>
            <a:endParaRPr lang="ja-JP" altLang="en-US" sz="2400" b="1">
              <a:sym typeface="+mn-ea"/>
            </a:endParaRPr>
          </a:p>
          <a:p>
            <a:pPr marL="0" indent="0">
              <a:buNone/>
            </a:pPr>
            <a:endParaRPr lang="ja-JP" altLang="en-US" sz="2400">
              <a:sym typeface="+mn-ea"/>
            </a:endParaRPr>
          </a:p>
          <a:p>
            <a:pPr marL="0" indent="0">
              <a:buNone/>
            </a:pPr>
            <a:r>
              <a:rPr lang="ja-JP" altLang="en-US" sz="2400">
                <a:sym typeface="+mn-ea"/>
              </a:rPr>
              <a:t>現在：北海道の工場は依頼済</a:t>
            </a:r>
            <a:endParaRPr lang="ja-JP" altLang="en-US" sz="2400">
              <a:sym typeface="+mn-ea"/>
            </a:endParaRPr>
          </a:p>
          <a:p>
            <a:pPr marL="0" indent="0">
              <a:buNone/>
            </a:pPr>
            <a:r>
              <a:rPr lang="ja-JP" altLang="en-US" sz="2400">
                <a:sym typeface="+mn-ea"/>
              </a:rPr>
              <a:t>　　　手元にあるデータは４００枚ほど</a:t>
            </a:r>
            <a:endParaRPr lang="ja-JP" altLang="en-US" sz="2400">
              <a:sym typeface="+mn-ea"/>
            </a:endParaRPr>
          </a:p>
          <a:p>
            <a:pPr marL="0" indent="0">
              <a:buNone/>
            </a:pPr>
            <a:endParaRPr lang="ja-JP" altLang="en-US" sz="2400">
              <a:sym typeface="+mn-ea"/>
            </a:endParaRPr>
          </a:p>
          <a:p>
            <a:pPr marL="0" indent="0">
              <a:buNone/>
            </a:pPr>
            <a:r>
              <a:rPr lang="en-US" altLang="ja-JP" sz="2400">
                <a:sym typeface="+mn-ea"/>
              </a:rPr>
              <a:t>※</a:t>
            </a:r>
            <a:r>
              <a:rPr lang="ja-JP" altLang="en-US" sz="2400">
                <a:sym typeface="+mn-ea"/>
              </a:rPr>
              <a:t>現在のデータ数よりも多くデータをもらえる工場がある場合</a:t>
            </a:r>
            <a:endParaRPr lang="ja-JP" altLang="en-US" sz="2400">
              <a:sym typeface="+mn-ea"/>
            </a:endParaRPr>
          </a:p>
          <a:p>
            <a:pPr marL="0" indent="0">
              <a:buNone/>
            </a:pPr>
            <a:endParaRPr lang="ja-JP" altLang="en-US" sz="2400">
              <a:sym typeface="+mn-ea"/>
            </a:endParaRPr>
          </a:p>
          <a:p>
            <a:pPr marL="0" indent="0">
              <a:buNone/>
            </a:pPr>
            <a:endParaRPr lang="ja-JP" altLang="en-US" sz="2400">
              <a:sym typeface="+mn-ea"/>
            </a:endParaRPr>
          </a:p>
          <a:p>
            <a:pPr marL="0" indent="0">
              <a:buNone/>
            </a:pPr>
            <a:r>
              <a:rPr lang="ja-JP" altLang="en-US" sz="2400" b="1"/>
              <a:t>青森県にある工場すべてに依頼をしたのですが、どの企業も難しいとのこと</a:t>
            </a:r>
            <a:endParaRPr lang="ja-JP" altLang="en-US" sz="2400" b="1"/>
          </a:p>
          <a:p>
            <a:pPr marL="0" indent="0">
              <a:buNone/>
            </a:pPr>
            <a:endParaRPr lang="ja-JP" altLang="en-US" sz="2400" b="1"/>
          </a:p>
        </p:txBody>
      </p:sp>
      <p:sp>
        <p:nvSpPr>
          <p:cNvPr id="4" name="Down Arrow 3"/>
          <p:cNvSpPr/>
          <p:nvPr/>
        </p:nvSpPr>
        <p:spPr>
          <a:xfrm>
            <a:off x="5544820" y="4747260"/>
            <a:ext cx="929005" cy="580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sz="3600">
                <a:sym typeface="+mn-ea"/>
              </a:rPr>
              <a:t>夏休みにやったこと（２）</a:t>
            </a:r>
            <a:endParaRPr lang="ja-JP" altLang="en-US" sz="3600">
              <a:sym typeface="+mn-ea"/>
            </a:endParaRPr>
          </a:p>
        </p:txBody>
      </p:sp>
      <p:sp>
        <p:nvSpPr>
          <p:cNvPr id="3" name="Content Placeholder 2"/>
          <p:cNvSpPr>
            <a:spLocks noGrp="1"/>
          </p:cNvSpPr>
          <p:nvPr>
            <p:ph idx="1"/>
          </p:nvPr>
        </p:nvSpPr>
        <p:spPr>
          <a:xfrm>
            <a:off x="647700" y="1825625"/>
            <a:ext cx="10749280" cy="4351655"/>
          </a:xfrm>
        </p:spPr>
        <p:txBody>
          <a:bodyPr>
            <a:normAutofit lnSpcReduction="10000"/>
          </a:bodyPr>
          <a:p>
            <a:pPr marL="0" indent="0">
              <a:buNone/>
            </a:pPr>
            <a:r>
              <a:rPr lang="ja-JP" altLang="en-US" sz="2400" b="1">
                <a:sym typeface="+mn-ea"/>
              </a:rPr>
              <a:t>今手元にある画像データにラベル付けを行う</a:t>
            </a:r>
            <a:endParaRPr lang="ja-JP" altLang="en-US" sz="2400" b="1"/>
          </a:p>
          <a:p>
            <a:pPr marL="0" indent="0">
              <a:buNone/>
            </a:pPr>
            <a:endParaRPr lang="ja-JP" altLang="en-US" sz="2400">
              <a:sym typeface="+mn-ea"/>
            </a:endParaRPr>
          </a:p>
          <a:p>
            <a:pPr marL="0" indent="0">
              <a:buNone/>
            </a:pPr>
            <a:r>
              <a:rPr lang="ja-JP" altLang="en-US" sz="2400">
                <a:sym typeface="+mn-ea"/>
              </a:rPr>
              <a:t>方法：実際の工場で格付けしている人にラベル付けをしてもらう</a:t>
            </a:r>
            <a:endParaRPr lang="ja-JP" altLang="en-US" sz="2400">
              <a:sym typeface="+mn-ea"/>
            </a:endParaRPr>
          </a:p>
          <a:p>
            <a:pPr marL="0" indent="0">
              <a:buNone/>
            </a:pPr>
            <a:endParaRPr lang="ja-JP" altLang="en-US" sz="2400">
              <a:sym typeface="+mn-ea"/>
            </a:endParaRPr>
          </a:p>
          <a:p>
            <a:pPr marL="0" indent="0">
              <a:buNone/>
            </a:pPr>
            <a:r>
              <a:rPr lang="en-US" altLang="ja-JP" sz="2400">
                <a:sym typeface="+mn-ea"/>
              </a:rPr>
              <a:t>※</a:t>
            </a:r>
            <a:r>
              <a:rPr lang="ja-JP" altLang="en-US" sz="2400">
                <a:sym typeface="+mn-ea"/>
              </a:rPr>
              <a:t>これは時間や日程にもよるので、最悪の場合後回しになってしまうかも</a:t>
            </a:r>
            <a:endParaRPr lang="ja-JP" altLang="en-US" sz="2400">
              <a:sym typeface="+mn-ea"/>
            </a:endParaRPr>
          </a:p>
          <a:p>
            <a:pPr marL="0" indent="0">
              <a:buNone/>
            </a:pPr>
            <a:endParaRPr lang="ja-JP" altLang="en-US" sz="2400"/>
          </a:p>
          <a:p>
            <a:endParaRPr lang="ja-JP" altLang="en-US" sz="2400"/>
          </a:p>
          <a:p>
            <a:endParaRPr lang="ja-JP" altLang="en-US" sz="2400"/>
          </a:p>
          <a:p>
            <a:pPr marL="0" indent="0">
              <a:buNone/>
            </a:pPr>
            <a:r>
              <a:rPr lang="ja-JP" altLang="en-US" sz="2400" b="1"/>
              <a:t>提供していただいた画像の内、半分はラベル付けをしてもらうことができた</a:t>
            </a:r>
            <a:endParaRPr lang="ja-JP" altLang="en-US" sz="2400" b="1"/>
          </a:p>
          <a:p>
            <a:pPr marL="0" indent="0">
              <a:buNone/>
            </a:pPr>
            <a:r>
              <a:rPr lang="en-US" altLang="ja-JP" sz="2400" b="1"/>
              <a:t>※</a:t>
            </a:r>
            <a:r>
              <a:rPr lang="ja-JP" altLang="en-US" sz="2400" b="1"/>
              <a:t>残りはまた後日、日程を合わせて行ってもらう</a:t>
            </a:r>
            <a:endParaRPr lang="ja-JP" altLang="en-US" sz="2400" b="1"/>
          </a:p>
        </p:txBody>
      </p:sp>
      <p:sp>
        <p:nvSpPr>
          <p:cNvPr id="4" name="Down Arrow 3"/>
          <p:cNvSpPr/>
          <p:nvPr/>
        </p:nvSpPr>
        <p:spPr>
          <a:xfrm>
            <a:off x="5453380" y="4182745"/>
            <a:ext cx="1284605" cy="7880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sz="3600">
                <a:sym typeface="+mn-ea"/>
              </a:rPr>
              <a:t>夏休みにやったこと（３）</a:t>
            </a:r>
            <a:endParaRPr lang="ja-JP" altLang="en-US" sz="3600">
              <a:sym typeface="+mn-ea"/>
            </a:endParaRPr>
          </a:p>
        </p:txBody>
      </p:sp>
      <p:sp>
        <p:nvSpPr>
          <p:cNvPr id="3" name="Content Placeholder 2"/>
          <p:cNvSpPr>
            <a:spLocks noGrp="1"/>
          </p:cNvSpPr>
          <p:nvPr>
            <p:ph idx="1"/>
          </p:nvPr>
        </p:nvSpPr>
        <p:spPr/>
        <p:txBody>
          <a:bodyPr/>
          <a:p>
            <a:pPr marL="0" indent="0">
              <a:buNone/>
            </a:pPr>
            <a:r>
              <a:rPr lang="ja-JP" altLang="en-US" sz="2400" b="1">
                <a:sym typeface="+mn-ea"/>
              </a:rPr>
              <a:t>多クラス分類の手法を書籍や文献を使って勉強する</a:t>
            </a:r>
            <a:endParaRPr lang="ja-JP" altLang="en-US" sz="2400" b="1">
              <a:sym typeface="+mn-ea"/>
            </a:endParaRPr>
          </a:p>
          <a:p>
            <a:pPr marL="0" indent="0">
              <a:buNone/>
            </a:pPr>
            <a:endParaRPr lang="ja-JP" altLang="en-US" sz="2400" b="1">
              <a:sym typeface="+mn-ea"/>
            </a:endParaRPr>
          </a:p>
          <a:p>
            <a:pPr marL="0" indent="0">
              <a:buNone/>
            </a:pPr>
            <a:endParaRPr lang="ja-JP" altLang="en-US" sz="2400"/>
          </a:p>
          <a:p>
            <a:endParaRPr lang="ja-JP" altLang="en-US" sz="2400"/>
          </a:p>
        </p:txBody>
      </p:sp>
      <p:pic>
        <p:nvPicPr>
          <p:cNvPr id="9" name="Picture 8"/>
          <p:cNvPicPr>
            <a:picLocks noChangeAspect="1"/>
          </p:cNvPicPr>
          <p:nvPr/>
        </p:nvPicPr>
        <p:blipFill>
          <a:blip r:embed="rId1"/>
          <a:stretch>
            <a:fillRect/>
          </a:stretch>
        </p:blipFill>
        <p:spPr>
          <a:xfrm>
            <a:off x="756285" y="2525395"/>
            <a:ext cx="2311400" cy="2951480"/>
          </a:xfrm>
          <a:prstGeom prst="rect">
            <a:avLst/>
          </a:prstGeom>
        </p:spPr>
      </p:pic>
      <p:sp>
        <p:nvSpPr>
          <p:cNvPr id="10" name="Text Box 9"/>
          <p:cNvSpPr txBox="1"/>
          <p:nvPr/>
        </p:nvSpPr>
        <p:spPr>
          <a:xfrm>
            <a:off x="639445" y="5594350"/>
            <a:ext cx="2545080" cy="645160"/>
          </a:xfrm>
          <a:prstGeom prst="rect">
            <a:avLst/>
          </a:prstGeom>
          <a:noFill/>
        </p:spPr>
        <p:txBody>
          <a:bodyPr wrap="none" rtlCol="0">
            <a:spAutoFit/>
          </a:bodyPr>
          <a:p>
            <a:pPr algn="l"/>
            <a:r>
              <a:rPr lang="en-US"/>
              <a:t>scikit-learnとTensorFlow</a:t>
            </a:r>
            <a:endParaRPr lang="en-US"/>
          </a:p>
          <a:p>
            <a:pPr algn="l"/>
            <a:r>
              <a:rPr lang="en-US"/>
              <a:t>による実践機械学習</a:t>
            </a:r>
            <a:endParaRPr lang="en-US"/>
          </a:p>
        </p:txBody>
      </p:sp>
      <p:sp>
        <p:nvSpPr>
          <p:cNvPr id="6" name="Text Box 5"/>
          <p:cNvSpPr txBox="1"/>
          <p:nvPr/>
        </p:nvSpPr>
        <p:spPr>
          <a:xfrm>
            <a:off x="3376930" y="2525395"/>
            <a:ext cx="7786370" cy="3169285"/>
          </a:xfrm>
          <a:prstGeom prst="rect">
            <a:avLst/>
          </a:prstGeom>
          <a:noFill/>
        </p:spPr>
        <p:txBody>
          <a:bodyPr wrap="square" rtlCol="0">
            <a:spAutoFit/>
          </a:bodyPr>
          <a:p>
            <a:r>
              <a:rPr lang="ja-JP" altLang="en-US" sz="2000"/>
              <a:t>畳み込みニューラルネットワーク</a:t>
            </a:r>
            <a:endParaRPr lang="ja-JP" altLang="en-US" sz="2000"/>
          </a:p>
          <a:p>
            <a:r>
              <a:rPr lang="ja-JP" altLang="en-US" sz="2000"/>
              <a:t>・畳み込み層</a:t>
            </a:r>
            <a:endParaRPr lang="ja-JP" altLang="en-US" sz="2000"/>
          </a:p>
          <a:p>
            <a:r>
              <a:rPr lang="ja-JP" altLang="en-US" sz="2000"/>
              <a:t>・フィルタ</a:t>
            </a:r>
            <a:endParaRPr lang="ja-JP" altLang="en-US" sz="2000"/>
          </a:p>
          <a:p>
            <a:r>
              <a:rPr lang="ja-JP" altLang="en-US" sz="2000"/>
              <a:t>・プーリング</a:t>
            </a:r>
            <a:endParaRPr lang="ja-JP" altLang="en-US" sz="2000"/>
          </a:p>
          <a:p>
            <a:endParaRPr lang="ja-JP" altLang="en-US" sz="2000"/>
          </a:p>
          <a:p>
            <a:r>
              <a:rPr lang="en-US" altLang="ja-JP" sz="2000"/>
              <a:t>CNN</a:t>
            </a:r>
            <a:r>
              <a:rPr lang="ja-JP" altLang="en-US" sz="2000"/>
              <a:t>の実装　</a:t>
            </a:r>
            <a:endParaRPr lang="ja-JP" altLang="en-US" sz="2000"/>
          </a:p>
          <a:p>
            <a:r>
              <a:rPr lang="en-US" altLang="ja-JP" sz="2000"/>
              <a:t>※</a:t>
            </a:r>
            <a:r>
              <a:rPr lang="ja-JP" altLang="en-US" sz="2000"/>
              <a:t>ラベル付けが完了していないため、サンプルデータで行った</a:t>
            </a:r>
            <a:endParaRPr lang="ja-JP" altLang="en-US" sz="2000"/>
          </a:p>
          <a:p>
            <a:endParaRPr lang="ja-JP" altLang="en-US" sz="2000"/>
          </a:p>
          <a:p>
            <a:r>
              <a:rPr lang="ja-JP" altLang="en-US" sz="2000"/>
              <a:t>ランダムフォレストの実装</a:t>
            </a:r>
            <a:endParaRPr lang="ja-JP" altLang="en-US" sz="2000"/>
          </a:p>
          <a:p>
            <a:r>
              <a:rPr lang="en-US" altLang="ja-JP" sz="2000"/>
              <a:t>※</a:t>
            </a:r>
            <a:r>
              <a:rPr lang="ja-JP" altLang="en-US" sz="2000"/>
              <a:t>こちらもサンプルデータで行った</a:t>
            </a:r>
            <a:endParaRPr lang="ja-JP"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ja-JP" altLang="en-US" sz="3600">
                <a:sym typeface="+mn-ea"/>
              </a:rPr>
              <a:t>今後やっていくこと</a:t>
            </a:r>
            <a:endParaRPr lang="ja-JP" altLang="en-US" sz="3600">
              <a:sym typeface="+mn-ea"/>
            </a:endParaRPr>
          </a:p>
        </p:txBody>
      </p:sp>
      <p:sp>
        <p:nvSpPr>
          <p:cNvPr id="3" name="Content Placeholder 2"/>
          <p:cNvSpPr>
            <a:spLocks noGrp="1"/>
          </p:cNvSpPr>
          <p:nvPr>
            <p:ph idx="1"/>
          </p:nvPr>
        </p:nvSpPr>
        <p:spPr/>
        <p:txBody>
          <a:bodyPr/>
          <a:p>
            <a:pPr marL="457200" indent="-457200">
              <a:buFont typeface="+mj-lt"/>
              <a:buAutoNum type="arabicPeriod"/>
            </a:pPr>
            <a:r>
              <a:rPr lang="ja-JP" altLang="en-US" sz="2400"/>
              <a:t>引き続き文献や書籍を使って勉強をする</a:t>
            </a:r>
            <a:endParaRPr lang="ja-JP" altLang="en-US" sz="2400"/>
          </a:p>
          <a:p>
            <a:pPr marL="457200" indent="-457200">
              <a:buFont typeface="+mj-lt"/>
              <a:buAutoNum type="arabicPeriod"/>
            </a:pPr>
            <a:endParaRPr lang="ja-JP" altLang="en-US" sz="2400"/>
          </a:p>
          <a:p>
            <a:pPr marL="457200" indent="-457200">
              <a:buFont typeface="+mj-lt"/>
              <a:buAutoNum type="arabicPeriod"/>
            </a:pPr>
            <a:r>
              <a:rPr lang="en-US" altLang="ja-JP" sz="2400"/>
              <a:t>CNN</a:t>
            </a:r>
            <a:r>
              <a:rPr lang="ja-JP" altLang="en-US" sz="2400"/>
              <a:t>の実装を期末報告書までに完了させる</a:t>
            </a:r>
            <a:endParaRPr lang="ja-JP" altLang="en-US" sz="2400"/>
          </a:p>
          <a:p>
            <a:pPr marL="457200" indent="-457200">
              <a:buFont typeface="+mj-lt"/>
              <a:buAutoNum type="arabicPeriod"/>
            </a:pPr>
            <a:endParaRPr lang="ja-JP" altLang="en-US" sz="2400"/>
          </a:p>
          <a:p>
            <a:pPr marL="457200" indent="-457200">
              <a:buFont typeface="+mj-lt"/>
              <a:buAutoNum type="arabicPeriod"/>
            </a:pPr>
            <a:r>
              <a:rPr lang="en-US" altLang="ja-JP" sz="2400"/>
              <a:t>2. </a:t>
            </a:r>
            <a:r>
              <a:rPr lang="ja-JP" altLang="en-US" sz="2400"/>
              <a:t>が完了したら一通りの工程を実データで行ってみる</a:t>
            </a:r>
            <a:endParaRPr lang="ja-JP" altLang="en-US" sz="2400"/>
          </a:p>
          <a:p>
            <a:pPr marL="457200" indent="-457200">
              <a:buFont typeface="+mj-lt"/>
              <a:buAutoNum type="arabicPeriod"/>
            </a:pPr>
            <a:endParaRPr lang="ja-JP" altLang="en-US" sz="2400"/>
          </a:p>
          <a:p>
            <a:pPr marL="457200" indent="-457200">
              <a:buFont typeface="+mj-lt"/>
              <a:buAutoNum type="arabicPeriod"/>
            </a:pPr>
            <a:r>
              <a:rPr lang="ja-JP" altLang="en-US" sz="2400"/>
              <a:t>期末報告書を進める（来週には仮提出できるようにしたい）</a:t>
            </a:r>
            <a:endParaRPr lang="ja-JP" altLang="en-US" sz="2400"/>
          </a:p>
          <a:p>
            <a:pPr marL="0" indent="0">
              <a:buNone/>
            </a:pPr>
            <a:endParaRPr lang="ja-JP"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Words>
  <Application>WPS Presentation</Application>
  <PresentationFormat>宽屏</PresentationFormat>
  <Paragraphs>85</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SimSun</vt:lpstr>
      <vt:lpstr>Wingdings</vt:lpstr>
      <vt:lpstr>Nimbus Roman No9 L</vt:lpstr>
      <vt:lpstr>ＭＳ ゴシック</vt:lpstr>
      <vt:lpstr>Comfortaa Light</vt:lpstr>
      <vt:lpstr>SimSun</vt:lpstr>
      <vt:lpstr>Droid Sans Fallback</vt:lpstr>
      <vt:lpstr>ＭＳ Ｐゴシック</vt:lpstr>
      <vt:lpstr>Noto Sans CJK JP</vt:lpstr>
      <vt:lpstr>Arial Black</vt:lpstr>
      <vt:lpstr>Microsoft YaHei</vt:lpstr>
      <vt:lpstr>Arial Unicode MS</vt:lpstr>
      <vt:lpstr>文鼎ＰＬ简中楷</vt:lpstr>
      <vt:lpstr>Asana Math</vt:lpstr>
      <vt:lpstr>Office Theme</vt:lpstr>
      <vt:lpstr>夏休みにやること</vt:lpstr>
      <vt:lpstr>研究の手段</vt:lpstr>
      <vt:lpstr>夏休みにやること</vt:lpstr>
      <vt:lpstr>夏休みにやること（１）</vt:lpstr>
      <vt:lpstr>夏休みにやること（２）</vt:lpstr>
      <vt:lpstr>夏休みにやること（３）</vt:lpstr>
      <vt:lpstr>夏休みにやること（４）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tanaka</cp:lastModifiedBy>
  <cp:revision>11</cp:revision>
  <dcterms:created xsi:type="dcterms:W3CDTF">2022-10-18T02:32:03Z</dcterms:created>
  <dcterms:modified xsi:type="dcterms:W3CDTF">2022-10-18T02:32:03Z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