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6" r:id="rId3"/>
    <p:sldId id="257" r:id="rId4"/>
    <p:sldId id="258" r:id="rId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ja-JP" altLang="zh-CN"/>
              <a:t>夏休みにやること</a:t>
            </a:r>
            <a:endParaRPr lang="ja-JP" altLang="zh-CN"/>
          </a:p>
        </p:txBody>
      </p:sp>
      <p:sp>
        <p:nvSpPr>
          <p:cNvPr id="5" name="副标题 4"/>
          <p:cNvSpPr>
            <a:spLocks noGrp="1"/>
          </p:cNvSpPr>
          <p:nvPr>
            <p:ph type="subTitle" idx="1"/>
          </p:nvPr>
        </p:nvSpPr>
        <p:spPr/>
        <p:txBody>
          <a:bodyPr/>
          <a:lstStyle/>
          <a:p>
            <a:r>
              <a:rPr lang="en-US" altLang="zh-CN"/>
              <a:t>1019097</a:t>
            </a:r>
            <a:r>
              <a:rPr lang="ja-JP" altLang="en-US"/>
              <a:t>　田中龍仁</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sz="3600"/>
              <a:t>研究の手段</a:t>
            </a:r>
            <a:endParaRPr lang="ja-JP" altLang="en-US" sz="3600"/>
          </a:p>
        </p:txBody>
      </p:sp>
      <p:sp>
        <p:nvSpPr>
          <p:cNvPr id="3" name="Content Placeholder 2"/>
          <p:cNvSpPr>
            <a:spLocks noGrp="1"/>
          </p:cNvSpPr>
          <p:nvPr>
            <p:ph idx="1"/>
          </p:nvPr>
        </p:nvSpPr>
        <p:spPr/>
        <p:txBody>
          <a:bodyPr/>
          <a:p>
            <a:pPr marL="457200" indent="-457200">
              <a:buAutoNum type="arabicPeriod"/>
            </a:pPr>
            <a:r>
              <a:rPr lang="ja-JP" altLang="en-US" b="1"/>
              <a:t>データセットの構築</a:t>
            </a:r>
            <a:endParaRPr lang="ja-JP" altLang="en-US" b="1"/>
          </a:p>
          <a:p>
            <a:pPr lvl="1">
              <a:buFont typeface="Arial" panose="02080604020202020204" pitchFamily="34" charset="0"/>
              <a:buChar char="•"/>
            </a:pPr>
            <a:r>
              <a:rPr lang="ja-JP" altLang="en-US"/>
              <a:t>工場に電話をしてさらなる画像データを集める</a:t>
            </a:r>
            <a:endParaRPr lang="ja-JP" altLang="en-US"/>
          </a:p>
          <a:p>
            <a:pPr lvl="1">
              <a:buFont typeface="Arial" panose="02080604020202020204" pitchFamily="34" charset="0"/>
              <a:buChar char="•"/>
            </a:pPr>
            <a:r>
              <a:rPr lang="ja-JP" altLang="en-US"/>
              <a:t>データにラベル付けを行う</a:t>
            </a:r>
            <a:endParaRPr lang="ja-JP" altLang="en-US"/>
          </a:p>
          <a:p>
            <a:pPr lvl="1">
              <a:buFont typeface="Arial" panose="02080604020202020204" pitchFamily="34" charset="0"/>
              <a:buChar char="•"/>
            </a:pPr>
            <a:endParaRPr lang="ja-JP" altLang="en-US"/>
          </a:p>
          <a:p>
            <a:pPr marL="342900" lvl="0" indent="-342900">
              <a:buFont typeface="Arial" panose="02080604020202020204" pitchFamily="34" charset="0"/>
              <a:buAutoNum type="arabicPeriod"/>
            </a:pPr>
            <a:r>
              <a:rPr lang="ja-JP" altLang="en-US" b="1"/>
              <a:t>実データによる手法の検証</a:t>
            </a:r>
            <a:endParaRPr lang="ja-JP" altLang="en-US" b="1"/>
          </a:p>
          <a:p>
            <a:pPr lvl="1">
              <a:buFont typeface="Arial" panose="02080604020202020204" pitchFamily="34" charset="0"/>
              <a:buChar char="•"/>
            </a:pPr>
            <a:r>
              <a:rPr lang="ja-JP" altLang="en-US"/>
              <a:t>実際に分類を行い、正解率を求める</a:t>
            </a:r>
            <a:endParaRPr lang="ja-JP" altLang="en-US"/>
          </a:p>
          <a:p>
            <a:pPr lvl="1">
              <a:buFont typeface="Arial" panose="02080604020202020204" pitchFamily="34" charset="0"/>
              <a:buChar char="•"/>
            </a:pPr>
            <a:r>
              <a:rPr lang="ja-JP" altLang="en-US"/>
              <a:t>予測モデルから重要度の高い特徴量の推定を行う</a:t>
            </a:r>
            <a:endParaRPr lang="ja-JP" altLang="en-US"/>
          </a:p>
          <a:p>
            <a:pPr lvl="1">
              <a:buFont typeface="Arial" panose="02080604020202020204" pitchFamily="34" charset="0"/>
              <a:buChar char="•"/>
            </a:pPr>
            <a:endParaRPr lang="ja-JP" altLang="en-US"/>
          </a:p>
          <a:p>
            <a:pPr marL="342900" lvl="0" indent="-342900">
              <a:buFont typeface="Arial" panose="02080604020202020204" pitchFamily="34" charset="0"/>
              <a:buAutoNum type="arabicPeriod"/>
            </a:pPr>
            <a:r>
              <a:rPr lang="ja-JP" altLang="en-US" b="1"/>
              <a:t>推定した重要度の高い特徴量の評価</a:t>
            </a:r>
            <a:endParaRPr lang="ja-JP" altLang="en-US" b="1"/>
          </a:p>
          <a:p>
            <a:pPr lvl="1"/>
            <a:r>
              <a:rPr lang="ja-JP" altLang="en-US"/>
              <a:t>実際の格付けの際に着目されている点と推定された重要度の高い特徴量を比較する</a:t>
            </a:r>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sz="3600"/>
              <a:t>夏休みにやること</a:t>
            </a:r>
            <a:endParaRPr lang="ja-JP" altLang="en-US" sz="3600"/>
          </a:p>
        </p:txBody>
      </p:sp>
      <p:sp>
        <p:nvSpPr>
          <p:cNvPr id="3" name="Content Placeholder 2"/>
          <p:cNvSpPr>
            <a:spLocks noGrp="1"/>
          </p:cNvSpPr>
          <p:nvPr>
            <p:ph idx="1"/>
          </p:nvPr>
        </p:nvSpPr>
        <p:spPr/>
        <p:txBody>
          <a:bodyPr/>
          <a:p>
            <a:pPr marL="0" indent="0" algn="l">
              <a:buNone/>
            </a:pPr>
            <a:r>
              <a:rPr lang="en-US" altLang="ja-JP" sz="2400"/>
              <a:t>1.</a:t>
            </a:r>
            <a:r>
              <a:rPr lang="ja-JP" altLang="en-US" sz="2400"/>
              <a:t>　まだ画像の依頼をしていない工場に電話をする</a:t>
            </a:r>
            <a:endParaRPr lang="ja-JP" altLang="en-US" sz="2400"/>
          </a:p>
          <a:p>
            <a:pPr marL="0" indent="0" algn="l">
              <a:buNone/>
            </a:pPr>
            <a:endParaRPr lang="ja-JP" altLang="en-US" sz="2400"/>
          </a:p>
          <a:p>
            <a:pPr marL="0" indent="0" algn="l">
              <a:buNone/>
            </a:pPr>
            <a:r>
              <a:rPr lang="en-US" altLang="ja-JP" sz="2400"/>
              <a:t>2.</a:t>
            </a:r>
            <a:r>
              <a:rPr lang="ja-JP" altLang="en-US" sz="2400"/>
              <a:t>　今手元にある画像データにラベル付けを行う</a:t>
            </a:r>
            <a:endParaRPr lang="ja-JP" altLang="en-US" sz="2400"/>
          </a:p>
          <a:p>
            <a:pPr marL="0" indent="0" algn="l">
              <a:buNone/>
            </a:pPr>
            <a:endParaRPr lang="ja-JP" altLang="en-US" sz="2400"/>
          </a:p>
          <a:p>
            <a:pPr marL="0" indent="0" algn="l">
              <a:buNone/>
            </a:pPr>
            <a:r>
              <a:rPr lang="en-US" altLang="ja-JP" sz="2400"/>
              <a:t>3.</a:t>
            </a:r>
            <a:r>
              <a:rPr lang="ja-JP" altLang="en-US" sz="2400"/>
              <a:t>　多クラス分類の手法を書籍や文献を使って勉強する</a:t>
            </a:r>
            <a:endParaRPr lang="ja-JP" altLang="en-US" sz="2400"/>
          </a:p>
          <a:p>
            <a:pPr marL="0" indent="0" algn="l">
              <a:buNone/>
            </a:pPr>
            <a:endParaRPr lang="ja-JP" altLang="en-US" sz="2400"/>
          </a:p>
          <a:p>
            <a:pPr marL="0" indent="0" algn="l">
              <a:buNone/>
            </a:pPr>
            <a:r>
              <a:rPr lang="en-US" altLang="ja-JP" sz="2400"/>
              <a:t>4.</a:t>
            </a:r>
            <a:r>
              <a:rPr lang="ja-JP" altLang="en-US" sz="2400"/>
              <a:t>　今手元にある画像、サンプル画像で分類を行ってみる</a:t>
            </a:r>
            <a:endParaRPr lang="ja-JP" alt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Words>
  <Application>WPS Presentation</Application>
  <PresentationFormat>宽屏</PresentationFormat>
  <Paragraphs>27</Paragraphs>
  <Slides>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vt:i4>
      </vt:variant>
    </vt:vector>
  </HeadingPairs>
  <TitlesOfParts>
    <vt:vector size="20" baseType="lpstr">
      <vt:lpstr>Arial</vt:lpstr>
      <vt:lpstr>SimSun</vt:lpstr>
      <vt:lpstr>Wingdings</vt:lpstr>
      <vt:lpstr>Nimbus Roman No9 L</vt:lpstr>
      <vt:lpstr>Arial Black</vt:lpstr>
      <vt:lpstr>Microsoft YaHei</vt:lpstr>
      <vt:lpstr>Droid Sans Fallback</vt:lpstr>
      <vt:lpstr>ＭＳ Ｐゴシック</vt:lpstr>
      <vt:lpstr>Arial Unicode MS</vt:lpstr>
      <vt:lpstr>SimSun</vt:lpstr>
      <vt:lpstr>SimSun</vt:lpstr>
      <vt:lpstr>ＭＳ ゴシック</vt:lpstr>
      <vt:lpstr>Comfortaa Light</vt:lpstr>
      <vt:lpstr>ＭＳ Ｐゴシック</vt:lpstr>
      <vt:lpstr>Noto Sans CJK JP</vt:lpstr>
      <vt:lpstr>Wingdings</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tanaka</cp:lastModifiedBy>
  <cp:revision>7</cp:revision>
  <dcterms:created xsi:type="dcterms:W3CDTF">2022-07-13T06:56:22Z</dcterms:created>
  <dcterms:modified xsi:type="dcterms:W3CDTF">2022-07-13T06:56:22Z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