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3"/>
    <p:sldId id="256" r:id="rId4"/>
    <p:sldId id="258" r:id="rId5"/>
    <p:sldId id="259" r:id="rId6"/>
    <p:sldId id="257" r:id="rId7"/>
    <p:sldId id="262" r:id="rId8"/>
    <p:sldId id="267" r:id="rId9"/>
    <p:sldId id="268" r:id="rId10"/>
    <p:sldId id="275" r:id="rId11"/>
    <p:sldId id="277" r:id="rId12"/>
    <p:sldId id="279" r:id="rId13"/>
    <p:sldId id="278" r:id="rId14"/>
    <p:sldId id="280" r:id="rId15"/>
    <p:sldId id="281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aka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2"/>
        <p:guide pos="37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pSp>
        <p:nvGrpSpPr>
          <p:cNvPr id="70" name="Group 69"/>
          <p:cNvGrpSpPr/>
          <p:nvPr/>
        </p:nvGrpSpPr>
        <p:grpSpPr>
          <a:xfrm>
            <a:off x="1460500" y="655955"/>
            <a:ext cx="4732020" cy="5406390"/>
            <a:chOff x="2300" y="1033"/>
            <a:chExt cx="7452" cy="851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884" y="2726"/>
              <a:ext cx="25" cy="384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59" y="3396"/>
              <a:ext cx="2267" cy="182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120" y="9529"/>
              <a:ext cx="4022" cy="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6119" y="1258"/>
              <a:ext cx="24" cy="827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4" y="5583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09" y="6572"/>
              <a:ext cx="2234" cy="102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19" y="6668"/>
              <a:ext cx="2155" cy="9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" y="5375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43" y="7242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8" y="6286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99" y="4641"/>
              <a:ext cx="31" cy="202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3" y="4973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7090" y="3165"/>
              <a:ext cx="7" cy="13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44" y="5008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14" y="5714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99" y="7098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92" y="6090"/>
              <a:ext cx="1008" cy="1008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0" y="4864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35" y="3429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25" y="5471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444" y="3165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0" y="3021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755" y="3741"/>
              <a:ext cx="16" cy="188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23" y="6405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80" y="439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662" y="4005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0" y="257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47" y="364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104" y="537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03" y="3501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78" y="5296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36" y="2431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81" y="5966"/>
              <a:ext cx="838" cy="4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3" y="5758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07" y="554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9" y="626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62" y="5080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960" y="5224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30" y="4482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888" y="4000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104" y="4221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099" y="439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955" y="425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99" y="4829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536" y="425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878" y="4216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998" y="3007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142" y="316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738" y="287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82" y="3021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68" y="2369"/>
              <a:ext cx="1491" cy="135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7" y="228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03" y="215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119" y="1609"/>
              <a:ext cx="1062" cy="111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82" y="143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733" y="129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15" y="117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71" y="103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8634095" y="1369695"/>
            <a:ext cx="731520" cy="73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564370" y="637667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閾値</a:t>
            </a:r>
            <a:r>
              <a:rPr lang="ja-JP" altLang="en-US"/>
              <a:t>：境界、基準など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414967" y="1823021"/>
                <a:ext cx="5362575" cy="6997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67" y="1823021"/>
                <a:ext cx="5362575" cy="699770"/>
              </a:xfrm>
              <a:prstGeom prst="rect">
                <a:avLst/>
              </a:prstGeom>
              <a:blipFill rotWithShape="1">
                <a:blip r:embed="rId1"/>
                <a:stretch>
                  <a:fillRect l="-11" t="-82" r="11" b="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Rectangles 31"/>
          <p:cNvSpPr/>
          <p:nvPr/>
        </p:nvSpPr>
        <p:spPr>
          <a:xfrm>
            <a:off x="8604250" y="2799715"/>
            <a:ext cx="3218815" cy="970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 sz="3600"/>
              <a:t>スタック（</a:t>
            </a:r>
            <a:r>
              <a:rPr lang="en-US" altLang="ja-JP" sz="3600"/>
              <a:t>LIFO</a:t>
            </a:r>
            <a:r>
              <a:rPr lang="ja-JP" altLang="en-US" sz="3600"/>
              <a:t>）・キュー（</a:t>
            </a:r>
            <a:r>
              <a:rPr lang="en-US" altLang="ja-JP" sz="3600"/>
              <a:t>FIFO</a:t>
            </a:r>
            <a:r>
              <a:rPr lang="ja-JP" altLang="en-US" sz="3600"/>
              <a:t>）</a:t>
            </a:r>
            <a:endParaRPr lang="ja-JP" altLang="en-US" sz="3600"/>
          </a:p>
        </p:txBody>
      </p:sp>
      <p:sp>
        <p:nvSpPr>
          <p:cNvPr id="4" name="Rounded Rectangle 3"/>
          <p:cNvSpPr/>
          <p:nvPr/>
        </p:nvSpPr>
        <p:spPr>
          <a:xfrm>
            <a:off x="1982470" y="2707640"/>
            <a:ext cx="2135505" cy="3240405"/>
          </a:xfrm>
          <a:prstGeom prst="roundRect">
            <a:avLst>
              <a:gd name="adj" fmla="val 7345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049145" y="5394960"/>
            <a:ext cx="1981835" cy="4191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データ１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38870" y="2962275"/>
            <a:ext cx="2948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>
                <a:latin typeface="DejaVu Sans" panose="020B0603030804020204" charset="0"/>
                <a:cs typeface="DejaVu Sans" panose="020B0603030804020204" charset="0"/>
              </a:rPr>
              <a:t>PUSH</a:t>
            </a:r>
            <a:r>
              <a:rPr lang="ja-JP" altLang="en-US" b="1">
                <a:latin typeface="DejaVu Sans" panose="020B0603030804020204" charset="0"/>
                <a:cs typeface="DejaVu Sans" panose="020B0603030804020204" charset="0"/>
              </a:rPr>
              <a:t>：データを追加する</a:t>
            </a:r>
            <a:endParaRPr lang="ja-JP" altLang="en-US" b="1"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en-US" altLang="ja-JP" b="1">
                <a:latin typeface="DejaVu Sans" panose="020B0603030804020204" charset="0"/>
                <a:cs typeface="DejaVu Sans" panose="020B0603030804020204" charset="0"/>
              </a:rPr>
              <a:t>POP</a:t>
            </a:r>
            <a:r>
              <a:rPr lang="ja-JP" altLang="en-US" b="1">
                <a:latin typeface="DejaVu Sans" panose="020B0603030804020204" charset="0"/>
                <a:cs typeface="DejaVu Sans" panose="020B0603030804020204" charset="0"/>
              </a:rPr>
              <a:t>：データを取り出す</a:t>
            </a:r>
            <a:endParaRPr lang="ja-JP" altLang="en-US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338705" y="609600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ja-JP" altLang="en-US" sz="2400" b="1">
                <a:sym typeface="+mn-ea"/>
              </a:rPr>
              <a:t>スタック</a:t>
            </a:r>
            <a:endParaRPr lang="ja-JP" altLang="en-US" sz="2400" b="1"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049145" y="4937760"/>
            <a:ext cx="1981835" cy="4191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２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049145" y="4480560"/>
            <a:ext cx="1981835" cy="419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３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508115" y="6096000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ja-JP" altLang="en-US" sz="2400" b="1">
                <a:sym typeface="+mn-ea"/>
              </a:rPr>
              <a:t>キュー</a:t>
            </a:r>
            <a:endParaRPr lang="ja-JP" altLang="en-US" sz="2400" b="1"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049145" y="3982085"/>
            <a:ext cx="1981835" cy="419100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４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1682750" y="2512060"/>
            <a:ext cx="1303655" cy="704850"/>
          </a:xfrm>
          <a:prstGeom prst="bentArrow">
            <a:avLst/>
          </a:prstGeom>
          <a:solidFill>
            <a:srgbClr val="FFC000"/>
          </a:solidFill>
          <a:ln>
            <a:solidFill>
              <a:srgbClr val="ED7D3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266700" y="2105660"/>
            <a:ext cx="1637030" cy="419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４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3395980" y="2105660"/>
            <a:ext cx="721995" cy="1410970"/>
          </a:xfrm>
          <a:prstGeom prst="bentArrow">
            <a:avLst>
              <a:gd name="adj1" fmla="val 25000"/>
              <a:gd name="adj2" fmla="val 26441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rgbClr val="ED7D3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4185285" y="2105660"/>
            <a:ext cx="1637030" cy="419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４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99480" y="2707640"/>
            <a:ext cx="2135505" cy="3240405"/>
          </a:xfrm>
          <a:prstGeom prst="roundRect">
            <a:avLst>
              <a:gd name="adj" fmla="val 7345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066155" y="5394960"/>
            <a:ext cx="1981835" cy="419100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データ１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066155" y="4937760"/>
            <a:ext cx="1981835" cy="4191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２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6066155" y="4480560"/>
            <a:ext cx="1981835" cy="419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３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066155" y="3982085"/>
            <a:ext cx="1981835" cy="419100"/>
          </a:xfrm>
          <a:prstGeom prst="rect">
            <a:avLst/>
          </a:prstGeom>
          <a:solidFill>
            <a:srgbClr val="92D050"/>
          </a:solidFill>
          <a:ln>
            <a:noFill/>
            <a:prstDash val="sysDash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４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5603875" y="2512060"/>
            <a:ext cx="1303655" cy="704850"/>
          </a:xfrm>
          <a:prstGeom prst="bentArrow">
            <a:avLst/>
          </a:prstGeom>
          <a:solidFill>
            <a:srgbClr val="FFC000"/>
          </a:solidFill>
          <a:ln>
            <a:solidFill>
              <a:srgbClr val="ED7D3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10800000" flipH="1">
            <a:off x="7672070" y="5759450"/>
            <a:ext cx="1036320" cy="704850"/>
          </a:xfrm>
          <a:prstGeom prst="bentArrow">
            <a:avLst/>
          </a:prstGeom>
          <a:solidFill>
            <a:srgbClr val="FFC000"/>
          </a:solidFill>
          <a:ln>
            <a:solidFill>
              <a:srgbClr val="ED7D3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8769350" y="6096000"/>
            <a:ext cx="1809115" cy="4191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データ１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023110" y="209486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86130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27015" y="2094865"/>
            <a:ext cx="365760" cy="3657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62780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79185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  <a:endCxn id="10" idx="7"/>
          </p:cNvCxnSpPr>
          <p:nvPr/>
        </p:nvCxnSpPr>
        <p:spPr>
          <a:xfrm flipH="1">
            <a:off x="4775200" y="240728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11" idx="1"/>
          </p:cNvCxnSpPr>
          <p:nvPr/>
        </p:nvCxnSpPr>
        <p:spPr>
          <a:xfrm>
            <a:off x="5639435" y="240728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3896995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2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3896995" y="5354955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204325" y="209486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40090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56495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8" idx="7"/>
          </p:cNvCxnSpPr>
          <p:nvPr/>
        </p:nvCxnSpPr>
        <p:spPr>
          <a:xfrm flipH="1">
            <a:off x="8652510" y="240728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9" idx="1"/>
          </p:cNvCxnSpPr>
          <p:nvPr/>
        </p:nvCxnSpPr>
        <p:spPr>
          <a:xfrm>
            <a:off x="9516745" y="240728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</p:cNvCxnSpPr>
          <p:nvPr/>
        </p:nvCxnSpPr>
        <p:spPr>
          <a:xfrm flipH="1">
            <a:off x="9483725" y="3558540"/>
            <a:ext cx="626110" cy="998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204325" y="455739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4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5"/>
            <a:endCxn id="25" idx="1"/>
          </p:cNvCxnSpPr>
          <p:nvPr/>
        </p:nvCxnSpPr>
        <p:spPr>
          <a:xfrm>
            <a:off x="10368915" y="3558540"/>
            <a:ext cx="699770" cy="1052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015345" y="455739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5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7415530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7415530" y="5354955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4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7415530" y="499745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846195" y="4557395"/>
            <a:ext cx="1338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1</a:t>
            </a:r>
            <a:endParaRPr lang="en-US" altLang="ja-JP"/>
          </a:p>
          <a:p>
            <a:r>
              <a:rPr lang="en-US" altLang="ja-JP"/>
              <a:t>PUSH</a:t>
            </a:r>
            <a:r>
              <a:rPr lang="ja-JP" altLang="en-US"/>
              <a:t>：</a:t>
            </a:r>
            <a:r>
              <a:rPr lang="en-US" altLang="ja-JP"/>
              <a:t>2, 3</a:t>
            </a:r>
            <a:endParaRPr lang="en-US" altLang="ja-JP"/>
          </a:p>
        </p:txBody>
      </p:sp>
      <p:sp>
        <p:nvSpPr>
          <p:cNvPr id="30" name="Text Box 29"/>
          <p:cNvSpPr txBox="1"/>
          <p:nvPr/>
        </p:nvSpPr>
        <p:spPr>
          <a:xfrm>
            <a:off x="7367270" y="4277995"/>
            <a:ext cx="1338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3</a:t>
            </a:r>
            <a:endParaRPr lang="en-US" altLang="ja-JP"/>
          </a:p>
          <a:p>
            <a:r>
              <a:rPr lang="en-US" altLang="ja-JP"/>
              <a:t>PUSH</a:t>
            </a:r>
            <a:r>
              <a:rPr lang="ja-JP" altLang="en-US"/>
              <a:t>：</a:t>
            </a:r>
            <a:r>
              <a:rPr lang="en-US" altLang="ja-JP"/>
              <a:t>4</a:t>
            </a:r>
            <a:r>
              <a:rPr lang="en-US" altLang="ja-JP"/>
              <a:t>, 5</a:t>
            </a:r>
            <a:endParaRPr lang="en-US" altLang="ja-JP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49295" y="2983865"/>
            <a:ext cx="79692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73570" y="2974975"/>
            <a:ext cx="79692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31190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204325" y="209486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40090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56495" y="3246120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8" idx="7"/>
          </p:cNvCxnSpPr>
          <p:nvPr/>
        </p:nvCxnSpPr>
        <p:spPr>
          <a:xfrm flipH="1">
            <a:off x="8652510" y="240728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9" idx="1"/>
          </p:cNvCxnSpPr>
          <p:nvPr/>
        </p:nvCxnSpPr>
        <p:spPr>
          <a:xfrm>
            <a:off x="9516745" y="240728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</p:cNvCxnSpPr>
          <p:nvPr/>
        </p:nvCxnSpPr>
        <p:spPr>
          <a:xfrm flipH="1">
            <a:off x="9483725" y="3558540"/>
            <a:ext cx="626110" cy="998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204325" y="455739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4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5"/>
            <a:endCxn id="25" idx="1"/>
          </p:cNvCxnSpPr>
          <p:nvPr/>
        </p:nvCxnSpPr>
        <p:spPr>
          <a:xfrm>
            <a:off x="10368915" y="3558540"/>
            <a:ext cx="699770" cy="1052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015345" y="455739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5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62070" y="2974975"/>
            <a:ext cx="79692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54850" y="2974975"/>
            <a:ext cx="79692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931035" y="214820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66800" y="329946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83205" y="3299460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  <a:endCxn id="4" idx="7"/>
          </p:cNvCxnSpPr>
          <p:nvPr/>
        </p:nvCxnSpPr>
        <p:spPr>
          <a:xfrm flipH="1">
            <a:off x="1379220" y="246062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5"/>
            <a:endCxn id="5" idx="1"/>
          </p:cNvCxnSpPr>
          <p:nvPr/>
        </p:nvCxnSpPr>
        <p:spPr>
          <a:xfrm>
            <a:off x="2243455" y="246062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H="1">
            <a:off x="2210435" y="3611880"/>
            <a:ext cx="626110" cy="998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931035" y="461073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4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5" idx="5"/>
            <a:endCxn id="35" idx="1"/>
          </p:cNvCxnSpPr>
          <p:nvPr/>
        </p:nvCxnSpPr>
        <p:spPr>
          <a:xfrm>
            <a:off x="3095625" y="3611880"/>
            <a:ext cx="699770" cy="1052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42055" y="461073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5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31190" y="5354955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554990" y="485394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5</a:t>
            </a:r>
            <a:endParaRPr lang="en-US" altLang="ja-JP"/>
          </a:p>
        </p:txBody>
      </p:sp>
      <p:sp>
        <p:nvSpPr>
          <p:cNvPr id="47" name="Oval 46"/>
          <p:cNvSpPr/>
          <p:nvPr/>
        </p:nvSpPr>
        <p:spPr>
          <a:xfrm>
            <a:off x="5722620" y="214820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58385" y="329946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574790" y="3299460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7" idx="3"/>
            <a:endCxn id="48" idx="7"/>
          </p:cNvCxnSpPr>
          <p:nvPr/>
        </p:nvCxnSpPr>
        <p:spPr>
          <a:xfrm flipH="1">
            <a:off x="5170805" y="246062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5"/>
            <a:endCxn id="49" idx="1"/>
          </p:cNvCxnSpPr>
          <p:nvPr/>
        </p:nvCxnSpPr>
        <p:spPr>
          <a:xfrm>
            <a:off x="6035040" y="246062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3"/>
          </p:cNvCxnSpPr>
          <p:nvPr/>
        </p:nvCxnSpPr>
        <p:spPr>
          <a:xfrm flipH="1">
            <a:off x="6002020" y="3611880"/>
            <a:ext cx="626110" cy="998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722620" y="461073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4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9" idx="5"/>
            <a:endCxn id="55" idx="1"/>
          </p:cNvCxnSpPr>
          <p:nvPr/>
        </p:nvCxnSpPr>
        <p:spPr>
          <a:xfrm>
            <a:off x="6887210" y="3611880"/>
            <a:ext cx="699770" cy="1052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533640" y="461073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5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4607560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526280" y="522224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4</a:t>
            </a:r>
            <a:endParaRPr lang="en-US" altLang="ja-JP"/>
          </a:p>
        </p:txBody>
      </p:sp>
      <p:cxnSp>
        <p:nvCxnSpPr>
          <p:cNvPr id="58" name="Straight Connector 57"/>
          <p:cNvCxnSpPr/>
          <p:nvPr/>
        </p:nvCxnSpPr>
        <p:spPr>
          <a:xfrm>
            <a:off x="8267065" y="6069965"/>
            <a:ext cx="12166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8169275" y="522224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2</a:t>
            </a:r>
            <a:endParaRPr lang="en-US" altLang="ja-JP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7</a:t>
            </a:r>
            <a:r>
              <a:rPr lang="ja-JP" altLang="en-US"/>
              <a:t>章　決定木</a:t>
            </a:r>
            <a:endParaRPr lang="ja-JP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4</a:t>
            </a:r>
            <a:r>
              <a:rPr lang="ja-JP" altLang="en-US"/>
              <a:t>年　</a:t>
            </a:r>
            <a:r>
              <a:rPr lang="ja-JP" altLang="zh-CN"/>
              <a:t>田中　龍仁</a:t>
            </a:r>
            <a:endParaRPr lang="ja-JP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 sz="3600"/>
              <a:t>決定木（</a:t>
            </a:r>
            <a:r>
              <a:rPr lang="en-US" altLang="ja-JP" sz="3600"/>
              <a:t>decision tree</a:t>
            </a:r>
            <a:r>
              <a:rPr lang="ja-JP" altLang="en-US" sz="3600"/>
              <a:t>）とは</a:t>
            </a:r>
            <a:endParaRPr lang="ja-JP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/>
              <a:t>意思決定や分類、判別、予測などのために作られる、木構造（ツリー構造）のデータや図などのこと</a:t>
            </a:r>
            <a:endParaRPr lang="ja-JP" altLang="en-US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分類を行うものを「</a:t>
            </a:r>
            <a:r>
              <a:rPr lang="ja-JP" altLang="en-US" b="1"/>
              <a:t>分類木</a:t>
            </a:r>
            <a:r>
              <a:rPr lang="ja-JP" altLang="en-US"/>
              <a:t>（</a:t>
            </a:r>
            <a:r>
              <a:rPr lang="en-US" altLang="ja-JP"/>
              <a:t>classification tree</a:t>
            </a:r>
            <a:r>
              <a:rPr lang="ja-JP" altLang="en-US"/>
              <a:t>）」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関数の近似により推論や予測を行うものを「</a:t>
            </a:r>
            <a:r>
              <a:rPr lang="ja-JP" altLang="en-US" b="1"/>
              <a:t>回帰木</a:t>
            </a:r>
            <a:r>
              <a:rPr lang="ja-JP" altLang="en-US"/>
              <a:t>（</a:t>
            </a:r>
            <a:r>
              <a:rPr lang="en-US" altLang="ja-JP"/>
              <a:t>regression tree</a:t>
            </a:r>
            <a:r>
              <a:rPr lang="ja-JP" altLang="en-US"/>
              <a:t>）」</a:t>
            </a:r>
            <a:endParaRPr lang="ja-JP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311640" y="3484245"/>
            <a:ext cx="2310130" cy="2791460"/>
            <a:chOff x="2300" y="1033"/>
            <a:chExt cx="7452" cy="851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884" y="2726"/>
              <a:ext cx="25" cy="384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59" y="3396"/>
              <a:ext cx="2267" cy="182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120" y="9529"/>
              <a:ext cx="4022" cy="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6119" y="1258"/>
              <a:ext cx="24" cy="827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4" y="5583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09" y="6572"/>
              <a:ext cx="2234" cy="102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19" y="6668"/>
              <a:ext cx="2155" cy="9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" y="5375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43" y="7242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8" y="6286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99" y="4641"/>
              <a:ext cx="31" cy="202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3" y="4973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7090" y="3165"/>
              <a:ext cx="7" cy="13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44" y="5008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14" y="5714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99" y="7098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92" y="6090"/>
              <a:ext cx="1008" cy="1008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0" y="4864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35" y="3429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25" y="5471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444" y="3165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0" y="3021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755" y="3741"/>
              <a:ext cx="16" cy="188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23" y="6405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80" y="439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662" y="4005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0" y="257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47" y="364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104" y="537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03" y="3501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78" y="5296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36" y="2431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81" y="5966"/>
              <a:ext cx="838" cy="4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3" y="5758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07" y="554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9" y="626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62" y="5080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960" y="5224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30" y="4482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888" y="4000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104" y="4221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099" y="439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55" y="425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99" y="4829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536" y="425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878" y="4216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998" y="3007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142" y="316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738" y="287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82" y="3021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68" y="2369"/>
              <a:ext cx="1491" cy="135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7" y="228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03" y="215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119" y="1609"/>
              <a:ext cx="1062" cy="111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82" y="143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733" y="129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15" y="117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71" y="103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 sz="3600"/>
              <a:t>決定木（</a:t>
            </a:r>
            <a:r>
              <a:rPr lang="en-US" altLang="ja-JP" sz="3600"/>
              <a:t>decision tree</a:t>
            </a:r>
            <a:r>
              <a:rPr lang="ja-JP" altLang="en-US" sz="3600"/>
              <a:t>）とは</a:t>
            </a:r>
            <a:endParaRPr lang="ja-JP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/>
              <a:t>利点</a:t>
            </a:r>
            <a:endParaRPr lang="ja-JP" altLang="en-US"/>
          </a:p>
          <a:p>
            <a:r>
              <a:rPr lang="ja-JP" altLang="en-US"/>
              <a:t>非線形のデータや説明変数の多い（次元の高い）データ、様々な尺度（質的変数か量的変数かなど）が混在しているデータでも扱いやすい</a:t>
            </a:r>
            <a:endParaRPr lang="ja-JP" altLang="en-US"/>
          </a:p>
          <a:p>
            <a:r>
              <a:rPr lang="ja-JP" altLang="en-US"/>
              <a:t>外れ値に対してロバストな (外れ値の影響を受けにくい) モデルを構築可能</a:t>
            </a:r>
            <a:endParaRPr lang="ja-JP" altLang="en-US"/>
          </a:p>
          <a:p>
            <a:r>
              <a:rPr lang="ja-JP" altLang="en-US"/>
              <a:t>結果が可視化されていて、理解しやすい</a:t>
            </a:r>
            <a:endParaRPr lang="ja-JP" altLang="en-US"/>
          </a:p>
          <a:p>
            <a:r>
              <a:rPr lang="ja-JP" altLang="en-US"/>
              <a:t>いくつかの選択肢から最善のものが選べる</a:t>
            </a:r>
            <a:endParaRPr lang="ja-JP" altLang="en-US"/>
          </a:p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欠点</a:t>
            </a:r>
            <a:endParaRPr lang="ja-JP" altLang="en-US"/>
          </a:p>
          <a:p>
            <a:r>
              <a:rPr lang="ja-JP" altLang="en-US"/>
              <a:t>線形性のあるデータにはあまり適していない</a:t>
            </a:r>
            <a:endParaRPr lang="ja-JP" altLang="en-US"/>
          </a:p>
          <a:p>
            <a:r>
              <a:rPr lang="ja-JP" altLang="en-US"/>
              <a:t>分類性能は低い</a:t>
            </a:r>
            <a:endParaRPr lang="ja-JP" altLang="en-US"/>
          </a:p>
          <a:p>
            <a:r>
              <a:rPr lang="ja-JP" altLang="en-US"/>
              <a:t>過学習を起こしやすい</a:t>
            </a:r>
            <a:endParaRPr lang="ja-JP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311640" y="3484245"/>
            <a:ext cx="2310130" cy="2791460"/>
            <a:chOff x="2300" y="1033"/>
            <a:chExt cx="7452" cy="851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884" y="2726"/>
              <a:ext cx="25" cy="384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59" y="3396"/>
              <a:ext cx="2267" cy="182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120" y="9529"/>
              <a:ext cx="4022" cy="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6119" y="1258"/>
              <a:ext cx="24" cy="827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4" y="5583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09" y="6572"/>
              <a:ext cx="2234" cy="102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19" y="6668"/>
              <a:ext cx="2155" cy="9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" y="5375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43" y="7242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8" y="6286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99" y="4641"/>
              <a:ext cx="31" cy="202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3" y="4973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7090" y="3165"/>
              <a:ext cx="7" cy="13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44" y="5008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14" y="5714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99" y="7098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92" y="6090"/>
              <a:ext cx="1008" cy="1008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0" y="4864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35" y="3429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25" y="5471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444" y="3165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0" y="3021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755" y="3741"/>
              <a:ext cx="16" cy="188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23" y="6405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80" y="439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662" y="4005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0" y="257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47" y="364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104" y="537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03" y="3501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78" y="5296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36" y="2431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81" y="5966"/>
              <a:ext cx="838" cy="4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3" y="5758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07" y="554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9" y="626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62" y="5080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960" y="5224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30" y="4482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888" y="4000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104" y="4221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099" y="439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55" y="425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99" y="4829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536" y="425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878" y="4216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998" y="3007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142" y="316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738" y="287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82" y="3021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68" y="2369"/>
              <a:ext cx="1491" cy="135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7" y="228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03" y="215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119" y="1609"/>
              <a:ext cx="1062" cy="111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82" y="143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733" y="129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15" y="117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71" y="103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7.1</a:t>
            </a:r>
            <a:r>
              <a:rPr lang="ja-JP" altLang="en-US" sz="3600"/>
              <a:t>　回帰の決定木</a:t>
            </a:r>
            <a:endParaRPr lang="ja-JP" altLang="en-US" sz="3600"/>
          </a:p>
        </p:txBody>
      </p:sp>
      <p:grpSp>
        <p:nvGrpSpPr>
          <p:cNvPr id="18" name="Group 17"/>
          <p:cNvGrpSpPr/>
          <p:nvPr/>
        </p:nvGrpSpPr>
        <p:grpSpPr>
          <a:xfrm>
            <a:off x="6818630" y="2016760"/>
            <a:ext cx="3750310" cy="3542030"/>
            <a:chOff x="10561" y="3176"/>
            <a:chExt cx="5906" cy="5578"/>
          </a:xfrm>
        </p:grpSpPr>
        <p:grpSp>
          <p:nvGrpSpPr>
            <p:cNvPr id="12" name="Group 11"/>
            <p:cNvGrpSpPr/>
            <p:nvPr/>
          </p:nvGrpSpPr>
          <p:grpSpPr>
            <a:xfrm>
              <a:off x="10561" y="3176"/>
              <a:ext cx="5907" cy="5578"/>
              <a:chOff x="10947" y="2602"/>
              <a:chExt cx="5907" cy="55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12447" y="2602"/>
                <a:ext cx="1152" cy="11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3430" y="3585"/>
                <a:ext cx="1373" cy="1104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14227" y="4689"/>
                <a:ext cx="1152" cy="11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0947" y="4689"/>
                <a:ext cx="1152" cy="1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71" idx="3"/>
                <a:endCxn id="6" idx="0"/>
              </p:cNvCxnSpPr>
              <p:nvPr/>
            </p:nvCxnSpPr>
            <p:spPr>
              <a:xfrm flipH="1">
                <a:off x="11523" y="3585"/>
                <a:ext cx="1093" cy="1104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10" idx="0"/>
              </p:cNvCxnSpPr>
              <p:nvPr/>
            </p:nvCxnSpPr>
            <p:spPr>
              <a:xfrm>
                <a:off x="15210" y="5672"/>
                <a:ext cx="1068" cy="1356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3075" y="7028"/>
                <a:ext cx="1152" cy="1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02" y="7028"/>
                <a:ext cx="1152" cy="1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9" idx="0"/>
              </p:cNvCxnSpPr>
              <p:nvPr/>
            </p:nvCxnSpPr>
            <p:spPr>
              <a:xfrm flipH="1">
                <a:off x="13651" y="5672"/>
                <a:ext cx="745" cy="1356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 Box 12"/>
            <p:cNvSpPr txBox="1"/>
            <p:nvPr/>
          </p:nvSpPr>
          <p:spPr>
            <a:xfrm>
              <a:off x="12276" y="3389"/>
              <a:ext cx="7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sz="2400" b="1">
                  <a:solidFill>
                    <a:schemeClr val="bg1"/>
                  </a:solidFill>
                </a:rPr>
                <a:t>根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9998710" y="184912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 b="1">
                <a:solidFill>
                  <a:schemeClr val="tx1"/>
                </a:solidFill>
              </a:rPr>
              <a:t>端点</a:t>
            </a:r>
            <a:endParaRPr lang="ja-JP" altLang="en-US" sz="2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632950" y="1882140"/>
            <a:ext cx="365760" cy="3657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32950" y="2382520"/>
            <a:ext cx="365760" cy="365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998710" y="234950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 b="1">
                <a:solidFill>
                  <a:schemeClr val="tx1"/>
                </a:solidFill>
              </a:rPr>
              <a:t>内点（分岐点）</a:t>
            </a:r>
            <a:endParaRPr lang="ja-JP" altLang="en-US" sz="2000" b="1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29945" y="2349500"/>
            <a:ext cx="5664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400"/>
              <a:t>枝が左右に</a:t>
            </a:r>
            <a:r>
              <a:rPr lang="en-US" altLang="ja-JP" sz="2400"/>
              <a:t>...</a:t>
            </a:r>
            <a:endParaRPr lang="ja-JP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ja-JP" altLang="en-US" sz="2400"/>
              <a:t>分岐する頂点を「</a:t>
            </a:r>
            <a:r>
              <a:rPr lang="ja-JP" altLang="en-US" sz="2400" b="1"/>
              <a:t>内点（分岐点）</a:t>
            </a:r>
            <a:r>
              <a:rPr lang="ja-JP" altLang="en-US" sz="2400"/>
              <a:t>」</a:t>
            </a:r>
            <a:endParaRPr lang="ja-JP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ja-JP" altLang="en-US" sz="2400"/>
              <a:t>分岐しない点を「</a:t>
            </a:r>
            <a:r>
              <a:rPr lang="ja-JP" altLang="en-US" sz="2400" b="1"/>
              <a:t>端点</a:t>
            </a:r>
            <a:r>
              <a:rPr lang="ja-JP" altLang="en-US" sz="2400"/>
              <a:t>」</a:t>
            </a:r>
            <a:endParaRPr lang="ja-JP" altLang="en-US" sz="2400"/>
          </a:p>
          <a:p>
            <a:endParaRPr lang="ja-JP" altLang="en-US" sz="2400"/>
          </a:p>
          <a:p>
            <a:r>
              <a:rPr lang="ja-JP" altLang="en-US" sz="2400"/>
              <a:t>枝で隣接する</a:t>
            </a:r>
            <a:r>
              <a:rPr lang="en-US" altLang="ja-JP" sz="2400"/>
              <a:t>2</a:t>
            </a:r>
            <a:r>
              <a:rPr lang="ja-JP" altLang="en-US" sz="2400"/>
              <a:t>頂点のうち</a:t>
            </a:r>
            <a:r>
              <a:rPr lang="en-US" altLang="ja-JP" sz="2400"/>
              <a:t>...</a:t>
            </a:r>
            <a:endParaRPr lang="ja-JP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ja-JP" altLang="en-US" sz="2400"/>
              <a:t>端点に近い頂点を「</a:t>
            </a:r>
            <a:r>
              <a:rPr lang="ja-JP" altLang="en-US" sz="2400" b="1"/>
              <a:t>子</a:t>
            </a:r>
            <a:r>
              <a:rPr lang="ja-JP" altLang="en-US" sz="2400"/>
              <a:t>」</a:t>
            </a:r>
            <a:endParaRPr lang="ja-JP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ja-JP" altLang="en-US" sz="2400"/>
              <a:t>端点から遠い頂点を「</a:t>
            </a:r>
            <a:r>
              <a:rPr lang="ja-JP" altLang="en-US" sz="2400" b="1"/>
              <a:t>親</a:t>
            </a:r>
            <a:r>
              <a:rPr lang="ja-JP" altLang="en-US" sz="2400"/>
              <a:t>」</a:t>
            </a:r>
            <a:endParaRPr lang="ja-JP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7.1</a:t>
            </a:r>
            <a:r>
              <a:rPr lang="ja-JP" altLang="en-US" sz="3600"/>
              <a:t>　回帰の決定木</a:t>
            </a:r>
            <a:endParaRPr lang="ja-JP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/>
            </p:nvSpPr>
            <p:spPr>
              <a:xfrm>
                <a:off x="1064895" y="1878965"/>
                <a:ext cx="10098405" cy="476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ja-JP" altLang="en-US" sz="2400" i="1">
                    <a:latin typeface="DejaVu Math TeX Gyre" panose="02000503000000000000" charset="0"/>
                    <a:cs typeface="DejaVu Math TeX Gyre" panose="02000503000000000000" charset="0"/>
                  </a:rPr>
                  <a:t>同時確率密度関数が</a:t>
                </a:r>
                <a:r>
                  <a:rPr lang="en-US" altLang="ja-JP" sz="24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𝑓𝑋𝑌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ja-JP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であるとき、</a:t>
                </a:r>
                <a:endParaRPr lang="ja-JP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altLang="ja-JP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box>
                        <m:boxPr>
                          <m:noBreak m:val="on"/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box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∶=</m:t>
                          </m:r>
                        </m:e>
                      </m:box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𝑌</m:t>
                      </m:r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]=</m:t>
                      </m:r>
                      <m:f>
                        <m:f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𝑦𝑓𝑋𝑌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𝑓𝑋𝑌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ja-JP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ja-JP" altLang="en-US" sz="2400"/>
                  <a:t>として、</a:t>
                </a:r>
                <a:endParaRPr lang="ja-JP" altLang="en-US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∈</m:t>
                      </m:r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noBreak m:val="on"/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box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groupChrPr>
                            <m:e/>
                          </m:groupChr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box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ja-JP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ja-JP" altLang="en-US" sz="2400"/>
                  <a:t>というルールを定め、</a:t>
                </a:r>
                <a:endParaRPr lang="ja-JP" altLang="en-US" sz="2400"/>
              </a:p>
              <a:p>
                <a:endParaRPr lang="ja-JP" altLang="en-US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=</m:t>
                              </m:r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400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400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𝑓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𝑑𝑦</m:t>
                      </m:r>
                    </m:oMath>
                  </m:oMathPara>
                </a14:m>
                <a:endParaRPr lang="en-US" altLang="ja-JP" sz="2400"/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95" y="1878965"/>
                <a:ext cx="10098405" cy="47694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ja-JP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過学習を防ぐために、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&gt;</m:t>
                    </m:r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ja-JP" altLang="en-US">
                    <a:latin typeface="DejaVu Math TeX Gyre" panose="02000503000000000000" charset="0"/>
                    <a:cs typeface="DejaVu Math TeX Gyre" panose="02000503000000000000" charset="0"/>
                  </a:rPr>
                  <a:t>として、訓練データから</a:t>
                </a:r>
                <a:endParaRPr lang="ja-JP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ja-JP" altLang="en-US"/>
              </a:p>
              <a:p>
                <a:pPr marL="0" indent="0">
                  <a:buNone/>
                </a:pPr>
                <a:r>
                  <a:rPr lang="ja-JP" altLang="en-US"/>
                  <a:t>を最小にする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≥</m:t>
                        </m:r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e>
                      <m:sup/>
                    </m:sSup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および</m:t>
                    </m:r>
                    <m:sSub>
                      <m:sSubPr>
                        <m:ctrlP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>
                      <m:sSubPr>
                        <m:ctrlP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sub>
                    </m:sSub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を決める方法がある。</m:t>
                    </m:r>
                  </m:oMath>
                </a14:m>
                <a:endParaRPr lang="en-US" altLang="ja-JP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lang="ja-JP" altLang="en-US">
                    <a:latin typeface="DejaVu Math TeX Gyre" panose="02000503000000000000" charset="0"/>
                    <a:cs typeface="DejaVu Math TeX Gyre" panose="02000503000000000000" charset="0"/>
                  </a:rPr>
                  <a:t>の値は、</a:t>
                </a:r>
                <a:r>
                  <a:rPr lang="en-US" altLang="ja-JP">
                    <a:latin typeface="DejaVu Math TeX Gyre" panose="02000503000000000000" charset="0"/>
                    <a:cs typeface="DejaVu Math TeX Gyre" panose="02000503000000000000" charset="0"/>
                  </a:rPr>
                  <a:t>CV</a:t>
                </a:r>
                <a:r>
                  <a:rPr lang="ja-JP" altLang="en-US">
                    <a:latin typeface="DejaVu Math TeX Gyre" panose="02000503000000000000" charset="0"/>
                    <a:cs typeface="DejaVu Math TeX Gyre" panose="02000503000000000000" charset="0"/>
                  </a:rPr>
                  <a:t>で決める。</a:t>
                </a:r>
                <a:endParaRPr lang="ja-JP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09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71600" y="1984375"/>
            <a:ext cx="9719945" cy="3380740"/>
            <a:chOff x="2160" y="3125"/>
            <a:chExt cx="15307" cy="5324"/>
          </a:xfrm>
        </p:grpSpPr>
        <p:sp>
          <p:nvSpPr>
            <p:cNvPr id="4" name="Rounded Rectangle 3"/>
            <p:cNvSpPr/>
            <p:nvPr/>
          </p:nvSpPr>
          <p:spPr>
            <a:xfrm>
              <a:off x="2438" y="5358"/>
              <a:ext cx="14324" cy="1722"/>
            </a:xfrm>
            <a:prstGeom prst="roundRect">
              <a:avLst>
                <a:gd name="adj" fmla="val 110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422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746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341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252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044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3895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2160" y="7869"/>
              <a:ext cx="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982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20%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7845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40%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0703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60%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3550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80%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6239" y="7869"/>
              <a:ext cx="12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100%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38" y="5358"/>
              <a:ext cx="1463" cy="1722"/>
            </a:xfrm>
            <a:prstGeom prst="roundRect">
              <a:avLst>
                <a:gd name="adj" fmla="val 1103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3226" y="5358"/>
              <a:ext cx="675" cy="17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38" y="4449"/>
              <a:ext cx="9" cy="7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85" y="4465"/>
              <a:ext cx="15" cy="7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 Box 24"/>
            <p:cNvSpPr txBox="1"/>
            <p:nvPr/>
          </p:nvSpPr>
          <p:spPr>
            <a:xfrm>
              <a:off x="2447" y="4538"/>
              <a:ext cx="145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TEST</a:t>
              </a:r>
              <a:endParaRPr lang="en-US" sz="20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762" y="4481"/>
              <a:ext cx="15" cy="7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 Box 26"/>
            <p:cNvSpPr txBox="1"/>
            <p:nvPr/>
          </p:nvSpPr>
          <p:spPr>
            <a:xfrm>
              <a:off x="9453" y="4521"/>
              <a:ext cx="175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TRAIN</a:t>
              </a:r>
              <a:endParaRPr lang="en-US" sz="20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342" y="5570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36" y="5570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028" y="5571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879" y="5571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5763" y="3125"/>
              <a:ext cx="767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 b="1">
                  <a:latin typeface="DejaVu Sans" panose="020B0603030804020204" charset="0"/>
                  <a:cs typeface="DejaVu Sans" panose="020B0603030804020204" charset="0"/>
                </a:rPr>
                <a:t>10-Fold CROSS-VALIDATION</a:t>
              </a:r>
              <a:endParaRPr 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03350" y="1562735"/>
            <a:ext cx="4444365" cy="4885055"/>
            <a:chOff x="842" y="2703"/>
            <a:chExt cx="6999" cy="7693"/>
          </a:xfrm>
        </p:grpSpPr>
        <p:pic>
          <p:nvPicPr>
            <p:cNvPr id="5" name="Picture 4" descr="Screenshot from 2022-06-17 11-52-4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2" y="8762"/>
              <a:ext cx="6999" cy="1634"/>
            </a:xfrm>
            <a:prstGeom prst="rect">
              <a:avLst/>
            </a:prstGeom>
          </p:spPr>
        </p:pic>
        <p:pic>
          <p:nvPicPr>
            <p:cNvPr id="6" name="Picture 5" descr="Screenshot from 2022-06-17 11-56-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" y="7370"/>
              <a:ext cx="6903" cy="1569"/>
            </a:xfrm>
            <a:prstGeom prst="rect">
              <a:avLst/>
            </a:prstGeom>
          </p:spPr>
        </p:pic>
        <p:pic>
          <p:nvPicPr>
            <p:cNvPr id="7" name="Picture 6" descr="Screenshot from 2022-06-17 11-57-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0" y="2703"/>
              <a:ext cx="6725" cy="1497"/>
            </a:xfrm>
            <a:prstGeom prst="rect">
              <a:avLst/>
            </a:prstGeom>
          </p:spPr>
        </p:pic>
        <p:pic>
          <p:nvPicPr>
            <p:cNvPr id="8" name="Picture 7" descr="Screenshot from 2022-06-17 11-58-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" y="4088"/>
              <a:ext cx="6725" cy="1448"/>
            </a:xfrm>
            <a:prstGeom prst="rect">
              <a:avLst/>
            </a:prstGeom>
          </p:spPr>
        </p:pic>
        <p:sp>
          <p:nvSpPr>
            <p:cNvPr id="9" name="Text Box 8"/>
            <p:cNvSpPr txBox="1"/>
            <p:nvPr/>
          </p:nvSpPr>
          <p:spPr>
            <a:xfrm>
              <a:off x="4021" y="5536"/>
              <a:ext cx="724" cy="16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ja-JP" altLang="en-US" b="1"/>
                <a:t>・・・・</a:t>
              </a:r>
              <a:endParaRPr lang="ja-JP" alt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22620" y="1629410"/>
            <a:ext cx="1170305" cy="502920"/>
            <a:chOff x="9012" y="2566"/>
            <a:chExt cx="1843" cy="792"/>
          </a:xfrm>
        </p:grpSpPr>
        <p:sp>
          <p:nvSpPr>
            <p:cNvPr id="11" name="Text Box 10"/>
            <p:cNvSpPr txBox="1"/>
            <p:nvPr/>
          </p:nvSpPr>
          <p:spPr>
            <a:xfrm>
              <a:off x="9012" y="2672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ja-JP" altLang="en-US" b="1"/>
                <a:t>・</a:t>
              </a:r>
              <a:endParaRPr lang="ja-JP" altLang="en-US" b="1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209" y="2672"/>
              <a:ext cx="854" cy="580"/>
              <a:chOff x="9276" y="2672"/>
              <a:chExt cx="854" cy="580"/>
            </a:xfrm>
          </p:grpSpPr>
          <p:sp>
            <p:nvSpPr>
              <p:cNvPr id="12" name="Text Box 11"/>
              <p:cNvSpPr txBox="1"/>
              <p:nvPr/>
            </p:nvSpPr>
            <p:spPr>
              <a:xfrm>
                <a:off x="9276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ja-JP" altLang="en-US" b="1"/>
                  <a:t>・</a:t>
                </a:r>
                <a:endParaRPr lang="ja-JP" altLang="en-US" b="1"/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9482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ja-JP" altLang="en-US" b="1"/>
                  <a:t>・</a:t>
                </a:r>
                <a:endParaRPr lang="ja-JP" altLang="en-US" b="1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10063" y="2566"/>
              <a:ext cx="792" cy="7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22620" y="2513330"/>
            <a:ext cx="1170305" cy="502920"/>
            <a:chOff x="9012" y="2566"/>
            <a:chExt cx="1843" cy="792"/>
          </a:xfrm>
        </p:grpSpPr>
        <p:sp>
          <p:nvSpPr>
            <p:cNvPr id="21" name="Text Box 20"/>
            <p:cNvSpPr txBox="1"/>
            <p:nvPr/>
          </p:nvSpPr>
          <p:spPr>
            <a:xfrm>
              <a:off x="9012" y="2672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ja-JP" altLang="en-US" b="1"/>
                <a:t>・</a:t>
              </a:r>
              <a:endParaRPr lang="ja-JP" altLang="en-US" b="1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209" y="2672"/>
              <a:ext cx="854" cy="580"/>
              <a:chOff x="9276" y="2672"/>
              <a:chExt cx="854" cy="580"/>
            </a:xfrm>
          </p:grpSpPr>
          <p:sp>
            <p:nvSpPr>
              <p:cNvPr id="23" name="Text Box 22"/>
              <p:cNvSpPr txBox="1"/>
              <p:nvPr/>
            </p:nvSpPr>
            <p:spPr>
              <a:xfrm>
                <a:off x="9276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ja-JP" altLang="en-US" b="1"/>
                  <a:t>・</a:t>
                </a:r>
                <a:endParaRPr lang="ja-JP" altLang="en-US" b="1"/>
              </a:p>
            </p:txBody>
          </p:sp>
          <p:sp>
            <p:nvSpPr>
              <p:cNvPr id="24" name="Text Box 23"/>
              <p:cNvSpPr txBox="1"/>
              <p:nvPr/>
            </p:nvSpPr>
            <p:spPr>
              <a:xfrm>
                <a:off x="9482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ja-JP" altLang="en-US" b="1"/>
                  <a:t>・</a:t>
                </a:r>
                <a:endParaRPr lang="ja-JP" altLang="en-US" b="1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063" y="2566"/>
              <a:ext cx="792" cy="7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22620" y="4597400"/>
            <a:ext cx="1170305" cy="502920"/>
            <a:chOff x="9012" y="2566"/>
            <a:chExt cx="1843" cy="792"/>
          </a:xfrm>
        </p:grpSpPr>
        <p:sp>
          <p:nvSpPr>
            <p:cNvPr id="27" name="Text Box 26"/>
            <p:cNvSpPr txBox="1"/>
            <p:nvPr/>
          </p:nvSpPr>
          <p:spPr>
            <a:xfrm>
              <a:off x="9012" y="2672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ja-JP" altLang="en-US" b="1"/>
                <a:t>・</a:t>
              </a:r>
              <a:endParaRPr lang="ja-JP" altLang="en-US" b="1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209" y="2672"/>
              <a:ext cx="854" cy="580"/>
              <a:chOff x="9276" y="2672"/>
              <a:chExt cx="854" cy="580"/>
            </a:xfrm>
          </p:grpSpPr>
          <p:sp>
            <p:nvSpPr>
              <p:cNvPr id="29" name="Text Box 28"/>
              <p:cNvSpPr txBox="1"/>
              <p:nvPr/>
            </p:nvSpPr>
            <p:spPr>
              <a:xfrm>
                <a:off x="9276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ja-JP" altLang="en-US" b="1"/>
                  <a:t>・</a:t>
                </a:r>
                <a:endParaRPr lang="ja-JP" altLang="en-US" b="1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9482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ja-JP" altLang="en-US" b="1"/>
                  <a:t>・</a:t>
                </a:r>
                <a:endParaRPr lang="ja-JP" altLang="en-US" b="1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10063" y="2566"/>
              <a:ext cx="792" cy="7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620" y="5522595"/>
            <a:ext cx="1170305" cy="502920"/>
            <a:chOff x="9012" y="2566"/>
            <a:chExt cx="1843" cy="792"/>
          </a:xfrm>
        </p:grpSpPr>
        <p:sp>
          <p:nvSpPr>
            <p:cNvPr id="33" name="Text Box 32"/>
            <p:cNvSpPr txBox="1"/>
            <p:nvPr/>
          </p:nvSpPr>
          <p:spPr>
            <a:xfrm>
              <a:off x="9012" y="2672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ja-JP" altLang="en-US" b="1"/>
                <a:t>・</a:t>
              </a:r>
              <a:endParaRPr lang="ja-JP" altLang="en-US" b="1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209" y="2672"/>
              <a:ext cx="854" cy="580"/>
              <a:chOff x="9276" y="2672"/>
              <a:chExt cx="854" cy="580"/>
            </a:xfrm>
          </p:grpSpPr>
          <p:sp>
            <p:nvSpPr>
              <p:cNvPr id="35" name="Text Box 34"/>
              <p:cNvSpPr txBox="1"/>
              <p:nvPr/>
            </p:nvSpPr>
            <p:spPr>
              <a:xfrm>
                <a:off x="9276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ja-JP" altLang="en-US" b="1"/>
                  <a:t>・</a:t>
                </a:r>
                <a:endParaRPr lang="ja-JP" altLang="en-US" b="1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9482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ja-JP" altLang="en-US" b="1"/>
                  <a:t>・</a:t>
                </a:r>
                <a:endParaRPr lang="ja-JP" altLang="en-US" b="1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10063" y="2566"/>
              <a:ext cx="792" cy="7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8" name="Text Box 37"/>
          <p:cNvSpPr txBox="1"/>
          <p:nvPr/>
        </p:nvSpPr>
        <p:spPr>
          <a:xfrm>
            <a:off x="6329045" y="3275965"/>
            <a:ext cx="459740" cy="1062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ja-JP" altLang="en-US" b="1"/>
              <a:t>・・・・</a:t>
            </a:r>
            <a:endParaRPr lang="ja-JP" altLang="en-US" b="1"/>
          </a:p>
        </p:txBody>
      </p:sp>
      <p:sp>
        <p:nvSpPr>
          <p:cNvPr id="39" name="Rounded Rectangle 38"/>
          <p:cNvSpPr/>
          <p:nvPr/>
        </p:nvSpPr>
        <p:spPr>
          <a:xfrm>
            <a:off x="9359265" y="3572510"/>
            <a:ext cx="640080" cy="64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7019925" y="1696720"/>
            <a:ext cx="125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latin typeface="DejaVu Sans" panose="020B0603030804020204" charset="0"/>
                <a:cs typeface="DejaVu Sans" panose="020B0603030804020204" charset="0"/>
              </a:rPr>
              <a:t>MODEL1</a:t>
            </a:r>
            <a:endParaRPr lang="en-US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7019925" y="2580640"/>
            <a:ext cx="125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latin typeface="DejaVu Sans" panose="020B0603030804020204" charset="0"/>
                <a:cs typeface="DejaVu Sans" panose="020B0603030804020204" charset="0"/>
              </a:rPr>
              <a:t>MODEL2</a:t>
            </a:r>
            <a:endParaRPr lang="en-US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019925" y="4664710"/>
            <a:ext cx="125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latin typeface="DejaVu Sans" panose="020B0603030804020204" charset="0"/>
                <a:cs typeface="DejaVu Sans" panose="020B0603030804020204" charset="0"/>
              </a:rPr>
              <a:t>MODEL9</a:t>
            </a:r>
            <a:endParaRPr lang="en-US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7019925" y="5589905"/>
            <a:ext cx="1413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latin typeface="DejaVu Sans" panose="020B0603030804020204" charset="0"/>
                <a:cs typeface="DejaVu Sans" panose="020B0603030804020204" charset="0"/>
              </a:rPr>
              <a:t>MODEL10</a:t>
            </a:r>
            <a:endParaRPr lang="en-US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 rot="18300000">
            <a:off x="8576310" y="2524125"/>
            <a:ext cx="459740" cy="1318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ja-JP" altLang="en-US" b="1"/>
              <a:t>・・・</a:t>
            </a:r>
            <a:endParaRPr lang="en-US" altLang="ja-JP" b="1"/>
          </a:p>
        </p:txBody>
      </p:sp>
      <p:sp>
        <p:nvSpPr>
          <p:cNvPr id="45" name="Text Box 44"/>
          <p:cNvSpPr txBox="1"/>
          <p:nvPr/>
        </p:nvSpPr>
        <p:spPr>
          <a:xfrm rot="19020000">
            <a:off x="8355330" y="1741805"/>
            <a:ext cx="459740" cy="829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ja-JP" altLang="en-US" b="1"/>
              <a:t>・・・</a:t>
            </a:r>
            <a:endParaRPr lang="en-US" altLang="ja-JP" b="1"/>
          </a:p>
        </p:txBody>
      </p:sp>
      <p:sp>
        <p:nvSpPr>
          <p:cNvPr id="46" name="Text Box 45"/>
          <p:cNvSpPr txBox="1"/>
          <p:nvPr/>
        </p:nvSpPr>
        <p:spPr>
          <a:xfrm rot="14400000">
            <a:off x="8519160" y="4330065"/>
            <a:ext cx="459740" cy="829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ja-JP" altLang="en-US" b="1"/>
              <a:t>・・・</a:t>
            </a:r>
            <a:endParaRPr lang="en-US" altLang="ja-JP" b="1"/>
          </a:p>
        </p:txBody>
      </p:sp>
      <p:sp>
        <p:nvSpPr>
          <p:cNvPr id="47" name="Text Box 46"/>
          <p:cNvSpPr txBox="1"/>
          <p:nvPr/>
        </p:nvSpPr>
        <p:spPr>
          <a:xfrm rot="13260000">
            <a:off x="8547735" y="5149215"/>
            <a:ext cx="459740" cy="829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ja-JP" altLang="en-US" b="1"/>
              <a:t>・・・</a:t>
            </a:r>
            <a:endParaRPr lang="en-US" altLang="ja-JP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7"/>
              <p:cNvSpPr txBox="1"/>
              <p:nvPr/>
            </p:nvSpPr>
            <p:spPr>
              <a:xfrm>
                <a:off x="984250" y="1696720"/>
                <a:ext cx="4191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1696720"/>
                <a:ext cx="41910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48"/>
              <p:cNvSpPr txBox="1"/>
              <p:nvPr/>
            </p:nvSpPr>
            <p:spPr>
              <a:xfrm>
                <a:off x="984250" y="2580640"/>
                <a:ext cx="4191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2580640"/>
                <a:ext cx="41910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49"/>
              <p:cNvSpPr txBox="1"/>
              <p:nvPr/>
            </p:nvSpPr>
            <p:spPr>
              <a:xfrm>
                <a:off x="984250" y="4664075"/>
                <a:ext cx="419100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0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4664075"/>
                <a:ext cx="419100" cy="3689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50"/>
              <p:cNvSpPr txBox="1"/>
              <p:nvPr/>
            </p:nvSpPr>
            <p:spPr>
              <a:xfrm>
                <a:off x="984250" y="5589905"/>
                <a:ext cx="419100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1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5589905"/>
                <a:ext cx="419100" cy="368935"/>
              </a:xfrm>
              <a:prstGeom prst="rect">
                <a:avLst/>
              </a:prstGeom>
              <a:blipFill rotWithShape="1">
                <a:blip r:embed="rId8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51"/>
              <p:cNvSpPr txBox="1"/>
              <p:nvPr/>
            </p:nvSpPr>
            <p:spPr>
              <a:xfrm>
                <a:off x="9999345" y="3572510"/>
                <a:ext cx="188023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DejaVu Sans" panose="020B0603030804020204" charset="0"/>
                    <a:cs typeface="DejaVu Sans" panose="020B0603030804020204" charset="0"/>
                  </a:rPr>
                  <a:t>Performance</a:t>
                </a:r>
                <a:endParaRPr lang="en-US" b="1">
                  <a:latin typeface="DejaVu Sans" panose="020B0603030804020204" charset="0"/>
                  <a:cs typeface="DejaVu Sans" panose="020B060303080402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&gt;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b="1">
                  <a:latin typeface="DejaVu Sans" panose="020B0603030804020204" charset="0"/>
                  <a:cs typeface="DejaVu Sans" panose="020B0603030804020204" charset="0"/>
                </a:endParaRPr>
              </a:p>
            </p:txBody>
          </p:sp>
        </mc:Choice>
        <mc:Fallback>
          <p:sp>
            <p:nvSpPr>
              <p:cNvPr id="52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345" y="3572510"/>
                <a:ext cx="1880235" cy="6451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Presentation</Application>
  <PresentationFormat>宽屏</PresentationFormat>
  <Paragraphs>259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Nimbus Roman No9 L</vt:lpstr>
      <vt:lpstr>DejaVu Math TeX Gyre</vt:lpstr>
      <vt:lpstr>Courier 10 Pitch</vt:lpstr>
      <vt:lpstr>DejaVu Sans</vt:lpstr>
      <vt:lpstr>Microsoft YaHei</vt:lpstr>
      <vt:lpstr>Droid Sans Fallback</vt:lpstr>
      <vt:lpstr>ＭＳ Ｐゴシック</vt:lpstr>
      <vt:lpstr>Arial Unicode MS</vt:lpstr>
      <vt:lpstr>Arial Black</vt:lpstr>
      <vt:lpstr>SimSun</vt:lpstr>
      <vt:lpstr>ＭＳ ゴシック</vt:lpstr>
      <vt:lpstr>Gubbi</vt:lpstr>
      <vt:lpstr>SimSun</vt:lpstr>
      <vt:lpstr>ＭＳ Ｐゴシック</vt:lpstr>
      <vt:lpstr>Noto Sans CJK JP</vt:lpstr>
      <vt:lpstr>OpenSymbol</vt:lpstr>
      <vt:lpstr>C059</vt:lpstr>
      <vt:lpstr>Office Theme</vt:lpstr>
      <vt:lpstr>PowerPoint 演示文稿</vt:lpstr>
      <vt:lpstr>第7章　決定木</vt:lpstr>
      <vt:lpstr>決定木（decision tree）とは</vt:lpstr>
      <vt:lpstr>決定木（decision tree）とは</vt:lpstr>
      <vt:lpstr>7.1　回帰の決定木</vt:lpstr>
      <vt:lpstr>7.1　回帰の決定木</vt:lpstr>
      <vt:lpstr>7.1　回帰の決定木</vt:lpstr>
      <vt:lpstr>7.1　回帰の決定木</vt:lpstr>
      <vt:lpstr>PowerPoint 演示文稿</vt:lpstr>
      <vt:lpstr>PowerPoint 演示文稿</vt:lpstr>
      <vt:lpstr>PowerPoint 演示文稿</vt:lpstr>
      <vt:lpstr>7.1　回帰の決定木</vt:lpstr>
      <vt:lpstr>7.1　回帰の決定木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tanaka</cp:lastModifiedBy>
  <cp:revision>11</cp:revision>
  <dcterms:created xsi:type="dcterms:W3CDTF">2022-06-17T06:01:47Z</dcterms:created>
  <dcterms:modified xsi:type="dcterms:W3CDTF">2022-06-17T06:01:47Z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