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sldIdLst>
    <p:sldId id="268" r:id="rId6"/>
    <p:sldId id="311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B1795290-8C01-D28D-64EA-383F0E2ED6A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26C041B6-4258-388F-A6D9-EB4057BBDE0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69958D00-0ADF-CC54-6FDC-B0FA711DF2E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FDA6CC3D-4FEA-C833-5688-25CAA6D707E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2F31DA9F-02EB-2AA9-0102-B415807C6FA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D1BFD8EF-41B7-8B35-759F-020064A24CC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7E85FB30-F304-4CF5-9A9C-9590465B312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0930FE5A-F2A2-D4A5-C37D-3C751EA8A1B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97508B26-7145-F4CB-811B-9AA3BE57795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500" dirty="0"/>
              <a:t>Excel Reassessment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6248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0489C-19CC-36D4-EB10-121CFD7B2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63" y="1109316"/>
            <a:ext cx="10058400" cy="4929880"/>
          </a:xfrm>
        </p:spPr>
      </p:pic>
    </p:spTree>
    <p:extLst>
      <p:ext uri="{BB962C8B-B14F-4D97-AF65-F5344CB8AC3E}">
        <p14:creationId xmlns:p14="http://schemas.microsoft.com/office/powerpoint/2010/main" val="10098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6248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Case Study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C1FCB-954E-7D41-FEC6-43B97978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79" y="1052287"/>
            <a:ext cx="10058400" cy="5043713"/>
          </a:xfrm>
        </p:spPr>
        <p:txBody>
          <a:bodyPr/>
          <a:lstStyle/>
          <a:p>
            <a:r>
              <a:rPr lang="en-IN" dirty="0"/>
              <a:t>Insights: </a:t>
            </a:r>
          </a:p>
          <a:p>
            <a:r>
              <a:rPr lang="en-IN" dirty="0"/>
              <a:t>Create a pivot table for orders where</a:t>
            </a:r>
          </a:p>
          <a:p>
            <a:r>
              <a:rPr lang="en-IN" dirty="0"/>
              <a:t>Return status is yes</a:t>
            </a:r>
          </a:p>
          <a:p>
            <a:endParaRPr lang="en-IN" dirty="0"/>
          </a:p>
          <a:p>
            <a:r>
              <a:rPr lang="en-IN" dirty="0"/>
              <a:t>Inference: </a:t>
            </a:r>
          </a:p>
          <a:p>
            <a:r>
              <a:rPr lang="en-IN" dirty="0"/>
              <a:t>296 orders were returned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CA56F-57AD-2086-4261-76F8E2B8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8" y="1052287"/>
            <a:ext cx="612543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6248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Case Study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C1FCB-954E-7D41-FEC6-43B97978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2" y="1291773"/>
            <a:ext cx="10058400" cy="5043713"/>
          </a:xfrm>
        </p:spPr>
        <p:txBody>
          <a:bodyPr>
            <a:normAutofit/>
          </a:bodyPr>
          <a:lstStyle/>
          <a:p>
            <a:r>
              <a:rPr lang="en-IN" sz="2500" b="1" u="sng" dirty="0"/>
              <a:t>Insights: </a:t>
            </a:r>
            <a:r>
              <a:rPr lang="en-IN" sz="2500" dirty="0"/>
              <a:t>Formula</a:t>
            </a:r>
          </a:p>
          <a:p>
            <a:r>
              <a:rPr lang="en-IN" sz="2500" dirty="0"/>
              <a:t>AVERAGE(Orders!V2:V9995)</a:t>
            </a:r>
          </a:p>
          <a:p>
            <a:r>
              <a:rPr lang="en-IN" sz="2500" b="1" u="sng" dirty="0"/>
              <a:t>Inference:</a:t>
            </a:r>
          </a:p>
          <a:p>
            <a:r>
              <a:rPr lang="en-IN" sz="2500" dirty="0"/>
              <a:t>- Average time it takes for orders</a:t>
            </a:r>
          </a:p>
          <a:p>
            <a:r>
              <a:rPr lang="en-IN" sz="2500" dirty="0"/>
              <a:t>To be shipped is 3.958 days</a:t>
            </a:r>
          </a:p>
          <a:p>
            <a:r>
              <a:rPr lang="en-IN" sz="2500" dirty="0"/>
              <a:t>- Shipment mode with fastest</a:t>
            </a:r>
          </a:p>
          <a:p>
            <a:r>
              <a:rPr lang="en-IN" sz="2500" dirty="0"/>
              <a:t>delivery time is “Same day” and </a:t>
            </a:r>
          </a:p>
          <a:p>
            <a:r>
              <a:rPr lang="en-IN" sz="2500" dirty="0"/>
              <a:t>slowest delivery time is “Standard class”</a:t>
            </a:r>
          </a:p>
          <a:p>
            <a:endParaRPr lang="en-IN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930494-B18C-AC92-0410-57EE7EDB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651" y="1360325"/>
            <a:ext cx="3217054" cy="42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6248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Case Study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13DBC-4208-F68C-74A8-21E185DA6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00258" y="161799"/>
            <a:ext cx="3995056" cy="45220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53E43-9101-E280-7D01-1F4A796BBEEA}"/>
              </a:ext>
            </a:extLst>
          </p:cNvPr>
          <p:cNvSpPr txBox="1"/>
          <p:nvPr/>
        </p:nvSpPr>
        <p:spPr>
          <a:xfrm>
            <a:off x="696686" y="1328056"/>
            <a:ext cx="53993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 </a:t>
            </a:r>
          </a:p>
          <a:p>
            <a:r>
              <a:rPr lang="en-US" dirty="0"/>
              <a:t>Maximum order by Total sales category is : </a:t>
            </a:r>
          </a:p>
          <a:p>
            <a:r>
              <a:rPr lang="en-US" dirty="0"/>
              <a:t>0.444-1000.444 		</a:t>
            </a:r>
          </a:p>
          <a:p>
            <a:r>
              <a:rPr lang="en-US" dirty="0"/>
              <a:t>Minimum order by total sales category: </a:t>
            </a:r>
          </a:p>
          <a:p>
            <a:r>
              <a:rPr lang="en-US" dirty="0"/>
              <a:t>7000.444-8000.444 			</a:t>
            </a:r>
          </a:p>
          <a:p>
            <a:r>
              <a:rPr lang="en-US" dirty="0"/>
              <a:t>Maximum profit by sales order category: </a:t>
            </a:r>
          </a:p>
          <a:p>
            <a:r>
              <a:rPr lang="en-US" dirty="0"/>
              <a:t>4000.444-5000.444 		</a:t>
            </a:r>
          </a:p>
          <a:p>
            <a:r>
              <a:rPr lang="en-US" dirty="0"/>
              <a:t>Minimum profit by sales order category:  </a:t>
            </a:r>
          </a:p>
          <a:p>
            <a:r>
              <a:rPr lang="en-US" dirty="0"/>
              <a:t>7000.444-8000.444 	</a:t>
            </a:r>
          </a:p>
          <a:p>
            <a:r>
              <a:rPr lang="en-US" dirty="0"/>
              <a:t>Most profitable Customer segment is Consumer</a:t>
            </a:r>
          </a:p>
          <a:p>
            <a:endParaRPr lang="en-US" dirty="0"/>
          </a:p>
          <a:p>
            <a:r>
              <a:rPr lang="en-US" dirty="0"/>
              <a:t>Insights: </a:t>
            </a:r>
          </a:p>
          <a:p>
            <a:r>
              <a:rPr lang="en-US" dirty="0"/>
              <a:t>Using pivot table, group sales and find count of </a:t>
            </a:r>
            <a:r>
              <a:rPr lang="en-US" dirty="0" err="1"/>
              <a:t>orderID</a:t>
            </a:r>
            <a:r>
              <a:rPr lang="en-US" dirty="0"/>
              <a:t> and profit sum	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0A3C9-EA86-7C47-112E-137C7B903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258" y="4722718"/>
            <a:ext cx="2710542" cy="17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9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6248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Case Study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C1FCB-954E-7D41-FEC6-43B97978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79" y="1052287"/>
            <a:ext cx="10058400" cy="504371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9A5E7-00AB-398D-CDBF-142EA8F5B9C7}"/>
              </a:ext>
            </a:extLst>
          </p:cNvPr>
          <p:cNvSpPr txBox="1"/>
          <p:nvPr/>
        </p:nvSpPr>
        <p:spPr>
          <a:xfrm>
            <a:off x="283029" y="1295399"/>
            <a:ext cx="3864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selling product category and subcategory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Category: Technology and subcategory phones are top selling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Insights: </a:t>
            </a:r>
          </a:p>
          <a:p>
            <a:endParaRPr lang="en-IN" dirty="0"/>
          </a:p>
          <a:p>
            <a:r>
              <a:rPr lang="en-IN" dirty="0"/>
              <a:t>Create a pivot table with category and subcategory, find sum of sales and profit margin as percentage in values.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430E27-3106-9FEB-245C-CFAEABAD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23" y="1295399"/>
            <a:ext cx="7910550" cy="41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9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6248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Case Study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C1FCB-954E-7D41-FEC6-43B97978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79" y="907143"/>
            <a:ext cx="10058400" cy="5043713"/>
          </a:xfrm>
        </p:spPr>
        <p:txBody>
          <a:bodyPr>
            <a:normAutofit/>
          </a:bodyPr>
          <a:lstStyle/>
          <a:p>
            <a:r>
              <a:rPr lang="en-IN" sz="2500" dirty="0"/>
              <a:t>Inference: </a:t>
            </a:r>
          </a:p>
          <a:p>
            <a:r>
              <a:rPr lang="en-IN" sz="2500" dirty="0"/>
              <a:t>- Region with highest sales: West</a:t>
            </a:r>
          </a:p>
          <a:p>
            <a:r>
              <a:rPr lang="en-IN" sz="2500" dirty="0"/>
              <a:t>- Region with lowest sales: South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C5D25F-87C6-E636-A363-9E57EC7F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79" y="2699444"/>
            <a:ext cx="572532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7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6248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Case Study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CCCA-83BD-F176-CB07-7BAAC922952F}"/>
              </a:ext>
            </a:extLst>
          </p:cNvPr>
          <p:cNvSpPr txBox="1"/>
          <p:nvPr/>
        </p:nvSpPr>
        <p:spPr>
          <a:xfrm>
            <a:off x="511628" y="1548042"/>
            <a:ext cx="36358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u="sng" dirty="0"/>
              <a:t>Inference:  </a:t>
            </a:r>
          </a:p>
          <a:p>
            <a:pPr marL="285750" indent="-285750">
              <a:buFontTx/>
              <a:buChar char="-"/>
            </a:pPr>
            <a:r>
              <a:rPr lang="en-IN" dirty="0"/>
              <a:t>As the discount increases, the </a:t>
            </a:r>
            <a:r>
              <a:rPr lang="en-IN" dirty="0" err="1"/>
              <a:t>profitablilty</a:t>
            </a:r>
            <a:r>
              <a:rPr lang="en-IN" dirty="0"/>
              <a:t> reduces. In case of discount rate 0.3 and above, it leads to losses instead of profit.</a:t>
            </a:r>
          </a:p>
          <a:p>
            <a:pPr marL="285750" indent="-285750">
              <a:buFontTx/>
              <a:buChar char="-"/>
            </a:pPr>
            <a:r>
              <a:rPr lang="en-IN" dirty="0"/>
              <a:t>Correlation between discount rate and quantity sold: 0.00862</a:t>
            </a:r>
          </a:p>
          <a:p>
            <a:pPr marL="285750" indent="-285750">
              <a:buFontTx/>
              <a:buChar char="-"/>
            </a:pPr>
            <a:r>
              <a:rPr lang="en-IN" dirty="0"/>
              <a:t>Correlation between discount rate and profit margin: -0.2194</a:t>
            </a:r>
          </a:p>
          <a:p>
            <a:endParaRPr lang="en-IN" dirty="0"/>
          </a:p>
          <a:p>
            <a:r>
              <a:rPr lang="en-IN" sz="2300" b="1" u="sng" dirty="0"/>
              <a:t>Insights:</a:t>
            </a:r>
          </a:p>
          <a:p>
            <a:pPr marL="285750" indent="-285750">
              <a:buFontTx/>
              <a:buChar char="-"/>
            </a:pPr>
            <a:r>
              <a:rPr lang="en-IN" dirty="0"/>
              <a:t>By creating a line chart from pivot table, we can come to the conclusion that as the discount rate increases,</a:t>
            </a:r>
          </a:p>
          <a:p>
            <a:r>
              <a:rPr lang="en-IN" dirty="0"/>
              <a:t>profits decreases.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59994D-8882-1654-527C-5BFC7EBA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C2EF5-0D58-BB0A-AC55-4A9DB9C2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57" y="1620349"/>
            <a:ext cx="7842487" cy="36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6248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Case Study 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C1FCB-954E-7D41-FEC6-43B97978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79" y="1052287"/>
            <a:ext cx="10058400" cy="504371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Inference:</a:t>
            </a:r>
          </a:p>
          <a:p>
            <a:pPr>
              <a:buFontTx/>
              <a:buChar char="-"/>
            </a:pPr>
            <a:r>
              <a:rPr lang="en-IN" dirty="0"/>
              <a:t>The South region has high potential for expansion because although it has lowest sales,</a:t>
            </a:r>
          </a:p>
          <a:p>
            <a:pPr marL="0" indent="0">
              <a:buNone/>
            </a:pPr>
            <a:r>
              <a:rPr lang="en-IN" dirty="0"/>
              <a:t>it is a positive value </a:t>
            </a:r>
          </a:p>
          <a:p>
            <a:pPr marL="0" indent="0">
              <a:buNone/>
            </a:pPr>
            <a:r>
              <a:rPr lang="en-IN" dirty="0"/>
              <a:t>Which means it is </a:t>
            </a:r>
          </a:p>
          <a:p>
            <a:pPr marL="0" indent="0">
              <a:buNone/>
            </a:pPr>
            <a:r>
              <a:rPr lang="en-IN" dirty="0"/>
              <a:t>Not running in loss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Insight: </a:t>
            </a:r>
          </a:p>
          <a:p>
            <a:pPr marL="0" indent="0">
              <a:buNone/>
            </a:pPr>
            <a:r>
              <a:rPr lang="en-IN" dirty="0"/>
              <a:t>Create a pivot</a:t>
            </a:r>
          </a:p>
          <a:p>
            <a:pPr marL="0" indent="0">
              <a:buNone/>
            </a:pPr>
            <a:r>
              <a:rPr lang="en-IN" dirty="0"/>
              <a:t>Table using region </a:t>
            </a:r>
          </a:p>
          <a:p>
            <a:pPr marL="0" indent="0">
              <a:buNone/>
            </a:pPr>
            <a:r>
              <a:rPr lang="en-IN" dirty="0"/>
              <a:t>For every category </a:t>
            </a:r>
          </a:p>
          <a:p>
            <a:pPr marL="0" indent="0">
              <a:buNone/>
            </a:pPr>
            <a:r>
              <a:rPr lang="en-IN" dirty="0"/>
              <a:t>And sales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E9AAD-3753-01BD-64E8-50DA7F26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69" y="1922418"/>
            <a:ext cx="8615277" cy="36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5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6248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Case Study 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C1FCB-954E-7D41-FEC6-43B97978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79" y="1052287"/>
            <a:ext cx="10058400" cy="504371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8264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itus xmlns="http://schemas.titus.com/TitusProperties/">
  <TitusGUID xmlns="">c4494d3d-5813-46fc-bbcb-4d9bc4a581c3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DA746B4-5AA2-49D4-A0D1-5278ECA76CB6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{F7CDAE5E-2FC0-4B60-B90A-50A0122A3445}tf33845126_win32</Template>
  <TotalTime>186</TotalTime>
  <Words>331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Microsoft Sans Serif</vt:lpstr>
      <vt:lpstr>1_RetrospectVTI</vt:lpstr>
      <vt:lpstr>Excel Reassessment</vt:lpstr>
      <vt:lpstr>Case Study 1</vt:lpstr>
      <vt:lpstr>Case Study 2</vt:lpstr>
      <vt:lpstr>Case Study 3</vt:lpstr>
      <vt:lpstr>Case Study 4</vt:lpstr>
      <vt:lpstr>Case Study 5</vt:lpstr>
      <vt:lpstr>Case Study 6</vt:lpstr>
      <vt:lpstr>Case Study 7</vt:lpstr>
      <vt:lpstr>Case Study 8</vt:lpstr>
      <vt:lpstr>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Reassessment</dc:title>
  <dc:creator>Harrsha T</dc:creator>
  <cp:keywords>Classification=LV_C0NF1D3NT1AL</cp:keywords>
  <cp:lastModifiedBy>Harrsha T</cp:lastModifiedBy>
  <cp:revision>42</cp:revision>
  <dcterms:created xsi:type="dcterms:W3CDTF">2024-03-27T08:46:53Z</dcterms:created>
  <dcterms:modified xsi:type="dcterms:W3CDTF">2024-03-27T11:53:23Z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c4494d3d-5813-46fc-bbcb-4d9bc4a581c3</vt:lpwstr>
  </property>
  <property fmtid="{D5CDD505-2E9C-101B-9397-08002B2CF9AE}" pid="4" name="Classification">
    <vt:lpwstr>LV_C0NF1D3NT1AL</vt:lpwstr>
  </property>
  <property fmtid="{D5CDD505-2E9C-101B-9397-08002B2CF9AE}" pid="5" name="ContainsPII">
    <vt:lpwstr>No</vt:lpwstr>
  </property>
</Properties>
</file>