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1" r:id="rId1"/>
    <p:sldMasterId id="2147483791" r:id="rId2"/>
    <p:sldMasterId id="2147483803" r:id="rId3"/>
    <p:sldMasterId id="2147483815" r:id="rId4"/>
  </p:sldMasterIdLst>
  <p:notesMasterIdLst>
    <p:notesMasterId r:id="rId71"/>
  </p:notesMasterIdLst>
  <p:handoutMasterIdLst>
    <p:handoutMasterId r:id="rId72"/>
  </p:handoutMasterIdLst>
  <p:sldIdLst>
    <p:sldId id="330" r:id="rId5"/>
    <p:sldId id="331" r:id="rId6"/>
    <p:sldId id="332" r:id="rId7"/>
    <p:sldId id="333" r:id="rId8"/>
    <p:sldId id="334" r:id="rId9"/>
    <p:sldId id="335" r:id="rId10"/>
    <p:sldId id="337" r:id="rId11"/>
    <p:sldId id="338" r:id="rId12"/>
    <p:sldId id="339" r:id="rId13"/>
    <p:sldId id="340" r:id="rId14"/>
    <p:sldId id="341" r:id="rId15"/>
    <p:sldId id="267" r:id="rId16"/>
    <p:sldId id="268" r:id="rId17"/>
    <p:sldId id="287" r:id="rId18"/>
    <p:sldId id="325" r:id="rId19"/>
    <p:sldId id="284" r:id="rId20"/>
    <p:sldId id="355" r:id="rId21"/>
    <p:sldId id="356" r:id="rId22"/>
    <p:sldId id="326" r:id="rId23"/>
    <p:sldId id="288" r:id="rId24"/>
    <p:sldId id="270" r:id="rId25"/>
    <p:sldId id="327" r:id="rId26"/>
    <p:sldId id="271" r:id="rId27"/>
    <p:sldId id="273" r:id="rId28"/>
    <p:sldId id="353" r:id="rId29"/>
    <p:sldId id="272" r:id="rId30"/>
    <p:sldId id="290" r:id="rId31"/>
    <p:sldId id="291" r:id="rId32"/>
    <p:sldId id="274" r:id="rId33"/>
    <p:sldId id="292" r:id="rId34"/>
    <p:sldId id="275" r:id="rId35"/>
    <p:sldId id="293" r:id="rId36"/>
    <p:sldId id="352" r:id="rId37"/>
    <p:sldId id="294" r:id="rId38"/>
    <p:sldId id="295" r:id="rId39"/>
    <p:sldId id="354" r:id="rId40"/>
    <p:sldId id="296" r:id="rId41"/>
    <p:sldId id="328" r:id="rId42"/>
    <p:sldId id="276" r:id="rId43"/>
    <p:sldId id="315" r:id="rId44"/>
    <p:sldId id="329" r:id="rId45"/>
    <p:sldId id="343" r:id="rId46"/>
    <p:sldId id="316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298" r:id="rId60"/>
    <p:sldId id="313" r:id="rId61"/>
    <p:sldId id="299" r:id="rId62"/>
    <p:sldId id="314" r:id="rId63"/>
    <p:sldId id="280" r:id="rId64"/>
    <p:sldId id="345" r:id="rId65"/>
    <p:sldId id="346" r:id="rId66"/>
    <p:sldId id="347" r:id="rId67"/>
    <p:sldId id="324" r:id="rId68"/>
    <p:sldId id="322" r:id="rId69"/>
    <p:sldId id="283" r:id="rId70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oeders, J.Z.M. (Harry)" initials="BJ(" lastIdx="0" clrIdx="0">
    <p:extLst>
      <p:ext uri="{19B8F6BF-5375-455C-9EA6-DF929625EA0E}">
        <p15:presenceInfo xmlns:p15="http://schemas.microsoft.com/office/powerpoint/2012/main" userId="Broeders, J.Z.M. (Harry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B50B"/>
    <a:srgbClr val="FF0000"/>
    <a:srgbClr val="CCFFFF"/>
    <a:srgbClr val="66FF66"/>
    <a:srgbClr val="00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78" autoAdjust="0"/>
    <p:restoredTop sz="94710" autoAdjust="0"/>
  </p:normalViewPr>
  <p:slideViewPr>
    <p:cSldViewPr>
      <p:cViewPr varScale="1">
        <p:scale>
          <a:sx n="125" d="100"/>
          <a:sy n="125" d="100"/>
        </p:scale>
        <p:origin x="1234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68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54371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75300" y="0"/>
            <a:ext cx="15240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FA63E274-C1E7-4075-AA7E-BB644DDEDA4B}" type="datetime4">
              <a:rPr lang="en-US" smtClean="0"/>
              <a:t>August 31, 2021</a:t>
            </a:fld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54371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75300" y="9723438"/>
            <a:ext cx="15240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7429A1C-E57B-4617-BD12-DD63D74C2A0F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3324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227AD2BA-A65F-48D2-B510-E8E9A145561A}" type="datetime4">
              <a:rPr lang="en-US" smtClean="0"/>
              <a:t>August 31, 2021</a:t>
            </a:fld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978FE33-A55E-4504-A0CA-6ED8DC7040E5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376822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026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068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896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C2A3B2-55D8-4209-A57C-DE0EA3B51A2A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DC819C-B202-4C1E-A824-7F5876E22CBC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808895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568A19-1E97-4672-B00B-0784A5AA65E4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8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6BA175-B176-4784-9E47-0BB53F7BEA1E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41173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3C329F-9D58-41D4-84DC-383C747DF224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10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D5BD72-AB1B-4B11-84E3-334B81034DCE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434789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03661A5F-1FDC-4229-82F6-06D67E261DDD}" type="datetime4">
              <a:rPr lang="en-US" smtClean="0"/>
              <a:t>August 31,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978FE33-A55E-4504-A0CA-6ED8DC7040E5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4063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C878B4-FFE0-4C2B-B0BC-1509EA2D5407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133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FDFD48-DE99-43A3-8799-F2FF20D65F80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99019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465594-BAC4-47E5-B34E-6CAF8A2BCB59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133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FDFD48-DE99-43A3-8799-F2FF20D65F80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79795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3AE099-2B63-4D5B-8562-CE5C6FD78D94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133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FDFD48-DE99-43A3-8799-F2FF20D65F80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618747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6182E8CF-472E-424F-AB76-F68600AD318A}" type="datetime4">
              <a:rPr lang="en-US" smtClean="0"/>
              <a:t>August 31,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978FE33-A55E-4504-A0CA-6ED8DC7040E5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920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450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222083-D302-4EE9-8A46-91C1DF054FA9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163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B5B019-4D4C-40D4-9099-C848F77E4012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40229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8625BA-8C37-460D-AC25-92DA516211E2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184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73ECC9-0CA6-46CB-AD92-49BCDAEE4958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854568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CB2419B7-7AD7-4445-AEB2-1CA60165C9D3}" type="datetime4">
              <a:rPr lang="en-US" smtClean="0"/>
              <a:t>August 31,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978FE33-A55E-4504-A0CA-6ED8DC7040E5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24089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5B38CB-5C1B-4E93-91FC-AF32D3686E81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215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5466FF6-49BC-45AC-B340-F9A6502272D6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9519029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0FD90E-4FE2-469C-B41F-93C7CAD3E6F7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A7A2AE-59C5-4D78-BC22-9E1B1008A8CF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190772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F554CD-55B4-429E-AFB2-61932FA79357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25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3FECB-6B3E-46A0-B4C3-8659EEEE4517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392500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3E739B-D65C-44CA-9C5B-7919C25AECCD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276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9EAC44-371B-4B52-947A-1EA38A2D75FE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3145501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8A3FE9-BF0D-4AD4-8DFE-A60647386339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7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297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0241E2-8C90-490E-BB76-D0D7A6024282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7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867867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79014F-2115-468C-B83A-3058AFA4DFC0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317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47D6E0-9C82-415A-BFBD-B79F843F2DC3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234543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C535B6-C1A1-42DE-85BA-01C55731343D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337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F8C300-1429-44AC-B98C-79A9C416230F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73749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674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2ED5D1-E284-41AF-B77A-32EDCB8D2008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358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5EF6CA-6E7D-4A63-9505-B8F591CAD94E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476263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470E34-ECB8-41D6-B3A2-5E6B2C9769D5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378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C0970C-E463-40B8-86A5-8735ECE180D5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2992332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>
                <a:solidFill>
                  <a:prstClr val="black"/>
                </a:solidFill>
              </a:rPr>
              <a:pPr/>
              <a:t>33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230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1E4B16-D283-4816-B02F-C9CC8570B62E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399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B78886-25DA-43E2-8AD0-A85BA3BF8AC0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479644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EFD407-C3FA-4030-9D40-8F7FF3C41BE2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419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60D21E-9424-4984-B9C4-E751999390F9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2441569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F0DC32-7D6C-4DB1-BCA7-E93B2BD728FE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440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27E07D3-EF0C-4190-B653-2172D4D50833}" type="slidenum">
              <a:rPr lang="en-US" altLang="en-US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653585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F36BF4C7-256F-4344-9204-0456D96E4737}" type="datetime4">
              <a:rPr lang="en-US" smtClean="0"/>
              <a:t>August 31,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978FE33-A55E-4504-A0CA-6ED8DC7040E5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38543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291D8F-6F9A-407C-844A-619F81FD937D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471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D0F6C6-4F4C-4FD6-B994-2B0AD6882145}" type="slidenum">
              <a:rPr lang="en-US" altLang="en-US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778687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4FEDA5-1F06-47DB-A7D5-BDCF990440C8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491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07F9BB-BF1F-4D19-93CF-B49DB3D586D2}" type="slidenum">
              <a:rPr lang="en-US" altLang="en-US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547776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193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5708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3972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B4165D-A757-43F4-8A0A-E55EF50681D6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512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96C8E6-C26A-4E30-BD32-392DCA8D9BED}" type="slidenum">
              <a:rPr lang="en-US" altLang="en-US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441976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BA66F9-73D7-4EF5-8391-5167DA277786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532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8B8EB2-D03F-4BCF-8A87-2692C494DF3E}" type="slidenum">
              <a:rPr lang="en-US" altLang="en-US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3477375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935283F-54AB-4749-A867-7B24553E2720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553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2220BE-CBCA-4E20-A24D-15FE3014DC7A}" type="slidenum">
              <a:rPr lang="en-US" altLang="en-US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35691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013591-E02B-4918-AFCA-A93FA3928158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573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565464-AD33-4333-A29F-63BA032CC4FF}" type="slidenum">
              <a:rPr lang="en-US" altLang="en-US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61675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F94D4B-7168-4BA4-89A9-7DD215FFE056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593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B0D5965-BC39-4CF8-82E7-D3EDCE2755C3}" type="slidenum">
              <a:rPr lang="en-US" altLang="en-US">
                <a:latin typeface="Times New Roman" panose="02020603050405020304" pitchFamily="18" charset="0"/>
              </a:rPr>
              <a:pPr/>
              <a:t>47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5249917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2CD1AC-64F3-4237-9A5B-D206D44DC0B2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614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D49DEB5-F625-458F-ABB9-47AEDFA98B3B}" type="slidenum">
              <a:rPr lang="en-US" altLang="en-US">
                <a:latin typeface="Times New Roman" panose="02020603050405020304" pitchFamily="18" charset="0"/>
              </a:rPr>
              <a:pPr/>
              <a:t>48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945554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0BA348-8BA8-460C-9562-17FAA683A3E1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634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A9201B-41CA-452C-93A9-0B5B07DBEF7F}" type="slidenum">
              <a:rPr lang="en-US" altLang="en-US">
                <a:latin typeface="Times New Roman" panose="02020603050405020304" pitchFamily="18" charset="0"/>
              </a:rPr>
              <a:pPr/>
              <a:t>49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8233713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E7C7CC-4C3B-4C2E-B1F6-5C159EEC3A1D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655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2EEB06-FB4F-4EFA-8061-D585E3E6F644}" type="slidenum">
              <a:rPr lang="en-US" altLang="en-US">
                <a:latin typeface="Times New Roman" panose="02020603050405020304" pitchFamily="18" charset="0"/>
              </a:rPr>
              <a:pPr/>
              <a:t>50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7079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B3C00F-AB45-464D-8021-22D8EB140E66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675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189520-D86D-4F3D-8651-DAE3825C029D}" type="slidenum">
              <a:rPr lang="en-US" altLang="en-US">
                <a:latin typeface="Times New Roman" panose="02020603050405020304" pitchFamily="18" charset="0"/>
              </a:rPr>
              <a:pPr/>
              <a:t>51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49554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0864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A84BA8-4C45-4F42-A6F3-EE5D4ED8624B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696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814309-6683-4404-912A-1A1DEE904080}" type="slidenum">
              <a:rPr lang="en-US" altLang="en-US">
                <a:latin typeface="Times New Roman" panose="02020603050405020304" pitchFamily="18" charset="0"/>
              </a:rPr>
              <a:pPr/>
              <a:t>52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494066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A8D2D0-12D0-4D21-9169-5E8983A1504F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716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4ABBF2-CDE5-44EA-A7AD-53C7186488AF}" type="slidenum">
              <a:rPr lang="en-US" altLang="en-US">
                <a:latin typeface="Times New Roman" panose="02020603050405020304" pitchFamily="18" charset="0"/>
              </a:rPr>
              <a:pPr/>
              <a:t>53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90051525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77F558-5EF1-4B58-A682-9F2A849835F7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737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6BAA17-268B-4DEC-806D-8F47CF4421D1}" type="slidenum">
              <a:rPr lang="en-US" altLang="en-US">
                <a:latin typeface="Times New Roman" panose="02020603050405020304" pitchFamily="18" charset="0"/>
              </a:rPr>
              <a:pPr/>
              <a:t>54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3256424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7D26CD9-0072-4B0C-ACB0-061B96A8533E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757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0A63A6-7E64-4970-99D8-8DFB985A2F28}" type="slidenum">
              <a:rPr lang="en-US" altLang="en-US">
                <a:latin typeface="Times New Roman" panose="02020603050405020304" pitchFamily="18" charset="0"/>
              </a:rPr>
              <a:pPr/>
              <a:t>55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4417057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0BBA43-419E-4396-B492-AB99F2EDAF8D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78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778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B66D4D-E4A3-4D43-9C4B-F5A78653554E}" type="slidenum">
              <a:rPr lang="en-US" altLang="en-US">
                <a:latin typeface="Times New Roman" panose="02020603050405020304" pitchFamily="18" charset="0"/>
              </a:rPr>
              <a:pPr/>
              <a:t>56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78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10846742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0DC02FA-A17D-40BF-B862-C65F063EFBB6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798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0A7B81-956F-4AC0-AF15-A7ABB670D534}" type="slidenum">
              <a:rPr lang="en-US" altLang="en-US">
                <a:latin typeface="Times New Roman" panose="02020603050405020304" pitchFamily="18" charset="0"/>
              </a:rPr>
              <a:pPr/>
              <a:t>57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73636134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C45BEF-84C4-4738-A861-5EC01AE81E09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819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B4437D-03D8-4CBF-9AFF-C14DEC47F537}" type="slidenum">
              <a:rPr lang="en-US" altLang="en-US">
                <a:latin typeface="Times New Roman" panose="02020603050405020304" pitchFamily="18" charset="0"/>
              </a:rPr>
              <a:pPr/>
              <a:t>58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36065973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E3A6575-557B-436E-8946-5F1BA61F552C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39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839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97893AD-82BB-42D3-B684-9250A9C330C3}" type="slidenum">
              <a:rPr lang="en-US" altLang="en-US">
                <a:latin typeface="Times New Roman" panose="02020603050405020304" pitchFamily="18" charset="0"/>
              </a:rPr>
              <a:pPr/>
              <a:t>59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39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1825094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648219-FB12-4061-AF8F-C722C37BD371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42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942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CE0A05-C0FD-4919-A368-0B23DF6000EE}" type="slidenum">
              <a:rPr lang="en-US" altLang="en-US">
                <a:latin typeface="Times New Roman" panose="02020603050405020304" pitchFamily="18" charset="0"/>
              </a:rPr>
              <a:pPr/>
              <a:t>60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42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5218123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8B436C24-0515-4CF3-9137-17240753F543}" type="datetime4">
              <a:rPr lang="en-US" smtClean="0"/>
              <a:t>August 31,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978FE33-A55E-4504-A0CA-6ED8DC7040E5}" type="slidenum">
              <a:rPr lang="en-US" altLang="en-US" smtClean="0"/>
              <a:pPr>
                <a:defRPr/>
              </a:pPr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9044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52487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Morgan Kaufmann Publishers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6131033E-8A58-414E-AE96-2E7E5D978320}" type="datetime4">
              <a:rPr lang="en-US" smtClean="0"/>
              <a:t>August 31,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Chapter 1 — Computer Abstractions and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978FE33-A55E-4504-A0CA-6ED8DC7040E5}" type="slidenum">
              <a:rPr lang="en-US" altLang="en-US" smtClean="0"/>
              <a:pPr>
                <a:defRPr/>
              </a:pPr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77685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74286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A3E205-965D-4810-8E5A-585F2DA511BF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62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962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B2E9E8-A257-4858-BFD1-66FDCC00E7AC}" type="slidenum">
              <a:rPr lang="en-US" altLang="en-US">
                <a:latin typeface="Times New Roman" panose="02020603050405020304" pitchFamily="18" charset="0"/>
              </a:rPr>
              <a:pPr/>
              <a:t>64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62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87501479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ABC8C0-9DF1-4E41-B12A-0F11B1B11E1E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83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983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27C453-392E-413D-B8D0-DF8EACB336A9}" type="slidenum">
              <a:rPr lang="en-US" altLang="en-US">
                <a:latin typeface="Times New Roman" panose="02020603050405020304" pitchFamily="18" charset="0"/>
              </a:rPr>
              <a:pPr/>
              <a:t>65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83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8248212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E3DCBE-F316-43A3-87CD-D0012F682EAD}" type="datetime4">
              <a:rPr lang="en-US" altLang="en-US" smtClean="0">
                <a:latin typeface="Times New Roman" panose="02020603050405020304" pitchFamily="18" charset="0"/>
              </a:rPr>
              <a:t>August 31, 2021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03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Chapter 1 — Computer Abstractions and Technology</a:t>
            </a:r>
          </a:p>
        </p:txBody>
      </p:sp>
      <p:sp>
        <p:nvSpPr>
          <p:cNvPr id="1003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D15E24-BEEA-4ACD-BD09-9C168D9A553F}" type="slidenum">
              <a:rPr lang="en-US" altLang="en-US">
                <a:latin typeface="Times New Roman" panose="02020603050405020304" pitchFamily="18" charset="0"/>
              </a:rPr>
              <a:pPr/>
              <a:t>66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03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21991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779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937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38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19250" y="1125538"/>
            <a:ext cx="28575" cy="57324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981200" y="1987550"/>
            <a:ext cx="36513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63713" y="2708275"/>
            <a:ext cx="7380287" cy="730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125538"/>
            <a:ext cx="9144000" cy="1746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619250" y="549275"/>
            <a:ext cx="28575" cy="576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10" name="Picture 14" descr="MK Logo (2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1938"/>
            <a:ext cx="1155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30"/>
          <p:cNvGrpSpPr>
            <a:grpSpLocks/>
          </p:cNvGrpSpPr>
          <p:nvPr userDrawn="1"/>
        </p:nvGrpSpPr>
        <p:grpSpPr bwMode="auto">
          <a:xfrm>
            <a:off x="1774825" y="104775"/>
            <a:ext cx="6084888" cy="868363"/>
            <a:chOff x="1774113" y="104757"/>
            <a:chExt cx="6084936" cy="868541"/>
          </a:xfrm>
        </p:grpSpPr>
        <p:sp>
          <p:nvSpPr>
            <p:cNvPr id="12" name="TextBox 15"/>
            <p:cNvSpPr txBox="1"/>
            <p:nvPr userDrawn="1"/>
          </p:nvSpPr>
          <p:spPr>
            <a:xfrm>
              <a:off x="1774113" y="104757"/>
              <a:ext cx="6084936" cy="5541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000" b="1" cap="small" dirty="0">
                  <a:solidFill>
                    <a:schemeClr val="bg1"/>
                  </a:solidFill>
                  <a:latin typeface="Corbel" pitchFamily="34" charset="0"/>
                </a:rPr>
                <a:t>Computer Organization and Design</a:t>
              </a:r>
              <a:endParaRPr lang="en-US" sz="3000" b="1" cap="small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  <p:sp>
          <p:nvSpPr>
            <p:cNvPr id="13" name="TextBox 16"/>
            <p:cNvSpPr txBox="1">
              <a:spLocks noChangeArrowheads="1"/>
            </p:cNvSpPr>
            <p:nvPr userDrawn="1"/>
          </p:nvSpPr>
          <p:spPr bwMode="auto">
            <a:xfrm>
              <a:off x="2844096" y="573166"/>
              <a:ext cx="3957669" cy="40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GB" altLang="en-US" sz="2000">
                  <a:solidFill>
                    <a:schemeClr val="bg1"/>
                  </a:solidFill>
                </a:rPr>
                <a:t>The Hardware/Software Interface</a:t>
              </a:r>
              <a:endParaRPr lang="en-US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29"/>
          <p:cNvGrpSpPr>
            <a:grpSpLocks/>
          </p:cNvGrpSpPr>
          <p:nvPr userDrawn="1"/>
        </p:nvGrpSpPr>
        <p:grpSpPr bwMode="auto">
          <a:xfrm>
            <a:off x="8004175" y="93663"/>
            <a:ext cx="935038" cy="935037"/>
            <a:chOff x="7956376" y="116632"/>
            <a:chExt cx="936104" cy="936104"/>
          </a:xfrm>
        </p:grpSpPr>
        <p:sp>
          <p:nvSpPr>
            <p:cNvPr id="15" name="32-Point Star 18"/>
            <p:cNvSpPr>
              <a:spLocks noChangeArrowheads="1"/>
            </p:cNvSpPr>
            <p:nvPr userDrawn="1"/>
          </p:nvSpPr>
          <p:spPr bwMode="auto">
            <a:xfrm>
              <a:off x="7956376" y="116632"/>
              <a:ext cx="936104" cy="936104"/>
            </a:xfrm>
            <a:prstGeom prst="star32">
              <a:avLst>
                <a:gd name="adj" fmla="val 37500"/>
              </a:avLst>
            </a:prstGeom>
            <a:solidFill>
              <a:srgbClr val="C0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6" name="TextBox 19"/>
            <p:cNvSpPr txBox="1">
              <a:spLocks noChangeArrowheads="1"/>
            </p:cNvSpPr>
            <p:nvPr userDrawn="1"/>
          </p:nvSpPr>
          <p:spPr bwMode="auto">
            <a:xfrm>
              <a:off x="8112128" y="262849"/>
              <a:ext cx="642081" cy="616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sz="1400">
                  <a:solidFill>
                    <a:schemeClr val="bg1"/>
                  </a:solidFill>
                  <a:latin typeface="Arial Black" pitchFamily="34" charset="0"/>
                </a:rPr>
                <a:t>ARM</a:t>
              </a:r>
            </a:p>
            <a:p>
              <a:pPr>
                <a:defRPr/>
              </a:pPr>
              <a:endParaRPr lang="en-US" altLang="en-US" sz="20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7" name="TextBox 20"/>
            <p:cNvSpPr txBox="1">
              <a:spLocks noChangeArrowheads="1"/>
            </p:cNvSpPr>
            <p:nvPr userDrawn="1"/>
          </p:nvSpPr>
          <p:spPr bwMode="auto">
            <a:xfrm>
              <a:off x="8064449" y="517139"/>
              <a:ext cx="732672" cy="308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en-GB" altLang="en-US" sz="1400">
                  <a:solidFill>
                    <a:schemeClr val="bg1"/>
                  </a:solidFill>
                </a:rPr>
                <a:t>Edition</a:t>
              </a:r>
              <a:endParaRPr lang="en-US" altLang="en-US" sz="1400">
                <a:solidFill>
                  <a:schemeClr val="bg1"/>
                </a:solidFill>
              </a:endParaRPr>
            </a:p>
          </p:txBody>
        </p:sp>
      </p:grpSp>
      <p:sp>
        <p:nvSpPr>
          <p:cNvPr id="295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09825" y="1844675"/>
            <a:ext cx="5832475" cy="762000"/>
          </a:xfrm>
        </p:spPr>
        <p:txBody>
          <a:bodyPr anchor="t"/>
          <a:lstStyle>
            <a:lvl1pPr>
              <a:defRPr>
                <a:latin typeface="Arial Black" pitchFamily="34" charset="0"/>
              </a:defRPr>
            </a:lvl1pPr>
          </a:lstStyle>
          <a:p>
            <a:r>
              <a:rPr lang="en-AU"/>
              <a:t>Chapter …</a:t>
            </a:r>
          </a:p>
        </p:txBody>
      </p:sp>
      <p:sp>
        <p:nvSpPr>
          <p:cNvPr id="2959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09825" y="2924175"/>
            <a:ext cx="5832475" cy="579438"/>
          </a:xfrm>
        </p:spPr>
        <p:txBody>
          <a:bodyPr>
            <a:spAutoFit/>
          </a:bodyPr>
          <a:lstStyle>
            <a:lvl1pPr marL="0" indent="0">
              <a:buFont typeface="Wingdings" pitchFamily="2" charset="2"/>
              <a:buNone/>
              <a:defRPr>
                <a:latin typeface="Arial Black" pitchFamily="34" charset="0"/>
              </a:defRPr>
            </a:lvl1pPr>
          </a:lstStyle>
          <a:p>
            <a:r>
              <a:rPr lang="en-AU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6877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0950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8163" y="146050"/>
            <a:ext cx="2066925" cy="60912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213" y="146050"/>
            <a:ext cx="6051550" cy="60912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altLang="en-US"/>
              <a:t>CTA01 H1 V 2.6</a:t>
            </a:r>
          </a:p>
        </p:txBody>
      </p:sp>
    </p:spTree>
    <p:extLst>
      <p:ext uri="{BB962C8B-B14F-4D97-AF65-F5344CB8AC3E}">
        <p14:creationId xmlns:p14="http://schemas.microsoft.com/office/powerpoint/2010/main" val="2213444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46050"/>
            <a:ext cx="825976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125538"/>
            <a:ext cx="4059237" cy="511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5850" y="1125538"/>
            <a:ext cx="4059238" cy="511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1914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46050"/>
            <a:ext cx="825976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4213" y="1125538"/>
            <a:ext cx="4059237" cy="511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5850" y="1125538"/>
            <a:ext cx="4059238" cy="511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9749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46050"/>
            <a:ext cx="825976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4213" y="1125538"/>
            <a:ext cx="8270875" cy="247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3" y="3757613"/>
            <a:ext cx="8270875" cy="247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6477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6209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837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6186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8425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213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3509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1"/>
            <a:ext cx="5328591" cy="4046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/>
          <a:lstStyle>
            <a:lvl1pPr algn="ctr">
              <a:defRPr sz="24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08" y="19770"/>
            <a:ext cx="1541456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0273" y="22474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3415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948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53181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9214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98138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1B366DC-90C8-43B3-8D92-7D18DC7B3F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3911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8661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1419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081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305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48635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973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1797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361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3559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52406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57685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680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08796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103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08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125538"/>
            <a:ext cx="4059237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5850" y="1125538"/>
            <a:ext cx="4059238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6955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25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0456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473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8242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6607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0803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668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84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1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864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743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217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1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34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294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8143" y="6381750"/>
            <a:ext cx="309646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r>
              <a:rPr lang="en-AU" altLang="en-US"/>
              <a:t>CTA01 H1 V 2.6</a:t>
            </a:r>
            <a:endParaRPr lang="en-AU" altLang="en-US" dirty="0"/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896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 rot="5400000">
            <a:off x="4535996" y="-4131332"/>
            <a:ext cx="72008" cy="9144000"/>
          </a:xfrm>
          <a:prstGeom prst="rect">
            <a:avLst/>
          </a:prstGeom>
          <a:noFill/>
        </p:spPr>
      </p:pic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0" y="4586"/>
            <a:ext cx="2051720" cy="351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CTA01 H1 V 2.6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271792" y="4586"/>
            <a:ext cx="1872208" cy="351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412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218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black">
                    <a:tint val="75000"/>
                  </a:prstClr>
                </a:solidFill>
                <a:latin typeface="Calibri"/>
              </a:rPr>
              <a:t>CTA01 H1 V 2.6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8710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ista.com/statistics/272595/global-shipments-forecast-for-tablets-laptops-and-desktop-pc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ista.com/statistics/263441/global-smartphone-shipments-forecast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insights.com/news/bulletins/MCUs-Sales-To-Reach-RecordHigh-Annual-Revenues-Through-2022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reativecommons.org/" TargetMode="External"/><Relationship Id="rId3" Type="http://schemas.openxmlformats.org/officeDocument/2006/relationships/image" Target="../media/image28.jpeg"/><Relationship Id="rId7" Type="http://schemas.openxmlformats.org/officeDocument/2006/relationships/hyperlink" Target="http://people.seas.harvard.edu/~jones/es154/lectures/lecture_7/MOS/mos_logic.html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openxmlformats.org/officeDocument/2006/relationships/hyperlink" Target="http://www.electroiq.com/articles/sst/print/vol-55/issue-8/features/cover-articles/a-review-of-recent-advances-in-electronic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48.emf"/><Relationship Id="rId4" Type="http://schemas.openxmlformats.org/officeDocument/2006/relationships/image" Target="../media/image45.emf"/><Relationship Id="rId9" Type="http://schemas.openxmlformats.org/officeDocument/2006/relationships/oleObject" Target="../embeddings/oleObject5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w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4.w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61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wmf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2358" t="834" r="7704" b="-1432"/>
          <a:stretch/>
        </p:blipFill>
        <p:spPr>
          <a:xfrm>
            <a:off x="-36512" y="-27384"/>
            <a:ext cx="9217024" cy="6984776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220072" y="5589240"/>
            <a:ext cx="3733303" cy="1042728"/>
          </a:xfrm>
          <a:prstGeom prst="roundRect">
            <a:avLst>
              <a:gd name="adj" fmla="val 14418"/>
            </a:avLst>
          </a:prstGeom>
          <a:solidFill>
            <a:schemeClr val="bg1">
              <a:alpha val="4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ELECTA01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Hogeschool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Rotterdam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Opleiding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Elektrotechniek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Minor Embedded Systems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J.W.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Peltenburg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J.Z.M. Broeders (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brojz@hr.nl)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884666" y="4437112"/>
            <a:ext cx="5374669" cy="584381"/>
            <a:chOff x="821829" y="5411824"/>
            <a:chExt cx="9575340" cy="584381"/>
          </a:xfrm>
        </p:grpSpPr>
        <p:sp>
          <p:nvSpPr>
            <p:cNvPr id="21" name="Rounded Rectangle 20"/>
            <p:cNvSpPr/>
            <p:nvPr/>
          </p:nvSpPr>
          <p:spPr>
            <a:xfrm>
              <a:off x="3772432" y="5411824"/>
              <a:ext cx="6624737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A003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architecture</a:t>
              </a:r>
              <a:endPara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21829" y="5411824"/>
              <a:ext cx="2950603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ELECTA01</a:t>
              </a:r>
              <a:endPara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4938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Computing technology </a:t>
            </a:r>
            <a:r>
              <a:rPr lang="en-US" dirty="0"/>
              <a:t>history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5184576" cy="5184576"/>
          </a:xfrm>
        </p:spPr>
        <p:txBody>
          <a:bodyPr>
            <a:normAutofit fontScale="92500" lnSpcReduction="10000"/>
          </a:bodyPr>
          <a:lstStyle/>
          <a:p>
            <a:r>
              <a:rPr lang="en-US" noProof="0" dirty="0"/>
              <a:t>1947: First electrical and digital computer: ENIAC (von Neumann)</a:t>
            </a:r>
          </a:p>
          <a:p>
            <a:pPr lvl="1"/>
            <a:r>
              <a:rPr lang="en-US" noProof="0" dirty="0"/>
              <a:t>Around that time the </a:t>
            </a:r>
            <a:r>
              <a:rPr lang="en-US" i="1" noProof="0" dirty="0"/>
              <a:t>transistor</a:t>
            </a:r>
            <a:r>
              <a:rPr lang="en-US" noProof="0" dirty="0"/>
              <a:t> was invented at Bell Labs: components became faster and faster and cheaper and cheaper.</a:t>
            </a:r>
          </a:p>
          <a:p>
            <a:r>
              <a:rPr lang="en-US" noProof="0" dirty="0"/>
              <a:t>1972: First commercially available microprocessor </a:t>
            </a:r>
            <a:r>
              <a:rPr lang="en-US" i="1" noProof="0" dirty="0"/>
              <a:t>in one chip</a:t>
            </a:r>
            <a:r>
              <a:rPr lang="en-US" noProof="0" dirty="0"/>
              <a:t> by Intel (</a:t>
            </a:r>
            <a:r>
              <a:rPr lang="en-US" noProof="0" dirty="0" err="1"/>
              <a:t>Faggin</a:t>
            </a:r>
            <a:r>
              <a:rPr lang="en-US" noProof="0" dirty="0"/>
              <a:t>, Hoff, </a:t>
            </a:r>
            <a:r>
              <a:rPr lang="en-US" noProof="0" dirty="0" err="1"/>
              <a:t>Mazer</a:t>
            </a:r>
            <a:r>
              <a:rPr lang="en-US" noProof="0" dirty="0"/>
              <a:t>, </a:t>
            </a:r>
            <a:r>
              <a:rPr lang="en-US" noProof="0" dirty="0" err="1"/>
              <a:t>Shima</a:t>
            </a:r>
            <a:r>
              <a:rPr lang="en-US" noProof="0" dirty="0"/>
              <a:t>)</a:t>
            </a:r>
          </a:p>
          <a:p>
            <a:pPr lvl="1"/>
            <a:r>
              <a:rPr lang="en-US" noProof="0" dirty="0"/>
              <a:t>Around this time Texas Instruments and Pico/General Instruments were also building single chip processors.</a:t>
            </a:r>
          </a:p>
          <a:p>
            <a:pPr lvl="1"/>
            <a:r>
              <a:rPr lang="en-US" noProof="0" dirty="0"/>
              <a:t>Single chip designs made everything </a:t>
            </a:r>
            <a:r>
              <a:rPr lang="en-US" i="1" noProof="0" dirty="0"/>
              <a:t>much</a:t>
            </a:r>
            <a:r>
              <a:rPr lang="en-US" noProof="0" dirty="0"/>
              <a:t> faster.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60" y="1154269"/>
            <a:ext cx="3394720" cy="19136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3260" y="3067959"/>
            <a:ext cx="338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Zuse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Z4 was the first commercial digital computer.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414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Computer science &amp; scientists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1"/>
            <a:ext cx="8686800" cy="60212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noProof="0" dirty="0"/>
              <a:t>Computer science: the formalisms and mathematics behind solving problems by computing</a:t>
            </a:r>
          </a:p>
          <a:p>
            <a:pPr marL="0" indent="0">
              <a:buNone/>
            </a:pPr>
            <a:endParaRPr lang="en-US" noProof="0" dirty="0"/>
          </a:p>
          <a:p>
            <a:r>
              <a:rPr lang="en-US" noProof="0" dirty="0">
                <a:solidFill>
                  <a:schemeClr val="tx2"/>
                </a:solidFill>
              </a:rPr>
              <a:t>George Boole:</a:t>
            </a:r>
            <a:r>
              <a:rPr lang="en-US" noProof="0" dirty="0"/>
              <a:t>		</a:t>
            </a:r>
          </a:p>
          <a:p>
            <a:pPr marL="0" indent="0" algn="r">
              <a:buNone/>
            </a:pPr>
            <a:r>
              <a:rPr lang="en-US" noProof="0" dirty="0"/>
              <a:t>Boolean algebra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Ada Lovelace:</a:t>
            </a:r>
            <a:r>
              <a:rPr lang="en-US" noProof="0" dirty="0"/>
              <a:t>		</a:t>
            </a:r>
          </a:p>
          <a:p>
            <a:pPr marL="0" indent="0" algn="r">
              <a:buNone/>
            </a:pPr>
            <a:r>
              <a:rPr lang="en-US" noProof="0" dirty="0"/>
              <a:t>Algorithms for machines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Alan Turing:</a:t>
            </a:r>
            <a:r>
              <a:rPr lang="en-US" noProof="0" dirty="0"/>
              <a:t>		</a:t>
            </a:r>
          </a:p>
          <a:p>
            <a:pPr marL="0" indent="0" algn="r">
              <a:buNone/>
            </a:pPr>
            <a:r>
              <a:rPr lang="en-US" noProof="0" dirty="0"/>
              <a:t>Formal mathematical framework of computation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Claude Shannon:</a:t>
            </a:r>
            <a:r>
              <a:rPr lang="en-US" noProof="0" dirty="0"/>
              <a:t>	</a:t>
            </a:r>
          </a:p>
          <a:p>
            <a:pPr marL="0" indent="0" algn="r">
              <a:buNone/>
            </a:pPr>
            <a:r>
              <a:rPr lang="en-US" noProof="0" dirty="0"/>
              <a:t>Information theory, Boolean description of digital circuits</a:t>
            </a:r>
          </a:p>
          <a:p>
            <a:r>
              <a:rPr lang="en-US" dirty="0">
                <a:solidFill>
                  <a:schemeClr val="tx2"/>
                </a:solidFill>
              </a:rPr>
              <a:t>John von Neumann:</a:t>
            </a:r>
          </a:p>
          <a:p>
            <a:pPr marL="0" indent="0" algn="r">
              <a:buNone/>
            </a:pPr>
            <a:r>
              <a:rPr lang="en-US" noProof="0" dirty="0"/>
              <a:t>Stored-program concept</a:t>
            </a:r>
          </a:p>
          <a:p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72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Chapter 1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268538" y="3068638"/>
            <a:ext cx="5832475" cy="1066800"/>
          </a:xfrm>
        </p:spPr>
        <p:txBody>
          <a:bodyPr/>
          <a:lstStyle/>
          <a:p>
            <a:pPr eaLnBrk="1" hangingPunct="1"/>
            <a:r>
              <a:rPr lang="en-US" altLang="en-US"/>
              <a:t>Computer Abstractions and Technology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Computer Revolution</a:t>
            </a:r>
            <a:endParaRPr lang="en-AU" altLang="en-US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Progress in computer technology</a:t>
            </a:r>
          </a:p>
          <a:p>
            <a:pPr lvl="1" eaLnBrk="1" hangingPunct="1"/>
            <a:r>
              <a:rPr lang="en-US" altLang="en-US" dirty="0"/>
              <a:t>Underpinned by Moore’s Law </a:t>
            </a:r>
          </a:p>
          <a:p>
            <a:pPr eaLnBrk="1" hangingPunct="1"/>
            <a:r>
              <a:rPr lang="en-US" altLang="en-US" dirty="0"/>
              <a:t>Makes novel applications feasible</a:t>
            </a:r>
          </a:p>
          <a:p>
            <a:pPr lvl="1" eaLnBrk="1" hangingPunct="1"/>
            <a:r>
              <a:rPr lang="en-US" altLang="en-US" dirty="0"/>
              <a:t>Computers in automobiles</a:t>
            </a:r>
          </a:p>
          <a:p>
            <a:pPr lvl="1" eaLnBrk="1" hangingPunct="1"/>
            <a:r>
              <a:rPr lang="en-US" altLang="en-US" dirty="0"/>
              <a:t>Smartphones</a:t>
            </a:r>
          </a:p>
          <a:p>
            <a:pPr lvl="1" eaLnBrk="1" hangingPunct="1"/>
            <a:r>
              <a:rPr lang="en-US" altLang="en-US" dirty="0"/>
              <a:t>Human genome project</a:t>
            </a:r>
          </a:p>
          <a:p>
            <a:pPr lvl="1" eaLnBrk="1" hangingPunct="1"/>
            <a:r>
              <a:rPr lang="en-US" altLang="en-US" dirty="0"/>
              <a:t>World Wide Web</a:t>
            </a:r>
          </a:p>
          <a:p>
            <a:pPr lvl="1" eaLnBrk="1" hangingPunct="1"/>
            <a:r>
              <a:rPr lang="en-US" altLang="en-US" dirty="0"/>
              <a:t>Search Engines</a:t>
            </a:r>
          </a:p>
          <a:p>
            <a:pPr eaLnBrk="1" hangingPunct="1"/>
            <a:r>
              <a:rPr lang="en-US" altLang="en-US" dirty="0"/>
              <a:t>Computers are pervasive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 rot="5400000">
            <a:off x="8016875" y="760413"/>
            <a:ext cx="1887538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§1.1 Introduction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Classes of Computers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Personal computers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General purpose, variety of software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Subject to cost/performance tradeoff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Server computers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Network based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High capacity, performance, reliability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Range from small servers to building sized</a:t>
            </a:r>
          </a:p>
          <a:p>
            <a:pPr eaLnBrk="1" hangingPunct="1">
              <a:lnSpc>
                <a:spcPct val="90000"/>
              </a:lnSpc>
            </a:pPr>
            <a:endParaRPr lang="en-AU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Classes of Computers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Supercomputers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High-end scientific and engineering calculations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Highest capability but represent a small fraction of the overall computer market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Embedded computers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Hidden as components of systems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Stringent power/performance/cost constraints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The PostPC Era</a:t>
            </a:r>
            <a:endParaRPr lang="en-AU" altLang="en-US"/>
          </a:p>
        </p:txBody>
      </p:sp>
      <p:sp>
        <p:nvSpPr>
          <p:cNvPr id="12290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8016B8-11BC-48B4-AC72-35F360A851BA}"/>
              </a:ext>
            </a:extLst>
          </p:cNvPr>
          <p:cNvSpPr/>
          <p:nvPr/>
        </p:nvSpPr>
        <p:spPr>
          <a:xfrm>
            <a:off x="2627784" y="6377459"/>
            <a:ext cx="59046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900" dirty="0"/>
              <a:t>Bron: </a:t>
            </a:r>
            <a:r>
              <a:rPr lang="nl-NL" sz="900" dirty="0">
                <a:hlinkClick r:id="rId3"/>
              </a:rPr>
              <a:t>https://www.statista.com/statistics/272595/global-shipments-forecast-for-tablets-laptops-and-desktop-pcs/</a:t>
            </a:r>
            <a:r>
              <a:rPr lang="nl-NL" sz="900" dirty="0"/>
              <a:t>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808113"/>
            <a:ext cx="8710719" cy="54441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The PostPC Era</a:t>
            </a:r>
            <a:endParaRPr lang="en-AU" altLang="en-US"/>
          </a:p>
        </p:txBody>
      </p:sp>
      <p:sp>
        <p:nvSpPr>
          <p:cNvPr id="12290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0E675985-4FD6-4EA7-B20D-85417941B001}"/>
              </a:ext>
            </a:extLst>
          </p:cNvPr>
          <p:cNvSpPr/>
          <p:nvPr/>
        </p:nvSpPr>
        <p:spPr>
          <a:xfrm>
            <a:off x="3870176" y="6357690"/>
            <a:ext cx="46622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900" dirty="0"/>
              <a:t>Bron: </a:t>
            </a:r>
            <a:r>
              <a:rPr lang="nl-NL" sz="900" dirty="0">
                <a:hlinkClick r:id="rId3"/>
              </a:rPr>
              <a:t>https://www.statista.com/statistics/263441/global-smartphone-shipments-forecast/</a:t>
            </a:r>
            <a:r>
              <a:rPr lang="nl-NL" sz="900" dirty="0"/>
              <a:t>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810000"/>
            <a:ext cx="8710719" cy="545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The PostPC Era</a:t>
            </a:r>
            <a:endParaRPr lang="en-AU" altLang="en-US"/>
          </a:p>
        </p:txBody>
      </p:sp>
      <p:sp>
        <p:nvSpPr>
          <p:cNvPr id="12290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0E675985-4FD6-4EA7-B20D-85417941B001}"/>
              </a:ext>
            </a:extLst>
          </p:cNvPr>
          <p:cNvSpPr/>
          <p:nvPr/>
        </p:nvSpPr>
        <p:spPr>
          <a:xfrm>
            <a:off x="2339752" y="6357690"/>
            <a:ext cx="61926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900" dirty="0"/>
              <a:t>Bron: </a:t>
            </a:r>
            <a:r>
              <a:rPr lang="nl-NL" sz="900" dirty="0">
                <a:hlinkClick r:id="rId3"/>
              </a:rPr>
              <a:t>https://www.icinsights.com/news/bulletins/MCUs-Sales-To-Reach-RecordHigh-Annual-Revenues-Through-2022/</a:t>
            </a:r>
            <a:r>
              <a:rPr lang="nl-NL" sz="900" dirty="0"/>
              <a:t>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809999"/>
            <a:ext cx="8710719" cy="545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10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PostPC Era</a:t>
            </a:r>
          </a:p>
        </p:txBody>
      </p:sp>
      <p:sp>
        <p:nvSpPr>
          <p:cNvPr id="1433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4213" y="1125538"/>
            <a:ext cx="8270875" cy="5111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kern="0" dirty="0"/>
              <a:t>Personal Mobile Device (PMD)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Battery operated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Connects to the Internet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Hundreds of dollars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Smart phones, tablets, smart watches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kern="0" dirty="0"/>
              <a:t>Cloud computing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Warehouse Scale Computers (WSC)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Software as a Service (</a:t>
            </a:r>
            <a:r>
              <a:rPr lang="en-US" kern="0" dirty="0" err="1"/>
              <a:t>SaaS</a:t>
            </a:r>
            <a:r>
              <a:rPr lang="en-US" kern="0" dirty="0"/>
              <a:t>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Portion of software run on a PMD and a portion run in the Cloud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kern="0" dirty="0"/>
              <a:t>Amazon and Google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Organization: Lectures &amp; 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507288" cy="5001419"/>
          </a:xfrm>
        </p:spPr>
        <p:txBody>
          <a:bodyPr>
            <a:normAutofit/>
          </a:bodyPr>
          <a:lstStyle/>
          <a:p>
            <a:r>
              <a:rPr lang="en-US" noProof="0" dirty="0"/>
              <a:t>Lectures</a:t>
            </a:r>
          </a:p>
          <a:p>
            <a:pPr lvl="1"/>
            <a:r>
              <a:rPr lang="en-US" noProof="0" dirty="0"/>
              <a:t>8 lectures</a:t>
            </a:r>
          </a:p>
          <a:p>
            <a:pPr lvl="1"/>
            <a:endParaRPr lang="en-US" noProof="0" dirty="0"/>
          </a:p>
          <a:p>
            <a:pPr lvl="1"/>
            <a:endParaRPr lang="en-US" noProof="0" dirty="0"/>
          </a:p>
          <a:p>
            <a:pPr lvl="1"/>
            <a:endParaRPr lang="en-US" noProof="0" dirty="0"/>
          </a:p>
          <a:p>
            <a:pPr lvl="1"/>
            <a:endParaRPr lang="en-US" noProof="0" dirty="0"/>
          </a:p>
          <a:p>
            <a:pPr lvl="1"/>
            <a:endParaRPr lang="en-US" noProof="0" dirty="0"/>
          </a:p>
          <a:p>
            <a:r>
              <a:rPr lang="en-US" noProof="0" dirty="0"/>
              <a:t>Homework</a:t>
            </a:r>
          </a:p>
          <a:p>
            <a:pPr lvl="1"/>
            <a:r>
              <a:rPr lang="en-US" noProof="0" dirty="0"/>
              <a:t>Read the book</a:t>
            </a:r>
            <a:endParaRPr lang="en-US" sz="1100" noProof="0" dirty="0"/>
          </a:p>
          <a:p>
            <a:pPr lvl="1"/>
            <a:r>
              <a:rPr lang="en-US" noProof="0" dirty="0"/>
              <a:t>Do exercises from the book.</a:t>
            </a:r>
            <a:endParaRPr lang="en-US" sz="2800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1319915" y="2108031"/>
            <a:ext cx="6048672" cy="10156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itchFamily="49" charset="0"/>
              </a:rPr>
              <a:t>I talk about the theory.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itchFamily="49" charset="0"/>
              </a:rPr>
              <a:t>We do some exercises.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Repeat.</a:t>
            </a:r>
          </a:p>
        </p:txBody>
      </p:sp>
      <p:sp>
        <p:nvSpPr>
          <p:cNvPr id="4" name="Rectangle 3"/>
          <p:cNvSpPr/>
          <p:nvPr/>
        </p:nvSpPr>
        <p:spPr>
          <a:xfrm>
            <a:off x="1319915" y="3226673"/>
            <a:ext cx="25478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itchFamily="49" charset="0"/>
              </a:rPr>
              <a:t>Interrupt based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itchFamily="49" charset="0"/>
              </a:rPr>
              <a:t>If questions </a:t>
            </a:r>
            <a:r>
              <a:rPr kumimoji="0" lang="en-US" sz="2000" b="1" i="0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itchFamily="49" charset="0"/>
              </a:rPr>
              <a:t>arise:</a:t>
            </a:r>
            <a:r>
              <a:rPr kumimoji="0" lang="en-US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itchFamily="49" charset="0"/>
              </a:rPr>
              <a:t> ask.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155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What You Will Learn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altLang="en-US" dirty="0"/>
              <a:t>How programs are translated into the machine language</a:t>
            </a:r>
          </a:p>
          <a:p>
            <a:pPr lvl="1" eaLnBrk="1" hangingPunct="1"/>
            <a:r>
              <a:rPr lang="en-AU" altLang="en-US" dirty="0"/>
              <a:t>And how the hardware executes them</a:t>
            </a:r>
          </a:p>
          <a:p>
            <a:pPr eaLnBrk="1" hangingPunct="1"/>
            <a:r>
              <a:rPr lang="en-AU" altLang="en-US" dirty="0"/>
              <a:t>The hardware/software interface</a:t>
            </a:r>
          </a:p>
          <a:p>
            <a:pPr eaLnBrk="1" hangingPunct="1"/>
            <a:r>
              <a:rPr lang="en-AU" altLang="en-US" dirty="0"/>
              <a:t>What determines program performance</a:t>
            </a:r>
          </a:p>
          <a:p>
            <a:pPr lvl="1" eaLnBrk="1" hangingPunct="1"/>
            <a:r>
              <a:rPr lang="en-AU" altLang="en-US" dirty="0"/>
              <a:t>And how it can be improved</a:t>
            </a:r>
          </a:p>
          <a:p>
            <a:pPr eaLnBrk="1" hangingPunct="1"/>
            <a:r>
              <a:rPr lang="en-AU" altLang="en-US" dirty="0"/>
              <a:t>How hardware designers improve performance</a:t>
            </a:r>
          </a:p>
          <a:p>
            <a:pPr eaLnBrk="1" hangingPunct="1"/>
            <a:r>
              <a:rPr lang="en-AU" altLang="en-US" dirty="0">
                <a:solidFill>
                  <a:schemeClr val="bg1">
                    <a:lumMod val="75000"/>
                  </a:schemeClr>
                </a:solidFill>
              </a:rPr>
              <a:t>What is parallel processing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20</a:t>
            </a:fld>
            <a:endParaRPr lang="nl-N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Understanding Performance</a:t>
            </a:r>
            <a:endParaRPr lang="en-AU" altLang="en-US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Algorithm</a:t>
            </a:r>
          </a:p>
          <a:p>
            <a:pPr lvl="1" eaLnBrk="1" hangingPunct="1"/>
            <a:r>
              <a:rPr lang="en-US" altLang="en-US" sz="2400"/>
              <a:t>Determines number of operations executed</a:t>
            </a:r>
          </a:p>
          <a:p>
            <a:pPr eaLnBrk="1" hangingPunct="1"/>
            <a:r>
              <a:rPr lang="en-US" altLang="en-US" sz="2800"/>
              <a:t>Programming language, compiler, architecture</a:t>
            </a:r>
          </a:p>
          <a:p>
            <a:pPr lvl="1" eaLnBrk="1" hangingPunct="1"/>
            <a:r>
              <a:rPr lang="en-US" altLang="en-US" sz="2400"/>
              <a:t>Determine number of machine instructions executed per operation</a:t>
            </a:r>
          </a:p>
          <a:p>
            <a:pPr eaLnBrk="1" hangingPunct="1"/>
            <a:r>
              <a:rPr lang="en-US" altLang="en-US" sz="2800"/>
              <a:t>Processor and memory system</a:t>
            </a:r>
          </a:p>
          <a:p>
            <a:pPr lvl="1" eaLnBrk="1" hangingPunct="1"/>
            <a:r>
              <a:rPr lang="en-US" altLang="en-US" sz="2400"/>
              <a:t>Determine how fast instructions are executed</a:t>
            </a:r>
          </a:p>
          <a:p>
            <a:pPr eaLnBrk="1" hangingPunct="1"/>
            <a:r>
              <a:rPr lang="en-US" altLang="en-US" sz="2800"/>
              <a:t>I/O system (including OS)</a:t>
            </a:r>
          </a:p>
          <a:p>
            <a:pPr lvl="1" eaLnBrk="1" hangingPunct="1"/>
            <a:r>
              <a:rPr lang="en-US" altLang="en-US" sz="2400"/>
              <a:t>Determines how fast I/O operations are executed</a:t>
            </a:r>
            <a:endParaRPr lang="en-AU" altLang="en-US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21</a:t>
            </a:fld>
            <a:endParaRPr lang="nl-NL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Eight Great Ideas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sz="2400"/>
              <a:t>Design for </a:t>
            </a:r>
            <a:r>
              <a:rPr lang="en-US" altLang="en-US" sz="2400" b="1" i="1"/>
              <a:t>Moore’s Law</a:t>
            </a:r>
          </a:p>
          <a:p>
            <a:pPr>
              <a:lnSpc>
                <a:spcPct val="150000"/>
              </a:lnSpc>
            </a:pPr>
            <a:r>
              <a:rPr lang="en-US" altLang="en-US" sz="2400"/>
              <a:t>Use </a:t>
            </a:r>
            <a:r>
              <a:rPr lang="en-US" altLang="en-US" sz="2400" b="1" i="1"/>
              <a:t>abstraction</a:t>
            </a:r>
            <a:r>
              <a:rPr lang="en-US" altLang="en-US" sz="2400"/>
              <a:t> to simplify design</a:t>
            </a:r>
          </a:p>
          <a:p>
            <a:pPr>
              <a:lnSpc>
                <a:spcPct val="150000"/>
              </a:lnSpc>
            </a:pPr>
            <a:r>
              <a:rPr lang="en-US" altLang="en-US" sz="2400"/>
              <a:t>Make the </a:t>
            </a:r>
            <a:r>
              <a:rPr lang="en-US" altLang="en-US" sz="2400" b="1" i="1"/>
              <a:t>common case fast</a:t>
            </a:r>
          </a:p>
          <a:p>
            <a:pPr>
              <a:lnSpc>
                <a:spcPct val="150000"/>
              </a:lnSpc>
            </a:pPr>
            <a:r>
              <a:rPr lang="en-US" altLang="en-US" sz="2400"/>
              <a:t>Performance </a:t>
            </a:r>
            <a:r>
              <a:rPr lang="en-US" altLang="en-US" sz="2400" i="1"/>
              <a:t>via</a:t>
            </a:r>
            <a:r>
              <a:rPr lang="en-US" altLang="en-US" sz="2400"/>
              <a:t> </a:t>
            </a:r>
            <a:r>
              <a:rPr lang="en-US" altLang="en-US" sz="2400" b="1" i="1"/>
              <a:t>parallelism</a:t>
            </a:r>
          </a:p>
          <a:p>
            <a:pPr>
              <a:lnSpc>
                <a:spcPct val="150000"/>
              </a:lnSpc>
            </a:pPr>
            <a:r>
              <a:rPr lang="en-US" altLang="en-US" sz="2400"/>
              <a:t>Performance </a:t>
            </a:r>
            <a:r>
              <a:rPr lang="en-US" altLang="en-US" sz="2400" i="1"/>
              <a:t>via</a:t>
            </a:r>
            <a:r>
              <a:rPr lang="en-US" altLang="en-US" sz="2400"/>
              <a:t> </a:t>
            </a:r>
            <a:r>
              <a:rPr lang="en-US" altLang="en-US" sz="2400" b="1" i="1"/>
              <a:t>pipelining</a:t>
            </a:r>
          </a:p>
          <a:p>
            <a:pPr>
              <a:lnSpc>
                <a:spcPct val="150000"/>
              </a:lnSpc>
            </a:pPr>
            <a:r>
              <a:rPr lang="en-US" altLang="en-US" sz="2400"/>
              <a:t>Performance </a:t>
            </a:r>
            <a:r>
              <a:rPr lang="en-US" altLang="en-US" sz="2400" i="1"/>
              <a:t>via</a:t>
            </a:r>
            <a:r>
              <a:rPr lang="en-US" altLang="en-US" sz="2400"/>
              <a:t> </a:t>
            </a:r>
            <a:r>
              <a:rPr lang="en-US" altLang="en-US" sz="2400" b="1" i="1"/>
              <a:t>prediction</a:t>
            </a:r>
          </a:p>
          <a:p>
            <a:pPr>
              <a:lnSpc>
                <a:spcPct val="150000"/>
              </a:lnSpc>
            </a:pPr>
            <a:r>
              <a:rPr lang="en-US" altLang="en-US" sz="2400" b="1" i="1"/>
              <a:t>Hierarchy</a:t>
            </a:r>
            <a:r>
              <a:rPr lang="en-US" altLang="en-US" sz="2400"/>
              <a:t> of memories</a:t>
            </a:r>
          </a:p>
          <a:p>
            <a:pPr>
              <a:lnSpc>
                <a:spcPct val="150000"/>
              </a:lnSpc>
            </a:pPr>
            <a:r>
              <a:rPr lang="en-US" altLang="en-US" sz="2400" b="1" i="1"/>
              <a:t>Dependability</a:t>
            </a:r>
            <a:r>
              <a:rPr lang="en-US" altLang="en-US" sz="2400"/>
              <a:t> </a:t>
            </a:r>
            <a:r>
              <a:rPr lang="en-US" altLang="en-US" sz="2400" i="1"/>
              <a:t>via</a:t>
            </a:r>
            <a:r>
              <a:rPr lang="en-US" altLang="en-US" sz="2400"/>
              <a:t> redundancy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19461" name="Text Box 4"/>
          <p:cNvSpPr txBox="1">
            <a:spLocks noChangeArrowheads="1"/>
          </p:cNvSpPr>
          <p:nvPr/>
        </p:nvSpPr>
        <p:spPr bwMode="auto">
          <a:xfrm rot="5400000">
            <a:off x="6418262" y="2357438"/>
            <a:ext cx="5084763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§1.2 Eight Great Ideas in Computer Architecture</a:t>
            </a: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112838"/>
            <a:ext cx="6477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1760538"/>
            <a:ext cx="576262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2389188"/>
            <a:ext cx="85883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2997200"/>
            <a:ext cx="7191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3597275"/>
            <a:ext cx="6985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113" y="4197350"/>
            <a:ext cx="690562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808538"/>
            <a:ext cx="7874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5586413"/>
            <a:ext cx="922337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22</a:t>
            </a:fld>
            <a:endParaRPr lang="nl-N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Below Your Program</a:t>
            </a:r>
            <a:endParaRPr lang="en-AU" altLang="en-US"/>
          </a:p>
        </p:txBody>
      </p:sp>
      <p:sp>
        <p:nvSpPr>
          <p:cNvPr id="2048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132138" y="1125538"/>
            <a:ext cx="5822950" cy="5111750"/>
          </a:xfrm>
        </p:spPr>
        <p:txBody>
          <a:bodyPr/>
          <a:lstStyle/>
          <a:p>
            <a:pPr eaLnBrk="1" hangingPunct="1"/>
            <a:r>
              <a:rPr lang="en-US" altLang="en-US" sz="2800"/>
              <a:t>Application software</a:t>
            </a:r>
          </a:p>
          <a:p>
            <a:pPr lvl="1" eaLnBrk="1" hangingPunct="1"/>
            <a:r>
              <a:rPr lang="en-US" altLang="en-US" sz="2400"/>
              <a:t>Written in high-level language</a:t>
            </a:r>
          </a:p>
          <a:p>
            <a:pPr eaLnBrk="1" hangingPunct="1"/>
            <a:r>
              <a:rPr lang="en-US" altLang="en-US" sz="2800"/>
              <a:t>System software</a:t>
            </a:r>
          </a:p>
          <a:p>
            <a:pPr lvl="1" eaLnBrk="1" hangingPunct="1"/>
            <a:r>
              <a:rPr lang="en-US" altLang="en-US" sz="2400"/>
              <a:t>Compiler: translates HLL code to machine code</a:t>
            </a:r>
          </a:p>
          <a:p>
            <a:pPr lvl="1" eaLnBrk="1" hangingPunct="1"/>
            <a:r>
              <a:rPr lang="en-US" altLang="en-US" sz="2400"/>
              <a:t>Operating System: service code</a:t>
            </a:r>
          </a:p>
          <a:p>
            <a:pPr lvl="2" eaLnBrk="1" hangingPunct="1"/>
            <a:r>
              <a:rPr lang="en-US" altLang="en-US" sz="2000"/>
              <a:t>Handling input/output</a:t>
            </a:r>
          </a:p>
          <a:p>
            <a:pPr lvl="2" eaLnBrk="1" hangingPunct="1"/>
            <a:r>
              <a:rPr lang="en-US" altLang="en-US" sz="2000"/>
              <a:t>Managing memory and storage</a:t>
            </a:r>
          </a:p>
          <a:p>
            <a:pPr lvl="2" eaLnBrk="1" hangingPunct="1"/>
            <a:r>
              <a:rPr lang="en-US" altLang="en-US" sz="2000"/>
              <a:t>Scheduling tasks &amp; sharing resources</a:t>
            </a:r>
          </a:p>
          <a:p>
            <a:pPr eaLnBrk="1" hangingPunct="1"/>
            <a:r>
              <a:rPr lang="en-US" altLang="en-US" sz="2800"/>
              <a:t>Hardware</a:t>
            </a:r>
          </a:p>
          <a:p>
            <a:pPr lvl="1" eaLnBrk="1" hangingPunct="1"/>
            <a:r>
              <a:rPr lang="en-US" altLang="en-US" sz="2400"/>
              <a:t>Processor, memory, I/O controllers</a:t>
            </a:r>
            <a:endParaRPr lang="en-AU" altLang="en-US" sz="2400"/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 rot="5400000">
            <a:off x="7560469" y="1215231"/>
            <a:ext cx="2800350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§1.3 Below Your Program</a:t>
            </a:r>
          </a:p>
        </p:txBody>
      </p:sp>
      <p:pic>
        <p:nvPicPr>
          <p:cNvPr id="20486" name="Picture 11" descr="f01-02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781300"/>
            <a:ext cx="24003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23</a:t>
            </a:fld>
            <a:endParaRPr lang="nl-NL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253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Levels of Program Code</a:t>
            </a:r>
            <a:endParaRPr lang="en-AU" altLang="en-US"/>
          </a:p>
        </p:txBody>
      </p:sp>
      <p:sp>
        <p:nvSpPr>
          <p:cNvPr id="22532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4751387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High-level language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Level of abstraction closer to problem domain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Provides for productivity and portability </a:t>
            </a:r>
            <a:endParaRPr lang="en-AU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Assembly language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Textual representation of instructions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Hardware representation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Binary digits (bits)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Encoded instructions and data</a:t>
            </a:r>
          </a:p>
        </p:txBody>
      </p:sp>
      <p:pic>
        <p:nvPicPr>
          <p:cNvPr id="2253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130300"/>
            <a:ext cx="3432175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24</a:t>
            </a:fld>
            <a:endParaRPr lang="nl-NL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Components of a Computer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dirty="0"/>
              <a:t> skip this part of the lecture.</a:t>
            </a:r>
          </a:p>
          <a:p>
            <a:r>
              <a:rPr lang="en-US" b="1" dirty="0">
                <a:solidFill>
                  <a:schemeClr val="tx2"/>
                </a:solidFill>
              </a:rPr>
              <a:t>You</a:t>
            </a:r>
            <a:r>
              <a:rPr lang="en-US" dirty="0"/>
              <a:t> have to study paragraph 1.4 yourself!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H1 V 2.6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3773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pic>
        <p:nvPicPr>
          <p:cNvPr id="24579" name="Picture 13" descr="f01-04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60575"/>
            <a:ext cx="3973513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Components of a Computer</a:t>
            </a:r>
            <a:endParaRPr lang="en-AU" altLang="en-US" dirty="0"/>
          </a:p>
        </p:txBody>
      </p:sp>
      <p:sp>
        <p:nvSpPr>
          <p:cNvPr id="24581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356100" y="1125538"/>
            <a:ext cx="4598988" cy="5111750"/>
          </a:xfrm>
        </p:spPr>
        <p:txBody>
          <a:bodyPr/>
          <a:lstStyle/>
          <a:p>
            <a:pPr eaLnBrk="1" hangingPunct="1"/>
            <a:r>
              <a:rPr lang="en-US" altLang="en-US" sz="2800"/>
              <a:t>Same components for</a:t>
            </a:r>
            <a:br>
              <a:rPr lang="en-US" altLang="en-US" sz="2800"/>
            </a:br>
            <a:r>
              <a:rPr lang="en-US" altLang="en-US" sz="2800"/>
              <a:t>all kinds of computer</a:t>
            </a:r>
          </a:p>
          <a:p>
            <a:pPr lvl="1" eaLnBrk="1" hangingPunct="1"/>
            <a:r>
              <a:rPr lang="en-US" altLang="en-US" sz="2400"/>
              <a:t>Desktop, server,</a:t>
            </a:r>
            <a:br>
              <a:rPr lang="en-US" altLang="en-US" sz="2400"/>
            </a:br>
            <a:r>
              <a:rPr lang="en-US" altLang="en-US" sz="2400"/>
              <a:t>embedded</a:t>
            </a:r>
          </a:p>
          <a:p>
            <a:pPr eaLnBrk="1" hangingPunct="1"/>
            <a:r>
              <a:rPr lang="en-US" altLang="en-US" sz="2800"/>
              <a:t>Input/output includes</a:t>
            </a:r>
          </a:p>
          <a:p>
            <a:pPr lvl="1" eaLnBrk="1" hangingPunct="1"/>
            <a:r>
              <a:rPr lang="en-US" altLang="en-US" sz="2400"/>
              <a:t>User-interface devices</a:t>
            </a:r>
          </a:p>
          <a:p>
            <a:pPr lvl="2" eaLnBrk="1" hangingPunct="1"/>
            <a:r>
              <a:rPr lang="en-US" altLang="en-US" sz="2000"/>
              <a:t>Display, keyboard, mouse</a:t>
            </a:r>
          </a:p>
          <a:p>
            <a:pPr lvl="1" eaLnBrk="1" hangingPunct="1"/>
            <a:r>
              <a:rPr lang="en-US" altLang="en-US" sz="2400"/>
              <a:t>Storage devices</a:t>
            </a:r>
          </a:p>
          <a:p>
            <a:pPr lvl="2" eaLnBrk="1" hangingPunct="1"/>
            <a:r>
              <a:rPr lang="en-US" altLang="en-US" sz="2000"/>
              <a:t>Hard disk, CD/DVD, flash</a:t>
            </a:r>
          </a:p>
          <a:p>
            <a:pPr lvl="1" eaLnBrk="1" hangingPunct="1"/>
            <a:r>
              <a:rPr lang="en-US" altLang="en-US" sz="2400"/>
              <a:t>Network adapters</a:t>
            </a:r>
          </a:p>
          <a:p>
            <a:pPr lvl="2" eaLnBrk="1" hangingPunct="1"/>
            <a:r>
              <a:rPr lang="en-US" altLang="en-US" sz="2000"/>
              <a:t>For communicating with other computers</a:t>
            </a:r>
            <a:endParaRPr lang="en-AU" altLang="en-US" sz="2000"/>
          </a:p>
        </p:txBody>
      </p:sp>
      <p:sp>
        <p:nvSpPr>
          <p:cNvPr id="24582" name="Text Box 9"/>
          <p:cNvSpPr txBox="1">
            <a:spLocks noChangeArrowheads="1"/>
          </p:cNvSpPr>
          <p:nvPr/>
        </p:nvSpPr>
        <p:spPr bwMode="auto">
          <a:xfrm rot="5400000">
            <a:off x="7708106" y="1064419"/>
            <a:ext cx="2505075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§1.4 Under the Covers</a:t>
            </a:r>
          </a:p>
        </p:txBody>
      </p:sp>
      <p:sp>
        <p:nvSpPr>
          <p:cNvPr id="24583" name="Text Box 11"/>
          <p:cNvSpPr txBox="1">
            <a:spLocks noChangeArrowheads="1"/>
          </p:cNvSpPr>
          <p:nvPr/>
        </p:nvSpPr>
        <p:spPr bwMode="auto">
          <a:xfrm>
            <a:off x="684213" y="1258888"/>
            <a:ext cx="282575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folHlink"/>
                </a:solidFill>
                <a:latin typeface="Arial Black" panose="020B0A04020102020204" pitchFamily="34" charset="0"/>
              </a:rPr>
              <a:t>The BIG Picture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9" name="TextBox 11"/>
          <p:cNvSpPr txBox="1"/>
          <p:nvPr/>
        </p:nvSpPr>
        <p:spPr>
          <a:xfrm>
            <a:off x="225475" y="5229200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Touchscreen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125538"/>
            <a:ext cx="4057650" cy="5111750"/>
          </a:xfrm>
        </p:spPr>
        <p:txBody>
          <a:bodyPr/>
          <a:lstStyle/>
          <a:p>
            <a:pPr eaLnBrk="1" hangingPunct="1"/>
            <a:r>
              <a:rPr lang="en-US" altLang="en-US" sz="2800"/>
              <a:t>PostPC device</a:t>
            </a:r>
          </a:p>
          <a:p>
            <a:pPr eaLnBrk="1" hangingPunct="1"/>
            <a:r>
              <a:rPr lang="en-US" altLang="en-US" sz="2800"/>
              <a:t>Supersedes keyboard and mouse</a:t>
            </a:r>
          </a:p>
          <a:p>
            <a:pPr eaLnBrk="1" hangingPunct="1"/>
            <a:r>
              <a:rPr lang="en-US" altLang="en-US" sz="2800"/>
              <a:t>Resistive and Capacitive types</a:t>
            </a:r>
          </a:p>
          <a:p>
            <a:pPr lvl="1" eaLnBrk="1" hangingPunct="1"/>
            <a:r>
              <a:rPr lang="en-US" altLang="en-US" sz="2400"/>
              <a:t>Most tablets, smart phones use capacitive</a:t>
            </a:r>
          </a:p>
          <a:p>
            <a:pPr lvl="1" eaLnBrk="1" hangingPunct="1"/>
            <a:r>
              <a:rPr lang="en-GB" altLang="en-US" sz="2400"/>
              <a:t>Capacitive allows multiple touches simultaneously</a:t>
            </a:r>
            <a:endParaRPr lang="en-US" altLang="en-US" sz="2400"/>
          </a:p>
          <a:p>
            <a:pPr lvl="1" eaLnBrk="1" hangingPunct="1"/>
            <a:endParaRPr lang="en-US" altLang="en-US" sz="2400"/>
          </a:p>
        </p:txBody>
      </p:sp>
      <p:pic>
        <p:nvPicPr>
          <p:cNvPr id="26629" name="Picture 14" descr="http://wrtassoc.com/wp-content/uploads/2010/01/iPad-w-hand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844675"/>
            <a:ext cx="33623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Through the Looking Glass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727200"/>
          </a:xfrm>
        </p:spPr>
        <p:txBody>
          <a:bodyPr/>
          <a:lstStyle/>
          <a:p>
            <a:pPr eaLnBrk="1" hangingPunct="1"/>
            <a:r>
              <a:rPr lang="en-US" altLang="en-US"/>
              <a:t>LCD screen: picture elements (pixels)</a:t>
            </a:r>
          </a:p>
          <a:p>
            <a:pPr lvl="1" eaLnBrk="1" hangingPunct="1"/>
            <a:r>
              <a:rPr lang="en-US" altLang="en-US"/>
              <a:t>Mirrors content of frame buffer memory</a:t>
            </a:r>
          </a:p>
        </p:txBody>
      </p:sp>
      <p:pic>
        <p:nvPicPr>
          <p:cNvPr id="28677" name="Picture 6" descr="f01-06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36838"/>
            <a:ext cx="62484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28</a:t>
            </a:fld>
            <a:endParaRPr lang="nl-NL" dirty="0"/>
          </a:p>
        </p:txBody>
      </p:sp>
      <p:sp>
        <p:nvSpPr>
          <p:cNvPr id="7" name="TextBox 11"/>
          <p:cNvSpPr txBox="1"/>
          <p:nvPr/>
        </p:nvSpPr>
        <p:spPr>
          <a:xfrm>
            <a:off x="7724775" y="5373216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Opening the Box</a:t>
            </a:r>
            <a:endParaRPr lang="en-AU" altLang="en-US"/>
          </a:p>
        </p:txBody>
      </p:sp>
      <p:pic>
        <p:nvPicPr>
          <p:cNvPr id="3072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36650"/>
            <a:ext cx="4173537" cy="358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437063"/>
            <a:ext cx="6480175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Box 1"/>
          <p:cNvSpPr txBox="1">
            <a:spLocks noChangeArrowheads="1"/>
          </p:cNvSpPr>
          <p:nvPr/>
        </p:nvSpPr>
        <p:spPr bwMode="auto">
          <a:xfrm>
            <a:off x="5076825" y="1241425"/>
            <a:ext cx="395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Capacitive multitouch LCD screen</a:t>
            </a:r>
          </a:p>
        </p:txBody>
      </p:sp>
      <p:cxnSp>
        <p:nvCxnSpPr>
          <p:cNvPr id="30727" name="Straight Arrow Connector 3"/>
          <p:cNvCxnSpPr>
            <a:cxnSpLocks noChangeShapeType="1"/>
          </p:cNvCxnSpPr>
          <p:nvPr/>
        </p:nvCxnSpPr>
        <p:spPr bwMode="auto">
          <a:xfrm flipH="1">
            <a:off x="2987675" y="1425575"/>
            <a:ext cx="1944688" cy="34766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8" name="TextBox 11"/>
          <p:cNvSpPr txBox="1">
            <a:spLocks noChangeArrowheads="1"/>
          </p:cNvSpPr>
          <p:nvPr/>
        </p:nvSpPr>
        <p:spPr bwMode="auto">
          <a:xfrm>
            <a:off x="5164138" y="1746250"/>
            <a:ext cx="3960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3.8 V, 25 Watt-hour battery</a:t>
            </a:r>
          </a:p>
        </p:txBody>
      </p:sp>
      <p:cxnSp>
        <p:nvCxnSpPr>
          <p:cNvPr id="30729" name="Straight Arrow Connector 12"/>
          <p:cNvCxnSpPr>
            <a:cxnSpLocks noChangeShapeType="1"/>
            <a:stCxn id="30728" idx="1"/>
          </p:cNvCxnSpPr>
          <p:nvPr/>
        </p:nvCxnSpPr>
        <p:spPr bwMode="auto">
          <a:xfrm flipH="1">
            <a:off x="4500563" y="1931988"/>
            <a:ext cx="663575" cy="5603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0" name="TextBox 15"/>
          <p:cNvSpPr txBox="1">
            <a:spLocks noChangeArrowheads="1"/>
          </p:cNvSpPr>
          <p:nvPr/>
        </p:nvSpPr>
        <p:spPr bwMode="auto">
          <a:xfrm>
            <a:off x="6081713" y="2565400"/>
            <a:ext cx="212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Computer board</a:t>
            </a:r>
          </a:p>
        </p:txBody>
      </p:sp>
      <p:cxnSp>
        <p:nvCxnSpPr>
          <p:cNvPr id="30731" name="Straight Arrow Connector 16"/>
          <p:cNvCxnSpPr>
            <a:cxnSpLocks noChangeShapeType="1"/>
          </p:cNvCxnSpPr>
          <p:nvPr/>
        </p:nvCxnSpPr>
        <p:spPr bwMode="auto">
          <a:xfrm flipH="1">
            <a:off x="2698750" y="2751138"/>
            <a:ext cx="3313113" cy="11826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2" name="Straight Arrow Connector 19"/>
          <p:cNvCxnSpPr>
            <a:cxnSpLocks noChangeShapeType="1"/>
            <a:stCxn id="30730" idx="2"/>
          </p:cNvCxnSpPr>
          <p:nvPr/>
        </p:nvCxnSpPr>
        <p:spPr bwMode="auto">
          <a:xfrm flipH="1">
            <a:off x="6227763" y="2935288"/>
            <a:ext cx="917575" cy="15017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29</a:t>
            </a:fld>
            <a:endParaRPr lang="nl-NL" dirty="0"/>
          </a:p>
        </p:txBody>
      </p:sp>
      <p:sp>
        <p:nvSpPr>
          <p:cNvPr id="14" name="TextBox 11"/>
          <p:cNvSpPr txBox="1"/>
          <p:nvPr/>
        </p:nvSpPr>
        <p:spPr>
          <a:xfrm>
            <a:off x="7713945" y="332656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Organization</a:t>
            </a:r>
            <a:r>
              <a:rPr lang="en-US" dirty="0"/>
              <a:t>: examination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Homework Lab </a:t>
            </a:r>
            <a:r>
              <a:rPr lang="en-US" sz="2000" noProof="0" dirty="0"/>
              <a:t>(Group of maximal 2 students. 25% of final grade</a:t>
            </a:r>
            <a:r>
              <a:rPr lang="en-US" sz="2000" dirty="0"/>
              <a:t>)</a:t>
            </a:r>
            <a:endParaRPr lang="en-US" noProof="0" dirty="0"/>
          </a:p>
          <a:p>
            <a:pPr lvl="1"/>
            <a:r>
              <a:rPr lang="en-US" noProof="0" dirty="0"/>
              <a:t>Writing assembly for the ARMv8 processor</a:t>
            </a:r>
          </a:p>
          <a:p>
            <a:pPr lvl="2"/>
            <a:r>
              <a:rPr lang="en-US" noProof="0" dirty="0"/>
              <a:t>You get some C code </a:t>
            </a:r>
            <a:r>
              <a:rPr lang="en-US" dirty="0"/>
              <a:t>or description of an algorithm</a:t>
            </a:r>
            <a:endParaRPr lang="en-US" noProof="0" dirty="0"/>
          </a:p>
          <a:p>
            <a:pPr lvl="2"/>
            <a:r>
              <a:rPr lang="en-US" noProof="0" dirty="0"/>
              <a:t>“Compile” manually into assembly </a:t>
            </a:r>
          </a:p>
          <a:p>
            <a:pPr lvl="2"/>
            <a:r>
              <a:rPr lang="en-US" noProof="0" dirty="0"/>
              <a:t>Run in a simulator</a:t>
            </a:r>
          </a:p>
          <a:p>
            <a:endParaRPr lang="en-US" dirty="0"/>
          </a:p>
          <a:p>
            <a:r>
              <a:rPr lang="en-US" noProof="0" dirty="0"/>
              <a:t>Written exam </a:t>
            </a:r>
            <a:r>
              <a:rPr lang="en-US" sz="2000" noProof="0" dirty="0"/>
              <a:t>(75% of final grade)</a:t>
            </a:r>
          </a:p>
          <a:p>
            <a:pPr lvl="1"/>
            <a:r>
              <a:rPr lang="en-US" noProof="0" dirty="0"/>
              <a:t>135 minutes in week 9 (T1). Resit at end of </a:t>
            </a:r>
            <a:r>
              <a:rPr lang="en-US" noProof="0"/>
              <a:t>quarter 2 (HT1).</a:t>
            </a:r>
            <a:endParaRPr lang="en-US" noProof="0" dirty="0"/>
          </a:p>
          <a:p>
            <a:pPr lvl="2"/>
            <a:r>
              <a:rPr lang="en-US" dirty="0"/>
              <a:t>60 minutes formative exam in week 4.</a:t>
            </a:r>
            <a:r>
              <a:rPr lang="en-US" noProof="0" dirty="0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3363144" y="5589240"/>
            <a:ext cx="3736920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See “</a:t>
            </a:r>
            <a:r>
              <a:rPr lang="nl-NL" dirty="0" err="1">
                <a:solidFill>
                  <a:schemeClr val="bg1"/>
                </a:solidFill>
              </a:rPr>
              <a:t>Curushandleiding</a:t>
            </a:r>
            <a:r>
              <a:rPr lang="nl-NL" dirty="0">
                <a:solidFill>
                  <a:schemeClr val="bg1"/>
                </a:solidFill>
              </a:rPr>
              <a:t>” </a:t>
            </a:r>
            <a:r>
              <a:rPr lang="nl-NL" dirty="0" err="1">
                <a:solidFill>
                  <a:schemeClr val="bg1"/>
                </a:solidFill>
              </a:rPr>
              <a:t>for</a:t>
            </a:r>
            <a:r>
              <a:rPr lang="nl-NL" dirty="0">
                <a:solidFill>
                  <a:schemeClr val="bg1"/>
                </a:solidFill>
              </a:rPr>
              <a:t> details.</a:t>
            </a:r>
          </a:p>
        </p:txBody>
      </p:sp>
    </p:spTree>
    <p:extLst>
      <p:ext uri="{BB962C8B-B14F-4D97-AF65-F5344CB8AC3E}">
        <p14:creationId xmlns:p14="http://schemas.microsoft.com/office/powerpoint/2010/main" val="3181051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Inside the Processor (CPU)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Datapath: performs operations on data</a:t>
            </a:r>
          </a:p>
          <a:p>
            <a:pPr eaLnBrk="1" hangingPunct="1"/>
            <a:r>
              <a:rPr lang="en-US" altLang="en-US"/>
              <a:t>Control: sequences datapath, memory, ...</a:t>
            </a:r>
          </a:p>
          <a:p>
            <a:pPr eaLnBrk="1" hangingPunct="1"/>
            <a:r>
              <a:rPr lang="en-US" altLang="en-US"/>
              <a:t>Cache memory</a:t>
            </a:r>
          </a:p>
          <a:p>
            <a:pPr lvl="1" eaLnBrk="1" hangingPunct="1"/>
            <a:r>
              <a:rPr lang="en-US" altLang="en-US"/>
              <a:t>Small fast SRAM memory for immediate access to data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6" name="TextBox 11"/>
          <p:cNvSpPr txBox="1"/>
          <p:nvPr/>
        </p:nvSpPr>
        <p:spPr>
          <a:xfrm>
            <a:off x="7713945" y="5334307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Inside the Processor</a:t>
            </a:r>
            <a:endParaRPr lang="en-AU" altLang="en-US"/>
          </a:p>
        </p:txBody>
      </p:sp>
      <p:sp>
        <p:nvSpPr>
          <p:cNvPr id="34820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719137"/>
          </a:xfrm>
        </p:spPr>
        <p:txBody>
          <a:bodyPr/>
          <a:lstStyle/>
          <a:p>
            <a:pPr eaLnBrk="1" hangingPunct="1"/>
            <a:r>
              <a:rPr lang="en-US" altLang="en-US"/>
              <a:t>Apple A5</a:t>
            </a:r>
          </a:p>
        </p:txBody>
      </p:sp>
      <p:pic>
        <p:nvPicPr>
          <p:cNvPr id="3482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773238"/>
            <a:ext cx="3833812" cy="461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31</a:t>
            </a:fld>
            <a:endParaRPr lang="nl-NL" dirty="0"/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Abstractions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270875" cy="4537075"/>
          </a:xfrm>
        </p:spPr>
        <p:txBody>
          <a:bodyPr/>
          <a:lstStyle/>
          <a:p>
            <a:pPr eaLnBrk="1" hangingPunct="1"/>
            <a:r>
              <a:rPr lang="en-US" altLang="en-US"/>
              <a:t>Abstraction helps us deal with complexity</a:t>
            </a:r>
          </a:p>
          <a:p>
            <a:pPr lvl="1" eaLnBrk="1" hangingPunct="1"/>
            <a:r>
              <a:rPr lang="en-US" altLang="en-US"/>
              <a:t>Hide lower-level detail</a:t>
            </a:r>
          </a:p>
          <a:p>
            <a:pPr eaLnBrk="1" hangingPunct="1"/>
            <a:r>
              <a:rPr lang="en-US" altLang="en-US"/>
              <a:t>Instruction set architecture (ISA)</a:t>
            </a:r>
          </a:p>
          <a:p>
            <a:pPr lvl="1" eaLnBrk="1" hangingPunct="1"/>
            <a:r>
              <a:rPr lang="en-US" altLang="en-US"/>
              <a:t>The hardware/software interface</a:t>
            </a:r>
          </a:p>
          <a:p>
            <a:pPr eaLnBrk="1" hangingPunct="1"/>
            <a:r>
              <a:rPr lang="en-US" altLang="en-US"/>
              <a:t>Application binary interface</a:t>
            </a:r>
          </a:p>
          <a:p>
            <a:pPr lvl="1" eaLnBrk="1" hangingPunct="1"/>
            <a:r>
              <a:rPr lang="en-US" altLang="en-US"/>
              <a:t>The ISA plus system software interface</a:t>
            </a:r>
          </a:p>
          <a:p>
            <a:pPr eaLnBrk="1" hangingPunct="1"/>
            <a:r>
              <a:rPr lang="en-US" altLang="en-US"/>
              <a:t>Implementation</a:t>
            </a:r>
          </a:p>
          <a:p>
            <a:pPr lvl="1" eaLnBrk="1" hangingPunct="1"/>
            <a:r>
              <a:rPr lang="en-US" altLang="en-US"/>
              <a:t>The details underlying and interface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84213" y="1187450"/>
            <a:ext cx="282575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folHlink"/>
                </a:solidFill>
                <a:latin typeface="Arial Black" panose="020B0A04020102020204" pitchFamily="34" charset="0"/>
              </a:rPr>
              <a:t>The BIG Picture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32</a:t>
            </a:fld>
            <a:endParaRPr lang="nl-NL" dirty="0"/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Abstraction example AND gate</a:t>
            </a:r>
          </a:p>
        </p:txBody>
      </p:sp>
      <p:pic>
        <p:nvPicPr>
          <p:cNvPr id="57346" name="Picture 2" descr="Figure 4b. This image is a tilted SEM (scanning electron microscope) view of the nanowire stacks after deposition and etching of the polarity gate structure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352" y="2829824"/>
            <a:ext cx="5238750" cy="34385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4" descr="http://people.seas.harvard.edu/~jones/es154/lectures/lecture_7/MOS/cmos_nand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0131" y="888777"/>
            <a:ext cx="1728192" cy="18084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Picture 6" descr="NAND ANSI Labelled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757" y="888777"/>
            <a:ext cx="1440160" cy="6000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10" name="Curved Connector 9"/>
          <p:cNvCxnSpPr>
            <a:stCxn id="8" idx="3"/>
            <a:endCxn id="7" idx="1"/>
          </p:cNvCxnSpPr>
          <p:nvPr/>
        </p:nvCxnSpPr>
        <p:spPr>
          <a:xfrm>
            <a:off x="1899917" y="1188811"/>
            <a:ext cx="1920214" cy="60417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0" descr="File:CMOS NAND Layout.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6862" y="941959"/>
            <a:ext cx="1321672" cy="26388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13" name="Curved Connector 12"/>
          <p:cNvCxnSpPr>
            <a:stCxn id="7" idx="3"/>
            <a:endCxn id="12" idx="1"/>
          </p:cNvCxnSpPr>
          <p:nvPr/>
        </p:nvCxnSpPr>
        <p:spPr>
          <a:xfrm>
            <a:off x="5548323" y="1792983"/>
            <a:ext cx="1958539" cy="468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3528" y="6324128"/>
            <a:ext cx="6552728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800" dirty="0">
                <a:solidFill>
                  <a:prstClr val="black"/>
                </a:solidFill>
              </a:rPr>
              <a:t>Image </a:t>
            </a:r>
            <a:r>
              <a:rPr lang="nl-NL" sz="800" dirty="0" err="1">
                <a:solidFill>
                  <a:prstClr val="black"/>
                </a:solidFill>
              </a:rPr>
              <a:t>Sources</a:t>
            </a:r>
            <a:r>
              <a:rPr lang="nl-NL" sz="800" dirty="0">
                <a:solidFill>
                  <a:prstClr val="black"/>
                </a:solidFill>
              </a:rPr>
              <a:t>: </a:t>
            </a:r>
            <a:r>
              <a:rPr lang="en-GB" sz="800" dirty="0">
                <a:solidFill>
                  <a:prstClr val="black"/>
                </a:solidFill>
                <a:hlinkClick r:id="rId7"/>
              </a:rPr>
              <a:t>http://people.seas.harvard.edu/~jones/es154/lectures/lecture_7/MOS/mos_logic.html</a:t>
            </a:r>
            <a:endParaRPr lang="en-GB" sz="800" dirty="0">
              <a:solidFill>
                <a:prstClr val="black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800" dirty="0">
                <a:solidFill>
                  <a:prstClr val="black"/>
                </a:solidFill>
                <a:hlinkClick r:id="rId8"/>
              </a:rPr>
              <a:t>http://www.creativecommons.org</a:t>
            </a:r>
            <a:endParaRPr lang="nl-NL" sz="800" dirty="0">
              <a:solidFill>
                <a:prstClr val="black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800" dirty="0">
                <a:solidFill>
                  <a:prstClr val="black"/>
                </a:solidFill>
                <a:hlinkClick r:id="rId9"/>
              </a:rPr>
              <a:t>http://www.electroiq.com/articles/sst/print/vol-55/issue-8/features/cover-articles/a-review-of-recent-advances-in-electronic.html</a:t>
            </a:r>
            <a:endParaRPr lang="nl-NL" sz="800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7975004" y="5301208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354810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pic>
        <p:nvPicPr>
          <p:cNvPr id="38915" name="Picture 11" descr="flash-car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1196975"/>
            <a:ext cx="269557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Safe Place for Data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Volatile main memory</a:t>
            </a:r>
          </a:p>
          <a:p>
            <a:pPr lvl="1" eaLnBrk="1" hangingPunct="1"/>
            <a:r>
              <a:rPr lang="en-US" altLang="en-US" sz="2000"/>
              <a:t>Loses instructions and data when power off</a:t>
            </a:r>
          </a:p>
          <a:p>
            <a:pPr eaLnBrk="1" hangingPunct="1"/>
            <a:r>
              <a:rPr lang="en-US" altLang="en-US" sz="2400"/>
              <a:t>Non-volatile secondary memory</a:t>
            </a:r>
          </a:p>
          <a:p>
            <a:pPr lvl="1" eaLnBrk="1" hangingPunct="1"/>
            <a:r>
              <a:rPr lang="en-US" altLang="en-US" sz="2000"/>
              <a:t>Magnetic disk</a:t>
            </a:r>
          </a:p>
          <a:p>
            <a:pPr lvl="1" eaLnBrk="1" hangingPunct="1"/>
            <a:r>
              <a:rPr lang="en-US" altLang="en-US" sz="2000"/>
              <a:t>Flash memory</a:t>
            </a:r>
          </a:p>
          <a:p>
            <a:pPr lvl="1" eaLnBrk="1" hangingPunct="1"/>
            <a:r>
              <a:rPr lang="en-US" altLang="en-US" sz="2000"/>
              <a:t>Optical disk (CDROM, DVD)</a:t>
            </a:r>
          </a:p>
        </p:txBody>
      </p:sp>
      <p:pic>
        <p:nvPicPr>
          <p:cNvPr id="38918" name="Picture 9" descr="hard-disk-dri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716338"/>
            <a:ext cx="4537075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10" descr="flash-memory-explod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41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12" descr="dvd-driv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97425"/>
            <a:ext cx="2454275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34</a:t>
            </a:fld>
            <a:endParaRPr lang="nl-NL" dirty="0"/>
          </a:p>
        </p:txBody>
      </p:sp>
      <p:sp>
        <p:nvSpPr>
          <p:cNvPr id="10" name="TextBox 11"/>
          <p:cNvSpPr txBox="1"/>
          <p:nvPr/>
        </p:nvSpPr>
        <p:spPr>
          <a:xfrm>
            <a:off x="7713945" y="332656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Networks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879725"/>
          </a:xfrm>
        </p:spPr>
        <p:txBody>
          <a:bodyPr/>
          <a:lstStyle/>
          <a:p>
            <a:pPr eaLnBrk="1" hangingPunct="1"/>
            <a:r>
              <a:rPr lang="en-US" altLang="en-US"/>
              <a:t>Communication, resource sharing, nonlocal access</a:t>
            </a:r>
          </a:p>
          <a:p>
            <a:pPr eaLnBrk="1" hangingPunct="1"/>
            <a:r>
              <a:rPr lang="en-US" altLang="en-US"/>
              <a:t>Local area network (LAN): Ethernet</a:t>
            </a:r>
          </a:p>
          <a:p>
            <a:pPr eaLnBrk="1" hangingPunct="1"/>
            <a:r>
              <a:rPr lang="en-US" altLang="en-US"/>
              <a:t>Wide area network (WAN): the Internet</a:t>
            </a:r>
          </a:p>
          <a:p>
            <a:pPr eaLnBrk="1" hangingPunct="1"/>
            <a:r>
              <a:rPr lang="en-US" altLang="en-US"/>
              <a:t>Wireless network: WiFi, Bluetooth</a:t>
            </a:r>
          </a:p>
        </p:txBody>
      </p:sp>
      <p:pic>
        <p:nvPicPr>
          <p:cNvPr id="40965" name="Picture 6" descr="ethernet-cab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365625"/>
            <a:ext cx="2289175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8" descr="wireless-rou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860800"/>
            <a:ext cx="25241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35</a:t>
            </a:fld>
            <a:endParaRPr lang="nl-NL" dirty="0"/>
          </a:p>
        </p:txBody>
      </p:sp>
      <p:sp>
        <p:nvSpPr>
          <p:cNvPr id="8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Semiconductor Technology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dirty="0"/>
              <a:t> skip this part of the lecture.</a:t>
            </a:r>
          </a:p>
          <a:p>
            <a:r>
              <a:rPr lang="en-US" b="1" dirty="0">
                <a:solidFill>
                  <a:schemeClr val="tx2"/>
                </a:solidFill>
              </a:rPr>
              <a:t>You</a:t>
            </a:r>
            <a:r>
              <a:rPr lang="en-US" dirty="0"/>
              <a:t> have to study paragraph 1.5 yourself!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H1 V 2.6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83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Technology Trends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3311525" cy="2735262"/>
          </a:xfrm>
        </p:spPr>
        <p:txBody>
          <a:bodyPr/>
          <a:lstStyle/>
          <a:p>
            <a:pPr eaLnBrk="1" hangingPunct="1"/>
            <a:r>
              <a:rPr lang="en-AU" altLang="en-US" sz="2400"/>
              <a:t>Electronics technology continues to evolve</a:t>
            </a:r>
          </a:p>
          <a:p>
            <a:pPr lvl="1" eaLnBrk="1" hangingPunct="1"/>
            <a:r>
              <a:rPr lang="en-AU" altLang="en-US" sz="2000"/>
              <a:t>Increased capacity and performance</a:t>
            </a:r>
          </a:p>
          <a:p>
            <a:pPr lvl="1" eaLnBrk="1" hangingPunct="1"/>
            <a:r>
              <a:rPr lang="en-AU" altLang="en-US" sz="2000"/>
              <a:t>Reduced cost</a:t>
            </a:r>
          </a:p>
        </p:txBody>
      </p:sp>
      <p:graphicFrame>
        <p:nvGraphicFramePr>
          <p:cNvPr id="258136" name="Group 88"/>
          <p:cNvGraphicFramePr>
            <a:graphicFrameLocks noGrp="1"/>
          </p:cNvGraphicFramePr>
          <p:nvPr/>
        </p:nvGraphicFramePr>
        <p:xfrm>
          <a:off x="612775" y="3860800"/>
          <a:ext cx="7920038" cy="2194044"/>
        </p:xfrm>
        <a:graphic>
          <a:graphicData uri="http://schemas.openxmlformats.org/drawingml/2006/table">
            <a:tbl>
              <a:tblPr/>
              <a:tblGrid>
                <a:gridCol w="865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Technology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Relative performance/cost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1951</a:t>
                      </a: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Vacuum tube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1965</a:t>
                      </a: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Transistor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1975</a:t>
                      </a: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Integrated circuit (IC)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900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1995</a:t>
                      </a: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Very large scale IC (VLSI)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2,400,000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Ultra large scale IC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250,000,000,000</a:t>
                      </a: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3048" name="Text Box 89"/>
          <p:cNvSpPr txBox="1">
            <a:spLocks noChangeArrowheads="1"/>
          </p:cNvSpPr>
          <p:nvPr/>
        </p:nvSpPr>
        <p:spPr bwMode="auto">
          <a:xfrm>
            <a:off x="5867400" y="3259138"/>
            <a:ext cx="1417638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DRAM capacity</a:t>
            </a:r>
          </a:p>
        </p:txBody>
      </p:sp>
      <p:pic>
        <p:nvPicPr>
          <p:cNvPr id="43049" name="Picture 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268413"/>
            <a:ext cx="4708525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50" name="Text Box 9"/>
          <p:cNvSpPr txBox="1">
            <a:spLocks noChangeArrowheads="1"/>
          </p:cNvSpPr>
          <p:nvPr/>
        </p:nvSpPr>
        <p:spPr bwMode="auto">
          <a:xfrm rot="5400000">
            <a:off x="6049169" y="2729706"/>
            <a:ext cx="5822950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§1.5 Technologies for Building Processors and Memory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37</a:t>
            </a:fld>
            <a:endParaRPr lang="nl-NL" dirty="0"/>
          </a:p>
        </p:txBody>
      </p:sp>
      <p:sp>
        <p:nvSpPr>
          <p:cNvPr id="10" name="TextBox 11"/>
          <p:cNvSpPr txBox="1"/>
          <p:nvPr/>
        </p:nvSpPr>
        <p:spPr>
          <a:xfrm>
            <a:off x="7713945" y="365755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Semiconductor Technology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Silicon:  semiconductor</a:t>
            </a:r>
          </a:p>
          <a:p>
            <a:r>
              <a:rPr lang="en-US" altLang="en-US"/>
              <a:t>Add materials to transform properties:</a:t>
            </a:r>
          </a:p>
          <a:p>
            <a:pPr lvl="1"/>
            <a:r>
              <a:rPr lang="en-US" altLang="en-US"/>
              <a:t>Conductors</a:t>
            </a:r>
          </a:p>
          <a:p>
            <a:pPr lvl="1"/>
            <a:r>
              <a:rPr lang="en-US" altLang="en-US"/>
              <a:t>Insulators</a:t>
            </a:r>
          </a:p>
          <a:p>
            <a:pPr lvl="1"/>
            <a:r>
              <a:rPr lang="en-US" altLang="en-US"/>
              <a:t>Switch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38</a:t>
            </a:fld>
            <a:endParaRPr lang="nl-NL" dirty="0"/>
          </a:p>
        </p:txBody>
      </p:sp>
      <p:sp>
        <p:nvSpPr>
          <p:cNvPr id="6" name="TextBox 11"/>
          <p:cNvSpPr txBox="1"/>
          <p:nvPr/>
        </p:nvSpPr>
        <p:spPr>
          <a:xfrm>
            <a:off x="7713945" y="5406315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Manufacturing ICs</a:t>
            </a:r>
            <a:endParaRPr lang="en-AU" altLang="en-US"/>
          </a:p>
        </p:txBody>
      </p:sp>
      <p:sp>
        <p:nvSpPr>
          <p:cNvPr id="46084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684213" y="5300663"/>
            <a:ext cx="8270875" cy="936625"/>
          </a:xfrm>
        </p:spPr>
        <p:txBody>
          <a:bodyPr/>
          <a:lstStyle/>
          <a:p>
            <a:pPr eaLnBrk="1" hangingPunct="1"/>
            <a:r>
              <a:rPr lang="en-US" altLang="en-US"/>
              <a:t>Yield: proportion of working dies per wafer</a:t>
            </a:r>
          </a:p>
        </p:txBody>
      </p:sp>
      <p:pic>
        <p:nvPicPr>
          <p:cNvPr id="46085" name="Picture 20" descr="f01-18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12875"/>
            <a:ext cx="6481762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39</a:t>
            </a:fld>
            <a:endParaRPr lang="nl-NL" dirty="0"/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Organization: Book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Book</a:t>
            </a:r>
          </a:p>
          <a:p>
            <a:pPr lvl="1"/>
            <a:r>
              <a:rPr lang="en-US" noProof="0" dirty="0"/>
              <a:t>Computer Organization and Design</a:t>
            </a:r>
          </a:p>
          <a:p>
            <a:pPr lvl="2"/>
            <a:r>
              <a:rPr lang="en-US" noProof="0" dirty="0"/>
              <a:t>The Hardware / Software Interface</a:t>
            </a:r>
          </a:p>
          <a:p>
            <a:pPr lvl="3"/>
            <a:r>
              <a:rPr lang="en-US" dirty="0">
                <a:solidFill>
                  <a:srgbClr val="C00000"/>
                </a:solidFill>
              </a:rPr>
              <a:t>ARM </a:t>
            </a:r>
            <a:r>
              <a:rPr lang="en-US" noProof="0" dirty="0">
                <a:solidFill>
                  <a:srgbClr val="C00000"/>
                </a:solidFill>
              </a:rPr>
              <a:t>Edition</a:t>
            </a:r>
          </a:p>
          <a:p>
            <a:pPr lvl="3"/>
            <a:r>
              <a:rPr lang="en-US" noProof="0" dirty="0"/>
              <a:t>David A. Patterson, John L. Hennessy</a:t>
            </a:r>
          </a:p>
          <a:p>
            <a:pPr lvl="3"/>
            <a:r>
              <a:rPr lang="en-US" noProof="0" dirty="0"/>
              <a:t>ISBN: </a:t>
            </a:r>
            <a:r>
              <a:rPr lang="en-US" dirty="0"/>
              <a:t>9780128017333</a:t>
            </a:r>
            <a:endParaRPr lang="en-US" noProof="0" dirty="0"/>
          </a:p>
          <a:p>
            <a:pPr lvl="2"/>
            <a:r>
              <a:rPr lang="en-US" noProof="0" dirty="0"/>
              <a:t>Standard textbook on the subject</a:t>
            </a:r>
          </a:p>
          <a:p>
            <a:pPr lvl="2"/>
            <a:r>
              <a:rPr lang="en-US" noProof="0" dirty="0"/>
              <a:t>Good availability</a:t>
            </a:r>
          </a:p>
          <a:p>
            <a:pPr lvl="2"/>
            <a:r>
              <a:rPr lang="en-US" noProof="0" dirty="0"/>
              <a:t>Lots of exercises</a:t>
            </a:r>
          </a:p>
          <a:p>
            <a:pPr lvl="2"/>
            <a:r>
              <a:rPr lang="en-US" b="1" noProof="0" dirty="0"/>
              <a:t>Mandatory for this course </a:t>
            </a:r>
            <a:r>
              <a:rPr lang="en-US" noProof="0" dirty="0"/>
              <a:t>(must be used </a:t>
            </a:r>
            <a:r>
              <a:rPr lang="en-US" dirty="0"/>
              <a:t>during the exam)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covers.elsevier.com/200/97801280173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89" y="1412776"/>
            <a:ext cx="2407146" cy="297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7477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4813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Intel Core i7 Wafer</a:t>
            </a:r>
          </a:p>
        </p:txBody>
      </p:sp>
      <p:sp>
        <p:nvSpPr>
          <p:cNvPr id="4813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4213" y="5157788"/>
            <a:ext cx="8270875" cy="1150937"/>
          </a:xfrm>
        </p:spPr>
        <p:txBody>
          <a:bodyPr/>
          <a:lstStyle/>
          <a:p>
            <a:pPr eaLnBrk="1" hangingPunct="1"/>
            <a:r>
              <a:rPr lang="en-AU" altLang="en-US" sz="2800"/>
              <a:t>300mm wafer, 280 chips, 32nm technology</a:t>
            </a:r>
          </a:p>
          <a:p>
            <a:pPr eaLnBrk="1" hangingPunct="1"/>
            <a:r>
              <a:rPr lang="en-AU" altLang="en-US" sz="2800"/>
              <a:t>Each chip is 20.7 x 10.5 mm</a:t>
            </a:r>
          </a:p>
        </p:txBody>
      </p:sp>
      <p:pic>
        <p:nvPicPr>
          <p:cNvPr id="4813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052513"/>
            <a:ext cx="4175125" cy="414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40</a:t>
            </a:fld>
            <a:endParaRPr lang="nl-NL" dirty="0"/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263142" y="620687"/>
            <a:ext cx="2868697" cy="3298501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Semiconductor fabrication technology (1)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CTA01 H1 V 2.6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B366DC-90C8-43B3-8D92-7D18DC7B3F3B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515158" y="1261825"/>
            <a:ext cx="2364663" cy="2016223"/>
          </a:xfrm>
          <a:prstGeom prst="rect">
            <a:avLst/>
          </a:prstGeom>
          <a:blipFill dpi="0" rotWithShape="1">
            <a:blip r:embed="rId4">
              <a:alphaModFix amt="4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7" y="616602"/>
            <a:ext cx="58738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 IBM’s 12-core POWER8 chip (2013) to a map of The Netherlands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 used: 		22nm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Chip area: 		approx. 6.5 cm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Netherlands area: 	approx. 40,000 km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Scale: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2.6 cm / 200 km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1:7,700,000 (approx.)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Compares to the Netherlands filled with roads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0.17 meters wide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0.17 meters apart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 layers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318" y="6558029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Inspiration for this slide is taken with permission from the digital IC design course of Nick van der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Meijs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at: http://cas.et.tudelft.nl/~nick/courses/digic/</a:t>
            </a:r>
          </a:p>
        </p:txBody>
      </p:sp>
      <p:pic>
        <p:nvPicPr>
          <p:cNvPr id="58374" name="Picture 6" descr="http://www.ottawalife.com/wp-content/uploads/2013/05/Highway-_1-Intersection-105-amp-110L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64285"/>
            <a:ext cx="2664297" cy="2130917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" name="TextBox 11"/>
          <p:cNvSpPr txBox="1"/>
          <p:nvPr/>
        </p:nvSpPr>
        <p:spPr>
          <a:xfrm>
            <a:off x="318198" y="5464205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4714069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Semiconductor fabrication technology (2)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CTA01 H1 V 2.6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B366DC-90C8-43B3-8D92-7D18DC7B3F3B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318" y="6558029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Inspiration for this slide is taken with permission from the digital IC design course of Nick van der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Meijs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at: http://cas.et.tudelft.nl/~nick/courses/digic/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30318" y="692696"/>
            <a:ext cx="8734170" cy="5616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Wafer diameter: 		300 mm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Netherlands area: 	approx. 40,000 km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Equivalent diameter:	approx. 225 km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300 mm 	: 	225 km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1	 	: 	750000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22 nm 	: 	~1.7 cm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special wafer stepper could print The Netherlands with a resolution of 1.7 cm in 20 seconds!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812325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Integrated Circuit Cost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005263"/>
            <a:ext cx="8270875" cy="2232025"/>
          </a:xfrm>
        </p:spPr>
        <p:txBody>
          <a:bodyPr/>
          <a:lstStyle/>
          <a:p>
            <a:pPr eaLnBrk="1" hangingPunct="1"/>
            <a:r>
              <a:rPr lang="en-AU" altLang="en-US" sz="2800"/>
              <a:t>Nonlinear relation to area and defect rate</a:t>
            </a:r>
          </a:p>
          <a:p>
            <a:pPr lvl="1" eaLnBrk="1" hangingPunct="1"/>
            <a:r>
              <a:rPr lang="en-AU" altLang="en-US" sz="2400"/>
              <a:t>Wafer cost and area are fixed</a:t>
            </a:r>
          </a:p>
          <a:p>
            <a:pPr lvl="1" eaLnBrk="1" hangingPunct="1"/>
            <a:r>
              <a:rPr lang="en-AU" altLang="en-US" sz="2400"/>
              <a:t>Defect rate determined by manufacturing process</a:t>
            </a:r>
          </a:p>
          <a:p>
            <a:pPr lvl="1" eaLnBrk="1" hangingPunct="1"/>
            <a:r>
              <a:rPr lang="en-AU" altLang="en-US" sz="2400"/>
              <a:t>Die area determined by architecture and circuit design</a:t>
            </a:r>
          </a:p>
        </p:txBody>
      </p:sp>
      <p:graphicFrame>
        <p:nvGraphicFramePr>
          <p:cNvPr id="50181" name="Object 4"/>
          <p:cNvGraphicFramePr>
            <a:graphicFrameLocks noChangeAspect="1"/>
          </p:cNvGraphicFramePr>
          <p:nvPr/>
        </p:nvGraphicFramePr>
        <p:xfrm>
          <a:off x="1692275" y="1355725"/>
          <a:ext cx="5862638" cy="236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33700" imgH="1181100" progId="Equation.3">
                  <p:embed/>
                </p:oleObj>
              </mc:Choice>
              <mc:Fallback>
                <p:oleObj name="Equation" r:id="rId3" imgW="2933700" imgH="1181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355725"/>
                        <a:ext cx="5862638" cy="236061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43</a:t>
            </a:fld>
            <a:endParaRPr lang="nl-NL" dirty="0"/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52227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Defining Performance</a:t>
            </a:r>
            <a:endParaRPr lang="en-AU" altLang="en-US"/>
          </a:p>
        </p:txBody>
      </p:sp>
      <p:sp>
        <p:nvSpPr>
          <p:cNvPr id="52228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503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altLang="en-US" sz="2800"/>
              <a:t>Which airplane has the best performance?</a:t>
            </a:r>
          </a:p>
        </p:txBody>
      </p:sp>
      <p:graphicFrame>
        <p:nvGraphicFramePr>
          <p:cNvPr id="52229" name="Object 3"/>
          <p:cNvGraphicFramePr>
            <a:graphicFrameLocks noChangeAspect="1"/>
          </p:cNvGraphicFramePr>
          <p:nvPr/>
        </p:nvGraphicFramePr>
        <p:xfrm>
          <a:off x="900113" y="1839913"/>
          <a:ext cx="3167062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3247982" imgH="2152693" progId="MSGraph.Chart.8">
                  <p:embed followColorScheme="full"/>
                </p:oleObj>
              </mc:Choice>
              <mc:Fallback>
                <p:oleObj name="Chart" r:id="rId3" imgW="3247982" imgH="2152693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839913"/>
                        <a:ext cx="3167062" cy="20986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0" name="Object 4"/>
          <p:cNvGraphicFramePr>
            <a:graphicFrameLocks noChangeAspect="1"/>
          </p:cNvGraphicFramePr>
          <p:nvPr/>
        </p:nvGraphicFramePr>
        <p:xfrm>
          <a:off x="4356100" y="1836738"/>
          <a:ext cx="3352800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5" imgW="3438612" imgH="2152693" progId="MSGraph.Chart.8">
                  <p:embed followColorScheme="full"/>
                </p:oleObj>
              </mc:Choice>
              <mc:Fallback>
                <p:oleObj name="Chart" r:id="rId5" imgW="3438612" imgH="2152693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836738"/>
                        <a:ext cx="3352800" cy="20986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1" name="Object 5"/>
          <p:cNvGraphicFramePr>
            <a:graphicFrameLocks noChangeAspect="1"/>
          </p:cNvGraphicFramePr>
          <p:nvPr/>
        </p:nvGraphicFramePr>
        <p:xfrm>
          <a:off x="900113" y="4065588"/>
          <a:ext cx="3167062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7" imgW="3247982" imgH="2152693" progId="MSGraph.Chart.8">
                  <p:embed followColorScheme="full"/>
                </p:oleObj>
              </mc:Choice>
              <mc:Fallback>
                <p:oleObj name="Chart" r:id="rId7" imgW="3247982" imgH="2152693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065588"/>
                        <a:ext cx="3167062" cy="20986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2" name="Object 6"/>
          <p:cNvGraphicFramePr>
            <a:graphicFrameLocks noChangeAspect="1"/>
          </p:cNvGraphicFramePr>
          <p:nvPr/>
        </p:nvGraphicFramePr>
        <p:xfrm>
          <a:off x="4356100" y="4056063"/>
          <a:ext cx="3379788" cy="210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9" imgW="3448007" imgH="2152693" progId="MSGraph.Chart.8">
                  <p:embed followColorScheme="full"/>
                </p:oleObj>
              </mc:Choice>
              <mc:Fallback>
                <p:oleObj name="Chart" r:id="rId9" imgW="3448007" imgH="2152693" progId="MSGraph.Chart.8">
                  <p:embed followColorScheme="full"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4056063"/>
                        <a:ext cx="3379788" cy="21097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3" name="Text Box 7"/>
          <p:cNvSpPr txBox="1">
            <a:spLocks noChangeArrowheads="1"/>
          </p:cNvSpPr>
          <p:nvPr/>
        </p:nvSpPr>
        <p:spPr bwMode="auto">
          <a:xfrm rot="5400000">
            <a:off x="7951787" y="822325"/>
            <a:ext cx="2017713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§1.6 Performance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44</a:t>
            </a:fld>
            <a:endParaRPr lang="nl-NL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Response Time and Throughput</a:t>
            </a:r>
            <a:endParaRPr lang="en-AU" altLang="en-US" sz="4000"/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Response time</a:t>
            </a:r>
          </a:p>
          <a:p>
            <a:pPr lvl="1" eaLnBrk="1" hangingPunct="1"/>
            <a:r>
              <a:rPr lang="en-US" altLang="en-US" sz="2400"/>
              <a:t>How long it takes to do a task</a:t>
            </a:r>
          </a:p>
          <a:p>
            <a:pPr eaLnBrk="1" hangingPunct="1"/>
            <a:r>
              <a:rPr lang="en-US" altLang="en-US" sz="2800"/>
              <a:t>Throughput</a:t>
            </a:r>
          </a:p>
          <a:p>
            <a:pPr lvl="1" eaLnBrk="1" hangingPunct="1"/>
            <a:r>
              <a:rPr lang="en-US" altLang="en-US" sz="2400"/>
              <a:t>Total work done per unit time</a:t>
            </a:r>
          </a:p>
          <a:p>
            <a:pPr lvl="2" eaLnBrk="1" hangingPunct="1"/>
            <a:r>
              <a:rPr lang="en-US" altLang="en-US" sz="2000"/>
              <a:t>e.g., tasks/transactions/… per hour</a:t>
            </a:r>
          </a:p>
          <a:p>
            <a:pPr eaLnBrk="1" hangingPunct="1"/>
            <a:r>
              <a:rPr lang="en-US" altLang="en-US" sz="2800"/>
              <a:t>How are response time and throughput affected by</a:t>
            </a:r>
          </a:p>
          <a:p>
            <a:pPr lvl="1" eaLnBrk="1" hangingPunct="1"/>
            <a:r>
              <a:rPr lang="en-US" altLang="en-US" sz="2400"/>
              <a:t>Replacing the processor with a faster version?</a:t>
            </a:r>
          </a:p>
          <a:p>
            <a:pPr lvl="1" eaLnBrk="1" hangingPunct="1"/>
            <a:r>
              <a:rPr lang="en-US" altLang="en-US" sz="2400"/>
              <a:t>Adding more processors?</a:t>
            </a:r>
          </a:p>
          <a:p>
            <a:pPr eaLnBrk="1" hangingPunct="1"/>
            <a:r>
              <a:rPr lang="en-US" altLang="en-US" sz="2800"/>
              <a:t>We’ll focus on response time for now…</a:t>
            </a:r>
            <a:endParaRPr lang="en-AU" altLang="en-US" sz="28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45</a:t>
            </a:fld>
            <a:endParaRPr lang="nl-NL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Relative Performance</a:t>
            </a:r>
            <a:endParaRPr lang="en-AU" altLang="en-US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223962"/>
          </a:xfrm>
        </p:spPr>
        <p:txBody>
          <a:bodyPr/>
          <a:lstStyle/>
          <a:p>
            <a:pPr eaLnBrk="1" hangingPunct="1"/>
            <a:r>
              <a:rPr lang="en-US" altLang="en-US"/>
              <a:t>Define Performance = 1/Execution Time</a:t>
            </a:r>
          </a:p>
          <a:p>
            <a:pPr eaLnBrk="1" hangingPunct="1"/>
            <a:r>
              <a:rPr lang="en-US" altLang="en-US"/>
              <a:t>“X is </a:t>
            </a:r>
            <a:r>
              <a:rPr lang="en-US" altLang="en-US" i="1">
                <a:latin typeface="Times New Roman" panose="02020603050405020304" pitchFamily="18" charset="0"/>
              </a:rPr>
              <a:t>n</a:t>
            </a:r>
            <a:r>
              <a:rPr lang="en-US" altLang="en-US"/>
              <a:t> time faster than Y”</a:t>
            </a:r>
          </a:p>
        </p:txBody>
      </p:sp>
      <p:graphicFrame>
        <p:nvGraphicFramePr>
          <p:cNvPr id="56325" name="Object 4"/>
          <p:cNvGraphicFramePr>
            <a:graphicFrameLocks noChangeAspect="1"/>
          </p:cNvGraphicFramePr>
          <p:nvPr/>
        </p:nvGraphicFramePr>
        <p:xfrm>
          <a:off x="1547813" y="2420938"/>
          <a:ext cx="57658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16200" imgH="457200" progId="Equation.3">
                  <p:embed/>
                </p:oleObj>
              </mc:Choice>
              <mc:Fallback>
                <p:oleObj name="Equation" r:id="rId3" imgW="26162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420938"/>
                        <a:ext cx="5765800" cy="1008062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6" name="Rectangle 5"/>
          <p:cNvSpPr>
            <a:spLocks noChangeArrowheads="1"/>
          </p:cNvSpPr>
          <p:nvPr/>
        </p:nvSpPr>
        <p:spPr bwMode="auto">
          <a:xfrm>
            <a:off x="684213" y="3573463"/>
            <a:ext cx="82708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Example: time taken to run a program</a:t>
            </a:r>
          </a:p>
          <a:p>
            <a:pPr lvl="1" eaLnBrk="1" hangingPunct="1"/>
            <a:r>
              <a:rPr lang="en-US" altLang="en-US"/>
              <a:t>10s on A, 15s on B</a:t>
            </a:r>
          </a:p>
          <a:p>
            <a:pPr lvl="1" eaLnBrk="1" hangingPunct="1"/>
            <a:r>
              <a:rPr lang="en-US" altLang="en-US"/>
              <a:t>Execution Time</a:t>
            </a:r>
            <a:r>
              <a:rPr lang="en-US" altLang="en-US" baseline="-25000"/>
              <a:t>B</a:t>
            </a:r>
            <a:r>
              <a:rPr lang="en-US" altLang="en-US"/>
              <a:t> / Execution Time</a:t>
            </a:r>
            <a:r>
              <a:rPr lang="en-US" altLang="en-US" baseline="-25000"/>
              <a:t>A</a:t>
            </a:r>
            <a:br>
              <a:rPr lang="en-US" altLang="en-US"/>
            </a:br>
            <a:r>
              <a:rPr lang="en-US" altLang="en-US"/>
              <a:t>= 15s / 10s = 1.5</a:t>
            </a:r>
          </a:p>
          <a:p>
            <a:pPr lvl="1" eaLnBrk="1" hangingPunct="1"/>
            <a:r>
              <a:rPr lang="en-US" altLang="en-US"/>
              <a:t>So A is 1.5 times faster than B</a:t>
            </a:r>
            <a:endParaRPr lang="en-AU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46</a:t>
            </a:fld>
            <a:endParaRPr lang="nl-NL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Execution Time</a:t>
            </a:r>
            <a:endParaRPr lang="en-AU" altLang="en-US"/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Elapsed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Total response time, including all aspects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Processing, I/O, OS overhead, idle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Determines system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CPU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Time spent processing a given job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Discounts I/O time, other jobs’ shares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Comprises user CPU time and system CPU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Different programs are affected differently by CPU and system performance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47</a:t>
            </a:fld>
            <a:endParaRPr lang="nl-NL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60419" name="Line 2"/>
          <p:cNvSpPr>
            <a:spLocks noChangeShapeType="1"/>
          </p:cNvSpPr>
          <p:nvPr/>
        </p:nvSpPr>
        <p:spPr bwMode="auto">
          <a:xfrm>
            <a:off x="2627313" y="2493963"/>
            <a:ext cx="1728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0" name="Line 3"/>
          <p:cNvSpPr>
            <a:spLocks noChangeShapeType="1"/>
          </p:cNvSpPr>
          <p:nvPr/>
        </p:nvSpPr>
        <p:spPr bwMode="auto">
          <a:xfrm>
            <a:off x="2627313" y="2565400"/>
            <a:ext cx="0" cy="1655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1" name="Line 4"/>
          <p:cNvSpPr>
            <a:spLocks noChangeShapeType="1"/>
          </p:cNvSpPr>
          <p:nvPr/>
        </p:nvSpPr>
        <p:spPr bwMode="auto">
          <a:xfrm>
            <a:off x="4356100" y="2565400"/>
            <a:ext cx="0" cy="1655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2" name="Line 5"/>
          <p:cNvSpPr>
            <a:spLocks noChangeShapeType="1"/>
          </p:cNvSpPr>
          <p:nvPr/>
        </p:nvSpPr>
        <p:spPr bwMode="auto">
          <a:xfrm>
            <a:off x="6083300" y="2565400"/>
            <a:ext cx="0" cy="1655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3" name="Line 6"/>
          <p:cNvSpPr>
            <a:spLocks noChangeShapeType="1"/>
          </p:cNvSpPr>
          <p:nvPr/>
        </p:nvSpPr>
        <p:spPr bwMode="auto">
          <a:xfrm>
            <a:off x="7812088" y="2565400"/>
            <a:ext cx="0" cy="1655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CPU Clocking</a:t>
            </a:r>
            <a:endParaRPr lang="en-AU" altLang="en-US"/>
          </a:p>
        </p:txBody>
      </p:sp>
      <p:sp>
        <p:nvSpPr>
          <p:cNvPr id="60425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228725"/>
          </a:xfrm>
        </p:spPr>
        <p:txBody>
          <a:bodyPr/>
          <a:lstStyle/>
          <a:p>
            <a:pPr eaLnBrk="1" hangingPunct="1"/>
            <a:r>
              <a:rPr lang="en-US" altLang="en-US" sz="2800"/>
              <a:t>Operation of digital hardware governed by a constant-rate clock</a:t>
            </a:r>
            <a:endParaRPr lang="en-AU" altLang="en-US" sz="2800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2627313" y="2709863"/>
            <a:ext cx="86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>
            <a:off x="2627313" y="27098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>
            <a:off x="3490913" y="27098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>
            <a:off x="3490913" y="2997200"/>
            <a:ext cx="86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>
            <a:off x="2339975" y="2997200"/>
            <a:ext cx="2873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>
            <a:off x="4356100" y="2709863"/>
            <a:ext cx="86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>
            <a:off x="4356100" y="27098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>
            <a:off x="5219700" y="27098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>
            <a:off x="5219700" y="2997200"/>
            <a:ext cx="86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5" name="Line 19"/>
          <p:cNvSpPr>
            <a:spLocks noChangeShapeType="1"/>
          </p:cNvSpPr>
          <p:nvPr/>
        </p:nvSpPr>
        <p:spPr bwMode="auto">
          <a:xfrm>
            <a:off x="6083300" y="2709863"/>
            <a:ext cx="86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>
            <a:off x="6083300" y="27098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7" name="Line 21"/>
          <p:cNvSpPr>
            <a:spLocks noChangeShapeType="1"/>
          </p:cNvSpPr>
          <p:nvPr/>
        </p:nvSpPr>
        <p:spPr bwMode="auto">
          <a:xfrm>
            <a:off x="6946900" y="27098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8" name="Line 22"/>
          <p:cNvSpPr>
            <a:spLocks noChangeShapeType="1"/>
          </p:cNvSpPr>
          <p:nvPr/>
        </p:nvSpPr>
        <p:spPr bwMode="auto">
          <a:xfrm>
            <a:off x="6946900" y="2997200"/>
            <a:ext cx="86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39" name="Line 23"/>
          <p:cNvSpPr>
            <a:spLocks noChangeShapeType="1"/>
          </p:cNvSpPr>
          <p:nvPr/>
        </p:nvSpPr>
        <p:spPr bwMode="auto">
          <a:xfrm>
            <a:off x="7812088" y="2709863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40" name="Line 24"/>
          <p:cNvSpPr>
            <a:spLocks noChangeShapeType="1"/>
          </p:cNvSpPr>
          <p:nvPr/>
        </p:nvSpPr>
        <p:spPr bwMode="auto">
          <a:xfrm>
            <a:off x="7812088" y="2709863"/>
            <a:ext cx="2873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41" name="Freeform 25"/>
          <p:cNvSpPr>
            <a:spLocks/>
          </p:cNvSpPr>
          <p:nvPr/>
        </p:nvSpPr>
        <p:spPr bwMode="auto">
          <a:xfrm>
            <a:off x="4211638" y="3789363"/>
            <a:ext cx="288925" cy="287337"/>
          </a:xfrm>
          <a:custGeom>
            <a:avLst/>
            <a:gdLst>
              <a:gd name="T0" fmla="*/ 0 w 182"/>
              <a:gd name="T1" fmla="*/ 2147483646 h 181"/>
              <a:gd name="T2" fmla="*/ 2147483646 w 182"/>
              <a:gd name="T3" fmla="*/ 0 h 181"/>
              <a:gd name="T4" fmla="*/ 2147483646 w 182"/>
              <a:gd name="T5" fmla="*/ 0 h 181"/>
              <a:gd name="T6" fmla="*/ 2147483646 w 182"/>
              <a:gd name="T7" fmla="*/ 2147483646 h 181"/>
              <a:gd name="T8" fmla="*/ 2147483646 w 182"/>
              <a:gd name="T9" fmla="*/ 2147483646 h 181"/>
              <a:gd name="T10" fmla="*/ 2147483646 w 182"/>
              <a:gd name="T11" fmla="*/ 2147483646 h 181"/>
              <a:gd name="T12" fmla="*/ 0 w 182"/>
              <a:gd name="T13" fmla="*/ 2147483646 h 18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82"/>
              <a:gd name="T22" fmla="*/ 0 h 181"/>
              <a:gd name="T23" fmla="*/ 182 w 182"/>
              <a:gd name="T24" fmla="*/ 181 h 18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82" h="181">
                <a:moveTo>
                  <a:pt x="0" y="91"/>
                </a:moveTo>
                <a:lnTo>
                  <a:pt x="46" y="0"/>
                </a:lnTo>
                <a:lnTo>
                  <a:pt x="136" y="0"/>
                </a:lnTo>
                <a:lnTo>
                  <a:pt x="182" y="91"/>
                </a:lnTo>
                <a:lnTo>
                  <a:pt x="136" y="181"/>
                </a:lnTo>
                <a:lnTo>
                  <a:pt x="46" y="181"/>
                </a:lnTo>
                <a:lnTo>
                  <a:pt x="0" y="9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0442" name="Freeform 26"/>
          <p:cNvSpPr>
            <a:spLocks/>
          </p:cNvSpPr>
          <p:nvPr/>
        </p:nvSpPr>
        <p:spPr bwMode="auto">
          <a:xfrm>
            <a:off x="5940425" y="3789363"/>
            <a:ext cx="288925" cy="287337"/>
          </a:xfrm>
          <a:custGeom>
            <a:avLst/>
            <a:gdLst>
              <a:gd name="T0" fmla="*/ 0 w 182"/>
              <a:gd name="T1" fmla="*/ 2147483646 h 181"/>
              <a:gd name="T2" fmla="*/ 2147483646 w 182"/>
              <a:gd name="T3" fmla="*/ 0 h 181"/>
              <a:gd name="T4" fmla="*/ 2147483646 w 182"/>
              <a:gd name="T5" fmla="*/ 0 h 181"/>
              <a:gd name="T6" fmla="*/ 2147483646 w 182"/>
              <a:gd name="T7" fmla="*/ 2147483646 h 181"/>
              <a:gd name="T8" fmla="*/ 2147483646 w 182"/>
              <a:gd name="T9" fmla="*/ 2147483646 h 181"/>
              <a:gd name="T10" fmla="*/ 2147483646 w 182"/>
              <a:gd name="T11" fmla="*/ 2147483646 h 181"/>
              <a:gd name="T12" fmla="*/ 0 w 182"/>
              <a:gd name="T13" fmla="*/ 2147483646 h 18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82"/>
              <a:gd name="T22" fmla="*/ 0 h 181"/>
              <a:gd name="T23" fmla="*/ 182 w 182"/>
              <a:gd name="T24" fmla="*/ 181 h 18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82" h="181">
                <a:moveTo>
                  <a:pt x="0" y="91"/>
                </a:moveTo>
                <a:lnTo>
                  <a:pt x="46" y="0"/>
                </a:lnTo>
                <a:lnTo>
                  <a:pt x="136" y="0"/>
                </a:lnTo>
                <a:lnTo>
                  <a:pt x="182" y="91"/>
                </a:lnTo>
                <a:lnTo>
                  <a:pt x="136" y="181"/>
                </a:lnTo>
                <a:lnTo>
                  <a:pt x="46" y="181"/>
                </a:lnTo>
                <a:lnTo>
                  <a:pt x="0" y="9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0443" name="Freeform 27"/>
          <p:cNvSpPr>
            <a:spLocks/>
          </p:cNvSpPr>
          <p:nvPr/>
        </p:nvSpPr>
        <p:spPr bwMode="auto">
          <a:xfrm>
            <a:off x="7667625" y="3789363"/>
            <a:ext cx="288925" cy="287337"/>
          </a:xfrm>
          <a:custGeom>
            <a:avLst/>
            <a:gdLst>
              <a:gd name="T0" fmla="*/ 0 w 182"/>
              <a:gd name="T1" fmla="*/ 2147483646 h 181"/>
              <a:gd name="T2" fmla="*/ 2147483646 w 182"/>
              <a:gd name="T3" fmla="*/ 0 h 181"/>
              <a:gd name="T4" fmla="*/ 2147483646 w 182"/>
              <a:gd name="T5" fmla="*/ 0 h 181"/>
              <a:gd name="T6" fmla="*/ 2147483646 w 182"/>
              <a:gd name="T7" fmla="*/ 2147483646 h 181"/>
              <a:gd name="T8" fmla="*/ 2147483646 w 182"/>
              <a:gd name="T9" fmla="*/ 2147483646 h 181"/>
              <a:gd name="T10" fmla="*/ 2147483646 w 182"/>
              <a:gd name="T11" fmla="*/ 2147483646 h 181"/>
              <a:gd name="T12" fmla="*/ 0 w 182"/>
              <a:gd name="T13" fmla="*/ 2147483646 h 18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82"/>
              <a:gd name="T22" fmla="*/ 0 h 181"/>
              <a:gd name="T23" fmla="*/ 182 w 182"/>
              <a:gd name="T24" fmla="*/ 181 h 18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82" h="181">
                <a:moveTo>
                  <a:pt x="0" y="91"/>
                </a:moveTo>
                <a:lnTo>
                  <a:pt x="46" y="0"/>
                </a:lnTo>
                <a:lnTo>
                  <a:pt x="136" y="0"/>
                </a:lnTo>
                <a:lnTo>
                  <a:pt x="182" y="91"/>
                </a:lnTo>
                <a:lnTo>
                  <a:pt x="136" y="181"/>
                </a:lnTo>
                <a:lnTo>
                  <a:pt x="46" y="181"/>
                </a:lnTo>
                <a:lnTo>
                  <a:pt x="0" y="9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0444" name="Line 28"/>
          <p:cNvSpPr>
            <a:spLocks noChangeShapeType="1"/>
          </p:cNvSpPr>
          <p:nvPr/>
        </p:nvSpPr>
        <p:spPr bwMode="auto">
          <a:xfrm>
            <a:off x="2339975" y="4221163"/>
            <a:ext cx="5903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45" name="Line 29"/>
          <p:cNvSpPr>
            <a:spLocks noChangeShapeType="1"/>
          </p:cNvSpPr>
          <p:nvPr/>
        </p:nvSpPr>
        <p:spPr bwMode="auto">
          <a:xfrm flipV="1">
            <a:off x="2339975" y="2565400"/>
            <a:ext cx="0" cy="1655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0446" name="Text Box 30"/>
          <p:cNvSpPr txBox="1">
            <a:spLocks noChangeArrowheads="1"/>
          </p:cNvSpPr>
          <p:nvPr/>
        </p:nvSpPr>
        <p:spPr bwMode="auto">
          <a:xfrm>
            <a:off x="684213" y="2714625"/>
            <a:ext cx="1447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Clock (cycles)</a:t>
            </a:r>
            <a:endParaRPr lang="en-AU" altLang="en-US" sz="1600"/>
          </a:p>
        </p:txBody>
      </p:sp>
      <p:sp>
        <p:nvSpPr>
          <p:cNvPr id="60447" name="Text Box 31"/>
          <p:cNvSpPr txBox="1">
            <a:spLocks noChangeArrowheads="1"/>
          </p:cNvSpPr>
          <p:nvPr/>
        </p:nvSpPr>
        <p:spPr bwMode="auto">
          <a:xfrm>
            <a:off x="684213" y="3146425"/>
            <a:ext cx="16859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Data transfer</a:t>
            </a:r>
            <a:br>
              <a:rPr lang="en-US" altLang="en-US" sz="1600"/>
            </a:br>
            <a:r>
              <a:rPr lang="en-US" altLang="en-US" sz="1600"/>
              <a:t>and computation</a:t>
            </a:r>
            <a:endParaRPr lang="en-AU" altLang="en-US" sz="1600"/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684213" y="3794125"/>
            <a:ext cx="1336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Update state</a:t>
            </a:r>
            <a:endParaRPr lang="en-AU" altLang="en-US" sz="1600"/>
          </a:p>
        </p:txBody>
      </p:sp>
      <p:sp>
        <p:nvSpPr>
          <p:cNvPr id="60449" name="Rectangle 33"/>
          <p:cNvSpPr>
            <a:spLocks noChangeArrowheads="1"/>
          </p:cNvSpPr>
          <p:nvPr/>
        </p:nvSpPr>
        <p:spPr bwMode="auto">
          <a:xfrm>
            <a:off x="2916238" y="2420938"/>
            <a:ext cx="1150937" cy="1444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0450" name="Text Box 34"/>
          <p:cNvSpPr txBox="1">
            <a:spLocks noChangeArrowheads="1"/>
          </p:cNvSpPr>
          <p:nvPr/>
        </p:nvSpPr>
        <p:spPr bwMode="auto">
          <a:xfrm>
            <a:off x="2843213" y="2281238"/>
            <a:ext cx="1311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Clock period</a:t>
            </a:r>
            <a:endParaRPr lang="en-AU" altLang="en-US" sz="1600"/>
          </a:p>
        </p:txBody>
      </p:sp>
      <p:sp>
        <p:nvSpPr>
          <p:cNvPr id="60451" name="Rectangle 35"/>
          <p:cNvSpPr>
            <a:spLocks noChangeArrowheads="1"/>
          </p:cNvSpPr>
          <p:nvPr/>
        </p:nvSpPr>
        <p:spPr bwMode="auto">
          <a:xfrm>
            <a:off x="1182688" y="4437063"/>
            <a:ext cx="777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Clock period: duration of a clock cycle</a:t>
            </a:r>
          </a:p>
          <a:p>
            <a:pPr lvl="1" eaLnBrk="1" hangingPunct="1"/>
            <a:r>
              <a:rPr lang="en-US" altLang="en-US" sz="2400"/>
              <a:t>e.g., 250ps = 0.25ns = 250×10</a:t>
            </a:r>
            <a:r>
              <a:rPr lang="en-US" altLang="en-US" sz="2400" baseline="30000"/>
              <a:t>–12</a:t>
            </a:r>
            <a:r>
              <a:rPr lang="en-US" altLang="en-US" sz="2400"/>
              <a:t>s</a:t>
            </a:r>
          </a:p>
          <a:p>
            <a:pPr eaLnBrk="1" hangingPunct="1"/>
            <a:r>
              <a:rPr lang="en-US" altLang="en-US" sz="2800"/>
              <a:t>Clock frequency (rate): cycles per second</a:t>
            </a:r>
          </a:p>
          <a:p>
            <a:pPr lvl="1" eaLnBrk="1" hangingPunct="1"/>
            <a:r>
              <a:rPr lang="en-US" altLang="en-US" sz="2400"/>
              <a:t>e.g., 4.0GHz = 4000MHz = 4.0×10</a:t>
            </a:r>
            <a:r>
              <a:rPr lang="en-US" altLang="en-US" sz="2400" baseline="30000"/>
              <a:t>9</a:t>
            </a:r>
            <a:r>
              <a:rPr lang="en-US" altLang="en-US" sz="2400"/>
              <a:t>Hz</a:t>
            </a:r>
            <a:endParaRPr lang="en-AU" altLang="en-US" sz="2400"/>
          </a:p>
        </p:txBody>
      </p:sp>
      <p:sp>
        <p:nvSpPr>
          <p:cNvPr id="60452" name="Freeform 36"/>
          <p:cNvSpPr>
            <a:spLocks/>
          </p:cNvSpPr>
          <p:nvPr/>
        </p:nvSpPr>
        <p:spPr bwMode="auto">
          <a:xfrm>
            <a:off x="4356100" y="3284538"/>
            <a:ext cx="1727200" cy="287337"/>
          </a:xfrm>
          <a:custGeom>
            <a:avLst/>
            <a:gdLst>
              <a:gd name="T0" fmla="*/ 0 w 1088"/>
              <a:gd name="T1" fmla="*/ 2147483646 h 181"/>
              <a:gd name="T2" fmla="*/ 2147483646 w 1088"/>
              <a:gd name="T3" fmla="*/ 0 h 181"/>
              <a:gd name="T4" fmla="*/ 2147483646 w 1088"/>
              <a:gd name="T5" fmla="*/ 0 h 181"/>
              <a:gd name="T6" fmla="*/ 2147483646 w 1088"/>
              <a:gd name="T7" fmla="*/ 2147483646 h 181"/>
              <a:gd name="T8" fmla="*/ 2147483646 w 1088"/>
              <a:gd name="T9" fmla="*/ 2147483646 h 181"/>
              <a:gd name="T10" fmla="*/ 2147483646 w 1088"/>
              <a:gd name="T11" fmla="*/ 2147483646 h 181"/>
              <a:gd name="T12" fmla="*/ 0 w 1088"/>
              <a:gd name="T13" fmla="*/ 2147483646 h 18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8"/>
              <a:gd name="T22" fmla="*/ 0 h 181"/>
              <a:gd name="T23" fmla="*/ 1088 w 1088"/>
              <a:gd name="T24" fmla="*/ 181 h 18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8" h="181">
                <a:moveTo>
                  <a:pt x="0" y="90"/>
                </a:moveTo>
                <a:lnTo>
                  <a:pt x="45" y="0"/>
                </a:lnTo>
                <a:lnTo>
                  <a:pt x="1043" y="0"/>
                </a:lnTo>
                <a:lnTo>
                  <a:pt x="1088" y="90"/>
                </a:lnTo>
                <a:lnTo>
                  <a:pt x="1043" y="181"/>
                </a:lnTo>
                <a:lnTo>
                  <a:pt x="45" y="181"/>
                </a:lnTo>
                <a:lnTo>
                  <a:pt x="0" y="9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0453" name="Freeform 37"/>
          <p:cNvSpPr>
            <a:spLocks/>
          </p:cNvSpPr>
          <p:nvPr/>
        </p:nvSpPr>
        <p:spPr bwMode="auto">
          <a:xfrm>
            <a:off x="2627313" y="3284538"/>
            <a:ext cx="1727200" cy="287337"/>
          </a:xfrm>
          <a:custGeom>
            <a:avLst/>
            <a:gdLst>
              <a:gd name="T0" fmla="*/ 0 w 1088"/>
              <a:gd name="T1" fmla="*/ 2147483646 h 181"/>
              <a:gd name="T2" fmla="*/ 2147483646 w 1088"/>
              <a:gd name="T3" fmla="*/ 0 h 181"/>
              <a:gd name="T4" fmla="*/ 2147483646 w 1088"/>
              <a:gd name="T5" fmla="*/ 0 h 181"/>
              <a:gd name="T6" fmla="*/ 2147483646 w 1088"/>
              <a:gd name="T7" fmla="*/ 2147483646 h 181"/>
              <a:gd name="T8" fmla="*/ 2147483646 w 1088"/>
              <a:gd name="T9" fmla="*/ 2147483646 h 181"/>
              <a:gd name="T10" fmla="*/ 2147483646 w 1088"/>
              <a:gd name="T11" fmla="*/ 2147483646 h 181"/>
              <a:gd name="T12" fmla="*/ 0 w 1088"/>
              <a:gd name="T13" fmla="*/ 2147483646 h 18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8"/>
              <a:gd name="T22" fmla="*/ 0 h 181"/>
              <a:gd name="T23" fmla="*/ 1088 w 1088"/>
              <a:gd name="T24" fmla="*/ 181 h 18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8" h="181">
                <a:moveTo>
                  <a:pt x="0" y="90"/>
                </a:moveTo>
                <a:lnTo>
                  <a:pt x="45" y="0"/>
                </a:lnTo>
                <a:lnTo>
                  <a:pt x="1043" y="0"/>
                </a:lnTo>
                <a:lnTo>
                  <a:pt x="1088" y="90"/>
                </a:lnTo>
                <a:lnTo>
                  <a:pt x="1043" y="181"/>
                </a:lnTo>
                <a:lnTo>
                  <a:pt x="45" y="181"/>
                </a:lnTo>
                <a:lnTo>
                  <a:pt x="0" y="9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0454" name="Freeform 38"/>
          <p:cNvSpPr>
            <a:spLocks/>
          </p:cNvSpPr>
          <p:nvPr/>
        </p:nvSpPr>
        <p:spPr bwMode="auto">
          <a:xfrm>
            <a:off x="6083300" y="3284538"/>
            <a:ext cx="1727200" cy="287337"/>
          </a:xfrm>
          <a:custGeom>
            <a:avLst/>
            <a:gdLst>
              <a:gd name="T0" fmla="*/ 0 w 1088"/>
              <a:gd name="T1" fmla="*/ 2147483646 h 181"/>
              <a:gd name="T2" fmla="*/ 2147483646 w 1088"/>
              <a:gd name="T3" fmla="*/ 0 h 181"/>
              <a:gd name="T4" fmla="*/ 2147483646 w 1088"/>
              <a:gd name="T5" fmla="*/ 0 h 181"/>
              <a:gd name="T6" fmla="*/ 2147483646 w 1088"/>
              <a:gd name="T7" fmla="*/ 2147483646 h 181"/>
              <a:gd name="T8" fmla="*/ 2147483646 w 1088"/>
              <a:gd name="T9" fmla="*/ 2147483646 h 181"/>
              <a:gd name="T10" fmla="*/ 2147483646 w 1088"/>
              <a:gd name="T11" fmla="*/ 2147483646 h 181"/>
              <a:gd name="T12" fmla="*/ 0 w 1088"/>
              <a:gd name="T13" fmla="*/ 2147483646 h 18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8"/>
              <a:gd name="T22" fmla="*/ 0 h 181"/>
              <a:gd name="T23" fmla="*/ 1088 w 1088"/>
              <a:gd name="T24" fmla="*/ 181 h 18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8" h="181">
                <a:moveTo>
                  <a:pt x="0" y="90"/>
                </a:moveTo>
                <a:lnTo>
                  <a:pt x="45" y="0"/>
                </a:lnTo>
                <a:lnTo>
                  <a:pt x="1043" y="0"/>
                </a:lnTo>
                <a:lnTo>
                  <a:pt x="1088" y="90"/>
                </a:lnTo>
                <a:lnTo>
                  <a:pt x="1043" y="181"/>
                </a:lnTo>
                <a:lnTo>
                  <a:pt x="45" y="181"/>
                </a:lnTo>
                <a:lnTo>
                  <a:pt x="0" y="9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48</a:t>
            </a:fld>
            <a:endParaRPr lang="nl-NL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CPU Time</a:t>
            </a:r>
            <a:endParaRPr lang="en-AU" altLang="en-US"/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968625"/>
            <a:ext cx="8270875" cy="3268663"/>
          </a:xfrm>
        </p:spPr>
        <p:txBody>
          <a:bodyPr/>
          <a:lstStyle/>
          <a:p>
            <a:pPr eaLnBrk="1" hangingPunct="1"/>
            <a:r>
              <a:rPr lang="en-US" altLang="en-US"/>
              <a:t>Performance improved by</a:t>
            </a:r>
          </a:p>
          <a:p>
            <a:pPr lvl="1" eaLnBrk="1" hangingPunct="1"/>
            <a:r>
              <a:rPr lang="en-US" altLang="en-US"/>
              <a:t>Reducing number of clock cycles</a:t>
            </a:r>
          </a:p>
          <a:p>
            <a:pPr lvl="1" eaLnBrk="1" hangingPunct="1"/>
            <a:r>
              <a:rPr lang="en-US" altLang="en-US"/>
              <a:t>Increasing clock rate</a:t>
            </a:r>
          </a:p>
          <a:p>
            <a:pPr lvl="1" eaLnBrk="1" hangingPunct="1"/>
            <a:r>
              <a:rPr lang="en-US" altLang="en-US"/>
              <a:t>Hardware designer must often trade off clock rate against cycle count</a:t>
            </a:r>
            <a:endParaRPr lang="en-AU" altLang="en-US"/>
          </a:p>
        </p:txBody>
      </p:sp>
      <p:graphicFrame>
        <p:nvGraphicFramePr>
          <p:cNvPr id="62469" name="Object 4"/>
          <p:cNvGraphicFramePr>
            <a:graphicFrameLocks noChangeAspect="1"/>
          </p:cNvGraphicFramePr>
          <p:nvPr/>
        </p:nvGraphicFramePr>
        <p:xfrm>
          <a:off x="1036638" y="1428750"/>
          <a:ext cx="7459662" cy="145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90900" imgH="660400" progId="Equation.3">
                  <p:embed/>
                </p:oleObj>
              </mc:Choice>
              <mc:Fallback>
                <p:oleObj name="Equation" r:id="rId3" imgW="3390900" imgH="660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38" y="1428750"/>
                        <a:ext cx="7459662" cy="145256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49</a:t>
            </a:fld>
            <a:endParaRPr lang="nl-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Planning CTA01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1: 	Introduction,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Performance &amp; Parallelism</a:t>
            </a:r>
            <a:endParaRPr lang="en-US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noProof="0" dirty="0"/>
              <a:t>Week 2:	</a:t>
            </a:r>
            <a:r>
              <a:rPr lang="en-US" dirty="0"/>
              <a:t>Instructions for arithmetic and memory</a:t>
            </a:r>
            <a:endParaRPr lang="en-US" noProof="0" dirty="0"/>
          </a:p>
          <a:p>
            <a:r>
              <a:rPr lang="en-US" noProof="0" dirty="0"/>
              <a:t>Week 3: 	</a:t>
            </a:r>
            <a:r>
              <a:rPr lang="en-US" dirty="0"/>
              <a:t>Instructions for decisions and procedures</a:t>
            </a:r>
            <a:endParaRPr lang="en-US" noProof="0" dirty="0"/>
          </a:p>
          <a:p>
            <a:r>
              <a:rPr lang="en-US" noProof="0" dirty="0"/>
              <a:t>Week 4: 	</a:t>
            </a:r>
            <a:r>
              <a:rPr lang="en-US" dirty="0"/>
              <a:t>Computer arithmetic</a:t>
            </a:r>
            <a:endParaRPr lang="en-US" noProof="0" dirty="0"/>
          </a:p>
          <a:p>
            <a:r>
              <a:rPr lang="en-US" noProof="0" dirty="0"/>
              <a:t>Week 5: 	</a:t>
            </a:r>
            <a:r>
              <a:rPr lang="en-US" dirty="0"/>
              <a:t>Single cycle LEGv8, intro pipelining</a:t>
            </a:r>
            <a:endParaRPr lang="en-US" noProof="0" dirty="0"/>
          </a:p>
          <a:p>
            <a:r>
              <a:rPr lang="en-US" noProof="0" dirty="0"/>
              <a:t>Week 6: 	</a:t>
            </a:r>
            <a:r>
              <a:rPr lang="en-US" dirty="0"/>
              <a:t>Pipelined LEGv8, hazards and forwarding</a:t>
            </a:r>
            <a:endParaRPr lang="en-US" noProof="0" dirty="0"/>
          </a:p>
          <a:p>
            <a:r>
              <a:rPr lang="en-US" noProof="0" dirty="0"/>
              <a:t>Week 7:</a:t>
            </a:r>
            <a:r>
              <a:rPr lang="en-US" dirty="0"/>
              <a:t>	Memory architecture</a:t>
            </a:r>
            <a:endParaRPr lang="en-US" noProof="0" dirty="0"/>
          </a:p>
          <a:p>
            <a:r>
              <a:rPr lang="en-US" noProof="0" dirty="0"/>
              <a:t>Week 8: 	</a:t>
            </a:r>
            <a:r>
              <a:rPr lang="en-US" dirty="0"/>
              <a:t>Guest lecture (multicore and parallelism)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4361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CPU Time Example</a:t>
            </a:r>
            <a:endParaRPr lang="en-AU" altLang="en-US"/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917825"/>
          </a:xfrm>
        </p:spPr>
        <p:txBody>
          <a:bodyPr/>
          <a:lstStyle/>
          <a:p>
            <a:pPr eaLnBrk="1" hangingPunct="1"/>
            <a:r>
              <a:rPr lang="en-US" altLang="en-US" sz="2400"/>
              <a:t>Computer A: 2GHz clock, 10s CPU time</a:t>
            </a:r>
          </a:p>
          <a:p>
            <a:pPr eaLnBrk="1" hangingPunct="1"/>
            <a:r>
              <a:rPr lang="en-US" altLang="en-US" sz="2400"/>
              <a:t>Designing Computer B</a:t>
            </a:r>
          </a:p>
          <a:p>
            <a:pPr lvl="1" eaLnBrk="1" hangingPunct="1"/>
            <a:r>
              <a:rPr lang="en-US" altLang="en-US" sz="2000"/>
              <a:t>Aim for 6s CPU time</a:t>
            </a:r>
          </a:p>
          <a:p>
            <a:pPr lvl="1" eaLnBrk="1" hangingPunct="1"/>
            <a:r>
              <a:rPr lang="en-US" altLang="en-US" sz="2000"/>
              <a:t>Can do faster clock, but causes 1.2 × clock cycles</a:t>
            </a:r>
          </a:p>
          <a:p>
            <a:pPr eaLnBrk="1" hangingPunct="1"/>
            <a:r>
              <a:rPr lang="en-US" altLang="en-US" sz="2400"/>
              <a:t>How fast must Computer B clock be?</a:t>
            </a:r>
          </a:p>
        </p:txBody>
      </p:sp>
      <p:graphicFrame>
        <p:nvGraphicFramePr>
          <p:cNvPr id="64517" name="Object 4"/>
          <p:cNvGraphicFramePr>
            <a:graphicFrameLocks noChangeAspect="1"/>
          </p:cNvGraphicFramePr>
          <p:nvPr/>
        </p:nvGraphicFramePr>
        <p:xfrm>
          <a:off x="892175" y="3284538"/>
          <a:ext cx="7135813" cy="294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68700" imgH="1473200" progId="Equation.3">
                  <p:embed/>
                </p:oleObj>
              </mc:Choice>
              <mc:Fallback>
                <p:oleObj name="Equation" r:id="rId3" imgW="3568700" imgH="147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175" y="3284538"/>
                        <a:ext cx="7135813" cy="29464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50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Instruction Count and CPI</a:t>
            </a:r>
            <a:endParaRPr lang="en-AU" altLang="en-US"/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3462338"/>
            <a:ext cx="7772400" cy="2774950"/>
          </a:xfrm>
        </p:spPr>
        <p:txBody>
          <a:bodyPr/>
          <a:lstStyle/>
          <a:p>
            <a:pPr eaLnBrk="1" hangingPunct="1"/>
            <a:r>
              <a:rPr lang="en-US" altLang="en-US" sz="2800"/>
              <a:t>Instruction Count for a program</a:t>
            </a:r>
          </a:p>
          <a:p>
            <a:pPr lvl="1" eaLnBrk="1" hangingPunct="1"/>
            <a:r>
              <a:rPr lang="en-US" altLang="en-US" sz="2400"/>
              <a:t>Determined by program, ISA and compiler</a:t>
            </a:r>
          </a:p>
          <a:p>
            <a:pPr eaLnBrk="1" hangingPunct="1"/>
            <a:r>
              <a:rPr lang="en-US" altLang="en-US" sz="2800"/>
              <a:t>Average cycles per instruction</a:t>
            </a:r>
          </a:p>
          <a:p>
            <a:pPr lvl="1" eaLnBrk="1" hangingPunct="1"/>
            <a:r>
              <a:rPr lang="en-US" altLang="en-US" sz="2400"/>
              <a:t>Determined by CPU hardware</a:t>
            </a:r>
          </a:p>
          <a:p>
            <a:pPr lvl="1" eaLnBrk="1" hangingPunct="1"/>
            <a:r>
              <a:rPr lang="en-US" altLang="en-US" sz="2400"/>
              <a:t>If different instructions have different CPI</a:t>
            </a:r>
          </a:p>
          <a:p>
            <a:pPr lvl="2" eaLnBrk="1" hangingPunct="1"/>
            <a:r>
              <a:rPr lang="en-US" altLang="en-US" sz="2000"/>
              <a:t>Average CPI affected by instruction mix</a:t>
            </a:r>
            <a:endParaRPr lang="en-AU" altLang="en-US" sz="2000"/>
          </a:p>
        </p:txBody>
      </p:sp>
      <p:graphicFrame>
        <p:nvGraphicFramePr>
          <p:cNvPr id="66565" name="Object 4"/>
          <p:cNvGraphicFramePr>
            <a:graphicFrameLocks noChangeAspect="1"/>
          </p:cNvGraphicFramePr>
          <p:nvPr/>
        </p:nvGraphicFramePr>
        <p:xfrm>
          <a:off x="706438" y="1319213"/>
          <a:ext cx="8129587" cy="206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95700" imgH="939800" progId="Equation.3">
                  <p:embed/>
                </p:oleObj>
              </mc:Choice>
              <mc:Fallback>
                <p:oleObj name="Equation" r:id="rId3" imgW="3695700" imgH="93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8" y="1319213"/>
                        <a:ext cx="8129587" cy="206375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51</a:t>
            </a:fld>
            <a:endParaRPr lang="nl-NL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CPI Example</a:t>
            </a:r>
            <a:endParaRPr lang="en-AU" altLang="en-US"/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016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Computer A: Cycle Time = 250ps, CPI = 2.0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Computer B: Cycle Time = 500ps, CPI = 1.2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Same ISA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Which is faster, and by how much?</a:t>
            </a:r>
            <a:endParaRPr lang="en-AU" altLang="en-US" sz="2800"/>
          </a:p>
        </p:txBody>
      </p:sp>
      <p:graphicFrame>
        <p:nvGraphicFramePr>
          <p:cNvPr id="68613" name="Object 4"/>
          <p:cNvGraphicFramePr>
            <a:graphicFrameLocks noChangeAspect="1"/>
          </p:cNvGraphicFramePr>
          <p:nvPr/>
        </p:nvGraphicFramePr>
        <p:xfrm>
          <a:off x="1066800" y="3141663"/>
          <a:ext cx="7034213" cy="299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17900" imgH="1498600" progId="Equation.3">
                  <p:embed/>
                </p:oleObj>
              </mc:Choice>
              <mc:Fallback>
                <p:oleObj name="Equation" r:id="rId3" imgW="3517900" imgH="149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141663"/>
                        <a:ext cx="7034213" cy="29972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4" name="AutoShape 5"/>
          <p:cNvSpPr>
            <a:spLocks/>
          </p:cNvSpPr>
          <p:nvPr/>
        </p:nvSpPr>
        <p:spPr bwMode="auto">
          <a:xfrm>
            <a:off x="7164388" y="3717925"/>
            <a:ext cx="1722437" cy="360363"/>
          </a:xfrm>
          <a:prstGeom prst="borderCallout1">
            <a:avLst>
              <a:gd name="adj1" fmla="val 31718"/>
              <a:gd name="adj2" fmla="val -4426"/>
              <a:gd name="adj3" fmla="val 48019"/>
              <a:gd name="adj4" fmla="val -555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A is faster…</a:t>
            </a:r>
            <a:endParaRPr lang="en-AU" altLang="en-US" sz="1800"/>
          </a:p>
        </p:txBody>
      </p:sp>
      <p:sp>
        <p:nvSpPr>
          <p:cNvPr id="68615" name="AutoShape 6"/>
          <p:cNvSpPr>
            <a:spLocks/>
          </p:cNvSpPr>
          <p:nvPr/>
        </p:nvSpPr>
        <p:spPr bwMode="auto">
          <a:xfrm>
            <a:off x="7164388" y="5518150"/>
            <a:ext cx="1722437" cy="360363"/>
          </a:xfrm>
          <a:prstGeom prst="borderCallout1">
            <a:avLst>
              <a:gd name="adj1" fmla="val 31718"/>
              <a:gd name="adj2" fmla="val -4426"/>
              <a:gd name="adj3" fmla="val 22468"/>
              <a:gd name="adj4" fmla="val -12940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…by this much</a:t>
            </a:r>
            <a:endParaRPr lang="en-AU" altLang="en-US" sz="18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52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animBg="1"/>
      <p:bldP spid="6861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CPI in More Detail</a:t>
            </a:r>
            <a:endParaRPr lang="en-AU" altLang="en-US"/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228725"/>
          </a:xfrm>
        </p:spPr>
        <p:txBody>
          <a:bodyPr/>
          <a:lstStyle/>
          <a:p>
            <a:pPr eaLnBrk="1" hangingPunct="1"/>
            <a:r>
              <a:rPr lang="en-US" altLang="en-US"/>
              <a:t>If different instruction classes take different numbers of cycles</a:t>
            </a:r>
            <a:endParaRPr lang="en-AU" altLang="en-US"/>
          </a:p>
        </p:txBody>
      </p:sp>
      <p:graphicFrame>
        <p:nvGraphicFramePr>
          <p:cNvPr id="70661" name="Object 4"/>
          <p:cNvGraphicFramePr>
            <a:graphicFrameLocks noChangeAspect="1"/>
          </p:cNvGraphicFramePr>
          <p:nvPr/>
        </p:nvGraphicFramePr>
        <p:xfrm>
          <a:off x="1436688" y="2420938"/>
          <a:ext cx="6427787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21000" imgH="431800" progId="Equation.3">
                  <p:embed/>
                </p:oleObj>
              </mc:Choice>
              <mc:Fallback>
                <p:oleObj name="Equation" r:id="rId3" imgW="29210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6688" y="2420938"/>
                        <a:ext cx="6427787" cy="94932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2" name="Rectangle 5"/>
          <p:cNvSpPr>
            <a:spLocks noChangeArrowheads="1"/>
          </p:cNvSpPr>
          <p:nvPr/>
        </p:nvSpPr>
        <p:spPr bwMode="auto">
          <a:xfrm>
            <a:off x="1182688" y="3573463"/>
            <a:ext cx="7772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Weighted average CPI</a:t>
            </a:r>
            <a:endParaRPr lang="en-AU" altLang="en-US"/>
          </a:p>
        </p:txBody>
      </p:sp>
      <p:graphicFrame>
        <p:nvGraphicFramePr>
          <p:cNvPr id="70663" name="Object 6"/>
          <p:cNvGraphicFramePr>
            <a:graphicFrameLocks noChangeAspect="1"/>
          </p:cNvGraphicFramePr>
          <p:nvPr/>
        </p:nvGraphicFramePr>
        <p:xfrm>
          <a:off x="588963" y="4292600"/>
          <a:ext cx="810577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683000" imgH="431800" progId="Equation.3">
                  <p:embed/>
                </p:oleObj>
              </mc:Choice>
              <mc:Fallback>
                <p:oleObj name="Equation" r:id="rId5" imgW="3683000" imgH="431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963" y="4292600"/>
                        <a:ext cx="8105775" cy="94932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4" name="AutoShape 7"/>
          <p:cNvSpPr>
            <a:spLocks/>
          </p:cNvSpPr>
          <p:nvPr/>
        </p:nvSpPr>
        <p:spPr bwMode="auto">
          <a:xfrm rot="5400000">
            <a:off x="6947694" y="4293394"/>
            <a:ext cx="215900" cy="2376488"/>
          </a:xfrm>
          <a:prstGeom prst="rightBrace">
            <a:avLst>
              <a:gd name="adj1" fmla="val 9172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0665" name="Text Box 8"/>
          <p:cNvSpPr txBox="1">
            <a:spLocks noChangeArrowheads="1"/>
          </p:cNvSpPr>
          <p:nvPr/>
        </p:nvSpPr>
        <p:spPr bwMode="auto">
          <a:xfrm>
            <a:off x="5994400" y="5649913"/>
            <a:ext cx="2085975" cy="376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Relative frequency</a:t>
            </a:r>
            <a:endParaRPr lang="en-AU" altLang="en-US" sz="18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53</a:t>
            </a:fld>
            <a:endParaRPr lang="nl-NL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CPI Example</a:t>
            </a:r>
            <a:endParaRPr lang="en-AU" altLang="en-US"/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996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Alternative compiled code sequences using instructions in classes A, B, C</a:t>
            </a:r>
            <a:endParaRPr lang="en-AU" altLang="en-US" sz="2800"/>
          </a:p>
        </p:txBody>
      </p:sp>
      <p:graphicFrame>
        <p:nvGraphicFramePr>
          <p:cNvPr id="321576" name="Group 40"/>
          <p:cNvGraphicFramePr>
            <a:graphicFrameLocks noGrp="1"/>
          </p:cNvGraphicFramePr>
          <p:nvPr/>
        </p:nvGraphicFramePr>
        <p:xfrm>
          <a:off x="1619250" y="2276475"/>
          <a:ext cx="6600825" cy="1592263"/>
        </p:xfrm>
        <a:graphic>
          <a:graphicData uri="http://schemas.openxmlformats.org/drawingml/2006/table">
            <a:tbl>
              <a:tblPr/>
              <a:tblGrid>
                <a:gridCol w="252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CPI for class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IC in sequence 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IC in sequence 2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2736" name="Rectangle 31"/>
          <p:cNvSpPr>
            <a:spLocks noChangeArrowheads="1"/>
          </p:cNvSpPr>
          <p:nvPr/>
        </p:nvSpPr>
        <p:spPr bwMode="auto">
          <a:xfrm>
            <a:off x="539750" y="4076700"/>
            <a:ext cx="38877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Sequence 1: IC = 5</a:t>
            </a:r>
          </a:p>
          <a:p>
            <a:pPr lvl="1" eaLnBrk="1" hangingPunct="1"/>
            <a:r>
              <a:rPr lang="en-US" altLang="en-US" sz="2400" dirty="0"/>
              <a:t>Clock Cycles</a:t>
            </a:r>
            <a:br>
              <a:rPr lang="en-US" altLang="en-US" sz="2400" dirty="0"/>
            </a:br>
            <a:r>
              <a:rPr lang="en-US" altLang="en-US" sz="2400" dirty="0"/>
              <a:t>= 2×1 + 1×2 + 2×3</a:t>
            </a:r>
            <a:br>
              <a:rPr lang="en-US" altLang="en-US" sz="2400" dirty="0"/>
            </a:br>
            <a:r>
              <a:rPr lang="en-US" altLang="en-US" sz="2400" dirty="0"/>
              <a:t>= 10</a:t>
            </a:r>
          </a:p>
          <a:p>
            <a:pPr lvl="1" eaLnBrk="1" hangingPunct="1"/>
            <a:r>
              <a:rPr lang="en-US" altLang="en-US" sz="2400" dirty="0"/>
              <a:t>Avg. CPI = 10/5 = 2.0</a:t>
            </a:r>
          </a:p>
        </p:txBody>
      </p:sp>
      <p:sp>
        <p:nvSpPr>
          <p:cNvPr id="72737" name="Rectangle 32"/>
          <p:cNvSpPr>
            <a:spLocks noChangeArrowheads="1"/>
          </p:cNvSpPr>
          <p:nvPr/>
        </p:nvSpPr>
        <p:spPr bwMode="auto">
          <a:xfrm>
            <a:off x="4787900" y="4076700"/>
            <a:ext cx="38877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Sequence 2: IC = 6</a:t>
            </a:r>
          </a:p>
          <a:p>
            <a:pPr lvl="1" eaLnBrk="1" hangingPunct="1"/>
            <a:r>
              <a:rPr lang="en-US" altLang="en-US" sz="2400" dirty="0"/>
              <a:t>Clock Cycles</a:t>
            </a:r>
            <a:br>
              <a:rPr lang="en-US" altLang="en-US" sz="2400" dirty="0"/>
            </a:br>
            <a:r>
              <a:rPr lang="en-US" altLang="en-US" sz="2400" dirty="0"/>
              <a:t>= 4×1 + 1×2 + 1×3</a:t>
            </a:r>
            <a:br>
              <a:rPr lang="en-US" altLang="en-US" sz="2400" dirty="0"/>
            </a:br>
            <a:r>
              <a:rPr lang="en-US" altLang="en-US" sz="2400" dirty="0"/>
              <a:t>= 9</a:t>
            </a:r>
          </a:p>
          <a:p>
            <a:pPr lvl="1" eaLnBrk="1" hangingPunct="1"/>
            <a:r>
              <a:rPr lang="en-US" altLang="en-US" sz="2400" dirty="0"/>
              <a:t>Avg. CPI = 9/6 = 1.5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4919662" y="265440"/>
            <a:ext cx="3795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Calculate Average CPI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54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6" grpId="0"/>
      <p:bldP spid="7273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Performance Summary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3284538"/>
            <a:ext cx="8270875" cy="2952750"/>
          </a:xfrm>
        </p:spPr>
        <p:txBody>
          <a:bodyPr/>
          <a:lstStyle/>
          <a:p>
            <a:pPr eaLnBrk="1" hangingPunct="1"/>
            <a:r>
              <a:rPr lang="en-AU" altLang="en-US"/>
              <a:t>Performance depends on</a:t>
            </a:r>
          </a:p>
          <a:p>
            <a:pPr lvl="1" eaLnBrk="1" hangingPunct="1"/>
            <a:r>
              <a:rPr lang="en-AU" altLang="en-US"/>
              <a:t>Algorithm: affects IC, possibly CPI</a:t>
            </a:r>
          </a:p>
          <a:p>
            <a:pPr lvl="1" eaLnBrk="1" hangingPunct="1"/>
            <a:r>
              <a:rPr lang="en-AU" altLang="en-US"/>
              <a:t>Programming language: affects IC, CPI</a:t>
            </a:r>
          </a:p>
          <a:p>
            <a:pPr lvl="1" eaLnBrk="1" hangingPunct="1"/>
            <a:r>
              <a:rPr lang="en-AU" altLang="en-US"/>
              <a:t>Compiler: affects IC, CPI</a:t>
            </a:r>
          </a:p>
          <a:p>
            <a:pPr lvl="1" eaLnBrk="1" hangingPunct="1"/>
            <a:r>
              <a:rPr lang="en-AU" altLang="en-US"/>
              <a:t>Instruction set architecture: affects IC, CPI, T</a:t>
            </a:r>
            <a:r>
              <a:rPr lang="en-AU" altLang="en-US" baseline="-25000"/>
              <a:t>c</a:t>
            </a:r>
          </a:p>
        </p:txBody>
      </p:sp>
      <p:sp>
        <p:nvSpPr>
          <p:cNvPr id="74757" name="Text Box 4"/>
          <p:cNvSpPr txBox="1">
            <a:spLocks noChangeArrowheads="1"/>
          </p:cNvSpPr>
          <p:nvPr/>
        </p:nvSpPr>
        <p:spPr bwMode="auto">
          <a:xfrm>
            <a:off x="684213" y="1258888"/>
            <a:ext cx="282575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folHlink"/>
                </a:solidFill>
                <a:latin typeface="Arial Black" panose="020B0A04020102020204" pitchFamily="34" charset="0"/>
              </a:rPr>
              <a:t>The BIG Picture</a:t>
            </a:r>
          </a:p>
        </p:txBody>
      </p:sp>
      <p:graphicFrame>
        <p:nvGraphicFramePr>
          <p:cNvPr id="74758" name="Object 5"/>
          <p:cNvGraphicFramePr>
            <a:graphicFrameLocks noChangeAspect="1"/>
          </p:cNvGraphicFramePr>
          <p:nvPr/>
        </p:nvGraphicFramePr>
        <p:xfrm>
          <a:off x="827088" y="2060575"/>
          <a:ext cx="7848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68700" imgH="419100" progId="Equation.3">
                  <p:embed/>
                </p:oleObj>
              </mc:Choice>
              <mc:Fallback>
                <p:oleObj name="Equation" r:id="rId3" imgW="35687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060575"/>
                        <a:ext cx="7848600" cy="92075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55</a:t>
            </a:fld>
            <a:endParaRPr lang="nl-NL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Power Trends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149725"/>
            <a:ext cx="8270875" cy="647700"/>
          </a:xfrm>
        </p:spPr>
        <p:txBody>
          <a:bodyPr/>
          <a:lstStyle/>
          <a:p>
            <a:pPr eaLnBrk="1" hangingPunct="1"/>
            <a:r>
              <a:rPr lang="en-US" altLang="en-US"/>
              <a:t>In CMOS IC technology</a:t>
            </a:r>
          </a:p>
        </p:txBody>
      </p:sp>
      <p:sp>
        <p:nvSpPr>
          <p:cNvPr id="76805" name="Text Box 4"/>
          <p:cNvSpPr txBox="1">
            <a:spLocks noChangeArrowheads="1"/>
          </p:cNvSpPr>
          <p:nvPr/>
        </p:nvSpPr>
        <p:spPr bwMode="auto">
          <a:xfrm rot="5400000">
            <a:off x="7804150" y="974725"/>
            <a:ext cx="2312988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§1.7 The Power Wall</a:t>
            </a:r>
          </a:p>
        </p:txBody>
      </p:sp>
      <p:graphicFrame>
        <p:nvGraphicFramePr>
          <p:cNvPr id="768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011723"/>
              </p:ext>
            </p:extLst>
          </p:nvPr>
        </p:nvGraphicFramePr>
        <p:xfrm>
          <a:off x="1317625" y="4941888"/>
          <a:ext cx="711041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3" imgW="3225600" imgH="228600" progId="Equation.3">
                  <p:embed/>
                </p:oleObj>
              </mc:Choice>
              <mc:Fallback>
                <p:oleObj name="Vergelijking" r:id="rId3" imgW="32256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25" y="4941888"/>
                        <a:ext cx="7110413" cy="503237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7" name="AutoShape 7"/>
          <p:cNvSpPr>
            <a:spLocks/>
          </p:cNvSpPr>
          <p:nvPr/>
        </p:nvSpPr>
        <p:spPr bwMode="auto">
          <a:xfrm>
            <a:off x="7740650" y="5805488"/>
            <a:ext cx="1003300" cy="403225"/>
          </a:xfrm>
          <a:prstGeom prst="borderCallout1">
            <a:avLst>
              <a:gd name="adj1" fmla="val 28347"/>
              <a:gd name="adj2" fmla="val -7597"/>
              <a:gd name="adj3" fmla="val -83463"/>
              <a:gd name="adj4" fmla="val -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×</a:t>
            </a:r>
            <a:r>
              <a:rPr lang="en-AU" altLang="en-US" sz="1800"/>
              <a:t>1000</a:t>
            </a:r>
          </a:p>
        </p:txBody>
      </p:sp>
      <p:sp>
        <p:nvSpPr>
          <p:cNvPr id="76808" name="AutoShape 8"/>
          <p:cNvSpPr>
            <a:spLocks/>
          </p:cNvSpPr>
          <p:nvPr/>
        </p:nvSpPr>
        <p:spPr bwMode="auto">
          <a:xfrm>
            <a:off x="2051050" y="5805488"/>
            <a:ext cx="1003300" cy="403225"/>
          </a:xfrm>
          <a:prstGeom prst="borderCallout1">
            <a:avLst>
              <a:gd name="adj1" fmla="val 28347"/>
              <a:gd name="adj2" fmla="val -7597"/>
              <a:gd name="adj3" fmla="val -84250"/>
              <a:gd name="adj4" fmla="val -292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×</a:t>
            </a:r>
            <a:r>
              <a:rPr lang="en-AU" altLang="en-US" sz="1800"/>
              <a:t>30</a:t>
            </a:r>
          </a:p>
        </p:txBody>
      </p:sp>
      <p:sp>
        <p:nvSpPr>
          <p:cNvPr id="76809" name="AutoShape 9"/>
          <p:cNvSpPr>
            <a:spLocks/>
          </p:cNvSpPr>
          <p:nvPr/>
        </p:nvSpPr>
        <p:spPr bwMode="auto">
          <a:xfrm>
            <a:off x="5867400" y="5805488"/>
            <a:ext cx="1223963" cy="403225"/>
          </a:xfrm>
          <a:prstGeom prst="borderCallout1">
            <a:avLst>
              <a:gd name="adj1" fmla="val 28347"/>
              <a:gd name="adj2" fmla="val -6227"/>
              <a:gd name="adj3" fmla="val -81495"/>
              <a:gd name="adj4" fmla="val -277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5V → 1V</a:t>
            </a:r>
            <a:endParaRPr lang="en-AU" altLang="en-US" sz="1800"/>
          </a:p>
        </p:txBody>
      </p:sp>
      <p:pic>
        <p:nvPicPr>
          <p:cNvPr id="76810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268413"/>
            <a:ext cx="690562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/>
          </p:cNvSpPr>
          <p:nvPr/>
        </p:nvSpPr>
        <p:spPr bwMode="auto">
          <a:xfrm>
            <a:off x="3347864" y="5805487"/>
            <a:ext cx="1800200" cy="403225"/>
          </a:xfrm>
          <a:prstGeom prst="borderCallout1">
            <a:avLst>
              <a:gd name="adj1" fmla="val 28347"/>
              <a:gd name="adj2" fmla="val -2589"/>
              <a:gd name="adj3" fmla="val -106607"/>
              <a:gd name="adj4" fmla="val -435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Proportional to</a:t>
            </a:r>
            <a:endParaRPr lang="en-AU" alt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56</a:t>
            </a:fld>
            <a:endParaRPr lang="nl-NL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Reducing Power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727200"/>
          </a:xfrm>
        </p:spPr>
        <p:txBody>
          <a:bodyPr/>
          <a:lstStyle/>
          <a:p>
            <a:pPr eaLnBrk="1" hangingPunct="1"/>
            <a:r>
              <a:rPr lang="en-AU" altLang="en-US" dirty="0"/>
              <a:t>Suppose a new CPU has</a:t>
            </a:r>
          </a:p>
          <a:p>
            <a:pPr lvl="1" eaLnBrk="1" hangingPunct="1"/>
            <a:r>
              <a:rPr lang="en-AU" altLang="en-US" dirty="0"/>
              <a:t>85% of capacitive load of old CPU</a:t>
            </a:r>
          </a:p>
          <a:p>
            <a:pPr lvl="1" eaLnBrk="1" hangingPunct="1"/>
            <a:r>
              <a:rPr lang="en-AU" altLang="en-US" dirty="0"/>
              <a:t>15% voltage and 15% frequency reduction</a:t>
            </a:r>
          </a:p>
        </p:txBody>
      </p:sp>
      <p:graphicFrame>
        <p:nvGraphicFramePr>
          <p:cNvPr id="78853" name="Object 4"/>
          <p:cNvGraphicFramePr>
            <a:graphicFrameLocks noChangeAspect="1"/>
          </p:cNvGraphicFramePr>
          <p:nvPr/>
        </p:nvGraphicFramePr>
        <p:xfrm>
          <a:off x="1187450" y="2924175"/>
          <a:ext cx="756126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84600" imgH="469900" progId="Equation.3">
                  <p:embed/>
                </p:oleObj>
              </mc:Choice>
              <mc:Fallback>
                <p:oleObj name="Equation" r:id="rId3" imgW="3784600" imgH="469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924175"/>
                        <a:ext cx="756126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4" name="Rectangle 5"/>
          <p:cNvSpPr>
            <a:spLocks noChangeArrowheads="1"/>
          </p:cNvSpPr>
          <p:nvPr/>
        </p:nvSpPr>
        <p:spPr bwMode="auto">
          <a:xfrm>
            <a:off x="684213" y="3933825"/>
            <a:ext cx="82708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en-US" dirty="0"/>
              <a:t>The power wall</a:t>
            </a:r>
          </a:p>
          <a:p>
            <a:pPr lvl="1" eaLnBrk="1" hangingPunct="1"/>
            <a:r>
              <a:rPr lang="en-AU" altLang="en-US" dirty="0"/>
              <a:t>We can’t reduce voltage further</a:t>
            </a:r>
          </a:p>
          <a:p>
            <a:pPr lvl="1" eaLnBrk="1" hangingPunct="1"/>
            <a:r>
              <a:rPr lang="en-AU" altLang="en-US" dirty="0"/>
              <a:t>We can’t remove more heat</a:t>
            </a:r>
          </a:p>
          <a:p>
            <a:pPr eaLnBrk="1" hangingPunct="1"/>
            <a:r>
              <a:rPr lang="en-AU" altLang="en-US" dirty="0"/>
              <a:t>How else can we improve performance?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5652120" y="342384"/>
            <a:ext cx="3119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 err="1"/>
              <a:t>Calculate</a:t>
            </a:r>
            <a:r>
              <a:rPr lang="nl-NL" sz="2800" dirty="0"/>
              <a:t> </a:t>
            </a:r>
            <a:r>
              <a:rPr lang="nl-NL" sz="2800" dirty="0" err="1"/>
              <a:t>P</a:t>
            </a:r>
            <a:r>
              <a:rPr lang="nl-NL" sz="2800" baseline="-25000" dirty="0" err="1"/>
              <a:t>new</a:t>
            </a:r>
            <a:r>
              <a:rPr lang="nl-NL" sz="2800" dirty="0"/>
              <a:t>/</a:t>
            </a:r>
            <a:r>
              <a:rPr lang="nl-NL" sz="2800" dirty="0" err="1"/>
              <a:t>P</a:t>
            </a:r>
            <a:r>
              <a:rPr lang="nl-NL" sz="2800" baseline="-25000" dirty="0" err="1"/>
              <a:t>old</a:t>
            </a:r>
            <a:endParaRPr lang="nl-NL" sz="2800" baseline="-25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57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Uniprocessor Performance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 rot="5400000">
            <a:off x="6163469" y="2613819"/>
            <a:ext cx="55943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§1.8 The Sea Change: The Switch to Multiprocessors</a:t>
            </a:r>
          </a:p>
        </p:txBody>
      </p:sp>
      <p:pic>
        <p:nvPicPr>
          <p:cNvPr id="8090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77913"/>
            <a:ext cx="7632700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2" name="AutoShape 7"/>
          <p:cNvSpPr>
            <a:spLocks/>
          </p:cNvSpPr>
          <p:nvPr/>
        </p:nvSpPr>
        <p:spPr bwMode="auto">
          <a:xfrm>
            <a:off x="1116013" y="5516563"/>
            <a:ext cx="5400675" cy="649287"/>
          </a:xfrm>
          <a:prstGeom prst="borderCallout1">
            <a:avLst>
              <a:gd name="adj1" fmla="val 17602"/>
              <a:gd name="adj2" fmla="val 101412"/>
              <a:gd name="adj3" fmla="val -147431"/>
              <a:gd name="adj4" fmla="val 10743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AU" altLang="en-US" sz="1600"/>
              <a:t>Constrained by power, instruction-level parallelism, memory latency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58</a:t>
            </a:fld>
            <a:endParaRPr lang="nl-NL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Multiprocessors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Multicore microprocessors</a:t>
            </a:r>
          </a:p>
          <a:p>
            <a:pPr lvl="1" eaLnBrk="1" hangingPunct="1"/>
            <a:r>
              <a:rPr lang="en-AU" altLang="en-US"/>
              <a:t>More than one processor per chip</a:t>
            </a:r>
          </a:p>
          <a:p>
            <a:pPr eaLnBrk="1" hangingPunct="1"/>
            <a:r>
              <a:rPr lang="en-AU" altLang="en-US"/>
              <a:t>Requires explicitly parallel programming</a:t>
            </a:r>
          </a:p>
          <a:p>
            <a:pPr lvl="1" eaLnBrk="1" hangingPunct="1"/>
            <a:r>
              <a:rPr lang="en-AU" altLang="en-US"/>
              <a:t>Compare with instruction level parallelism</a:t>
            </a:r>
          </a:p>
          <a:p>
            <a:pPr lvl="2" eaLnBrk="1" hangingPunct="1"/>
            <a:r>
              <a:rPr lang="en-AU" altLang="en-US"/>
              <a:t>Hardware executes multiple instructions at once</a:t>
            </a:r>
          </a:p>
          <a:p>
            <a:pPr lvl="2" eaLnBrk="1" hangingPunct="1"/>
            <a:r>
              <a:rPr lang="en-AU" altLang="en-US"/>
              <a:t>Hidden from the programmer</a:t>
            </a:r>
          </a:p>
          <a:p>
            <a:pPr lvl="1" eaLnBrk="1" hangingPunct="1"/>
            <a:r>
              <a:rPr lang="en-AU" altLang="en-US"/>
              <a:t>Hard to do</a:t>
            </a:r>
          </a:p>
          <a:p>
            <a:pPr lvl="2" eaLnBrk="1" hangingPunct="1"/>
            <a:r>
              <a:rPr lang="en-AU" altLang="en-US"/>
              <a:t>Programming for performance</a:t>
            </a:r>
          </a:p>
          <a:p>
            <a:pPr lvl="2" eaLnBrk="1" hangingPunct="1"/>
            <a:r>
              <a:rPr lang="en-AU" altLang="en-US"/>
              <a:t>Load balancing</a:t>
            </a:r>
          </a:p>
          <a:p>
            <a:pPr lvl="2" eaLnBrk="1" hangingPunct="1"/>
            <a:r>
              <a:rPr lang="en-AU" altLang="en-US"/>
              <a:t>Optimizing communication and synchronization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59</a:t>
            </a:fld>
            <a:endParaRPr lang="nl-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Preliminary Knowledge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noProof="0" dirty="0"/>
              <a:t>Required</a:t>
            </a:r>
            <a:r>
              <a:rPr lang="en-US" noProof="0" dirty="0"/>
              <a:t> to have knowledge of:</a:t>
            </a:r>
          </a:p>
          <a:p>
            <a:pPr lvl="1"/>
            <a:r>
              <a:rPr lang="en-US" noProof="0" dirty="0"/>
              <a:t>Elementary Digital Circuits</a:t>
            </a:r>
          </a:p>
          <a:p>
            <a:pPr lvl="1"/>
            <a:r>
              <a:rPr lang="en-US" noProof="0" dirty="0"/>
              <a:t>C programming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3178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Pitfall: Amdahl’s Law</a:t>
            </a:r>
            <a:endParaRPr lang="en-AU" altLang="en-US"/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991475" cy="1439862"/>
          </a:xfrm>
        </p:spPr>
        <p:txBody>
          <a:bodyPr/>
          <a:lstStyle/>
          <a:p>
            <a:pPr eaLnBrk="1" hangingPunct="1"/>
            <a:r>
              <a:rPr lang="en-US" altLang="en-US" sz="2800"/>
              <a:t>Improving an aspect of a computer and expecting a proportional improvement in overall performance</a:t>
            </a:r>
            <a:endParaRPr lang="en-US" altLang="en-US" sz="2800">
              <a:sym typeface="Wingdings" panose="05000000000000000000" pitchFamily="2" charset="2"/>
            </a:endParaRPr>
          </a:p>
        </p:txBody>
      </p:sp>
      <p:sp>
        <p:nvSpPr>
          <p:cNvPr id="93189" name="Text Box 4"/>
          <p:cNvSpPr txBox="1">
            <a:spLocks noChangeArrowheads="1"/>
          </p:cNvSpPr>
          <p:nvPr/>
        </p:nvSpPr>
        <p:spPr bwMode="auto">
          <a:xfrm rot="5400000">
            <a:off x="7496175" y="1279525"/>
            <a:ext cx="2928938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§1.10 Fallacies and Pitfalls</a:t>
            </a:r>
          </a:p>
        </p:txBody>
      </p:sp>
      <p:graphicFrame>
        <p:nvGraphicFramePr>
          <p:cNvPr id="93190" name="Object 5"/>
          <p:cNvGraphicFramePr>
            <a:graphicFrameLocks noChangeAspect="1"/>
          </p:cNvGraphicFramePr>
          <p:nvPr/>
        </p:nvGraphicFramePr>
        <p:xfrm>
          <a:off x="2987675" y="4868863"/>
          <a:ext cx="1728788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25" imgH="393529" progId="Equation.3">
                  <p:embed/>
                </p:oleObj>
              </mc:Choice>
              <mc:Fallback>
                <p:oleObj name="Equation" r:id="rId3" imgW="863225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4868863"/>
                        <a:ext cx="1728788" cy="788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1" name="Rectangle 6"/>
          <p:cNvSpPr>
            <a:spLocks noChangeArrowheads="1"/>
          </p:cNvSpPr>
          <p:nvPr/>
        </p:nvSpPr>
        <p:spPr bwMode="auto">
          <a:xfrm>
            <a:off x="4787900" y="4941888"/>
            <a:ext cx="34559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US" altLang="en-US" sz="2400"/>
              <a:t>Can’t be done!</a:t>
            </a:r>
            <a:endParaRPr lang="en-US" altLang="en-US" sz="2400">
              <a:cs typeface="Tahoma" panose="020B0604030504040204" pitchFamily="34" charset="0"/>
            </a:endParaRPr>
          </a:p>
        </p:txBody>
      </p:sp>
      <p:graphicFrame>
        <p:nvGraphicFramePr>
          <p:cNvPr id="9319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370808"/>
              </p:ext>
            </p:extLst>
          </p:nvPr>
        </p:nvGraphicFramePr>
        <p:xfrm>
          <a:off x="1763713" y="2565400"/>
          <a:ext cx="5287962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5" imgW="2641320" imgH="419040" progId="Equation.3">
                  <p:embed/>
                </p:oleObj>
              </mc:Choice>
              <mc:Fallback>
                <p:oleObj name="Vergelijking" r:id="rId5" imgW="264132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2565400"/>
                        <a:ext cx="5287962" cy="839788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3" name="Rectangle 8"/>
          <p:cNvSpPr>
            <a:spLocks noChangeArrowheads="1"/>
          </p:cNvSpPr>
          <p:nvPr/>
        </p:nvSpPr>
        <p:spPr bwMode="auto">
          <a:xfrm>
            <a:off x="684213" y="3500438"/>
            <a:ext cx="799147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ym typeface="Wingdings" panose="05000000000000000000" pitchFamily="2" charset="2"/>
              </a:rPr>
              <a:t>Example: multiply accounts for 80s/100s</a:t>
            </a:r>
          </a:p>
          <a:p>
            <a:pPr lvl="1" eaLnBrk="1" hangingPunct="1"/>
            <a:r>
              <a:rPr lang="en-US" altLang="en-US" sz="2400"/>
              <a:t>How much improvement in multiply performance to get 5× overall?</a:t>
            </a:r>
          </a:p>
        </p:txBody>
      </p:sp>
      <p:sp>
        <p:nvSpPr>
          <p:cNvPr id="93194" name="Rectangle 9"/>
          <p:cNvSpPr>
            <a:spLocks noChangeArrowheads="1"/>
          </p:cNvSpPr>
          <p:nvPr/>
        </p:nvSpPr>
        <p:spPr bwMode="auto">
          <a:xfrm>
            <a:off x="684213" y="5661025"/>
            <a:ext cx="79914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ym typeface="Wingdings" panose="05000000000000000000" pitchFamily="2" charset="2"/>
              </a:rPr>
              <a:t>Corollary: make the common case fast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60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  <p:bldP spid="9319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Amdahl’s Law (1/2)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579296" cy="5040560"/>
              </a:xfrm>
            </p:spPr>
            <p:txBody>
              <a:bodyPr>
                <a:normAutofit/>
              </a:bodyPr>
              <a:lstStyle/>
              <a:p>
                <a:r>
                  <a:rPr lang="en-US" b="0" noProof="0" dirty="0"/>
                  <a:t>Speedup of a system with 1 ‘processor’:</a:t>
                </a:r>
              </a:p>
              <a:p>
                <a:pPr marL="0" indent="0">
                  <a:buNone/>
                </a:pPr>
                <a:endParaRPr lang="en-US" b="0" noProof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(1)=1</m:t>
                      </m:r>
                    </m:oMath>
                  </m:oMathPara>
                </a14:m>
                <a:endParaRPr lang="en-US" b="0" noProof="0" dirty="0"/>
              </a:p>
              <a:p>
                <a:pPr marL="0" indent="0">
                  <a:buNone/>
                </a:pPr>
                <a:endParaRPr lang="en-US" noProof="0" dirty="0"/>
              </a:p>
              <a:p>
                <a:r>
                  <a:rPr lang="en-US" b="0" noProof="0" dirty="0"/>
                  <a:t>Suppose some application has</a:t>
                </a:r>
              </a:p>
              <a:p>
                <a:pPr lvl="1"/>
                <a:r>
                  <a:rPr lang="en-US" sz="2000" b="0" noProof="0" dirty="0"/>
                  <a:t>a portion of P that can be parallelized and 1-P that cannot be parallelized</a:t>
                </a:r>
                <a:endParaRPr lang="en-US" sz="2000" noProof="0" dirty="0"/>
              </a:p>
              <a:p>
                <a:pPr lvl="1"/>
                <a:r>
                  <a:rPr lang="en-US" sz="2000" noProof="0" dirty="0"/>
                  <a:t>N ‘processors’</a:t>
                </a:r>
                <a:br>
                  <a:rPr lang="en-US" sz="1600" noProof="0" dirty="0"/>
                </a:br>
                <a:endParaRPr lang="en-US" sz="1600" noProof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noProof="0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noProof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noProof="0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noProof="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d>
                          <m:r>
                            <a:rPr lang="en-US" b="0" i="1" noProof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noProof="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num>
                            <m:den>
                              <m:r>
                                <a:rPr lang="en-US" b="0" i="1" noProof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den>
                      </m:f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nl-NL" b="0" noProof="0" dirty="0"/>
              </a:p>
              <a:p>
                <a:endParaRPr lang="en-US" noProof="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579296" cy="5040560"/>
              </a:xfrm>
              <a:blipFill rotWithShape="0">
                <a:blip r:embed="rId3"/>
                <a:stretch>
                  <a:fillRect l="-1279" t="-1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5413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Exercise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nl-NL" dirty="0" err="1"/>
                  <a:t>Some</a:t>
                </a:r>
                <a:r>
                  <a:rPr lang="nl-NL" dirty="0"/>
                  <a:t> </a:t>
                </a:r>
                <a:r>
                  <a:rPr lang="nl-NL" dirty="0" err="1"/>
                  <a:t>application</a:t>
                </a:r>
                <a:r>
                  <a:rPr lang="nl-NL" dirty="0"/>
                  <a:t> </a:t>
                </a:r>
                <a:r>
                  <a:rPr lang="nl-NL" dirty="0" err="1"/>
                  <a:t>exhibits</a:t>
                </a:r>
                <a:r>
                  <a:rPr lang="nl-NL" dirty="0"/>
                  <a:t> 90% </a:t>
                </a:r>
                <a:r>
                  <a:rPr lang="nl-NL" dirty="0" err="1"/>
                  <a:t>parallelism</a:t>
                </a:r>
                <a:r>
                  <a:rPr lang="nl-NL" dirty="0"/>
                  <a:t>.</a:t>
                </a:r>
              </a:p>
              <a:p>
                <a:r>
                  <a:rPr lang="nl-NL" dirty="0" err="1"/>
                  <a:t>Assume</a:t>
                </a:r>
                <a:r>
                  <a:rPr lang="nl-NL" dirty="0"/>
                  <a:t> perfect </a:t>
                </a:r>
                <a:r>
                  <a:rPr lang="nl-NL" dirty="0" err="1"/>
                  <a:t>scalability</a:t>
                </a:r>
                <a:r>
                  <a:rPr lang="nl-NL" dirty="0"/>
                  <a:t>.</a:t>
                </a:r>
              </a:p>
              <a:p>
                <a:r>
                  <a:rPr lang="nl-NL" dirty="0" err="1"/>
                  <a:t>What</a:t>
                </a:r>
                <a:r>
                  <a:rPr lang="nl-NL" dirty="0"/>
                  <a:t> is the maximum speed-up </a:t>
                </a:r>
                <a:r>
                  <a:rPr lang="nl-NL" dirty="0" err="1"/>
                  <a:t>given</a:t>
                </a:r>
                <a:r>
                  <a:rPr lang="nl-NL" dirty="0"/>
                  <a:t>:</a:t>
                </a:r>
              </a:p>
              <a:p>
                <a:pPr marL="914400" lvl="1" indent="-457200">
                  <a:buFont typeface="+mj-lt"/>
                  <a:buAutoNum type="alphaLcParenR"/>
                </a:pPr>
                <a:r>
                  <a:rPr lang="nl-NL" dirty="0"/>
                  <a:t>4 processors?</a:t>
                </a:r>
              </a:p>
              <a:p>
                <a:pPr marL="914400" lvl="1" indent="-457200">
                  <a:buFont typeface="+mj-lt"/>
                  <a:buAutoNum type="alphaLcParenR"/>
                </a:pPr>
                <a:r>
                  <a:rPr lang="nl-NL" dirty="0"/>
                  <a:t>16 processors?</a:t>
                </a:r>
              </a:p>
              <a:p>
                <a:pPr marL="914400" lvl="1" indent="-457200">
                  <a:buFont typeface="+mj-lt"/>
                  <a:buAutoNum type="alphaLcParenR"/>
                </a:pPr>
                <a:r>
                  <a:rPr lang="nl-NL" dirty="0"/>
                  <a:t>256 processors?</a:t>
                </a:r>
              </a:p>
              <a:p>
                <a:pPr marL="914400" lvl="1" indent="-457200">
                  <a:buFont typeface="+mj-lt"/>
                  <a:buAutoNum type="alphaLcParenR"/>
                </a:pPr>
                <a:r>
                  <a:rPr lang="nl-NL" dirty="0" err="1"/>
                  <a:t>Unlimited</a:t>
                </a:r>
                <a:r>
                  <a:rPr lang="nl-NL" dirty="0"/>
                  <a:t> processors?</a:t>
                </a:r>
              </a:p>
              <a:p>
                <a:endParaRPr lang="nl-NL" dirty="0"/>
              </a:p>
              <a:p>
                <a:r>
                  <a:rPr lang="nl-NL" dirty="0" err="1"/>
                  <a:t>Note</a:t>
                </a:r>
                <a:r>
                  <a:rPr lang="nl-NL" dirty="0"/>
                  <a:t> </a:t>
                </a:r>
                <a:r>
                  <a:rPr lang="nl-NL" dirty="0" err="1"/>
                  <a:t>that</a:t>
                </a:r>
                <a:r>
                  <a:rPr lang="nl-NL" dirty="0"/>
                  <a:t>:	</a:t>
                </a:r>
                <a:br>
                  <a:rPr lang="nl-NL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nl-NL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nl-NL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nl-NL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lang="nl-N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  <m:r>
                          <a:rPr lang="nl-NL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nl-NL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den>
                        </m:f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333" t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259049" y="3095195"/>
                <a:ext cx="3427751" cy="124367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d>
                        <m:d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𝑁</m:t>
                          </m:r>
                        </m:e>
                      </m:d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kumimoji="0" lang="en-US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</m:t>
                              </m:r>
                              <m:r>
                                <a:rPr kumimoji="0" lang="en-US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</m:e>
                          </m:d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>
                            <m:fPr>
                              <m:ctrlPr>
                                <a:rPr kumimoji="0" lang="en-US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𝑃</m:t>
                              </m:r>
                            </m:num>
                            <m:den>
                              <m:r>
                                <a:rPr kumimoji="0" lang="en-US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𝑁</m:t>
                              </m:r>
                            </m:den>
                          </m:f>
                        </m:den>
                      </m:f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nl-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049" y="3095195"/>
                <a:ext cx="3427751" cy="124367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75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Amdahl’s Law (2/2)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 descr="http://upload.wikimedia.org/wikipedia/commons/thumb/e/ea/AmdahlsLaw.svg/2000px-AmdahlsLaw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62725"/>
            <a:ext cx="7128792" cy="534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15616" y="6309320"/>
            <a:ext cx="71287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http://commons.wikimedia.org/wiki/File:AmdahlsLaw.svg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8037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Fallacy: Low Power at Idle</a:t>
            </a: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Look back at i7 power benchmark</a:t>
            </a:r>
          </a:p>
          <a:p>
            <a:pPr lvl="1" eaLnBrk="1" hangingPunct="1"/>
            <a:r>
              <a:rPr lang="en-AU" altLang="en-US"/>
              <a:t>At 100% load: 258W</a:t>
            </a:r>
          </a:p>
          <a:p>
            <a:pPr lvl="1" eaLnBrk="1" hangingPunct="1"/>
            <a:r>
              <a:rPr lang="en-AU" altLang="en-US"/>
              <a:t>At 50% load: 170W (66%)</a:t>
            </a:r>
          </a:p>
          <a:p>
            <a:pPr lvl="1" eaLnBrk="1" hangingPunct="1"/>
            <a:r>
              <a:rPr lang="en-AU" altLang="en-US"/>
              <a:t>At 10% load: 121W (47%)</a:t>
            </a:r>
          </a:p>
          <a:p>
            <a:pPr eaLnBrk="1" hangingPunct="1"/>
            <a:r>
              <a:rPr lang="en-AU" altLang="en-US"/>
              <a:t>Google data center</a:t>
            </a:r>
          </a:p>
          <a:p>
            <a:pPr lvl="1" eaLnBrk="1" hangingPunct="1"/>
            <a:r>
              <a:rPr lang="en-AU" altLang="en-US"/>
              <a:t>Mostly operates at 10% </a:t>
            </a:r>
            <a:r>
              <a:rPr lang="en-AU" altLang="en-US">
                <a:cs typeface="Arial" panose="020B0604020202020204" pitchFamily="34" charset="0"/>
              </a:rPr>
              <a:t>– 50% load</a:t>
            </a:r>
          </a:p>
          <a:p>
            <a:pPr lvl="1" eaLnBrk="1" hangingPunct="1"/>
            <a:r>
              <a:rPr lang="en-AU" altLang="en-US">
                <a:cs typeface="Arial" panose="020B0604020202020204" pitchFamily="34" charset="0"/>
              </a:rPr>
              <a:t>At 100% load less than 1% of the time</a:t>
            </a:r>
          </a:p>
          <a:p>
            <a:pPr eaLnBrk="1" hangingPunct="1"/>
            <a:r>
              <a:rPr lang="en-AU" altLang="en-US">
                <a:cs typeface="Arial" panose="020B0604020202020204" pitchFamily="34" charset="0"/>
              </a:rPr>
              <a:t>Consider designing processors to make power proportional to load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64</a:t>
            </a:fld>
            <a:endParaRPr lang="nl-NL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6700"/>
            <a:ext cx="8259762" cy="641350"/>
          </a:xfrm>
        </p:spPr>
        <p:txBody>
          <a:bodyPr/>
          <a:lstStyle/>
          <a:p>
            <a:pPr eaLnBrk="1" hangingPunct="1"/>
            <a:r>
              <a:rPr lang="en-US" altLang="en-US" sz="3600"/>
              <a:t>Pitfall: MIPS as a Performance Metric</a:t>
            </a:r>
            <a:endParaRPr lang="en-AU" altLang="en-US" sz="3600"/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087562"/>
          </a:xfrm>
        </p:spPr>
        <p:txBody>
          <a:bodyPr/>
          <a:lstStyle/>
          <a:p>
            <a:pPr eaLnBrk="1" hangingPunct="1"/>
            <a:r>
              <a:rPr lang="en-US" altLang="en-US"/>
              <a:t>MIPS: Millions of Instructions Per Second</a:t>
            </a:r>
          </a:p>
          <a:p>
            <a:pPr lvl="1" eaLnBrk="1" hangingPunct="1"/>
            <a:r>
              <a:rPr lang="en-US" altLang="en-US"/>
              <a:t>Doesn’t account for</a:t>
            </a:r>
          </a:p>
          <a:p>
            <a:pPr lvl="2" eaLnBrk="1" hangingPunct="1"/>
            <a:r>
              <a:rPr lang="en-US" altLang="en-US"/>
              <a:t>Differences in ISAs between computers</a:t>
            </a:r>
          </a:p>
          <a:p>
            <a:pPr lvl="2" eaLnBrk="1" hangingPunct="1"/>
            <a:r>
              <a:rPr lang="en-US" altLang="en-US"/>
              <a:t>Differences in complexity between instructions</a:t>
            </a:r>
          </a:p>
        </p:txBody>
      </p:sp>
      <p:graphicFrame>
        <p:nvGraphicFramePr>
          <p:cNvPr id="97285" name="Object 4"/>
          <p:cNvGraphicFramePr>
            <a:graphicFrameLocks noChangeAspect="1"/>
          </p:cNvGraphicFramePr>
          <p:nvPr/>
        </p:nvGraphicFramePr>
        <p:xfrm>
          <a:off x="1331913" y="3360738"/>
          <a:ext cx="6556375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276600" imgH="1041400" progId="Equation.3">
                  <p:embed/>
                </p:oleObj>
              </mc:Choice>
              <mc:Fallback>
                <p:oleObj name="Equation" r:id="rId3" imgW="3276600" imgH="1041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360738"/>
                        <a:ext cx="6556375" cy="2084387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6" name="Rectangle 5"/>
          <p:cNvSpPr>
            <a:spLocks noChangeArrowheads="1"/>
          </p:cNvSpPr>
          <p:nvPr/>
        </p:nvSpPr>
        <p:spPr bwMode="auto">
          <a:xfrm>
            <a:off x="684213" y="5589588"/>
            <a:ext cx="82708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US" altLang="en-US"/>
              <a:t>CPI varies between programs on a given CPU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65</a:t>
            </a:fld>
            <a:endParaRPr lang="nl-NL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868143" y="6381750"/>
            <a:ext cx="3096469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/>
              <a:t>CTA01 H1 V 2.6</a:t>
            </a:r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Concluding Remarks</a:t>
            </a:r>
            <a:endParaRPr lang="en-AU" altLang="en-US"/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Cost/performance is improving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Due to underlying technology development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Hierarchical layers of abstraction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In both hardware and software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Instruction set architecture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The hardware/software interface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Execution time: the best performance measure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Power is a limiting factor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Use parallelism to improve performance</a:t>
            </a:r>
          </a:p>
        </p:txBody>
      </p:sp>
      <p:sp>
        <p:nvSpPr>
          <p:cNvPr id="99333" name="Text Box 4"/>
          <p:cNvSpPr txBox="1">
            <a:spLocks noChangeArrowheads="1"/>
          </p:cNvSpPr>
          <p:nvPr/>
        </p:nvSpPr>
        <p:spPr bwMode="auto">
          <a:xfrm rot="5400000">
            <a:off x="7554119" y="1223169"/>
            <a:ext cx="28130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folHlink"/>
                </a:solidFill>
              </a:rPr>
              <a:t>§1.9 Concluding Remarks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66</a:t>
            </a:fld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Why Computer Architecture?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904656"/>
          </a:xfrm>
        </p:spPr>
        <p:txBody>
          <a:bodyPr>
            <a:normAutofit fontScale="92500"/>
          </a:bodyPr>
          <a:lstStyle/>
          <a:p>
            <a:r>
              <a:rPr lang="en-US" noProof="0" dirty="0"/>
              <a:t>Exploit your knowledge about the hardware when writing software</a:t>
            </a:r>
          </a:p>
          <a:p>
            <a:pPr lvl="1"/>
            <a:r>
              <a:rPr lang="en-US" noProof="0" dirty="0"/>
              <a:t>Make code run faster and more efficient</a:t>
            </a:r>
          </a:p>
          <a:p>
            <a:pPr lvl="1"/>
            <a:r>
              <a:rPr lang="en-US" noProof="0" dirty="0"/>
              <a:t>Writing inline assembly is sometimes necessary (but rarely)</a:t>
            </a:r>
          </a:p>
          <a:p>
            <a:pPr lvl="1"/>
            <a:r>
              <a:rPr lang="en-US" noProof="0" dirty="0"/>
              <a:t>Can my </a:t>
            </a:r>
            <a:r>
              <a:rPr lang="en-US" noProof="0" dirty="0" err="1">
                <a:latin typeface="Arial"/>
                <a:cs typeface="Arial"/>
              </a:rPr>
              <a:t>μ</a:t>
            </a:r>
            <a:r>
              <a:rPr lang="en-US" noProof="0" dirty="0" err="1"/>
              <a:t>C</a:t>
            </a:r>
            <a:r>
              <a:rPr lang="en-US" noProof="0" dirty="0"/>
              <a:t> run my code fast enough? Why (not)?</a:t>
            </a:r>
          </a:p>
          <a:p>
            <a:r>
              <a:rPr lang="en-US" noProof="0" dirty="0"/>
              <a:t>Connect superfast hardware peripheral to a processor </a:t>
            </a:r>
          </a:p>
          <a:p>
            <a:r>
              <a:rPr lang="en-US" noProof="0" dirty="0"/>
              <a:t>More and more custom So(P)C designs </a:t>
            </a:r>
          </a:p>
          <a:p>
            <a:pPr lvl="1"/>
            <a:r>
              <a:rPr lang="en-US" noProof="0" dirty="0"/>
              <a:t>Also small design companies</a:t>
            </a:r>
          </a:p>
          <a:p>
            <a:r>
              <a:rPr lang="en-US" noProof="0" dirty="0"/>
              <a:t>It’s everywhere!</a:t>
            </a:r>
          </a:p>
          <a:p>
            <a:pPr lvl="1"/>
            <a:r>
              <a:rPr lang="en-US" noProof="0" dirty="0"/>
              <a:t>New </a:t>
            </a:r>
            <a:r>
              <a:rPr lang="en-US" dirty="0"/>
              <a:t>automobile</a:t>
            </a:r>
            <a:r>
              <a:rPr lang="en-US" noProof="0" dirty="0"/>
              <a:t>: 	150+ microprocessors</a:t>
            </a:r>
          </a:p>
          <a:p>
            <a:pPr lvl="1"/>
            <a:r>
              <a:rPr lang="en-US" noProof="0" dirty="0"/>
              <a:t>Average household: 	50+ microprocessors</a:t>
            </a:r>
          </a:p>
          <a:p>
            <a:pPr lvl="1"/>
            <a:r>
              <a:rPr lang="en-US" noProof="0" dirty="0"/>
              <a:t>Supercomputer:		25000+ processors</a:t>
            </a:r>
          </a:p>
          <a:p>
            <a:pPr lvl="1"/>
            <a:r>
              <a:rPr lang="en-US" noProof="0" dirty="0"/>
              <a:t>Your gaming GPU:	500+ cores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496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And what is more…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After completing HWP01 and CTA01 you should be able to, with some effort, write your own simple ARM-like processor in VHDL </a:t>
            </a:r>
            <a:r>
              <a:rPr lang="en-US" sz="1800" noProof="0" dirty="0"/>
              <a:t>(although this is outside the scope of this course)</a:t>
            </a:r>
            <a:r>
              <a:rPr lang="en-US" noProof="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427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Introduction</a:t>
            </a:r>
          </a:p>
          <a:p>
            <a:r>
              <a:rPr lang="en-US" b="1" noProof="0" dirty="0">
                <a:solidFill>
                  <a:srgbClr val="CA0032"/>
                </a:solidFill>
              </a:rPr>
              <a:t>History</a:t>
            </a:r>
          </a:p>
          <a:p>
            <a:r>
              <a:rPr lang="en-US" noProof="0" dirty="0"/>
              <a:t>Layers and abstraction</a:t>
            </a:r>
          </a:p>
          <a:p>
            <a:r>
              <a:rPr lang="en-US" noProof="0" dirty="0"/>
              <a:t>Components of a computer</a:t>
            </a:r>
          </a:p>
          <a:p>
            <a:r>
              <a:rPr lang="en-US" noProof="0" dirty="0"/>
              <a:t>Performance analysis</a:t>
            </a:r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H1 V 2.6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37382"/>
      </p:ext>
    </p:extLst>
  </p:cSld>
  <p:clrMapOvr>
    <a:masterClrMapping/>
  </p:clrMapOvr>
</p:sld>
</file>

<file path=ppt/theme/theme1.xml><?xml version="1.0" encoding="utf-8"?>
<a:theme xmlns:a="http://schemas.openxmlformats.org/drawingml/2006/main" name="2_Blends">
  <a:themeElements>
    <a:clrScheme name="2_Blends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2_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ends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11344</TotalTime>
  <Words>3644</Words>
  <Application>Microsoft Office PowerPoint</Application>
  <PresentationFormat>Diavoorstelling (4:3)</PresentationFormat>
  <Paragraphs>867</Paragraphs>
  <Slides>66</Slides>
  <Notes>64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4</vt:i4>
      </vt:variant>
      <vt:variant>
        <vt:lpstr>Ingesloten OLE-bronprogramma's</vt:lpstr>
      </vt:variant>
      <vt:variant>
        <vt:i4>3</vt:i4>
      </vt:variant>
      <vt:variant>
        <vt:lpstr>Diatitels</vt:lpstr>
      </vt:variant>
      <vt:variant>
        <vt:i4>66</vt:i4>
      </vt:variant>
    </vt:vector>
  </HeadingPairs>
  <TitlesOfParts>
    <vt:vector size="81" baseType="lpstr">
      <vt:lpstr>Arial</vt:lpstr>
      <vt:lpstr>Arial Black</vt:lpstr>
      <vt:lpstr>Calibri</vt:lpstr>
      <vt:lpstr>Calibri Light</vt:lpstr>
      <vt:lpstr>Cambria Math</vt:lpstr>
      <vt:lpstr>Corbel</vt:lpstr>
      <vt:lpstr>Times New Roman</vt:lpstr>
      <vt:lpstr>Wingdings</vt:lpstr>
      <vt:lpstr>2_Blends</vt:lpstr>
      <vt:lpstr>Custom Design</vt:lpstr>
      <vt:lpstr>Office-thema</vt:lpstr>
      <vt:lpstr>1_Office-thema</vt:lpstr>
      <vt:lpstr>Equation</vt:lpstr>
      <vt:lpstr>Chart</vt:lpstr>
      <vt:lpstr>Vergelijking</vt:lpstr>
      <vt:lpstr>PowerPoint-presentatie</vt:lpstr>
      <vt:lpstr>Organization: Lectures &amp; Homework</vt:lpstr>
      <vt:lpstr>Organization: examination</vt:lpstr>
      <vt:lpstr>Organization: Book</vt:lpstr>
      <vt:lpstr>Planning CTA01</vt:lpstr>
      <vt:lpstr>Preliminary Knowledge</vt:lpstr>
      <vt:lpstr>Why Computer Architecture?</vt:lpstr>
      <vt:lpstr>And what is more…</vt:lpstr>
      <vt:lpstr>Agenda</vt:lpstr>
      <vt:lpstr>Computing technology history</vt:lpstr>
      <vt:lpstr>Computer science &amp; scientists</vt:lpstr>
      <vt:lpstr>Chapter 1</vt:lpstr>
      <vt:lpstr>The Computer Revolution</vt:lpstr>
      <vt:lpstr>Classes of Computers</vt:lpstr>
      <vt:lpstr>Classes of Computers</vt:lpstr>
      <vt:lpstr>The PostPC Era</vt:lpstr>
      <vt:lpstr>The PostPC Era</vt:lpstr>
      <vt:lpstr>The PostPC Era</vt:lpstr>
      <vt:lpstr>The PostPC Era</vt:lpstr>
      <vt:lpstr>What You Will Learn</vt:lpstr>
      <vt:lpstr>Understanding Performance</vt:lpstr>
      <vt:lpstr>Eight Great Ideas</vt:lpstr>
      <vt:lpstr>Below Your Program</vt:lpstr>
      <vt:lpstr>Levels of Program Code</vt:lpstr>
      <vt:lpstr>Components of a Computer</vt:lpstr>
      <vt:lpstr>Components of a Computer</vt:lpstr>
      <vt:lpstr>Touchscreen</vt:lpstr>
      <vt:lpstr>Through the Looking Glass</vt:lpstr>
      <vt:lpstr>Opening the Box</vt:lpstr>
      <vt:lpstr>Inside the Processor (CPU)</vt:lpstr>
      <vt:lpstr>Inside the Processor</vt:lpstr>
      <vt:lpstr>Abstractions</vt:lpstr>
      <vt:lpstr>Abstraction example AND gate</vt:lpstr>
      <vt:lpstr>A Safe Place for Data</vt:lpstr>
      <vt:lpstr>Networks</vt:lpstr>
      <vt:lpstr>Semiconductor Technology</vt:lpstr>
      <vt:lpstr>Technology Trends</vt:lpstr>
      <vt:lpstr>Semiconductor Technology</vt:lpstr>
      <vt:lpstr>Manufacturing ICs</vt:lpstr>
      <vt:lpstr>Intel Core i7 Wafer</vt:lpstr>
      <vt:lpstr>Semiconductor fabrication technology (1)</vt:lpstr>
      <vt:lpstr>Semiconductor fabrication technology (2)</vt:lpstr>
      <vt:lpstr>Integrated Circuit Cost</vt:lpstr>
      <vt:lpstr>Defining Performance</vt:lpstr>
      <vt:lpstr>Response Time and Throughput</vt:lpstr>
      <vt:lpstr>Relative Performance</vt:lpstr>
      <vt:lpstr>Measuring Execution Time</vt:lpstr>
      <vt:lpstr>CPU Clocking</vt:lpstr>
      <vt:lpstr>CPU Time</vt:lpstr>
      <vt:lpstr>CPU Time Example</vt:lpstr>
      <vt:lpstr>Instruction Count and CPI</vt:lpstr>
      <vt:lpstr>CPI Example</vt:lpstr>
      <vt:lpstr>CPI in More Detail</vt:lpstr>
      <vt:lpstr>CPI Example</vt:lpstr>
      <vt:lpstr>Performance Summary</vt:lpstr>
      <vt:lpstr>Power Trends</vt:lpstr>
      <vt:lpstr>Reducing Power</vt:lpstr>
      <vt:lpstr>Uniprocessor Performance</vt:lpstr>
      <vt:lpstr>Multiprocessors</vt:lpstr>
      <vt:lpstr>Pitfall: Amdahl’s Law</vt:lpstr>
      <vt:lpstr>Amdahl’s Law (1/2)</vt:lpstr>
      <vt:lpstr>Exercise</vt:lpstr>
      <vt:lpstr>Amdahl’s Law (2/2)</vt:lpstr>
      <vt:lpstr>Fallacy: Low Power at Idle</vt:lpstr>
      <vt:lpstr>Pitfall: MIPS as a Performance Metric</vt:lpstr>
      <vt:lpstr>Concluding Remarks</vt:lpstr>
    </vt:vector>
  </TitlesOfParts>
  <Company>Ashenden Designs Pty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Rosetta Demostrator Project MASC, Adelaide University and Ashenden Designs</dc:title>
  <dc:creator>j.z.m.broeders@hr.nl</dc:creator>
  <cp:lastModifiedBy>Broeders, J.Z.M. (Harry)</cp:lastModifiedBy>
  <cp:revision>196</cp:revision>
  <dcterms:created xsi:type="dcterms:W3CDTF">2001-07-25T06:45:25Z</dcterms:created>
  <dcterms:modified xsi:type="dcterms:W3CDTF">2021-08-31T19:32:08Z</dcterms:modified>
</cp:coreProperties>
</file>