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5" r:id="rId2"/>
    <p:sldMasterId id="2147483679" r:id="rId3"/>
    <p:sldMasterId id="2147483691" r:id="rId4"/>
    <p:sldMasterId id="2147483703" r:id="rId5"/>
    <p:sldMasterId id="2147483715" r:id="rId6"/>
    <p:sldMasterId id="2147483727" r:id="rId7"/>
    <p:sldMasterId id="2147483739" r:id="rId8"/>
    <p:sldMasterId id="2147483763" r:id="rId9"/>
    <p:sldMasterId id="2147483775" r:id="rId10"/>
    <p:sldMasterId id="2147483794" r:id="rId11"/>
  </p:sldMasterIdLst>
  <p:notesMasterIdLst>
    <p:notesMasterId r:id="rId95"/>
  </p:notesMasterIdLst>
  <p:handoutMasterIdLst>
    <p:handoutMasterId r:id="rId96"/>
  </p:handoutMasterIdLst>
  <p:sldIdLst>
    <p:sldId id="361" r:id="rId12"/>
    <p:sldId id="264" r:id="rId13"/>
    <p:sldId id="266" r:id="rId14"/>
    <p:sldId id="364" r:id="rId15"/>
    <p:sldId id="299" r:id="rId16"/>
    <p:sldId id="366" r:id="rId17"/>
    <p:sldId id="367" r:id="rId18"/>
    <p:sldId id="365" r:id="rId19"/>
    <p:sldId id="308" r:id="rId20"/>
    <p:sldId id="368" r:id="rId21"/>
    <p:sldId id="369" r:id="rId22"/>
    <p:sldId id="311" r:id="rId23"/>
    <p:sldId id="372" r:id="rId24"/>
    <p:sldId id="373" r:id="rId25"/>
    <p:sldId id="374" r:id="rId26"/>
    <p:sldId id="375" r:id="rId27"/>
    <p:sldId id="376" r:id="rId28"/>
    <p:sldId id="377" r:id="rId29"/>
    <p:sldId id="378" r:id="rId30"/>
    <p:sldId id="472" r:id="rId31"/>
    <p:sldId id="379" r:id="rId32"/>
    <p:sldId id="380" r:id="rId33"/>
    <p:sldId id="381" r:id="rId34"/>
    <p:sldId id="382" r:id="rId35"/>
    <p:sldId id="383" r:id="rId36"/>
    <p:sldId id="384" r:id="rId37"/>
    <p:sldId id="386" r:id="rId38"/>
    <p:sldId id="387" r:id="rId39"/>
    <p:sldId id="388" r:id="rId40"/>
    <p:sldId id="389" r:id="rId41"/>
    <p:sldId id="390" r:id="rId42"/>
    <p:sldId id="391" r:id="rId43"/>
    <p:sldId id="392" r:id="rId44"/>
    <p:sldId id="385" r:id="rId45"/>
    <p:sldId id="393" r:id="rId46"/>
    <p:sldId id="394" r:id="rId47"/>
    <p:sldId id="395" r:id="rId48"/>
    <p:sldId id="396" r:id="rId49"/>
    <p:sldId id="397" r:id="rId50"/>
    <p:sldId id="398" r:id="rId51"/>
    <p:sldId id="399" r:id="rId52"/>
    <p:sldId id="400" r:id="rId53"/>
    <p:sldId id="401" r:id="rId54"/>
    <p:sldId id="402" r:id="rId55"/>
    <p:sldId id="403" r:id="rId56"/>
    <p:sldId id="405" r:id="rId57"/>
    <p:sldId id="404" r:id="rId58"/>
    <p:sldId id="465" r:id="rId59"/>
    <p:sldId id="470" r:id="rId60"/>
    <p:sldId id="406" r:id="rId61"/>
    <p:sldId id="407" r:id="rId62"/>
    <p:sldId id="408" r:id="rId63"/>
    <p:sldId id="412" r:id="rId64"/>
    <p:sldId id="409" r:id="rId65"/>
    <p:sldId id="410" r:id="rId66"/>
    <p:sldId id="466" r:id="rId67"/>
    <p:sldId id="411" r:id="rId68"/>
    <p:sldId id="467" r:id="rId69"/>
    <p:sldId id="413" r:id="rId70"/>
    <p:sldId id="414" r:id="rId71"/>
    <p:sldId id="415" r:id="rId72"/>
    <p:sldId id="416" r:id="rId73"/>
    <p:sldId id="417" r:id="rId74"/>
    <p:sldId id="424" r:id="rId75"/>
    <p:sldId id="471" r:id="rId76"/>
    <p:sldId id="425" r:id="rId77"/>
    <p:sldId id="426" r:id="rId78"/>
    <p:sldId id="427" r:id="rId79"/>
    <p:sldId id="418" r:id="rId80"/>
    <p:sldId id="438" r:id="rId81"/>
    <p:sldId id="439" r:id="rId82"/>
    <p:sldId id="440" r:id="rId83"/>
    <p:sldId id="441" r:id="rId84"/>
    <p:sldId id="442" r:id="rId85"/>
    <p:sldId id="443" r:id="rId86"/>
    <p:sldId id="444" r:id="rId87"/>
    <p:sldId id="445" r:id="rId88"/>
    <p:sldId id="446" r:id="rId89"/>
    <p:sldId id="419" r:id="rId90"/>
    <p:sldId id="447" r:id="rId91"/>
    <p:sldId id="448" r:id="rId92"/>
    <p:sldId id="449" r:id="rId93"/>
    <p:sldId id="473" r:id="rId94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A0032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19" autoAdjust="0"/>
    <p:restoredTop sz="94434" autoAdjust="0"/>
  </p:normalViewPr>
  <p:slideViewPr>
    <p:cSldViewPr>
      <p:cViewPr varScale="1">
        <p:scale>
          <a:sx n="125" d="100"/>
          <a:sy n="125" d="100"/>
        </p:scale>
        <p:origin x="28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9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84" Type="http://schemas.openxmlformats.org/officeDocument/2006/relationships/slide" Target="slides/slide73.xml"/><Relationship Id="rId89" Type="http://schemas.openxmlformats.org/officeDocument/2006/relationships/slide" Target="slides/slide78.xml"/><Relationship Id="rId16" Type="http://schemas.openxmlformats.org/officeDocument/2006/relationships/slide" Target="slides/slide5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74" Type="http://schemas.openxmlformats.org/officeDocument/2006/relationships/slide" Target="slides/slide63.xml"/><Relationship Id="rId79" Type="http://schemas.openxmlformats.org/officeDocument/2006/relationships/slide" Target="slides/slide68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80" Type="http://schemas.openxmlformats.org/officeDocument/2006/relationships/slide" Target="slides/slide69.xml"/><Relationship Id="rId85" Type="http://schemas.openxmlformats.org/officeDocument/2006/relationships/slide" Target="slides/slide7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slide" Target="slides/slide59.xml"/><Relationship Id="rId75" Type="http://schemas.openxmlformats.org/officeDocument/2006/relationships/slide" Target="slides/slide64.xml"/><Relationship Id="rId83" Type="http://schemas.openxmlformats.org/officeDocument/2006/relationships/slide" Target="slides/slide72.xml"/><Relationship Id="rId88" Type="http://schemas.openxmlformats.org/officeDocument/2006/relationships/slide" Target="slides/slide77.xml"/><Relationship Id="rId91" Type="http://schemas.openxmlformats.org/officeDocument/2006/relationships/slide" Target="slides/slide80.xml"/><Relationship Id="rId96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slide" Target="slides/slide62.xml"/><Relationship Id="rId78" Type="http://schemas.openxmlformats.org/officeDocument/2006/relationships/slide" Target="slides/slide67.xml"/><Relationship Id="rId81" Type="http://schemas.openxmlformats.org/officeDocument/2006/relationships/slide" Target="slides/slide70.xml"/><Relationship Id="rId86" Type="http://schemas.openxmlformats.org/officeDocument/2006/relationships/slide" Target="slides/slide75.xml"/><Relationship Id="rId94" Type="http://schemas.openxmlformats.org/officeDocument/2006/relationships/slide" Target="slides/slide83.xml"/><Relationship Id="rId9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6" Type="http://schemas.openxmlformats.org/officeDocument/2006/relationships/slide" Target="slides/slide65.xml"/><Relationship Id="rId97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0.xml"/><Relationship Id="rId92" Type="http://schemas.openxmlformats.org/officeDocument/2006/relationships/slide" Target="slides/slide8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8.xml"/><Relationship Id="rId24" Type="http://schemas.openxmlformats.org/officeDocument/2006/relationships/slide" Target="slides/slide13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66" Type="http://schemas.openxmlformats.org/officeDocument/2006/relationships/slide" Target="slides/slide55.xml"/><Relationship Id="rId87" Type="http://schemas.openxmlformats.org/officeDocument/2006/relationships/slide" Target="slides/slide76.xml"/><Relationship Id="rId61" Type="http://schemas.openxmlformats.org/officeDocument/2006/relationships/slide" Target="slides/slide50.xml"/><Relationship Id="rId82" Type="http://schemas.openxmlformats.org/officeDocument/2006/relationships/slide" Target="slides/slide71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56" Type="http://schemas.openxmlformats.org/officeDocument/2006/relationships/slide" Target="slides/slide45.xml"/><Relationship Id="rId77" Type="http://schemas.openxmlformats.org/officeDocument/2006/relationships/slide" Target="slides/slide66.xml"/><Relationship Id="rId100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slide" Target="slides/slide61.xml"/><Relationship Id="rId93" Type="http://schemas.openxmlformats.org/officeDocument/2006/relationships/slide" Target="slides/slide82.xml"/><Relationship Id="rId98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Relationship Id="rId4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997AA-CD0E-4BFC-A89A-8BD28A053A25}" type="datetimeFigureOut">
              <a:rPr lang="nl-NL" smtClean="0"/>
              <a:pPr/>
              <a:t>7-9-2020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DAF6E-FA81-4F8C-B1C7-F411E81CC32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560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63784-BB27-424D-BCD1-75E5752009C4}" type="datetimeFigureOut">
              <a:rPr lang="en-GB" smtClean="0"/>
              <a:pPr/>
              <a:t>07/09/2020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B639E-28E7-4199-A1F9-055711766380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385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195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A1F856-F1F3-41AC-AA43-87B10A7569D8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11000B0-517A-4BC3-88B4-7056DA88FF49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03008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1691527-5A3A-480F-A39D-3CF7170FE3B9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43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DE3A85C-7370-4C29-9DD3-475CF251589C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439083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0522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5A42519-8246-409E-9FCA-76AB403B6710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63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87043E-58BD-40CF-97A6-D9C3E4C5DA49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7436602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333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087C02D-2A29-4443-A6AC-97C1325593E2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94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9CEC44-CA3C-4BCF-B39E-6153BC7380AB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99753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2E9EAE2-857F-48D8-A070-42875C635950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215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442ED8-736F-46F7-85E1-EAA2572875AC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654850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63B1A5-C9DF-43E7-B05D-D41D7AA2DF1D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235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A96F99-C7BE-452B-AE76-C974F6F5AD15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635294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B28D8B-F699-4EE2-83BC-833B23D86485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256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74B186-9C6F-49E0-A892-A01E0DFF57CF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504097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D890801-6534-4D25-8E07-3A7A0B75031E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276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22189B1-CE29-4E35-A0F5-CCC37C8F9A67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24927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27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F9BA7DB-8C56-404A-A03A-30A919D3DE06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297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63B340F-1846-4D44-BF5D-A3FF141D1846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101513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A7E29A-478E-4E86-96B3-C73C0B456A57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317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0C407D-8357-4175-8925-E86D2A81DD13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8267485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F05C0A-F948-4F7B-9D24-6D837D6233D5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7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337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FF5DB1-1711-49E1-8855-4FBEB4F479EF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7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67096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5D73CE-D803-4155-9EE3-CF505FE67476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358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A08E1D-239A-4930-BA23-10E5424E6558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9100597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D9755A-9B00-4418-AD06-31F65A565AA0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8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378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720F0D-DD90-4302-BA23-FEBD6BEEC2CC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8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5486635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1442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91D7A0-D3DB-4F8B-A52F-F136253B2CFA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399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7F27AB3-499D-4BB7-BE3B-5FB5F2CC1134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323228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5E1010-80CF-4738-91B5-45963DB2D7EC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9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419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EB6EB4-5786-4C0D-8984-2E66D620DAF8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9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930397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A8B150B-244A-471F-AEA3-B7F4D1D315AE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440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D99256C-A800-47B5-87A7-2BAF723FFCAA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796615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E7919BF-53C3-4E22-83A1-DC62B15A9C56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460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C6E3B7D-5B71-44F3-9ACB-0D5AE99D02BC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911873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9302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9D66B4-650A-48FA-871B-2D679A3EBF6B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481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F5E603-6C72-4CF3-B318-0D6587B6FE33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7698561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02BCB97-CF92-4823-BB7C-9C1A143C5839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501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784F30A-2DF2-4771-A128-594CB667ACB5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6282820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F7E039-3475-47D5-A864-B5FDA4361055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522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2CFA59-D137-4E5E-8767-B1049761D87C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357416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0364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10B00B-D981-4732-B0C7-96B1AC1884FC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542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0FA2F8C-18A9-4BA5-A93D-057035836AA9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3944308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5C93B65-653E-4144-8B57-5EAE0EB26CDD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563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BFB4B4-65B8-4FE7-805B-9C1C2AE097F9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608631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75E6B4-538D-43FF-8555-D037CFCDDCA5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3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583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B9D187-AB8D-4707-8B20-FBDA193628DC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3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929354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2A74D3B-A203-470C-B5B4-67760EEB3B6B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42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604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A87973-D056-474C-AEC1-E47F6FADF464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4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6345646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13D62A-9011-465E-8695-1839146E9BC4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624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2DF0BE-95AF-4AD0-BE42-13FA3995B8BF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6805228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62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1181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0991047-CC87-45A0-94AA-D01828E562B8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645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310103F-2093-414B-9D9C-87363F300EFE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4728646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6DC099B-F172-483B-A154-5390C72EAA66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665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48E1B33-1E7A-4B56-AA7D-4C484FAD53E4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0402359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C7E610-59E5-47E6-B2FA-044921C3830C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686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2D82A6E-1712-45D9-AC2A-57ACFD1329E4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4915677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AAB9E8-9439-4F1C-A3CC-19A2F568B01B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66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706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CFD94AF-6F47-4A93-A447-91483BA626A5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44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6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914676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37D195F-392F-4D68-81E7-FD56B1AEFD48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0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727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090B1AC-1477-48C1-9655-C191343365BB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45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99747379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A42591-B467-407E-BB75-5E9BC0DCF55A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757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8B85BC-8705-4878-AD07-02374D7D3059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46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19300920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22233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5860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77300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5694E7E-6382-4F09-9DF9-D6715AEE6AA5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2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778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A3111D-1928-48DA-9047-74F2F7012DAA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197249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14394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AE5FED-1074-4D68-B352-72855FF52F2C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798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D7773EF-1FB1-42D0-9225-306B3C06F7EB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52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6094374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11785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D22882D-F5DC-4FFA-860C-94FC59F018C7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819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A1C0B7-CF37-455C-B987-ED889E759F64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54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55881621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C4D3E4-62D4-4979-9E24-244C0477832E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839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F7AA4E9-69B4-474C-8432-6EB3DDB4B15B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55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9720054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D22882D-F5DC-4FFA-860C-94FC59F018C7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2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819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A1C0B7-CF37-455C-B987-ED889E759F64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56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5127949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49035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C4D3E4-62D4-4979-9E24-244C0477832E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839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F7AA4E9-69B4-474C-8432-6EB3DDB4B15B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58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37493913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E645D3-0AA2-4134-B539-B41D6A1B3A64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06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880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9A56F6-3B0A-49C2-875C-170F30604ABA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59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0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9622775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84A225-6F7D-479B-A45F-EE77D96ADDC0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1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901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BB61395-BBAB-46E5-82C2-ABC183E6E6E5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90736161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48E6AB-6216-4327-9E66-3AD6DD5E9E58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6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921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09750E-936D-47AB-8E56-16B475C1CD0A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84735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BEE904-B6B6-4A09-BBB4-68DBF2C659AC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81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3F24C52-5E65-4C4B-9DDF-81C91E604A31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19421590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7418AA-D8B1-48A3-A73F-801D4A881412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2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942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B49E0C8-A708-4557-B1C4-203C084C2589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62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2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66256418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78611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5F9B46-56D3-4B23-961C-AA930CEF3362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044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CDFA25-9CB9-4C04-816B-083867F26D05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64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88577548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C7BF7C7-780A-4C2F-902A-5A4FCA741469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65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065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9594CA-CBE1-4279-BFDB-D5F14E00324B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66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65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7131974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99336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22267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33594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8F46110-49E6-4A88-B2CF-0573DF7549A6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005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300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3A176A0-E4E0-4543-A7F9-DC5A86FF9D06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00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46023621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95A4EA-0ADE-4B5B-9E1E-AFEA2701E23D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210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321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CE91DB-BE97-45E5-82E8-3AACEDB1C8DE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21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96487928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00DDF1F-2276-4891-9A0A-F959FA29E951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41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341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F02C75-12C8-4299-9A73-54714E737634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72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41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329326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8FBEF5-681D-4817-BC8D-B1F46DDF1948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02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807806-C4D2-42B3-ADEF-666463D5C58E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6186037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F5C7E1-9D4D-43D6-B447-EE8CEF1EA35C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619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361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55D53E-A5A5-4A30-84E7-AECA84E392B5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73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61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27157469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11FCA3-26CE-4DAF-84C6-00AB420CF6AC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824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382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7CF98E8-5795-40CC-BC1A-A467B00698CB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74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82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84221733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CB4E09-36E3-45F1-A702-93CAB5E385B7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0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40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6E356A-A971-4430-BA23-C1039791787A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75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02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2898339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449D132-4B1E-439F-99D1-489A31F862F2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234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423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EF0AB92-3A4A-4443-A156-5FA050488A8E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76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23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76372222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064B504-0E60-489D-95EE-BAB19F33A035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438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443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5486A2-5B6C-4A2B-9447-7AB9108786C5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77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43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14314977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BA11F4B-0FB6-434C-889C-6CF02C518B6A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643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464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4557886-4C70-4E2E-995B-43C7E85AA8E0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78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64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1701046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06394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27360F5-7235-4550-99F1-A71583E3FA2B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848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484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BB1FEC2-C288-4016-8793-41E90D246CF1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84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51553790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8DB570-F0FF-4855-BDC7-06690F77FAAF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053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505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90EFC0-17F3-4418-97CE-BCE39F3DAF82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05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8788981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The University of Adelaide, School of Computer Science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A6A9D6A-8A6E-42BE-ADE4-472889BDFCD8}" type="datetime3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 September 2020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258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Chapter 2 — Instructions: Language of the Computer</a:t>
            </a:r>
          </a:p>
        </p:txBody>
      </p:sp>
      <p:sp>
        <p:nvSpPr>
          <p:cNvPr id="1525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CE5F56-E476-44E2-B64D-2A50933A23F3}" type="slidenum">
              <a:rPr lang="en-US" altLang="en-US" smtClean="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82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25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6901516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16829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B639E-28E7-4199-A1F9-05571176638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8462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971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9110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8358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1511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9914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216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352928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829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51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414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904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863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H2 V2.3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0110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9397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841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81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352928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H2 V2.3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402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0076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814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0776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5158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9521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CTA01 H2 V2.3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85795" y="6309320"/>
            <a:ext cx="509761" cy="5097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952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t>CTA01 H2 V2.3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585795" y="6309320"/>
            <a:ext cx="509761" cy="5097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4812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1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267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42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5601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329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1436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336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13" y="260350"/>
            <a:ext cx="36512" cy="38163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46050"/>
            <a:ext cx="82597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125538"/>
            <a:ext cx="8270875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  <p:sp>
        <p:nvSpPr>
          <p:cNvPr id="1030" name="Rectangle 7"/>
          <p:cNvSpPr>
            <a:spLocks noChangeArrowheads="1"/>
          </p:cNvSpPr>
          <p:nvPr/>
        </p:nvSpPr>
        <p:spPr bwMode="auto">
          <a:xfrm>
            <a:off x="250825" y="981075"/>
            <a:ext cx="8569325" cy="71438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31" name="Picture 7" descr="MK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0625"/>
            <a:ext cx="16192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80111" y="6381750"/>
            <a:ext cx="3384501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altLang="en-US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599383" y="6375400"/>
            <a:ext cx="1872208" cy="365125"/>
          </a:xfrm>
          <a:prstGeom prst="rect">
            <a:avLst/>
          </a:prstGeom>
        </p:spPr>
        <p:txBody>
          <a:bodyPr anchor="b"/>
          <a:lstStyle>
            <a:lvl1pPr algn="ctr">
              <a:defRPr sz="1400"/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76481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10.xml"/><Relationship Id="rId1" Type="http://schemas.openxmlformats.org/officeDocument/2006/relationships/themeOverride" Target="../theme/themeOverride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ps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1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73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8.emf"/><Relationship Id="rId5" Type="http://schemas.openxmlformats.org/officeDocument/2006/relationships/image" Target="../media/image15.e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7.emf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74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21.emf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2358" t="834" r="7704" b="-1432"/>
          <a:stretch/>
        </p:blipFill>
        <p:spPr>
          <a:xfrm>
            <a:off x="-36512" y="-29050"/>
            <a:ext cx="9217024" cy="705845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884666" y="4437112"/>
            <a:ext cx="5374669" cy="584381"/>
            <a:chOff x="821829" y="5411824"/>
            <a:chExt cx="9575340" cy="584381"/>
          </a:xfrm>
        </p:grpSpPr>
        <p:sp>
          <p:nvSpPr>
            <p:cNvPr id="21" name="Rounded Rectangle 20"/>
            <p:cNvSpPr/>
            <p:nvPr/>
          </p:nvSpPr>
          <p:spPr>
            <a:xfrm>
              <a:off x="3772432" y="5411824"/>
              <a:ext cx="6624737" cy="584381"/>
            </a:xfrm>
            <a:prstGeom prst="roundRect">
              <a:avLst>
                <a:gd name="adj" fmla="val 14418"/>
              </a:avLst>
            </a:prstGeom>
            <a:solidFill>
              <a:schemeClr val="bg1">
                <a:alpha val="9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>
                  <a:solidFill>
                    <a:srgbClr val="CA0032"/>
                  </a:solidFill>
                </a:rPr>
                <a:t>Computer architecture</a:t>
              </a:r>
              <a:endParaRPr lang="en-US" sz="2800" b="1" u="sng" dirty="0">
                <a:solidFill>
                  <a:schemeClr val="bg1"/>
                </a:solidFill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821829" y="5411824"/>
              <a:ext cx="2950603" cy="584381"/>
            </a:xfrm>
            <a:prstGeom prst="roundRect">
              <a:avLst>
                <a:gd name="adj" fmla="val 14418"/>
              </a:avLst>
            </a:prstGeom>
            <a:solidFill>
              <a:schemeClr val="bg1">
                <a:alpha val="9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2800" b="1" dirty="0">
                  <a:solidFill>
                    <a:schemeClr val="tx1"/>
                  </a:solidFill>
                </a:rPr>
                <a:t>ELECTA01</a:t>
              </a:r>
              <a:endParaRPr lang="en-US" sz="2800" b="1" u="sng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3275856" y="2806009"/>
            <a:ext cx="2592288" cy="124598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H2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700" b="1" dirty="0" err="1">
                <a:latin typeface="+mj-lt"/>
                <a:ea typeface="+mj-ea"/>
                <a:cs typeface="+mj-cs"/>
              </a:rPr>
              <a:t>Instructions</a:t>
            </a:r>
            <a:endParaRPr kumimoji="0" lang="en-GB" sz="37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ounded Rectangle 17"/>
          <p:cNvSpPr/>
          <p:nvPr/>
        </p:nvSpPr>
        <p:spPr>
          <a:xfrm>
            <a:off x="5220072" y="5657868"/>
            <a:ext cx="3733303" cy="1042728"/>
          </a:xfrm>
          <a:prstGeom prst="roundRect">
            <a:avLst>
              <a:gd name="adj" fmla="val 14418"/>
            </a:avLst>
          </a:prstGeom>
          <a:solidFill>
            <a:schemeClr val="bg1">
              <a:alpha val="4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 algn="r">
              <a:defRPr/>
            </a:pPr>
            <a:r>
              <a:rPr lang="en-US" sz="1400" b="1" dirty="0">
                <a:solidFill>
                  <a:prstClr val="black"/>
                </a:solidFill>
              </a:rPr>
              <a:t>ELECTA01</a:t>
            </a:r>
          </a:p>
          <a:p>
            <a:pPr lvl="0" algn="r">
              <a:defRPr/>
            </a:pPr>
            <a:r>
              <a:rPr lang="en-US" sz="1400" b="1" dirty="0" err="1">
                <a:solidFill>
                  <a:prstClr val="black"/>
                </a:solidFill>
              </a:rPr>
              <a:t>Hogeschool</a:t>
            </a:r>
            <a:r>
              <a:rPr lang="en-US" sz="1400" b="1" dirty="0">
                <a:solidFill>
                  <a:prstClr val="black"/>
                </a:solidFill>
              </a:rPr>
              <a:t> Rotterdam </a:t>
            </a:r>
          </a:p>
          <a:p>
            <a:pPr lvl="0" algn="r">
              <a:defRPr/>
            </a:pPr>
            <a:r>
              <a:rPr lang="en-US" sz="1400" b="1" dirty="0" err="1">
                <a:solidFill>
                  <a:prstClr val="black"/>
                </a:solidFill>
              </a:rPr>
              <a:t>Opleiding</a:t>
            </a:r>
            <a:r>
              <a:rPr lang="en-US" sz="1400" b="1" dirty="0">
                <a:solidFill>
                  <a:prstClr val="black"/>
                </a:solidFill>
              </a:rPr>
              <a:t> </a:t>
            </a:r>
            <a:r>
              <a:rPr lang="en-US" sz="1400" b="1" dirty="0" err="1">
                <a:solidFill>
                  <a:prstClr val="black"/>
                </a:solidFill>
              </a:rPr>
              <a:t>Elektrotechniek</a:t>
            </a:r>
            <a:endParaRPr lang="en-US" sz="1400" b="1" dirty="0">
              <a:solidFill>
                <a:prstClr val="black"/>
              </a:solidFill>
            </a:endParaRPr>
          </a:p>
          <a:p>
            <a:pPr lvl="0" algn="r">
              <a:defRPr/>
            </a:pPr>
            <a:r>
              <a:rPr lang="en-US" sz="1400" b="1" dirty="0">
                <a:solidFill>
                  <a:prstClr val="black"/>
                </a:solidFill>
              </a:rPr>
              <a:t>Minor Embedded Systems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J.W.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Peltenburg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J.Z.M. Broeders (</a:t>
            </a: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brojz@hr.nl)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430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Arithmetic Operations</a:t>
            </a:r>
            <a:endParaRPr lang="en-AU" altLang="en-US" dirty="0"/>
          </a:p>
        </p:txBody>
      </p:sp>
      <p:sp>
        <p:nvSpPr>
          <p:cNvPr id="11268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Add and subtract, three operands</a:t>
            </a:r>
          </a:p>
          <a:p>
            <a:pPr lvl="1" eaLnBrk="1" hangingPunct="1"/>
            <a:r>
              <a:rPr lang="en-US" altLang="en-US" dirty="0"/>
              <a:t>Two sources and one destination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dirty="0">
                <a:latin typeface="Lucida Console" panose="020B0609040504020204" pitchFamily="49" charset="0"/>
              </a:rPr>
              <a:t>	ADD a, b, c  // a gets b + c</a:t>
            </a:r>
          </a:p>
          <a:p>
            <a:pPr eaLnBrk="1" hangingPunct="1"/>
            <a:r>
              <a:rPr lang="en-US" altLang="en-US" dirty="0"/>
              <a:t>All arithmetic operations have this form</a:t>
            </a:r>
          </a:p>
          <a:p>
            <a:pPr eaLnBrk="1" hangingPunct="1"/>
            <a:r>
              <a:rPr lang="en-US" altLang="en-US" i="1" dirty="0"/>
              <a:t>Design Principle 1:</a:t>
            </a:r>
            <a:r>
              <a:rPr lang="en-US" altLang="en-US" dirty="0"/>
              <a:t> Simplicity favors regularity</a:t>
            </a:r>
          </a:p>
          <a:p>
            <a:pPr lvl="1" eaLnBrk="1" hangingPunct="1"/>
            <a:r>
              <a:rPr lang="en-US" altLang="en-US" dirty="0"/>
              <a:t>Regularity makes implementation simpler</a:t>
            </a:r>
          </a:p>
          <a:p>
            <a:pPr lvl="1" eaLnBrk="1" hangingPunct="1"/>
            <a:r>
              <a:rPr lang="en-US" altLang="en-US" dirty="0"/>
              <a:t>Simplicity enables higher performance at lower cost</a:t>
            </a:r>
            <a:endParaRPr lang="en-AU" altLang="en-US" dirty="0"/>
          </a:p>
        </p:txBody>
      </p:sp>
      <p:sp>
        <p:nvSpPr>
          <p:cNvPr id="11266" name="Footer Placeholder 3"/>
          <p:cNvSpPr>
            <a:spLocks noGrp="1"/>
          </p:cNvSpPr>
          <p:nvPr>
            <p:ph type="ftr" sz="quarter" idx="3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 rot="5400000">
            <a:off x="6677819" y="2099469"/>
            <a:ext cx="45656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§2.2 Operations of the Computer Hardware</a:t>
            </a:r>
          </a:p>
        </p:txBody>
      </p:sp>
    </p:spTree>
    <p:extLst>
      <p:ext uri="{BB962C8B-B14F-4D97-AF65-F5344CB8AC3E}">
        <p14:creationId xmlns:p14="http://schemas.microsoft.com/office/powerpoint/2010/main" val="307520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Arithmetic Example</a:t>
            </a:r>
            <a:endParaRPr lang="en-AU" altLang="en-US"/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f = (g + h) - (</a:t>
            </a:r>
            <a:r>
              <a:rPr lang="en-US" altLang="en-US" sz="2800" dirty="0" err="1">
                <a:latin typeface="Lucida Console" panose="020B0609040504020204" pitchFamily="49" charset="0"/>
              </a:rPr>
              <a:t>i</a:t>
            </a:r>
            <a:r>
              <a:rPr lang="en-US" altLang="en-US" sz="2800" dirty="0">
                <a:latin typeface="Lucida Console" panose="020B0609040504020204" pitchFamily="49" charset="0"/>
              </a:rPr>
              <a:t> + j);</a:t>
            </a:r>
          </a:p>
          <a:p>
            <a:pPr eaLnBrk="1" hangingPunct="1"/>
            <a:r>
              <a:rPr lang="en-US" altLang="en-US" dirty="0"/>
              <a:t>Compiled LEGv8 code: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ADD t0, g, h   // temp t0 = g + h</a:t>
            </a:r>
            <a:br>
              <a:rPr lang="en-US" altLang="en-US" sz="2800" dirty="0">
                <a:latin typeface="Lucida Console" panose="020B0609040504020204" pitchFamily="49" charset="0"/>
              </a:rPr>
            </a:br>
            <a:r>
              <a:rPr lang="en-US" altLang="en-US" sz="2800" dirty="0">
                <a:latin typeface="Lucida Console" panose="020B0609040504020204" pitchFamily="49" charset="0"/>
              </a:rPr>
              <a:t>ADD t1, </a:t>
            </a:r>
            <a:r>
              <a:rPr lang="en-US" altLang="en-US" sz="2800" dirty="0" err="1">
                <a:latin typeface="Lucida Console" panose="020B0609040504020204" pitchFamily="49" charset="0"/>
              </a:rPr>
              <a:t>i</a:t>
            </a:r>
            <a:r>
              <a:rPr lang="en-US" altLang="en-US" sz="2800" dirty="0">
                <a:latin typeface="Lucida Console" panose="020B0609040504020204" pitchFamily="49" charset="0"/>
              </a:rPr>
              <a:t>, j   // temp t1 = </a:t>
            </a:r>
            <a:r>
              <a:rPr lang="en-US" altLang="en-US" sz="2800" dirty="0" err="1">
                <a:latin typeface="Lucida Console" panose="020B0609040504020204" pitchFamily="49" charset="0"/>
              </a:rPr>
              <a:t>i</a:t>
            </a:r>
            <a:r>
              <a:rPr lang="en-US" altLang="en-US" sz="2800" dirty="0">
                <a:latin typeface="Lucida Console" panose="020B0609040504020204" pitchFamily="49" charset="0"/>
              </a:rPr>
              <a:t> + j</a:t>
            </a:r>
            <a:br>
              <a:rPr lang="en-US" altLang="en-US" sz="2800" dirty="0">
                <a:latin typeface="Lucida Console" panose="020B0609040504020204" pitchFamily="49" charset="0"/>
              </a:rPr>
            </a:br>
            <a:r>
              <a:rPr lang="en-US" altLang="en-US" sz="2800" dirty="0">
                <a:latin typeface="Lucida Console" panose="020B0609040504020204" pitchFamily="49" charset="0"/>
              </a:rPr>
              <a:t>SUB f, t0, t1  // f = t0 - t1</a:t>
            </a:r>
            <a:endParaRPr lang="en-AU" altLang="en-US" dirty="0"/>
          </a:p>
        </p:txBody>
      </p:sp>
      <p:sp>
        <p:nvSpPr>
          <p:cNvPr id="13314" name="Footer Placeholder 3"/>
          <p:cNvSpPr>
            <a:spLocks noGrp="1"/>
          </p:cNvSpPr>
          <p:nvPr>
            <p:ph type="ftr" sz="quarter" idx="3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2185802" y="4869160"/>
            <a:ext cx="5256584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Processor does not work with variables but with registers</a:t>
            </a:r>
          </a:p>
        </p:txBody>
      </p:sp>
    </p:spTree>
    <p:extLst>
      <p:ext uri="{BB962C8B-B14F-4D97-AF65-F5344CB8AC3E}">
        <p14:creationId xmlns:p14="http://schemas.microsoft.com/office/powerpoint/2010/main" val="155328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Memory Hierarchy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842" y="818713"/>
            <a:ext cx="8229600" cy="208705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ALU can only operate on values that are inside the register</a:t>
            </a:r>
          </a:p>
          <a:p>
            <a:r>
              <a:rPr lang="en-US" dirty="0"/>
              <a:t>Not directly from the main memory! </a:t>
            </a:r>
          </a:p>
          <a:p>
            <a:r>
              <a:rPr lang="en-US" dirty="0"/>
              <a:t>Need to LOAD stuff from main memory</a:t>
            </a:r>
          </a:p>
          <a:p>
            <a:r>
              <a:rPr lang="en-US" dirty="0"/>
              <a:t>Memory Hierarchy</a:t>
            </a:r>
          </a:p>
          <a:p>
            <a:pPr lvl="1"/>
            <a:r>
              <a:rPr lang="en-US" dirty="0"/>
              <a:t>Will  be discussed later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CTA01 H2 V2.3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Isosceles Triangle 8"/>
          <p:cNvSpPr/>
          <p:nvPr/>
        </p:nvSpPr>
        <p:spPr>
          <a:xfrm>
            <a:off x="3203848" y="3068960"/>
            <a:ext cx="2952328" cy="3168352"/>
          </a:xfrm>
          <a:prstGeom prst="triangle">
            <a:avLst/>
          </a:prstGeom>
          <a:gradFill>
            <a:gsLst>
              <a:gs pos="0">
                <a:srgbClr val="CA0032"/>
              </a:gs>
              <a:gs pos="82000">
                <a:schemeClr val="tx1">
                  <a:lumMod val="75000"/>
                  <a:lumOff val="25000"/>
                </a:schemeClr>
              </a:gs>
            </a:gsLst>
          </a:gradFill>
          <a:ln w="38100">
            <a:solidFill>
              <a:schemeClr val="tx1"/>
            </a:solidFill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915816" y="5229200"/>
            <a:ext cx="3528392" cy="0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915816" y="4581128"/>
            <a:ext cx="3528392" cy="0"/>
          </a:xfrm>
          <a:prstGeom prst="line">
            <a:avLst/>
          </a:prstGeom>
          <a:ln>
            <a:prstDash val="dash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915816" y="3933056"/>
            <a:ext cx="3528392" cy="0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3968" y="4077072"/>
            <a:ext cx="792088" cy="369332"/>
          </a:xfrm>
          <a:prstGeom prst="rect">
            <a:avLst/>
          </a:prstGeom>
          <a:solidFill>
            <a:srgbClr val="FFFFFF">
              <a:alpha val="72941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cache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23928" y="4725144"/>
            <a:ext cx="1512168" cy="369332"/>
          </a:xfrm>
          <a:prstGeom prst="rect">
            <a:avLst/>
          </a:prstGeom>
          <a:solidFill>
            <a:srgbClr val="FFFFFF">
              <a:alpha val="72941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main memory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11960" y="5517232"/>
            <a:ext cx="1008112" cy="369332"/>
          </a:xfrm>
          <a:prstGeom prst="rect">
            <a:avLst/>
          </a:prstGeom>
          <a:solidFill>
            <a:srgbClr val="FFFFFF">
              <a:alpha val="72941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storage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95936" y="3356992"/>
            <a:ext cx="1368152" cy="369332"/>
          </a:xfrm>
          <a:prstGeom prst="rect">
            <a:avLst/>
          </a:prstGeom>
          <a:solidFill>
            <a:srgbClr val="FFFFFF">
              <a:alpha val="72941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cpu</a:t>
            </a:r>
            <a:r>
              <a:rPr lang="en-US" dirty="0">
                <a:solidFill>
                  <a:schemeClr val="tx1"/>
                </a:solidFill>
              </a:rPr>
              <a:t> registers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rot="5400000">
            <a:off x="935993" y="4688743"/>
            <a:ext cx="3240360" cy="794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979712" y="4364310"/>
            <a:ext cx="534634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b="1" i="1" dirty="0"/>
              <a:t>size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rot="5400000" flipH="1" flipV="1">
            <a:off x="5148858" y="4652342"/>
            <a:ext cx="3168352" cy="1588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804248" y="4365104"/>
            <a:ext cx="572080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b="1" i="1" dirty="0"/>
              <a:t>cost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rot="5400000" flipH="1" flipV="1">
            <a:off x="6228978" y="4652342"/>
            <a:ext cx="3168352" cy="1588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884368" y="4365104"/>
            <a:ext cx="748923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b="1" i="1" dirty="0"/>
              <a:t>speed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 rot="5400000">
            <a:off x="-420936" y="4688743"/>
            <a:ext cx="3240360" cy="794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10586" y="4375418"/>
            <a:ext cx="1233094" cy="369332"/>
          </a:xfrm>
          <a:prstGeom prst="rect">
            <a:avLst/>
          </a:prstGeom>
          <a:solidFill>
            <a:srgbClr val="FFFFFF"/>
          </a:solidFill>
          <a:effectLst/>
        </p:spPr>
        <p:txBody>
          <a:bodyPr wrap="none" rtlCol="0">
            <a:spAutoFit/>
          </a:bodyPr>
          <a:lstStyle/>
          <a:p>
            <a:r>
              <a:rPr lang="en-US" b="1" i="1" dirty="0"/>
              <a:t>complexity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13656" y="5517232"/>
            <a:ext cx="68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TBs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46854" y="4756204"/>
            <a:ext cx="699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GBs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13540" y="4033393"/>
                <a:ext cx="11323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dirty="0"/>
                  <a:t>KBs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dirty="0"/>
                  <a:t>MBs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540" y="4033393"/>
                <a:ext cx="1132344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2151" t="-10000" r="-4301" b="-2666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814995" y="3374114"/>
            <a:ext cx="699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&lt;KBs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84368" y="5313982"/>
            <a:ext cx="1152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70-150 ns</a:t>
            </a:r>
          </a:p>
          <a:p>
            <a:br>
              <a:rPr lang="en-US" dirty="0"/>
            </a:br>
            <a:r>
              <a:rPr lang="en-US" dirty="0"/>
              <a:t>5-20 </a:t>
            </a:r>
            <a:r>
              <a:rPr lang="en-US" dirty="0" err="1"/>
              <a:t>ms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884369" y="4717789"/>
            <a:ext cx="105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50-70 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84366" y="3994978"/>
            <a:ext cx="1152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0.5-2.5 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884368" y="3335699"/>
                <a:ext cx="10247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1/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3335699"/>
                <a:ext cx="1024719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Register Operands</a:t>
            </a:r>
            <a:endParaRPr lang="en-AU" altLang="en-US"/>
          </a:p>
        </p:txBody>
      </p:sp>
      <p:sp>
        <p:nvSpPr>
          <p:cNvPr id="15364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Arithmetic instructions use register</a:t>
            </a:r>
            <a:br>
              <a:rPr lang="en-US" altLang="en-US" sz="2800" dirty="0"/>
            </a:br>
            <a:r>
              <a:rPr lang="en-US" altLang="en-US" sz="2800" dirty="0"/>
              <a:t>operands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LEGv8 has a 32 × 64-bit register file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Use for frequently accessed data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64-bit data is called a “</a:t>
            </a:r>
            <a:r>
              <a:rPr lang="en-US" altLang="en-US" sz="2400" dirty="0" err="1"/>
              <a:t>doubleword</a:t>
            </a:r>
            <a:r>
              <a:rPr lang="en-US" altLang="en-US" sz="2400" dirty="0"/>
              <a:t>”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31 x 64-bit general purpose registers X0 to X30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32-bit data called a “word”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31 x 32-bit general purpose sub-registers W0 to W30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i="1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i="1" dirty="0"/>
              <a:t>Design Principle 2:</a:t>
            </a:r>
            <a:r>
              <a:rPr lang="en-US" altLang="en-US" sz="2800" dirty="0"/>
              <a:t> Smaller is faster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Compare to main memory: millions of locations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 rot="5400000">
            <a:off x="6734969" y="2042319"/>
            <a:ext cx="44513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§2.3 Operands of the Computer Hardware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4801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LEGv8 Registers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dirty="0">
                <a:solidFill>
                  <a:schemeClr val="bg1">
                    <a:lumMod val="65000"/>
                  </a:schemeClr>
                </a:solidFill>
              </a:rPr>
              <a:t>X0 – X7: procedure arguments/results</a:t>
            </a:r>
          </a:p>
          <a:p>
            <a:r>
              <a:rPr lang="en-US" altLang="en-US" sz="2400" dirty="0">
                <a:solidFill>
                  <a:schemeClr val="bg1">
                    <a:lumMod val="65000"/>
                  </a:schemeClr>
                </a:solidFill>
              </a:rPr>
              <a:t>X8: indirect result location register</a:t>
            </a:r>
          </a:p>
          <a:p>
            <a:r>
              <a:rPr lang="en-US" altLang="en-US" sz="2400" dirty="0"/>
              <a:t>X9 – X15: temporaries</a:t>
            </a:r>
          </a:p>
          <a:p>
            <a:r>
              <a:rPr lang="en-US" altLang="en-US" sz="2400" dirty="0">
                <a:solidFill>
                  <a:schemeClr val="bg1">
                    <a:lumMod val="65000"/>
                  </a:schemeClr>
                </a:solidFill>
              </a:rPr>
              <a:t>X16 – X17 (IP0 – IP1): may be used by linker as a scratch register, other times as temporary register</a:t>
            </a:r>
          </a:p>
          <a:p>
            <a:r>
              <a:rPr lang="en-US" altLang="en-US" sz="2400" dirty="0">
                <a:solidFill>
                  <a:schemeClr val="bg1">
                    <a:lumMod val="65000"/>
                  </a:schemeClr>
                </a:solidFill>
              </a:rPr>
              <a:t>X18:  platform register for platform independent code; otherwise a temporary register</a:t>
            </a:r>
          </a:p>
          <a:p>
            <a:r>
              <a:rPr lang="en-US" altLang="en-US" sz="2400" dirty="0"/>
              <a:t>X19 – X27: saved</a:t>
            </a:r>
          </a:p>
          <a:p>
            <a:r>
              <a:rPr lang="en-US" altLang="en-US" sz="2400" dirty="0">
                <a:solidFill>
                  <a:schemeClr val="bg1">
                    <a:lumMod val="65000"/>
                  </a:schemeClr>
                </a:solidFill>
              </a:rPr>
              <a:t>X28 (SP): stack pointer</a:t>
            </a:r>
          </a:p>
          <a:p>
            <a:r>
              <a:rPr lang="en-US" altLang="en-US" sz="2400" dirty="0">
                <a:solidFill>
                  <a:schemeClr val="bg1">
                    <a:lumMod val="65000"/>
                  </a:schemeClr>
                </a:solidFill>
              </a:rPr>
              <a:t>X29 (FP): frame pointer</a:t>
            </a:r>
          </a:p>
          <a:p>
            <a:r>
              <a:rPr lang="en-US" altLang="en-US" sz="2400" dirty="0">
                <a:solidFill>
                  <a:schemeClr val="bg1">
                    <a:lumMod val="65000"/>
                  </a:schemeClr>
                </a:solidFill>
              </a:rPr>
              <a:t>X30 (LR): link register (return address)</a:t>
            </a:r>
          </a:p>
          <a:p>
            <a:r>
              <a:rPr lang="en-US" altLang="en-US" sz="2400" dirty="0"/>
              <a:t>XZR (register 31): the constant value 0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5796136" y="4005064"/>
            <a:ext cx="3043587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X0 – X8, X16 – X18, X28 – X30  will be explained later</a:t>
            </a:r>
          </a:p>
        </p:txBody>
      </p:sp>
    </p:spTree>
    <p:extLst>
      <p:ext uri="{BB962C8B-B14F-4D97-AF65-F5344CB8AC3E}">
        <p14:creationId xmlns:p14="http://schemas.microsoft.com/office/powerpoint/2010/main" val="250988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Register Operand Example</a:t>
            </a:r>
            <a:endParaRPr lang="en-AU" altLang="en-US"/>
          </a:p>
        </p:txBody>
      </p:sp>
      <p:sp>
        <p:nvSpPr>
          <p:cNvPr id="18436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 code: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f = (g + h) - (</a:t>
            </a:r>
            <a:r>
              <a:rPr lang="en-US" altLang="en-US" sz="2800" dirty="0" err="1">
                <a:latin typeface="Lucida Console" panose="020B0609040504020204" pitchFamily="49" charset="0"/>
              </a:rPr>
              <a:t>i</a:t>
            </a:r>
            <a:r>
              <a:rPr lang="en-US" altLang="en-US" sz="2800" dirty="0">
                <a:latin typeface="Lucida Console" panose="020B0609040504020204" pitchFamily="49" charset="0"/>
              </a:rPr>
              <a:t> + j);</a:t>
            </a:r>
          </a:p>
          <a:p>
            <a:pPr lvl="1" eaLnBrk="1" hangingPunct="1"/>
            <a:r>
              <a:rPr lang="en-US" altLang="en-US" dirty="0"/>
              <a:t>f, …, j in X19, X20, …, X23</a:t>
            </a:r>
          </a:p>
          <a:p>
            <a:pPr lvl="1"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Compiled LEGv8 code: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ADD X9, X20, X21</a:t>
            </a:r>
            <a:br>
              <a:rPr lang="en-US" altLang="en-US" sz="2800" dirty="0">
                <a:latin typeface="Lucida Console" panose="020B0609040504020204" pitchFamily="49" charset="0"/>
              </a:rPr>
            </a:br>
            <a:r>
              <a:rPr lang="en-US" altLang="en-US" sz="2800" dirty="0">
                <a:latin typeface="Lucida Console" panose="020B0609040504020204" pitchFamily="49" charset="0"/>
              </a:rPr>
              <a:t>ADD X10, X22, X23</a:t>
            </a:r>
            <a:br>
              <a:rPr lang="en-US" altLang="en-US" sz="2800" dirty="0">
                <a:latin typeface="Lucida Console" panose="020B0609040504020204" pitchFamily="49" charset="0"/>
              </a:rPr>
            </a:br>
            <a:r>
              <a:rPr lang="en-US" altLang="en-US" sz="2800" dirty="0">
                <a:latin typeface="Lucida Console" panose="020B0609040504020204" pitchFamily="49" charset="0"/>
              </a:rPr>
              <a:t>SUB X19, X9, X10</a:t>
            </a:r>
            <a:endParaRPr lang="en-AU" altLang="en-US" sz="2800" dirty="0">
              <a:latin typeface="Lucida Console" panose="020B0609040504020204" pitchFamily="49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8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Memory Operands</a:t>
            </a:r>
            <a:endParaRPr lang="en-AU" altLang="en-US"/>
          </a:p>
        </p:txBody>
      </p:sp>
      <p:sp>
        <p:nvSpPr>
          <p:cNvPr id="2048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/>
              <a:t>Main memory used for composite data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Arrays, structures, dynamic data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400"/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To apply arithmetic operations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Load values from memory into registers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Store result from register to memory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400"/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Memory is byte addressed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Each address identifies an 8-bit byte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400"/>
          </a:p>
          <a:p>
            <a:pPr eaLnBrk="1" hangingPunct="1">
              <a:lnSpc>
                <a:spcPct val="80000"/>
              </a:lnSpc>
            </a:pPr>
            <a:r>
              <a:rPr lang="en-US" altLang="en-US" sz="2800"/>
              <a:t>LEGv8 does not require words to be aligned in memory, except for instructions and the stack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0588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253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Memory Operand Example</a:t>
            </a:r>
            <a:endParaRPr lang="en-AU" altLang="en-US"/>
          </a:p>
        </p:txBody>
      </p:sp>
      <p:sp>
        <p:nvSpPr>
          <p:cNvPr id="22532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 code: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A[12] = h + A[8];</a:t>
            </a:r>
          </a:p>
          <a:p>
            <a:pPr lvl="1" eaLnBrk="1" hangingPunct="1"/>
            <a:r>
              <a:rPr lang="en-US" altLang="en-US" dirty="0"/>
              <a:t>h in X21, base address of A in X22</a:t>
            </a:r>
          </a:p>
          <a:p>
            <a:pPr eaLnBrk="1" hangingPunct="1"/>
            <a:r>
              <a:rPr lang="en-US" altLang="en-US" dirty="0"/>
              <a:t>Compiled LEGv8 code:</a:t>
            </a:r>
          </a:p>
          <a:p>
            <a:pPr lvl="1" eaLnBrk="1" hangingPunct="1"/>
            <a:r>
              <a:rPr lang="en-US" altLang="en-US" dirty="0"/>
              <a:t>Index 8 requires offset of 64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LDUR	X9,[X22,#64] // U for “unscaled”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ADD		X9,X21,X9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STUR	X9,[X22,#96]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17</a:t>
            </a:fld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6AB4161-C448-4A29-81FF-674510CC3C2E}"/>
              </a:ext>
            </a:extLst>
          </p:cNvPr>
          <p:cNvSpPr txBox="1"/>
          <p:nvPr/>
        </p:nvSpPr>
        <p:spPr>
          <a:xfrm>
            <a:off x="5508104" y="3309368"/>
            <a:ext cx="5040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8628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Registers vs. Memory</a:t>
            </a:r>
            <a:endParaRPr lang="en-AU" altLang="en-US"/>
          </a:p>
        </p:txBody>
      </p:sp>
      <p:sp>
        <p:nvSpPr>
          <p:cNvPr id="24580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Registers are faster to access than memory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Operating on memory data requires loads and stores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More instructions to be executed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Compiler must use registers for variables as much as possible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Only spill to memory for less frequently used variables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Register optimization is important!</a:t>
            </a:r>
            <a:endParaRPr lang="en-AU" alt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9368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Immediate Operands</a:t>
            </a:r>
            <a:endParaRPr lang="en-AU" altLang="en-US"/>
          </a:p>
        </p:txBody>
      </p:sp>
      <p:sp>
        <p:nvSpPr>
          <p:cNvPr id="26628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Constant data specified in an instruction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ADDI X22, X22, #4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i="1" dirty="0"/>
              <a:t>Design Principle 3:</a:t>
            </a:r>
            <a:r>
              <a:rPr lang="en-US" altLang="en-US" dirty="0"/>
              <a:t> Make the common case fast</a:t>
            </a:r>
          </a:p>
          <a:p>
            <a:pPr lvl="1" eaLnBrk="1" hangingPunct="1"/>
            <a:r>
              <a:rPr lang="en-US" altLang="en-US" dirty="0"/>
              <a:t>Small constants are common</a:t>
            </a:r>
          </a:p>
          <a:p>
            <a:pPr lvl="1" eaLnBrk="1" hangingPunct="1"/>
            <a:r>
              <a:rPr lang="en-US" altLang="en-US" dirty="0"/>
              <a:t>Immediate operand avoids a load instruction</a:t>
            </a:r>
            <a:endParaRPr lang="en-AU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263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Instructions</a:t>
            </a:r>
            <a:r>
              <a:rPr lang="nl-NL" dirty="0"/>
              <a:t>: The </a:t>
            </a:r>
            <a:r>
              <a:rPr lang="nl-NL" dirty="0" err="1"/>
              <a:t>language</a:t>
            </a:r>
            <a:r>
              <a:rPr lang="nl-NL" dirty="0"/>
              <a:t> of the computer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Hoofdstuk 2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H2 V2.3</a:t>
            </a:r>
            <a:endParaRPr lang="nl-NL" dirty="0"/>
          </a:p>
        </p:txBody>
      </p:sp>
      <p:sp>
        <p:nvSpPr>
          <p:cNvPr id="3" name="SMARTInkShape-453"/>
          <p:cNvSpPr/>
          <p:nvPr/>
        </p:nvSpPr>
        <p:spPr>
          <a:xfrm>
            <a:off x="-502920" y="6669405"/>
            <a:ext cx="1" cy="8573"/>
          </a:xfrm>
          <a:custGeom>
            <a:avLst/>
            <a:gdLst/>
            <a:ahLst/>
            <a:cxnLst/>
            <a:rect l="0" t="0" r="0" b="0"/>
            <a:pathLst>
              <a:path w="1" h="8573">
                <a:moveTo>
                  <a:pt x="0" y="0"/>
                </a:moveTo>
                <a:lnTo>
                  <a:pt x="0" y="8572"/>
                </a:lnTo>
              </a:path>
            </a:pathLst>
          </a:cu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Signed and Unsigned Numbers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/>
                </a:solidFill>
              </a:rPr>
              <a:t>I</a:t>
            </a:r>
            <a:r>
              <a:rPr lang="en-US" dirty="0"/>
              <a:t> skip this part of the lecture because you already now this stuff.</a:t>
            </a:r>
          </a:p>
          <a:p>
            <a:r>
              <a:rPr lang="en-US" b="1" dirty="0">
                <a:solidFill>
                  <a:schemeClr val="tx2"/>
                </a:solidFill>
              </a:rPr>
              <a:t>You</a:t>
            </a:r>
            <a:r>
              <a:rPr lang="en-US" dirty="0"/>
              <a:t> maybe have to study paragraph 2.4 yourself!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93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8675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Unsigned Binary Integers</a:t>
            </a:r>
            <a:endParaRPr lang="en-AU" altLang="en-US"/>
          </a:p>
        </p:txBody>
      </p:sp>
      <p:sp>
        <p:nvSpPr>
          <p:cNvPr id="28676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647700"/>
          </a:xfrm>
        </p:spPr>
        <p:txBody>
          <a:bodyPr/>
          <a:lstStyle/>
          <a:p>
            <a:pPr eaLnBrk="1" hangingPunct="1"/>
            <a:r>
              <a:rPr lang="en-US" altLang="en-US"/>
              <a:t>Given an n-bit number</a:t>
            </a:r>
            <a:endParaRPr lang="en-AU" altLang="en-US"/>
          </a:p>
        </p:txBody>
      </p:sp>
      <p:graphicFrame>
        <p:nvGraphicFramePr>
          <p:cNvPr id="28677" name="Object 4"/>
          <p:cNvGraphicFramePr>
            <a:graphicFrameLocks noChangeAspect="1"/>
          </p:cNvGraphicFramePr>
          <p:nvPr/>
        </p:nvGraphicFramePr>
        <p:xfrm>
          <a:off x="1447800" y="1844675"/>
          <a:ext cx="6010275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Equation" r:id="rId4" imgW="2501900" imgH="241300" progId="Equation.3">
                  <p:embed/>
                </p:oleObj>
              </mc:Choice>
              <mc:Fallback>
                <p:oleObj name="Equation" r:id="rId4" imgW="25019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844675"/>
                        <a:ext cx="6010275" cy="579438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684213" y="2565400"/>
            <a:ext cx="82708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>
                <a:solidFill>
                  <a:srgbClr val="000000"/>
                </a:solidFill>
              </a:rPr>
              <a:t>Range: 0 to +2</a:t>
            </a:r>
            <a:r>
              <a:rPr lang="en-US" altLang="en-US" baseline="30000">
                <a:solidFill>
                  <a:srgbClr val="000000"/>
                </a:solidFill>
              </a:rPr>
              <a:t>n</a:t>
            </a:r>
            <a:r>
              <a:rPr lang="en-US" altLang="en-US">
                <a:solidFill>
                  <a:srgbClr val="000000"/>
                </a:solidFill>
              </a:rPr>
              <a:t> – 1</a:t>
            </a:r>
          </a:p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>
                <a:solidFill>
                  <a:srgbClr val="000000"/>
                </a:solidFill>
              </a:rPr>
              <a:t>Example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 sz="2400">
                <a:solidFill>
                  <a:srgbClr val="000000"/>
                </a:solidFill>
              </a:rPr>
              <a:t>0000 0000 0000 0000 0000 0000 0000 1011</a:t>
            </a:r>
            <a:r>
              <a:rPr lang="en-US" altLang="en-US" sz="2400" baseline="-25000">
                <a:solidFill>
                  <a:srgbClr val="000000"/>
                </a:solidFill>
              </a:rPr>
              <a:t>2</a:t>
            </a:r>
            <a:br>
              <a:rPr lang="en-US" altLang="en-US" sz="2400">
                <a:solidFill>
                  <a:srgbClr val="000000"/>
                </a:solidFill>
              </a:rPr>
            </a:br>
            <a:r>
              <a:rPr lang="en-US" altLang="en-US" sz="2400">
                <a:solidFill>
                  <a:srgbClr val="000000"/>
                </a:solidFill>
              </a:rPr>
              <a:t>= 0 + … + 1×2</a:t>
            </a:r>
            <a:r>
              <a:rPr lang="en-US" altLang="en-US" sz="2400" baseline="30000">
                <a:solidFill>
                  <a:srgbClr val="000000"/>
                </a:solidFill>
              </a:rPr>
              <a:t>3</a:t>
            </a:r>
            <a:r>
              <a:rPr lang="en-US" altLang="en-US" sz="2400">
                <a:solidFill>
                  <a:srgbClr val="000000"/>
                </a:solidFill>
              </a:rPr>
              <a:t> + 0×2</a:t>
            </a:r>
            <a:r>
              <a:rPr lang="en-US" altLang="en-US" sz="2400" baseline="30000">
                <a:solidFill>
                  <a:srgbClr val="000000"/>
                </a:solidFill>
              </a:rPr>
              <a:t>2</a:t>
            </a:r>
            <a:r>
              <a:rPr lang="en-US" altLang="en-US" sz="2400">
                <a:solidFill>
                  <a:srgbClr val="000000"/>
                </a:solidFill>
              </a:rPr>
              <a:t> +1×2</a:t>
            </a:r>
            <a:r>
              <a:rPr lang="en-US" altLang="en-US" sz="2400" baseline="30000">
                <a:solidFill>
                  <a:srgbClr val="000000"/>
                </a:solidFill>
              </a:rPr>
              <a:t>1</a:t>
            </a:r>
            <a:r>
              <a:rPr lang="en-US" altLang="en-US" sz="2400">
                <a:solidFill>
                  <a:srgbClr val="000000"/>
                </a:solidFill>
              </a:rPr>
              <a:t> +1×2</a:t>
            </a:r>
            <a:r>
              <a:rPr lang="en-US" altLang="en-US" sz="2400" baseline="30000">
                <a:solidFill>
                  <a:srgbClr val="000000"/>
                </a:solidFill>
              </a:rPr>
              <a:t>0</a:t>
            </a:r>
            <a:br>
              <a:rPr lang="en-US" altLang="en-US" sz="2400">
                <a:solidFill>
                  <a:srgbClr val="000000"/>
                </a:solidFill>
              </a:rPr>
            </a:br>
            <a:r>
              <a:rPr lang="en-US" altLang="en-US" sz="2400">
                <a:solidFill>
                  <a:srgbClr val="000000"/>
                </a:solidFill>
              </a:rPr>
              <a:t>= 0 + … + 8 + 0 + 2 + 1 = 11</a:t>
            </a:r>
            <a:r>
              <a:rPr lang="en-US" altLang="en-US" sz="2400" baseline="-25000">
                <a:solidFill>
                  <a:srgbClr val="000000"/>
                </a:solidFill>
              </a:rPr>
              <a:t>10</a:t>
            </a:r>
            <a:endParaRPr lang="en-US" altLang="en-US" sz="2400">
              <a:solidFill>
                <a:srgbClr val="000000"/>
              </a:solidFill>
            </a:endParaRPr>
          </a:p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>
                <a:solidFill>
                  <a:srgbClr val="000000"/>
                </a:solidFill>
              </a:rPr>
              <a:t>Using 32 bits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>
                <a:solidFill>
                  <a:srgbClr val="000000"/>
                </a:solidFill>
              </a:rPr>
              <a:t>0 to +4,294,967,295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 rot="5400000">
            <a:off x="7027069" y="1750219"/>
            <a:ext cx="38671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§2.4 Signed and Unsigned Numbers</a:t>
            </a:r>
          </a:p>
        </p:txBody>
      </p:sp>
      <p:sp>
        <p:nvSpPr>
          <p:cNvPr id="9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7129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30723" name="Rectangle 6"/>
          <p:cNvSpPr>
            <a:spLocks noGrp="1" noChangeArrowheads="1"/>
          </p:cNvSpPr>
          <p:nvPr>
            <p:ph type="title"/>
          </p:nvPr>
        </p:nvSpPr>
        <p:spPr>
          <a:xfrm>
            <a:off x="684213" y="206375"/>
            <a:ext cx="8259762" cy="701675"/>
          </a:xfrm>
        </p:spPr>
        <p:txBody>
          <a:bodyPr/>
          <a:lstStyle/>
          <a:p>
            <a:pPr eaLnBrk="1" hangingPunct="1"/>
            <a:r>
              <a:rPr lang="en-US" altLang="en-US" sz="4000"/>
              <a:t>2s-Complement Signed Integers</a:t>
            </a:r>
            <a:endParaRPr lang="en-AU" altLang="en-US" sz="4000"/>
          </a:p>
        </p:txBody>
      </p:sp>
      <p:sp>
        <p:nvSpPr>
          <p:cNvPr id="3072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647700"/>
          </a:xfrm>
        </p:spPr>
        <p:txBody>
          <a:bodyPr/>
          <a:lstStyle/>
          <a:p>
            <a:pPr eaLnBrk="1" hangingPunct="1"/>
            <a:r>
              <a:rPr lang="en-US" altLang="en-US"/>
              <a:t>Given an n-bit number</a:t>
            </a:r>
            <a:endParaRPr lang="en-AU" altLang="en-US"/>
          </a:p>
        </p:txBody>
      </p:sp>
      <p:graphicFrame>
        <p:nvGraphicFramePr>
          <p:cNvPr id="30725" name="Object 4"/>
          <p:cNvGraphicFramePr>
            <a:graphicFrameLocks noChangeAspect="1"/>
          </p:cNvGraphicFramePr>
          <p:nvPr/>
        </p:nvGraphicFramePr>
        <p:xfrm>
          <a:off x="1433513" y="1844675"/>
          <a:ext cx="62230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Equation" r:id="rId4" imgW="2590800" imgH="241300" progId="Equation.3">
                  <p:embed/>
                </p:oleObj>
              </mc:Choice>
              <mc:Fallback>
                <p:oleObj name="Equation" r:id="rId4" imgW="25908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3513" y="1844675"/>
                        <a:ext cx="6223000" cy="579438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684213" y="2565400"/>
            <a:ext cx="827087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>
                <a:solidFill>
                  <a:srgbClr val="000000"/>
                </a:solidFill>
              </a:rPr>
              <a:t>Range: –2</a:t>
            </a:r>
            <a:r>
              <a:rPr lang="en-US" altLang="en-US" baseline="30000">
                <a:solidFill>
                  <a:srgbClr val="000000"/>
                </a:solidFill>
              </a:rPr>
              <a:t>n – 1</a:t>
            </a:r>
            <a:r>
              <a:rPr lang="en-US" altLang="en-US">
                <a:solidFill>
                  <a:srgbClr val="000000"/>
                </a:solidFill>
              </a:rPr>
              <a:t> to +2</a:t>
            </a:r>
            <a:r>
              <a:rPr lang="en-US" altLang="en-US" baseline="30000">
                <a:solidFill>
                  <a:srgbClr val="000000"/>
                </a:solidFill>
              </a:rPr>
              <a:t>n – 1</a:t>
            </a:r>
            <a:r>
              <a:rPr lang="en-US" altLang="en-US">
                <a:solidFill>
                  <a:srgbClr val="000000"/>
                </a:solidFill>
              </a:rPr>
              <a:t> – 1</a:t>
            </a:r>
          </a:p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>
                <a:solidFill>
                  <a:srgbClr val="000000"/>
                </a:solidFill>
              </a:rPr>
              <a:t>Example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 sz="2400">
                <a:solidFill>
                  <a:srgbClr val="000000"/>
                </a:solidFill>
              </a:rPr>
              <a:t>1111 1111 1111 1111 1111 1111 1111 1100</a:t>
            </a:r>
            <a:r>
              <a:rPr lang="en-US" altLang="en-US" sz="2400" baseline="-25000">
                <a:solidFill>
                  <a:srgbClr val="000000"/>
                </a:solidFill>
              </a:rPr>
              <a:t>2</a:t>
            </a:r>
            <a:br>
              <a:rPr lang="en-US" altLang="en-US" sz="2400">
                <a:solidFill>
                  <a:srgbClr val="000000"/>
                </a:solidFill>
              </a:rPr>
            </a:br>
            <a:r>
              <a:rPr lang="en-US" altLang="en-US" sz="2400">
                <a:solidFill>
                  <a:srgbClr val="000000"/>
                </a:solidFill>
              </a:rPr>
              <a:t>= –1×2</a:t>
            </a:r>
            <a:r>
              <a:rPr lang="en-US" altLang="en-US" sz="2400" baseline="30000">
                <a:solidFill>
                  <a:srgbClr val="000000"/>
                </a:solidFill>
              </a:rPr>
              <a:t>31</a:t>
            </a:r>
            <a:r>
              <a:rPr lang="en-US" altLang="en-US" sz="2400">
                <a:solidFill>
                  <a:srgbClr val="000000"/>
                </a:solidFill>
              </a:rPr>
              <a:t> + 1×2</a:t>
            </a:r>
            <a:r>
              <a:rPr lang="en-US" altLang="en-US" sz="2400" baseline="30000">
                <a:solidFill>
                  <a:srgbClr val="000000"/>
                </a:solidFill>
              </a:rPr>
              <a:t>30</a:t>
            </a:r>
            <a:r>
              <a:rPr lang="en-US" altLang="en-US" sz="2400">
                <a:solidFill>
                  <a:srgbClr val="000000"/>
                </a:solidFill>
              </a:rPr>
              <a:t> + … + 1×2</a:t>
            </a:r>
            <a:r>
              <a:rPr lang="en-US" altLang="en-US" sz="2400" baseline="30000">
                <a:solidFill>
                  <a:srgbClr val="000000"/>
                </a:solidFill>
              </a:rPr>
              <a:t>2</a:t>
            </a:r>
            <a:r>
              <a:rPr lang="en-US" altLang="en-US" sz="2400">
                <a:solidFill>
                  <a:srgbClr val="000000"/>
                </a:solidFill>
              </a:rPr>
              <a:t> +0×2</a:t>
            </a:r>
            <a:r>
              <a:rPr lang="en-US" altLang="en-US" sz="2400" baseline="30000">
                <a:solidFill>
                  <a:srgbClr val="000000"/>
                </a:solidFill>
              </a:rPr>
              <a:t>1</a:t>
            </a:r>
            <a:r>
              <a:rPr lang="en-US" altLang="en-US" sz="2400">
                <a:solidFill>
                  <a:srgbClr val="000000"/>
                </a:solidFill>
              </a:rPr>
              <a:t> +0×2</a:t>
            </a:r>
            <a:r>
              <a:rPr lang="en-US" altLang="en-US" sz="2400" baseline="30000">
                <a:solidFill>
                  <a:srgbClr val="000000"/>
                </a:solidFill>
              </a:rPr>
              <a:t>0</a:t>
            </a:r>
            <a:br>
              <a:rPr lang="en-US" altLang="en-US" sz="2400">
                <a:solidFill>
                  <a:srgbClr val="000000"/>
                </a:solidFill>
              </a:rPr>
            </a:br>
            <a:r>
              <a:rPr lang="en-US" altLang="en-US" sz="2400">
                <a:solidFill>
                  <a:srgbClr val="000000"/>
                </a:solidFill>
              </a:rPr>
              <a:t>= –2,147,483,648 + 2,147,483,644 = –4</a:t>
            </a:r>
            <a:r>
              <a:rPr lang="en-US" altLang="en-US" sz="2400" baseline="-25000">
                <a:solidFill>
                  <a:srgbClr val="000000"/>
                </a:solidFill>
              </a:rPr>
              <a:t>10</a:t>
            </a:r>
            <a:endParaRPr lang="en-US" altLang="en-US" sz="2400">
              <a:solidFill>
                <a:srgbClr val="000000"/>
              </a:solidFill>
            </a:endParaRPr>
          </a:p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>
                <a:solidFill>
                  <a:srgbClr val="000000"/>
                </a:solidFill>
              </a:rPr>
              <a:t>Using 32 bits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>
                <a:solidFill>
                  <a:srgbClr val="000000"/>
                </a:solidFill>
              </a:rPr>
              <a:t>–2,147,483,648 to +2,147,483,647</a:t>
            </a:r>
          </a:p>
        </p:txBody>
      </p:sp>
      <p:sp>
        <p:nvSpPr>
          <p:cNvPr id="9" name="TextBox 11"/>
          <p:cNvSpPr txBox="1"/>
          <p:nvPr/>
        </p:nvSpPr>
        <p:spPr>
          <a:xfrm>
            <a:off x="8047137" y="799268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1786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32771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206375"/>
            <a:ext cx="8259762" cy="701675"/>
          </a:xfrm>
        </p:spPr>
        <p:txBody>
          <a:bodyPr/>
          <a:lstStyle/>
          <a:p>
            <a:pPr eaLnBrk="1" hangingPunct="1"/>
            <a:r>
              <a:rPr lang="en-US" altLang="en-US" sz="4000"/>
              <a:t>2s-Complement Signed Integers</a:t>
            </a:r>
            <a:endParaRPr lang="en-AU" altLang="en-US" sz="4000"/>
          </a:p>
        </p:txBody>
      </p:sp>
      <p:sp>
        <p:nvSpPr>
          <p:cNvPr id="32772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tabLst>
                <a:tab pos="1341438" algn="l"/>
                <a:tab pos="2874963" algn="l"/>
              </a:tabLst>
            </a:pPr>
            <a:r>
              <a:rPr lang="en-US" altLang="en-US" sz="2800"/>
              <a:t>Bit 31 is sign bit</a:t>
            </a:r>
          </a:p>
          <a:p>
            <a:pPr lvl="1" eaLnBrk="1" hangingPunct="1">
              <a:lnSpc>
                <a:spcPct val="90000"/>
              </a:lnSpc>
              <a:tabLst>
                <a:tab pos="1341438" algn="l"/>
                <a:tab pos="2874963" algn="l"/>
              </a:tabLst>
            </a:pPr>
            <a:r>
              <a:rPr lang="en-US" altLang="en-US" sz="2400"/>
              <a:t>1 for negative numbers</a:t>
            </a:r>
          </a:p>
          <a:p>
            <a:pPr lvl="1" eaLnBrk="1" hangingPunct="1">
              <a:lnSpc>
                <a:spcPct val="90000"/>
              </a:lnSpc>
              <a:tabLst>
                <a:tab pos="1341438" algn="l"/>
                <a:tab pos="2874963" algn="l"/>
              </a:tabLst>
            </a:pPr>
            <a:r>
              <a:rPr lang="en-US" altLang="en-US" sz="2400"/>
              <a:t>0 for non-negative numbers</a:t>
            </a:r>
          </a:p>
          <a:p>
            <a:pPr eaLnBrk="1" hangingPunct="1">
              <a:lnSpc>
                <a:spcPct val="90000"/>
              </a:lnSpc>
              <a:tabLst>
                <a:tab pos="1341438" algn="l"/>
                <a:tab pos="2874963" algn="l"/>
              </a:tabLst>
            </a:pPr>
            <a:r>
              <a:rPr lang="en-AU" altLang="en-US" sz="2800"/>
              <a:t>–(–2</a:t>
            </a:r>
            <a:r>
              <a:rPr lang="en-AU" altLang="en-US" sz="2800" baseline="30000"/>
              <a:t>n – 1</a:t>
            </a:r>
            <a:r>
              <a:rPr lang="en-AU" altLang="en-US" sz="2800"/>
              <a:t>) can’t be represented</a:t>
            </a:r>
          </a:p>
          <a:p>
            <a:pPr eaLnBrk="1" hangingPunct="1">
              <a:lnSpc>
                <a:spcPct val="90000"/>
              </a:lnSpc>
              <a:tabLst>
                <a:tab pos="1341438" algn="l"/>
                <a:tab pos="2874963" algn="l"/>
              </a:tabLst>
            </a:pPr>
            <a:r>
              <a:rPr lang="en-US" altLang="en-US" sz="2800"/>
              <a:t>Non-negative numbers have the same unsigned and 2s-complement representation</a:t>
            </a:r>
            <a:endParaRPr lang="en-AU" altLang="en-US" sz="2800"/>
          </a:p>
          <a:p>
            <a:pPr eaLnBrk="1" hangingPunct="1">
              <a:lnSpc>
                <a:spcPct val="90000"/>
              </a:lnSpc>
              <a:tabLst>
                <a:tab pos="1341438" algn="l"/>
                <a:tab pos="2874963" algn="l"/>
              </a:tabLst>
            </a:pPr>
            <a:r>
              <a:rPr lang="en-US" altLang="en-US" sz="2800"/>
              <a:t>Some specific numbers</a:t>
            </a:r>
          </a:p>
          <a:p>
            <a:pPr lvl="1" eaLnBrk="1" hangingPunct="1">
              <a:lnSpc>
                <a:spcPct val="90000"/>
              </a:lnSpc>
              <a:tabLst>
                <a:tab pos="1341438" algn="l"/>
                <a:tab pos="2874963" algn="l"/>
              </a:tabLst>
            </a:pPr>
            <a:r>
              <a:rPr lang="en-US" altLang="en-US" sz="2400"/>
              <a:t>  0:	0000 0000 … 0000</a:t>
            </a:r>
          </a:p>
          <a:p>
            <a:pPr lvl="1" eaLnBrk="1" hangingPunct="1">
              <a:lnSpc>
                <a:spcPct val="90000"/>
              </a:lnSpc>
              <a:tabLst>
                <a:tab pos="1341438" algn="l"/>
                <a:tab pos="2874963" algn="l"/>
              </a:tabLst>
            </a:pPr>
            <a:r>
              <a:rPr lang="en-AU" altLang="en-US" sz="2400"/>
              <a:t>–1:	1111 1111 … 1111</a:t>
            </a:r>
          </a:p>
          <a:p>
            <a:pPr lvl="1" eaLnBrk="1" hangingPunct="1">
              <a:lnSpc>
                <a:spcPct val="90000"/>
              </a:lnSpc>
              <a:tabLst>
                <a:tab pos="1341438" algn="l"/>
                <a:tab pos="2874963" algn="l"/>
              </a:tabLst>
            </a:pPr>
            <a:r>
              <a:rPr lang="en-US" altLang="en-US" sz="2400"/>
              <a:t>Most-negative:	1000 0000 … 0000</a:t>
            </a:r>
          </a:p>
          <a:p>
            <a:pPr lvl="1" eaLnBrk="1" hangingPunct="1">
              <a:lnSpc>
                <a:spcPct val="90000"/>
              </a:lnSpc>
              <a:tabLst>
                <a:tab pos="1341438" algn="l"/>
                <a:tab pos="2874963" algn="l"/>
              </a:tabLst>
            </a:pPr>
            <a:r>
              <a:rPr lang="en-US" altLang="en-US" sz="2400"/>
              <a:t>Most-positive:	0111 1111 … 1111</a:t>
            </a:r>
            <a:endParaRPr lang="en-AU" altLang="en-US" sz="2400"/>
          </a:p>
        </p:txBody>
      </p:sp>
      <p:sp>
        <p:nvSpPr>
          <p:cNvPr id="5" name="TextBox 11"/>
          <p:cNvSpPr txBox="1"/>
          <p:nvPr/>
        </p:nvSpPr>
        <p:spPr>
          <a:xfrm>
            <a:off x="8003658" y="904639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7763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3481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Signed Negation</a:t>
            </a:r>
            <a:endParaRPr lang="en-AU" altLang="en-US"/>
          </a:p>
        </p:txBody>
      </p:sp>
      <p:sp>
        <p:nvSpPr>
          <p:cNvPr id="3482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295400"/>
          </a:xfrm>
        </p:spPr>
        <p:txBody>
          <a:bodyPr/>
          <a:lstStyle/>
          <a:p>
            <a:pPr eaLnBrk="1" hangingPunct="1"/>
            <a:r>
              <a:rPr lang="en-US" altLang="en-US"/>
              <a:t>Complement and add 1</a:t>
            </a:r>
          </a:p>
          <a:p>
            <a:pPr lvl="1" eaLnBrk="1" hangingPunct="1"/>
            <a:r>
              <a:rPr lang="en-US" altLang="en-US"/>
              <a:t>Complement means 1 </a:t>
            </a:r>
            <a:r>
              <a:rPr lang="en-US" altLang="en-US">
                <a:cs typeface="Arial" panose="020B0604020202020204" pitchFamily="34" charset="0"/>
              </a:rPr>
              <a:t>→ </a:t>
            </a:r>
            <a:r>
              <a:rPr lang="en-US" altLang="en-US"/>
              <a:t>0, 0 </a:t>
            </a:r>
            <a:r>
              <a:rPr lang="en-US" altLang="en-US">
                <a:cs typeface="Arial" panose="020B0604020202020204" pitchFamily="34" charset="0"/>
              </a:rPr>
              <a:t>→</a:t>
            </a:r>
            <a:r>
              <a:rPr lang="en-US" altLang="en-US"/>
              <a:t> 1</a:t>
            </a:r>
          </a:p>
        </p:txBody>
      </p:sp>
      <p:graphicFrame>
        <p:nvGraphicFramePr>
          <p:cNvPr id="34821" name="Object 4"/>
          <p:cNvGraphicFramePr>
            <a:graphicFrameLocks noChangeAspect="1"/>
          </p:cNvGraphicFramePr>
          <p:nvPr/>
        </p:nvGraphicFramePr>
        <p:xfrm>
          <a:off x="1592263" y="2536825"/>
          <a:ext cx="35147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Equation" r:id="rId4" imgW="1562100" imgH="508000" progId="Equation.3">
                  <p:embed/>
                </p:oleObj>
              </mc:Choice>
              <mc:Fallback>
                <p:oleObj name="Equation" r:id="rId4" imgW="15621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2263" y="2536825"/>
                        <a:ext cx="3514725" cy="1143000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684213" y="3933825"/>
            <a:ext cx="8270875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>
                <a:solidFill>
                  <a:srgbClr val="000000"/>
                </a:solidFill>
              </a:rPr>
              <a:t>Example: negate +2</a:t>
            </a: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>
                <a:solidFill>
                  <a:srgbClr val="000000"/>
                </a:solidFill>
              </a:rPr>
              <a:t>+2 = 0000 0000 … 0010</a:t>
            </a:r>
            <a:r>
              <a:rPr lang="en-US" altLang="en-US" baseline="-25000">
                <a:solidFill>
                  <a:srgbClr val="000000"/>
                </a:solidFill>
              </a:rPr>
              <a:t>two</a:t>
            </a:r>
            <a:endParaRPr lang="en-US" altLang="en-US">
              <a:solidFill>
                <a:srgbClr val="000000"/>
              </a:solidFill>
            </a:endParaRPr>
          </a:p>
          <a:p>
            <a:pPr lvl="1" fontAlgn="base">
              <a:spcAft>
                <a:spcPct val="0"/>
              </a:spcAft>
              <a:buClr>
                <a:srgbClr val="91AFBF"/>
              </a:buClr>
            </a:pPr>
            <a:r>
              <a:rPr lang="en-US" altLang="en-US">
                <a:solidFill>
                  <a:srgbClr val="000000"/>
                </a:solidFill>
              </a:rPr>
              <a:t>–2 = 1111 1111 … 1101</a:t>
            </a:r>
            <a:r>
              <a:rPr lang="en-US" altLang="en-US" baseline="-25000">
                <a:solidFill>
                  <a:srgbClr val="000000"/>
                </a:solidFill>
              </a:rPr>
              <a:t>two</a:t>
            </a:r>
            <a:r>
              <a:rPr lang="en-US" altLang="en-US">
                <a:solidFill>
                  <a:srgbClr val="000000"/>
                </a:solidFill>
              </a:rPr>
              <a:t> + 1</a:t>
            </a:r>
            <a:br>
              <a:rPr lang="en-US" altLang="en-US">
                <a:solidFill>
                  <a:srgbClr val="000000"/>
                </a:solidFill>
              </a:rPr>
            </a:br>
            <a:r>
              <a:rPr lang="en-US" altLang="en-US">
                <a:solidFill>
                  <a:srgbClr val="000000"/>
                </a:solidFill>
              </a:rPr>
              <a:t>     = 1111 1111 … 1110</a:t>
            </a:r>
            <a:r>
              <a:rPr lang="en-US" altLang="en-US" baseline="-25000">
                <a:solidFill>
                  <a:srgbClr val="000000"/>
                </a:solidFill>
              </a:rPr>
              <a:t>two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8440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3686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Sign Extension</a:t>
            </a:r>
            <a:endParaRPr lang="en-AU" altLang="en-US"/>
          </a:p>
        </p:txBody>
      </p:sp>
      <p:sp>
        <p:nvSpPr>
          <p:cNvPr id="36868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Representing a number using more bits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Preserve the numeric value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Replicate the sign bit to the left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c.f. unsigned values: extend with 0s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Examples: 8-bit to 16-bit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+2: </a:t>
            </a:r>
            <a:r>
              <a:rPr lang="en-US" altLang="en-US" sz="2400" dirty="0">
                <a:solidFill>
                  <a:schemeClr val="hlink"/>
                </a:solidFill>
              </a:rPr>
              <a:t>0</a:t>
            </a:r>
            <a:r>
              <a:rPr lang="en-US" altLang="en-US" sz="2400" dirty="0"/>
              <a:t>000 0010 =&gt; </a:t>
            </a:r>
            <a:r>
              <a:rPr lang="en-US" altLang="en-US" sz="2400" dirty="0">
                <a:solidFill>
                  <a:schemeClr val="hlink"/>
                </a:solidFill>
              </a:rPr>
              <a:t>0000 0000</a:t>
            </a:r>
            <a:r>
              <a:rPr lang="en-US" altLang="en-US" sz="2400" dirty="0"/>
              <a:t> </a:t>
            </a:r>
            <a:r>
              <a:rPr lang="en-US" altLang="en-US" sz="2400" dirty="0">
                <a:solidFill>
                  <a:schemeClr val="hlink"/>
                </a:solidFill>
              </a:rPr>
              <a:t>0</a:t>
            </a:r>
            <a:r>
              <a:rPr lang="en-US" altLang="en-US" sz="2400" dirty="0"/>
              <a:t>000 0010</a:t>
            </a:r>
          </a:p>
          <a:p>
            <a:pPr lvl="1" eaLnBrk="1" hangingPunct="1">
              <a:lnSpc>
                <a:spcPct val="90000"/>
              </a:lnSpc>
            </a:pPr>
            <a:r>
              <a:rPr lang="en-AU" altLang="en-US" sz="2400" dirty="0"/>
              <a:t>–2: </a:t>
            </a:r>
            <a:r>
              <a:rPr lang="en-AU" altLang="en-US" sz="2400" dirty="0">
                <a:solidFill>
                  <a:schemeClr val="hlink"/>
                </a:solidFill>
              </a:rPr>
              <a:t>1</a:t>
            </a:r>
            <a:r>
              <a:rPr lang="en-AU" altLang="en-US" sz="2400" dirty="0"/>
              <a:t>111 1110 =&gt; </a:t>
            </a:r>
            <a:r>
              <a:rPr lang="en-AU" altLang="en-US" sz="2400" dirty="0">
                <a:solidFill>
                  <a:schemeClr val="hlink"/>
                </a:solidFill>
              </a:rPr>
              <a:t>1111 1111</a:t>
            </a:r>
            <a:r>
              <a:rPr lang="en-AU" altLang="en-US" sz="2400" dirty="0"/>
              <a:t> </a:t>
            </a:r>
            <a:r>
              <a:rPr lang="en-AU" altLang="en-US" sz="2400" dirty="0">
                <a:solidFill>
                  <a:schemeClr val="hlink"/>
                </a:solidFill>
              </a:rPr>
              <a:t>1</a:t>
            </a:r>
            <a:r>
              <a:rPr lang="en-AU" altLang="en-US" sz="2400" dirty="0"/>
              <a:t>111 1110</a:t>
            </a:r>
          </a:p>
          <a:p>
            <a:pPr lvl="1" eaLnBrk="1" hangingPunct="1">
              <a:lnSpc>
                <a:spcPct val="90000"/>
              </a:lnSpc>
            </a:pPr>
            <a:endParaRPr lang="en-AU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In LEGv8 instruction set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Lucida Console" panose="020B0609040504020204" pitchFamily="49" charset="0"/>
              </a:rPr>
              <a:t>LDURSB</a:t>
            </a:r>
            <a:r>
              <a:rPr lang="en-US" altLang="en-US" sz="2400" dirty="0"/>
              <a:t>:  sign-extend loaded byte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>
                <a:latin typeface="Lucida Console" panose="020B0609040504020204" pitchFamily="49" charset="0"/>
              </a:rPr>
              <a:t>LDURB</a:t>
            </a:r>
            <a:r>
              <a:rPr lang="en-US" altLang="en-US" sz="2400" dirty="0"/>
              <a:t>:    zero-extend loaded byte</a:t>
            </a:r>
          </a:p>
        </p:txBody>
      </p:sp>
      <p:sp>
        <p:nvSpPr>
          <p:cNvPr id="5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0104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 Set</a:t>
            </a:r>
          </a:p>
          <a:p>
            <a:r>
              <a:rPr lang="en-US" dirty="0"/>
              <a:t>Operations and Operands</a:t>
            </a:r>
          </a:p>
          <a:p>
            <a:r>
              <a:rPr lang="en-US" b="1" dirty="0">
                <a:solidFill>
                  <a:srgbClr val="C00000"/>
                </a:solidFill>
              </a:rPr>
              <a:t>Representing Instructions in the Computer</a:t>
            </a:r>
          </a:p>
          <a:p>
            <a:r>
              <a:rPr lang="en-US" dirty="0"/>
              <a:t>Logical Operations</a:t>
            </a:r>
          </a:p>
          <a:p>
            <a:r>
              <a:rPr lang="en-US" dirty="0"/>
              <a:t>Instructions for Making Decisions</a:t>
            </a:r>
          </a:p>
          <a:p>
            <a:r>
              <a:rPr lang="en-US" dirty="0"/>
              <a:t>Supporting Procedures in Computer Hardware</a:t>
            </a:r>
          </a:p>
          <a:p>
            <a:r>
              <a:rPr lang="en-US" dirty="0"/>
              <a:t>LEGv8 Addressing for Wide </a:t>
            </a:r>
            <a:r>
              <a:rPr lang="en-US" dirty="0" err="1"/>
              <a:t>Immediates</a:t>
            </a:r>
            <a:r>
              <a:rPr lang="en-US" dirty="0"/>
              <a:t> and Addresses</a:t>
            </a:r>
          </a:p>
          <a:p>
            <a:r>
              <a:rPr lang="en-US" dirty="0"/>
              <a:t>A C Sort Example to Put It All Together</a:t>
            </a:r>
          </a:p>
          <a:p>
            <a:r>
              <a:rPr lang="en-US" dirty="0"/>
              <a:t>Arrays versus Pointers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002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3891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Representing Instructions</a:t>
            </a:r>
            <a:endParaRPr lang="en-AU" altLang="en-US"/>
          </a:p>
        </p:txBody>
      </p:sp>
      <p:sp>
        <p:nvSpPr>
          <p:cNvPr id="38916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Instructions are encoded in binary</a:t>
            </a:r>
          </a:p>
          <a:p>
            <a:pPr lvl="1" eaLnBrk="1" hangingPunct="1"/>
            <a:r>
              <a:rPr lang="en-US" altLang="en-US" sz="2400"/>
              <a:t>Called machine code</a:t>
            </a:r>
          </a:p>
          <a:p>
            <a:pPr lvl="1" eaLnBrk="1" hangingPunct="1"/>
            <a:endParaRPr lang="en-US" altLang="en-US" sz="2400"/>
          </a:p>
          <a:p>
            <a:pPr eaLnBrk="1" hangingPunct="1"/>
            <a:r>
              <a:rPr lang="en-US" altLang="en-US" sz="2800"/>
              <a:t>LEGv8 instructions</a:t>
            </a:r>
          </a:p>
          <a:p>
            <a:pPr lvl="1" eaLnBrk="1" hangingPunct="1"/>
            <a:r>
              <a:rPr lang="en-US" altLang="en-US" sz="2400"/>
              <a:t>Encoded as 32-bit instruction words</a:t>
            </a:r>
          </a:p>
          <a:p>
            <a:pPr lvl="1" eaLnBrk="1" hangingPunct="1"/>
            <a:r>
              <a:rPr lang="en-US" altLang="en-US" sz="2400"/>
              <a:t>Small number of formats encoding operation code (opcode), register numbers, …</a:t>
            </a:r>
          </a:p>
          <a:p>
            <a:pPr lvl="1" eaLnBrk="1" hangingPunct="1"/>
            <a:r>
              <a:rPr lang="en-US" altLang="en-US" sz="2400"/>
              <a:t>Regularity!</a:t>
            </a:r>
          </a:p>
        </p:txBody>
      </p:sp>
      <p:sp>
        <p:nvSpPr>
          <p:cNvPr id="38917" name="Text Box 4"/>
          <p:cNvSpPr txBox="1">
            <a:spLocks noChangeArrowheads="1"/>
          </p:cNvSpPr>
          <p:nvPr/>
        </p:nvSpPr>
        <p:spPr bwMode="auto">
          <a:xfrm rot="5400000">
            <a:off x="6474619" y="2302669"/>
            <a:ext cx="49720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§2.5 Representing Instructions in the Computer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4560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Hexadecimal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15827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AU" altLang="en-US"/>
              <a:t>Base 16</a:t>
            </a:r>
          </a:p>
          <a:p>
            <a:pPr lvl="1" eaLnBrk="1" hangingPunct="1">
              <a:lnSpc>
                <a:spcPct val="90000"/>
              </a:lnSpc>
            </a:pPr>
            <a:r>
              <a:rPr lang="en-AU" altLang="en-US"/>
              <a:t>Compact representation of bit strings</a:t>
            </a:r>
          </a:p>
          <a:p>
            <a:pPr lvl="1" eaLnBrk="1" hangingPunct="1">
              <a:lnSpc>
                <a:spcPct val="90000"/>
              </a:lnSpc>
            </a:pPr>
            <a:r>
              <a:rPr lang="en-AU" altLang="en-US"/>
              <a:t>4 bits per hex digit</a:t>
            </a:r>
          </a:p>
        </p:txBody>
      </p:sp>
      <p:graphicFrame>
        <p:nvGraphicFramePr>
          <p:cNvPr id="441420" name="Group 76"/>
          <p:cNvGraphicFramePr>
            <a:graphicFrameLocks noGrp="1"/>
          </p:cNvGraphicFramePr>
          <p:nvPr/>
        </p:nvGraphicFramePr>
        <p:xfrm>
          <a:off x="1116013" y="2852738"/>
          <a:ext cx="7127875" cy="1828800"/>
        </p:xfrm>
        <a:graphic>
          <a:graphicData uri="http://schemas.openxmlformats.org/drawingml/2006/table">
            <a:tbl>
              <a:tblPr/>
              <a:tblGrid>
                <a:gridCol w="64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4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8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02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09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A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1012" name="Rectangle 77"/>
          <p:cNvSpPr>
            <a:spLocks noChangeArrowheads="1"/>
          </p:cNvSpPr>
          <p:nvPr/>
        </p:nvSpPr>
        <p:spPr bwMode="auto">
          <a:xfrm>
            <a:off x="611188" y="4940300"/>
            <a:ext cx="82708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90000"/>
              </a:lnSpc>
              <a:spcAft>
                <a:spcPct val="0"/>
              </a:spcAft>
              <a:buClr>
                <a:srgbClr val="ECEAAC"/>
              </a:buClr>
            </a:pPr>
            <a:r>
              <a:rPr lang="en-AU" altLang="en-US" dirty="0">
                <a:solidFill>
                  <a:srgbClr val="000000"/>
                </a:solidFill>
              </a:rPr>
              <a:t>Example: ECA8 6420</a:t>
            </a:r>
          </a:p>
          <a:p>
            <a:pPr lvl="1" fontAlgn="base">
              <a:lnSpc>
                <a:spcPct val="90000"/>
              </a:lnSpc>
              <a:spcAft>
                <a:spcPct val="0"/>
              </a:spcAft>
              <a:buClr>
                <a:srgbClr val="91AFBF"/>
              </a:buClr>
            </a:pPr>
            <a:r>
              <a:rPr lang="en-AU" altLang="en-US" dirty="0">
                <a:solidFill>
                  <a:srgbClr val="000000"/>
                </a:solidFill>
              </a:rPr>
              <a:t>1110 1100 1010 1000 0110 0100 0010 0000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0868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43011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LEGv8 R-format Instructions</a:t>
            </a:r>
            <a:endParaRPr lang="en-AU" altLang="en-US"/>
          </a:p>
        </p:txBody>
      </p:sp>
      <p:sp>
        <p:nvSpPr>
          <p:cNvPr id="43012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684213" y="2276475"/>
            <a:ext cx="8270875" cy="3960813"/>
          </a:xfrm>
        </p:spPr>
        <p:txBody>
          <a:bodyPr/>
          <a:lstStyle/>
          <a:p>
            <a:pPr eaLnBrk="1" hangingPunct="1"/>
            <a:r>
              <a:rPr lang="en-US" altLang="en-US" dirty="0"/>
              <a:t>Instruction fields</a:t>
            </a:r>
          </a:p>
          <a:p>
            <a:pPr lvl="1" eaLnBrk="1" hangingPunct="1"/>
            <a:r>
              <a:rPr lang="en-US" altLang="en-US" dirty="0"/>
              <a:t>opcode: operation code</a:t>
            </a:r>
          </a:p>
          <a:p>
            <a:pPr lvl="1" eaLnBrk="1" hangingPunct="1"/>
            <a:r>
              <a:rPr lang="en-US" altLang="en-US" dirty="0"/>
              <a:t>Rm: the second register source operand</a:t>
            </a:r>
          </a:p>
          <a:p>
            <a:pPr lvl="1" eaLnBrk="1" hangingPunct="1"/>
            <a:r>
              <a:rPr lang="en-US" altLang="en-US" dirty="0" err="1"/>
              <a:t>shamt</a:t>
            </a:r>
            <a:r>
              <a:rPr lang="en-US" altLang="en-US" dirty="0"/>
              <a:t>: shift amount (000000 for now)</a:t>
            </a:r>
          </a:p>
          <a:p>
            <a:pPr lvl="1" eaLnBrk="1" hangingPunct="1"/>
            <a:r>
              <a:rPr lang="en-US" altLang="en-US" dirty="0"/>
              <a:t>Rn: the first register source operand</a:t>
            </a:r>
          </a:p>
          <a:p>
            <a:pPr lvl="1" eaLnBrk="1" hangingPunct="1"/>
            <a:r>
              <a:rPr lang="en-US" altLang="en-US" dirty="0"/>
              <a:t>Rd: the register destination</a:t>
            </a:r>
          </a:p>
          <a:p>
            <a:pPr lvl="1" eaLnBrk="1" hangingPunct="1"/>
            <a:endParaRPr lang="en-AU" altLang="en-US" dirty="0"/>
          </a:p>
        </p:txBody>
      </p:sp>
      <p:grpSp>
        <p:nvGrpSpPr>
          <p:cNvPr id="43013" name="Group 4"/>
          <p:cNvGrpSpPr>
            <a:grpSpLocks/>
          </p:cNvGrpSpPr>
          <p:nvPr/>
        </p:nvGrpSpPr>
        <p:grpSpPr bwMode="auto">
          <a:xfrm>
            <a:off x="1728788" y="1412875"/>
            <a:ext cx="5616575" cy="774700"/>
            <a:chOff x="703" y="981"/>
            <a:chExt cx="3538" cy="488"/>
          </a:xfrm>
        </p:grpSpPr>
        <p:sp>
          <p:nvSpPr>
            <p:cNvPr id="43014" name="Text Box 5"/>
            <p:cNvSpPr txBox="1">
              <a:spLocks noChangeArrowheads="1"/>
            </p:cNvSpPr>
            <p:nvPr/>
          </p:nvSpPr>
          <p:spPr bwMode="auto">
            <a:xfrm>
              <a:off x="703" y="981"/>
              <a:ext cx="817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opcode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3015" name="Text Box 6"/>
            <p:cNvSpPr txBox="1">
              <a:spLocks noChangeArrowheads="1"/>
            </p:cNvSpPr>
            <p:nvPr/>
          </p:nvSpPr>
          <p:spPr bwMode="auto">
            <a:xfrm>
              <a:off x="152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Rm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3016" name="Text Box 7"/>
            <p:cNvSpPr txBox="1">
              <a:spLocks noChangeArrowheads="1"/>
            </p:cNvSpPr>
            <p:nvPr/>
          </p:nvSpPr>
          <p:spPr bwMode="auto">
            <a:xfrm>
              <a:off x="220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shamt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3017" name="Text Box 8"/>
            <p:cNvSpPr txBox="1">
              <a:spLocks noChangeArrowheads="1"/>
            </p:cNvSpPr>
            <p:nvPr/>
          </p:nvSpPr>
          <p:spPr bwMode="auto">
            <a:xfrm>
              <a:off x="288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Rn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3018" name="Text Box 9"/>
            <p:cNvSpPr txBox="1">
              <a:spLocks noChangeArrowheads="1"/>
            </p:cNvSpPr>
            <p:nvPr/>
          </p:nvSpPr>
          <p:spPr bwMode="auto">
            <a:xfrm>
              <a:off x="3561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Rd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3019" name="Text Box 11"/>
            <p:cNvSpPr txBox="1">
              <a:spLocks noChangeArrowheads="1"/>
            </p:cNvSpPr>
            <p:nvPr/>
          </p:nvSpPr>
          <p:spPr bwMode="auto">
            <a:xfrm>
              <a:off x="853" y="1256"/>
              <a:ext cx="487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11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3020" name="Text Box 13"/>
            <p:cNvSpPr txBox="1">
              <a:spLocks noChangeArrowheads="1"/>
            </p:cNvSpPr>
            <p:nvPr/>
          </p:nvSpPr>
          <p:spPr bwMode="auto">
            <a:xfrm>
              <a:off x="1657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3021" name="Text Box 14"/>
            <p:cNvSpPr txBox="1">
              <a:spLocks noChangeArrowheads="1"/>
            </p:cNvSpPr>
            <p:nvPr/>
          </p:nvSpPr>
          <p:spPr bwMode="auto">
            <a:xfrm>
              <a:off x="233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6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3022" name="Text Box 15"/>
            <p:cNvSpPr txBox="1">
              <a:spLocks noChangeArrowheads="1"/>
            </p:cNvSpPr>
            <p:nvPr/>
          </p:nvSpPr>
          <p:spPr bwMode="auto">
            <a:xfrm>
              <a:off x="301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3023" name="Text Box 16"/>
            <p:cNvSpPr txBox="1">
              <a:spLocks noChangeArrowheads="1"/>
            </p:cNvSpPr>
            <p:nvPr/>
          </p:nvSpPr>
          <p:spPr bwMode="auto">
            <a:xfrm>
              <a:off x="369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725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 Set</a:t>
            </a:r>
          </a:p>
          <a:p>
            <a:r>
              <a:rPr lang="en-US" dirty="0"/>
              <a:t>Operations and Operands</a:t>
            </a:r>
          </a:p>
          <a:p>
            <a:r>
              <a:rPr lang="en-US" dirty="0"/>
              <a:t>Representing Instructions in the Computer</a:t>
            </a:r>
          </a:p>
          <a:p>
            <a:r>
              <a:rPr lang="en-US" dirty="0"/>
              <a:t>Logical Operations</a:t>
            </a:r>
          </a:p>
          <a:p>
            <a:r>
              <a:rPr lang="en-US" dirty="0"/>
              <a:t>Instructions for Making Decisions</a:t>
            </a:r>
          </a:p>
          <a:p>
            <a:r>
              <a:rPr lang="en-US" dirty="0"/>
              <a:t>Supporting Procedures in Computer Hardware</a:t>
            </a:r>
          </a:p>
          <a:p>
            <a:r>
              <a:rPr lang="en-US" dirty="0"/>
              <a:t>LEGv8 Addressing for Wide </a:t>
            </a:r>
            <a:r>
              <a:rPr lang="en-US" dirty="0" err="1"/>
              <a:t>Immediates</a:t>
            </a:r>
            <a:r>
              <a:rPr lang="en-US" dirty="0"/>
              <a:t> and Addresses</a:t>
            </a:r>
          </a:p>
          <a:p>
            <a:r>
              <a:rPr lang="en-US" dirty="0"/>
              <a:t>A C Sort Example to Put It All Together</a:t>
            </a:r>
          </a:p>
          <a:p>
            <a:r>
              <a:rPr lang="en-US" dirty="0"/>
              <a:t>Arrays versus Pointers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H2 V2.3</a:t>
            </a:r>
            <a:endParaRPr lang="nl-NL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45059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R-format Example</a:t>
            </a:r>
            <a:endParaRPr lang="en-AU" altLang="en-US"/>
          </a:p>
        </p:txBody>
      </p:sp>
      <p:sp>
        <p:nvSpPr>
          <p:cNvPr id="45060" name="Rectangle 37"/>
          <p:cNvSpPr>
            <a:spLocks noGrp="1" noChangeArrowheads="1"/>
          </p:cNvSpPr>
          <p:nvPr>
            <p:ph type="body" idx="1"/>
          </p:nvPr>
        </p:nvSpPr>
        <p:spPr>
          <a:xfrm>
            <a:off x="684213" y="2492375"/>
            <a:ext cx="8270875" cy="649288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>
                <a:latin typeface="Lucida Console" panose="020B0609040504020204" pitchFamily="49" charset="0"/>
              </a:rPr>
              <a:t>	ADD X9,X20,X21</a:t>
            </a:r>
          </a:p>
        </p:txBody>
      </p:sp>
      <p:sp>
        <p:nvSpPr>
          <p:cNvPr id="45061" name="Text Box 17"/>
          <p:cNvSpPr txBox="1">
            <a:spLocks noChangeArrowheads="1"/>
          </p:cNvSpPr>
          <p:nvPr/>
        </p:nvSpPr>
        <p:spPr bwMode="auto">
          <a:xfrm>
            <a:off x="1331913" y="3430375"/>
            <a:ext cx="1296987" cy="399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</a:rPr>
              <a:t>458</a:t>
            </a:r>
            <a:r>
              <a:rPr lang="en-US" altLang="en-US" sz="2000" baseline="-25000" dirty="0">
                <a:solidFill>
                  <a:srgbClr val="000000"/>
                </a:solidFill>
              </a:rPr>
              <a:t>hex</a:t>
            </a:r>
            <a:endParaRPr lang="en-AU" altLang="en-US" sz="2000" baseline="-25000" dirty="0">
              <a:solidFill>
                <a:srgbClr val="000000"/>
              </a:solidFill>
            </a:endParaRPr>
          </a:p>
        </p:txBody>
      </p:sp>
      <p:sp>
        <p:nvSpPr>
          <p:cNvPr id="45062" name="Text Box 18"/>
          <p:cNvSpPr txBox="1">
            <a:spLocks noChangeArrowheads="1"/>
          </p:cNvSpPr>
          <p:nvPr/>
        </p:nvSpPr>
        <p:spPr bwMode="auto">
          <a:xfrm>
            <a:off x="2628900" y="3429000"/>
            <a:ext cx="1079500" cy="4000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en-US" altLang="en-US" sz="2000" dirty="0">
                <a:solidFill>
                  <a:srgbClr val="000000"/>
                </a:solidFill>
              </a:rPr>
              <a:t>21</a:t>
            </a:r>
            <a:r>
              <a:rPr lang="en-US" altLang="en-US" sz="2000" baseline="-25000" dirty="0">
                <a:solidFill>
                  <a:srgbClr val="000000"/>
                </a:solidFill>
              </a:rPr>
              <a:t>ten</a:t>
            </a:r>
            <a:endParaRPr lang="en-AU" altLang="en-US" sz="2000" baseline="-25000" dirty="0">
              <a:solidFill>
                <a:srgbClr val="000000"/>
              </a:solidFill>
            </a:endParaRPr>
          </a:p>
        </p:txBody>
      </p:sp>
      <p:sp>
        <p:nvSpPr>
          <p:cNvPr id="45063" name="Text Box 19"/>
          <p:cNvSpPr txBox="1">
            <a:spLocks noChangeArrowheads="1"/>
          </p:cNvSpPr>
          <p:nvPr/>
        </p:nvSpPr>
        <p:spPr bwMode="auto">
          <a:xfrm>
            <a:off x="3708400" y="3429000"/>
            <a:ext cx="1079500" cy="4000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en-US" altLang="en-US" sz="2000" dirty="0">
                <a:solidFill>
                  <a:srgbClr val="000000"/>
                </a:solidFill>
              </a:rPr>
              <a:t>0</a:t>
            </a:r>
            <a:r>
              <a:rPr lang="en-US" altLang="en-US" sz="2000" baseline="-25000" dirty="0">
                <a:solidFill>
                  <a:srgbClr val="000000"/>
                </a:solidFill>
              </a:rPr>
              <a:t>ten</a:t>
            </a:r>
            <a:endParaRPr lang="en-AU" altLang="en-US" sz="2000" baseline="-25000" dirty="0">
              <a:solidFill>
                <a:srgbClr val="000000"/>
              </a:solidFill>
            </a:endParaRPr>
          </a:p>
        </p:txBody>
      </p:sp>
      <p:sp>
        <p:nvSpPr>
          <p:cNvPr id="45064" name="Text Box 20"/>
          <p:cNvSpPr txBox="1">
            <a:spLocks noChangeArrowheads="1"/>
          </p:cNvSpPr>
          <p:nvPr/>
        </p:nvSpPr>
        <p:spPr bwMode="auto">
          <a:xfrm>
            <a:off x="4787900" y="3429000"/>
            <a:ext cx="1079500" cy="4000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rgbClr val="000000"/>
                </a:solidFill>
              </a:rPr>
              <a:t>20</a:t>
            </a:r>
            <a:r>
              <a:rPr lang="en-US" altLang="en-US" sz="2000" baseline="-25000">
                <a:solidFill>
                  <a:srgbClr val="000000"/>
                </a:solidFill>
              </a:rPr>
              <a:t>ten</a:t>
            </a:r>
            <a:endParaRPr lang="en-AU" altLang="en-US" sz="2000" baseline="-25000">
              <a:solidFill>
                <a:srgbClr val="000000"/>
              </a:solidFill>
            </a:endParaRPr>
          </a:p>
        </p:txBody>
      </p:sp>
      <p:sp>
        <p:nvSpPr>
          <p:cNvPr id="45065" name="Text Box 21"/>
          <p:cNvSpPr txBox="1">
            <a:spLocks noChangeArrowheads="1"/>
          </p:cNvSpPr>
          <p:nvPr/>
        </p:nvSpPr>
        <p:spPr bwMode="auto">
          <a:xfrm>
            <a:off x="5868988" y="3429000"/>
            <a:ext cx="1079500" cy="4000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en-US" altLang="en-US" sz="2000">
                <a:solidFill>
                  <a:srgbClr val="000000"/>
                </a:solidFill>
              </a:rPr>
              <a:t>9</a:t>
            </a:r>
            <a:r>
              <a:rPr lang="en-US" altLang="en-US" sz="2000" baseline="-25000">
                <a:solidFill>
                  <a:srgbClr val="000000"/>
                </a:solidFill>
              </a:rPr>
              <a:t>ten</a:t>
            </a:r>
            <a:endParaRPr lang="en-AU" altLang="en-US" sz="2000" baseline="-25000">
              <a:solidFill>
                <a:srgbClr val="000000"/>
              </a:solidFill>
            </a:endParaRPr>
          </a:p>
        </p:txBody>
      </p:sp>
      <p:sp>
        <p:nvSpPr>
          <p:cNvPr id="45066" name="Text Box 23"/>
          <p:cNvSpPr txBox="1">
            <a:spLocks noChangeArrowheads="1"/>
          </p:cNvSpPr>
          <p:nvPr/>
        </p:nvSpPr>
        <p:spPr bwMode="auto">
          <a:xfrm>
            <a:off x="1331913" y="4078288"/>
            <a:ext cx="1296987" cy="276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>
                <a:solidFill>
                  <a:srgbClr val="000000"/>
                </a:solidFill>
              </a:rPr>
              <a:t>10001011000</a:t>
            </a:r>
            <a:r>
              <a:rPr lang="en-US" altLang="en-US" sz="1200" baseline="-25000">
                <a:solidFill>
                  <a:srgbClr val="000000"/>
                </a:solidFill>
              </a:rPr>
              <a:t>two</a:t>
            </a:r>
            <a:endParaRPr lang="en-AU" altLang="en-US" sz="1200" baseline="-25000">
              <a:solidFill>
                <a:srgbClr val="000000"/>
              </a:solidFill>
            </a:endParaRPr>
          </a:p>
        </p:txBody>
      </p:sp>
      <p:sp>
        <p:nvSpPr>
          <p:cNvPr id="45067" name="Text Box 24"/>
          <p:cNvSpPr txBox="1">
            <a:spLocks noChangeArrowheads="1"/>
          </p:cNvSpPr>
          <p:nvPr/>
        </p:nvSpPr>
        <p:spPr bwMode="auto">
          <a:xfrm>
            <a:off x="2628900" y="4078288"/>
            <a:ext cx="1079500" cy="276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>
                <a:solidFill>
                  <a:srgbClr val="000000"/>
                </a:solidFill>
              </a:rPr>
              <a:t>10101</a:t>
            </a:r>
            <a:r>
              <a:rPr lang="en-US" altLang="en-US" sz="1200" baseline="-25000">
                <a:solidFill>
                  <a:srgbClr val="000000"/>
                </a:solidFill>
              </a:rPr>
              <a:t>two</a:t>
            </a:r>
            <a:endParaRPr lang="en-AU" altLang="en-US" sz="1200" baseline="-25000">
              <a:solidFill>
                <a:srgbClr val="000000"/>
              </a:solidFill>
            </a:endParaRPr>
          </a:p>
        </p:txBody>
      </p:sp>
      <p:sp>
        <p:nvSpPr>
          <p:cNvPr id="45068" name="Text Box 25"/>
          <p:cNvSpPr txBox="1">
            <a:spLocks noChangeArrowheads="1"/>
          </p:cNvSpPr>
          <p:nvPr/>
        </p:nvSpPr>
        <p:spPr bwMode="auto">
          <a:xfrm>
            <a:off x="3708400" y="4078288"/>
            <a:ext cx="1079500" cy="276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>
                <a:solidFill>
                  <a:srgbClr val="000000"/>
                </a:solidFill>
              </a:rPr>
              <a:t>000000</a:t>
            </a:r>
            <a:r>
              <a:rPr lang="en-US" altLang="en-US" sz="1200" baseline="-25000">
                <a:solidFill>
                  <a:srgbClr val="000000"/>
                </a:solidFill>
              </a:rPr>
              <a:t>two</a:t>
            </a:r>
            <a:endParaRPr lang="en-AU" altLang="en-US" sz="1200" baseline="-25000">
              <a:solidFill>
                <a:srgbClr val="000000"/>
              </a:solidFill>
            </a:endParaRPr>
          </a:p>
        </p:txBody>
      </p:sp>
      <p:sp>
        <p:nvSpPr>
          <p:cNvPr id="45069" name="Text Box 26"/>
          <p:cNvSpPr txBox="1">
            <a:spLocks noChangeArrowheads="1"/>
          </p:cNvSpPr>
          <p:nvPr/>
        </p:nvSpPr>
        <p:spPr bwMode="auto">
          <a:xfrm>
            <a:off x="4787900" y="4078288"/>
            <a:ext cx="1079500" cy="276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>
                <a:solidFill>
                  <a:srgbClr val="000000"/>
                </a:solidFill>
              </a:rPr>
              <a:t>10100</a:t>
            </a:r>
            <a:r>
              <a:rPr lang="en-US" altLang="en-US" sz="1200" baseline="-25000">
                <a:solidFill>
                  <a:srgbClr val="000000"/>
                </a:solidFill>
              </a:rPr>
              <a:t>two</a:t>
            </a:r>
            <a:endParaRPr lang="en-AU" altLang="en-US" sz="2000" baseline="-25000">
              <a:solidFill>
                <a:srgbClr val="000000"/>
              </a:solidFill>
            </a:endParaRPr>
          </a:p>
        </p:txBody>
      </p:sp>
      <p:sp>
        <p:nvSpPr>
          <p:cNvPr id="45070" name="Text Box 27"/>
          <p:cNvSpPr txBox="1">
            <a:spLocks noChangeArrowheads="1"/>
          </p:cNvSpPr>
          <p:nvPr/>
        </p:nvSpPr>
        <p:spPr bwMode="auto">
          <a:xfrm>
            <a:off x="5868988" y="4078288"/>
            <a:ext cx="1079500" cy="2762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200">
                <a:solidFill>
                  <a:srgbClr val="000000"/>
                </a:solidFill>
              </a:rPr>
              <a:t>01001</a:t>
            </a:r>
            <a:r>
              <a:rPr lang="en-US" altLang="en-US" sz="1200" baseline="-25000">
                <a:solidFill>
                  <a:srgbClr val="000000"/>
                </a:solidFill>
              </a:rPr>
              <a:t>two</a:t>
            </a:r>
            <a:endParaRPr lang="en-AU" altLang="en-US" sz="2000" baseline="-25000">
              <a:solidFill>
                <a:srgbClr val="000000"/>
              </a:solidFill>
            </a:endParaRPr>
          </a:p>
        </p:txBody>
      </p:sp>
      <p:sp>
        <p:nvSpPr>
          <p:cNvPr id="45071" name="Rectangle 35"/>
          <p:cNvSpPr>
            <a:spLocks noChangeArrowheads="1"/>
          </p:cNvSpPr>
          <p:nvPr/>
        </p:nvSpPr>
        <p:spPr bwMode="auto">
          <a:xfrm>
            <a:off x="696913" y="4583113"/>
            <a:ext cx="6840537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1000 1011 0001 0101 0000 0010 1000 1001</a:t>
            </a:r>
            <a:r>
              <a:rPr lang="en-US" altLang="en-US" sz="2400" baseline="-25000" dirty="0">
                <a:solidFill>
                  <a:srgbClr val="000000"/>
                </a:solidFill>
              </a:rPr>
              <a:t>two</a:t>
            </a:r>
            <a:r>
              <a:rPr lang="en-US" altLang="en-US" sz="2400" dirty="0">
                <a:solidFill>
                  <a:srgbClr val="000000"/>
                </a:solidFill>
              </a:rPr>
              <a:t> =</a:t>
            </a:r>
          </a:p>
          <a:p>
            <a:pPr fontAlgn="base"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</a:pPr>
            <a:endParaRPr lang="en-US" altLang="en-US" sz="2400" dirty="0">
              <a:solidFill>
                <a:srgbClr val="000000"/>
              </a:solidFill>
            </a:endParaRPr>
          </a:p>
          <a:p>
            <a:pPr fontAlgn="base">
              <a:spcAft>
                <a:spcPct val="0"/>
              </a:spcAft>
              <a:buClr>
                <a:srgbClr val="ECEAAC"/>
              </a:buClr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000000"/>
                </a:solidFill>
              </a:rPr>
              <a:t>8B150289</a:t>
            </a:r>
            <a:r>
              <a:rPr lang="en-US" altLang="en-US" sz="2400" baseline="-25000" dirty="0">
                <a:solidFill>
                  <a:srgbClr val="000000"/>
                </a:solidFill>
              </a:rPr>
              <a:t>16</a:t>
            </a:r>
            <a:endParaRPr lang="en-AU" altLang="en-US" sz="2400" dirty="0">
              <a:solidFill>
                <a:srgbClr val="000000"/>
              </a:solidFill>
            </a:endParaRPr>
          </a:p>
        </p:txBody>
      </p:sp>
      <p:grpSp>
        <p:nvGrpSpPr>
          <p:cNvPr id="45072" name="Group 4"/>
          <p:cNvGrpSpPr>
            <a:grpSpLocks/>
          </p:cNvGrpSpPr>
          <p:nvPr/>
        </p:nvGrpSpPr>
        <p:grpSpPr bwMode="auto">
          <a:xfrm>
            <a:off x="1728788" y="1412875"/>
            <a:ext cx="5616575" cy="774700"/>
            <a:chOff x="703" y="981"/>
            <a:chExt cx="3538" cy="488"/>
          </a:xfrm>
        </p:grpSpPr>
        <p:sp>
          <p:nvSpPr>
            <p:cNvPr id="45073" name="Text Box 5"/>
            <p:cNvSpPr txBox="1">
              <a:spLocks noChangeArrowheads="1"/>
            </p:cNvSpPr>
            <p:nvPr/>
          </p:nvSpPr>
          <p:spPr bwMode="auto">
            <a:xfrm>
              <a:off x="703" y="981"/>
              <a:ext cx="817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opcode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5074" name="Text Box 6"/>
            <p:cNvSpPr txBox="1">
              <a:spLocks noChangeArrowheads="1"/>
            </p:cNvSpPr>
            <p:nvPr/>
          </p:nvSpPr>
          <p:spPr bwMode="auto">
            <a:xfrm>
              <a:off x="152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Rm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5075" name="Text Box 7"/>
            <p:cNvSpPr txBox="1">
              <a:spLocks noChangeArrowheads="1"/>
            </p:cNvSpPr>
            <p:nvPr/>
          </p:nvSpPr>
          <p:spPr bwMode="auto">
            <a:xfrm>
              <a:off x="220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shamt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5076" name="Text Box 8"/>
            <p:cNvSpPr txBox="1">
              <a:spLocks noChangeArrowheads="1"/>
            </p:cNvSpPr>
            <p:nvPr/>
          </p:nvSpPr>
          <p:spPr bwMode="auto">
            <a:xfrm>
              <a:off x="288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Rn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5077" name="Text Box 9"/>
            <p:cNvSpPr txBox="1">
              <a:spLocks noChangeArrowheads="1"/>
            </p:cNvSpPr>
            <p:nvPr/>
          </p:nvSpPr>
          <p:spPr bwMode="auto">
            <a:xfrm>
              <a:off x="3561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Rd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5078" name="Text Box 11"/>
            <p:cNvSpPr txBox="1">
              <a:spLocks noChangeArrowheads="1"/>
            </p:cNvSpPr>
            <p:nvPr/>
          </p:nvSpPr>
          <p:spPr bwMode="auto">
            <a:xfrm>
              <a:off x="853" y="1256"/>
              <a:ext cx="487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11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5079" name="Text Box 13"/>
            <p:cNvSpPr txBox="1">
              <a:spLocks noChangeArrowheads="1"/>
            </p:cNvSpPr>
            <p:nvPr/>
          </p:nvSpPr>
          <p:spPr bwMode="auto">
            <a:xfrm>
              <a:off x="1657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5080" name="Text Box 14"/>
            <p:cNvSpPr txBox="1">
              <a:spLocks noChangeArrowheads="1"/>
            </p:cNvSpPr>
            <p:nvPr/>
          </p:nvSpPr>
          <p:spPr bwMode="auto">
            <a:xfrm>
              <a:off x="233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6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5081" name="Text Box 15"/>
            <p:cNvSpPr txBox="1">
              <a:spLocks noChangeArrowheads="1"/>
            </p:cNvSpPr>
            <p:nvPr/>
          </p:nvSpPr>
          <p:spPr bwMode="auto">
            <a:xfrm>
              <a:off x="301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5082" name="Text Box 16"/>
            <p:cNvSpPr txBox="1">
              <a:spLocks noChangeArrowheads="1"/>
            </p:cNvSpPr>
            <p:nvPr/>
          </p:nvSpPr>
          <p:spPr bwMode="auto">
            <a:xfrm>
              <a:off x="369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30</a:t>
            </a:fld>
            <a:endParaRPr lang="nl-NL" dirty="0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6575A54-0CE1-4D20-919D-CF19E3776AD2}"/>
              </a:ext>
            </a:extLst>
          </p:cNvPr>
          <p:cNvSpPr/>
          <p:nvPr/>
        </p:nvSpPr>
        <p:spPr bwMode="auto">
          <a:xfrm>
            <a:off x="1476351" y="3485830"/>
            <a:ext cx="1008112" cy="3042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669F8EAA-F8D9-47CB-9A1C-C8BF49AC9CD6}"/>
              </a:ext>
            </a:extLst>
          </p:cNvPr>
          <p:cNvSpPr/>
          <p:nvPr/>
        </p:nvSpPr>
        <p:spPr bwMode="auto">
          <a:xfrm>
            <a:off x="2673212" y="3487005"/>
            <a:ext cx="1008112" cy="3042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25793306-18DF-4EDA-93C5-5DC07858F8E4}"/>
              </a:ext>
            </a:extLst>
          </p:cNvPr>
          <p:cNvSpPr/>
          <p:nvPr/>
        </p:nvSpPr>
        <p:spPr bwMode="auto">
          <a:xfrm>
            <a:off x="4814094" y="3475323"/>
            <a:ext cx="1008112" cy="3042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211AE95D-EA9A-43C4-B933-07137DED5C35}"/>
              </a:ext>
            </a:extLst>
          </p:cNvPr>
          <p:cNvSpPr/>
          <p:nvPr/>
        </p:nvSpPr>
        <p:spPr bwMode="auto">
          <a:xfrm>
            <a:off x="5920127" y="3475323"/>
            <a:ext cx="1008112" cy="30423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26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6" grpId="0" animBg="1"/>
      <p:bldP spid="45067" grpId="0" animBg="1"/>
      <p:bldP spid="45068" grpId="0" animBg="1"/>
      <p:bldP spid="45069" grpId="0" animBg="1"/>
      <p:bldP spid="45070" grpId="0" animBg="1"/>
      <p:bldP spid="45071" grpId="0"/>
      <p:bldP spid="3" grpId="0" animBg="1"/>
      <p:bldP spid="29" grpId="0" animBg="1"/>
      <p:bldP spid="31" grpId="0" animBg="1"/>
      <p:bldP spid="3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47107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LEGv8 D-format Instructions</a:t>
            </a:r>
            <a:endParaRPr lang="en-AU" altLang="en-US"/>
          </a:p>
        </p:txBody>
      </p:sp>
      <p:sp>
        <p:nvSpPr>
          <p:cNvPr id="47108" name="Rectangle 27"/>
          <p:cNvSpPr>
            <a:spLocks noGrp="1" noChangeArrowheads="1"/>
          </p:cNvSpPr>
          <p:nvPr>
            <p:ph type="body" idx="1"/>
          </p:nvPr>
        </p:nvSpPr>
        <p:spPr>
          <a:xfrm>
            <a:off x="684213" y="2349500"/>
            <a:ext cx="8270875" cy="38877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Load/store instructions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Rn:  base register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address:  constant offset from contents of base register (+/- 32 </a:t>
            </a:r>
            <a:r>
              <a:rPr lang="en-US" altLang="en-US" sz="2000" dirty="0" err="1"/>
              <a:t>doublewords</a:t>
            </a:r>
            <a:r>
              <a:rPr lang="en-US" altLang="en-US" sz="2000" dirty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 err="1"/>
              <a:t>Rt</a:t>
            </a:r>
            <a:r>
              <a:rPr lang="en-US" altLang="en-US" sz="2000" dirty="0"/>
              <a:t>: destination (load) or source (store) register number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0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i="1" dirty="0"/>
              <a:t>Design Principle 3:</a:t>
            </a:r>
            <a:r>
              <a:rPr lang="en-US" altLang="en-US" sz="2400" dirty="0"/>
              <a:t> Good design demands good compromises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Different formats complicate decoding, but allow 32-bit instructions uniformly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Keep formats as similar as possible</a:t>
            </a:r>
          </a:p>
        </p:txBody>
      </p:sp>
      <p:grpSp>
        <p:nvGrpSpPr>
          <p:cNvPr id="47109" name="Group 4"/>
          <p:cNvGrpSpPr>
            <a:grpSpLocks/>
          </p:cNvGrpSpPr>
          <p:nvPr/>
        </p:nvGrpSpPr>
        <p:grpSpPr bwMode="auto">
          <a:xfrm>
            <a:off x="1403350" y="1412875"/>
            <a:ext cx="6445250" cy="774700"/>
            <a:chOff x="703" y="981"/>
            <a:chExt cx="3538" cy="488"/>
          </a:xfrm>
        </p:grpSpPr>
        <p:sp>
          <p:nvSpPr>
            <p:cNvPr id="47110" name="Text Box 5"/>
            <p:cNvSpPr txBox="1">
              <a:spLocks noChangeArrowheads="1"/>
            </p:cNvSpPr>
            <p:nvPr/>
          </p:nvSpPr>
          <p:spPr bwMode="auto">
            <a:xfrm>
              <a:off x="703" y="981"/>
              <a:ext cx="817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opcode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7111" name="Text Box 7"/>
            <p:cNvSpPr txBox="1">
              <a:spLocks noChangeArrowheads="1"/>
            </p:cNvSpPr>
            <p:nvPr/>
          </p:nvSpPr>
          <p:spPr bwMode="auto">
            <a:xfrm>
              <a:off x="220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op2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7112" name="Text Box 8"/>
            <p:cNvSpPr txBox="1">
              <a:spLocks noChangeArrowheads="1"/>
            </p:cNvSpPr>
            <p:nvPr/>
          </p:nvSpPr>
          <p:spPr bwMode="auto">
            <a:xfrm>
              <a:off x="288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Rn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7113" name="Text Box 9"/>
            <p:cNvSpPr txBox="1">
              <a:spLocks noChangeArrowheads="1"/>
            </p:cNvSpPr>
            <p:nvPr/>
          </p:nvSpPr>
          <p:spPr bwMode="auto">
            <a:xfrm>
              <a:off x="3561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Rt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7114" name="Text Box 11"/>
            <p:cNvSpPr txBox="1">
              <a:spLocks noChangeArrowheads="1"/>
            </p:cNvSpPr>
            <p:nvPr/>
          </p:nvSpPr>
          <p:spPr bwMode="auto">
            <a:xfrm>
              <a:off x="853" y="1256"/>
              <a:ext cx="487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11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7115" name="Text Box 13"/>
            <p:cNvSpPr txBox="1">
              <a:spLocks noChangeArrowheads="1"/>
            </p:cNvSpPr>
            <p:nvPr/>
          </p:nvSpPr>
          <p:spPr bwMode="auto">
            <a:xfrm>
              <a:off x="1683" y="1256"/>
              <a:ext cx="37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9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7116" name="Text Box 14"/>
            <p:cNvSpPr txBox="1">
              <a:spLocks noChangeArrowheads="1"/>
            </p:cNvSpPr>
            <p:nvPr/>
          </p:nvSpPr>
          <p:spPr bwMode="auto">
            <a:xfrm>
              <a:off x="2364" y="1256"/>
              <a:ext cx="37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2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7117" name="Text Box 15"/>
            <p:cNvSpPr txBox="1">
              <a:spLocks noChangeArrowheads="1"/>
            </p:cNvSpPr>
            <p:nvPr/>
          </p:nvSpPr>
          <p:spPr bwMode="auto">
            <a:xfrm>
              <a:off x="301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7118" name="Text Box 16"/>
            <p:cNvSpPr txBox="1">
              <a:spLocks noChangeArrowheads="1"/>
            </p:cNvSpPr>
            <p:nvPr/>
          </p:nvSpPr>
          <p:spPr bwMode="auto">
            <a:xfrm>
              <a:off x="369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7119" name="Text Box 7"/>
            <p:cNvSpPr txBox="1">
              <a:spLocks noChangeArrowheads="1"/>
            </p:cNvSpPr>
            <p:nvPr/>
          </p:nvSpPr>
          <p:spPr bwMode="auto">
            <a:xfrm>
              <a:off x="1520" y="981"/>
              <a:ext cx="679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address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799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49155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LEGv8 I-format Instructions</a:t>
            </a:r>
            <a:endParaRPr lang="en-AU" altLang="en-US"/>
          </a:p>
        </p:txBody>
      </p:sp>
      <p:sp>
        <p:nvSpPr>
          <p:cNvPr id="49156" name="Rectangle 27"/>
          <p:cNvSpPr>
            <a:spLocks noGrp="1" noChangeArrowheads="1"/>
          </p:cNvSpPr>
          <p:nvPr>
            <p:ph type="body" idx="1"/>
          </p:nvPr>
        </p:nvSpPr>
        <p:spPr>
          <a:xfrm>
            <a:off x="684213" y="2349500"/>
            <a:ext cx="8270875" cy="38877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Immediate instructions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Rn:  source register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/>
              <a:t>Rd:  destination register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000"/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Immediate field is zero-extended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000"/>
          </a:p>
        </p:txBody>
      </p:sp>
      <p:grpSp>
        <p:nvGrpSpPr>
          <p:cNvPr id="49157" name="Group 1"/>
          <p:cNvGrpSpPr>
            <a:grpSpLocks/>
          </p:cNvGrpSpPr>
          <p:nvPr/>
        </p:nvGrpSpPr>
        <p:grpSpPr bwMode="auto">
          <a:xfrm>
            <a:off x="1692275" y="1335088"/>
            <a:ext cx="5456238" cy="781050"/>
            <a:chOff x="1403648" y="1406579"/>
            <a:chExt cx="5456022" cy="780998"/>
          </a:xfrm>
        </p:grpSpPr>
        <p:sp>
          <p:nvSpPr>
            <p:cNvPr id="49158" name="Text Box 5"/>
            <p:cNvSpPr txBox="1">
              <a:spLocks noChangeArrowheads="1"/>
            </p:cNvSpPr>
            <p:nvPr/>
          </p:nvSpPr>
          <p:spPr bwMode="auto">
            <a:xfrm>
              <a:off x="1403648" y="1412876"/>
              <a:ext cx="1488337" cy="41592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opcode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9159" name="Text Box 8"/>
            <p:cNvSpPr txBox="1">
              <a:spLocks noChangeArrowheads="1"/>
            </p:cNvSpPr>
            <p:nvPr/>
          </p:nvSpPr>
          <p:spPr bwMode="auto">
            <a:xfrm>
              <a:off x="4380322" y="1412876"/>
              <a:ext cx="1238763" cy="41592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Rn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9160" name="Text Box 9"/>
            <p:cNvSpPr txBox="1">
              <a:spLocks noChangeArrowheads="1"/>
            </p:cNvSpPr>
            <p:nvPr/>
          </p:nvSpPr>
          <p:spPr bwMode="auto">
            <a:xfrm>
              <a:off x="5620907" y="1412876"/>
              <a:ext cx="1238763" cy="41592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Rd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49161" name="Text Box 11"/>
            <p:cNvSpPr txBox="1">
              <a:spLocks noChangeArrowheads="1"/>
            </p:cNvSpPr>
            <p:nvPr/>
          </p:nvSpPr>
          <p:spPr bwMode="auto">
            <a:xfrm>
              <a:off x="1726091" y="1849439"/>
              <a:ext cx="788801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10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9162" name="Text Box 13"/>
            <p:cNvSpPr txBox="1">
              <a:spLocks noChangeArrowheads="1"/>
            </p:cNvSpPr>
            <p:nvPr/>
          </p:nvSpPr>
          <p:spPr bwMode="auto">
            <a:xfrm>
              <a:off x="3132451" y="1849439"/>
              <a:ext cx="788801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12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9163" name="Text Box 15"/>
            <p:cNvSpPr txBox="1">
              <a:spLocks noChangeArrowheads="1"/>
            </p:cNvSpPr>
            <p:nvPr/>
          </p:nvSpPr>
          <p:spPr bwMode="auto">
            <a:xfrm>
              <a:off x="4631718" y="1849439"/>
              <a:ext cx="768762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9164" name="Text Box 16"/>
            <p:cNvSpPr txBox="1">
              <a:spLocks noChangeArrowheads="1"/>
            </p:cNvSpPr>
            <p:nvPr/>
          </p:nvSpPr>
          <p:spPr bwMode="auto">
            <a:xfrm>
              <a:off x="5870481" y="1849439"/>
              <a:ext cx="768762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49165" name="Text Box 5"/>
            <p:cNvSpPr txBox="1">
              <a:spLocks noChangeArrowheads="1"/>
            </p:cNvSpPr>
            <p:nvPr/>
          </p:nvSpPr>
          <p:spPr bwMode="auto">
            <a:xfrm>
              <a:off x="2891985" y="1406579"/>
              <a:ext cx="1488337" cy="41592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immediate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2484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Stored Program Computers</a:t>
            </a:r>
            <a:endParaRPr lang="en-AU" altLang="en-US"/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08400" y="1125538"/>
            <a:ext cx="5246688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Instructions represented in binary, just like data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Instructions and data stored in memory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Programs can operate on programs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e.g., compilers, linkers, …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Binary compatibility allows compiled programs to work on different computers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Standardized ISAs</a:t>
            </a:r>
            <a:endParaRPr lang="en-AU" altLang="en-US" sz="2400"/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684213" y="1258888"/>
            <a:ext cx="282575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1">
                <a:solidFill>
                  <a:srgbClr val="ECEAAC"/>
                </a:solidFill>
                <a:latin typeface="Arial Black" panose="020B0A04020102020204" pitchFamily="34" charset="0"/>
              </a:rPr>
              <a:t>The BIG Picture</a:t>
            </a:r>
          </a:p>
        </p:txBody>
      </p:sp>
      <p:pic>
        <p:nvPicPr>
          <p:cNvPr id="51206" name="Picture 7" descr="f02-07-P3744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2908300" cy="384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55398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 Set</a:t>
            </a:r>
          </a:p>
          <a:p>
            <a:r>
              <a:rPr lang="en-US" dirty="0"/>
              <a:t>Operations and Operands</a:t>
            </a:r>
          </a:p>
          <a:p>
            <a:r>
              <a:rPr lang="en-US" dirty="0"/>
              <a:t>Representing Instructions in the Computer</a:t>
            </a:r>
          </a:p>
          <a:p>
            <a:r>
              <a:rPr lang="en-US" b="1" dirty="0">
                <a:solidFill>
                  <a:srgbClr val="C00000"/>
                </a:solidFill>
              </a:rPr>
              <a:t>Logical Operations</a:t>
            </a:r>
          </a:p>
          <a:p>
            <a:r>
              <a:rPr lang="en-US" dirty="0"/>
              <a:t>Instructions for Making Decisions</a:t>
            </a:r>
          </a:p>
          <a:p>
            <a:r>
              <a:rPr lang="en-US" dirty="0"/>
              <a:t>Supporting Procedures in Computer Hardware</a:t>
            </a:r>
          </a:p>
          <a:p>
            <a:r>
              <a:rPr lang="en-US" dirty="0"/>
              <a:t>LEGv8 Addressing for Wide </a:t>
            </a:r>
            <a:r>
              <a:rPr lang="en-US" dirty="0" err="1"/>
              <a:t>Immediates</a:t>
            </a:r>
            <a:r>
              <a:rPr lang="en-US" dirty="0"/>
              <a:t> and Addresses</a:t>
            </a:r>
          </a:p>
          <a:p>
            <a:r>
              <a:rPr lang="en-US" dirty="0"/>
              <a:t>A C Sort Example to Put It All Together</a:t>
            </a:r>
          </a:p>
          <a:p>
            <a:r>
              <a:rPr lang="en-US" dirty="0"/>
              <a:t>Arrays versus Pointers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H2 V2.3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493924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Logical Operations</a:t>
            </a:r>
            <a:endParaRPr lang="en-AU" altLang="en-US"/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690562"/>
          </a:xfrm>
        </p:spPr>
        <p:txBody>
          <a:bodyPr/>
          <a:lstStyle/>
          <a:p>
            <a:pPr eaLnBrk="1" hangingPunct="1"/>
            <a:r>
              <a:rPr lang="en-US" altLang="en-US"/>
              <a:t>Instructions for bitwise manipulation</a:t>
            </a:r>
            <a:endParaRPr lang="en-AU" altLang="en-US"/>
          </a:p>
        </p:txBody>
      </p:sp>
      <p:graphicFrame>
        <p:nvGraphicFramePr>
          <p:cNvPr id="275503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890132"/>
              </p:ext>
            </p:extLst>
          </p:nvPr>
        </p:nvGraphicFramePr>
        <p:xfrm>
          <a:off x="1042988" y="1916113"/>
          <a:ext cx="7200900" cy="2824164"/>
        </p:xfrm>
        <a:graphic>
          <a:graphicData uri="http://schemas.openxmlformats.org/drawingml/2006/table">
            <a:tbl>
              <a:tblPr/>
              <a:tblGrid>
                <a:gridCol w="2233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8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7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Operation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Java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LEGv8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Shift left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&lt;&lt;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&lt;&lt;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LSL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Shift right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&gt;&gt;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&gt;&gt;&gt;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LSR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Bit-by-bit AND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&amp;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&amp;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AND, ANDI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Bit-by-bit OR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|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|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ORR, ORRI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Bit-by-bit NOT</a:t>
                      </a:r>
                      <a:endParaRPr kumimoji="0" lang="en-A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^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^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EOR, EORI</a:t>
                      </a:r>
                      <a:endParaRPr kumimoji="0" lang="en-A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3290" name="Rectangle 41"/>
          <p:cNvSpPr>
            <a:spLocks noChangeArrowheads="1"/>
          </p:cNvSpPr>
          <p:nvPr/>
        </p:nvSpPr>
        <p:spPr bwMode="auto">
          <a:xfrm>
            <a:off x="684213" y="5013325"/>
            <a:ext cx="77724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 dirty="0">
                <a:solidFill>
                  <a:srgbClr val="000000"/>
                </a:solidFill>
              </a:rPr>
              <a:t>Useful for extracting and inserting groups of bits in a word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53291" name="Text Box 42"/>
          <p:cNvSpPr txBox="1">
            <a:spLocks noChangeArrowheads="1"/>
          </p:cNvSpPr>
          <p:nvPr/>
        </p:nvSpPr>
        <p:spPr bwMode="auto">
          <a:xfrm rot="5400000">
            <a:off x="7662069" y="1115219"/>
            <a:ext cx="25971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§2.6 Logical Operations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22258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Shift Operations</a:t>
            </a:r>
            <a:endParaRPr lang="en-AU" altLang="en-US"/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349500"/>
            <a:ext cx="8270875" cy="38877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shamt: how many positions to shift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Shift left logical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Shift left and fill with 0 bits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Lucida Console" panose="020B0609040504020204" pitchFamily="49" charset="0"/>
              </a:rPr>
              <a:t>LSL </a:t>
            </a:r>
            <a:r>
              <a:rPr lang="en-US" altLang="en-US"/>
              <a:t>by </a:t>
            </a:r>
            <a:r>
              <a:rPr lang="en-US" altLang="en-US" i="1"/>
              <a:t>i</a:t>
            </a:r>
            <a:r>
              <a:rPr lang="en-US" altLang="en-US"/>
              <a:t> bits multiplies by 2</a:t>
            </a:r>
            <a:r>
              <a:rPr lang="en-US" altLang="en-US" i="1" baseline="30000"/>
              <a:t>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Shift right logical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Shift right and fill with 0 bits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latin typeface="Lucida Console" panose="020B0609040504020204" pitchFamily="49" charset="0"/>
              </a:rPr>
              <a:t>LSR </a:t>
            </a:r>
            <a:r>
              <a:rPr lang="en-US" altLang="en-US"/>
              <a:t>by </a:t>
            </a:r>
            <a:r>
              <a:rPr lang="en-US" altLang="en-US" i="1"/>
              <a:t>i</a:t>
            </a:r>
            <a:r>
              <a:rPr lang="en-US" altLang="en-US"/>
              <a:t> bits divides by 2</a:t>
            </a:r>
            <a:r>
              <a:rPr lang="en-US" altLang="en-US" i="1" baseline="30000"/>
              <a:t>i</a:t>
            </a:r>
            <a:r>
              <a:rPr lang="en-US" altLang="en-US"/>
              <a:t> (unsigned only)</a:t>
            </a:r>
            <a:endParaRPr lang="en-AU" altLang="en-US"/>
          </a:p>
        </p:txBody>
      </p:sp>
      <p:grpSp>
        <p:nvGrpSpPr>
          <p:cNvPr id="55301" name="Group 4"/>
          <p:cNvGrpSpPr>
            <a:grpSpLocks/>
          </p:cNvGrpSpPr>
          <p:nvPr/>
        </p:nvGrpSpPr>
        <p:grpSpPr bwMode="auto">
          <a:xfrm>
            <a:off x="1728788" y="1412875"/>
            <a:ext cx="5616575" cy="774700"/>
            <a:chOff x="703" y="981"/>
            <a:chExt cx="3538" cy="488"/>
          </a:xfrm>
        </p:grpSpPr>
        <p:sp>
          <p:nvSpPr>
            <p:cNvPr id="55302" name="Text Box 5"/>
            <p:cNvSpPr txBox="1">
              <a:spLocks noChangeArrowheads="1"/>
            </p:cNvSpPr>
            <p:nvPr/>
          </p:nvSpPr>
          <p:spPr bwMode="auto">
            <a:xfrm>
              <a:off x="703" y="981"/>
              <a:ext cx="817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opcode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55303" name="Text Box 6"/>
            <p:cNvSpPr txBox="1">
              <a:spLocks noChangeArrowheads="1"/>
            </p:cNvSpPr>
            <p:nvPr/>
          </p:nvSpPr>
          <p:spPr bwMode="auto">
            <a:xfrm>
              <a:off x="152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Rm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55304" name="Text Box 7"/>
            <p:cNvSpPr txBox="1">
              <a:spLocks noChangeArrowheads="1"/>
            </p:cNvSpPr>
            <p:nvPr/>
          </p:nvSpPr>
          <p:spPr bwMode="auto">
            <a:xfrm>
              <a:off x="220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shamt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55305" name="Text Box 8"/>
            <p:cNvSpPr txBox="1">
              <a:spLocks noChangeArrowheads="1"/>
            </p:cNvSpPr>
            <p:nvPr/>
          </p:nvSpPr>
          <p:spPr bwMode="auto">
            <a:xfrm>
              <a:off x="2880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Rn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55306" name="Text Box 9"/>
            <p:cNvSpPr txBox="1">
              <a:spLocks noChangeArrowheads="1"/>
            </p:cNvSpPr>
            <p:nvPr/>
          </p:nvSpPr>
          <p:spPr bwMode="auto">
            <a:xfrm>
              <a:off x="3561" y="981"/>
              <a:ext cx="680" cy="26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2000">
                  <a:solidFill>
                    <a:srgbClr val="000000"/>
                  </a:solidFill>
                </a:rPr>
                <a:t>Rd</a:t>
              </a:r>
              <a:endParaRPr lang="en-AU" altLang="en-US" sz="2000">
                <a:solidFill>
                  <a:srgbClr val="000000"/>
                </a:solidFill>
              </a:endParaRPr>
            </a:p>
          </p:txBody>
        </p:sp>
        <p:sp>
          <p:nvSpPr>
            <p:cNvPr id="55307" name="Text Box 11"/>
            <p:cNvSpPr txBox="1">
              <a:spLocks noChangeArrowheads="1"/>
            </p:cNvSpPr>
            <p:nvPr/>
          </p:nvSpPr>
          <p:spPr bwMode="auto">
            <a:xfrm>
              <a:off x="853" y="1256"/>
              <a:ext cx="487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11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55308" name="Text Box 13"/>
            <p:cNvSpPr txBox="1">
              <a:spLocks noChangeArrowheads="1"/>
            </p:cNvSpPr>
            <p:nvPr/>
          </p:nvSpPr>
          <p:spPr bwMode="auto">
            <a:xfrm>
              <a:off x="1657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55309" name="Text Box 14"/>
            <p:cNvSpPr txBox="1">
              <a:spLocks noChangeArrowheads="1"/>
            </p:cNvSpPr>
            <p:nvPr/>
          </p:nvSpPr>
          <p:spPr bwMode="auto">
            <a:xfrm>
              <a:off x="233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6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55310" name="Text Box 15"/>
            <p:cNvSpPr txBox="1">
              <a:spLocks noChangeArrowheads="1"/>
            </p:cNvSpPr>
            <p:nvPr/>
          </p:nvSpPr>
          <p:spPr bwMode="auto">
            <a:xfrm>
              <a:off x="301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55311" name="Text Box 16"/>
            <p:cNvSpPr txBox="1">
              <a:spLocks noChangeArrowheads="1"/>
            </p:cNvSpPr>
            <p:nvPr/>
          </p:nvSpPr>
          <p:spPr bwMode="auto">
            <a:xfrm>
              <a:off x="3698" y="1256"/>
              <a:ext cx="42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5 bits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82762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57347" name="Rectangle 2"/>
          <p:cNvSpPr>
            <a:spLocks noChangeArrowheads="1"/>
          </p:cNvSpPr>
          <p:nvPr/>
        </p:nvSpPr>
        <p:spPr bwMode="auto">
          <a:xfrm>
            <a:off x="7235824" y="3362325"/>
            <a:ext cx="936575" cy="16049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AND Operations</a:t>
            </a:r>
            <a:endParaRPr lang="en-AU" altLang="en-US"/>
          </a:p>
        </p:txBody>
      </p:sp>
      <p:sp>
        <p:nvSpPr>
          <p:cNvPr id="5734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073275"/>
          </a:xfrm>
        </p:spPr>
        <p:txBody>
          <a:bodyPr/>
          <a:lstStyle/>
          <a:p>
            <a:pPr eaLnBrk="1" hangingPunct="1"/>
            <a:r>
              <a:rPr lang="en-US" altLang="en-US" dirty="0"/>
              <a:t>Useful to mask bits in a word</a:t>
            </a:r>
          </a:p>
          <a:p>
            <a:pPr lvl="1" eaLnBrk="1" hangingPunct="1"/>
            <a:r>
              <a:rPr lang="en-US" altLang="en-US" dirty="0"/>
              <a:t>Set some bits to 0, leave others unchanged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AND X9,X10,X11</a:t>
            </a:r>
            <a:endParaRPr lang="en-AU" altLang="en-US" sz="2800" dirty="0">
              <a:latin typeface="Lucida Console" panose="020B0609040504020204" pitchFamily="49" charset="0"/>
            </a:endParaRPr>
          </a:p>
        </p:txBody>
      </p:sp>
      <p:sp>
        <p:nvSpPr>
          <p:cNvPr id="57350" name="Text Box 5"/>
          <p:cNvSpPr txBox="1">
            <a:spLocks noChangeArrowheads="1"/>
          </p:cNvSpPr>
          <p:nvPr/>
        </p:nvSpPr>
        <p:spPr bwMode="auto">
          <a:xfrm>
            <a:off x="1181100" y="3403600"/>
            <a:ext cx="7783513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00000000 00000000 00000000 00000000 00000000 00000000 00001101 11000000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539750" y="3403600"/>
            <a:ext cx="641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X10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539750" y="3963988"/>
            <a:ext cx="622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X11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57353" name="Text Box 10"/>
          <p:cNvSpPr txBox="1">
            <a:spLocks noChangeArrowheads="1"/>
          </p:cNvSpPr>
          <p:nvPr/>
        </p:nvSpPr>
        <p:spPr bwMode="auto">
          <a:xfrm>
            <a:off x="539750" y="4611688"/>
            <a:ext cx="49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X9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57354" name="Text Box 5"/>
          <p:cNvSpPr txBox="1">
            <a:spLocks noChangeArrowheads="1"/>
          </p:cNvSpPr>
          <p:nvPr/>
        </p:nvSpPr>
        <p:spPr bwMode="auto">
          <a:xfrm>
            <a:off x="1181100" y="3987800"/>
            <a:ext cx="7783513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00000000 00000000 00000000 00000000 00000000 00000000 00111100 00000000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57355" name="Text Box 5"/>
          <p:cNvSpPr txBox="1">
            <a:spLocks noChangeArrowheads="1"/>
          </p:cNvSpPr>
          <p:nvPr/>
        </p:nvSpPr>
        <p:spPr bwMode="auto">
          <a:xfrm>
            <a:off x="1181100" y="4568825"/>
            <a:ext cx="7783513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00000000 00000000 00000000 00000000 00000000 00000000 00001100 00000000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56348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7235825" y="3362325"/>
            <a:ext cx="936625" cy="16049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OR Operations</a:t>
            </a:r>
            <a:endParaRPr lang="en-AU" altLang="en-US"/>
          </a:p>
        </p:txBody>
      </p:sp>
      <p:sp>
        <p:nvSpPr>
          <p:cNvPr id="5939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073275"/>
          </a:xfrm>
        </p:spPr>
        <p:txBody>
          <a:bodyPr/>
          <a:lstStyle/>
          <a:p>
            <a:pPr eaLnBrk="1" hangingPunct="1"/>
            <a:r>
              <a:rPr lang="en-US" altLang="en-US" dirty="0"/>
              <a:t>Useful to include bits in a word</a:t>
            </a:r>
          </a:p>
          <a:p>
            <a:pPr lvl="1" eaLnBrk="1" hangingPunct="1"/>
            <a:r>
              <a:rPr lang="en-US" altLang="en-US" dirty="0"/>
              <a:t>Set some bits to 1, leave others unchanged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ORR X9,X10,X11</a:t>
            </a:r>
            <a:endParaRPr lang="en-AU" altLang="en-US" sz="2800" dirty="0">
              <a:latin typeface="Lucida Console" panose="020B0609040504020204" pitchFamily="49" charset="0"/>
            </a:endParaRPr>
          </a:p>
        </p:txBody>
      </p:sp>
      <p:sp>
        <p:nvSpPr>
          <p:cNvPr id="59398" name="Text Box 5"/>
          <p:cNvSpPr txBox="1">
            <a:spLocks noChangeArrowheads="1"/>
          </p:cNvSpPr>
          <p:nvPr/>
        </p:nvSpPr>
        <p:spPr bwMode="auto">
          <a:xfrm>
            <a:off x="1181100" y="3403600"/>
            <a:ext cx="7783513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00000000 00000000 00000000 00000000 00000000 00000000 00001101 11000000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539750" y="3403600"/>
            <a:ext cx="641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X10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39750" y="3963988"/>
            <a:ext cx="622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X11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59401" name="Text Box 10"/>
          <p:cNvSpPr txBox="1">
            <a:spLocks noChangeArrowheads="1"/>
          </p:cNvSpPr>
          <p:nvPr/>
        </p:nvSpPr>
        <p:spPr bwMode="auto">
          <a:xfrm>
            <a:off x="539750" y="4611688"/>
            <a:ext cx="49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X9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59402" name="Text Box 5"/>
          <p:cNvSpPr txBox="1">
            <a:spLocks noChangeArrowheads="1"/>
          </p:cNvSpPr>
          <p:nvPr/>
        </p:nvSpPr>
        <p:spPr bwMode="auto">
          <a:xfrm>
            <a:off x="1181100" y="3987800"/>
            <a:ext cx="7783513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00000000 00000000 00000000 00000000 00000000 00000000 00111100 00000000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59403" name="Text Box 5"/>
          <p:cNvSpPr txBox="1">
            <a:spLocks noChangeArrowheads="1"/>
          </p:cNvSpPr>
          <p:nvPr/>
        </p:nvSpPr>
        <p:spPr bwMode="auto">
          <a:xfrm>
            <a:off x="1181100" y="4568825"/>
            <a:ext cx="7783513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00000000 00000000 00000000 00000000 00000000 00000000 00111101 11000000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93111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7451725" y="3362325"/>
            <a:ext cx="792683" cy="16049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EOR Operations</a:t>
            </a:r>
            <a:endParaRPr lang="en-AU" altLang="en-US"/>
          </a:p>
        </p:txBody>
      </p:sp>
      <p:sp>
        <p:nvSpPr>
          <p:cNvPr id="6144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073275"/>
          </a:xfrm>
        </p:spPr>
        <p:txBody>
          <a:bodyPr/>
          <a:lstStyle/>
          <a:p>
            <a:pPr eaLnBrk="1" hangingPunct="1"/>
            <a:r>
              <a:rPr lang="en-US" altLang="en-US" dirty="0"/>
              <a:t>Differencing operation</a:t>
            </a:r>
          </a:p>
          <a:p>
            <a:pPr lvl="1" eaLnBrk="1" hangingPunct="1"/>
            <a:r>
              <a:rPr lang="en-US" altLang="en-US" dirty="0"/>
              <a:t>Invert (flip) some bits, leave others unchanged</a:t>
            </a:r>
          </a:p>
          <a:p>
            <a:pPr eaLnBrk="1" hangingPunct="1"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EOR X9,X10,X12  // NOT operation</a:t>
            </a:r>
            <a:endParaRPr lang="en-AU" altLang="en-US" sz="2800" dirty="0">
              <a:latin typeface="Lucida Console" panose="020B0609040504020204" pitchFamily="49" charset="0"/>
            </a:endParaRPr>
          </a:p>
        </p:txBody>
      </p:sp>
      <p:sp>
        <p:nvSpPr>
          <p:cNvPr id="61446" name="Text Box 5"/>
          <p:cNvSpPr txBox="1">
            <a:spLocks noChangeArrowheads="1"/>
          </p:cNvSpPr>
          <p:nvPr/>
        </p:nvSpPr>
        <p:spPr bwMode="auto">
          <a:xfrm>
            <a:off x="1181100" y="3403600"/>
            <a:ext cx="7854950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0000"/>
                </a:solidFill>
              </a:rPr>
              <a:t>00000000 00000000 00000000 00000000 00000000 00000000 00001101  11000000</a:t>
            </a:r>
            <a:endParaRPr lang="en-AU" altLang="en-US" sz="1600" dirty="0">
              <a:solidFill>
                <a:srgbClr val="000000"/>
              </a:solidFill>
            </a:endParaRP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539750" y="3403600"/>
            <a:ext cx="641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X10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539750" y="3963988"/>
            <a:ext cx="6413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X12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61449" name="Text Box 10"/>
          <p:cNvSpPr txBox="1">
            <a:spLocks noChangeArrowheads="1"/>
          </p:cNvSpPr>
          <p:nvPr/>
        </p:nvSpPr>
        <p:spPr bwMode="auto">
          <a:xfrm>
            <a:off x="539750" y="4611688"/>
            <a:ext cx="498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X9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61450" name="Text Box 5"/>
          <p:cNvSpPr txBox="1">
            <a:spLocks noChangeArrowheads="1"/>
          </p:cNvSpPr>
          <p:nvPr/>
        </p:nvSpPr>
        <p:spPr bwMode="auto">
          <a:xfrm>
            <a:off x="1181100" y="3987800"/>
            <a:ext cx="7854950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0000"/>
                </a:solidFill>
              </a:rPr>
              <a:t>11111111    11111111  11111111   11111111   11111111   11111111   11111111   11111111</a:t>
            </a:r>
            <a:endParaRPr lang="en-AU" altLang="en-US" sz="1600" dirty="0">
              <a:solidFill>
                <a:srgbClr val="000000"/>
              </a:solidFill>
            </a:endParaRPr>
          </a:p>
        </p:txBody>
      </p:sp>
      <p:sp>
        <p:nvSpPr>
          <p:cNvPr id="61451" name="Text Box 5"/>
          <p:cNvSpPr txBox="1">
            <a:spLocks noChangeArrowheads="1"/>
          </p:cNvSpPr>
          <p:nvPr/>
        </p:nvSpPr>
        <p:spPr bwMode="auto">
          <a:xfrm>
            <a:off x="1181100" y="4568825"/>
            <a:ext cx="7854950" cy="338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0000"/>
                </a:solidFill>
              </a:rPr>
              <a:t>11111111    11111111  11111111   11111111   11111111   11111111   11110010  00111111</a:t>
            </a:r>
            <a:endParaRPr lang="en-AU" altLang="en-US" sz="16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13945" y="618391"/>
            <a:ext cx="917476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&gt;&gt;</a:t>
            </a:r>
            <a:endParaRPr lang="en-GB" sz="4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8143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Instruction Set</a:t>
            </a:r>
          </a:p>
          <a:p>
            <a:r>
              <a:rPr lang="en-US" dirty="0"/>
              <a:t>Operations and Operands</a:t>
            </a:r>
          </a:p>
          <a:p>
            <a:r>
              <a:rPr lang="en-US" dirty="0"/>
              <a:t>Representing Instructions in the Computer</a:t>
            </a:r>
          </a:p>
          <a:p>
            <a:r>
              <a:rPr lang="en-US" dirty="0"/>
              <a:t>Logical Operations</a:t>
            </a:r>
          </a:p>
          <a:p>
            <a:r>
              <a:rPr lang="en-US" dirty="0"/>
              <a:t>Instructions for Making Decisions</a:t>
            </a:r>
          </a:p>
          <a:p>
            <a:r>
              <a:rPr lang="en-US" dirty="0"/>
              <a:t>Supporting Procedures in Computer Hardware</a:t>
            </a:r>
          </a:p>
          <a:p>
            <a:r>
              <a:rPr lang="en-US" dirty="0"/>
              <a:t>LEGv8 Addressing for Wide </a:t>
            </a:r>
            <a:r>
              <a:rPr lang="en-US" dirty="0" err="1"/>
              <a:t>Immediates</a:t>
            </a:r>
            <a:r>
              <a:rPr lang="en-US" dirty="0"/>
              <a:t> and Addresses</a:t>
            </a:r>
          </a:p>
          <a:p>
            <a:r>
              <a:rPr lang="en-US" dirty="0"/>
              <a:t>A C Sort Example to Put It All Together</a:t>
            </a:r>
          </a:p>
          <a:p>
            <a:r>
              <a:rPr lang="en-US" dirty="0"/>
              <a:t>Arrays versus Pointers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H2 V2.3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485980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 Set</a:t>
            </a:r>
          </a:p>
          <a:p>
            <a:r>
              <a:rPr lang="en-US" dirty="0"/>
              <a:t>Operations and Operands</a:t>
            </a:r>
          </a:p>
          <a:p>
            <a:r>
              <a:rPr lang="en-US" dirty="0"/>
              <a:t>Representing Instructions in the Computer</a:t>
            </a:r>
          </a:p>
          <a:p>
            <a:r>
              <a:rPr lang="en-US" dirty="0"/>
              <a:t>Logical Operations</a:t>
            </a:r>
          </a:p>
          <a:p>
            <a:r>
              <a:rPr lang="en-US" b="1" dirty="0">
                <a:solidFill>
                  <a:srgbClr val="C00000"/>
                </a:solidFill>
              </a:rPr>
              <a:t>Instructions for Making Decisions</a:t>
            </a:r>
          </a:p>
          <a:p>
            <a:r>
              <a:rPr lang="en-US" dirty="0"/>
              <a:t>Supporting Procedures in Computer Hardware</a:t>
            </a:r>
          </a:p>
          <a:p>
            <a:r>
              <a:rPr lang="en-US" dirty="0"/>
              <a:t>LEGv8 Addressing for Wide </a:t>
            </a:r>
            <a:r>
              <a:rPr lang="en-US" dirty="0" err="1"/>
              <a:t>Immediates</a:t>
            </a:r>
            <a:r>
              <a:rPr lang="en-US" dirty="0"/>
              <a:t> and Addresses</a:t>
            </a:r>
          </a:p>
          <a:p>
            <a:r>
              <a:rPr lang="en-US" dirty="0"/>
              <a:t>A C Sort Example to Put It All Together</a:t>
            </a:r>
          </a:p>
          <a:p>
            <a:r>
              <a:rPr lang="en-US" dirty="0"/>
              <a:t>Arrays versus Pointers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8618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Conditional Operations</a:t>
            </a:r>
            <a:endParaRPr lang="en-AU" altLang="en-US"/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Branch to a labeled instruction if a condition is true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Otherwise, continue sequentially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Lucida Console" panose="020B0609040504020204" pitchFamily="49" charset="0"/>
              </a:rPr>
              <a:t>CBZ register, L1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if (register == 0) branch to instruction labeled L1;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Lucida Console" panose="020B0609040504020204" pitchFamily="49" charset="0"/>
              </a:rPr>
              <a:t>CBNZ register, L1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if (register != 0) branch to instruction labeled L1;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>
                <a:latin typeface="Lucida Console" panose="020B0609040504020204" pitchFamily="49" charset="0"/>
              </a:rPr>
              <a:t>B L1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branch unconditionally to instruction labeled L1;</a:t>
            </a:r>
          </a:p>
        </p:txBody>
      </p:sp>
      <p:sp>
        <p:nvSpPr>
          <p:cNvPr id="63493" name="Text Box 4"/>
          <p:cNvSpPr txBox="1">
            <a:spLocks noChangeArrowheads="1"/>
          </p:cNvSpPr>
          <p:nvPr/>
        </p:nvSpPr>
        <p:spPr bwMode="auto">
          <a:xfrm rot="5400000">
            <a:off x="6938169" y="1839119"/>
            <a:ext cx="40449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§2.7 Instructions for Making Decisions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41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4985192" y="3599696"/>
            <a:ext cx="3820277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CBZ = </a:t>
            </a:r>
            <a:r>
              <a:rPr lang="nl-NL" dirty="0" err="1">
                <a:solidFill>
                  <a:schemeClr val="bg1"/>
                </a:solidFill>
              </a:rPr>
              <a:t>Compare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and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Branch</a:t>
            </a:r>
            <a:r>
              <a:rPr lang="nl-NL" dirty="0">
                <a:solidFill>
                  <a:schemeClr val="bg1"/>
                </a:solidFill>
              </a:rPr>
              <a:t> </a:t>
            </a:r>
            <a:r>
              <a:rPr lang="nl-NL" dirty="0" err="1">
                <a:solidFill>
                  <a:schemeClr val="bg1"/>
                </a:solidFill>
              </a:rPr>
              <a:t>if</a:t>
            </a:r>
            <a:r>
              <a:rPr lang="nl-NL" dirty="0">
                <a:solidFill>
                  <a:schemeClr val="bg1"/>
                </a:solidFill>
              </a:rPr>
              <a:t> Zero</a:t>
            </a:r>
          </a:p>
        </p:txBody>
      </p:sp>
    </p:spTree>
    <p:extLst>
      <p:ext uri="{BB962C8B-B14F-4D97-AF65-F5344CB8AC3E}">
        <p14:creationId xmlns:p14="http://schemas.microsoft.com/office/powerpoint/2010/main" val="412213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Compiling If Statements</a:t>
            </a:r>
            <a:endParaRPr lang="en-AU" altLang="en-US"/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C code: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</a:t>
            </a:r>
            <a:r>
              <a:rPr lang="en-US" altLang="en-US" sz="2400" dirty="0">
                <a:latin typeface="Lucida Console" panose="020B0609040504020204" pitchFamily="49" charset="0"/>
              </a:rPr>
              <a:t>if (</a:t>
            </a: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>
                <a:latin typeface="Lucida Console" panose="020B0609040504020204" pitchFamily="49" charset="0"/>
              </a:rPr>
              <a:t> == j) f = g + h;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else f = g - h;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f, …, j in X19, …, X23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Compiled LEGv8 code: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	</a:t>
            </a:r>
            <a:r>
              <a:rPr lang="en-US" altLang="en-US" sz="2400" dirty="0">
                <a:latin typeface="Lucida Console" panose="020B0609040504020204" pitchFamily="49" charset="0"/>
              </a:rPr>
              <a:t>SUB	 X9, X22, X23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		CBNZ	 X9, Else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		ADD	 X19, X20, X21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		B	 Exit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Else:	SUB	 X19, X20, X21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Exit: …</a:t>
            </a:r>
            <a:endParaRPr lang="en-AU" altLang="en-US" sz="2400" dirty="0">
              <a:latin typeface="Lucida Console" panose="020B0609040504020204" pitchFamily="49" charset="0"/>
            </a:endParaRPr>
          </a:p>
        </p:txBody>
      </p:sp>
      <p:sp>
        <p:nvSpPr>
          <p:cNvPr id="65541" name="AutoShape 5"/>
          <p:cNvSpPr>
            <a:spLocks/>
          </p:cNvSpPr>
          <p:nvPr/>
        </p:nvSpPr>
        <p:spPr bwMode="auto">
          <a:xfrm>
            <a:off x="3563938" y="5972175"/>
            <a:ext cx="3529012" cy="403225"/>
          </a:xfrm>
          <a:prstGeom prst="borderCallout1">
            <a:avLst>
              <a:gd name="adj1" fmla="val 28347"/>
              <a:gd name="adj2" fmla="val -2157"/>
              <a:gd name="adj3" fmla="val -83427"/>
              <a:gd name="adj4" fmla="val -400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AU" altLang="en-US" sz="1800" dirty="0">
                <a:solidFill>
                  <a:srgbClr val="000000"/>
                </a:solidFill>
              </a:rPr>
              <a:t>Assembler calculates offset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42</a:t>
            </a:fld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9095" y="1340768"/>
            <a:ext cx="3881571" cy="235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4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Compiling Loop Statements</a:t>
            </a:r>
            <a:endParaRPr lang="en-AU" altLang="en-US"/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dirty="0"/>
              <a:t>C code: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spcAft>
                <a:spcPct val="30000"/>
              </a:spcAft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while (save[</a:t>
            </a:r>
            <a:r>
              <a:rPr lang="en-US" altLang="en-US" sz="2800" dirty="0" err="1">
                <a:latin typeface="Lucida Console" panose="020B0609040504020204" pitchFamily="49" charset="0"/>
              </a:rPr>
              <a:t>i</a:t>
            </a:r>
            <a:r>
              <a:rPr lang="en-US" altLang="en-US" sz="2800" dirty="0">
                <a:latin typeface="Lucida Console" panose="020B0609040504020204" pitchFamily="49" charset="0"/>
              </a:rPr>
              <a:t>] == k) </a:t>
            </a:r>
            <a:r>
              <a:rPr lang="en-US" altLang="en-US" sz="2800" dirty="0" err="1">
                <a:latin typeface="Lucida Console" panose="020B0609040504020204" pitchFamily="49" charset="0"/>
              </a:rPr>
              <a:t>i</a:t>
            </a:r>
            <a:r>
              <a:rPr lang="en-US" altLang="en-US" sz="2800" dirty="0">
                <a:latin typeface="Lucida Console" panose="020B0609040504020204" pitchFamily="49" charset="0"/>
              </a:rPr>
              <a:t> += 1;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dirty="0" err="1"/>
              <a:t>i</a:t>
            </a:r>
            <a:r>
              <a:rPr lang="en-US" altLang="en-US" dirty="0"/>
              <a:t> in X22, k in X24, address of save in X25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dirty="0"/>
              <a:t>Compiled LEGv8 code: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</a:t>
            </a:r>
            <a:r>
              <a:rPr lang="en-US" altLang="en-US" sz="2400" dirty="0">
                <a:latin typeface="Lucida Console" panose="020B0609040504020204" pitchFamily="49" charset="0"/>
              </a:rPr>
              <a:t>Loop: LSL	X9, X22, #3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      ADD    X10, X25, X9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      LDUR   X11, [X10, #0]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      SUB    X12, X11, X24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      CBNZ   X12, Exit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        ADDI   X22, X22, #1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      B      Loop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Exit: …</a:t>
            </a:r>
            <a:endParaRPr lang="en-AU" altLang="en-US" sz="2400" dirty="0">
              <a:latin typeface="Lucida Console" panose="020B0609040504020204" pitchFamily="49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572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Basic Blocks</a:t>
            </a:r>
            <a:endParaRPr lang="en-AU" altLang="en-US"/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303462"/>
          </a:xfrm>
        </p:spPr>
        <p:txBody>
          <a:bodyPr/>
          <a:lstStyle/>
          <a:p>
            <a:pPr eaLnBrk="1" hangingPunct="1"/>
            <a:r>
              <a:rPr lang="en-US" altLang="en-US"/>
              <a:t>A basic block is a sequence of instructions with</a:t>
            </a:r>
          </a:p>
          <a:p>
            <a:pPr lvl="1" eaLnBrk="1" hangingPunct="1"/>
            <a:r>
              <a:rPr lang="en-US" altLang="en-US"/>
              <a:t>No embedded branches (except at end)</a:t>
            </a:r>
          </a:p>
          <a:p>
            <a:pPr lvl="1" eaLnBrk="1" hangingPunct="1"/>
            <a:r>
              <a:rPr lang="en-US" altLang="en-US"/>
              <a:t>No branch targets (except at beginning)</a:t>
            </a:r>
            <a:endParaRPr lang="en-AU" altLang="en-US"/>
          </a:p>
        </p:txBody>
      </p:sp>
      <p:grpSp>
        <p:nvGrpSpPr>
          <p:cNvPr id="69637" name="Group 4"/>
          <p:cNvGrpSpPr>
            <a:grpSpLocks/>
          </p:cNvGrpSpPr>
          <p:nvPr/>
        </p:nvGrpSpPr>
        <p:grpSpPr bwMode="auto">
          <a:xfrm>
            <a:off x="755650" y="3573463"/>
            <a:ext cx="3311525" cy="2592387"/>
            <a:chOff x="1429" y="2296"/>
            <a:chExt cx="2086" cy="1633"/>
          </a:xfrm>
        </p:grpSpPr>
        <p:sp>
          <p:nvSpPr>
            <p:cNvPr id="69639" name="Rectangle 5"/>
            <p:cNvSpPr>
              <a:spLocks noChangeArrowheads="1"/>
            </p:cNvSpPr>
            <p:nvPr/>
          </p:nvSpPr>
          <p:spPr bwMode="auto">
            <a:xfrm>
              <a:off x="1791" y="2614"/>
              <a:ext cx="1270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9640" name="Rectangle 6"/>
            <p:cNvSpPr>
              <a:spLocks noChangeArrowheads="1"/>
            </p:cNvSpPr>
            <p:nvPr/>
          </p:nvSpPr>
          <p:spPr bwMode="auto">
            <a:xfrm>
              <a:off x="1791" y="2750"/>
              <a:ext cx="1270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9641" name="Rectangle 7"/>
            <p:cNvSpPr>
              <a:spLocks noChangeArrowheads="1"/>
            </p:cNvSpPr>
            <p:nvPr/>
          </p:nvSpPr>
          <p:spPr bwMode="auto">
            <a:xfrm>
              <a:off x="1791" y="2886"/>
              <a:ext cx="1270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9642" name="Rectangle 8"/>
            <p:cNvSpPr>
              <a:spLocks noChangeArrowheads="1"/>
            </p:cNvSpPr>
            <p:nvPr/>
          </p:nvSpPr>
          <p:spPr bwMode="auto">
            <a:xfrm>
              <a:off x="1791" y="3022"/>
              <a:ext cx="1270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9643" name="Rectangle 9"/>
            <p:cNvSpPr>
              <a:spLocks noChangeArrowheads="1"/>
            </p:cNvSpPr>
            <p:nvPr/>
          </p:nvSpPr>
          <p:spPr bwMode="auto">
            <a:xfrm>
              <a:off x="1791" y="3158"/>
              <a:ext cx="1270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9644" name="Rectangle 10"/>
            <p:cNvSpPr>
              <a:spLocks noChangeArrowheads="1"/>
            </p:cNvSpPr>
            <p:nvPr/>
          </p:nvSpPr>
          <p:spPr bwMode="auto">
            <a:xfrm>
              <a:off x="1791" y="3294"/>
              <a:ext cx="1270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9645" name="Rectangle 11"/>
            <p:cNvSpPr>
              <a:spLocks noChangeArrowheads="1"/>
            </p:cNvSpPr>
            <p:nvPr/>
          </p:nvSpPr>
          <p:spPr bwMode="auto">
            <a:xfrm>
              <a:off x="1791" y="3430"/>
              <a:ext cx="1270" cy="1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9646" name="Line 12"/>
            <p:cNvSpPr>
              <a:spLocks noChangeShapeType="1"/>
            </p:cNvSpPr>
            <p:nvPr/>
          </p:nvSpPr>
          <p:spPr bwMode="auto">
            <a:xfrm>
              <a:off x="2426" y="2296"/>
              <a:ext cx="0" cy="31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nl-NL">
                <a:solidFill>
                  <a:srgbClr val="000000"/>
                </a:solidFill>
              </a:endParaRPr>
            </a:p>
          </p:txBody>
        </p:sp>
        <p:sp>
          <p:nvSpPr>
            <p:cNvPr id="69647" name="Line 13"/>
            <p:cNvSpPr>
              <a:spLocks noChangeShapeType="1"/>
            </p:cNvSpPr>
            <p:nvPr/>
          </p:nvSpPr>
          <p:spPr bwMode="auto">
            <a:xfrm>
              <a:off x="2426" y="2614"/>
              <a:ext cx="0" cy="9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nl-NL">
                <a:solidFill>
                  <a:srgbClr val="000000"/>
                </a:solidFill>
              </a:endParaRPr>
            </a:p>
          </p:txBody>
        </p:sp>
        <p:sp>
          <p:nvSpPr>
            <p:cNvPr id="69648" name="Line 14"/>
            <p:cNvSpPr>
              <a:spLocks noChangeShapeType="1"/>
            </p:cNvSpPr>
            <p:nvPr/>
          </p:nvSpPr>
          <p:spPr bwMode="auto">
            <a:xfrm>
              <a:off x="2426" y="3521"/>
              <a:ext cx="0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nl-NL">
                <a:solidFill>
                  <a:srgbClr val="000000"/>
                </a:solidFill>
              </a:endParaRPr>
            </a:p>
          </p:txBody>
        </p:sp>
        <p:sp>
          <p:nvSpPr>
            <p:cNvPr id="69649" name="Line 15"/>
            <p:cNvSpPr>
              <a:spLocks noChangeShapeType="1"/>
            </p:cNvSpPr>
            <p:nvPr/>
          </p:nvSpPr>
          <p:spPr bwMode="auto">
            <a:xfrm>
              <a:off x="2426" y="3521"/>
              <a:ext cx="10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nl-NL">
                <a:solidFill>
                  <a:srgbClr val="000000"/>
                </a:solidFill>
              </a:endParaRPr>
            </a:p>
          </p:txBody>
        </p:sp>
        <p:sp>
          <p:nvSpPr>
            <p:cNvPr id="69650" name="Line 16"/>
            <p:cNvSpPr>
              <a:spLocks noChangeShapeType="1"/>
            </p:cNvSpPr>
            <p:nvPr/>
          </p:nvSpPr>
          <p:spPr bwMode="auto">
            <a:xfrm>
              <a:off x="1429" y="2659"/>
              <a:ext cx="3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nl-NL">
                <a:solidFill>
                  <a:srgbClr val="000000"/>
                </a:solidFill>
              </a:endParaRPr>
            </a:p>
          </p:txBody>
        </p:sp>
        <p:sp>
          <p:nvSpPr>
            <p:cNvPr id="69651" name="Rectangle 17"/>
            <p:cNvSpPr>
              <a:spLocks noChangeArrowheads="1"/>
            </p:cNvSpPr>
            <p:nvPr/>
          </p:nvSpPr>
          <p:spPr bwMode="auto">
            <a:xfrm>
              <a:off x="1791" y="2478"/>
              <a:ext cx="1270" cy="1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9652" name="Rectangle 18"/>
            <p:cNvSpPr>
              <a:spLocks noChangeArrowheads="1"/>
            </p:cNvSpPr>
            <p:nvPr/>
          </p:nvSpPr>
          <p:spPr bwMode="auto">
            <a:xfrm>
              <a:off x="1791" y="2341"/>
              <a:ext cx="1270" cy="1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9653" name="Rectangle 19"/>
            <p:cNvSpPr>
              <a:spLocks noChangeArrowheads="1"/>
            </p:cNvSpPr>
            <p:nvPr/>
          </p:nvSpPr>
          <p:spPr bwMode="auto">
            <a:xfrm>
              <a:off x="1791" y="3566"/>
              <a:ext cx="1270" cy="1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69654" name="Rectangle 20"/>
            <p:cNvSpPr>
              <a:spLocks noChangeArrowheads="1"/>
            </p:cNvSpPr>
            <p:nvPr/>
          </p:nvSpPr>
          <p:spPr bwMode="auto">
            <a:xfrm>
              <a:off x="1791" y="3702"/>
              <a:ext cx="1270" cy="1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69638" name="Rectangle 21"/>
          <p:cNvSpPr>
            <a:spLocks noChangeArrowheads="1"/>
          </p:cNvSpPr>
          <p:nvPr/>
        </p:nvSpPr>
        <p:spPr bwMode="auto">
          <a:xfrm>
            <a:off x="4211638" y="3716338"/>
            <a:ext cx="467042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 sz="2800">
                <a:solidFill>
                  <a:srgbClr val="000000"/>
                </a:solidFill>
              </a:rPr>
              <a:t>A compiler identifies basic blocks for optimization</a:t>
            </a:r>
          </a:p>
          <a:p>
            <a:pPr fontAlgn="base">
              <a:spcAft>
                <a:spcPct val="0"/>
              </a:spcAft>
              <a:buClr>
                <a:srgbClr val="ECEAAC"/>
              </a:buClr>
            </a:pPr>
            <a:r>
              <a:rPr lang="en-US" altLang="en-US" sz="2800">
                <a:solidFill>
                  <a:srgbClr val="000000"/>
                </a:solidFill>
              </a:rPr>
              <a:t>An advanced processor can accelerate execution of basic blocks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72575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71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More Conditional Operations</a:t>
            </a:r>
            <a:endParaRPr lang="en-AU" altLang="en-US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4744"/>
            <a:ext cx="8270875" cy="51117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400" dirty="0"/>
              <a:t>Condition codes, set from arithmetic instruction with S-suffix (ADDS, ADDIS, ANDS, ANDIS, SUBS, SUBIS)</a:t>
            </a:r>
          </a:p>
          <a:p>
            <a:pPr lvl="1" eaLnBrk="1" hangingPunct="1">
              <a:defRPr/>
            </a:pPr>
            <a:r>
              <a:rPr lang="en-US" altLang="en-US" sz="2000" dirty="0"/>
              <a:t>negative (N):  result had 1 in MSB</a:t>
            </a:r>
          </a:p>
          <a:p>
            <a:pPr lvl="1" eaLnBrk="1" hangingPunct="1">
              <a:defRPr/>
            </a:pPr>
            <a:r>
              <a:rPr lang="en-US" altLang="en-US" sz="2000" dirty="0"/>
              <a:t>zero (Z):  result was 0</a:t>
            </a:r>
          </a:p>
          <a:p>
            <a:pPr lvl="1" eaLnBrk="1" hangingPunct="1">
              <a:defRPr/>
            </a:pPr>
            <a:r>
              <a:rPr lang="en-US" altLang="en-US" sz="2000" dirty="0"/>
              <a:t>overflow (V):  result sign overflowed</a:t>
            </a:r>
          </a:p>
          <a:p>
            <a:pPr lvl="1" eaLnBrk="1" hangingPunct="1">
              <a:defRPr/>
            </a:pPr>
            <a:r>
              <a:rPr lang="en-US" altLang="en-US" sz="2000" dirty="0"/>
              <a:t>carry (C):  result had carryout from MSB</a:t>
            </a:r>
          </a:p>
          <a:p>
            <a:pPr eaLnBrk="1" hangingPunct="1">
              <a:defRPr/>
            </a:pPr>
            <a:r>
              <a:rPr lang="en-US" altLang="en-US" sz="2400" dirty="0"/>
              <a:t>Use </a:t>
            </a:r>
            <a:r>
              <a:rPr lang="en-US" altLang="en-US" sz="2400" b="1" dirty="0">
                <a:solidFill>
                  <a:srgbClr val="CA0032"/>
                </a:solidFill>
              </a:rPr>
              <a:t>subtract and set flags</a:t>
            </a:r>
            <a:r>
              <a:rPr lang="en-US" altLang="en-US" sz="2400" dirty="0"/>
              <a:t>, then conditionally branch:</a:t>
            </a:r>
          </a:p>
          <a:p>
            <a:pPr marL="741363" lvl="1" indent="-280988" eaLnBrk="1" hangingPunct="1">
              <a:defRPr/>
            </a:pPr>
            <a:r>
              <a:rPr lang="en-US" altLang="en-US" sz="1800" b="1" dirty="0"/>
              <a:t>B.EQ </a:t>
            </a:r>
            <a:r>
              <a:rPr lang="en-US" altLang="en-US" sz="1800" dirty="0"/>
              <a:t>(equal)</a:t>
            </a:r>
            <a:endParaRPr lang="en-US" altLang="en-US" sz="1800" b="1" dirty="0"/>
          </a:p>
          <a:p>
            <a:pPr marL="741363" lvl="1" indent="-280988" eaLnBrk="1" hangingPunct="1">
              <a:defRPr/>
            </a:pPr>
            <a:r>
              <a:rPr lang="en-US" altLang="en-US" sz="1800" b="1" dirty="0"/>
              <a:t>B.NE </a:t>
            </a:r>
            <a:r>
              <a:rPr lang="en-US" altLang="en-US" sz="1800" dirty="0"/>
              <a:t>(not equal)</a:t>
            </a:r>
            <a:endParaRPr lang="en-US" altLang="en-US" sz="1800" b="1" dirty="0"/>
          </a:p>
          <a:p>
            <a:pPr marL="741363" lvl="1" indent="-280988" eaLnBrk="1" hangingPunct="1">
              <a:defRPr/>
            </a:pPr>
            <a:r>
              <a:rPr lang="en-US" altLang="en-US" sz="1800" b="1" dirty="0"/>
              <a:t>B.LT</a:t>
            </a:r>
            <a:r>
              <a:rPr lang="en-US" altLang="en-US" sz="1800" dirty="0"/>
              <a:t> (less than, &lt; signed), </a:t>
            </a:r>
            <a:r>
              <a:rPr lang="en-US" altLang="en-US" sz="1800" b="1" dirty="0"/>
              <a:t>B.LO</a:t>
            </a:r>
            <a:r>
              <a:rPr lang="en-US" altLang="en-US" sz="1800" dirty="0"/>
              <a:t> (lower, &lt; unsigned)</a:t>
            </a:r>
          </a:p>
          <a:p>
            <a:pPr marL="741363" lvl="1" indent="-280988" eaLnBrk="1" hangingPunct="1">
              <a:defRPr/>
            </a:pPr>
            <a:r>
              <a:rPr lang="en-US" altLang="en-US" sz="1800" b="1" dirty="0"/>
              <a:t>B.LE</a:t>
            </a:r>
            <a:r>
              <a:rPr lang="en-US" altLang="en-US" sz="1800" dirty="0"/>
              <a:t> (less than or equal, ≤ signed), </a:t>
            </a:r>
            <a:r>
              <a:rPr lang="en-US" altLang="en-US" sz="1800" b="1" dirty="0"/>
              <a:t>B.LS</a:t>
            </a:r>
            <a:r>
              <a:rPr lang="en-US" altLang="en-US" sz="1800" dirty="0"/>
              <a:t> (lower or same, ≤ unsigned)</a:t>
            </a:r>
          </a:p>
          <a:p>
            <a:pPr marL="741363" lvl="1" indent="-280988" eaLnBrk="1" hangingPunct="1">
              <a:defRPr/>
            </a:pPr>
            <a:r>
              <a:rPr lang="en-US" altLang="en-US" sz="1800" b="1" dirty="0"/>
              <a:t>B.GT</a:t>
            </a:r>
            <a:r>
              <a:rPr lang="en-US" altLang="en-US" sz="1800" dirty="0"/>
              <a:t> (greater than, &gt; signed), </a:t>
            </a:r>
            <a:r>
              <a:rPr lang="en-US" altLang="en-US" sz="1800" b="1" dirty="0"/>
              <a:t>B.HI</a:t>
            </a:r>
            <a:r>
              <a:rPr lang="en-US" altLang="en-US" sz="1800" dirty="0"/>
              <a:t> (higher, &gt; unsigned)</a:t>
            </a:r>
          </a:p>
          <a:p>
            <a:pPr marL="741363" lvl="1" indent="-280988" eaLnBrk="1" hangingPunct="1">
              <a:defRPr/>
            </a:pPr>
            <a:r>
              <a:rPr lang="en-US" altLang="en-US" sz="1800" b="1" dirty="0"/>
              <a:t>B.GE</a:t>
            </a:r>
            <a:r>
              <a:rPr lang="en-US" altLang="en-US" sz="1800" dirty="0"/>
              <a:t> (greater than or equal, ≥ signed), </a:t>
            </a:r>
          </a:p>
          <a:p>
            <a:pPr marL="460375" lvl="1" indent="0" algn="r" eaLnBrk="1" hangingPunct="1">
              <a:buNone/>
              <a:defRPr/>
            </a:pPr>
            <a:r>
              <a:rPr lang="en-US" altLang="en-US" sz="1800" b="1" dirty="0"/>
              <a:t>B.HS</a:t>
            </a:r>
            <a:r>
              <a:rPr lang="en-US" altLang="en-US" sz="1800" dirty="0"/>
              <a:t> (higher or same, ≥  unsigned)</a:t>
            </a:r>
          </a:p>
          <a:p>
            <a:pPr lvl="1" eaLnBrk="1" hangingPunct="1">
              <a:defRPr/>
            </a:pPr>
            <a:endParaRPr lang="en-US" alt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45</a:t>
            </a:fld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6804248" y="1988840"/>
            <a:ext cx="1936749" cy="46166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S = Set </a:t>
            </a:r>
            <a:r>
              <a:rPr lang="nl-NL" sz="2400" dirty="0" err="1">
                <a:solidFill>
                  <a:schemeClr val="bg1"/>
                </a:solidFill>
              </a:rPr>
              <a:t>flags</a:t>
            </a:r>
            <a:endParaRPr lang="nl-N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58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 dirty="0"/>
              <a:t>Signed vs. Unsigned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4" y="1125538"/>
            <a:ext cx="8459786" cy="5111750"/>
          </a:xfrm>
        </p:spPr>
        <p:txBody>
          <a:bodyPr/>
          <a:lstStyle/>
          <a:p>
            <a:pPr eaLnBrk="1" hangingPunct="1"/>
            <a:r>
              <a:rPr lang="en-AU" altLang="en-US" dirty="0"/>
              <a:t>Signed comparison ≠ Unsigned comparison</a:t>
            </a:r>
          </a:p>
          <a:p>
            <a:pPr eaLnBrk="1" hangingPunct="1"/>
            <a:r>
              <a:rPr lang="en-AU" altLang="en-US" dirty="0"/>
              <a:t>Example</a:t>
            </a:r>
          </a:p>
          <a:p>
            <a:pPr lvl="1" eaLnBrk="1" hangingPunct="1"/>
            <a:r>
              <a:rPr lang="en-AU" altLang="en-US" dirty="0"/>
              <a:t>W22 = </a:t>
            </a:r>
            <a:r>
              <a:rPr lang="en-AU" altLang="en-US" sz="2400" dirty="0"/>
              <a:t>1111 1111 1111 1111 1111 1111 1111 1111</a:t>
            </a:r>
          </a:p>
          <a:p>
            <a:pPr lvl="1" eaLnBrk="1" hangingPunct="1"/>
            <a:r>
              <a:rPr lang="en-AU" altLang="en-US" dirty="0"/>
              <a:t>W23 = </a:t>
            </a:r>
            <a:r>
              <a:rPr lang="en-AU" altLang="en-US" sz="2400" dirty="0"/>
              <a:t>0000 0000 0000 0000 0000 0000 0000 0001</a:t>
            </a:r>
          </a:p>
          <a:p>
            <a:pPr lvl="1" eaLnBrk="1" hangingPunct="1"/>
            <a:r>
              <a:rPr lang="en-AU" altLang="en-US" dirty="0">
                <a:latin typeface="Lucida Console" panose="020B0609040504020204" pitchFamily="49" charset="0"/>
              </a:rPr>
              <a:t>W22 ? W23 # signed</a:t>
            </a:r>
          </a:p>
          <a:p>
            <a:pPr lvl="2" eaLnBrk="1" hangingPunct="1"/>
            <a:r>
              <a:rPr lang="en-AU" altLang="en-US" dirty="0">
                <a:cs typeface="Arial" panose="020B0604020202020204" pitchFamily="34" charset="0"/>
              </a:rPr>
              <a:t>–1 &lt; +1</a:t>
            </a:r>
            <a:endParaRPr lang="en-AU" altLang="en-US" dirty="0"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lvl="1" eaLnBrk="1" hangingPunct="1"/>
            <a:r>
              <a:rPr lang="en-AU" altLang="en-US" dirty="0">
                <a:latin typeface="Lucida Console" panose="020B0609040504020204" pitchFamily="49" charset="0"/>
                <a:cs typeface="Arial" panose="020B0604020202020204" pitchFamily="34" charset="0"/>
                <a:sym typeface="Symbol" panose="05050102010706020507" pitchFamily="18" charset="2"/>
              </a:rPr>
              <a:t>W22 ? W23 # unsigned</a:t>
            </a:r>
          </a:p>
          <a:p>
            <a:pPr lvl="2" eaLnBrk="1" hangingPunct="1"/>
            <a:r>
              <a:rPr lang="en-US" altLang="en-US" dirty="0"/>
              <a:t>+4,294,967,295 &gt; +1</a:t>
            </a:r>
            <a:endParaRPr lang="en-AU" altLang="en-US" dirty="0"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46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2267744" y="3284984"/>
            <a:ext cx="394660" cy="52322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</a:rPr>
              <a:t>&lt;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2267744" y="4254459"/>
            <a:ext cx="394660" cy="52322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77778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Conditional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if (a &gt; b) a += 1;</a:t>
            </a:r>
          </a:p>
          <a:p>
            <a:pPr lvl="1" eaLnBrk="1" hangingPunct="1">
              <a:defRPr/>
            </a:pPr>
            <a:r>
              <a:rPr lang="en-US" altLang="en-US" dirty="0"/>
              <a:t>a in X22, b in X23</a:t>
            </a:r>
          </a:p>
          <a:p>
            <a:pPr lvl="1" eaLnBrk="1" hangingPunct="1">
              <a:defRPr/>
            </a:pPr>
            <a:r>
              <a:rPr lang="en-US" altLang="en-US" dirty="0"/>
              <a:t>a and b are </a:t>
            </a:r>
            <a:r>
              <a:rPr lang="en-US" altLang="en-US" dirty="0">
                <a:solidFill>
                  <a:srgbClr val="C00000"/>
                </a:solidFill>
              </a:rPr>
              <a:t>signed</a:t>
            </a:r>
            <a:r>
              <a:rPr lang="en-US" altLang="en-US" dirty="0"/>
              <a:t> numbers</a:t>
            </a:r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endParaRPr lang="en-US" altLang="en-US" sz="2000" dirty="0"/>
          </a:p>
          <a:p>
            <a:pPr marL="514350" lvl="1" indent="0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200" dirty="0"/>
              <a:t>  SUBS	XZR, X22, X23</a:t>
            </a:r>
          </a:p>
          <a:p>
            <a:pPr marL="514350" lvl="1" indent="0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200" dirty="0"/>
              <a:t>  B.LE	Exit</a:t>
            </a:r>
          </a:p>
          <a:p>
            <a:pPr marL="514350" lvl="1" indent="0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200" dirty="0"/>
              <a:t>  ADDI	X22, X22, #1</a:t>
            </a:r>
          </a:p>
          <a:p>
            <a:pPr marL="514350" lvl="1" indent="-574675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200" dirty="0"/>
              <a:t>Exit: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  <p:sp>
        <p:nvSpPr>
          <p:cNvPr id="7373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47</a:t>
            </a:fld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375534" y="5157192"/>
            <a:ext cx="8319906" cy="52322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800" dirty="0" err="1">
                <a:solidFill>
                  <a:schemeClr val="bg1"/>
                </a:solidFill>
              </a:rPr>
              <a:t>Note</a:t>
            </a:r>
            <a:r>
              <a:rPr lang="nl-NL" sz="2800" dirty="0">
                <a:solidFill>
                  <a:schemeClr val="bg1"/>
                </a:solidFill>
              </a:rPr>
              <a:t>: </a:t>
            </a:r>
            <a:r>
              <a:rPr lang="nl-NL" sz="2800" dirty="0" err="1">
                <a:solidFill>
                  <a:schemeClr val="bg1"/>
                </a:solidFill>
              </a:rPr>
              <a:t>condition</a:t>
            </a:r>
            <a:r>
              <a:rPr lang="nl-NL" sz="2800" dirty="0">
                <a:solidFill>
                  <a:schemeClr val="bg1"/>
                </a:solidFill>
              </a:rPr>
              <a:t> in B is complement of </a:t>
            </a:r>
            <a:r>
              <a:rPr lang="nl-NL" sz="2800" dirty="0" err="1">
                <a:solidFill>
                  <a:schemeClr val="bg1"/>
                </a:solidFill>
              </a:rPr>
              <a:t>condition</a:t>
            </a:r>
            <a:r>
              <a:rPr lang="nl-NL" sz="2800" dirty="0">
                <a:solidFill>
                  <a:schemeClr val="bg1"/>
                </a:solidFill>
              </a:rPr>
              <a:t> in </a:t>
            </a:r>
            <a:r>
              <a:rPr lang="nl-NL" sz="2800" dirty="0" err="1">
                <a:solidFill>
                  <a:schemeClr val="bg1"/>
                </a:solidFill>
              </a:rPr>
              <a:t>if</a:t>
            </a:r>
            <a:endParaRPr lang="nl-N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12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Conditional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3" y="1124744"/>
            <a:ext cx="8270875" cy="51117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if (a &gt; b) a += 1;</a:t>
            </a:r>
          </a:p>
          <a:p>
            <a:pPr lvl="1" eaLnBrk="1" hangingPunct="1">
              <a:defRPr/>
            </a:pPr>
            <a:r>
              <a:rPr lang="en-US" altLang="en-US" dirty="0"/>
              <a:t>a in X22, b in X23</a:t>
            </a:r>
          </a:p>
          <a:p>
            <a:pPr lvl="1" eaLnBrk="1" hangingPunct="1">
              <a:defRPr/>
            </a:pPr>
            <a:r>
              <a:rPr lang="en-US" altLang="en-US" dirty="0"/>
              <a:t>a and b are </a:t>
            </a:r>
            <a:r>
              <a:rPr lang="en-US" altLang="en-US" dirty="0">
                <a:solidFill>
                  <a:srgbClr val="C00000"/>
                </a:solidFill>
              </a:rPr>
              <a:t>unsigned</a:t>
            </a:r>
            <a:r>
              <a:rPr lang="en-US" altLang="en-US" dirty="0"/>
              <a:t> numbers</a:t>
            </a:r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endParaRPr lang="en-US" altLang="en-US" sz="2000" dirty="0"/>
          </a:p>
          <a:p>
            <a:pPr marL="514350" lvl="1" indent="0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200" dirty="0"/>
              <a:t>  SUBS	XZR, X22, X23</a:t>
            </a:r>
          </a:p>
          <a:p>
            <a:pPr marL="514350" lvl="1" indent="0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200" dirty="0"/>
              <a:t>  B.LS	Exit</a:t>
            </a:r>
          </a:p>
          <a:p>
            <a:pPr marL="514350" lvl="1" indent="0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200" dirty="0"/>
              <a:t>  ADDI	X22, X22, #1</a:t>
            </a:r>
          </a:p>
          <a:p>
            <a:pPr marL="514350" lvl="1" indent="-574675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200" dirty="0"/>
              <a:t>Exit: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  <p:sp>
        <p:nvSpPr>
          <p:cNvPr id="7373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065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Pseudo instructions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pseudo instruction in assembler language is translated into an other instruction.</a:t>
            </a:r>
          </a:p>
          <a:p>
            <a:r>
              <a:rPr lang="en-US" dirty="0"/>
              <a:t>Meant to make your live a little easier.</a:t>
            </a:r>
          </a:p>
          <a:p>
            <a:r>
              <a:rPr lang="en-US" dirty="0"/>
              <a:t>See book page 129.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H2 V2.3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49</a:t>
            </a:fld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899592" y="3717032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/>
              <a:t>	CMP	</a:t>
            </a:r>
            <a:r>
              <a:rPr lang="en-US" altLang="en-US" sz="2400" dirty="0" err="1"/>
              <a:t>Xa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Xb</a:t>
            </a:r>
            <a:r>
              <a:rPr lang="en-US" altLang="en-US" sz="2400" dirty="0"/>
              <a:t>		</a:t>
            </a:r>
            <a:r>
              <a:rPr lang="en-US" altLang="en-US" sz="2400" dirty="0">
                <a:sym typeface="Wingdings" panose="05000000000000000000" pitchFamily="2" charset="2"/>
              </a:rPr>
              <a:t>	SUBS	XZR, </a:t>
            </a:r>
            <a:r>
              <a:rPr lang="en-US" altLang="en-US" sz="2400" dirty="0" err="1">
                <a:sym typeface="Wingdings" panose="05000000000000000000" pitchFamily="2" charset="2"/>
              </a:rPr>
              <a:t>Xa</a:t>
            </a:r>
            <a:r>
              <a:rPr lang="en-US" altLang="en-US" sz="2400" dirty="0">
                <a:sym typeface="Wingdings" panose="05000000000000000000" pitchFamily="2" charset="2"/>
              </a:rPr>
              <a:t>, </a:t>
            </a:r>
            <a:r>
              <a:rPr lang="en-US" altLang="en-US" sz="2400" dirty="0" err="1">
                <a:sym typeface="Wingdings" panose="05000000000000000000" pitchFamily="2" charset="2"/>
              </a:rPr>
              <a:t>Xb</a:t>
            </a:r>
            <a:endParaRPr lang="en-US" altLang="en-US" sz="2400" dirty="0">
              <a:sym typeface="Wingdings" panose="05000000000000000000" pitchFamily="2" charset="2"/>
            </a:endParaRPr>
          </a:p>
          <a:p>
            <a:r>
              <a:rPr lang="en-US" sz="2400" dirty="0">
                <a:sym typeface="Wingdings" panose="05000000000000000000" pitchFamily="2" charset="2"/>
              </a:rPr>
              <a:t>	CMPI	</a:t>
            </a:r>
            <a:r>
              <a:rPr lang="en-US" sz="2400" dirty="0" err="1">
                <a:sym typeface="Wingdings" panose="05000000000000000000" pitchFamily="2" charset="2"/>
              </a:rPr>
              <a:t>Xa</a:t>
            </a:r>
            <a:r>
              <a:rPr lang="en-US" sz="2400" dirty="0">
                <a:sym typeface="Wingdings" panose="05000000000000000000" pitchFamily="2" charset="2"/>
              </a:rPr>
              <a:t>,#c			SUBIS	XZR, </a:t>
            </a:r>
            <a:r>
              <a:rPr lang="en-US" sz="2400" dirty="0" err="1">
                <a:sym typeface="Wingdings" panose="05000000000000000000" pitchFamily="2" charset="2"/>
              </a:rPr>
              <a:t>Xa</a:t>
            </a:r>
            <a:r>
              <a:rPr lang="en-US" sz="2400" dirty="0">
                <a:sym typeface="Wingdings" panose="05000000000000000000" pitchFamily="2" charset="2"/>
              </a:rPr>
              <a:t>, #c</a:t>
            </a:r>
          </a:p>
          <a:p>
            <a:r>
              <a:rPr lang="en-US" sz="2400" dirty="0">
                <a:sym typeface="Wingdings" panose="05000000000000000000" pitchFamily="2" charset="2"/>
              </a:rPr>
              <a:t>	MOV	</a:t>
            </a:r>
            <a:r>
              <a:rPr lang="en-US" sz="2400" dirty="0" err="1">
                <a:sym typeface="Wingdings" panose="05000000000000000000" pitchFamily="2" charset="2"/>
              </a:rPr>
              <a:t>Xa</a:t>
            </a:r>
            <a:r>
              <a:rPr lang="en-US" sz="2400" dirty="0">
                <a:sym typeface="Wingdings" panose="05000000000000000000" pitchFamily="2" charset="2"/>
              </a:rPr>
              <a:t>, </a:t>
            </a:r>
            <a:r>
              <a:rPr lang="en-US" sz="2400" dirty="0" err="1">
                <a:sym typeface="Wingdings" panose="05000000000000000000" pitchFamily="2" charset="2"/>
              </a:rPr>
              <a:t>Xb</a:t>
            </a:r>
            <a:r>
              <a:rPr lang="en-US" sz="2400" dirty="0">
                <a:sym typeface="Wingdings" panose="05000000000000000000" pitchFamily="2" charset="2"/>
              </a:rPr>
              <a:t>			ORR	</a:t>
            </a:r>
            <a:r>
              <a:rPr lang="en-US" sz="2400" dirty="0" err="1">
                <a:sym typeface="Wingdings" panose="05000000000000000000" pitchFamily="2" charset="2"/>
              </a:rPr>
              <a:t>Xa</a:t>
            </a:r>
            <a:r>
              <a:rPr lang="en-US" sz="2400" dirty="0">
                <a:sym typeface="Wingdings" panose="05000000000000000000" pitchFamily="2" charset="2"/>
              </a:rPr>
              <a:t>, XZR, </a:t>
            </a:r>
            <a:r>
              <a:rPr lang="en-US" sz="2400" dirty="0" err="1">
                <a:sym typeface="Wingdings" panose="05000000000000000000" pitchFamily="2" charset="2"/>
              </a:rPr>
              <a:t>Xb</a:t>
            </a:r>
            <a:endParaRPr lang="en-US" sz="2400" dirty="0">
              <a:sym typeface="Wingdings" panose="05000000000000000000" pitchFamily="2" charset="2"/>
            </a:endParaRPr>
          </a:p>
          <a:p>
            <a:r>
              <a:rPr lang="en-US" sz="2400" dirty="0">
                <a:sym typeface="Wingdings" panose="05000000000000000000" pitchFamily="2" charset="2"/>
              </a:rPr>
              <a:t>	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14610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Instruction 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tell a computer what to do?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Bits</a:t>
            </a:r>
            <a:r>
              <a:rPr lang="en-US" dirty="0"/>
              <a:t> are the </a:t>
            </a:r>
            <a:r>
              <a:rPr lang="en-US" dirty="0">
                <a:solidFill>
                  <a:srgbClr val="C00000"/>
                </a:solidFill>
              </a:rPr>
              <a:t>letters</a:t>
            </a:r>
            <a:r>
              <a:rPr lang="en-US" dirty="0"/>
              <a:t> of the computer</a:t>
            </a:r>
          </a:p>
          <a:p>
            <a:r>
              <a:rPr lang="en-US" dirty="0">
                <a:solidFill>
                  <a:srgbClr val="C00000"/>
                </a:solidFill>
              </a:rPr>
              <a:t>Instructions</a:t>
            </a:r>
            <a:r>
              <a:rPr lang="en-US" dirty="0"/>
              <a:t> are the </a:t>
            </a:r>
            <a:r>
              <a:rPr lang="en-US" dirty="0">
                <a:solidFill>
                  <a:srgbClr val="C00000"/>
                </a:solidFill>
              </a:rPr>
              <a:t>words</a:t>
            </a:r>
            <a:r>
              <a:rPr lang="en-US" dirty="0"/>
              <a:t> of the computer</a:t>
            </a:r>
          </a:p>
          <a:p>
            <a:pPr lvl="1"/>
            <a:r>
              <a:rPr lang="en-US" dirty="0"/>
              <a:t>An instruction is a collection of bits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C00000"/>
                </a:solidFill>
              </a:rPr>
              <a:t>instruction set </a:t>
            </a:r>
            <a:r>
              <a:rPr lang="en-US" dirty="0"/>
              <a:t>is the </a:t>
            </a:r>
            <a:r>
              <a:rPr lang="en-US" dirty="0">
                <a:solidFill>
                  <a:srgbClr val="C00000"/>
                </a:solidFill>
              </a:rPr>
              <a:t>vocabulary</a:t>
            </a:r>
            <a:r>
              <a:rPr lang="en-US" dirty="0"/>
              <a:t> of the computer</a:t>
            </a:r>
          </a:p>
          <a:p>
            <a:pPr lvl="1"/>
            <a:r>
              <a:rPr lang="en-US" dirty="0"/>
              <a:t>An instruction set is a collection of instructions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H2 V2.3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 Set</a:t>
            </a:r>
          </a:p>
          <a:p>
            <a:r>
              <a:rPr lang="en-US" dirty="0"/>
              <a:t>Operations and Operands</a:t>
            </a:r>
          </a:p>
          <a:p>
            <a:r>
              <a:rPr lang="en-US" dirty="0"/>
              <a:t>Representing Instructions in the Computer</a:t>
            </a:r>
          </a:p>
          <a:p>
            <a:r>
              <a:rPr lang="en-US" dirty="0"/>
              <a:t>Logical Operations</a:t>
            </a:r>
          </a:p>
          <a:p>
            <a:r>
              <a:rPr lang="en-US" dirty="0"/>
              <a:t>Instructions for Making Decisions</a:t>
            </a:r>
          </a:p>
          <a:p>
            <a:r>
              <a:rPr lang="en-US" b="1" dirty="0">
                <a:solidFill>
                  <a:srgbClr val="C00000"/>
                </a:solidFill>
              </a:rPr>
              <a:t>Supporting Procedures in Computer Hardware</a:t>
            </a:r>
          </a:p>
          <a:p>
            <a:r>
              <a:rPr lang="en-US" dirty="0"/>
              <a:t>LEGv8 Addressing for Wide </a:t>
            </a:r>
            <a:r>
              <a:rPr lang="en-US" dirty="0" err="1"/>
              <a:t>Immediates</a:t>
            </a:r>
            <a:r>
              <a:rPr lang="en-US" dirty="0"/>
              <a:t> and Addresses</a:t>
            </a:r>
          </a:p>
          <a:p>
            <a:r>
              <a:rPr lang="en-US" dirty="0"/>
              <a:t>A C Sort Example to Put It All Together</a:t>
            </a:r>
          </a:p>
          <a:p>
            <a:r>
              <a:rPr lang="en-US" dirty="0"/>
              <a:t>Arrays versus Pointers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50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5529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Procedure Calling</a:t>
            </a:r>
            <a:endParaRPr lang="en-AU" altLang="en-US"/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dirty="0"/>
              <a:t>Steps </a:t>
            </a:r>
            <a:r>
              <a:rPr lang="en-US" altLang="en-US" b="1" dirty="0"/>
              <a:t>required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 dirty="0"/>
              <a:t>Place parameters in registers X0 to X7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 b="1" dirty="0"/>
              <a:t>Transfer control to procedure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 dirty="0"/>
              <a:t>Acquire storage for procedure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 b="1" dirty="0"/>
              <a:t>Perform procedure’s operations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 dirty="0"/>
              <a:t>Place result in register for caller</a:t>
            </a:r>
          </a:p>
          <a:p>
            <a:pPr marL="990600" lvl="1" indent="-533400" eaLnBrk="1" hangingPunct="1">
              <a:buSzTx/>
              <a:buFont typeface="Wingdings" panose="05000000000000000000" pitchFamily="2" charset="2"/>
              <a:buAutoNum type="arabicPeriod"/>
            </a:pPr>
            <a:r>
              <a:rPr lang="en-US" altLang="en-US" b="1" dirty="0"/>
              <a:t>Return to place of call (address in X30)</a:t>
            </a:r>
          </a:p>
        </p:txBody>
      </p:sp>
      <p:sp>
        <p:nvSpPr>
          <p:cNvPr id="76805" name="Text Box 4"/>
          <p:cNvSpPr txBox="1">
            <a:spLocks noChangeArrowheads="1"/>
          </p:cNvSpPr>
          <p:nvPr/>
        </p:nvSpPr>
        <p:spPr bwMode="auto">
          <a:xfrm rot="5400000">
            <a:off x="6265069" y="2512219"/>
            <a:ext cx="53911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§2.8 Supporting Procedures in Computer Hardware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51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323528" y="5365770"/>
            <a:ext cx="8143576" cy="46166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chemeClr val="bg1"/>
                </a:solidFill>
              </a:rPr>
              <a:t>When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the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book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writes</a:t>
            </a:r>
            <a:r>
              <a:rPr lang="nl-NL" sz="2400" dirty="0">
                <a:solidFill>
                  <a:schemeClr val="bg1"/>
                </a:solidFill>
              </a:rPr>
              <a:t> “procedure” </a:t>
            </a:r>
            <a:r>
              <a:rPr lang="nl-NL" sz="2400" dirty="0" err="1">
                <a:solidFill>
                  <a:schemeClr val="bg1"/>
                </a:solidFill>
              </a:rPr>
              <a:t>you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may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read</a:t>
            </a:r>
            <a:r>
              <a:rPr lang="nl-NL" sz="2400" dirty="0">
                <a:solidFill>
                  <a:schemeClr val="bg1"/>
                </a:solidFill>
              </a:rPr>
              <a:t> “</a:t>
            </a:r>
            <a:r>
              <a:rPr lang="nl-NL" sz="2400" dirty="0" err="1">
                <a:solidFill>
                  <a:schemeClr val="bg1"/>
                </a:solidFill>
              </a:rPr>
              <a:t>function</a:t>
            </a:r>
            <a:r>
              <a:rPr lang="nl-NL" sz="2400" dirty="0">
                <a:solidFill>
                  <a:schemeClr val="bg1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44032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Procedure Call Instructions</a:t>
            </a:r>
            <a:endParaRPr lang="en-AU" altLang="en-US"/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Procedure call: branch with link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BL </a:t>
            </a:r>
            <a:r>
              <a:rPr lang="en-US" altLang="en-US" sz="2800" dirty="0" err="1">
                <a:latin typeface="Lucida Console" panose="020B0609040504020204" pitchFamily="49" charset="0"/>
              </a:rPr>
              <a:t>ProcedureLabel</a:t>
            </a:r>
            <a:endParaRPr lang="en-US" altLang="en-US" sz="2800" dirty="0">
              <a:latin typeface="Lucida Console" panose="020B0609040504020204" pitchFamily="49" charset="0"/>
            </a:endParaRPr>
          </a:p>
          <a:p>
            <a:pPr lvl="1" eaLnBrk="1" hangingPunct="1"/>
            <a:r>
              <a:rPr lang="en-US" altLang="en-US" dirty="0"/>
              <a:t>Address of following instruction put in X30 = LR (Link Register)</a:t>
            </a:r>
          </a:p>
          <a:p>
            <a:pPr lvl="1" eaLnBrk="1" hangingPunct="1"/>
            <a:r>
              <a:rPr lang="en-US" altLang="en-US" dirty="0"/>
              <a:t>Jumps to target address</a:t>
            </a:r>
          </a:p>
          <a:p>
            <a:pPr eaLnBrk="1" hangingPunct="1"/>
            <a:r>
              <a:rPr lang="en-US" altLang="en-US" dirty="0"/>
              <a:t>Procedure return: branch to register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BR LR</a:t>
            </a:r>
          </a:p>
          <a:p>
            <a:pPr lvl="1" eaLnBrk="1" hangingPunct="1"/>
            <a:r>
              <a:rPr lang="en-US" altLang="en-US" dirty="0"/>
              <a:t>Copies LR to program counter</a:t>
            </a:r>
          </a:p>
          <a:p>
            <a:pPr lvl="1" eaLnBrk="1" hangingPunct="1"/>
            <a:r>
              <a:rPr lang="en-US" altLang="en-US" dirty="0"/>
              <a:t>Can also be used for computed jumps</a:t>
            </a:r>
          </a:p>
          <a:p>
            <a:pPr lvl="2" eaLnBrk="1" hangingPunct="1"/>
            <a:r>
              <a:rPr lang="en-US" altLang="en-US" dirty="0"/>
              <a:t>e.g., for case/switch statements</a:t>
            </a:r>
            <a:endParaRPr lang="en-AU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52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1763688" y="6276244"/>
            <a:ext cx="6466835" cy="46166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400" dirty="0" err="1">
                <a:solidFill>
                  <a:schemeClr val="bg1"/>
                </a:solidFill>
              </a:rPr>
              <a:t>Can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also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be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used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for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jump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to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function</a:t>
            </a:r>
            <a:r>
              <a:rPr lang="nl-NL" sz="2400" dirty="0">
                <a:solidFill>
                  <a:schemeClr val="bg1"/>
                </a:solidFill>
              </a:rPr>
              <a:t> pointers</a:t>
            </a:r>
          </a:p>
        </p:txBody>
      </p:sp>
    </p:spTree>
    <p:extLst>
      <p:ext uri="{BB962C8B-B14F-4D97-AF65-F5344CB8AC3E}">
        <p14:creationId xmlns:p14="http://schemas.microsoft.com/office/powerpoint/2010/main" val="63911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Register Usage</a:t>
            </a:r>
          </a:p>
        </p:txBody>
      </p:sp>
      <p:sp>
        <p:nvSpPr>
          <p:cNvPr id="860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X9 to X17:  temporary registers</a:t>
            </a:r>
          </a:p>
          <a:p>
            <a:pPr lvl="1"/>
            <a:r>
              <a:rPr lang="en-US" altLang="en-US" dirty="0"/>
              <a:t>Not preserved by the </a:t>
            </a:r>
            <a:r>
              <a:rPr lang="en-US" altLang="en-US" dirty="0" err="1"/>
              <a:t>callee</a:t>
            </a:r>
            <a:endParaRPr lang="en-US" altLang="en-US" dirty="0"/>
          </a:p>
          <a:p>
            <a:pPr lvl="1"/>
            <a:endParaRPr lang="en-US" altLang="en-US" dirty="0"/>
          </a:p>
          <a:p>
            <a:r>
              <a:rPr lang="en-US" altLang="en-US" dirty="0"/>
              <a:t>X19 to X28:  saved registers</a:t>
            </a:r>
          </a:p>
          <a:p>
            <a:pPr lvl="1"/>
            <a:r>
              <a:rPr lang="en-US" altLang="en-US" dirty="0"/>
              <a:t>If used, the </a:t>
            </a:r>
            <a:r>
              <a:rPr lang="en-US" altLang="en-US" dirty="0" err="1"/>
              <a:t>callee</a:t>
            </a:r>
            <a:r>
              <a:rPr lang="en-US" altLang="en-US" dirty="0"/>
              <a:t> saves and restores them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53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698723" y="4221088"/>
            <a:ext cx="3623108" cy="52322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800" dirty="0">
                <a:solidFill>
                  <a:schemeClr val="bg1"/>
                </a:solidFill>
              </a:rPr>
              <a:t>ARM Call </a:t>
            </a:r>
            <a:r>
              <a:rPr lang="nl-NL" sz="2800" dirty="0" err="1">
                <a:solidFill>
                  <a:schemeClr val="bg1"/>
                </a:solidFill>
              </a:rPr>
              <a:t>Convention</a:t>
            </a: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684213" y="5194983"/>
            <a:ext cx="5583580" cy="52322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800" dirty="0" err="1">
                <a:solidFill>
                  <a:schemeClr val="bg1"/>
                </a:solidFill>
              </a:rPr>
              <a:t>Should</a:t>
            </a:r>
            <a:r>
              <a:rPr lang="nl-NL" sz="2800" dirty="0">
                <a:solidFill>
                  <a:schemeClr val="bg1"/>
                </a:solidFill>
              </a:rPr>
              <a:t> we follow </a:t>
            </a:r>
            <a:r>
              <a:rPr lang="nl-NL" sz="2800" dirty="0" err="1">
                <a:solidFill>
                  <a:schemeClr val="bg1"/>
                </a:solidFill>
              </a:rPr>
              <a:t>this</a:t>
            </a:r>
            <a:r>
              <a:rPr lang="nl-NL" sz="2800" dirty="0">
                <a:solidFill>
                  <a:schemeClr val="bg1"/>
                </a:solidFill>
              </a:rPr>
              <a:t> </a:t>
            </a:r>
            <a:r>
              <a:rPr lang="nl-NL" sz="2800" dirty="0" err="1">
                <a:solidFill>
                  <a:schemeClr val="bg1"/>
                </a:solidFill>
              </a:rPr>
              <a:t>convention</a:t>
            </a:r>
            <a:r>
              <a:rPr lang="nl-NL" sz="28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1547664" y="2212477"/>
            <a:ext cx="3828292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sz="2000" dirty="0" err="1">
                <a:solidFill>
                  <a:schemeClr val="bg1"/>
                </a:solidFill>
              </a:rPr>
              <a:t>Callee</a:t>
            </a:r>
            <a:r>
              <a:rPr lang="nl-NL" sz="2000" dirty="0">
                <a:solidFill>
                  <a:schemeClr val="bg1"/>
                </a:solidFill>
              </a:rPr>
              <a:t> = </a:t>
            </a:r>
            <a:r>
              <a:rPr lang="nl-NL" sz="2000" dirty="0" err="1">
                <a:solidFill>
                  <a:schemeClr val="bg1"/>
                </a:solidFill>
              </a:rPr>
              <a:t>function</a:t>
            </a:r>
            <a:r>
              <a:rPr lang="nl-NL" sz="2000" dirty="0">
                <a:solidFill>
                  <a:schemeClr val="bg1"/>
                </a:solidFill>
              </a:rPr>
              <a:t> </a:t>
            </a:r>
            <a:r>
              <a:rPr lang="nl-NL" sz="2000" dirty="0" err="1">
                <a:solidFill>
                  <a:schemeClr val="bg1"/>
                </a:solidFill>
              </a:rPr>
              <a:t>which</a:t>
            </a:r>
            <a:r>
              <a:rPr lang="nl-NL" sz="2000" dirty="0">
                <a:solidFill>
                  <a:schemeClr val="bg1"/>
                </a:solidFill>
              </a:rPr>
              <a:t> is </a:t>
            </a:r>
            <a:r>
              <a:rPr lang="nl-NL" sz="2000" dirty="0" err="1">
                <a:solidFill>
                  <a:schemeClr val="bg1"/>
                </a:solidFill>
              </a:rPr>
              <a:t>called</a:t>
            </a:r>
            <a:endParaRPr lang="nl-N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5939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Leaf Procedure Example</a:t>
            </a:r>
            <a:endParaRPr lang="en-AU" altLang="en-US"/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C code: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leaf_example</a:t>
            </a:r>
            <a:r>
              <a:rPr lang="en-US" altLang="en-US" sz="2400" dirty="0">
                <a:latin typeface="Lucida Console" panose="020B0609040504020204" pitchFamily="49" charset="0"/>
              </a:rPr>
              <a:t>(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	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g, 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h,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	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>
                <a:latin typeface="Lucida Console" panose="020B0609040504020204" pitchFamily="49" charset="0"/>
              </a:rPr>
              <a:t>, 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j)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{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	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f;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	f = (g + h) - (</a:t>
            </a: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>
                <a:latin typeface="Lucida Console" panose="020B0609040504020204" pitchFamily="49" charset="0"/>
              </a:rPr>
              <a:t> + j);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	return f;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}</a:t>
            </a:r>
          </a:p>
          <a:p>
            <a:pPr lvl="1" eaLnBrk="1" hangingPunct="1"/>
            <a:r>
              <a:rPr lang="en-US" altLang="en-US" sz="2400" dirty="0"/>
              <a:t>Arguments g, …, j in X0, …, X3</a:t>
            </a:r>
          </a:p>
          <a:p>
            <a:pPr lvl="1" eaLnBrk="1" hangingPunct="1"/>
            <a:r>
              <a:rPr lang="en-US" altLang="en-US" sz="2400" dirty="0"/>
              <a:t>Return value in X0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69325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054100"/>
            <a:ext cx="8270875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LEGv8 code: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 err="1">
                <a:latin typeface="Lucida Console" panose="020B0609040504020204" pitchFamily="49" charset="0"/>
              </a:rPr>
              <a:t>leaf_example</a:t>
            </a:r>
            <a:r>
              <a:rPr lang="en-US" altLang="en-US" sz="2800" dirty="0">
                <a:latin typeface="Lucida Console" panose="020B06090405040202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ADD		X9, X0, X1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ADD		X10, X2, X3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SUB		X0, X9, X10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BR		LR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dirty="0">
              <a:latin typeface="Lucida Console" panose="020B0609040504020204" pitchFamily="49" charset="0"/>
            </a:endParaRPr>
          </a:p>
        </p:txBody>
      </p:sp>
      <p:sp>
        <p:nvSpPr>
          <p:cNvPr id="8294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829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Leaf Procedure Example</a:t>
            </a:r>
            <a:endParaRPr lang="en-AU" alt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12180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Leaf Procedure Example</a:t>
            </a:r>
            <a:endParaRPr lang="en-AU" altLang="en-US"/>
          </a:p>
        </p:txBody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C code: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leaf_example</a:t>
            </a:r>
            <a:r>
              <a:rPr lang="en-US" altLang="en-US" sz="2400" dirty="0">
                <a:latin typeface="Lucida Console" panose="020B0609040504020204" pitchFamily="49" charset="0"/>
              </a:rPr>
              <a:t>(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	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g, 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h,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	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>
                <a:latin typeface="Lucida Console" panose="020B0609040504020204" pitchFamily="49" charset="0"/>
              </a:rPr>
              <a:t>, 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j)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{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	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f;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	f = (g + h) - (</a:t>
            </a: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>
                <a:latin typeface="Lucida Console" panose="020B0609040504020204" pitchFamily="49" charset="0"/>
              </a:rPr>
              <a:t> + j);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	return f;</a:t>
            </a:r>
            <a:br>
              <a:rPr lang="en-US" altLang="en-US" sz="2400" dirty="0">
                <a:latin typeface="Lucida Console" panose="020B0609040504020204" pitchFamily="49" charset="0"/>
              </a:rPr>
            </a:br>
            <a:r>
              <a:rPr lang="en-US" altLang="en-US" sz="2400" dirty="0">
                <a:latin typeface="Lucida Console" panose="020B0609040504020204" pitchFamily="49" charset="0"/>
              </a:rPr>
              <a:t>}</a:t>
            </a:r>
          </a:p>
          <a:p>
            <a:pPr lvl="1" eaLnBrk="1" hangingPunct="1"/>
            <a:r>
              <a:rPr lang="en-US" altLang="en-US" sz="2400" dirty="0"/>
              <a:t>Arguments g, …, j in X0, …, X3</a:t>
            </a:r>
          </a:p>
          <a:p>
            <a:pPr lvl="1" eaLnBrk="1" hangingPunct="1"/>
            <a:r>
              <a:rPr lang="en-US" altLang="en-US" sz="2400" dirty="0"/>
              <a:t>Return value in X0</a:t>
            </a:r>
          </a:p>
          <a:p>
            <a:pPr lvl="1" eaLnBrk="1" hangingPunct="1"/>
            <a:r>
              <a:rPr lang="en-US" altLang="en-US" sz="2400" dirty="0"/>
              <a:t>f in X19 (hence, need to save X19 on stack)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56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2155817" y="6340415"/>
            <a:ext cx="6016583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Strange requirement! Let’s just do it as an exercise</a:t>
            </a:r>
          </a:p>
        </p:txBody>
      </p:sp>
    </p:spTree>
    <p:extLst>
      <p:ext uri="{BB962C8B-B14F-4D97-AF65-F5344CB8AC3E}">
        <p14:creationId xmlns:p14="http://schemas.microsoft.com/office/powerpoint/2010/main" val="24531355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Local Data on the Stack</a:t>
            </a:r>
          </a:p>
        </p:txBody>
      </p:sp>
      <p:sp>
        <p:nvSpPr>
          <p:cNvPr id="8499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57</a:t>
            </a:fld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3" y="1628800"/>
            <a:ext cx="7924800" cy="2847975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1331640" y="4801033"/>
            <a:ext cx="2441694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Before procedure call 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6715154" y="4801033"/>
            <a:ext cx="2249334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After procedure call 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4023397" y="4454238"/>
            <a:ext cx="2441694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During procedure call </a:t>
            </a:r>
          </a:p>
        </p:txBody>
      </p:sp>
    </p:spTree>
    <p:extLst>
      <p:ext uri="{BB962C8B-B14F-4D97-AF65-F5344CB8AC3E}">
        <p14:creationId xmlns:p14="http://schemas.microsoft.com/office/powerpoint/2010/main" val="35039636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054100"/>
            <a:ext cx="8270875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LEGv8 code: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 err="1">
                <a:latin typeface="Lucida Console" panose="020B0609040504020204" pitchFamily="49" charset="0"/>
              </a:rPr>
              <a:t>leaf_example</a:t>
            </a:r>
            <a:r>
              <a:rPr lang="en-US" altLang="en-US" sz="2800" dirty="0">
                <a:latin typeface="Lucida Console" panose="020B0609040504020204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SUBI		SP, SP, #8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STUR		X19, [SP, #0]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ADD		X9, X0, X1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ADD		X10, X2, X3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SUB		X19, X9, X10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ADD		X0, X19, XZR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LDUR		X19, [SP, #0]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ADDI		SP, SP, #8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	BR		LR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dirty="0">
              <a:latin typeface="Lucida Console" panose="020B0609040504020204" pitchFamily="49" charset="0"/>
            </a:endParaRPr>
          </a:p>
        </p:txBody>
      </p:sp>
      <p:sp>
        <p:nvSpPr>
          <p:cNvPr id="8294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829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Leaf Procedure Example</a:t>
            </a:r>
            <a:endParaRPr lang="en-AU" alt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20689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Non-Leaf Procedures</a:t>
            </a:r>
            <a:endParaRPr lang="en-AU" altLang="en-US"/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Procedures that call other procedures</a:t>
            </a:r>
          </a:p>
          <a:p>
            <a:pPr eaLnBrk="1" hangingPunct="1"/>
            <a:r>
              <a:rPr lang="en-US" altLang="en-US"/>
              <a:t>For nested call, caller needs to save on the stack:</a:t>
            </a:r>
          </a:p>
          <a:p>
            <a:pPr lvl="1" eaLnBrk="1" hangingPunct="1"/>
            <a:r>
              <a:rPr lang="en-US" altLang="en-US"/>
              <a:t>Its return address</a:t>
            </a:r>
          </a:p>
          <a:p>
            <a:pPr lvl="1" eaLnBrk="1" hangingPunct="1"/>
            <a:r>
              <a:rPr lang="en-US" altLang="en-US"/>
              <a:t>Any arguments and temporaries needed after the call</a:t>
            </a:r>
          </a:p>
          <a:p>
            <a:pPr eaLnBrk="1" hangingPunct="1"/>
            <a:r>
              <a:rPr lang="en-US" altLang="en-US"/>
              <a:t>Restore from the stack after the call</a:t>
            </a:r>
            <a:endParaRPr lang="en-AU" alt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6345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580111" y="6381750"/>
            <a:ext cx="3384501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Instruction Set</a:t>
            </a:r>
            <a:endParaRPr lang="en-AU" altLang="en-US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The repertoire of instructions of a computer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Different computers have different instruction sets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But with many aspects in common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Early computers had very simple instruction sets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Simplified implementation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Many modern computers also have simple instruction sets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 rot="5400000">
            <a:off x="8017669" y="759619"/>
            <a:ext cx="18859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§2.1 Introduction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44993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Non-Leaf Procedure Example</a:t>
            </a:r>
            <a:endParaRPr lang="en-AU" altLang="en-US"/>
          </a:p>
        </p:txBody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 code: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>
                <a:latin typeface="Lucida Console" panose="020B0609040504020204" pitchFamily="49" charset="0"/>
              </a:rPr>
              <a:t>	long </a:t>
            </a:r>
            <a:r>
              <a:rPr lang="en-US" altLang="en-US" sz="28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800" dirty="0">
                <a:latin typeface="Lucida Console" panose="020B0609040504020204" pitchFamily="49" charset="0"/>
              </a:rPr>
              <a:t> </a:t>
            </a:r>
            <a:r>
              <a:rPr lang="en-US" altLang="en-US" sz="2800" dirty="0" err="1">
                <a:latin typeface="Lucida Console" panose="020B0609040504020204" pitchFamily="49" charset="0"/>
              </a:rPr>
              <a:t>int</a:t>
            </a:r>
            <a:r>
              <a:rPr lang="en-US" altLang="en-US" sz="2800" dirty="0">
                <a:latin typeface="Lucida Console" panose="020B0609040504020204" pitchFamily="49" charset="0"/>
              </a:rPr>
              <a:t> fact(long </a:t>
            </a:r>
            <a:r>
              <a:rPr lang="en-US" altLang="en-US" sz="28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800" dirty="0">
                <a:latin typeface="Lucida Console" panose="020B0609040504020204" pitchFamily="49" charset="0"/>
              </a:rPr>
              <a:t> </a:t>
            </a:r>
            <a:r>
              <a:rPr lang="en-US" altLang="en-US" sz="2800" dirty="0" err="1">
                <a:latin typeface="Lucida Console" panose="020B0609040504020204" pitchFamily="49" charset="0"/>
              </a:rPr>
              <a:t>int</a:t>
            </a:r>
            <a:r>
              <a:rPr lang="en-US" altLang="en-US" sz="2800" dirty="0">
                <a:latin typeface="Lucida Console" panose="020B0609040504020204" pitchFamily="49" charset="0"/>
              </a:rPr>
              <a:t> n)</a:t>
            </a:r>
            <a:br>
              <a:rPr lang="en-US" altLang="en-US" sz="2800" dirty="0">
                <a:latin typeface="Lucida Console" panose="020B0609040504020204" pitchFamily="49" charset="0"/>
              </a:rPr>
            </a:br>
            <a:r>
              <a:rPr lang="en-US" altLang="en-US" sz="2800" dirty="0">
                <a:latin typeface="Lucida Console" panose="020B0609040504020204" pitchFamily="49" charset="0"/>
              </a:rPr>
              <a:t>{ </a:t>
            </a:r>
            <a:br>
              <a:rPr lang="en-US" altLang="en-US" sz="2800" dirty="0">
                <a:latin typeface="Lucida Console" panose="020B0609040504020204" pitchFamily="49" charset="0"/>
              </a:rPr>
            </a:br>
            <a:r>
              <a:rPr lang="en-US" altLang="en-US" sz="2800" dirty="0">
                <a:latin typeface="Lucida Console" panose="020B0609040504020204" pitchFamily="49" charset="0"/>
              </a:rPr>
              <a:t>  if (n &lt;= 1) return n;</a:t>
            </a:r>
            <a:br>
              <a:rPr lang="en-US" altLang="en-US" sz="2800" dirty="0">
                <a:latin typeface="Lucida Console" panose="020B0609040504020204" pitchFamily="49" charset="0"/>
              </a:rPr>
            </a:br>
            <a:r>
              <a:rPr lang="en-US" altLang="en-US" sz="2800" dirty="0">
                <a:latin typeface="Lucida Console" panose="020B0609040504020204" pitchFamily="49" charset="0"/>
              </a:rPr>
              <a:t>  else return n * fact(n - 1);</a:t>
            </a:r>
            <a:br>
              <a:rPr lang="en-US" altLang="en-US" sz="2800" dirty="0">
                <a:latin typeface="Lucida Console" panose="020B0609040504020204" pitchFamily="49" charset="0"/>
              </a:rPr>
            </a:br>
            <a:r>
              <a:rPr lang="en-US" altLang="en-US" sz="2800" dirty="0">
                <a:latin typeface="Lucida Console" panose="020B0609040504020204" pitchFamily="49" charset="0"/>
              </a:rPr>
              <a:t>}</a:t>
            </a:r>
          </a:p>
          <a:p>
            <a:pPr lvl="1" eaLnBrk="1" hangingPunct="1"/>
            <a:endParaRPr lang="en-US" altLang="en-US" dirty="0"/>
          </a:p>
          <a:p>
            <a:pPr lvl="1" eaLnBrk="1" hangingPunct="1"/>
            <a:r>
              <a:rPr lang="en-US" altLang="en-US" dirty="0"/>
              <a:t>Argument n in X0</a:t>
            </a:r>
          </a:p>
          <a:p>
            <a:pPr lvl="1" eaLnBrk="1" hangingPunct="1"/>
            <a:r>
              <a:rPr lang="en-US" altLang="en-US" dirty="0"/>
              <a:t>Result in X0</a:t>
            </a:r>
            <a:endParaRPr lang="en-AU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60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1399062" y="3933056"/>
            <a:ext cx="7512185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Strange implementation of factorial! Let’s just do it as an exercise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399061" y="5589240"/>
            <a:ext cx="6256969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Use MUL instruction for multiplication (see Chapter 3)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1373946" y="6037233"/>
            <a:ext cx="3930884" cy="40011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Assume result fits in long </a:t>
            </a:r>
            <a:r>
              <a:rPr lang="en-US" sz="2000" dirty="0" err="1">
                <a:solidFill>
                  <a:schemeClr val="bg1"/>
                </a:solidFill>
              </a:rPr>
              <a:t>long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int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222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LEGv8 code: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fact: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SUBIS	XZR, X0, #1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B.GT	else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BR 	LR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else: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SUBI 	SP, SP, #16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STUR 	LR, [SP, #8]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STUR 	X0, [SP, #0]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SUBI 	X0, X0, #1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BL 	fact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LDUR 	X9, [SP, #0]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LDUR 	LR, [SP, #8]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ADDI 	SP, SP, #16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dirty="0">
                <a:latin typeface="Lucida Console" panose="020B0609040504020204" pitchFamily="49" charset="0"/>
              </a:rPr>
              <a:t>		</a:t>
            </a:r>
            <a:r>
              <a:rPr lang="en-US" altLang="en-US" sz="1600" dirty="0">
                <a:latin typeface="Lucida Console" panose="020B0609040504020204" pitchFamily="49" charset="0"/>
              </a:rPr>
              <a:t>MUL 	X0, X9, X0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600" dirty="0">
                <a:latin typeface="Lucida Console" panose="020B0609040504020204" pitchFamily="49" charset="0"/>
              </a:rPr>
              <a:t>		BR 	LR</a:t>
            </a:r>
            <a:endParaRPr lang="en-US" altLang="en-US" sz="1800" dirty="0">
              <a:latin typeface="Lucida Console" panose="020B0609040504020204" pitchFamily="49" charset="0"/>
            </a:endParaRPr>
          </a:p>
        </p:txBody>
      </p:sp>
      <p:sp>
        <p:nvSpPr>
          <p:cNvPr id="9113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911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Leaf Procedure Example</a:t>
            </a:r>
            <a:endParaRPr lang="en-AU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23600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9318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Memory Layout</a:t>
            </a:r>
            <a:endParaRPr lang="en-AU" altLang="en-US"/>
          </a:p>
        </p:txBody>
      </p:sp>
      <p:sp>
        <p:nvSpPr>
          <p:cNvPr id="9318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684212" y="1125538"/>
            <a:ext cx="4787379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Text: program code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Static data: global variables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e.g., static variables in C, constant arrays and strings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Dynamic data: heap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E.g., </a:t>
            </a:r>
            <a:r>
              <a:rPr lang="en-US" altLang="en-US" sz="2400" dirty="0" err="1"/>
              <a:t>malloc</a:t>
            </a:r>
            <a:r>
              <a:rPr lang="en-US" altLang="en-US" sz="2400" dirty="0"/>
              <a:t> in C, new in Java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Stack: local (automatic) variables (spilled registers)</a:t>
            </a:r>
            <a:endParaRPr lang="en-AU" altLang="en-US" sz="2800" dirty="0"/>
          </a:p>
        </p:txBody>
      </p:sp>
      <p:pic>
        <p:nvPicPr>
          <p:cNvPr id="9318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63" y="2205038"/>
            <a:ext cx="363378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57330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 Set</a:t>
            </a:r>
          </a:p>
          <a:p>
            <a:r>
              <a:rPr lang="en-US" dirty="0"/>
              <a:t>Operations and Operands</a:t>
            </a:r>
          </a:p>
          <a:p>
            <a:r>
              <a:rPr lang="en-US" dirty="0"/>
              <a:t>Representing Instructions in the Computer</a:t>
            </a:r>
          </a:p>
          <a:p>
            <a:r>
              <a:rPr lang="en-US" dirty="0"/>
              <a:t>Logical Operations</a:t>
            </a:r>
          </a:p>
          <a:p>
            <a:r>
              <a:rPr lang="en-US" dirty="0"/>
              <a:t>Instructions for Making Decisions</a:t>
            </a:r>
          </a:p>
          <a:p>
            <a:r>
              <a:rPr lang="en-US" dirty="0"/>
              <a:t>Supporting Procedures in Computer Hardware</a:t>
            </a:r>
          </a:p>
          <a:p>
            <a:r>
              <a:rPr lang="en-US" b="1" dirty="0">
                <a:solidFill>
                  <a:srgbClr val="C00000"/>
                </a:solidFill>
              </a:rPr>
              <a:t>LEGv8 Addressing for Wide </a:t>
            </a:r>
            <a:r>
              <a:rPr lang="en-US" b="1" dirty="0" err="1">
                <a:solidFill>
                  <a:srgbClr val="C00000"/>
                </a:solidFill>
              </a:rPr>
              <a:t>Immediates</a:t>
            </a:r>
            <a:r>
              <a:rPr lang="en-US" b="1" dirty="0">
                <a:solidFill>
                  <a:srgbClr val="C00000"/>
                </a:solidFill>
              </a:rPr>
              <a:t> and Addresses</a:t>
            </a:r>
          </a:p>
          <a:p>
            <a:r>
              <a:rPr lang="en-US" dirty="0"/>
              <a:t>A C Sort Example to Put It All Together</a:t>
            </a:r>
          </a:p>
          <a:p>
            <a:r>
              <a:rPr lang="en-US" dirty="0"/>
              <a:t>Arrays versus Pointers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63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0868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8270875" cy="2951162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Most constants are small</a:t>
            </a:r>
          </a:p>
          <a:p>
            <a:pPr lvl="1" eaLnBrk="1" hangingPunct="1"/>
            <a:r>
              <a:rPr lang="en-US" altLang="en-US" sz="2400" dirty="0"/>
              <a:t>12-bit immediate is sufficient</a:t>
            </a:r>
          </a:p>
          <a:p>
            <a:pPr eaLnBrk="1" hangingPunct="1"/>
            <a:r>
              <a:rPr lang="en-US" altLang="en-US" sz="2800" dirty="0"/>
              <a:t>For the occasional 64-bit constant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r>
              <a:rPr lang="en-US" altLang="en-US" sz="2400" dirty="0">
                <a:latin typeface="Lucida Console" panose="020B0609040504020204" pitchFamily="49" charset="0"/>
              </a:rPr>
              <a:t>MOVZ:  move 16-bit wide with zeros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MOVK:  move 16-bit wide with keep</a:t>
            </a:r>
          </a:p>
          <a:p>
            <a:pPr eaLnBrk="1" hangingPunct="1"/>
            <a:r>
              <a:rPr lang="en-US" altLang="en-US" sz="2800" dirty="0"/>
              <a:t>Use with second operand (LSL 0, 16, 32 or 48)</a:t>
            </a:r>
          </a:p>
        </p:txBody>
      </p:sp>
      <p:sp>
        <p:nvSpPr>
          <p:cNvPr id="10342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0343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64-bit Constants</a:t>
            </a:r>
            <a:endParaRPr lang="en-AU" altLang="en-US" dirty="0"/>
          </a:p>
        </p:txBody>
      </p:sp>
      <p:sp>
        <p:nvSpPr>
          <p:cNvPr id="103432" name="Text Box 5"/>
          <p:cNvSpPr txBox="1">
            <a:spLocks noChangeArrowheads="1"/>
          </p:cNvSpPr>
          <p:nvPr/>
        </p:nvSpPr>
        <p:spPr bwMode="auto">
          <a:xfrm>
            <a:off x="2627313" y="4222924"/>
            <a:ext cx="32432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200" dirty="0">
                <a:solidFill>
                  <a:srgbClr val="000000"/>
                </a:solidFill>
                <a:latin typeface="Lucida Console" panose="020B0609040504020204" pitchFamily="49" charset="0"/>
              </a:rPr>
              <a:t>MOVZ X9,255,LSL 16</a:t>
            </a:r>
            <a:endParaRPr lang="en-AU" altLang="en-US" sz="220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103433" name="Text Box 8"/>
          <p:cNvSpPr txBox="1">
            <a:spLocks noChangeArrowheads="1"/>
          </p:cNvSpPr>
          <p:nvPr/>
        </p:nvSpPr>
        <p:spPr bwMode="auto">
          <a:xfrm rot="5400000">
            <a:off x="5693569" y="3018631"/>
            <a:ext cx="6534150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§2.10 LEGv8 Addressing for 32-Bit Immediates and Addresses</a:t>
            </a:r>
          </a:p>
        </p:txBody>
      </p:sp>
      <p:sp>
        <p:nvSpPr>
          <p:cNvPr id="103434" name="Text Box 5"/>
          <p:cNvSpPr txBox="1">
            <a:spLocks noChangeArrowheads="1"/>
          </p:cNvSpPr>
          <p:nvPr/>
        </p:nvSpPr>
        <p:spPr bwMode="auto">
          <a:xfrm>
            <a:off x="2627313" y="5336414"/>
            <a:ext cx="30734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200" dirty="0">
                <a:solidFill>
                  <a:srgbClr val="000000"/>
                </a:solidFill>
                <a:latin typeface="Lucida Console" panose="020B0609040504020204" pitchFamily="49" charset="0"/>
              </a:rPr>
              <a:t>MOVK X9,255,LSL 0</a:t>
            </a:r>
            <a:endParaRPr lang="en-AU" altLang="en-US" sz="2200" dirty="0">
              <a:solidFill>
                <a:srgbClr val="000000"/>
              </a:solidFill>
              <a:latin typeface="Lucida Console" panose="020B0609040504020204" pitchFamily="49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107504" y="4670276"/>
            <a:ext cx="8620125" cy="342900"/>
            <a:chOff x="19050" y="4397375"/>
            <a:chExt cx="8620125" cy="342900"/>
          </a:xfrm>
        </p:grpSpPr>
        <p:sp>
          <p:nvSpPr>
            <p:cNvPr id="103429" name="Rectangle 11"/>
            <p:cNvSpPr>
              <a:spLocks noChangeArrowheads="1"/>
            </p:cNvSpPr>
            <p:nvPr/>
          </p:nvSpPr>
          <p:spPr bwMode="auto">
            <a:xfrm>
              <a:off x="4373563" y="4397375"/>
              <a:ext cx="2085975" cy="33972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03430" name="Text Box 4"/>
            <p:cNvSpPr txBox="1">
              <a:spLocks noChangeArrowheads="1"/>
            </p:cNvSpPr>
            <p:nvPr/>
          </p:nvSpPr>
          <p:spPr bwMode="auto">
            <a:xfrm>
              <a:off x="19050" y="4402138"/>
              <a:ext cx="2178050" cy="3381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0000 0000 0000 0000</a:t>
              </a:r>
              <a:endParaRPr lang="en-AU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3435" name="Text Box 4"/>
            <p:cNvSpPr txBox="1">
              <a:spLocks noChangeArrowheads="1"/>
            </p:cNvSpPr>
            <p:nvPr/>
          </p:nvSpPr>
          <p:spPr bwMode="auto">
            <a:xfrm>
              <a:off x="2195513" y="4402138"/>
              <a:ext cx="2179637" cy="33813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0000 0000 0000 0000</a:t>
              </a:r>
              <a:endParaRPr lang="en-AU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3436" name="Text Box 4"/>
            <p:cNvSpPr txBox="1">
              <a:spLocks noChangeArrowheads="1"/>
            </p:cNvSpPr>
            <p:nvPr/>
          </p:nvSpPr>
          <p:spPr bwMode="auto">
            <a:xfrm>
              <a:off x="4375150" y="4397375"/>
              <a:ext cx="2085975" cy="3397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0000 0000 1111 1111</a:t>
              </a:r>
              <a:endParaRPr lang="en-AU" alt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03437" name="Text Box 4"/>
            <p:cNvSpPr txBox="1">
              <a:spLocks noChangeArrowheads="1"/>
            </p:cNvSpPr>
            <p:nvPr/>
          </p:nvSpPr>
          <p:spPr bwMode="auto">
            <a:xfrm>
              <a:off x="6459538" y="4397375"/>
              <a:ext cx="2179637" cy="3397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0000 0000 0000 0000</a:t>
              </a:r>
              <a:endParaRPr lang="en-AU" alt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ep 3"/>
          <p:cNvGrpSpPr/>
          <p:nvPr/>
        </p:nvGrpSpPr>
        <p:grpSpPr>
          <a:xfrm>
            <a:off x="107504" y="5823991"/>
            <a:ext cx="8529638" cy="341313"/>
            <a:chOff x="19050" y="5194300"/>
            <a:chExt cx="8529638" cy="341313"/>
          </a:xfrm>
        </p:grpSpPr>
        <p:sp>
          <p:nvSpPr>
            <p:cNvPr id="103426" name="Rectangle 11"/>
            <p:cNvSpPr>
              <a:spLocks noChangeArrowheads="1"/>
            </p:cNvSpPr>
            <p:nvPr/>
          </p:nvSpPr>
          <p:spPr bwMode="auto">
            <a:xfrm>
              <a:off x="6459538" y="5194300"/>
              <a:ext cx="2089150" cy="338138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03438" name="Text Box 4"/>
            <p:cNvSpPr txBox="1">
              <a:spLocks noChangeArrowheads="1"/>
            </p:cNvSpPr>
            <p:nvPr/>
          </p:nvSpPr>
          <p:spPr bwMode="auto">
            <a:xfrm>
              <a:off x="19050" y="5197475"/>
              <a:ext cx="2178050" cy="338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0000 0000 0000 0000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3439" name="Text Box 4"/>
            <p:cNvSpPr txBox="1">
              <a:spLocks noChangeArrowheads="1"/>
            </p:cNvSpPr>
            <p:nvPr/>
          </p:nvSpPr>
          <p:spPr bwMode="auto">
            <a:xfrm>
              <a:off x="2195513" y="5197475"/>
              <a:ext cx="2179637" cy="338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0000 0000 0000 0000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3440" name="Text Box 4"/>
            <p:cNvSpPr txBox="1">
              <a:spLocks noChangeArrowheads="1"/>
            </p:cNvSpPr>
            <p:nvPr/>
          </p:nvSpPr>
          <p:spPr bwMode="auto">
            <a:xfrm>
              <a:off x="4375150" y="5194300"/>
              <a:ext cx="2085975" cy="338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>
                  <a:solidFill>
                    <a:srgbClr val="000000"/>
                  </a:solidFill>
                </a:rPr>
                <a:t>0000 0000 1111 1111</a:t>
              </a:r>
              <a:endParaRPr lang="en-AU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103441" name="Text Box 4"/>
            <p:cNvSpPr txBox="1">
              <a:spLocks noChangeArrowheads="1"/>
            </p:cNvSpPr>
            <p:nvPr/>
          </p:nvSpPr>
          <p:spPr bwMode="auto">
            <a:xfrm>
              <a:off x="6459538" y="5194300"/>
              <a:ext cx="2087562" cy="3381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rgbClr val="000000"/>
                  </a:solidFill>
                </a:rPr>
                <a:t>0000 0000 1111 1111</a:t>
              </a:r>
              <a:endParaRPr lang="en-AU" alt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508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uiExpand="1" build="p"/>
      <p:bldP spid="103432" grpId="0"/>
      <p:bldP spid="103434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Pseudo instructions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pseudo instruction in assembler language is translated into an other instruction.</a:t>
            </a:r>
          </a:p>
          <a:p>
            <a:r>
              <a:rPr lang="en-US" dirty="0"/>
              <a:t>Meant to make your live a little easier.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CTA01 H2 V2.3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3EE7185-A582-4542-8FF0-969B3F80C0A5}" type="slidenum">
              <a:rPr lang="nl-NL" smtClean="0"/>
              <a:pPr/>
              <a:t>65</a:t>
            </a:fld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899592" y="3717032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/>
              <a:t>	LDA	</a:t>
            </a:r>
            <a:r>
              <a:rPr lang="en-US" altLang="en-US" sz="2400" dirty="0" err="1"/>
              <a:t>Xa</a:t>
            </a:r>
            <a:r>
              <a:rPr lang="en-US" altLang="en-US" sz="2400" dirty="0"/>
              <a:t>, Label	</a:t>
            </a:r>
            <a:r>
              <a:rPr lang="en-US" altLang="en-US" sz="2400" dirty="0">
                <a:sym typeface="Wingdings" panose="05000000000000000000" pitchFamily="2" charset="2"/>
              </a:rPr>
              <a:t>	proper set of MOVZ</a:t>
            </a:r>
          </a:p>
          <a:p>
            <a:r>
              <a:rPr lang="en-US" altLang="en-US" sz="2400" dirty="0">
                <a:sym typeface="Wingdings" panose="05000000000000000000" pitchFamily="2" charset="2"/>
              </a:rPr>
              <a:t>					and MOVK instructions</a:t>
            </a:r>
          </a:p>
          <a:p>
            <a:r>
              <a:rPr lang="en-US" altLang="en-US" sz="2400" dirty="0">
                <a:sym typeface="Wingdings" panose="05000000000000000000" pitchFamily="2" charset="2"/>
              </a:rPr>
              <a:t>					(max 4)</a:t>
            </a:r>
          </a:p>
          <a:p>
            <a:r>
              <a:rPr lang="en-US" sz="2400" dirty="0">
                <a:sym typeface="Wingdings" panose="05000000000000000000" pitchFamily="2" charset="2"/>
              </a:rPr>
              <a:t>		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8973014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Branch Addressing</a:t>
            </a:r>
            <a:endParaRPr lang="en-AU" altLang="en-US"/>
          </a:p>
        </p:txBody>
      </p:sp>
      <p:sp>
        <p:nvSpPr>
          <p:cNvPr id="55300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125538"/>
            <a:ext cx="8270875" cy="504031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dirty="0"/>
              <a:t>B-type</a:t>
            </a:r>
          </a:p>
          <a:p>
            <a:pPr lvl="1" eaLnBrk="1" hangingPunct="1">
              <a:defRPr/>
            </a:pPr>
            <a:r>
              <a:rPr lang="en-US" altLang="en-US" sz="2000" dirty="0">
                <a:latin typeface="Lucida Console" panose="020B0609040504020204" pitchFamily="49" charset="0"/>
              </a:rPr>
              <a:t>B Label // go to location Label:</a:t>
            </a:r>
            <a:endParaRPr lang="en-US" altLang="en-US" sz="2000" baseline="-25000" dirty="0">
              <a:latin typeface="Lucida Console" panose="020B0609040504020204" pitchFamily="49" charset="0"/>
            </a:endParaRPr>
          </a:p>
          <a:p>
            <a:pPr marL="457200" lvl="1" indent="0" eaLnBrk="1" hangingPunct="1">
              <a:buFont typeface="Wingdings" panose="05000000000000000000" pitchFamily="2" charset="2"/>
              <a:buNone/>
              <a:defRPr/>
            </a:pPr>
            <a:endParaRPr lang="en-US" altLang="en-US" baseline="-25000" dirty="0">
              <a:latin typeface="Lucida Console" panose="020B0609040504020204" pitchFamily="49" charset="0"/>
            </a:endParaRPr>
          </a:p>
          <a:p>
            <a:pPr lvl="1" eaLnBrk="1" hangingPunct="1">
              <a:defRPr/>
            </a:pPr>
            <a:endParaRPr lang="en-US" altLang="en-US" baseline="-25000" dirty="0">
              <a:latin typeface="Lucida Console" panose="020B0609040504020204" pitchFamily="49" charset="0"/>
            </a:endParaRPr>
          </a:p>
          <a:p>
            <a:pPr lvl="1" eaLnBrk="1" hangingPunct="1">
              <a:defRPr/>
            </a:pPr>
            <a:endParaRPr lang="en-US" altLang="en-US" baseline="-25000" dirty="0">
              <a:latin typeface="Lucida Console" panose="020B0609040504020204" pitchFamily="49" charset="0"/>
            </a:endParaRPr>
          </a:p>
          <a:p>
            <a:pPr eaLnBrk="1" hangingPunct="1">
              <a:defRPr/>
            </a:pPr>
            <a:r>
              <a:rPr lang="en-US" altLang="en-US" dirty="0"/>
              <a:t>CB-type</a:t>
            </a:r>
          </a:p>
          <a:p>
            <a:pPr lvl="1" eaLnBrk="1" hangingPunct="1">
              <a:defRPr/>
            </a:pPr>
            <a:r>
              <a:rPr lang="en-US" altLang="en-US" sz="2000" dirty="0">
                <a:latin typeface="Lucida Console" panose="020B0609040504020204" pitchFamily="49" charset="0"/>
              </a:rPr>
              <a:t>CBNZ X19, Exit // go to Exit if X19 != 0</a:t>
            </a:r>
          </a:p>
          <a:p>
            <a:pPr lvl="1" eaLnBrk="1" hangingPunct="1">
              <a:defRPr/>
            </a:pPr>
            <a:endParaRPr lang="en-US" altLang="en-US" sz="2000" dirty="0">
              <a:latin typeface="Lucida Console" panose="020B0609040504020204" pitchFamily="49" charset="0"/>
            </a:endParaRPr>
          </a:p>
          <a:p>
            <a:pPr lvl="1" eaLnBrk="1" hangingPunct="1">
              <a:defRPr/>
            </a:pPr>
            <a:endParaRPr lang="en-US" altLang="en-US" sz="2000" dirty="0">
              <a:latin typeface="Lucida Console" panose="020B0609040504020204" pitchFamily="49" charset="0"/>
            </a:endParaRPr>
          </a:p>
          <a:p>
            <a:pPr lvl="1" eaLnBrk="1" hangingPunct="1">
              <a:defRPr/>
            </a:pPr>
            <a:endParaRPr lang="en-US" altLang="en-US" sz="2000" dirty="0">
              <a:latin typeface="Lucida Console" panose="020B0609040504020204" pitchFamily="49" charset="0"/>
            </a:endParaRPr>
          </a:p>
          <a:p>
            <a:pPr eaLnBrk="1" hangingPunct="1">
              <a:defRPr/>
            </a:pPr>
            <a:r>
              <a:rPr lang="en-US" altLang="en-US" sz="2400" dirty="0">
                <a:latin typeface="+mj-lt"/>
              </a:rPr>
              <a:t>Both addresses are PC-relative</a:t>
            </a:r>
          </a:p>
          <a:p>
            <a:pPr lvl="1" eaLnBrk="1" hangingPunct="1">
              <a:defRPr/>
            </a:pPr>
            <a:r>
              <a:rPr lang="en-US" altLang="en-US" sz="2000" dirty="0">
                <a:latin typeface="+mj-lt"/>
              </a:rPr>
              <a:t>Address = PC + offset (from instruction) x 4</a:t>
            </a:r>
          </a:p>
        </p:txBody>
      </p:sp>
      <p:sp>
        <p:nvSpPr>
          <p:cNvPr id="10547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1258888" y="2339975"/>
            <a:ext cx="1296987" cy="4159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5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105478" name="Text Box 8"/>
          <p:cNvSpPr txBox="1">
            <a:spLocks noChangeArrowheads="1"/>
          </p:cNvSpPr>
          <p:nvPr/>
        </p:nvSpPr>
        <p:spPr bwMode="auto">
          <a:xfrm>
            <a:off x="2555875" y="2339975"/>
            <a:ext cx="5616575" cy="4159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</a:rPr>
              <a:t>Instruction offset to Label:</a:t>
            </a:r>
            <a:endParaRPr lang="en-AU" altLang="en-US" sz="2000" baseline="-25000" dirty="0">
              <a:solidFill>
                <a:srgbClr val="000000"/>
              </a:solidFill>
            </a:endParaRPr>
          </a:p>
        </p:txBody>
      </p:sp>
      <p:sp>
        <p:nvSpPr>
          <p:cNvPr id="105479" name="Text Box 9"/>
          <p:cNvSpPr txBox="1">
            <a:spLocks noChangeArrowheads="1"/>
          </p:cNvSpPr>
          <p:nvPr/>
        </p:nvSpPr>
        <p:spPr bwMode="auto">
          <a:xfrm>
            <a:off x="1549400" y="2776538"/>
            <a:ext cx="669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6 bits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105480" name="Text Box 12"/>
          <p:cNvSpPr txBox="1">
            <a:spLocks noChangeArrowheads="1"/>
          </p:cNvSpPr>
          <p:nvPr/>
        </p:nvSpPr>
        <p:spPr bwMode="auto">
          <a:xfrm>
            <a:off x="4814888" y="2776538"/>
            <a:ext cx="7889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26 bits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105481" name="Rectangle 13"/>
          <p:cNvSpPr>
            <a:spLocks noChangeArrowheads="1"/>
          </p:cNvSpPr>
          <p:nvPr/>
        </p:nvSpPr>
        <p:spPr bwMode="auto">
          <a:xfrm>
            <a:off x="1182688" y="4625975"/>
            <a:ext cx="77724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>
                <a:srgbClr val="ECEAAC"/>
              </a:buClr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5482" name="Text Box 5"/>
          <p:cNvSpPr txBox="1">
            <a:spLocks noChangeArrowheads="1"/>
          </p:cNvSpPr>
          <p:nvPr/>
        </p:nvSpPr>
        <p:spPr bwMode="auto">
          <a:xfrm>
            <a:off x="1258888" y="4165600"/>
            <a:ext cx="1296987" cy="4159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181</a:t>
            </a: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105483" name="Text Box 8"/>
          <p:cNvSpPr txBox="1">
            <a:spLocks noChangeArrowheads="1"/>
          </p:cNvSpPr>
          <p:nvPr/>
        </p:nvSpPr>
        <p:spPr bwMode="auto">
          <a:xfrm>
            <a:off x="2555875" y="4165600"/>
            <a:ext cx="4968875" cy="4159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</a:rPr>
              <a:t>Instruction offset to Exit:</a:t>
            </a:r>
            <a:endParaRPr lang="en-AU" altLang="en-US" sz="2000" baseline="-25000" dirty="0">
              <a:solidFill>
                <a:srgbClr val="000000"/>
              </a:solidFill>
            </a:endParaRPr>
          </a:p>
        </p:txBody>
      </p:sp>
      <p:sp>
        <p:nvSpPr>
          <p:cNvPr id="105484" name="Text Box 9"/>
          <p:cNvSpPr txBox="1">
            <a:spLocks noChangeArrowheads="1"/>
          </p:cNvSpPr>
          <p:nvPr/>
        </p:nvSpPr>
        <p:spPr bwMode="auto">
          <a:xfrm>
            <a:off x="1549400" y="4602163"/>
            <a:ext cx="6699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8 bits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105485" name="Text Box 12"/>
          <p:cNvSpPr txBox="1">
            <a:spLocks noChangeArrowheads="1"/>
          </p:cNvSpPr>
          <p:nvPr/>
        </p:nvSpPr>
        <p:spPr bwMode="auto">
          <a:xfrm>
            <a:off x="4646613" y="4602163"/>
            <a:ext cx="7889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19 bits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105486" name="Text Box 8"/>
          <p:cNvSpPr txBox="1">
            <a:spLocks noChangeArrowheads="1"/>
          </p:cNvSpPr>
          <p:nvPr/>
        </p:nvSpPr>
        <p:spPr bwMode="auto">
          <a:xfrm>
            <a:off x="7524750" y="4165600"/>
            <a:ext cx="1073150" cy="4159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000">
                <a:solidFill>
                  <a:srgbClr val="000000"/>
                </a:solidFill>
              </a:rPr>
              <a:t>19</a:t>
            </a:r>
            <a:endParaRPr lang="en-AU" altLang="en-US" sz="2000" baseline="-25000">
              <a:solidFill>
                <a:srgbClr val="000000"/>
              </a:solidFill>
            </a:endParaRPr>
          </a:p>
        </p:txBody>
      </p:sp>
      <p:sp>
        <p:nvSpPr>
          <p:cNvPr id="105487" name="Text Box 12"/>
          <p:cNvSpPr txBox="1">
            <a:spLocks noChangeArrowheads="1"/>
          </p:cNvSpPr>
          <p:nvPr/>
        </p:nvSpPr>
        <p:spPr bwMode="auto">
          <a:xfrm>
            <a:off x="7686675" y="4581525"/>
            <a:ext cx="6762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5 bits</a:t>
            </a:r>
            <a:endParaRPr lang="en-AU" altLang="en-US" sz="1600">
              <a:solidFill>
                <a:srgbClr val="0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1327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1124744"/>
            <a:ext cx="7848600" cy="5133975"/>
          </a:xfrm>
          <a:prstGeom prst="rect">
            <a:avLst/>
          </a:prstGeom>
        </p:spPr>
      </p:pic>
      <p:sp>
        <p:nvSpPr>
          <p:cNvPr id="1075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LEGv8 Addressing Summary</a:t>
            </a:r>
          </a:p>
        </p:txBody>
      </p:sp>
      <p:sp>
        <p:nvSpPr>
          <p:cNvPr id="10752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67</a:t>
            </a:fld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1331640" y="1772816"/>
            <a:ext cx="1120820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rgbClr val="FFFFFF"/>
                </a:solidFill>
              </a:rPr>
              <a:t>unsigned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3059832" y="3507065"/>
            <a:ext cx="864339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rgbClr val="FFFFFF"/>
                </a:solidFill>
              </a:rPr>
              <a:t>signed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3059831" y="5085184"/>
            <a:ext cx="864339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rgbClr val="FFFFFF"/>
                </a:solidFill>
              </a:rPr>
              <a:t>signed</a:t>
            </a: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4842918" y="1268760"/>
            <a:ext cx="3916457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rgbClr val="FFFFFF"/>
                </a:solidFill>
              </a:rPr>
              <a:t>Figure</a:t>
            </a:r>
            <a:r>
              <a:rPr lang="nl-NL" dirty="0">
                <a:solidFill>
                  <a:srgbClr val="FFFFFF"/>
                </a:solidFill>
              </a:rPr>
              <a:t> 2.19 in </a:t>
            </a:r>
            <a:r>
              <a:rPr lang="nl-NL" dirty="0" err="1">
                <a:solidFill>
                  <a:srgbClr val="FFFFFF"/>
                </a:solidFill>
              </a:rPr>
              <a:t>your</a:t>
            </a:r>
            <a:r>
              <a:rPr lang="nl-NL" dirty="0">
                <a:solidFill>
                  <a:srgbClr val="FFFFFF"/>
                </a:solidFill>
              </a:rPr>
              <a:t> </a:t>
            </a:r>
            <a:r>
              <a:rPr lang="nl-NL" dirty="0" err="1">
                <a:solidFill>
                  <a:srgbClr val="FFFFFF"/>
                </a:solidFill>
              </a:rPr>
              <a:t>book</a:t>
            </a:r>
            <a:r>
              <a:rPr lang="nl-NL" dirty="0">
                <a:solidFill>
                  <a:srgbClr val="FFFFFF"/>
                </a:solidFill>
              </a:rPr>
              <a:t> is incorrect!</a:t>
            </a:r>
          </a:p>
        </p:txBody>
      </p:sp>
    </p:spTree>
    <p:extLst>
      <p:ext uri="{BB962C8B-B14F-4D97-AF65-F5344CB8AC3E}">
        <p14:creationId xmlns:p14="http://schemas.microsoft.com/office/powerpoint/2010/main" val="155578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LEGv8 Encoding Summary</a:t>
            </a:r>
          </a:p>
        </p:txBody>
      </p:sp>
      <p:sp>
        <p:nvSpPr>
          <p:cNvPr id="10854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pic>
        <p:nvPicPr>
          <p:cNvPr id="10854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38" y="2492375"/>
            <a:ext cx="838200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68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1331640" y="4653136"/>
            <a:ext cx="4297010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rgbClr val="FFFFFF"/>
                </a:solidFill>
              </a:rPr>
              <a:t>Address</a:t>
            </a:r>
            <a:r>
              <a:rPr lang="nl-NL" dirty="0">
                <a:solidFill>
                  <a:srgbClr val="FFFFFF"/>
                </a:solidFill>
              </a:rPr>
              <a:t> field </a:t>
            </a:r>
            <a:r>
              <a:rPr lang="nl-NL" dirty="0" err="1">
                <a:solidFill>
                  <a:srgbClr val="FFFFFF"/>
                </a:solidFill>
              </a:rPr>
              <a:t>actually</a:t>
            </a:r>
            <a:r>
              <a:rPr lang="nl-NL" dirty="0">
                <a:solidFill>
                  <a:srgbClr val="FFFFFF"/>
                </a:solidFill>
              </a:rPr>
              <a:t> </a:t>
            </a:r>
            <a:r>
              <a:rPr lang="nl-NL" dirty="0" err="1">
                <a:solidFill>
                  <a:srgbClr val="FFFFFF"/>
                </a:solidFill>
              </a:rPr>
              <a:t>contains</a:t>
            </a:r>
            <a:r>
              <a:rPr lang="nl-NL" dirty="0">
                <a:solidFill>
                  <a:srgbClr val="FFFFFF"/>
                </a:solidFill>
              </a:rPr>
              <a:t> </a:t>
            </a:r>
            <a:r>
              <a:rPr lang="nl-NL" dirty="0" err="1">
                <a:solidFill>
                  <a:srgbClr val="FFFFFF"/>
                </a:solidFill>
              </a:rPr>
              <a:t>an</a:t>
            </a:r>
            <a:r>
              <a:rPr lang="nl-NL" dirty="0">
                <a:solidFill>
                  <a:srgbClr val="FFFFFF"/>
                </a:solidFill>
              </a:rPr>
              <a:t> offset</a:t>
            </a:r>
          </a:p>
        </p:txBody>
      </p:sp>
    </p:spTree>
    <p:extLst>
      <p:ext uri="{BB962C8B-B14F-4D97-AF65-F5344CB8AC3E}">
        <p14:creationId xmlns:p14="http://schemas.microsoft.com/office/powerpoint/2010/main" val="17796677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 Set</a:t>
            </a:r>
          </a:p>
          <a:p>
            <a:r>
              <a:rPr lang="en-US" dirty="0"/>
              <a:t>Operations and Operands</a:t>
            </a:r>
          </a:p>
          <a:p>
            <a:r>
              <a:rPr lang="en-US" dirty="0"/>
              <a:t>Representing Instructions in the Computer</a:t>
            </a:r>
          </a:p>
          <a:p>
            <a:r>
              <a:rPr lang="en-US" dirty="0"/>
              <a:t>Logical Operations</a:t>
            </a:r>
          </a:p>
          <a:p>
            <a:r>
              <a:rPr lang="en-US" dirty="0"/>
              <a:t>Instructions for Making Decisions</a:t>
            </a:r>
          </a:p>
          <a:p>
            <a:r>
              <a:rPr lang="en-US" dirty="0"/>
              <a:t>Supporting Procedures in Computer Hardware</a:t>
            </a:r>
          </a:p>
          <a:p>
            <a:r>
              <a:rPr lang="en-US" dirty="0"/>
              <a:t>LEGv8 Addressing for Wide </a:t>
            </a:r>
            <a:r>
              <a:rPr lang="en-US" dirty="0" err="1"/>
              <a:t>Immediates</a:t>
            </a:r>
            <a:r>
              <a:rPr lang="en-US" dirty="0"/>
              <a:t> and Addresses</a:t>
            </a:r>
          </a:p>
          <a:p>
            <a:r>
              <a:rPr lang="en-US" b="1" dirty="0">
                <a:solidFill>
                  <a:srgbClr val="C00000"/>
                </a:solidFill>
              </a:rPr>
              <a:t>A C Sort Example to Put It All Together</a:t>
            </a:r>
          </a:p>
          <a:p>
            <a:r>
              <a:rPr lang="en-US" dirty="0"/>
              <a:t>Arrays versus Pointers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69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704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580111" y="6381750"/>
            <a:ext cx="3384501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ARMv8 Instruction Set</a:t>
            </a:r>
            <a:endParaRPr lang="en-AU" altLang="en-US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A subset, called LEGv8, used as the example throughout the book</a:t>
            </a:r>
          </a:p>
          <a:p>
            <a:pPr eaLnBrk="1" hangingPunct="1"/>
            <a:r>
              <a:rPr lang="en-US" altLang="en-US" sz="2800"/>
              <a:t>Commercialized by ARM Holdings (</a:t>
            </a:r>
            <a:r>
              <a:rPr lang="en-US" altLang="en-US" sz="2800">
                <a:hlinkClick r:id="rId3"/>
              </a:rPr>
              <a:t>www.arm.com</a:t>
            </a:r>
            <a:r>
              <a:rPr lang="en-US" altLang="en-US" sz="2800"/>
              <a:t>)</a:t>
            </a:r>
          </a:p>
          <a:p>
            <a:pPr eaLnBrk="1" hangingPunct="1"/>
            <a:r>
              <a:rPr lang="en-US" altLang="en-US" sz="2800"/>
              <a:t>Large share of embedded core market</a:t>
            </a:r>
          </a:p>
          <a:p>
            <a:pPr lvl="1" eaLnBrk="1" hangingPunct="1"/>
            <a:r>
              <a:rPr lang="en-US" altLang="en-US" sz="2400"/>
              <a:t>Applications in consumer electronics, network/storage equipment, cameras, printers, …</a:t>
            </a:r>
          </a:p>
          <a:p>
            <a:pPr eaLnBrk="1" hangingPunct="1"/>
            <a:r>
              <a:rPr lang="en-US" altLang="en-US" sz="2800"/>
              <a:t>Typical of many modern ISAs</a:t>
            </a:r>
          </a:p>
          <a:p>
            <a:pPr lvl="1" eaLnBrk="1" hangingPunct="1"/>
            <a:r>
              <a:rPr lang="en-US" altLang="en-US" sz="2400"/>
              <a:t>See ARM Reference Data tear-out card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152217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29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 Sort Example</a:t>
            </a:r>
            <a:endParaRPr lang="en-AU" altLang="en-US"/>
          </a:p>
        </p:txBody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7821612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Illustrates use of assembly instructions for a C bubble sort function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Swap procedure (leaf)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dirty="0">
                <a:latin typeface="Lucida Console" panose="020B0609040504020204" pitchFamily="49" charset="0"/>
              </a:rPr>
              <a:t>	void swap(long </a:t>
            </a:r>
            <a:r>
              <a:rPr lang="en-US" altLang="en-US" dirty="0" err="1">
                <a:latin typeface="Lucida Console" panose="020B0609040504020204" pitchFamily="49" charset="0"/>
              </a:rPr>
              <a:t>long</a:t>
            </a:r>
            <a:r>
              <a:rPr lang="en-US" altLang="en-US" dirty="0">
                <a:latin typeface="Lucida Console" panose="020B0609040504020204" pitchFamily="49" charset="0"/>
              </a:rPr>
              <a:t> </a:t>
            </a:r>
            <a:r>
              <a:rPr lang="en-US" altLang="en-US" dirty="0" err="1">
                <a:latin typeface="Lucida Console" panose="020B0609040504020204" pitchFamily="49" charset="0"/>
              </a:rPr>
              <a:t>int</a:t>
            </a:r>
            <a:r>
              <a:rPr lang="en-US" altLang="en-US" dirty="0">
                <a:latin typeface="Lucida Console" panose="020B0609040504020204" pitchFamily="49" charset="0"/>
              </a:rPr>
              <a:t> v[], 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dirty="0">
                <a:latin typeface="Lucida Console" panose="020B0609040504020204" pitchFamily="49" charset="0"/>
              </a:rPr>
              <a:t>	    </a:t>
            </a:r>
            <a:r>
              <a:rPr lang="en-US" altLang="en-US" dirty="0" err="1">
                <a:latin typeface="Lucida Console" panose="020B0609040504020204" pitchFamily="49" charset="0"/>
              </a:rPr>
              <a:t>size_t</a:t>
            </a:r>
            <a:r>
              <a:rPr lang="en-US" altLang="en-US" dirty="0">
                <a:latin typeface="Lucida Console" panose="020B0609040504020204" pitchFamily="49" charset="0"/>
              </a:rPr>
              <a:t> k)</a:t>
            </a:r>
            <a:br>
              <a:rPr lang="en-US" altLang="en-US" dirty="0">
                <a:latin typeface="Lucida Console" panose="020B0609040504020204" pitchFamily="49" charset="0"/>
              </a:rPr>
            </a:br>
            <a:r>
              <a:rPr lang="en-US" altLang="en-US" dirty="0">
                <a:latin typeface="Lucida Console" panose="020B0609040504020204" pitchFamily="49" charset="0"/>
              </a:rPr>
              <a:t>{</a:t>
            </a:r>
            <a:br>
              <a:rPr lang="en-US" altLang="en-US" dirty="0">
                <a:latin typeface="Lucida Console" panose="020B0609040504020204" pitchFamily="49" charset="0"/>
              </a:rPr>
            </a:br>
            <a:r>
              <a:rPr lang="en-US" altLang="en-US" dirty="0">
                <a:latin typeface="Lucida Console" panose="020B0609040504020204" pitchFamily="49" charset="0"/>
              </a:rPr>
              <a:t>	   long </a:t>
            </a:r>
            <a:r>
              <a:rPr lang="en-US" altLang="en-US" dirty="0" err="1">
                <a:latin typeface="Lucida Console" panose="020B0609040504020204" pitchFamily="49" charset="0"/>
              </a:rPr>
              <a:t>long</a:t>
            </a:r>
            <a:r>
              <a:rPr lang="en-US" altLang="en-US" dirty="0">
                <a:latin typeface="Lucida Console" panose="020B0609040504020204" pitchFamily="49" charset="0"/>
              </a:rPr>
              <a:t> </a:t>
            </a:r>
            <a:r>
              <a:rPr lang="en-US" altLang="en-US" dirty="0" err="1">
                <a:latin typeface="Lucida Console" panose="020B0609040504020204" pitchFamily="49" charset="0"/>
              </a:rPr>
              <a:t>int</a:t>
            </a:r>
            <a:r>
              <a:rPr lang="en-US" altLang="en-US" dirty="0">
                <a:latin typeface="Lucida Console" panose="020B0609040504020204" pitchFamily="49" charset="0"/>
              </a:rPr>
              <a:t> temp;</a:t>
            </a:r>
            <a:br>
              <a:rPr lang="en-US" altLang="en-US" dirty="0">
                <a:latin typeface="Lucida Console" panose="020B0609040504020204" pitchFamily="49" charset="0"/>
              </a:rPr>
            </a:br>
            <a:r>
              <a:rPr lang="en-US" altLang="en-US" dirty="0">
                <a:latin typeface="Lucida Console" panose="020B0609040504020204" pitchFamily="49" charset="0"/>
              </a:rPr>
              <a:t>    temp = v[k];</a:t>
            </a:r>
            <a:br>
              <a:rPr lang="en-US" altLang="en-US" dirty="0">
                <a:latin typeface="Lucida Console" panose="020B0609040504020204" pitchFamily="49" charset="0"/>
              </a:rPr>
            </a:br>
            <a:r>
              <a:rPr lang="en-US" altLang="en-US" dirty="0">
                <a:latin typeface="Lucida Console" panose="020B0609040504020204" pitchFamily="49" charset="0"/>
              </a:rPr>
              <a:t>    v[k] = v[k+1];</a:t>
            </a:r>
            <a:br>
              <a:rPr lang="en-US" altLang="en-US" dirty="0">
                <a:latin typeface="Lucida Console" panose="020B0609040504020204" pitchFamily="49" charset="0"/>
              </a:rPr>
            </a:br>
            <a:r>
              <a:rPr lang="en-US" altLang="en-US" dirty="0">
                <a:latin typeface="Lucida Console" panose="020B0609040504020204" pitchFamily="49" charset="0"/>
              </a:rPr>
              <a:t>    v[k+1] = temp;</a:t>
            </a:r>
            <a:br>
              <a:rPr lang="en-US" altLang="en-US" dirty="0">
                <a:latin typeface="Lucida Console" panose="020B0609040504020204" pitchFamily="49" charset="0"/>
              </a:rPr>
            </a:br>
            <a:r>
              <a:rPr lang="en-US" altLang="en-US" dirty="0">
                <a:latin typeface="Lucida Console" panose="020B0609040504020204" pitchFamily="49" charset="0"/>
              </a:rPr>
              <a:t>}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v in X0, k in X1, temp in X9</a:t>
            </a:r>
          </a:p>
        </p:txBody>
      </p:sp>
      <p:sp>
        <p:nvSpPr>
          <p:cNvPr id="129029" name="Text Box 4"/>
          <p:cNvSpPr txBox="1">
            <a:spLocks noChangeArrowheads="1"/>
          </p:cNvSpPr>
          <p:nvPr/>
        </p:nvSpPr>
        <p:spPr bwMode="auto">
          <a:xfrm rot="5400000">
            <a:off x="6569869" y="2207419"/>
            <a:ext cx="47815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§2.13 A C Sort Example to Put It All Together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70</a:t>
            </a:fld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5220072" y="6359982"/>
            <a:ext cx="2236510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Why do we use X9?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1385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268413"/>
            <a:ext cx="8459787" cy="49688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AU" altLang="en-US" sz="2000" dirty="0">
                <a:latin typeface="Lucida Console" panose="020B0609040504020204" pitchFamily="49" charset="0"/>
              </a:rPr>
              <a:t>swap: LSL 	X10, X1, #3   	// X10 = k * 8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AU" altLang="en-US" sz="2000" dirty="0">
                <a:latin typeface="Lucida Console" panose="020B0609040504020204" pitchFamily="49" charset="0"/>
              </a:rPr>
              <a:t>      ADD 	X10, X0, X10	// X10 = address of v[k]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AU" altLang="en-US" sz="2000" dirty="0">
                <a:latin typeface="Lucida Console" panose="020B0609040504020204" pitchFamily="49" charset="0"/>
              </a:rPr>
              <a:t>      LDUR 	X9, [X10, #0]	// X9 = v[k]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AU" altLang="en-US" sz="2000" dirty="0">
                <a:latin typeface="Lucida Console" panose="020B0609040504020204" pitchFamily="49" charset="0"/>
              </a:rPr>
              <a:t>		LDUR 	X11, [X10, #8]	// X11 = v[k+1]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AU" altLang="en-US" sz="2000" dirty="0">
                <a:latin typeface="Lucida Console" panose="020B0609040504020204" pitchFamily="49" charset="0"/>
              </a:rPr>
              <a:t>      STUR 	X11, [X10, #0] 	// v[k] = X11 (v[k+1])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AU" altLang="en-US" sz="2000" dirty="0">
                <a:latin typeface="Lucida Console" panose="020B0609040504020204" pitchFamily="49" charset="0"/>
              </a:rPr>
              <a:t>		STUR 	X9, [X10, #8]  	// v[k+1] = X9 (v[k])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AU" altLang="en-US" sz="2000" dirty="0">
                <a:latin typeface="Lucida Console" panose="020B0609040504020204" pitchFamily="49" charset="0"/>
              </a:rPr>
              <a:t>      BR 	LR			// return to calling</a:t>
            </a:r>
            <a:br>
              <a:rPr lang="en-AU" altLang="en-US" sz="2000" dirty="0">
                <a:latin typeface="Lucida Console" panose="020B0609040504020204" pitchFamily="49" charset="0"/>
              </a:rPr>
            </a:br>
            <a:r>
              <a:rPr lang="en-AU" altLang="en-US" sz="2000" dirty="0">
                <a:latin typeface="Lucida Console" panose="020B0609040504020204" pitchFamily="49" charset="0"/>
              </a:rPr>
              <a:t>					// routine</a:t>
            </a:r>
          </a:p>
        </p:txBody>
      </p:sp>
      <p:sp>
        <p:nvSpPr>
          <p:cNvPr id="13107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31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The Procedure Swap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903220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  <a:endParaRPr lang="en-AU" altLang="en-US" sz="1400" dirty="0">
              <a:solidFill>
                <a:srgbClr val="000000"/>
              </a:solidFill>
            </a:endParaRPr>
          </a:p>
        </p:txBody>
      </p:sp>
      <p:sp>
        <p:nvSpPr>
          <p:cNvPr id="133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The Sort Procedure in C</a:t>
            </a:r>
          </a:p>
        </p:txBody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Non-leaf (calls swap)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void sort (long </a:t>
            </a:r>
            <a:r>
              <a:rPr lang="en-US" altLang="en-US" sz="2400" dirty="0" err="1">
                <a:latin typeface="Lucida Console" panose="020B0609040504020204" pitchFamily="49" charset="0"/>
              </a:rPr>
              <a:t>long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int</a:t>
            </a:r>
            <a:r>
              <a:rPr lang="en-US" altLang="en-US" sz="2400" dirty="0">
                <a:latin typeface="Lucida Console" panose="020B0609040504020204" pitchFamily="49" charset="0"/>
              </a:rPr>
              <a:t> v[], </a:t>
            </a:r>
            <a:r>
              <a:rPr lang="en-US" altLang="en-US" sz="2400" dirty="0" err="1">
                <a:latin typeface="Lucida Console" panose="020B0609040504020204" pitchFamily="49" charset="0"/>
              </a:rPr>
              <a:t>size_t</a:t>
            </a:r>
            <a:r>
              <a:rPr lang="en-US" altLang="en-US" sz="2400" dirty="0">
                <a:latin typeface="Lucida Console" panose="020B0609040504020204" pitchFamily="49" charset="0"/>
              </a:rPr>
              <a:t> n)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{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    </a:t>
            </a:r>
            <a:r>
              <a:rPr lang="en-US" altLang="en-US" sz="2400" dirty="0" err="1">
                <a:latin typeface="Lucida Console" panose="020B0609040504020204" pitchFamily="49" charset="0"/>
              </a:rPr>
              <a:t>size_t</a:t>
            </a:r>
            <a:r>
              <a:rPr lang="en-US" altLang="en-US" sz="2400" dirty="0">
                <a:latin typeface="Lucida Console" panose="020B0609040504020204" pitchFamily="49" charset="0"/>
              </a:rPr>
              <a:t> </a:t>
            </a: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>
                <a:latin typeface="Lucida Console" panose="020B0609040504020204" pitchFamily="49" charset="0"/>
              </a:rPr>
              <a:t>, j;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    for (</a:t>
            </a: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>
                <a:latin typeface="Lucida Console" panose="020B0609040504020204" pitchFamily="49" charset="0"/>
              </a:rPr>
              <a:t> = 0; </a:t>
            </a: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>
                <a:latin typeface="Lucida Console" panose="020B0609040504020204" pitchFamily="49" charset="0"/>
              </a:rPr>
              <a:t> &lt; n; </a:t>
            </a: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>
                <a:latin typeface="Lucida Console" panose="020B0609040504020204" pitchFamily="49" charset="0"/>
              </a:rPr>
              <a:t> += 1) {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        for (j = </a:t>
            </a:r>
            <a:r>
              <a:rPr lang="en-US" altLang="en-US" sz="2400" dirty="0" err="1">
                <a:latin typeface="Lucida Console" panose="020B0609040504020204" pitchFamily="49" charset="0"/>
              </a:rPr>
              <a:t>i</a:t>
            </a:r>
            <a:r>
              <a:rPr lang="en-US" altLang="en-US" sz="2400" dirty="0">
                <a:latin typeface="Lucida Console" panose="020B0609040504020204" pitchFamily="49" charset="0"/>
              </a:rPr>
              <a:t> – 1;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            j &gt;= 0 &amp;&amp; v[j] &gt; v[j + 1];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            j -= 1)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        {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            swap(v, j);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        }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    }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latin typeface="Lucida Console" panose="020B0609040504020204" pitchFamily="49" charset="0"/>
              </a:rPr>
              <a:t>	}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v in X0, n in X1, </a:t>
            </a:r>
            <a:r>
              <a:rPr lang="en-US" altLang="en-US" sz="2400" dirty="0" err="1"/>
              <a:t>i</a:t>
            </a:r>
            <a:r>
              <a:rPr lang="en-US" altLang="en-US" sz="2400" dirty="0"/>
              <a:t> in X19, j in X20</a:t>
            </a:r>
            <a:endParaRPr lang="en-AU" alt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72</a:t>
            </a:fld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5220072" y="6359982"/>
            <a:ext cx="3288080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Why do we use X19 and X20?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378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4213" y="1087438"/>
            <a:ext cx="8270875" cy="5111750"/>
          </a:xfrm>
        </p:spPr>
        <p:txBody>
          <a:bodyPr/>
          <a:lstStyle/>
          <a:p>
            <a:pPr eaLnBrk="1" hangingPunct="1">
              <a:spcBef>
                <a:spcPct val="15000"/>
              </a:spcBef>
              <a:defRPr/>
            </a:pPr>
            <a:r>
              <a:rPr lang="en-US" altLang="en-US" sz="2400"/>
              <a:t>Skeleton of outer loop:</a:t>
            </a:r>
          </a:p>
          <a:p>
            <a:pPr lvl="1" eaLnBrk="1" hangingPunct="1">
              <a:spcBef>
                <a:spcPct val="15000"/>
              </a:spcBef>
              <a:defRPr/>
            </a:pPr>
            <a:r>
              <a:rPr lang="nn-NO" sz="2000"/>
              <a:t>for (i = 0; i &lt;n; i += 1) {</a:t>
            </a:r>
            <a:endParaRPr lang="en-AU" altLang="en-US" sz="2000">
              <a:latin typeface="Lucida Console" panose="020B0609040504020204" pitchFamily="49" charset="0"/>
            </a:endParaRPr>
          </a:p>
          <a:p>
            <a:pPr eaLnBrk="1" hangingPunct="1">
              <a:spcBef>
                <a:spcPct val="15000"/>
              </a:spcBef>
              <a:buFont typeface="Wingdings" panose="05000000000000000000" pitchFamily="2" charset="2"/>
              <a:buNone/>
              <a:defRPr/>
            </a:pPr>
            <a:endParaRPr lang="en-AU" altLang="en-US" sz="1400">
              <a:latin typeface="Lucida Console" panose="020B0609040504020204" pitchFamily="49" charset="0"/>
            </a:endParaRPr>
          </a:p>
          <a:p>
            <a:pPr marL="569913" indent="-336550" eaLnBrk="1" hangingPunct="1">
              <a:spcBef>
                <a:spcPct val="15000"/>
              </a:spcBef>
              <a:buFont typeface="Wingdings" panose="05000000000000000000" pitchFamily="2" charset="2"/>
              <a:buNone/>
              <a:defRPr/>
            </a:pPr>
            <a:r>
              <a:rPr lang="en-AU" altLang="en-US" sz="1800">
                <a:latin typeface="Lucida Console" panose="020B0609040504020204" pitchFamily="49" charset="0"/>
              </a:rPr>
              <a:t>	MOV X19,XZR		// i = 0</a:t>
            </a:r>
          </a:p>
          <a:p>
            <a:pPr marL="569913" indent="-336550">
              <a:buFont typeface="Wingdings" panose="05000000000000000000" pitchFamily="2" charset="2"/>
              <a:buNone/>
              <a:defRPr/>
            </a:pPr>
            <a:r>
              <a:rPr lang="en-US" sz="1800">
                <a:latin typeface="Lucida Console" panose="020B0609040504020204" pitchFamily="49" charset="0"/>
              </a:rPr>
              <a:t>for1tst:</a:t>
            </a:r>
          </a:p>
          <a:p>
            <a:pPr marL="569913" indent="-336550">
              <a:buFont typeface="Wingdings" panose="05000000000000000000" pitchFamily="2" charset="2"/>
              <a:buNone/>
              <a:defRPr/>
            </a:pPr>
            <a:r>
              <a:rPr lang="en-US" sz="1800">
                <a:latin typeface="Lucida Console" panose="020B0609040504020204" pitchFamily="49" charset="0"/>
              </a:rPr>
              <a:t>	CMP X19, X1		// compare X19 to X1 (i to n)</a:t>
            </a:r>
          </a:p>
          <a:p>
            <a:pPr marL="569913" indent="-336550">
              <a:buFont typeface="Wingdings" panose="05000000000000000000" pitchFamily="2" charset="2"/>
              <a:buNone/>
              <a:defRPr/>
            </a:pPr>
            <a:r>
              <a:rPr lang="en-US" sz="1800">
                <a:latin typeface="Lucida Console" panose="020B0609040504020204" pitchFamily="49" charset="0"/>
              </a:rPr>
              <a:t>	B.GE exit1		// go to exit1 if X19 ≥ X1 (i≥n)</a:t>
            </a:r>
          </a:p>
          <a:p>
            <a:pPr marL="569913" indent="-336550">
              <a:buFont typeface="Wingdings" panose="05000000000000000000" pitchFamily="2" charset="2"/>
              <a:buNone/>
              <a:defRPr/>
            </a:pPr>
            <a:endParaRPr lang="en-US" sz="1800">
              <a:latin typeface="Lucida Console" panose="020B0609040504020204" pitchFamily="49" charset="0"/>
            </a:endParaRPr>
          </a:p>
          <a:p>
            <a:pPr marL="569913" indent="-336550">
              <a:buFont typeface="Wingdings" panose="05000000000000000000" pitchFamily="2" charset="2"/>
              <a:buNone/>
              <a:defRPr/>
            </a:pPr>
            <a:r>
              <a:rPr lang="en-US" sz="1800">
                <a:latin typeface="Lucida Console" panose="020B0609040504020204" pitchFamily="49" charset="0"/>
              </a:rPr>
              <a:t>	(body of outer for-loop)	</a:t>
            </a:r>
          </a:p>
          <a:p>
            <a:pPr marL="569913" indent="-336550">
              <a:buFont typeface="Wingdings" panose="05000000000000000000" pitchFamily="2" charset="2"/>
              <a:buNone/>
              <a:defRPr/>
            </a:pPr>
            <a:endParaRPr lang="en-US" sz="1800">
              <a:latin typeface="Lucida Console" panose="020B0609040504020204" pitchFamily="49" charset="0"/>
            </a:endParaRPr>
          </a:p>
          <a:p>
            <a:pPr marL="569913" indent="-336550">
              <a:buFont typeface="Wingdings" panose="05000000000000000000" pitchFamily="2" charset="2"/>
              <a:buNone/>
              <a:defRPr/>
            </a:pPr>
            <a:r>
              <a:rPr lang="en-US" sz="1800">
                <a:latin typeface="Lucida Console" panose="020B0609040504020204" pitchFamily="49" charset="0"/>
              </a:rPr>
              <a:t>	ADDI X19,X19,#1		// i += 1</a:t>
            </a:r>
          </a:p>
          <a:p>
            <a:pPr marL="569913" indent="-336550">
              <a:buFont typeface="Wingdings" panose="05000000000000000000" pitchFamily="2" charset="2"/>
              <a:buNone/>
              <a:defRPr/>
            </a:pPr>
            <a:r>
              <a:rPr lang="en-US" sz="1800">
                <a:latin typeface="Lucida Console" panose="020B0609040504020204" pitchFamily="49" charset="0"/>
              </a:rPr>
              <a:t>	B for1tst			// branch to test of outer loop</a:t>
            </a:r>
          </a:p>
          <a:p>
            <a:pPr marL="569913" indent="-336550">
              <a:buFont typeface="Wingdings" panose="05000000000000000000" pitchFamily="2" charset="2"/>
              <a:buNone/>
              <a:defRPr/>
            </a:pPr>
            <a:r>
              <a:rPr lang="en-US" sz="1800">
                <a:latin typeface="Lucida Console" panose="020B0609040504020204" pitchFamily="49" charset="0"/>
              </a:rPr>
              <a:t>exit1:</a:t>
            </a:r>
          </a:p>
        </p:txBody>
      </p:sp>
      <p:sp>
        <p:nvSpPr>
          <p:cNvPr id="13517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35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The Outer Loop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153822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4213" y="1087438"/>
            <a:ext cx="8270875" cy="5111750"/>
          </a:xfrm>
        </p:spPr>
        <p:txBody>
          <a:bodyPr/>
          <a:lstStyle/>
          <a:p>
            <a:pPr eaLnBrk="1" hangingPunct="1">
              <a:spcBef>
                <a:spcPct val="15000"/>
              </a:spcBef>
              <a:defRPr/>
            </a:pPr>
            <a:r>
              <a:rPr lang="en-US" altLang="en-US" sz="2400"/>
              <a:t>Skeleton of inner loop:</a:t>
            </a:r>
          </a:p>
          <a:p>
            <a:pPr lvl="1" eaLnBrk="1" hangingPunct="1">
              <a:spcBef>
                <a:spcPct val="15000"/>
              </a:spcBef>
              <a:defRPr/>
            </a:pPr>
            <a:r>
              <a:rPr lang="en-US" sz="2000"/>
              <a:t>for (j = i − 1; j &gt;= 0 &amp;&amp; v[j] &gt; v[j + 1]; j − = 1) {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SUBI X20, X19, #1	// j = i - 1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for2tst: CMP X20,XZR		// compare X20 to 0 (j to 0)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B.LT exit2		// go to exit2 if X20 &lt; 0 (j &lt; 0)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nn-NO" sz="1600">
                <a:latin typeface="Lucida Console" panose="020B0609040504020204" pitchFamily="49" charset="0"/>
              </a:rPr>
              <a:t>		LSL X10, X20, #3	// reg X10 = j * 8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nn-NO" sz="1600">
                <a:latin typeface="Lucida Console" panose="020B0609040504020204" pitchFamily="49" charset="0"/>
              </a:rPr>
              <a:t>		ADD X11, X0, X10	// reg X11 = v + (j * 8)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LDUR X12, [X11,#0]	// reg X12 = v[j]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LDUR X13, [X11,#8]	// reg X13 = v[j + 1]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CMP X12, X13		// compare X12 to X13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B.LE exit2		// go to exit2 if X12 ≤ X13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MOV X0, X21		// first swap parameter is v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MOV X1, X20		// second swap parameter is j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BL swap			// call swap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SUBI X20, X20, #1	// j –= 1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	B for2tst		// branch to test of inner loop</a:t>
            </a:r>
          </a:p>
          <a:p>
            <a:pPr marL="569913" indent="-280988">
              <a:buFont typeface="Wingdings" panose="05000000000000000000" pitchFamily="2" charset="2"/>
              <a:buNone/>
              <a:defRPr/>
            </a:pPr>
            <a:r>
              <a:rPr lang="en-US" sz="1600">
                <a:latin typeface="Lucida Console" panose="020B0609040504020204" pitchFamily="49" charset="0"/>
              </a:rPr>
              <a:t>	exit2:</a:t>
            </a:r>
          </a:p>
        </p:txBody>
      </p:sp>
      <p:sp>
        <p:nvSpPr>
          <p:cNvPr id="13721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37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/>
              <a:t>The Inner Loop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487441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268413"/>
            <a:ext cx="8270875" cy="4968875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Preserve saved registers:</a:t>
            </a:r>
            <a:endParaRPr lang="en-US" sz="2000" dirty="0"/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SUBI SP,SP,#40 	// make room on stack for 5 </a:t>
            </a:r>
            <a:r>
              <a:rPr lang="en-US" sz="1400" dirty="0" err="1">
                <a:latin typeface="Lucida Console" panose="020B0609040504020204" pitchFamily="49" charset="0"/>
              </a:rPr>
              <a:t>regs</a:t>
            </a:r>
            <a:endParaRPr lang="en-US" sz="1400" dirty="0">
              <a:latin typeface="Lucida Console" panose="020B0609040504020204" pitchFamily="49" charset="0"/>
            </a:endParaRP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STUR LR,[SP,#32]	// save LR on stack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STUR X22,[SP,#24]	// save X22 on stack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STUR X21,[SP,#16]	// save X21 on stack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STUR X20,[SP,#8]	// save X20 on stack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STUR X19,[SP,#0]	// save X19 on stack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MOV X21, X0		// copy parameter X0 into X21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MOV X22, X1		// copy parameter X1 into X22</a:t>
            </a:r>
          </a:p>
          <a:p>
            <a:pPr>
              <a:defRPr/>
            </a:pPr>
            <a:r>
              <a:rPr lang="en-US" sz="2800" dirty="0"/>
              <a:t>Restore saved registers: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exit1: LDUR X19, [SP,#0]	// restore X19 from stack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LDUR X20, [SP,#8]	// restore X20 from stack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LDUR X21,[SP,#16]	// restore X21 from stack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LDUR X22,[SP,#24]	// restore X22 from stack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LDUR X30,[SP,#32]	// restore LR from stack</a:t>
            </a:r>
          </a:p>
          <a:p>
            <a:pPr marL="233363" indent="-233363">
              <a:buFont typeface="Wingdings" panose="05000000000000000000" pitchFamily="2" charset="2"/>
              <a:buNone/>
              <a:defRPr/>
            </a:pPr>
            <a:r>
              <a:rPr lang="en-US" sz="1400" dirty="0">
                <a:latin typeface="Lucida Console" panose="020B0609040504020204" pitchFamily="49" charset="0"/>
              </a:rPr>
              <a:t>	ADDI SP,SP,#40		// restore stack pointer</a:t>
            </a:r>
          </a:p>
        </p:txBody>
      </p:sp>
      <p:sp>
        <p:nvSpPr>
          <p:cNvPr id="13926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39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 dirty="0"/>
              <a:t>Preserving Registers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75</a:t>
            </a:fld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2195736" y="6012418"/>
            <a:ext cx="3711272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The code in </a:t>
            </a:r>
            <a:r>
              <a:rPr lang="nl-NL" dirty="0" err="1">
                <a:solidFill>
                  <a:srgbClr val="FFFFFF"/>
                </a:solidFill>
              </a:rPr>
              <a:t>your</a:t>
            </a:r>
            <a:r>
              <a:rPr lang="nl-NL" dirty="0">
                <a:solidFill>
                  <a:srgbClr val="FFFFFF"/>
                </a:solidFill>
              </a:rPr>
              <a:t> </a:t>
            </a:r>
            <a:r>
              <a:rPr lang="nl-NL" dirty="0" err="1">
                <a:solidFill>
                  <a:srgbClr val="FFFFFF"/>
                </a:solidFill>
              </a:rPr>
              <a:t>book</a:t>
            </a:r>
            <a:r>
              <a:rPr lang="nl-NL" dirty="0">
                <a:solidFill>
                  <a:srgbClr val="FFFFFF"/>
                </a:solidFill>
              </a:rPr>
              <a:t> is incorrect!</a:t>
            </a:r>
          </a:p>
        </p:txBody>
      </p:sp>
    </p:spTree>
    <p:extLst>
      <p:ext uri="{BB962C8B-B14F-4D97-AF65-F5344CB8AC3E}">
        <p14:creationId xmlns:p14="http://schemas.microsoft.com/office/powerpoint/2010/main" val="121660735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41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Effect of Compiler Optimization</a:t>
            </a:r>
            <a:endParaRPr lang="en-AU" altLang="en-US" sz="4000"/>
          </a:p>
        </p:txBody>
      </p:sp>
      <p:graphicFrame>
        <p:nvGraphicFramePr>
          <p:cNvPr id="141316" name="Object 3"/>
          <p:cNvGraphicFramePr>
            <a:graphicFrameLocks noChangeAspect="1"/>
          </p:cNvGraphicFramePr>
          <p:nvPr/>
        </p:nvGraphicFramePr>
        <p:xfrm>
          <a:off x="400050" y="1774825"/>
          <a:ext cx="3829050" cy="233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2" name="Chart" r:id="rId4" imgW="3828996" imgH="2333813" progId="MSGraph.Chart.8">
                  <p:embed followColorScheme="full"/>
                </p:oleObj>
              </mc:Choice>
              <mc:Fallback>
                <p:oleObj name="Chart" r:id="rId4" imgW="3828996" imgH="233381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1774825"/>
                        <a:ext cx="3829050" cy="233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17" name="Object 4"/>
          <p:cNvGraphicFramePr>
            <a:graphicFrameLocks noChangeAspect="1"/>
          </p:cNvGraphicFramePr>
          <p:nvPr/>
        </p:nvGraphicFramePr>
        <p:xfrm>
          <a:off x="400050" y="4044950"/>
          <a:ext cx="3771900" cy="233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3" name="Chart" r:id="rId6" imgW="3771906" imgH="2333813" progId="MSGraph.Chart.8">
                  <p:embed followColorScheme="full"/>
                </p:oleObj>
              </mc:Choice>
              <mc:Fallback>
                <p:oleObj name="Chart" r:id="rId6" imgW="3771906" imgH="233381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4044950"/>
                        <a:ext cx="3771900" cy="233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18" name="Object 5"/>
          <p:cNvGraphicFramePr>
            <a:graphicFrameLocks noChangeAspect="1"/>
          </p:cNvGraphicFramePr>
          <p:nvPr/>
        </p:nvGraphicFramePr>
        <p:xfrm>
          <a:off x="4284663" y="1773238"/>
          <a:ext cx="3771900" cy="233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4" name="Chart" r:id="rId8" imgW="3771906" imgH="2333813" progId="MSGraph.Chart.8">
                  <p:embed followColorScheme="full"/>
                </p:oleObj>
              </mc:Choice>
              <mc:Fallback>
                <p:oleObj name="Chart" r:id="rId8" imgW="3771906" imgH="233381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1773238"/>
                        <a:ext cx="3771900" cy="233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19" name="Object 6"/>
          <p:cNvGraphicFramePr>
            <a:graphicFrameLocks noChangeAspect="1"/>
          </p:cNvGraphicFramePr>
          <p:nvPr/>
        </p:nvGraphicFramePr>
        <p:xfrm>
          <a:off x="4427538" y="4048125"/>
          <a:ext cx="3829050" cy="233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" name="Chart" r:id="rId10" imgW="3828996" imgH="2333813" progId="MSGraph.Chart.8">
                  <p:embed followColorScheme="full"/>
                </p:oleObj>
              </mc:Choice>
              <mc:Fallback>
                <p:oleObj name="Chart" r:id="rId10" imgW="3828996" imgH="2333813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4048125"/>
                        <a:ext cx="3829050" cy="233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20" name="Text Box 7"/>
          <p:cNvSpPr txBox="1">
            <a:spLocks noChangeArrowheads="1"/>
          </p:cNvSpPr>
          <p:nvPr/>
        </p:nvSpPr>
        <p:spPr bwMode="auto">
          <a:xfrm>
            <a:off x="1908175" y="1268413"/>
            <a:ext cx="4730750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Tahoma" panose="020B0604030504040204" pitchFamily="34" charset="0"/>
              </a:rPr>
              <a:t>Compiled with gcc for Pentium 4 under Linux</a:t>
            </a:r>
            <a:endParaRPr lang="en-AU" altLang="en-US" sz="1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982275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43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6700"/>
            <a:ext cx="8259762" cy="641350"/>
          </a:xfrm>
        </p:spPr>
        <p:txBody>
          <a:bodyPr/>
          <a:lstStyle/>
          <a:p>
            <a:pPr eaLnBrk="1" hangingPunct="1"/>
            <a:r>
              <a:rPr lang="en-US" altLang="en-US" sz="3600"/>
              <a:t>Effect of Language and Algorithm</a:t>
            </a:r>
            <a:endParaRPr lang="en-AU" altLang="en-US" sz="3600"/>
          </a:p>
        </p:txBody>
      </p:sp>
      <p:graphicFrame>
        <p:nvGraphicFramePr>
          <p:cNvPr id="143364" name="Object 3"/>
          <p:cNvGraphicFramePr>
            <a:graphicFrameLocks noChangeAspect="1"/>
          </p:cNvGraphicFramePr>
          <p:nvPr/>
        </p:nvGraphicFramePr>
        <p:xfrm>
          <a:off x="1647825" y="1125538"/>
          <a:ext cx="5086350" cy="179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3" name="Chart" r:id="rId4" imgW="5086298" imgH="1942935" progId="MSGraph.Chart.8">
                  <p:embed followColorScheme="full"/>
                </p:oleObj>
              </mc:Choice>
              <mc:Fallback>
                <p:oleObj name="Chart" r:id="rId4" imgW="5086298" imgH="194293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825" y="1125538"/>
                        <a:ext cx="5086350" cy="179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5" name="Object 4"/>
          <p:cNvGraphicFramePr>
            <a:graphicFrameLocks noChangeAspect="1"/>
          </p:cNvGraphicFramePr>
          <p:nvPr/>
        </p:nvGraphicFramePr>
        <p:xfrm>
          <a:off x="1647825" y="2852738"/>
          <a:ext cx="5086350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" name="Chart" r:id="rId6" imgW="5086298" imgH="1942935" progId="MSGraph.Chart.8">
                  <p:embed followColorScheme="full"/>
                </p:oleObj>
              </mc:Choice>
              <mc:Fallback>
                <p:oleObj name="Chart" r:id="rId6" imgW="5086298" imgH="194293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825" y="2852738"/>
                        <a:ext cx="5086350" cy="180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6" name="Object 5"/>
          <p:cNvGraphicFramePr>
            <a:graphicFrameLocks noChangeAspect="1"/>
          </p:cNvGraphicFramePr>
          <p:nvPr/>
        </p:nvGraphicFramePr>
        <p:xfrm>
          <a:off x="1619250" y="4652963"/>
          <a:ext cx="5086350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" name="Chart" r:id="rId8" imgW="5086298" imgH="1942935" progId="MSGraph.Chart.8">
                  <p:embed followColorScheme="full"/>
                </p:oleObj>
              </mc:Choice>
              <mc:Fallback>
                <p:oleObj name="Chart" r:id="rId8" imgW="5086298" imgH="194293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4652963"/>
                        <a:ext cx="5086350" cy="180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638614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4541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Lessons Learnt</a:t>
            </a:r>
            <a:endParaRPr lang="en-AU" altLang="en-US"/>
          </a:p>
        </p:txBody>
      </p:sp>
      <p:sp>
        <p:nvSpPr>
          <p:cNvPr id="145412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Instruction count and CPI are not good performance indicators in isolation</a:t>
            </a:r>
          </a:p>
          <a:p>
            <a:pPr eaLnBrk="1" hangingPunct="1"/>
            <a:r>
              <a:rPr lang="en-US" altLang="en-US"/>
              <a:t>Compiler optimizations are sensitive to the algorithm</a:t>
            </a:r>
          </a:p>
          <a:p>
            <a:pPr eaLnBrk="1" hangingPunct="1"/>
            <a:r>
              <a:rPr lang="en-US" altLang="en-US"/>
              <a:t>Java/JIT compiled code is significantly faster than JVM interpreted</a:t>
            </a:r>
          </a:p>
          <a:p>
            <a:pPr lvl="1" eaLnBrk="1" hangingPunct="1"/>
            <a:r>
              <a:rPr lang="en-US" altLang="en-US"/>
              <a:t>Comparable to optimized C in some cases</a:t>
            </a:r>
            <a:endParaRPr lang="en-AU" altLang="en-US"/>
          </a:p>
          <a:p>
            <a:pPr eaLnBrk="1" hangingPunct="1"/>
            <a:r>
              <a:rPr lang="en-US" altLang="en-US"/>
              <a:t>Nothing can fix a dumb algorithm!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71035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 Set</a:t>
            </a:r>
          </a:p>
          <a:p>
            <a:r>
              <a:rPr lang="en-US" dirty="0"/>
              <a:t>Operations and Operands</a:t>
            </a:r>
          </a:p>
          <a:p>
            <a:r>
              <a:rPr lang="en-US" dirty="0"/>
              <a:t>Representing Instructions in the Computer</a:t>
            </a:r>
          </a:p>
          <a:p>
            <a:r>
              <a:rPr lang="en-US" dirty="0"/>
              <a:t>Logical Operations</a:t>
            </a:r>
          </a:p>
          <a:p>
            <a:r>
              <a:rPr lang="en-US" dirty="0"/>
              <a:t>Instructions for Making Decisions</a:t>
            </a:r>
          </a:p>
          <a:p>
            <a:r>
              <a:rPr lang="en-US" dirty="0"/>
              <a:t>Supporting Procedures in Computer Hardware</a:t>
            </a:r>
          </a:p>
          <a:p>
            <a:r>
              <a:rPr lang="en-US" dirty="0"/>
              <a:t>LEGv8 Addressing for Wide </a:t>
            </a:r>
            <a:r>
              <a:rPr lang="en-US" dirty="0" err="1"/>
              <a:t>Immediates</a:t>
            </a:r>
            <a:r>
              <a:rPr lang="en-US" dirty="0"/>
              <a:t> and Addresses</a:t>
            </a:r>
          </a:p>
          <a:p>
            <a:r>
              <a:rPr lang="en-US" dirty="0"/>
              <a:t>A C Sort Example to Put It All Together</a:t>
            </a:r>
          </a:p>
          <a:p>
            <a:r>
              <a:rPr lang="en-US" b="1" dirty="0">
                <a:solidFill>
                  <a:srgbClr val="C00000"/>
                </a:solidFill>
              </a:rPr>
              <a:t>Arrays versus Pointers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79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>
                <a:solidFill>
                  <a:prstClr val="black">
                    <a:tint val="75000"/>
                  </a:prstClr>
                </a:solidFill>
              </a:rPr>
              <a:t>CTA01 H2 V2.3</a:t>
            </a:r>
            <a:endParaRPr lang="nl-N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30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Instruction Set</a:t>
            </a:r>
          </a:p>
          <a:p>
            <a:r>
              <a:rPr lang="en-US" b="1" dirty="0">
                <a:solidFill>
                  <a:srgbClr val="C00000"/>
                </a:solidFill>
              </a:rPr>
              <a:t>Operations and Operands</a:t>
            </a:r>
          </a:p>
          <a:p>
            <a:r>
              <a:rPr lang="en-US" dirty="0"/>
              <a:t>Representing Instructions in the Computer</a:t>
            </a:r>
          </a:p>
          <a:p>
            <a:r>
              <a:rPr lang="en-US" dirty="0"/>
              <a:t>Logical Operations</a:t>
            </a:r>
          </a:p>
          <a:p>
            <a:r>
              <a:rPr lang="en-US" dirty="0"/>
              <a:t>Instructions for Making Decisions</a:t>
            </a:r>
          </a:p>
          <a:p>
            <a:r>
              <a:rPr lang="en-US" dirty="0"/>
              <a:t>Supporting Procedures in Computer Hardware</a:t>
            </a:r>
          </a:p>
          <a:p>
            <a:r>
              <a:rPr lang="en-US" dirty="0"/>
              <a:t>LEGv8 Addressing for Wide </a:t>
            </a:r>
            <a:r>
              <a:rPr lang="en-US" dirty="0" err="1"/>
              <a:t>Immediates</a:t>
            </a:r>
            <a:r>
              <a:rPr lang="en-US" dirty="0"/>
              <a:t> and Addresses</a:t>
            </a:r>
          </a:p>
          <a:p>
            <a:r>
              <a:rPr lang="en-US" dirty="0"/>
              <a:t>A C Sort Example to Put It All Together</a:t>
            </a:r>
          </a:p>
          <a:p>
            <a:r>
              <a:rPr lang="en-US" dirty="0"/>
              <a:t>Arrays versus Pointers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H2 V2.3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093545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47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Arrays vs. Pointers</a:t>
            </a:r>
            <a:endParaRPr lang="en-AU" altLang="en-US"/>
          </a:p>
        </p:txBody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7897812" cy="5111750"/>
          </a:xfrm>
        </p:spPr>
        <p:txBody>
          <a:bodyPr/>
          <a:lstStyle/>
          <a:p>
            <a:pPr eaLnBrk="1" hangingPunct="1"/>
            <a:r>
              <a:rPr lang="en-US" altLang="en-US"/>
              <a:t>Array indexing involves</a:t>
            </a:r>
          </a:p>
          <a:p>
            <a:pPr lvl="1" eaLnBrk="1" hangingPunct="1"/>
            <a:r>
              <a:rPr lang="en-US" altLang="en-US"/>
              <a:t>Multiplying index by element size</a:t>
            </a:r>
          </a:p>
          <a:p>
            <a:pPr lvl="1" eaLnBrk="1" hangingPunct="1"/>
            <a:r>
              <a:rPr lang="en-US" altLang="en-US"/>
              <a:t>Adding to array base address</a:t>
            </a:r>
            <a:endParaRPr lang="en-AU" altLang="en-US"/>
          </a:p>
          <a:p>
            <a:pPr eaLnBrk="1" hangingPunct="1"/>
            <a:r>
              <a:rPr lang="en-US" altLang="en-US"/>
              <a:t>Pointers correspond directly to memory addresses</a:t>
            </a:r>
          </a:p>
          <a:p>
            <a:pPr lvl="1" eaLnBrk="1" hangingPunct="1"/>
            <a:r>
              <a:rPr lang="en-US" altLang="en-US"/>
              <a:t>Can avoid indexing complexity</a:t>
            </a:r>
          </a:p>
        </p:txBody>
      </p:sp>
      <p:sp>
        <p:nvSpPr>
          <p:cNvPr id="147461" name="Text Box 4"/>
          <p:cNvSpPr txBox="1">
            <a:spLocks noChangeArrowheads="1"/>
          </p:cNvSpPr>
          <p:nvPr/>
        </p:nvSpPr>
        <p:spPr bwMode="auto">
          <a:xfrm rot="5400000">
            <a:off x="7401719" y="1375569"/>
            <a:ext cx="31178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rgbClr val="ECEAAC"/>
                </a:solidFill>
              </a:rPr>
              <a:t>§2.14 Arrays versus Pointers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82755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49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Clearing an Array</a:t>
            </a:r>
            <a:endParaRPr lang="en-AU" altLang="en-US"/>
          </a:p>
        </p:txBody>
      </p:sp>
      <p:graphicFrame>
        <p:nvGraphicFramePr>
          <p:cNvPr id="396291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176527"/>
              </p:ext>
            </p:extLst>
          </p:nvPr>
        </p:nvGraphicFramePr>
        <p:xfrm>
          <a:off x="107950" y="1457325"/>
          <a:ext cx="8928100" cy="4962701"/>
        </p:xfrm>
        <a:graphic>
          <a:graphicData uri="http://schemas.openxmlformats.org/drawingml/2006/table">
            <a:tbl>
              <a:tblPr/>
              <a:tblGrid>
                <a:gridCol w="4392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5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5622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clear1(long </a:t>
                      </a:r>
                      <a:r>
                        <a:rPr kumimoji="0" lang="en-A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long</a:t>
                      </a: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array[], </a:t>
                      </a:r>
                      <a:r>
                        <a:rPr kumimoji="0" lang="en-A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size_t</a:t>
                      </a: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size) {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</a:t>
                      </a:r>
                      <a:r>
                        <a:rPr kumimoji="0" lang="en-A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size_t</a:t>
                      </a: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i;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for (i = 0; i &lt; size; i++)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array[i] = 0;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}</a:t>
                      </a:r>
                    </a:p>
                  </a:txBody>
                  <a:tcPr marT="45736" marB="4573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clear2(long </a:t>
                      </a:r>
                      <a:r>
                        <a:rPr kumimoji="0" lang="en-A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long</a:t>
                      </a: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*array, </a:t>
                      </a:r>
                      <a:r>
                        <a:rPr kumimoji="0" lang="en-A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size_t</a:t>
                      </a: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size)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{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long </a:t>
                      </a:r>
                      <a:r>
                        <a:rPr kumimoji="0" lang="en-A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long</a:t>
                      </a: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*p;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for (p = &amp;array[0]; p &lt; &amp;array[size];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p++)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*p = 0;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A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}</a:t>
                      </a: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MOV X9,XZR     // i = 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loop1: LSL X10,X9,#3  // X10 = i * 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ADD X11,X0,X10 // X11 = address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               // of array[i]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STUR XZR,[X11,#0]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               // array[i] = 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ADDI X9,X9,#1  // i = i + 1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CMP X9,X1      // compare i 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               // size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B.LT loop1     // if (i &lt; size)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               // go to loop1</a:t>
                      </a:r>
                      <a:endParaRPr kumimoji="0" lang="en-A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marT="45736" marB="4573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MOV X9,X0      // p = address of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               // array[0]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LSL X10,X1,#3  // X10 = size * 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ADD X11,X0,X10 // X11 = address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               // of array[size]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loop2: STUR 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XZR,[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X9,#0]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               // Memory[p] = 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ADDI X9,X9,#8  // p = p + 8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CMP X9,X11     // compare p to &lt;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               // &amp;array[size]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B.LT loop2     // if (p &lt;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               // &amp;array[size])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Console" pitchFamily="49" charset="0"/>
                        </a:rPr>
                        <a:t>                      // go to loop2</a:t>
                      </a:r>
                      <a:endParaRPr kumimoji="0" lang="en-A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Console" pitchFamily="49" charset="0"/>
                      </a:endParaRP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251843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692275" y="6381750"/>
            <a:ext cx="7272338" cy="358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AU" altLang="en-US" sz="1400">
                <a:solidFill>
                  <a:srgbClr val="000000"/>
                </a:solidFill>
              </a:rPr>
              <a:t>CTA01 H2 V2.3</a:t>
            </a:r>
          </a:p>
        </p:txBody>
      </p:sp>
      <p:sp>
        <p:nvSpPr>
          <p:cNvPr id="151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Comparison of Array vs. Ptr</a:t>
            </a:r>
            <a:endParaRPr lang="en-AU" altLang="en-US"/>
          </a:p>
        </p:txBody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Multiply “strength reduced” to shift</a:t>
            </a:r>
          </a:p>
          <a:p>
            <a:pPr eaLnBrk="1" hangingPunct="1"/>
            <a:r>
              <a:rPr lang="en-US" altLang="en-US"/>
              <a:t>Array version requires shift to be inside loop</a:t>
            </a:r>
          </a:p>
          <a:p>
            <a:pPr lvl="1" eaLnBrk="1" hangingPunct="1"/>
            <a:r>
              <a:rPr lang="en-US" altLang="en-US"/>
              <a:t>Part of index calculation for incremented i</a:t>
            </a:r>
          </a:p>
          <a:p>
            <a:pPr lvl="1" eaLnBrk="1" hangingPunct="1"/>
            <a:r>
              <a:rPr lang="en-US" altLang="en-US"/>
              <a:t>c.f. incrementing pointer</a:t>
            </a:r>
          </a:p>
          <a:p>
            <a:pPr eaLnBrk="1" hangingPunct="1"/>
            <a:r>
              <a:rPr lang="en-US" altLang="en-US"/>
              <a:t>Compiler can achieve same effect as manual use of pointers</a:t>
            </a:r>
          </a:p>
          <a:p>
            <a:pPr lvl="1" eaLnBrk="1" hangingPunct="1"/>
            <a:r>
              <a:rPr lang="en-US" altLang="en-US"/>
              <a:t>Induction variable elimination</a:t>
            </a:r>
          </a:p>
          <a:p>
            <a:pPr lvl="1" eaLnBrk="1" hangingPunct="1"/>
            <a:r>
              <a:rPr lang="en-US" altLang="en-US"/>
              <a:t>Better to make program clearer and safer</a:t>
            </a:r>
            <a:endParaRPr lang="en-AU" alt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82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979048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NIET VERGETEN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Mail </a:t>
            </a:r>
            <a:r>
              <a:rPr lang="en-US" dirty="0" err="1"/>
              <a:t>sturen</a:t>
            </a:r>
            <a:r>
              <a:rPr lang="en-US" dirty="0"/>
              <a:t> over met </a:t>
            </a:r>
            <a:r>
              <a:rPr lang="en-US" dirty="0" err="1"/>
              <a:t>wie</a:t>
            </a:r>
            <a:r>
              <a:rPr lang="en-US" dirty="0"/>
              <a:t> je practicum wilt </a:t>
            </a:r>
            <a:r>
              <a:rPr lang="en-US" dirty="0" err="1"/>
              <a:t>doen</a:t>
            </a:r>
            <a:r>
              <a:rPr lang="en-US" dirty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EE7185-A582-4542-8FF0-969B3F80C0A5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CTA01 H2 V2.3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044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Design Principles applied to the ARMv8 ISA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Design principles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dirty="0">
                <a:solidFill>
                  <a:schemeClr val="hlink"/>
                </a:solidFill>
              </a:rPr>
              <a:t>1.</a:t>
            </a:r>
            <a:r>
              <a:rPr lang="en-US" dirty="0"/>
              <a:t>	Simplicity favors regularity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dirty="0">
                <a:solidFill>
                  <a:schemeClr val="hlink"/>
                </a:solidFill>
              </a:rPr>
              <a:t>2.</a:t>
            </a:r>
            <a:r>
              <a:rPr lang="en-US" dirty="0"/>
              <a:t>	Smaller is faster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dirty="0">
                <a:solidFill>
                  <a:schemeClr val="hlink"/>
                </a:solidFill>
              </a:rPr>
              <a:t>3.</a:t>
            </a:r>
            <a:r>
              <a:rPr lang="en-US" dirty="0"/>
              <a:t>	Make the common case fast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dirty="0">
                <a:solidFill>
                  <a:schemeClr val="hlink"/>
                </a:solidFill>
              </a:rPr>
              <a:t>4.</a:t>
            </a:r>
            <a:r>
              <a:rPr lang="en-US" dirty="0"/>
              <a:t>	Good design demands good compromises</a:t>
            </a:r>
          </a:p>
          <a:p>
            <a:endParaRPr lang="en-US" dirty="0"/>
          </a:p>
          <a:p>
            <a:r>
              <a:rPr lang="en-US" dirty="0"/>
              <a:t>We will regularly see these principles when exploring the ISA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CTA01 H2 V2.3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rgbClr val="C00000"/>
        </a:solidFill>
      </a:spPr>
      <a:bodyPr wrap="square" rtlCol="0">
        <a:spAutoFit/>
      </a:bodyPr>
      <a:lstStyle>
        <a:defPPr algn="ctr">
          <a:defRPr sz="2800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11_cod4e">
  <a:themeElements>
    <a:clrScheme name="1_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1_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d4e">
  <a:themeElements>
    <a:clrScheme name="1_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1_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od4e">
  <a:themeElements>
    <a:clrScheme name="1_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1_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cod4e">
  <a:themeElements>
    <a:clrScheme name="1_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1_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cod4e">
  <a:themeElements>
    <a:clrScheme name="1_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1_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d4e">
  <a:themeElements>
    <a:clrScheme name="1_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1_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>
        <a:solidFill>
          <a:srgbClr val="C00000"/>
        </a:solidFill>
      </a:spPr>
      <a:bodyPr wrap="none" rtlCol="0">
        <a:spAutoFit/>
      </a:bodyPr>
      <a:lstStyle>
        <a:defPPr>
          <a:defRPr dirty="0" smtClean="0">
            <a:solidFill>
              <a:schemeClr val="bg1"/>
            </a:solidFill>
          </a:defRPr>
        </a:defPPr>
      </a:lstStyle>
    </a:txDef>
  </a:objectDefaults>
  <a:extraClrSchemeLst>
    <a:extraClrScheme>
      <a:clrScheme name="1_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cod4e">
  <a:themeElements>
    <a:clrScheme name="1_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1_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cod4e">
  <a:themeElements>
    <a:clrScheme name="1_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1_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cod4e">
  <a:themeElements>
    <a:clrScheme name="1_cod4e 7">
      <a:dk1>
        <a:srgbClr val="000000"/>
      </a:dk1>
      <a:lt1>
        <a:srgbClr val="FFFFFF"/>
      </a:lt1>
      <a:dk2>
        <a:srgbClr val="0039A6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1_cod4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d4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d4e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d4e 7">
        <a:dk1>
          <a:srgbClr val="000000"/>
        </a:dk1>
        <a:lt1>
          <a:srgbClr val="FFFFFF"/>
        </a:lt1>
        <a:dk2>
          <a:srgbClr val="0039A6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1_cod4e 7">
    <a:dk1>
      <a:srgbClr val="000000"/>
    </a:dk1>
    <a:lt1>
      <a:srgbClr val="FFFFFF"/>
    </a:lt1>
    <a:dk2>
      <a:srgbClr val="0039A6"/>
    </a:dk2>
    <a:lt2>
      <a:srgbClr val="808080"/>
    </a:lt2>
    <a:accent1>
      <a:srgbClr val="9FCAD3"/>
    </a:accent1>
    <a:accent2>
      <a:srgbClr val="C0C0C0"/>
    </a:accent2>
    <a:accent3>
      <a:srgbClr val="FFFFFF"/>
    </a:accent3>
    <a:accent4>
      <a:srgbClr val="000000"/>
    </a:accent4>
    <a:accent5>
      <a:srgbClr val="CDE1E6"/>
    </a:accent5>
    <a:accent6>
      <a:srgbClr val="AEAEAE"/>
    </a:accent6>
    <a:hlink>
      <a:srgbClr val="91AFBF"/>
    </a:hlink>
    <a:folHlink>
      <a:srgbClr val="ECEAA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2235</TotalTime>
  <Words>6958</Words>
  <Application>Microsoft Office PowerPoint</Application>
  <PresentationFormat>Diavoorstelling (4:3)</PresentationFormat>
  <Paragraphs>1327</Paragraphs>
  <Slides>83</Slides>
  <Notes>80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11</vt:i4>
      </vt:variant>
      <vt:variant>
        <vt:lpstr>Ingesloten OLE-bronprogramma's</vt:lpstr>
      </vt:variant>
      <vt:variant>
        <vt:i4>2</vt:i4>
      </vt:variant>
      <vt:variant>
        <vt:lpstr>Diatitels</vt:lpstr>
      </vt:variant>
      <vt:variant>
        <vt:i4>83</vt:i4>
      </vt:variant>
    </vt:vector>
  </HeadingPairs>
  <TitlesOfParts>
    <vt:vector size="104" baseType="lpstr">
      <vt:lpstr>Arial</vt:lpstr>
      <vt:lpstr>Arial Black</vt:lpstr>
      <vt:lpstr>Calibri</vt:lpstr>
      <vt:lpstr>Cambria Math</vt:lpstr>
      <vt:lpstr>Lucida Console</vt:lpstr>
      <vt:lpstr>Tahoma</vt:lpstr>
      <vt:lpstr>Times New Roman</vt:lpstr>
      <vt:lpstr>Wingdings</vt:lpstr>
      <vt:lpstr>Office-thema</vt:lpstr>
      <vt:lpstr>1_cod4e</vt:lpstr>
      <vt:lpstr>3_cod4e</vt:lpstr>
      <vt:lpstr>4_cod4e</vt:lpstr>
      <vt:lpstr>5_cod4e</vt:lpstr>
      <vt:lpstr>6_cod4e</vt:lpstr>
      <vt:lpstr>7_cod4e</vt:lpstr>
      <vt:lpstr>8_cod4e</vt:lpstr>
      <vt:lpstr>10_cod4e</vt:lpstr>
      <vt:lpstr>11_cod4e</vt:lpstr>
      <vt:lpstr>1_Office-thema</vt:lpstr>
      <vt:lpstr>Equation</vt:lpstr>
      <vt:lpstr>Chart</vt:lpstr>
      <vt:lpstr>PowerPoint-presentatie</vt:lpstr>
      <vt:lpstr>Instructions: The language of the computer</vt:lpstr>
      <vt:lpstr>Agenda</vt:lpstr>
      <vt:lpstr>Agenda</vt:lpstr>
      <vt:lpstr>Instruction Set</vt:lpstr>
      <vt:lpstr>Instruction Set</vt:lpstr>
      <vt:lpstr>The ARMv8 Instruction Set</vt:lpstr>
      <vt:lpstr>Agenda</vt:lpstr>
      <vt:lpstr>Design Principles applied to the ARMv8 ISA</vt:lpstr>
      <vt:lpstr>Arithmetic Operations</vt:lpstr>
      <vt:lpstr>Arithmetic Example</vt:lpstr>
      <vt:lpstr>Memory Hierarchy</vt:lpstr>
      <vt:lpstr>Register Operands</vt:lpstr>
      <vt:lpstr>LEGv8 Registers</vt:lpstr>
      <vt:lpstr>Register Operand Example</vt:lpstr>
      <vt:lpstr>Memory Operands</vt:lpstr>
      <vt:lpstr>Memory Operand Example</vt:lpstr>
      <vt:lpstr>Registers vs. Memory</vt:lpstr>
      <vt:lpstr>Immediate Operands</vt:lpstr>
      <vt:lpstr>Signed and Unsigned Numbers</vt:lpstr>
      <vt:lpstr>Unsigned Binary Integers</vt:lpstr>
      <vt:lpstr>2s-Complement Signed Integers</vt:lpstr>
      <vt:lpstr>2s-Complement Signed Integers</vt:lpstr>
      <vt:lpstr>Signed Negation</vt:lpstr>
      <vt:lpstr>Sign Extension</vt:lpstr>
      <vt:lpstr>Agenda</vt:lpstr>
      <vt:lpstr>Representing Instructions</vt:lpstr>
      <vt:lpstr>Hexadecimal</vt:lpstr>
      <vt:lpstr>LEGv8 R-format Instructions</vt:lpstr>
      <vt:lpstr>R-format Example</vt:lpstr>
      <vt:lpstr>LEGv8 D-format Instructions</vt:lpstr>
      <vt:lpstr>LEGv8 I-format Instructions</vt:lpstr>
      <vt:lpstr>Stored Program Computers</vt:lpstr>
      <vt:lpstr>Agenda</vt:lpstr>
      <vt:lpstr>Logical Operations</vt:lpstr>
      <vt:lpstr>Shift Operations</vt:lpstr>
      <vt:lpstr>AND Operations</vt:lpstr>
      <vt:lpstr>OR Operations</vt:lpstr>
      <vt:lpstr>EOR Operations</vt:lpstr>
      <vt:lpstr>Agenda</vt:lpstr>
      <vt:lpstr>Conditional Operations</vt:lpstr>
      <vt:lpstr>Compiling If Statements</vt:lpstr>
      <vt:lpstr>Compiling Loop Statements</vt:lpstr>
      <vt:lpstr>Basic Blocks</vt:lpstr>
      <vt:lpstr>More Conditional Operations</vt:lpstr>
      <vt:lpstr>Signed vs. Unsigned</vt:lpstr>
      <vt:lpstr>Conditional Example</vt:lpstr>
      <vt:lpstr>Conditional Example</vt:lpstr>
      <vt:lpstr>Pseudo instructions</vt:lpstr>
      <vt:lpstr>Agenda</vt:lpstr>
      <vt:lpstr>Procedure Calling</vt:lpstr>
      <vt:lpstr>Procedure Call Instructions</vt:lpstr>
      <vt:lpstr>Register Usage</vt:lpstr>
      <vt:lpstr>Leaf Procedure Example</vt:lpstr>
      <vt:lpstr>Leaf Procedure Example</vt:lpstr>
      <vt:lpstr>Leaf Procedure Example</vt:lpstr>
      <vt:lpstr>Local Data on the Stack</vt:lpstr>
      <vt:lpstr>Leaf Procedure Example</vt:lpstr>
      <vt:lpstr>Non-Leaf Procedures</vt:lpstr>
      <vt:lpstr>Non-Leaf Procedure Example</vt:lpstr>
      <vt:lpstr>Leaf Procedure Example</vt:lpstr>
      <vt:lpstr>Memory Layout</vt:lpstr>
      <vt:lpstr>Agenda</vt:lpstr>
      <vt:lpstr>64-bit Constants</vt:lpstr>
      <vt:lpstr>Pseudo instructions</vt:lpstr>
      <vt:lpstr>Branch Addressing</vt:lpstr>
      <vt:lpstr>LEGv8 Addressing Summary</vt:lpstr>
      <vt:lpstr>LEGv8 Encoding Summary</vt:lpstr>
      <vt:lpstr>Agenda</vt:lpstr>
      <vt:lpstr>C Sort Example</vt:lpstr>
      <vt:lpstr>The Procedure Swap</vt:lpstr>
      <vt:lpstr>The Sort Procedure in C</vt:lpstr>
      <vt:lpstr>The Outer Loop</vt:lpstr>
      <vt:lpstr>The Inner Loop</vt:lpstr>
      <vt:lpstr>Preserving Registers</vt:lpstr>
      <vt:lpstr>Effect of Compiler Optimization</vt:lpstr>
      <vt:lpstr>Effect of Language and Algorithm</vt:lpstr>
      <vt:lpstr>Lessons Learnt</vt:lpstr>
      <vt:lpstr>Agenda</vt:lpstr>
      <vt:lpstr>Arrays vs. Pointers</vt:lpstr>
      <vt:lpstr>Example: Clearing an Array</vt:lpstr>
      <vt:lpstr>Comparison of Array vs. Ptr</vt:lpstr>
      <vt:lpstr>NIET VERGETEN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j.z.m.broeders@hr.nl</dc:creator>
  <cp:lastModifiedBy>Broeders, J.Z.M. (Harry)</cp:lastModifiedBy>
  <cp:revision>414</cp:revision>
  <cp:lastPrinted>2012-11-26T07:14:28Z</cp:lastPrinted>
  <dcterms:modified xsi:type="dcterms:W3CDTF">2020-09-07T13:31:59Z</dcterms:modified>
</cp:coreProperties>
</file>