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4"/>
  </p:notesMasterIdLst>
  <p:handoutMasterIdLst>
    <p:handoutMasterId r:id="rId35"/>
  </p:handoutMasterIdLst>
  <p:sldIdLst>
    <p:sldId id="361" r:id="rId3"/>
    <p:sldId id="264" r:id="rId4"/>
    <p:sldId id="396" r:id="rId5"/>
    <p:sldId id="449" r:id="rId6"/>
    <p:sldId id="397" r:id="rId7"/>
    <p:sldId id="398" r:id="rId8"/>
    <p:sldId id="450" r:id="rId9"/>
    <p:sldId id="400" r:id="rId10"/>
    <p:sldId id="401" r:id="rId11"/>
    <p:sldId id="451" r:id="rId12"/>
    <p:sldId id="452" r:id="rId13"/>
    <p:sldId id="402" r:id="rId14"/>
    <p:sldId id="403" r:id="rId15"/>
    <p:sldId id="404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418" r:id="rId25"/>
    <p:sldId id="419" r:id="rId26"/>
    <p:sldId id="427" r:id="rId27"/>
    <p:sldId id="428" r:id="rId28"/>
    <p:sldId id="429" r:id="rId29"/>
    <p:sldId id="430" r:id="rId30"/>
    <p:sldId id="431" r:id="rId31"/>
    <p:sldId id="447" r:id="rId32"/>
    <p:sldId id="448" r:id="rId3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A0032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526" autoAdjust="0"/>
    <p:restoredTop sz="94434" autoAdjust="0"/>
  </p:normalViewPr>
  <p:slideViewPr>
    <p:cSldViewPr>
      <p:cViewPr varScale="1">
        <p:scale>
          <a:sx n="74" d="100"/>
          <a:sy n="74" d="100"/>
        </p:scale>
        <p:origin x="6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997AA-CD0E-4BFC-A89A-8BD28A053A25}" type="datetimeFigureOut">
              <a:rPr lang="nl-NL" smtClean="0"/>
              <a:pPr/>
              <a:t>22-9-2021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DAF6E-FA81-4F8C-B1C7-F411E81CC32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560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63784-BB27-424D-BCD1-75E5752009C4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385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195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050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318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B9CF46-2800-47E1-A91E-13873CA3D5BD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204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FB48CB-E4A6-4CB5-904C-69D9467039F5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63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BADD129-56D0-4EED-9FFB-10EC269ABB91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225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64ED4F-B6BB-4430-8B0A-3359DD78C949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147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BBFEE5-E9D9-45D4-B2EC-5032B0B9F2C9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245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95E052-B486-446F-B132-9E26D1916C5D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14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927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7CDCE2-2BF2-4D86-8B64-5F430C032151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36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5529B16-C0D0-416B-8A2D-2F8B9766671C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367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D8B7E0-7F4F-44E3-98AE-58146B0CD22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389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826B0E-C748-41A7-A6CD-047D45C08745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065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68CDCB-66BF-45BD-81B4-09D62D72534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409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7B2C28-C895-4BE3-95BF-DD4D71A5B301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2590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036D65-97BF-49D2-9469-63E4354C81F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43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EF22E7-0A48-445C-848B-504A907FD205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573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DEEE13-7CF2-4C08-8BF7-101554354ED4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45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1656DA-EEFD-49EE-B9EC-31FA9B3123E3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010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787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CDED6A-F602-4FDA-9AC9-6E0C62839CFA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47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EB8B34-BFF5-4276-B1B8-A42447F3BC71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8268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B5BEFF2-5CF8-4D74-B09B-1EF28A556B20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491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C48D8B-F754-4D23-9C6D-B31043E3CA87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5632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A3E8F5-0C1C-4CAA-9815-0494AAB15FD4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512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977D27-0465-4421-8C86-792D23EF98F5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55480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E9949F-74B3-4352-BC6E-3420D8318769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53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6C3002-75B4-4601-BE62-A2A2347646A0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6656301-F762-4723-984F-A3AEBAB10F28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55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893C1A-948F-4ADC-A217-388FC7C30BAC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24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02455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45094A-966A-4A89-A237-629106B8E8D7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6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716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04F615-328A-4597-8B26-CF48CDC4B9D6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6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6017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59516C-DE7E-43E4-A4B8-A15A52750983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737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473B64-C471-4A15-AA8A-432B8FD340AA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24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3D07C05-BBCB-4DDB-980E-9A5D324E3EB2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757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AD3E04-F07F-4D8F-A795-08FAA78D3DCD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27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6509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82930A-FEBF-4EF5-AF9E-BBEF03E405F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77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D34C95-9B9C-4FA9-9A7B-59A477E19E98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13770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1F5A05-CD6C-412E-8D3C-05C1C055B08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79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E23315-2C27-460C-B921-3450B20A0D33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851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779C14-0820-4E6E-BA43-E838D7DA552F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8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4B37B0-155E-420C-885D-2F5F8A62FFF7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63449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BF7B7E8-21D4-44E7-8C9C-2BF53453F613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54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1054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D81E32-71F3-4B4E-80C8-9A343F12BDF2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54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08811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3A9946-7726-44C2-AE19-61128EBDD2AC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5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1075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1A0445-560A-4560-9762-12AEE07230AD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5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1691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875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53ABFC-1754-4761-BF84-9A26841D7567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10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9BB7C6-B7AE-4A1A-8B2B-239D763D2451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1496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7B2332-8FD8-45E7-9114-4467FFB47C2A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717B97-7739-4E3C-94BC-16899EE3E2B7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063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492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CB3EB6B-B8AB-489E-B92B-B3F37F94FAD1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16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F04282-5B1B-46A9-B887-61C48D4885FB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923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F39E94-A5A3-4C2C-906B-39C55BD5AA0A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 September, 2021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3 — Arithmetic for Computers</a:t>
            </a:r>
          </a:p>
        </p:txBody>
      </p:sp>
      <p:sp>
        <p:nvSpPr>
          <p:cNvPr id="184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D9EBA2-F1F9-435F-BE49-81A6AB27EC28}" type="slidenum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34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H3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H3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7"/>
          <p:cNvSpPr>
            <a:spLocks noChangeArrowheads="1"/>
          </p:cNvSpPr>
          <p:nvPr/>
        </p:nvSpPr>
        <p:spPr bwMode="auto">
          <a:xfrm>
            <a:off x="1619250" y="1125538"/>
            <a:ext cx="28575" cy="57324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6"/>
          <p:cNvSpPr>
            <a:spLocks noChangeArrowheads="1"/>
          </p:cNvSpPr>
          <p:nvPr/>
        </p:nvSpPr>
        <p:spPr bwMode="auto">
          <a:xfrm>
            <a:off x="1981200" y="1987550"/>
            <a:ext cx="36513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1763713" y="2708275"/>
            <a:ext cx="7380287" cy="730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38"/>
          <p:cNvSpPr>
            <a:spLocks noChangeArrowheads="1"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0" y="1125538"/>
            <a:ext cx="9144000" cy="174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1619250" y="549275"/>
            <a:ext cx="28575" cy="576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" name="Picture 14" descr="MK Logo (2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1938"/>
            <a:ext cx="1155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4"/>
          <p:cNvGrpSpPr>
            <a:grpSpLocks/>
          </p:cNvGrpSpPr>
          <p:nvPr userDrawn="1"/>
        </p:nvGrpSpPr>
        <p:grpSpPr bwMode="auto">
          <a:xfrm>
            <a:off x="1774825" y="104775"/>
            <a:ext cx="6084888" cy="868363"/>
            <a:chOff x="1774113" y="104757"/>
            <a:chExt cx="6084936" cy="868541"/>
          </a:xfrm>
        </p:grpSpPr>
        <p:sp>
          <p:nvSpPr>
            <p:cNvPr id="12" name="TextBox 15"/>
            <p:cNvSpPr txBox="1"/>
            <p:nvPr userDrawn="1"/>
          </p:nvSpPr>
          <p:spPr>
            <a:xfrm>
              <a:off x="1774113" y="104757"/>
              <a:ext cx="6084936" cy="5541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3000" b="1" cap="small" dirty="0">
                  <a:solidFill>
                    <a:srgbClr val="FFFFFF"/>
                  </a:solidFill>
                  <a:latin typeface="Corbel" pitchFamily="34" charset="0"/>
                </a:rPr>
                <a:t>Computer Organization and Design</a:t>
              </a:r>
              <a:endParaRPr lang="en-US" sz="3000" b="1" cap="small" dirty="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3" name="TextBox 16"/>
            <p:cNvSpPr txBox="1">
              <a:spLocks noChangeArrowheads="1"/>
            </p:cNvSpPr>
            <p:nvPr userDrawn="1"/>
          </p:nvSpPr>
          <p:spPr bwMode="auto">
            <a:xfrm>
              <a:off x="2844096" y="573166"/>
              <a:ext cx="3957669" cy="4001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000">
                  <a:solidFill>
                    <a:srgbClr val="FFFFFF"/>
                  </a:solidFill>
                </a:rPr>
                <a:t>The Hardware/Software Interface</a:t>
              </a:r>
              <a:endParaRPr lang="en-US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roup 17"/>
          <p:cNvGrpSpPr>
            <a:grpSpLocks/>
          </p:cNvGrpSpPr>
          <p:nvPr userDrawn="1"/>
        </p:nvGrpSpPr>
        <p:grpSpPr bwMode="auto">
          <a:xfrm>
            <a:off x="8007350" y="92075"/>
            <a:ext cx="935038" cy="935038"/>
            <a:chOff x="7956376" y="116632"/>
            <a:chExt cx="936104" cy="936104"/>
          </a:xfrm>
        </p:grpSpPr>
        <p:sp>
          <p:nvSpPr>
            <p:cNvPr id="15" name="32-Point Star 18"/>
            <p:cNvSpPr>
              <a:spLocks noChangeArrowheads="1"/>
            </p:cNvSpPr>
            <p:nvPr userDrawn="1"/>
          </p:nvSpPr>
          <p:spPr bwMode="auto">
            <a:xfrm>
              <a:off x="7956376" y="116632"/>
              <a:ext cx="936104" cy="936104"/>
            </a:xfrm>
            <a:prstGeom prst="star32">
              <a:avLst>
                <a:gd name="adj" fmla="val 37500"/>
              </a:avLst>
            </a:prstGeom>
            <a:solidFill>
              <a:srgbClr val="C0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TextBox 19"/>
            <p:cNvSpPr txBox="1">
              <a:spLocks noChangeArrowheads="1"/>
            </p:cNvSpPr>
            <p:nvPr userDrawn="1"/>
          </p:nvSpPr>
          <p:spPr bwMode="auto">
            <a:xfrm>
              <a:off x="8112128" y="262849"/>
              <a:ext cx="642081" cy="616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dirty="0">
                  <a:solidFill>
                    <a:srgbClr val="FFFFFF"/>
                  </a:solidFill>
                  <a:latin typeface="Arial Black" pitchFamily="34" charset="0"/>
                </a:rPr>
                <a:t>ARM</a:t>
              </a:r>
            </a:p>
            <a:p>
              <a:pPr>
                <a:defRPr/>
              </a:pPr>
              <a:endParaRPr lang="en-US" sz="2000" dirty="0">
                <a:solidFill>
                  <a:srgbClr val="FFFFFF"/>
                </a:solidFill>
                <a:latin typeface="Arial Black" pitchFamily="34" charset="0"/>
              </a:endParaRPr>
            </a:p>
          </p:txBody>
        </p:sp>
        <p:sp>
          <p:nvSpPr>
            <p:cNvPr id="17" name="TextBox 20"/>
            <p:cNvSpPr txBox="1">
              <a:spLocks noChangeArrowheads="1"/>
            </p:cNvSpPr>
            <p:nvPr userDrawn="1"/>
          </p:nvSpPr>
          <p:spPr bwMode="auto">
            <a:xfrm>
              <a:off x="8064449" y="517138"/>
              <a:ext cx="732672" cy="308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Edition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4199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2409825" y="1844675"/>
            <a:ext cx="5832475" cy="762000"/>
          </a:xfrm>
        </p:spPr>
        <p:txBody>
          <a:bodyPr anchor="t"/>
          <a:lstStyle>
            <a:lvl1pPr>
              <a:defRPr>
                <a:latin typeface="Arial Black" pitchFamily="34" charset="0"/>
              </a:defRPr>
            </a:lvl1pPr>
          </a:lstStyle>
          <a:p>
            <a:r>
              <a:rPr lang="en-AU"/>
              <a:t>Chapter …</a:t>
            </a:r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409825" y="2924175"/>
            <a:ext cx="5832475" cy="579438"/>
          </a:xfrm>
        </p:spPr>
        <p:txBody>
          <a:bodyPr>
            <a:spAutoFit/>
          </a:bodyPr>
          <a:lstStyle>
            <a:lvl1pPr marL="0" indent="0">
              <a:buFont typeface="Wingdings" pitchFamily="2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AU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191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H3 V2.3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262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H3 V2.3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171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CTA01 H3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6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25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H3 V2.3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119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2358" t="834" r="7704" b="-1432"/>
          <a:stretch/>
        </p:blipFill>
        <p:spPr>
          <a:xfrm>
            <a:off x="-36512" y="-27384"/>
            <a:ext cx="9217024" cy="698477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884666" y="4437112"/>
            <a:ext cx="5374669" cy="584381"/>
            <a:chOff x="821829" y="5411824"/>
            <a:chExt cx="9575340" cy="584381"/>
          </a:xfrm>
        </p:grpSpPr>
        <p:sp>
          <p:nvSpPr>
            <p:cNvPr id="21" name="Rounded Rectangle 20"/>
            <p:cNvSpPr/>
            <p:nvPr/>
          </p:nvSpPr>
          <p:spPr>
            <a:xfrm>
              <a:off x="3772432" y="5411824"/>
              <a:ext cx="6624737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CA0032"/>
                  </a:solidFill>
                </a:rPr>
                <a:t>Computer architecture</a:t>
              </a:r>
              <a:endParaRPr lang="en-US" sz="2800" b="1" u="sng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21829" y="5411824"/>
              <a:ext cx="2950603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2800" b="1" dirty="0">
                  <a:solidFill>
                    <a:schemeClr val="tx1"/>
                  </a:solidFill>
                </a:rPr>
                <a:t>ELECTA01</a:t>
              </a:r>
              <a:endParaRPr lang="en-US" sz="2800" b="1" u="sng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2616670" y="2838174"/>
            <a:ext cx="4104457" cy="124598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H </a:t>
            </a:r>
            <a:r>
              <a:rPr lang="nl-NL" sz="3700" b="1" dirty="0">
                <a:latin typeface="+mj-lt"/>
                <a:ea typeface="+mj-ea"/>
                <a:cs typeface="+mj-cs"/>
              </a:rPr>
              <a:t>3</a:t>
            </a:r>
            <a:endParaRPr kumimoji="0" lang="nl-NL" sz="37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700" b="1" dirty="0">
                <a:latin typeface="+mj-lt"/>
                <a:ea typeface="+mj-ea"/>
                <a:cs typeface="+mj-cs"/>
              </a:rPr>
              <a:t>Computer </a:t>
            </a:r>
            <a:r>
              <a:rPr lang="nl-NL" sz="3700" b="1" dirty="0" err="1">
                <a:latin typeface="+mj-lt"/>
                <a:ea typeface="+mj-ea"/>
                <a:cs typeface="+mj-cs"/>
              </a:rPr>
              <a:t>Arithmetic</a:t>
            </a:r>
            <a:endParaRPr kumimoji="0" lang="en-GB" sz="37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SMARTInkShape-2"/>
          <p:cNvSpPr/>
          <p:nvPr/>
        </p:nvSpPr>
        <p:spPr>
          <a:xfrm>
            <a:off x="-502920" y="6669405"/>
            <a:ext cx="1" cy="8573"/>
          </a:xfrm>
          <a:custGeom>
            <a:avLst/>
            <a:gdLst/>
            <a:ahLst/>
            <a:cxnLst/>
            <a:rect l="0" t="0" r="0" b="0"/>
            <a:pathLst>
              <a:path w="1" h="8573">
                <a:moveTo>
                  <a:pt x="0" y="0"/>
                </a:moveTo>
                <a:lnTo>
                  <a:pt x="0" y="85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ounded Rectangle 17"/>
          <p:cNvSpPr/>
          <p:nvPr/>
        </p:nvSpPr>
        <p:spPr>
          <a:xfrm>
            <a:off x="5220072" y="5657868"/>
            <a:ext cx="3733303" cy="1042728"/>
          </a:xfrm>
          <a:prstGeom prst="roundRect">
            <a:avLst>
              <a:gd name="adj" fmla="val 14418"/>
            </a:avLst>
          </a:prstGeom>
          <a:solidFill>
            <a:schemeClr val="bg1">
              <a:alpha val="4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ELECTA01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Hogeschool</a:t>
            </a:r>
            <a:r>
              <a:rPr lang="en-US" sz="1400" b="1" dirty="0">
                <a:solidFill>
                  <a:prstClr val="black"/>
                </a:solidFill>
              </a:rPr>
              <a:t> Rotterdam 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Opleiding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  <a:r>
              <a:rPr lang="en-US" sz="1400" b="1" dirty="0" err="1">
                <a:solidFill>
                  <a:prstClr val="black"/>
                </a:solidFill>
              </a:rPr>
              <a:t>Elektrotechniek</a:t>
            </a:r>
            <a:endParaRPr lang="en-US" sz="1400" b="1" dirty="0">
              <a:solidFill>
                <a:prstClr val="black"/>
              </a:solidFill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Minor Embedded Systems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J.W.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Peltenburg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J.Z.M. Broeders (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brojz@hr.nl)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43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Exercise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Multiply 10 by 9</a:t>
            </a:r>
          </a:p>
          <a:p>
            <a:r>
              <a:rPr lang="en-US" dirty="0"/>
              <a:t>Use 4 bits multiplicand and 4 bits multiplier (8 bits product).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CTA01 H3 V2.3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67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Exercise</a:t>
            </a:r>
            <a:r>
              <a:rPr lang="nl-NL" dirty="0"/>
              <a:t> solution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CTA01 H3 V2.3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2250" y="1268760"/>
          <a:ext cx="8496940" cy="4537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4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88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13028">
                <a:tc>
                  <a:txBody>
                    <a:bodyPr/>
                    <a:lstStyle/>
                    <a:p>
                      <a:r>
                        <a:rPr lang="nl-NL" dirty="0"/>
                        <a:t>Iteration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Step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Multiplier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Multiplicand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Product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6844"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Initial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values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0000 1010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0000 0000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844"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multiplier(0)=1;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add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multiplicand</a:t>
                      </a:r>
                      <a:endParaRPr lang="nl-NL" dirty="0"/>
                    </a:p>
                    <a:p>
                      <a:r>
                        <a:rPr lang="nl-NL" dirty="0" err="1"/>
                        <a:t>sll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endParaRPr lang="nl-NL" dirty="0"/>
                    </a:p>
                    <a:p>
                      <a:r>
                        <a:rPr lang="nl-NL" dirty="0" err="1"/>
                        <a:t>slr</a:t>
                      </a:r>
                      <a:r>
                        <a:rPr lang="nl-NL" baseline="0" dirty="0"/>
                        <a:t> multiplier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1001</a:t>
                      </a:r>
                      <a:br>
                        <a:rPr lang="nl-NL" dirty="0"/>
                      </a:br>
                      <a:r>
                        <a:rPr lang="nl-NL" dirty="0"/>
                        <a:t>1001</a:t>
                      </a:r>
                      <a:br>
                        <a:rPr lang="nl-NL" dirty="0"/>
                      </a:br>
                      <a:r>
                        <a:rPr lang="nl-NL" dirty="0"/>
                        <a:t>0100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0000 1010</a:t>
                      </a:r>
                      <a:br>
                        <a:rPr lang="nl-NL" dirty="0"/>
                      </a:br>
                      <a:r>
                        <a:rPr lang="nl-NL" dirty="0"/>
                        <a:t>0001 0100</a:t>
                      </a:r>
                      <a:br>
                        <a:rPr lang="nl-NL" dirty="0"/>
                      </a:br>
                      <a:r>
                        <a:rPr lang="nl-NL" dirty="0"/>
                        <a:t>0001 0100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0000 1010</a:t>
                      </a:r>
                      <a:br>
                        <a:rPr lang="nl-NL" dirty="0"/>
                      </a:br>
                      <a:r>
                        <a:rPr lang="nl-NL" dirty="0"/>
                        <a:t>0000 1010</a:t>
                      </a:r>
                      <a:br>
                        <a:rPr lang="nl-NL" dirty="0"/>
                      </a:br>
                      <a:r>
                        <a:rPr lang="nl-NL" dirty="0"/>
                        <a:t>0000 1010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6844">
                <a:tc>
                  <a:txBody>
                    <a:bodyPr/>
                    <a:lstStyle/>
                    <a:p>
                      <a:r>
                        <a:rPr lang="nl-NL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multiplier(0)=0;  </a:t>
                      </a:r>
                      <a:r>
                        <a:rPr lang="nl-NL" b="1" dirty="0"/>
                        <a:t>no </a:t>
                      </a:r>
                      <a:r>
                        <a:rPr lang="nl-NL" dirty="0" err="1"/>
                        <a:t>add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r>
                        <a:rPr lang="nl-NL" dirty="0"/>
                        <a:t/>
                      </a:r>
                      <a:br>
                        <a:rPr lang="nl-NL" dirty="0"/>
                      </a:br>
                      <a:r>
                        <a:rPr lang="nl-NL" dirty="0" err="1"/>
                        <a:t>sll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r>
                        <a:rPr lang="nl-NL" dirty="0"/>
                        <a:t/>
                      </a:r>
                      <a:br>
                        <a:rPr lang="nl-NL" dirty="0"/>
                      </a:br>
                      <a:r>
                        <a:rPr lang="nl-NL" dirty="0" err="1"/>
                        <a:t>slr</a:t>
                      </a:r>
                      <a:r>
                        <a:rPr lang="nl-NL" dirty="0"/>
                        <a:t> multiplier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0100</a:t>
                      </a:r>
                      <a:br>
                        <a:rPr lang="nl-NL" dirty="0"/>
                      </a:br>
                      <a:r>
                        <a:rPr lang="nl-NL" dirty="0"/>
                        <a:t>0100</a:t>
                      </a:r>
                      <a:br>
                        <a:rPr lang="nl-NL" dirty="0"/>
                      </a:br>
                      <a:r>
                        <a:rPr lang="nl-NL" dirty="0"/>
                        <a:t>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0001 0100</a:t>
                      </a:r>
                      <a:br>
                        <a:rPr lang="nl-NL" dirty="0"/>
                      </a:br>
                      <a:r>
                        <a:rPr lang="nl-NL" dirty="0"/>
                        <a:t>0010 1000</a:t>
                      </a:r>
                      <a:br>
                        <a:rPr lang="nl-NL" dirty="0"/>
                      </a:br>
                      <a:r>
                        <a:rPr lang="nl-NL" dirty="0"/>
                        <a:t>0010 1000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0000 1010</a:t>
                      </a:r>
                      <a:br>
                        <a:rPr lang="nl-NL" dirty="0"/>
                      </a:br>
                      <a:r>
                        <a:rPr lang="nl-NL" dirty="0"/>
                        <a:t>0000 1010</a:t>
                      </a:r>
                      <a:br>
                        <a:rPr lang="nl-NL" dirty="0"/>
                      </a:br>
                      <a:r>
                        <a:rPr lang="nl-NL" dirty="0"/>
                        <a:t>0000</a:t>
                      </a:r>
                      <a:r>
                        <a:rPr lang="nl-NL" baseline="0" dirty="0"/>
                        <a:t> 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6844">
                <a:tc>
                  <a:txBody>
                    <a:bodyPr/>
                    <a:lstStyle/>
                    <a:p>
                      <a:r>
                        <a:rPr lang="nl-NL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multiplier(0)=0;  </a:t>
                      </a:r>
                      <a:r>
                        <a:rPr lang="nl-NL" b="1" dirty="0"/>
                        <a:t>no </a:t>
                      </a:r>
                      <a:r>
                        <a:rPr lang="nl-NL" dirty="0" err="1"/>
                        <a:t>add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r>
                        <a:rPr lang="nl-NL" dirty="0"/>
                        <a:t/>
                      </a:r>
                      <a:br>
                        <a:rPr lang="nl-NL" dirty="0"/>
                      </a:br>
                      <a:r>
                        <a:rPr lang="nl-NL" dirty="0" err="1"/>
                        <a:t>sll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r>
                        <a:rPr lang="nl-NL" dirty="0"/>
                        <a:t/>
                      </a:r>
                      <a:br>
                        <a:rPr lang="nl-NL" dirty="0"/>
                      </a:br>
                      <a:r>
                        <a:rPr lang="nl-NL" dirty="0" err="1"/>
                        <a:t>slr</a:t>
                      </a:r>
                      <a:r>
                        <a:rPr lang="nl-NL" dirty="0"/>
                        <a:t> multiplier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0010</a:t>
                      </a:r>
                      <a:br>
                        <a:rPr lang="nl-NL" dirty="0"/>
                      </a:br>
                      <a:r>
                        <a:rPr lang="nl-NL" dirty="0"/>
                        <a:t>0010</a:t>
                      </a:r>
                      <a:br>
                        <a:rPr lang="nl-NL" dirty="0"/>
                      </a:br>
                      <a:r>
                        <a:rPr lang="nl-NL" dirty="0"/>
                        <a:t>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0010 1000</a:t>
                      </a:r>
                      <a:br>
                        <a:rPr lang="nl-NL" dirty="0"/>
                      </a:br>
                      <a:r>
                        <a:rPr lang="nl-NL" dirty="0"/>
                        <a:t>0101</a:t>
                      </a:r>
                      <a:r>
                        <a:rPr lang="nl-NL" baseline="0" dirty="0"/>
                        <a:t> 0000</a:t>
                      </a:r>
                      <a:br>
                        <a:rPr lang="nl-NL" baseline="0" dirty="0"/>
                      </a:br>
                      <a:r>
                        <a:rPr lang="nl-NL" dirty="0"/>
                        <a:t>0101</a:t>
                      </a:r>
                      <a:r>
                        <a:rPr lang="nl-NL" baseline="0" dirty="0"/>
                        <a:t> 0000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0000</a:t>
                      </a:r>
                      <a:r>
                        <a:rPr lang="nl-NL" baseline="0" dirty="0"/>
                        <a:t> 1010</a:t>
                      </a:r>
                      <a:br>
                        <a:rPr lang="nl-NL" baseline="0" dirty="0"/>
                      </a:br>
                      <a:r>
                        <a:rPr lang="nl-NL" dirty="0"/>
                        <a:t>0000</a:t>
                      </a:r>
                      <a:r>
                        <a:rPr lang="nl-NL" baseline="0" dirty="0"/>
                        <a:t> 1010</a:t>
                      </a:r>
                      <a:br>
                        <a:rPr lang="nl-NL" baseline="0" dirty="0"/>
                      </a:br>
                      <a:r>
                        <a:rPr lang="nl-NL" dirty="0"/>
                        <a:t>0000</a:t>
                      </a:r>
                      <a:r>
                        <a:rPr lang="nl-NL" baseline="0" dirty="0"/>
                        <a:t> 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6844">
                <a:tc>
                  <a:txBody>
                    <a:bodyPr/>
                    <a:lstStyle/>
                    <a:p>
                      <a:r>
                        <a:rPr lang="nl-NL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multiplier(0)=1; </a:t>
                      </a:r>
                      <a:r>
                        <a:rPr lang="nl-NL" dirty="0" err="1"/>
                        <a:t>add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r>
                        <a:rPr lang="nl-NL" dirty="0"/>
                        <a:t/>
                      </a:r>
                      <a:br>
                        <a:rPr lang="nl-NL" dirty="0"/>
                      </a:br>
                      <a:r>
                        <a:rPr lang="nl-NL" dirty="0" err="1"/>
                        <a:t>sll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multiplicand</a:t>
                      </a:r>
                      <a:r>
                        <a:rPr lang="nl-NL" dirty="0"/>
                        <a:t/>
                      </a:r>
                      <a:br>
                        <a:rPr lang="nl-NL" dirty="0"/>
                      </a:br>
                      <a:r>
                        <a:rPr lang="nl-NL" dirty="0" err="1"/>
                        <a:t>slr</a:t>
                      </a:r>
                      <a:r>
                        <a:rPr lang="nl-NL" dirty="0"/>
                        <a:t> multiplier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0001</a:t>
                      </a:r>
                      <a:br>
                        <a:rPr lang="nl-NL" dirty="0"/>
                      </a:br>
                      <a:r>
                        <a:rPr lang="nl-NL" dirty="0"/>
                        <a:t>0001</a:t>
                      </a:r>
                      <a:br>
                        <a:rPr lang="nl-NL" dirty="0"/>
                      </a:br>
                      <a:r>
                        <a:rPr lang="nl-NL" dirty="0"/>
                        <a:t>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0101</a:t>
                      </a:r>
                      <a:r>
                        <a:rPr lang="nl-NL" baseline="0" dirty="0"/>
                        <a:t> 0000</a:t>
                      </a:r>
                      <a:br>
                        <a:rPr lang="nl-NL" baseline="0" dirty="0"/>
                      </a:br>
                      <a:r>
                        <a:rPr lang="nl-NL" baseline="0" dirty="0"/>
                        <a:t>1010 0000</a:t>
                      </a:r>
                      <a:br>
                        <a:rPr lang="nl-NL" baseline="0" dirty="0"/>
                      </a:br>
                      <a:r>
                        <a:rPr lang="nl-NL" baseline="0" dirty="0"/>
                        <a:t>1010 0000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baseline="0" dirty="0"/>
                        <a:t>0101 1010</a:t>
                      </a:r>
                      <a:br>
                        <a:rPr lang="nl-NL" baseline="0" dirty="0"/>
                      </a:br>
                      <a:r>
                        <a:rPr lang="nl-NL" baseline="0" dirty="0"/>
                        <a:t>0101 1010</a:t>
                      </a:r>
                      <a:br>
                        <a:rPr lang="nl-NL" baseline="0" dirty="0"/>
                      </a:br>
                      <a:r>
                        <a:rPr lang="nl-NL" baseline="0" dirty="0"/>
                        <a:t>0101 1010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6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194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Optimized Multiplier</a:t>
            </a:r>
            <a:endParaRPr lang="en-AU" altLang="en-US"/>
          </a:p>
        </p:txBody>
      </p:sp>
      <p:sp>
        <p:nvSpPr>
          <p:cNvPr id="1946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719137"/>
          </a:xfrm>
        </p:spPr>
        <p:txBody>
          <a:bodyPr/>
          <a:lstStyle/>
          <a:p>
            <a:pPr eaLnBrk="1" hangingPunct="1"/>
            <a:r>
              <a:rPr lang="en-US" altLang="en-US"/>
              <a:t>Perform steps in parallel: add/shift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684213" y="5013325"/>
            <a:ext cx="82708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dirty="0">
                <a:solidFill>
                  <a:srgbClr val="000000"/>
                </a:solidFill>
              </a:rPr>
              <a:t>One cycle per partial-product addition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dirty="0">
                <a:solidFill>
                  <a:srgbClr val="000000"/>
                </a:solidFill>
              </a:rPr>
              <a:t>That’s ok, if frequency of multiplications is low</a:t>
            </a:r>
            <a:endParaRPr lang="en-AU" altLang="en-US" dirty="0">
              <a:solidFill>
                <a:srgbClr val="000000"/>
              </a:solidFill>
            </a:endParaRPr>
          </a:p>
        </p:txBody>
      </p:sp>
      <p:pic>
        <p:nvPicPr>
          <p:cNvPr id="7" name="Picture 1" descr="f03-05-9780128017333"/>
          <p:cNvPicPr>
            <a:picLocks noGrp="1"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301" y="1775729"/>
            <a:ext cx="6345585" cy="32375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023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Faster Multiplier</a:t>
            </a:r>
            <a:endParaRPr lang="en-AU" altLang="en-US"/>
          </a:p>
        </p:txBody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223962"/>
          </a:xfrm>
        </p:spPr>
        <p:txBody>
          <a:bodyPr/>
          <a:lstStyle/>
          <a:p>
            <a:pPr eaLnBrk="1" hangingPunct="1"/>
            <a:r>
              <a:rPr lang="en-US" altLang="en-US"/>
              <a:t>Uses multiple adders</a:t>
            </a:r>
          </a:p>
          <a:p>
            <a:pPr lvl="1" eaLnBrk="1" hangingPunct="1"/>
            <a:r>
              <a:rPr lang="en-US" altLang="en-US"/>
              <a:t>Cost/performance tradeoff</a:t>
            </a:r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684213" y="5157788"/>
            <a:ext cx="827087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dirty="0">
                <a:solidFill>
                  <a:srgbClr val="000000"/>
                </a:solidFill>
              </a:rPr>
              <a:t>Can be pipelined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dirty="0">
                <a:solidFill>
                  <a:srgbClr val="000000"/>
                </a:solidFill>
              </a:rPr>
              <a:t>Several multiplication performed in parallel</a:t>
            </a:r>
          </a:p>
        </p:txBody>
      </p:sp>
      <p:pic>
        <p:nvPicPr>
          <p:cNvPr id="7" name="Picture 1" descr="f03-07-9780128017333"/>
          <p:cNvPicPr>
            <a:picLocks noGrp="1"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94" y="2212975"/>
            <a:ext cx="7772400" cy="30067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357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LEGv8 Multiplication</a:t>
            </a:r>
            <a:endParaRPr lang="en-AU" altLang="en-US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Three multiply instructions:</a:t>
            </a:r>
          </a:p>
          <a:p>
            <a:pPr lvl="1" eaLnBrk="1" hangingPunct="1"/>
            <a:r>
              <a:rPr lang="en-US" altLang="en-US" sz="2400" dirty="0"/>
              <a:t>MUL:  multiply</a:t>
            </a:r>
          </a:p>
          <a:p>
            <a:pPr lvl="2" eaLnBrk="1" hangingPunct="1"/>
            <a:r>
              <a:rPr lang="en-US" altLang="en-US" sz="2000" dirty="0"/>
              <a:t>Gives the lower 64 bits of the product</a:t>
            </a:r>
          </a:p>
          <a:p>
            <a:pPr lvl="2" eaLnBrk="1" hangingPunct="1"/>
            <a:endParaRPr lang="en-US" altLang="en-US" sz="2000" dirty="0"/>
          </a:p>
          <a:p>
            <a:pPr lvl="1" eaLnBrk="1" hangingPunct="1"/>
            <a:r>
              <a:rPr lang="en-US" altLang="en-US" sz="2400" dirty="0"/>
              <a:t>SMULH:  signed multiply high</a:t>
            </a:r>
          </a:p>
          <a:p>
            <a:pPr lvl="2" eaLnBrk="1" hangingPunct="1"/>
            <a:r>
              <a:rPr lang="en-US" altLang="en-US" sz="2000" dirty="0"/>
              <a:t>Gives the upper 64 bits of the product, assuming the operands are signed</a:t>
            </a:r>
          </a:p>
          <a:p>
            <a:pPr lvl="2" eaLnBrk="1" hangingPunct="1"/>
            <a:endParaRPr lang="en-US" altLang="en-US" sz="2000" dirty="0"/>
          </a:p>
          <a:p>
            <a:pPr lvl="1" eaLnBrk="1" hangingPunct="1"/>
            <a:r>
              <a:rPr lang="en-US" altLang="en-US" sz="2400" dirty="0"/>
              <a:t>UMULH:  unsigned multiply high</a:t>
            </a:r>
          </a:p>
          <a:p>
            <a:pPr lvl="2" eaLnBrk="1" hangingPunct="1"/>
            <a:r>
              <a:rPr lang="en-US" altLang="en-US" sz="2000" dirty="0"/>
              <a:t>Gives the upper 64 bits of the product, assuming the operands are unsigned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887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Floating Point</a:t>
            </a:r>
            <a:endParaRPr lang="en-AU" altLang="en-US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Representation for non-integral numbers</a:t>
            </a:r>
          </a:p>
          <a:p>
            <a:pPr lvl="1" eaLnBrk="1" hangingPunct="1"/>
            <a:r>
              <a:rPr lang="en-US" altLang="en-US"/>
              <a:t>Including very small and very large numbers</a:t>
            </a:r>
          </a:p>
          <a:p>
            <a:pPr eaLnBrk="1" hangingPunct="1"/>
            <a:r>
              <a:rPr lang="en-US" altLang="en-US"/>
              <a:t>Like scientific notation</a:t>
            </a:r>
          </a:p>
          <a:p>
            <a:pPr lvl="1" eaLnBrk="1" hangingPunct="1"/>
            <a:r>
              <a:rPr lang="en-US" altLang="en-US"/>
              <a:t>–2.34 × 10</a:t>
            </a:r>
            <a:r>
              <a:rPr lang="en-US" altLang="en-US" baseline="30000"/>
              <a:t>56</a:t>
            </a:r>
            <a:endParaRPr lang="en-US" altLang="en-US"/>
          </a:p>
          <a:p>
            <a:pPr lvl="1" eaLnBrk="1" hangingPunct="1"/>
            <a:r>
              <a:rPr lang="en-US" altLang="en-US"/>
              <a:t>+0.002 × 10</a:t>
            </a:r>
            <a:r>
              <a:rPr lang="en-US" altLang="en-US" baseline="30000"/>
              <a:t>–4</a:t>
            </a:r>
            <a:endParaRPr lang="en-US" altLang="en-US"/>
          </a:p>
          <a:p>
            <a:pPr lvl="1" eaLnBrk="1" hangingPunct="1"/>
            <a:r>
              <a:rPr lang="en-US" altLang="en-US"/>
              <a:t>+987.02 × 10</a:t>
            </a:r>
            <a:r>
              <a:rPr lang="en-US" altLang="en-US" baseline="30000"/>
              <a:t>9</a:t>
            </a:r>
            <a:endParaRPr lang="en-US" altLang="en-US"/>
          </a:p>
          <a:p>
            <a:pPr eaLnBrk="1" hangingPunct="1"/>
            <a:r>
              <a:rPr lang="en-US" altLang="en-US"/>
              <a:t>In binary</a:t>
            </a:r>
          </a:p>
          <a:p>
            <a:pPr lvl="1" eaLnBrk="1" hangingPunct="1"/>
            <a:r>
              <a:rPr lang="en-US" altLang="en-US">
                <a:cs typeface="Arial" panose="020B0604020202020204" pitchFamily="34" charset="0"/>
              </a:rPr>
              <a:t>±1.</a:t>
            </a:r>
            <a:r>
              <a:rPr lang="en-US" altLang="en-US" i="1">
                <a:cs typeface="Arial" panose="020B0604020202020204" pitchFamily="34" charset="0"/>
              </a:rPr>
              <a:t>xxxxxxx</a:t>
            </a:r>
            <a:r>
              <a:rPr lang="en-US" altLang="en-US" baseline="-25000">
                <a:cs typeface="Arial" panose="020B0604020202020204" pitchFamily="34" charset="0"/>
              </a:rPr>
              <a:t>2</a:t>
            </a:r>
            <a:r>
              <a:rPr lang="en-US" altLang="en-US">
                <a:cs typeface="Arial" panose="020B0604020202020204" pitchFamily="34" charset="0"/>
              </a:rPr>
              <a:t> × 2</a:t>
            </a:r>
            <a:r>
              <a:rPr lang="en-US" altLang="en-US" i="1" baseline="30000">
                <a:cs typeface="Arial" panose="020B0604020202020204" pitchFamily="34" charset="0"/>
              </a:rPr>
              <a:t>yyyy</a:t>
            </a:r>
          </a:p>
          <a:p>
            <a:pPr eaLnBrk="1" hangingPunct="1"/>
            <a:r>
              <a:rPr lang="en-US" altLang="en-US"/>
              <a:t>Types </a:t>
            </a:r>
            <a:r>
              <a:rPr lang="en-US" altLang="en-US">
                <a:latin typeface="Lucida Console" panose="020B0609040504020204" pitchFamily="49" charset="0"/>
              </a:rPr>
              <a:t>float</a:t>
            </a:r>
            <a:r>
              <a:rPr lang="en-US" altLang="en-US"/>
              <a:t> and </a:t>
            </a:r>
            <a:r>
              <a:rPr lang="en-US" altLang="en-US">
                <a:latin typeface="Lucida Console" panose="020B0609040504020204" pitchFamily="49" charset="0"/>
              </a:rPr>
              <a:t>double</a:t>
            </a:r>
            <a:r>
              <a:rPr lang="en-US" altLang="en-US"/>
              <a:t> in C</a:t>
            </a:r>
            <a:endParaRPr lang="en-AU" altLang="en-US"/>
          </a:p>
        </p:txBody>
      </p:sp>
      <p:sp>
        <p:nvSpPr>
          <p:cNvPr id="35845" name="AutoShape 4"/>
          <p:cNvSpPr>
            <a:spLocks/>
          </p:cNvSpPr>
          <p:nvPr/>
        </p:nvSpPr>
        <p:spPr bwMode="auto">
          <a:xfrm>
            <a:off x="5219700" y="2924175"/>
            <a:ext cx="1508125" cy="401638"/>
          </a:xfrm>
          <a:prstGeom prst="borderCallout1">
            <a:avLst>
              <a:gd name="adj1" fmla="val 28458"/>
              <a:gd name="adj2" fmla="val -5051"/>
              <a:gd name="adj3" fmla="val 28458"/>
              <a:gd name="adj4" fmla="val -910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normalized</a:t>
            </a:r>
            <a:endParaRPr lang="en-AU" altLang="en-US" sz="1800">
              <a:solidFill>
                <a:srgbClr val="000000"/>
              </a:solidFill>
            </a:endParaRPr>
          </a:p>
        </p:txBody>
      </p:sp>
      <p:sp>
        <p:nvSpPr>
          <p:cNvPr id="35846" name="AutoShape 5"/>
          <p:cNvSpPr>
            <a:spLocks/>
          </p:cNvSpPr>
          <p:nvPr/>
        </p:nvSpPr>
        <p:spPr bwMode="auto">
          <a:xfrm>
            <a:off x="5651500" y="3573463"/>
            <a:ext cx="1944688" cy="401637"/>
          </a:xfrm>
          <a:prstGeom prst="borderCallout1">
            <a:avLst>
              <a:gd name="adj1" fmla="val 28458"/>
              <a:gd name="adj2" fmla="val -3917"/>
              <a:gd name="adj3" fmla="val -2370"/>
              <a:gd name="adj4" fmla="val -872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not normalized</a:t>
            </a:r>
            <a:endParaRPr lang="en-AU" altLang="en-US" sz="1800">
              <a:solidFill>
                <a:srgbClr val="000000"/>
              </a:solidFill>
            </a:endParaRPr>
          </a:p>
        </p:txBody>
      </p:sp>
      <p:sp>
        <p:nvSpPr>
          <p:cNvPr id="35847" name="Line 6"/>
          <p:cNvSpPr>
            <a:spLocks noChangeShapeType="1"/>
          </p:cNvSpPr>
          <p:nvPr/>
        </p:nvSpPr>
        <p:spPr bwMode="auto">
          <a:xfrm flipH="1">
            <a:off x="4067175" y="3790950"/>
            <a:ext cx="15128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 rot="5400000">
            <a:off x="7916069" y="861219"/>
            <a:ext cx="20891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§3.5 Floating Point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65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Floating Point Standard</a:t>
            </a:r>
            <a:endParaRPr lang="en-AU" altLang="en-US"/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Defined by IEEE </a:t>
            </a:r>
            <a:r>
              <a:rPr lang="en-US" altLang="en-US" dirty="0" err="1"/>
              <a:t>Std</a:t>
            </a:r>
            <a:r>
              <a:rPr lang="en-US" altLang="en-US" dirty="0"/>
              <a:t> 754-1985 </a:t>
            </a:r>
          </a:p>
          <a:p>
            <a:pPr lvl="1" eaLnBrk="1" hangingPunct="1"/>
            <a:r>
              <a:rPr lang="en-US" altLang="en-US" dirty="0"/>
              <a:t>latest version IEEE 754-2008</a:t>
            </a:r>
          </a:p>
          <a:p>
            <a:pPr eaLnBrk="1" hangingPunct="1"/>
            <a:r>
              <a:rPr lang="en-US" altLang="en-US" dirty="0"/>
              <a:t>Developed in response to divergence of representations</a:t>
            </a:r>
          </a:p>
          <a:p>
            <a:pPr lvl="1" eaLnBrk="1" hangingPunct="1"/>
            <a:r>
              <a:rPr lang="en-US" altLang="en-US" dirty="0"/>
              <a:t>Portability issues for scientific code</a:t>
            </a:r>
          </a:p>
          <a:p>
            <a:pPr eaLnBrk="1" hangingPunct="1"/>
            <a:r>
              <a:rPr lang="en-US" altLang="en-US" dirty="0"/>
              <a:t>Now almost universally adopted</a:t>
            </a:r>
          </a:p>
          <a:p>
            <a:pPr eaLnBrk="1" hangingPunct="1"/>
            <a:r>
              <a:rPr lang="en-US" altLang="en-US" dirty="0"/>
              <a:t>Several representations, most importantly:</a:t>
            </a:r>
          </a:p>
          <a:p>
            <a:pPr lvl="1" eaLnBrk="1" hangingPunct="1"/>
            <a:r>
              <a:rPr lang="en-US" altLang="en-US" dirty="0"/>
              <a:t>Single precision (32-bit)</a:t>
            </a:r>
          </a:p>
          <a:p>
            <a:pPr lvl="1" eaLnBrk="1" hangingPunct="1"/>
            <a:r>
              <a:rPr lang="en-US" altLang="en-US" dirty="0"/>
              <a:t>Double precision (64-bit) </a:t>
            </a:r>
            <a:endParaRPr lang="en-AU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786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39939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IEEE Floating-Point Format</a:t>
            </a:r>
          </a:p>
        </p:txBody>
      </p:sp>
      <p:sp>
        <p:nvSpPr>
          <p:cNvPr id="39940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684213" y="3573463"/>
            <a:ext cx="8270875" cy="26638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S: sign bit (0 </a:t>
            </a:r>
            <a:r>
              <a:rPr lang="en-US" altLang="en-US" sz="2400" dirty="0">
                <a:sym typeface="Symbol" panose="05050102010706020507" pitchFamily="18" charset="2"/>
              </a:rPr>
              <a:t> non-negative, 1  negative)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ym typeface="Symbol" panose="05050102010706020507" pitchFamily="18" charset="2"/>
              </a:rPr>
              <a:t>Normalize significand: 1.0 ≤ |significand| &lt; 2.0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ym typeface="Symbol" panose="05050102010706020507" pitchFamily="18" charset="2"/>
              </a:rPr>
              <a:t>Always has a leading pre-binary-point 1 bit, so no need to represent it explicitly (hidden bit)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ym typeface="Symbol" panose="05050102010706020507" pitchFamily="18" charset="2"/>
              </a:rPr>
              <a:t>Significand is Fraction with the “1.” restored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ym typeface="Symbol" panose="05050102010706020507" pitchFamily="18" charset="2"/>
              </a:rPr>
              <a:t>Exponent: excess representation: actual exponent + Bias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ym typeface="Symbol" panose="05050102010706020507" pitchFamily="18" charset="2"/>
              </a:rPr>
              <a:t>Ensures exponent is unsigned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ym typeface="Symbol" panose="05050102010706020507" pitchFamily="18" charset="2"/>
              </a:rPr>
              <a:t>Single: Bias = 127; Double: Bias = 1023</a:t>
            </a: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1549400" y="1917700"/>
            <a:ext cx="35877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1908175" y="1917700"/>
            <a:ext cx="15843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Exponent</a:t>
            </a:r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3494088" y="1917700"/>
            <a:ext cx="3671887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Fraction</a:t>
            </a:r>
          </a:p>
        </p:txBody>
      </p:sp>
      <p:sp>
        <p:nvSpPr>
          <p:cNvPr id="39944" name="Text Box 7"/>
          <p:cNvSpPr txBox="1">
            <a:spLocks noChangeArrowheads="1"/>
          </p:cNvSpPr>
          <p:nvPr/>
        </p:nvSpPr>
        <p:spPr bwMode="auto">
          <a:xfrm>
            <a:off x="1836738" y="1196975"/>
            <a:ext cx="18573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single: 8 bits</a:t>
            </a:r>
            <a:b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double: 11 bits</a:t>
            </a:r>
          </a:p>
        </p:txBody>
      </p:sp>
      <p:sp>
        <p:nvSpPr>
          <p:cNvPr id="39945" name="Text Box 8"/>
          <p:cNvSpPr txBox="1">
            <a:spLocks noChangeArrowheads="1"/>
          </p:cNvSpPr>
          <p:nvPr/>
        </p:nvSpPr>
        <p:spPr bwMode="auto">
          <a:xfrm>
            <a:off x="4427538" y="1196975"/>
            <a:ext cx="18573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single: 23 bits</a:t>
            </a:r>
            <a:b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double: 52 bits</a:t>
            </a:r>
          </a:p>
        </p:txBody>
      </p:sp>
      <p:graphicFrame>
        <p:nvGraphicFramePr>
          <p:cNvPr id="3994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295039"/>
              </p:ext>
            </p:extLst>
          </p:nvPr>
        </p:nvGraphicFramePr>
        <p:xfrm>
          <a:off x="1566863" y="2667000"/>
          <a:ext cx="568483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Vergelijking" r:id="rId4" imgW="2374560" imgH="228600" progId="Equation.3">
                  <p:embed/>
                </p:oleObj>
              </mc:Choice>
              <mc:Fallback>
                <p:oleObj name="Vergelijking" r:id="rId4" imgW="2374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2667000"/>
                        <a:ext cx="5684837" cy="5461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587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Single-Precision Range</a:t>
            </a:r>
          </a:p>
        </p:txBody>
      </p:sp>
      <p:sp>
        <p:nvSpPr>
          <p:cNvPr id="41988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Exponents 00000000 and 11111111 reserved</a:t>
            </a:r>
          </a:p>
          <a:p>
            <a:pPr eaLnBrk="1" hangingPunct="1"/>
            <a:r>
              <a:rPr lang="en-US" altLang="en-US" sz="2800" dirty="0"/>
              <a:t>Smallest value</a:t>
            </a:r>
          </a:p>
          <a:p>
            <a:pPr lvl="1" eaLnBrk="1" hangingPunct="1"/>
            <a:r>
              <a:rPr lang="en-US" altLang="en-US" sz="2400" dirty="0"/>
              <a:t>Exponent: 00000001</a:t>
            </a:r>
            <a:br>
              <a:rPr lang="en-US" altLang="en-US" sz="2400" dirty="0"/>
            </a:br>
            <a:r>
              <a:rPr lang="en-US" altLang="en-US" sz="2400" dirty="0">
                <a:sym typeface="Symbol" panose="05050102010706020507" pitchFamily="18" charset="2"/>
              </a:rPr>
              <a:t> actual exponent = 1 – 127 = –126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Fraction: 000…00</a:t>
            </a:r>
            <a:r>
              <a:rPr lang="en-US" altLang="en-US" sz="2400" dirty="0"/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 significand = 1.0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±1.0 × 2</a:t>
            </a:r>
            <a:r>
              <a:rPr lang="en-US" altLang="en-US" sz="2400" baseline="30000" dirty="0">
                <a:sym typeface="Symbol" panose="05050102010706020507" pitchFamily="18" charset="2"/>
              </a:rPr>
              <a:t>–126</a:t>
            </a:r>
            <a:r>
              <a:rPr lang="en-US" altLang="en-US" sz="2400" dirty="0">
                <a:sym typeface="Symbol" panose="05050102010706020507" pitchFamily="18" charset="2"/>
              </a:rPr>
              <a:t> ≈ </a:t>
            </a:r>
            <a:r>
              <a:rPr lang="en-US" altLang="en-US" sz="2400" dirty="0">
                <a:solidFill>
                  <a:srgbClr val="C00000"/>
                </a:solidFill>
                <a:sym typeface="Symbol" panose="05050102010706020507" pitchFamily="18" charset="2"/>
              </a:rPr>
              <a:t>±1.2 × 10</a:t>
            </a:r>
            <a:r>
              <a:rPr lang="en-US" altLang="en-US" sz="2400" baseline="30000" dirty="0">
                <a:solidFill>
                  <a:srgbClr val="C00000"/>
                </a:solidFill>
                <a:sym typeface="Symbol" panose="05050102010706020507" pitchFamily="18" charset="2"/>
              </a:rPr>
              <a:t>–38</a:t>
            </a:r>
          </a:p>
          <a:p>
            <a:pPr eaLnBrk="1" hangingPunct="1"/>
            <a:r>
              <a:rPr lang="en-US" altLang="en-US" sz="2800" dirty="0">
                <a:sym typeface="Symbol" panose="05050102010706020507" pitchFamily="18" charset="2"/>
              </a:rPr>
              <a:t>Largest value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exponent: 11111110</a:t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> actual exponent = 254 – 127 = +127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Fraction: 111…11</a:t>
            </a:r>
            <a:r>
              <a:rPr lang="en-US" altLang="en-US" sz="2400" dirty="0"/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 significand ≈ 2.0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±2.0 × 2</a:t>
            </a:r>
            <a:r>
              <a:rPr lang="en-US" altLang="en-US" sz="2400" baseline="30000" dirty="0">
                <a:sym typeface="Symbol" panose="05050102010706020507" pitchFamily="18" charset="2"/>
              </a:rPr>
              <a:t>+127</a:t>
            </a:r>
            <a:r>
              <a:rPr lang="en-US" altLang="en-US" sz="2400" dirty="0">
                <a:sym typeface="Symbol" panose="05050102010706020507" pitchFamily="18" charset="2"/>
              </a:rPr>
              <a:t> ≈ </a:t>
            </a:r>
            <a:r>
              <a:rPr lang="en-US" altLang="en-US" sz="2400" dirty="0">
                <a:solidFill>
                  <a:srgbClr val="C00000"/>
                </a:solidFill>
                <a:sym typeface="Symbol" panose="05050102010706020507" pitchFamily="18" charset="2"/>
              </a:rPr>
              <a:t>±3.4 × 10</a:t>
            </a:r>
            <a:r>
              <a:rPr lang="en-US" altLang="en-US" sz="2400" baseline="30000" dirty="0">
                <a:solidFill>
                  <a:srgbClr val="C00000"/>
                </a:solidFill>
                <a:sym typeface="Symbol" panose="05050102010706020507" pitchFamily="18" charset="2"/>
              </a:rPr>
              <a:t>+38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501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4403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Double-Precision Range</a:t>
            </a:r>
          </a:p>
        </p:txBody>
      </p:sp>
      <p:sp>
        <p:nvSpPr>
          <p:cNvPr id="44036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Exponents 0000…00 and 1111…11 reserved</a:t>
            </a:r>
          </a:p>
          <a:p>
            <a:pPr eaLnBrk="1" hangingPunct="1"/>
            <a:r>
              <a:rPr lang="en-US" altLang="en-US" sz="2800" dirty="0"/>
              <a:t>Smallest value</a:t>
            </a:r>
          </a:p>
          <a:p>
            <a:pPr lvl="1" eaLnBrk="1" hangingPunct="1"/>
            <a:r>
              <a:rPr lang="en-US" altLang="en-US" sz="2400" dirty="0"/>
              <a:t>Exponent: 00000000001</a:t>
            </a:r>
            <a:br>
              <a:rPr lang="en-US" altLang="en-US" sz="2400" dirty="0"/>
            </a:br>
            <a:r>
              <a:rPr lang="en-US" altLang="en-US" sz="2400" dirty="0">
                <a:sym typeface="Symbol" panose="05050102010706020507" pitchFamily="18" charset="2"/>
              </a:rPr>
              <a:t> actual exponent = 1 – 1023 = –1022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Fraction: 000…00</a:t>
            </a:r>
            <a:r>
              <a:rPr lang="en-US" altLang="en-US" sz="2400" dirty="0"/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 significand = 1.0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±1.0 × 2</a:t>
            </a:r>
            <a:r>
              <a:rPr lang="en-US" altLang="en-US" sz="2400" baseline="30000" dirty="0">
                <a:sym typeface="Symbol" panose="05050102010706020507" pitchFamily="18" charset="2"/>
              </a:rPr>
              <a:t>–1022</a:t>
            </a:r>
            <a:r>
              <a:rPr lang="en-US" altLang="en-US" sz="2400" dirty="0">
                <a:sym typeface="Symbol" panose="05050102010706020507" pitchFamily="18" charset="2"/>
              </a:rPr>
              <a:t> ≈ </a:t>
            </a:r>
            <a:r>
              <a:rPr lang="en-US" altLang="en-US" sz="2400" dirty="0">
                <a:solidFill>
                  <a:srgbClr val="C00000"/>
                </a:solidFill>
                <a:sym typeface="Symbol" panose="05050102010706020507" pitchFamily="18" charset="2"/>
              </a:rPr>
              <a:t>±2.2 × 10</a:t>
            </a:r>
            <a:r>
              <a:rPr lang="en-US" altLang="en-US" sz="2400" baseline="30000" dirty="0">
                <a:solidFill>
                  <a:srgbClr val="C00000"/>
                </a:solidFill>
                <a:sym typeface="Symbol" panose="05050102010706020507" pitchFamily="18" charset="2"/>
              </a:rPr>
              <a:t>–308</a:t>
            </a:r>
          </a:p>
          <a:p>
            <a:pPr eaLnBrk="1" hangingPunct="1"/>
            <a:r>
              <a:rPr lang="en-US" altLang="en-US" sz="2800" dirty="0">
                <a:sym typeface="Symbol" panose="05050102010706020507" pitchFamily="18" charset="2"/>
              </a:rPr>
              <a:t>Largest value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Exponent: 11111111110</a:t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> actual exponent = 2046 – 1023 = +1023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Fraction: 111…11</a:t>
            </a:r>
            <a:r>
              <a:rPr lang="en-US" altLang="en-US" sz="2400" dirty="0"/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 significand ≈ 2.0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±2.0 × 2</a:t>
            </a:r>
            <a:r>
              <a:rPr lang="en-US" altLang="en-US" sz="2400" baseline="30000" dirty="0">
                <a:sym typeface="Symbol" panose="05050102010706020507" pitchFamily="18" charset="2"/>
              </a:rPr>
              <a:t>+1023</a:t>
            </a:r>
            <a:r>
              <a:rPr lang="en-US" altLang="en-US" sz="2400" dirty="0">
                <a:sym typeface="Symbol" panose="05050102010706020507" pitchFamily="18" charset="2"/>
              </a:rPr>
              <a:t> ≈ </a:t>
            </a:r>
            <a:r>
              <a:rPr lang="en-US" altLang="en-US" sz="2400" dirty="0">
                <a:solidFill>
                  <a:srgbClr val="C00000"/>
                </a:solidFill>
                <a:sym typeface="Symbol" panose="05050102010706020507" pitchFamily="18" charset="2"/>
              </a:rPr>
              <a:t>±1.8 × 10</a:t>
            </a:r>
            <a:r>
              <a:rPr lang="en-US" altLang="en-US" sz="2400" baseline="30000" dirty="0">
                <a:solidFill>
                  <a:srgbClr val="C00000"/>
                </a:solidFill>
                <a:sym typeface="Symbol" panose="05050102010706020507" pitchFamily="18" charset="2"/>
              </a:rPr>
              <a:t>+308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81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ARITHMETIC FOR COMPUTERS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Hoofdstuk 3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H3 V2.3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460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Floating-Point Precision</a:t>
            </a:r>
          </a:p>
        </p:txBody>
      </p:sp>
      <p:sp>
        <p:nvSpPr>
          <p:cNvPr id="4608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Relative precision</a:t>
            </a:r>
          </a:p>
          <a:p>
            <a:pPr lvl="1" eaLnBrk="1" hangingPunct="1"/>
            <a:r>
              <a:rPr lang="en-US" altLang="en-US" dirty="0"/>
              <a:t>all fraction bits are significant</a:t>
            </a:r>
          </a:p>
          <a:p>
            <a:pPr lvl="1" eaLnBrk="1" hangingPunct="1"/>
            <a:r>
              <a:rPr lang="en-US" altLang="en-US" dirty="0"/>
              <a:t>Implicit 1 is significant</a:t>
            </a:r>
          </a:p>
          <a:p>
            <a:pPr lvl="1" eaLnBrk="1" hangingPunct="1"/>
            <a:r>
              <a:rPr lang="en-US" altLang="en-US" dirty="0">
                <a:solidFill>
                  <a:srgbClr val="C00000"/>
                </a:solidFill>
              </a:rPr>
              <a:t>Single</a:t>
            </a:r>
            <a:r>
              <a:rPr lang="en-US" altLang="en-US" dirty="0"/>
              <a:t>: </a:t>
            </a:r>
            <a:r>
              <a:rPr lang="en-US" altLang="en-US" dirty="0" err="1"/>
              <a:t>approx</a:t>
            </a:r>
            <a:r>
              <a:rPr lang="en-US" altLang="en-US" dirty="0"/>
              <a:t> 2</a:t>
            </a:r>
            <a:r>
              <a:rPr lang="en-US" altLang="en-US" baseline="30000" dirty="0"/>
              <a:t>–24</a:t>
            </a:r>
          </a:p>
          <a:p>
            <a:pPr lvl="2" eaLnBrk="1" hangingPunct="1"/>
            <a:r>
              <a:rPr lang="en-US" altLang="en-US" dirty="0"/>
              <a:t>Equivalent to 24 × log</a:t>
            </a:r>
            <a:r>
              <a:rPr lang="en-US" altLang="en-US" baseline="-25000" dirty="0"/>
              <a:t>10</a:t>
            </a:r>
            <a:r>
              <a:rPr lang="en-US" altLang="en-US" dirty="0"/>
              <a:t>2 ≈ 24 × 0.3 ≈ </a:t>
            </a:r>
            <a:r>
              <a:rPr lang="en-US" altLang="en-US" dirty="0">
                <a:solidFill>
                  <a:srgbClr val="C00000"/>
                </a:solidFill>
              </a:rPr>
              <a:t>7 decimal digits of precision</a:t>
            </a:r>
          </a:p>
          <a:p>
            <a:pPr lvl="1" eaLnBrk="1" hangingPunct="1"/>
            <a:r>
              <a:rPr lang="en-US" altLang="en-US" dirty="0">
                <a:solidFill>
                  <a:srgbClr val="C00000"/>
                </a:solidFill>
              </a:rPr>
              <a:t>Double</a:t>
            </a:r>
            <a:r>
              <a:rPr lang="en-US" altLang="en-US" dirty="0"/>
              <a:t>: </a:t>
            </a:r>
            <a:r>
              <a:rPr lang="en-US" altLang="en-US" dirty="0" err="1"/>
              <a:t>approx</a:t>
            </a:r>
            <a:r>
              <a:rPr lang="en-US" altLang="en-US" dirty="0"/>
              <a:t> 2</a:t>
            </a:r>
            <a:r>
              <a:rPr lang="en-US" altLang="en-US" baseline="30000" dirty="0"/>
              <a:t>–53</a:t>
            </a:r>
          </a:p>
          <a:p>
            <a:pPr lvl="2" eaLnBrk="1" hangingPunct="1"/>
            <a:r>
              <a:rPr lang="en-US" altLang="en-US" dirty="0"/>
              <a:t>Equivalent to 53 × log</a:t>
            </a:r>
            <a:r>
              <a:rPr lang="en-US" altLang="en-US" baseline="-25000" dirty="0"/>
              <a:t>10</a:t>
            </a:r>
            <a:r>
              <a:rPr lang="en-US" altLang="en-US" dirty="0"/>
              <a:t>2 ≈ 53 × 0.3 ≈ </a:t>
            </a:r>
            <a:r>
              <a:rPr lang="en-US" altLang="en-US" dirty="0">
                <a:solidFill>
                  <a:srgbClr val="C00000"/>
                </a:solidFill>
              </a:rPr>
              <a:t>16 decimal digits of precision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047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Floating-Point Example</a:t>
            </a:r>
            <a:endParaRPr lang="en-AU" altLang="en-US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Represent –0.75 in IEEE 754 single and double precision</a:t>
            </a:r>
          </a:p>
          <a:p>
            <a:pPr lvl="1" eaLnBrk="1" hangingPunct="1"/>
            <a:r>
              <a:rPr lang="en-US" altLang="en-US" dirty="0"/>
              <a:t>–0.75 = (–1)</a:t>
            </a:r>
            <a:r>
              <a:rPr lang="en-US" altLang="en-US" baseline="30000" dirty="0"/>
              <a:t>1</a:t>
            </a:r>
            <a:r>
              <a:rPr lang="en-US" altLang="en-US" dirty="0"/>
              <a:t> × 1.1</a:t>
            </a:r>
            <a:r>
              <a:rPr lang="en-US" altLang="en-US" baseline="-25000" dirty="0"/>
              <a:t>2</a:t>
            </a:r>
            <a:r>
              <a:rPr lang="en-US" altLang="en-US" dirty="0"/>
              <a:t> × 2</a:t>
            </a:r>
            <a:r>
              <a:rPr lang="en-US" altLang="en-US" baseline="30000" dirty="0"/>
              <a:t>–1</a:t>
            </a:r>
          </a:p>
          <a:p>
            <a:pPr lvl="1" eaLnBrk="1" hangingPunct="1"/>
            <a:r>
              <a:rPr lang="en-US" altLang="en-US" dirty="0"/>
              <a:t>S = </a:t>
            </a:r>
            <a:r>
              <a:rPr lang="en-US" altLang="en-US" dirty="0">
                <a:solidFill>
                  <a:srgbClr val="7030A0"/>
                </a:solidFill>
              </a:rPr>
              <a:t>1</a:t>
            </a:r>
          </a:p>
          <a:p>
            <a:pPr lvl="1" eaLnBrk="1" hangingPunct="1"/>
            <a:r>
              <a:rPr lang="en-US" altLang="en-US" dirty="0"/>
              <a:t>Fraction = </a:t>
            </a:r>
            <a:r>
              <a:rPr lang="en-US" altLang="en-US" dirty="0">
                <a:solidFill>
                  <a:schemeClr val="tx2"/>
                </a:solidFill>
              </a:rPr>
              <a:t>1000…00</a:t>
            </a:r>
            <a:r>
              <a:rPr lang="en-US" altLang="en-US" baseline="-25000" dirty="0"/>
              <a:t>2</a:t>
            </a:r>
            <a:endParaRPr lang="en-US" altLang="en-US" dirty="0">
              <a:solidFill>
                <a:schemeClr val="folHlink"/>
              </a:solidFill>
            </a:endParaRPr>
          </a:p>
          <a:p>
            <a:pPr lvl="1" eaLnBrk="1" hangingPunct="1"/>
            <a:r>
              <a:rPr lang="en-US" altLang="en-US" dirty="0"/>
              <a:t>Exponent = –1 + Bias</a:t>
            </a:r>
          </a:p>
          <a:p>
            <a:pPr lvl="2" eaLnBrk="1" hangingPunct="1"/>
            <a:r>
              <a:rPr lang="en-US" altLang="en-US" dirty="0"/>
              <a:t>Single: –1 + 127 = 126 = </a:t>
            </a:r>
            <a:r>
              <a:rPr lang="en-US" altLang="en-US" dirty="0">
                <a:solidFill>
                  <a:srgbClr val="008000"/>
                </a:solidFill>
              </a:rPr>
              <a:t>01111110</a:t>
            </a:r>
            <a:r>
              <a:rPr lang="en-US" altLang="en-US" baseline="-25000" dirty="0"/>
              <a:t>2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Double: –1 + 1023 = 1022 = </a:t>
            </a:r>
            <a:r>
              <a:rPr lang="en-US" altLang="en-US" dirty="0">
                <a:solidFill>
                  <a:srgbClr val="008000"/>
                </a:solidFill>
              </a:rPr>
              <a:t>01111111110</a:t>
            </a:r>
            <a:r>
              <a:rPr lang="en-US" altLang="en-US" baseline="-25000" dirty="0"/>
              <a:t>2</a:t>
            </a:r>
            <a:endParaRPr lang="en-US" altLang="en-US" dirty="0"/>
          </a:p>
          <a:p>
            <a:pPr eaLnBrk="1" hangingPunct="1"/>
            <a:r>
              <a:rPr lang="en-US" altLang="en-US" dirty="0"/>
              <a:t>Single: </a:t>
            </a:r>
            <a:r>
              <a:rPr lang="en-US" altLang="en-US" dirty="0">
                <a:solidFill>
                  <a:srgbClr val="7030A0"/>
                </a:solidFill>
              </a:rPr>
              <a:t>1</a:t>
            </a:r>
            <a:r>
              <a:rPr lang="en-US" altLang="en-US" dirty="0">
                <a:solidFill>
                  <a:srgbClr val="008000"/>
                </a:solidFill>
              </a:rPr>
              <a:t>01111110</a:t>
            </a:r>
            <a:r>
              <a:rPr lang="en-US" altLang="en-US" dirty="0">
                <a:solidFill>
                  <a:schemeClr val="tx2"/>
                </a:solidFill>
              </a:rPr>
              <a:t>1000…00 </a:t>
            </a:r>
            <a:r>
              <a:rPr lang="en-US" alt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0xBF400000</a:t>
            </a:r>
          </a:p>
          <a:p>
            <a:pPr eaLnBrk="1" hangingPunct="1"/>
            <a:r>
              <a:rPr lang="en-US" altLang="en-US" dirty="0"/>
              <a:t>Double: </a:t>
            </a:r>
            <a:r>
              <a:rPr lang="en-US" altLang="en-US" dirty="0">
                <a:solidFill>
                  <a:srgbClr val="7030A0"/>
                </a:solidFill>
              </a:rPr>
              <a:t>1</a:t>
            </a:r>
            <a:r>
              <a:rPr lang="en-US" altLang="en-US" dirty="0">
                <a:solidFill>
                  <a:srgbClr val="008000"/>
                </a:solidFill>
              </a:rPr>
              <a:t>01111111110</a:t>
            </a:r>
            <a:r>
              <a:rPr lang="en-US" altLang="en-US" dirty="0">
                <a:solidFill>
                  <a:schemeClr val="tx2"/>
                </a:solidFill>
              </a:rPr>
              <a:t>1000…00</a:t>
            </a:r>
          </a:p>
          <a:p>
            <a:pPr lvl="2" eaLnBrk="1" hangingPunct="1"/>
            <a:r>
              <a:rPr lang="en-US" altLang="en-US" dirty="0">
                <a:solidFill>
                  <a:schemeClr val="tx2"/>
                </a:solidFill>
              </a:rPr>
              <a:t> 				</a:t>
            </a:r>
            <a:r>
              <a:rPr lang="en-US" alt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0xBFE8000000000000</a:t>
            </a:r>
            <a:endParaRPr lang="en-US" altLang="en-US" dirty="0">
              <a:solidFill>
                <a:schemeClr val="tx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883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Floating-Point Example</a:t>
            </a:r>
            <a:endParaRPr lang="en-AU" altLang="en-US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What number is represented by the single precision float (IEEE 754) </a:t>
            </a:r>
            <a:r>
              <a:rPr lang="en-US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0xC0A00000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chemeClr val="hlink"/>
                </a:solidFill>
              </a:rPr>
              <a:t>	1</a:t>
            </a:r>
            <a:r>
              <a:rPr lang="en-US" altLang="en-US" dirty="0">
                <a:solidFill>
                  <a:srgbClr val="008000"/>
                </a:solidFill>
              </a:rPr>
              <a:t>10000001</a:t>
            </a:r>
            <a:r>
              <a:rPr lang="en-US" altLang="en-US" dirty="0">
                <a:solidFill>
                  <a:schemeClr val="tx2"/>
                </a:solidFill>
              </a:rPr>
              <a:t>01000…00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= </a:t>
            </a:r>
            <a:r>
              <a:rPr lang="en-US" altLang="en-US" dirty="0">
                <a:solidFill>
                  <a:schemeClr val="hlink"/>
                </a:solidFill>
              </a:rPr>
              <a:t>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Fraction = </a:t>
            </a:r>
            <a:r>
              <a:rPr lang="en-US" altLang="en-US" dirty="0">
                <a:solidFill>
                  <a:schemeClr val="tx2"/>
                </a:solidFill>
              </a:rPr>
              <a:t>01000…00</a:t>
            </a:r>
            <a:r>
              <a:rPr lang="en-US" altLang="en-US" baseline="-25000" dirty="0"/>
              <a:t>2</a:t>
            </a:r>
            <a:endParaRPr lang="en-US" altLang="en-US" dirty="0">
              <a:solidFill>
                <a:schemeClr val="folHlink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Exponent = </a:t>
            </a:r>
            <a:r>
              <a:rPr lang="en-US" altLang="en-US" dirty="0">
                <a:solidFill>
                  <a:srgbClr val="008000"/>
                </a:solidFill>
              </a:rPr>
              <a:t>10000001</a:t>
            </a:r>
            <a:r>
              <a:rPr lang="en-US" altLang="en-US" baseline="-25000" dirty="0"/>
              <a:t>2</a:t>
            </a:r>
            <a:r>
              <a:rPr lang="en-US" altLang="en-US" dirty="0"/>
              <a:t> = 129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x = (–1)</a:t>
            </a:r>
            <a:r>
              <a:rPr lang="en-US" altLang="en-US" baseline="30000" dirty="0"/>
              <a:t>1</a:t>
            </a:r>
            <a:r>
              <a:rPr lang="en-US" altLang="en-US" dirty="0"/>
              <a:t> × </a:t>
            </a:r>
            <a:r>
              <a:rPr lang="en-US" altLang="en-US"/>
              <a:t>(1.01</a:t>
            </a:r>
            <a:r>
              <a:rPr lang="en-US" altLang="en-US" baseline="-25000"/>
              <a:t>2</a:t>
            </a:r>
            <a:r>
              <a:rPr lang="en-US" altLang="en-US" dirty="0"/>
              <a:t>) × 2</a:t>
            </a:r>
            <a:r>
              <a:rPr lang="en-US" altLang="en-US" baseline="30000" dirty="0"/>
              <a:t>(129 – 127)</a:t>
            </a:r>
            <a:endParaRPr lang="en-US" altLang="en-US" dirty="0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= (–1) × 1.25 × 2</a:t>
            </a:r>
            <a:r>
              <a:rPr lang="en-US" altLang="en-US" baseline="30000" dirty="0"/>
              <a:t>2</a:t>
            </a:r>
            <a:endParaRPr lang="en-US" altLang="en-US" dirty="0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= –5.0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618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5222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Denormal Numbers</a:t>
            </a:r>
          </a:p>
        </p:txBody>
      </p:sp>
      <p:sp>
        <p:nvSpPr>
          <p:cNvPr id="52228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Exponent = 000...0 </a:t>
            </a:r>
            <a:r>
              <a:rPr lang="en-US" altLang="en-US">
                <a:sym typeface="Symbol" panose="05050102010706020507" pitchFamily="18" charset="2"/>
              </a:rPr>
              <a:t> </a:t>
            </a:r>
            <a:r>
              <a:rPr lang="en-US" altLang="en-US"/>
              <a:t>hidden bit is 0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684213" y="2565400"/>
            <a:ext cx="77724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Smaller than normal numbers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>
                <a:solidFill>
                  <a:srgbClr val="000000"/>
                </a:solidFill>
              </a:rPr>
              <a:t>allow for gradual underflow, with diminishing precision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Denormal with fraction = 000...0</a:t>
            </a:r>
          </a:p>
        </p:txBody>
      </p:sp>
      <p:sp>
        <p:nvSpPr>
          <p:cNvPr id="52230" name="AutoShape 7"/>
          <p:cNvSpPr>
            <a:spLocks/>
          </p:cNvSpPr>
          <p:nvPr/>
        </p:nvSpPr>
        <p:spPr bwMode="auto">
          <a:xfrm>
            <a:off x="3132138" y="5589588"/>
            <a:ext cx="2287587" cy="647700"/>
          </a:xfrm>
          <a:prstGeom prst="borderCallout1">
            <a:avLst>
              <a:gd name="adj1" fmla="val 17648"/>
              <a:gd name="adj2" fmla="val 103333"/>
              <a:gd name="adj3" fmla="val -26472"/>
              <a:gd name="adj4" fmla="val 123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Two representations of 0.0!</a:t>
            </a:r>
            <a:endParaRPr lang="en-AU" altLang="en-US" sz="1800">
              <a:solidFill>
                <a:srgbClr val="000000"/>
              </a:solidFill>
            </a:endParaRPr>
          </a:p>
        </p:txBody>
      </p:sp>
      <p:graphicFrame>
        <p:nvGraphicFramePr>
          <p:cNvPr id="5223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160608"/>
              </p:ext>
            </p:extLst>
          </p:nvPr>
        </p:nvGraphicFramePr>
        <p:xfrm>
          <a:off x="1955800" y="1916113"/>
          <a:ext cx="462121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Vergelijking" r:id="rId4" imgW="1930320" imgH="228600" progId="Equation.3">
                  <p:embed/>
                </p:oleObj>
              </mc:Choice>
              <mc:Fallback>
                <p:oleObj name="Vergelijking" r:id="rId4" imgW="1930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916113"/>
                        <a:ext cx="4621213" cy="5461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8556814"/>
              </p:ext>
            </p:extLst>
          </p:nvPr>
        </p:nvGraphicFramePr>
        <p:xfrm>
          <a:off x="1955800" y="4868863"/>
          <a:ext cx="459105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Vergelijking" r:id="rId6" imgW="1917360" imgH="228600" progId="Equation.3">
                  <p:embed/>
                </p:oleObj>
              </mc:Choice>
              <mc:Fallback>
                <p:oleObj name="Vergelijking" r:id="rId6" imgW="1917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4868863"/>
                        <a:ext cx="4591050" cy="5461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647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Infinities and NaNs</a:t>
            </a:r>
          </a:p>
        </p:txBody>
      </p:sp>
      <p:sp>
        <p:nvSpPr>
          <p:cNvPr id="5427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Exponent = 111...1, Fraction = 000...0</a:t>
            </a:r>
          </a:p>
          <a:p>
            <a:pPr lvl="1" eaLnBrk="1" hangingPunct="1"/>
            <a:r>
              <a:rPr lang="en-US" altLang="en-US"/>
              <a:t>±Infinity</a:t>
            </a:r>
          </a:p>
          <a:p>
            <a:pPr lvl="1" eaLnBrk="1" hangingPunct="1"/>
            <a:r>
              <a:rPr lang="en-US" altLang="en-US"/>
              <a:t>Can be used in subsequent calculations, avoiding need for overflow check</a:t>
            </a:r>
          </a:p>
          <a:p>
            <a:pPr eaLnBrk="1" hangingPunct="1"/>
            <a:r>
              <a:rPr lang="en-US" altLang="en-US"/>
              <a:t>Exponent = 111...1, Fraction ≠ 000...0</a:t>
            </a:r>
          </a:p>
          <a:p>
            <a:pPr lvl="1" eaLnBrk="1" hangingPunct="1"/>
            <a:r>
              <a:rPr lang="en-US" altLang="en-US"/>
              <a:t>Not-a-Number (NaN)</a:t>
            </a:r>
          </a:p>
          <a:p>
            <a:pPr lvl="1" eaLnBrk="1" hangingPunct="1"/>
            <a:r>
              <a:rPr lang="en-US" altLang="en-US"/>
              <a:t>Indicates illegal or undefined result</a:t>
            </a:r>
          </a:p>
          <a:p>
            <a:pPr lvl="2" eaLnBrk="1" hangingPunct="1"/>
            <a:r>
              <a:rPr lang="en-US" altLang="en-US"/>
              <a:t>e.g., 0.0 / 0.0</a:t>
            </a:r>
          </a:p>
          <a:p>
            <a:pPr lvl="1" eaLnBrk="1" hangingPunct="1"/>
            <a:r>
              <a:rPr lang="en-US" altLang="en-US"/>
              <a:t>Can be used in subsequent calculations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3756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FP Instructions in LEGv8</a:t>
            </a:r>
            <a:endParaRPr lang="en-AU" altLang="en-US"/>
          </a:p>
        </p:txBody>
      </p:sp>
      <p:sp>
        <p:nvSpPr>
          <p:cNvPr id="7066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Separate FP registers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32 x 32-bits single-precision: S0, …, S31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32 x 64-bits double-precision:  D0, …, D31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Sn stored in the lower 32 bits of </a:t>
            </a:r>
            <a:r>
              <a:rPr lang="en-US" altLang="en-US" sz="2400" dirty="0" err="1"/>
              <a:t>Dn</a:t>
            </a: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FP instructions operate only on FP registers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Programs generally don’t do integer ops on FP data, or vice versa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More registers with minimal code-size impact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FP load and store instructions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LDURS, LDURD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STURS, STURD</a:t>
            </a:r>
          </a:p>
          <a:p>
            <a:pPr lvl="1" eaLnBrk="1" hangingPunct="1">
              <a:lnSpc>
                <a:spcPct val="80000"/>
              </a:lnSpc>
            </a:pPr>
            <a:endParaRPr lang="en-AU" altLang="en-US" sz="2000" dirty="0">
              <a:latin typeface="Lucida Console" panose="020B0609040504020204" pitchFamily="49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78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7270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FP Instructions in LEGv8</a:t>
            </a:r>
            <a:endParaRPr lang="en-AU" altLang="en-US"/>
          </a:p>
        </p:txBody>
      </p:sp>
      <p:sp>
        <p:nvSpPr>
          <p:cNvPr id="7270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Single-precision arithmetic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FADDS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FSUBS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FMULS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FDIVS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000" dirty="0"/>
              <a:t>e.g., </a:t>
            </a:r>
            <a:r>
              <a:rPr lang="en-US" altLang="en-US" sz="2000" dirty="0">
                <a:latin typeface="Lucida Console" panose="020B0609040504020204" pitchFamily="49" charset="0"/>
              </a:rPr>
              <a:t>FADDS S2, S4, S6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Double-precision arithmetic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FADDD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FSUBD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FMULD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FDIVD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000" dirty="0"/>
              <a:t>e.g., </a:t>
            </a:r>
            <a:r>
              <a:rPr lang="en-US" altLang="en-US" sz="2000" dirty="0">
                <a:latin typeface="Lucida Console" panose="020B0609040504020204" pitchFamily="49" charset="0"/>
              </a:rPr>
              <a:t>FADDD D2, D4, D6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Single- and double-precision comparison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FCMPS, FCMPD</a:t>
            </a:r>
            <a:endParaRPr lang="en-US" altLang="en-US" sz="24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Sets or clears FP condition-code bits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2000" dirty="0">
              <a:latin typeface="Lucida Console" panose="020B0609040504020204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Branch on FP condition code true or false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latin typeface="Lucida Console" panose="020B0609040504020204" pitchFamily="49" charset="0"/>
              </a:rPr>
              <a:t>B.cond</a:t>
            </a:r>
            <a:endParaRPr lang="en-AU" altLang="en-US" sz="2000" dirty="0">
              <a:latin typeface="Lucida Console" panose="020B0609040504020204" pitchFamily="49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621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7475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FP Example: °F to °C</a:t>
            </a:r>
          </a:p>
        </p:txBody>
      </p:sp>
      <p:sp>
        <p:nvSpPr>
          <p:cNvPr id="7475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 code: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float f2c (float </a:t>
            </a:r>
            <a:r>
              <a:rPr lang="en-US" altLang="en-US" sz="2400" dirty="0" err="1">
                <a:latin typeface="Lucida Console" panose="020B0609040504020204" pitchFamily="49" charset="0"/>
              </a:rPr>
              <a:t>fahr</a:t>
            </a:r>
            <a:r>
              <a:rPr lang="en-US" altLang="en-US" sz="2400" dirty="0">
                <a:latin typeface="Lucida Console" panose="020B0609040504020204" pitchFamily="49" charset="0"/>
              </a:rPr>
              <a:t>) {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  return ((5.0/9.0)*(</a:t>
            </a:r>
            <a:r>
              <a:rPr lang="en-US" altLang="en-US" sz="2400" dirty="0" err="1">
                <a:latin typeface="Lucida Console" panose="020B0609040504020204" pitchFamily="49" charset="0"/>
              </a:rPr>
              <a:t>fahr</a:t>
            </a:r>
            <a:r>
              <a:rPr lang="en-US" altLang="en-US" sz="2400" dirty="0">
                <a:latin typeface="Lucida Console" panose="020B0609040504020204" pitchFamily="49" charset="0"/>
              </a:rPr>
              <a:t> - 32.0));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}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>
                <a:latin typeface="Lucida Console" panose="020B0609040504020204" pitchFamily="49" charset="0"/>
              </a:rPr>
              <a:t>fahr</a:t>
            </a:r>
            <a:r>
              <a:rPr lang="en-US" altLang="en-US" sz="2400" dirty="0"/>
              <a:t> in S0, result in S0, literals in global memory space with offset from X27 (const5, const9, const32).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Compiled LEGv8 code: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</a:t>
            </a:r>
            <a:r>
              <a:rPr lang="en-US" altLang="en-US" sz="1800" dirty="0">
                <a:latin typeface="Lucida Console" panose="020B0609040504020204" pitchFamily="49" charset="0"/>
              </a:rPr>
              <a:t>f2c: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LDURS S16, [X27, const5]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LDURS S17, [X27, const9]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FDIVS S18, S16, S17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LDURS S19, [X27, const32]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FSUBS S20, S0, S19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FMULS S0,  S18, S20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    BR    LR</a:t>
            </a:r>
            <a:endParaRPr lang="en-US" altLang="en-US" sz="2400" dirty="0">
              <a:latin typeface="Lucida Console" panose="020B0609040504020204" pitchFamily="49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5501552" y="3650124"/>
            <a:ext cx="3044488" cy="1200329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ARM Call </a:t>
            </a:r>
            <a:r>
              <a:rPr lang="nl-NL" dirty="0" err="1">
                <a:solidFill>
                  <a:schemeClr val="bg1"/>
                </a:solidFill>
              </a:rPr>
              <a:t>Convention</a:t>
            </a:r>
            <a:r>
              <a:rPr lang="nl-NL" dirty="0">
                <a:solidFill>
                  <a:schemeClr val="bg1"/>
                </a:solidFill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</a:rPr>
              <a:t>D0-D7: Arguments / Results</a:t>
            </a:r>
          </a:p>
          <a:p>
            <a:r>
              <a:rPr lang="en-US" dirty="0">
                <a:solidFill>
                  <a:schemeClr val="bg1"/>
                </a:solidFill>
              </a:rPr>
              <a:t>D8-D15: Saved by </a:t>
            </a:r>
            <a:r>
              <a:rPr lang="en-US" dirty="0" err="1">
                <a:solidFill>
                  <a:schemeClr val="bg1"/>
                </a:solidFill>
              </a:rPr>
              <a:t>callee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D16-D31: Temporaries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1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-415389"/>
            <a:ext cx="8459787" cy="1323439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FP Example: Matrix Multiplication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X = X + Y </a:t>
            </a:r>
            <a:r>
              <a:rPr lang="en-US" altLang="en-US" sz="2800" dirty="0">
                <a:cs typeface="Arial" panose="020B0604020202020204" pitchFamily="34" charset="0"/>
              </a:rPr>
              <a:t>× Z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cs typeface="Arial" panose="020B0604020202020204" pitchFamily="34" charset="0"/>
              </a:rPr>
              <a:t>All 32 × 32 matrices, 64-bit double-precision elements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 code: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</a:t>
            </a:r>
            <a:r>
              <a:rPr lang="nb-NO" altLang="en-US" sz="2400" dirty="0">
                <a:latin typeface="Lucida Console" panose="020B0609040504020204" pitchFamily="49" charset="0"/>
              </a:rPr>
              <a:t>void mm(double x[][],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      double y[][], double z[][]) {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int i, j, k;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for (i = 0; i! = 32; i = i + 1)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  for (j = 0; j! = 32; j = j + 1)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    for (k = 0; k! = 32; k = k + 1)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      x[i][j] = x[i][j]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                  + y[i][k] * z[k][j];</a:t>
            </a:r>
            <a:br>
              <a:rPr lang="nb-NO" altLang="en-US" sz="2400" dirty="0">
                <a:latin typeface="Lucida Console" panose="020B0609040504020204" pitchFamily="49" charset="0"/>
              </a:rPr>
            </a:br>
            <a:r>
              <a:rPr lang="nb-NO" altLang="en-US" sz="2400" dirty="0">
                <a:latin typeface="Lucida Console" panose="020B0609040504020204" pitchFamily="49" charset="0"/>
              </a:rPr>
              <a:t>}</a:t>
            </a:r>
            <a:endParaRPr lang="en-US" altLang="en-US" sz="2400" dirty="0">
              <a:latin typeface="Lucida Console" panose="020B0609040504020204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Addresses of </a:t>
            </a:r>
            <a:r>
              <a:rPr lang="en-US" altLang="en-US" sz="2400" dirty="0">
                <a:latin typeface="Lucida Console" panose="020B0609040504020204" pitchFamily="49" charset="0"/>
              </a:rPr>
              <a:t>x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y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z</a:t>
            </a:r>
            <a:r>
              <a:rPr lang="en-US" altLang="en-US" sz="2400" dirty="0"/>
              <a:t> in X0, X1, X2, and</a:t>
            </a:r>
            <a:br>
              <a:rPr lang="en-US" altLang="en-US" sz="2400" dirty="0"/>
            </a:b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j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k</a:t>
            </a:r>
            <a:r>
              <a:rPr lang="en-US" altLang="en-US" sz="2400" dirty="0"/>
              <a:t> in X9, X10, X11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304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Rectangle 5"/>
          <p:cNvSpPr>
            <a:spLocks noChangeArrowheads="1"/>
          </p:cNvSpPr>
          <p:nvPr/>
        </p:nvSpPr>
        <p:spPr bwMode="auto">
          <a:xfrm>
            <a:off x="684213" y="1125538"/>
            <a:ext cx="352774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  LEGv8 code: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800" dirty="0">
                <a:solidFill>
                  <a:srgbClr val="000000"/>
                </a:solidFill>
                <a:latin typeface="Lucida Console" panose="020B0609040504020204" pitchFamily="49" charset="0"/>
              </a:rPr>
              <a:t>mm:	</a:t>
            </a: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ADDI  X12, XZR, #32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MOV   X9, XZR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L1:	MOV   X10, XZR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L2:	MOV   X11, XZR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LSL   X13, X9, #5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   X14, X13, X10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LSL   X15, X14, #3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   X16, X0, X15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LDURD D8, [X16, #0]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L3:	LSL   X13, X9, #5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   X14, X13, X11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LSL   X15, X14, #3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   X17, X1, X15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LDURD D9, [X17, #0]</a:t>
            </a:r>
          </a:p>
          <a:p>
            <a:pPr marL="746125" indent="-746125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082675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</a:t>
            </a:r>
          </a:p>
        </p:txBody>
      </p:sp>
      <p:sp>
        <p:nvSpPr>
          <p:cNvPr id="7885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2" y="-415389"/>
            <a:ext cx="8459787" cy="1323439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FP Example: Matrix Multiplication</a:t>
            </a:r>
            <a:endParaRPr lang="en-AU" altLang="en-US" sz="40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29</a:t>
            </a:fld>
            <a:endParaRPr lang="nl-NL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814094" y="1052736"/>
            <a:ext cx="386236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None/>
              <a:tabLst>
                <a:tab pos="1147763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</a:t>
            </a: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LSL   X13, X11, #5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   X14, X13, X11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LSL   X15, X14, #3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   X17, X2, X15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LDURD D10, [X17, #0]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FMULD D11, D9, D10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FADDD D8, D8, D11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ADDI  X11, X11, #1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CMP   X11, X12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B.LT  L3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STURD D8, [X16, #0]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ADDI  X10, X10, #1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CMP   X10, X12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B.LT  L2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ADDI  X9, X9, #1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CMP   X9, X12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B.LT  L1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None/>
              <a:tabLst>
                <a:tab pos="1147763" algn="l"/>
              </a:tabLst>
              <a:defRPr/>
            </a:pPr>
            <a:r>
              <a:rPr lang="en-AU" alt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	BR    LR</a:t>
            </a:r>
          </a:p>
          <a:p>
            <a:pPr marL="690563" indent="-690563" fontAlgn="base">
              <a:lnSpc>
                <a:spcPct val="110000"/>
              </a:lnSpc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  <a:tabLst>
                <a:tab pos="1147763" algn="l"/>
              </a:tabLst>
              <a:defRPr/>
            </a:pPr>
            <a:endParaRPr lang="en-US" altLang="en-US" sz="160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4" name="Rechte verbindingslijn 3"/>
          <p:cNvCxnSpPr/>
          <p:nvPr/>
        </p:nvCxnSpPr>
        <p:spPr bwMode="auto">
          <a:xfrm>
            <a:off x="4427984" y="1125538"/>
            <a:ext cx="0" cy="51117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5955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Arithmetic for Computers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 dirty="0"/>
              <a:t>Operations on integers</a:t>
            </a:r>
          </a:p>
          <a:p>
            <a:pPr lvl="1" eaLnBrk="1" hangingPunct="1"/>
            <a:r>
              <a:rPr lang="en-AU" altLang="en-US" dirty="0"/>
              <a:t>Addition and subtraction</a:t>
            </a:r>
          </a:p>
          <a:p>
            <a:pPr lvl="1" eaLnBrk="1" hangingPunct="1"/>
            <a:r>
              <a:rPr lang="en-AU" altLang="en-US" dirty="0"/>
              <a:t>Multiplication </a:t>
            </a:r>
            <a:r>
              <a:rPr lang="en-AU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and division</a:t>
            </a:r>
          </a:p>
          <a:p>
            <a:pPr lvl="1" eaLnBrk="1" hangingPunct="1"/>
            <a:r>
              <a:rPr lang="en-AU" altLang="en-US" dirty="0"/>
              <a:t>Dealing with overflow</a:t>
            </a:r>
          </a:p>
          <a:p>
            <a:pPr eaLnBrk="1" hangingPunct="1"/>
            <a:r>
              <a:rPr lang="en-AU" altLang="en-US" dirty="0"/>
              <a:t>Floating-point real numbers</a:t>
            </a:r>
          </a:p>
          <a:p>
            <a:pPr lvl="1" eaLnBrk="1" hangingPunct="1"/>
            <a:r>
              <a:rPr lang="en-AU" altLang="en-US" dirty="0"/>
              <a:t>Representation and operations </a:t>
            </a:r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 rot="5400000">
            <a:off x="8017669" y="759619"/>
            <a:ext cx="1885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§3.1 Introduction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706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Concluding Remarks</a:t>
            </a:r>
            <a:endParaRPr lang="en-AU" altLang="en-US"/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Bits have no inherent meaning</a:t>
            </a:r>
          </a:p>
          <a:p>
            <a:pPr lvl="1" eaLnBrk="1" hangingPunct="1"/>
            <a:r>
              <a:rPr lang="en-AU" altLang="en-US"/>
              <a:t>Interpretation depends on the instructions applied</a:t>
            </a:r>
          </a:p>
          <a:p>
            <a:pPr lvl="1" eaLnBrk="1" hangingPunct="1"/>
            <a:endParaRPr lang="en-AU" altLang="en-US"/>
          </a:p>
          <a:p>
            <a:pPr eaLnBrk="1" hangingPunct="1"/>
            <a:r>
              <a:rPr lang="en-AU" altLang="en-US"/>
              <a:t>Computer representations of numbers</a:t>
            </a:r>
          </a:p>
          <a:p>
            <a:pPr lvl="1" eaLnBrk="1" hangingPunct="1"/>
            <a:r>
              <a:rPr lang="en-AU" altLang="en-US"/>
              <a:t>Finite range and precision</a:t>
            </a:r>
          </a:p>
          <a:p>
            <a:pPr lvl="1" eaLnBrk="1" hangingPunct="1"/>
            <a:r>
              <a:rPr lang="en-AU" altLang="en-US"/>
              <a:t>Need to account for this in programs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 rot="5400000">
            <a:off x="7554119" y="1223169"/>
            <a:ext cx="28130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§3.9 Concluding Remarks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07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Concluding Remarks</a:t>
            </a:r>
            <a:endParaRPr lang="en-AU" altLang="en-US"/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ISAs support arithmetic</a:t>
            </a:r>
          </a:p>
          <a:p>
            <a:pPr lvl="1" eaLnBrk="1" hangingPunct="1"/>
            <a:r>
              <a:rPr lang="en-US" altLang="en-US"/>
              <a:t>Signed and unsigned integers</a:t>
            </a:r>
          </a:p>
          <a:p>
            <a:pPr lvl="1" eaLnBrk="1" hangingPunct="1"/>
            <a:r>
              <a:rPr lang="en-US" altLang="en-US"/>
              <a:t>Floating-point approximation to reals</a:t>
            </a:r>
          </a:p>
          <a:p>
            <a:pPr lvl="1" eaLnBrk="1" hangingPunct="1"/>
            <a:endParaRPr lang="en-US" altLang="en-US"/>
          </a:p>
          <a:p>
            <a:pPr eaLnBrk="1" hangingPunct="1"/>
            <a:r>
              <a:rPr lang="en-US" altLang="en-US"/>
              <a:t>Bounded range and precision</a:t>
            </a:r>
          </a:p>
          <a:p>
            <a:pPr lvl="1" eaLnBrk="1" hangingPunct="1"/>
            <a:r>
              <a:rPr lang="en-US" altLang="en-US"/>
              <a:t>Operations can overflow and underflow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15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Addition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Subtraction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Right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left</a:t>
            </a:r>
            <a:r>
              <a:rPr lang="nl-NL" dirty="0"/>
              <a:t> </a:t>
            </a:r>
            <a:r>
              <a:rPr lang="nl-NL" dirty="0" err="1"/>
              <a:t>addition</a:t>
            </a:r>
            <a:r>
              <a:rPr lang="nl-NL" dirty="0"/>
              <a:t>, bit </a:t>
            </a:r>
            <a:r>
              <a:rPr lang="nl-NL" dirty="0" err="1"/>
              <a:t>by</a:t>
            </a:r>
            <a:r>
              <a:rPr lang="nl-NL" dirty="0"/>
              <a:t> bit.</a:t>
            </a:r>
          </a:p>
          <a:p>
            <a:endParaRPr lang="nl-NL" dirty="0"/>
          </a:p>
          <a:p>
            <a:r>
              <a:rPr lang="nl-NL" dirty="0"/>
              <a:t>Carries </a:t>
            </a:r>
            <a:r>
              <a:rPr lang="nl-NL" dirty="0" err="1"/>
              <a:t>passed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the next digit </a:t>
            </a:r>
            <a:r>
              <a:rPr lang="nl-NL" dirty="0" err="1"/>
              <a:t>to</a:t>
            </a:r>
            <a:r>
              <a:rPr lang="nl-NL" dirty="0"/>
              <a:t> the </a:t>
            </a:r>
            <a:r>
              <a:rPr lang="nl-NL" dirty="0" err="1"/>
              <a:t>left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 err="1"/>
              <a:t>Behavior</a:t>
            </a:r>
            <a:r>
              <a:rPr lang="nl-NL" dirty="0"/>
              <a:t> as </a:t>
            </a:r>
            <a:r>
              <a:rPr lang="nl-NL" dirty="0" err="1"/>
              <a:t>expected</a:t>
            </a:r>
            <a:r>
              <a:rPr lang="nl-NL" dirty="0"/>
              <a:t>, </a:t>
            </a:r>
            <a:r>
              <a:rPr lang="nl-NL" dirty="0" err="1"/>
              <a:t>because</a:t>
            </a:r>
            <a:r>
              <a:rPr lang="nl-NL" dirty="0"/>
              <a:t> we </a:t>
            </a:r>
            <a:r>
              <a:rPr lang="nl-NL" dirty="0" err="1"/>
              <a:t>humans</a:t>
            </a:r>
            <a:r>
              <a:rPr lang="nl-NL" dirty="0"/>
              <a:t> do the </a:t>
            </a:r>
            <a:r>
              <a:rPr lang="nl-NL" dirty="0" err="1"/>
              <a:t>same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 err="1"/>
              <a:t>Subtraction</a:t>
            </a:r>
            <a:r>
              <a:rPr lang="nl-NL" dirty="0"/>
              <a:t> is the </a:t>
            </a:r>
            <a:r>
              <a:rPr lang="nl-NL" dirty="0" err="1"/>
              <a:t>same</a:t>
            </a:r>
            <a:r>
              <a:rPr lang="nl-NL" dirty="0"/>
              <a:t> as </a:t>
            </a:r>
            <a:r>
              <a:rPr lang="nl-NL" dirty="0" err="1"/>
              <a:t>addition</a:t>
            </a:r>
            <a:r>
              <a:rPr lang="nl-NL" dirty="0"/>
              <a:t>: the </a:t>
            </a:r>
            <a:r>
              <a:rPr lang="nl-NL" dirty="0" err="1"/>
              <a:t>appropriate</a:t>
            </a:r>
            <a:r>
              <a:rPr lang="nl-NL" dirty="0"/>
              <a:t> </a:t>
            </a:r>
            <a:r>
              <a:rPr lang="nl-NL" dirty="0" err="1"/>
              <a:t>operand</a:t>
            </a:r>
            <a:r>
              <a:rPr lang="nl-NL" dirty="0"/>
              <a:t> is </a:t>
            </a:r>
            <a:r>
              <a:rPr lang="nl-NL" dirty="0" err="1"/>
              <a:t>simply</a:t>
            </a:r>
            <a:r>
              <a:rPr lang="nl-NL" dirty="0"/>
              <a:t> </a:t>
            </a:r>
            <a:r>
              <a:rPr lang="nl-NL" dirty="0" err="1"/>
              <a:t>negated</a:t>
            </a:r>
            <a:r>
              <a:rPr lang="nl-NL" dirty="0"/>
              <a:t> </a:t>
            </a:r>
            <a:r>
              <a:rPr lang="nl-NL" dirty="0" err="1"/>
              <a:t>before</a:t>
            </a:r>
            <a:r>
              <a:rPr lang="nl-NL" dirty="0"/>
              <a:t> </a:t>
            </a:r>
            <a:r>
              <a:rPr lang="nl-NL" dirty="0" err="1"/>
              <a:t>being</a:t>
            </a:r>
            <a:r>
              <a:rPr lang="nl-NL" dirty="0"/>
              <a:t> </a:t>
            </a:r>
            <a:r>
              <a:rPr lang="nl-NL" dirty="0" err="1"/>
              <a:t>added</a:t>
            </a:r>
            <a:r>
              <a:rPr lang="nl-NL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CTA01 H3 V2.3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6" name="TextBox 11"/>
          <p:cNvSpPr txBox="1"/>
          <p:nvPr/>
        </p:nvSpPr>
        <p:spPr>
          <a:xfrm>
            <a:off x="7956376" y="116850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8224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pic>
        <p:nvPicPr>
          <p:cNvPr id="9219" name="Picture 9" descr="f03-01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844675"/>
            <a:ext cx="6938962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Integer Addition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74687"/>
          </a:xfrm>
        </p:spPr>
        <p:txBody>
          <a:bodyPr/>
          <a:lstStyle/>
          <a:p>
            <a:pPr eaLnBrk="1" hangingPunct="1"/>
            <a:r>
              <a:rPr lang="en-US" altLang="en-US"/>
              <a:t>Example: 7 + 6</a:t>
            </a:r>
            <a:endParaRPr lang="en-AU" altLang="en-US"/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 rot="5400000">
            <a:off x="7369969" y="1407319"/>
            <a:ext cx="31813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§3.2 Addition and Subtraction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84213" y="3644900"/>
            <a:ext cx="77724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800" dirty="0">
                <a:solidFill>
                  <a:srgbClr val="000000"/>
                </a:solidFill>
              </a:rPr>
              <a:t>Overflow if result out of range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sz="2400" dirty="0">
                <a:solidFill>
                  <a:srgbClr val="000000"/>
                </a:solidFill>
              </a:rPr>
              <a:t>Adding +</a:t>
            </a:r>
            <a:r>
              <a:rPr lang="en-US" altLang="en-US" sz="2400" dirty="0" err="1">
                <a:solidFill>
                  <a:srgbClr val="000000"/>
                </a:solidFill>
              </a:rPr>
              <a:t>ve</a:t>
            </a:r>
            <a:r>
              <a:rPr lang="en-US" altLang="en-US" sz="2400" dirty="0">
                <a:solidFill>
                  <a:srgbClr val="000000"/>
                </a:solidFill>
              </a:rPr>
              <a:t> and –</a:t>
            </a:r>
            <a:r>
              <a:rPr lang="en-US" altLang="en-US" sz="2400" dirty="0" err="1">
                <a:solidFill>
                  <a:srgbClr val="000000"/>
                </a:solidFill>
              </a:rPr>
              <a:t>ve</a:t>
            </a:r>
            <a:r>
              <a:rPr lang="en-US" altLang="en-US" sz="2400" dirty="0">
                <a:solidFill>
                  <a:srgbClr val="000000"/>
                </a:solidFill>
              </a:rPr>
              <a:t> operands, no overflow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sz="2400" dirty="0">
                <a:solidFill>
                  <a:srgbClr val="000000"/>
                </a:solidFill>
              </a:rPr>
              <a:t>Adding two +</a:t>
            </a:r>
            <a:r>
              <a:rPr lang="en-US" altLang="en-US" sz="2400" dirty="0" err="1">
                <a:solidFill>
                  <a:srgbClr val="000000"/>
                </a:solidFill>
              </a:rPr>
              <a:t>ve</a:t>
            </a:r>
            <a:r>
              <a:rPr lang="en-US" altLang="en-US" sz="2400" dirty="0">
                <a:solidFill>
                  <a:srgbClr val="000000"/>
                </a:solidFill>
              </a:rPr>
              <a:t> operands</a:t>
            </a:r>
          </a:p>
          <a:p>
            <a:pPr lvl="2"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000" dirty="0">
                <a:solidFill>
                  <a:srgbClr val="000000"/>
                </a:solidFill>
              </a:rPr>
              <a:t>Overflow if result sign is 1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sz="2400" dirty="0">
                <a:solidFill>
                  <a:srgbClr val="000000"/>
                </a:solidFill>
              </a:rPr>
              <a:t>Adding two –</a:t>
            </a:r>
            <a:r>
              <a:rPr lang="en-US" altLang="en-US" sz="2400" dirty="0" err="1">
                <a:solidFill>
                  <a:srgbClr val="000000"/>
                </a:solidFill>
              </a:rPr>
              <a:t>ve</a:t>
            </a:r>
            <a:r>
              <a:rPr lang="en-US" altLang="en-US" sz="2400" dirty="0">
                <a:solidFill>
                  <a:srgbClr val="000000"/>
                </a:solidFill>
              </a:rPr>
              <a:t> operands</a:t>
            </a:r>
          </a:p>
          <a:p>
            <a:pPr lvl="2"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000" dirty="0">
                <a:solidFill>
                  <a:srgbClr val="000000"/>
                </a:solidFill>
              </a:rPr>
              <a:t>Overflow if result sign is 0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9" name="TextBox 11"/>
          <p:cNvSpPr txBox="1"/>
          <p:nvPr/>
        </p:nvSpPr>
        <p:spPr>
          <a:xfrm>
            <a:off x="7956376" y="116850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711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Integer Subtraction</a:t>
            </a:r>
            <a:endParaRPr lang="en-AU" altLang="en-US"/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Add negation of second operand</a:t>
            </a:r>
          </a:p>
          <a:p>
            <a:pPr eaLnBrk="1" hangingPunct="1"/>
            <a:r>
              <a:rPr lang="en-US" altLang="en-US" sz="2800" dirty="0"/>
              <a:t>Example: 7 – 6 = 7 + (–6)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	+7:	0000 0000 … 0000 0111</a:t>
            </a:r>
            <a:br>
              <a:rPr lang="en-US" altLang="en-US" sz="2400" dirty="0"/>
            </a:br>
            <a:r>
              <a:rPr lang="en-US" altLang="en-US" sz="2400" u="sng" dirty="0"/>
              <a:t>–6:	1111 1111 … 1111 1010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r>
              <a:rPr lang="en-US" altLang="en-US" sz="2400" dirty="0"/>
              <a:t>+1:	0000 0000 … 0000 0001</a:t>
            </a:r>
          </a:p>
          <a:p>
            <a:pPr eaLnBrk="1" hangingPunct="1"/>
            <a:r>
              <a:rPr lang="en-US" altLang="en-US" sz="2800" dirty="0"/>
              <a:t>Overflow if result out of range</a:t>
            </a:r>
          </a:p>
          <a:p>
            <a:pPr lvl="1" eaLnBrk="1" hangingPunct="1"/>
            <a:r>
              <a:rPr lang="en-US" altLang="en-US" sz="2400" dirty="0"/>
              <a:t>Subtracting two +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or two –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operands, no overflow</a:t>
            </a:r>
          </a:p>
          <a:p>
            <a:pPr lvl="1" eaLnBrk="1" hangingPunct="1"/>
            <a:r>
              <a:rPr lang="en-US" altLang="en-US" sz="2400" dirty="0"/>
              <a:t>Subtracting +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from –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operand</a:t>
            </a:r>
          </a:p>
          <a:p>
            <a:pPr lvl="2" eaLnBrk="1" hangingPunct="1"/>
            <a:r>
              <a:rPr lang="en-US" altLang="en-US" sz="2000" dirty="0"/>
              <a:t>Overflow if result sign is 0</a:t>
            </a:r>
          </a:p>
          <a:p>
            <a:pPr lvl="1" eaLnBrk="1" hangingPunct="1"/>
            <a:r>
              <a:rPr lang="en-US" altLang="en-US" sz="2400" dirty="0"/>
              <a:t>Subtracting –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from +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operand</a:t>
            </a:r>
          </a:p>
          <a:p>
            <a:pPr lvl="2" eaLnBrk="1" hangingPunct="1"/>
            <a:r>
              <a:rPr lang="en-US" altLang="en-US" sz="2000" dirty="0"/>
              <a:t>Overflow if result sign is 1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6" name="TextBox 11"/>
          <p:cNvSpPr txBox="1"/>
          <p:nvPr/>
        </p:nvSpPr>
        <p:spPr>
          <a:xfrm>
            <a:off x="7956376" y="116850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418849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Overflows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Can</a:t>
            </a:r>
            <a:r>
              <a:rPr lang="nl-NL" dirty="0"/>
              <a:t> we have </a:t>
            </a:r>
            <a:r>
              <a:rPr lang="nl-NL" dirty="0" err="1"/>
              <a:t>an</a:t>
            </a:r>
            <a:r>
              <a:rPr lang="nl-NL" dirty="0"/>
              <a:t> overflow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adding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both</a:t>
            </a:r>
            <a:r>
              <a:rPr lang="nl-NL" dirty="0"/>
              <a:t> the </a:t>
            </a:r>
            <a:r>
              <a:rPr lang="nl-NL" dirty="0" err="1"/>
              <a:t>operands</a:t>
            </a:r>
            <a:r>
              <a:rPr lang="nl-NL" dirty="0"/>
              <a:t> have different </a:t>
            </a:r>
            <a:r>
              <a:rPr lang="nl-NL" dirty="0" err="1"/>
              <a:t>signs</a:t>
            </a:r>
            <a:r>
              <a:rPr lang="nl-NL" dirty="0"/>
              <a:t>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CTA01 H3 V2.3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190441"/>
              </p:ext>
            </p:extLst>
          </p:nvPr>
        </p:nvGraphicFramePr>
        <p:xfrm>
          <a:off x="1367644" y="2996952"/>
          <a:ext cx="662473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 err="1"/>
                        <a:t>Operation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/>
                        <a:t>Operand</a:t>
                      </a:r>
                      <a:r>
                        <a:rPr lang="nl-NL" dirty="0"/>
                        <a:t>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/>
                        <a:t>Operand</a:t>
                      </a:r>
                      <a:r>
                        <a:rPr lang="nl-NL" dirty="0"/>
                        <a:t>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/>
                        <a:t>Result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indicating</a:t>
                      </a:r>
                      <a:r>
                        <a:rPr lang="nl-NL" dirty="0"/>
                        <a:t> overflow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 +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≥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≥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&lt; 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 +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&lt;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&lt;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≥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 –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≥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nl-NL" dirty="0"/>
                        <a:t>&lt;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&lt;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 –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&lt;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≥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≥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TextBox 11"/>
          <p:cNvSpPr txBox="1"/>
          <p:nvPr/>
        </p:nvSpPr>
        <p:spPr>
          <a:xfrm>
            <a:off x="7956376" y="116850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30001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Multiplication</a:t>
            </a:r>
            <a:endParaRPr lang="en-AU" altLang="en-US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766762"/>
          </a:xfrm>
        </p:spPr>
        <p:txBody>
          <a:bodyPr/>
          <a:lstStyle/>
          <a:p>
            <a:pPr eaLnBrk="1" hangingPunct="1"/>
            <a:r>
              <a:rPr lang="en-US" altLang="en-US"/>
              <a:t>Start with long-multiplication approach</a:t>
            </a:r>
            <a:endParaRPr lang="en-AU" altLang="en-US"/>
          </a:p>
        </p:txBody>
      </p:sp>
      <p:grpSp>
        <p:nvGrpSpPr>
          <p:cNvPr id="15365" name="Group 4"/>
          <p:cNvGrpSpPr>
            <a:grpSpLocks/>
          </p:cNvGrpSpPr>
          <p:nvPr/>
        </p:nvGrpSpPr>
        <p:grpSpPr bwMode="auto">
          <a:xfrm>
            <a:off x="1808163" y="2349500"/>
            <a:ext cx="1250950" cy="2225675"/>
            <a:chOff x="703" y="1616"/>
            <a:chExt cx="788" cy="1402"/>
          </a:xfrm>
        </p:grpSpPr>
        <p:sp>
          <p:nvSpPr>
            <p:cNvPr id="15372" name="Text Box 5"/>
            <p:cNvSpPr txBox="1">
              <a:spLocks noChangeArrowheads="1"/>
            </p:cNvSpPr>
            <p:nvPr/>
          </p:nvSpPr>
          <p:spPr bwMode="auto">
            <a:xfrm>
              <a:off x="703" y="1616"/>
              <a:ext cx="788" cy="1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   1000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×  1001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   1000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  0000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 0000 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1000  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Lucida Console" panose="020B0609040504020204" pitchFamily="49" charset="0"/>
                </a:rPr>
                <a:t>1001000</a:t>
              </a:r>
              <a:endParaRPr lang="en-AU" altLang="en-US" sz="2000">
                <a:solidFill>
                  <a:srgbClr val="000000"/>
                </a:solidFill>
                <a:latin typeface="Lucida Console" panose="020B0609040504020204" pitchFamily="49" charset="0"/>
              </a:endParaRPr>
            </a:p>
          </p:txBody>
        </p:sp>
        <p:sp>
          <p:nvSpPr>
            <p:cNvPr id="15373" name="Line 6"/>
            <p:cNvSpPr>
              <a:spLocks noChangeShapeType="1"/>
            </p:cNvSpPr>
            <p:nvPr/>
          </p:nvSpPr>
          <p:spPr bwMode="auto">
            <a:xfrm flipH="1">
              <a:off x="703" y="2024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  <p:sp>
          <p:nvSpPr>
            <p:cNvPr id="15374" name="Line 7"/>
            <p:cNvSpPr>
              <a:spLocks noChangeShapeType="1"/>
            </p:cNvSpPr>
            <p:nvPr/>
          </p:nvSpPr>
          <p:spPr bwMode="auto">
            <a:xfrm flipH="1">
              <a:off x="703" y="2795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</p:grp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682625" y="4803775"/>
            <a:ext cx="2305050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Length of product is the sum of operand lengths</a:t>
            </a:r>
            <a:endParaRPr lang="en-AU" altLang="en-US" sz="1800">
              <a:solidFill>
                <a:srgbClr val="000000"/>
              </a:solidFill>
            </a:endParaRPr>
          </a:p>
        </p:txBody>
      </p:sp>
      <p:sp>
        <p:nvSpPr>
          <p:cNvPr id="15367" name="AutoShape 10"/>
          <p:cNvSpPr>
            <a:spLocks/>
          </p:cNvSpPr>
          <p:nvPr/>
        </p:nvSpPr>
        <p:spPr bwMode="auto">
          <a:xfrm>
            <a:off x="179388" y="2090738"/>
            <a:ext cx="1439862" cy="330200"/>
          </a:xfrm>
          <a:prstGeom prst="borderCallout1">
            <a:avLst>
              <a:gd name="adj1" fmla="val 34616"/>
              <a:gd name="adj2" fmla="val 105292"/>
              <a:gd name="adj3" fmla="val 121634"/>
              <a:gd name="adj4" fmla="val 14487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multiplicand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5368" name="AutoShape 11"/>
          <p:cNvSpPr>
            <a:spLocks/>
          </p:cNvSpPr>
          <p:nvPr/>
        </p:nvSpPr>
        <p:spPr bwMode="auto">
          <a:xfrm>
            <a:off x="179388" y="2565400"/>
            <a:ext cx="1439862" cy="330200"/>
          </a:xfrm>
          <a:prstGeom prst="borderCallout1">
            <a:avLst>
              <a:gd name="adj1" fmla="val 34616"/>
              <a:gd name="adj2" fmla="val 105292"/>
              <a:gd name="adj3" fmla="val 69231"/>
              <a:gd name="adj4" fmla="val 146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multiplier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5369" name="AutoShape 12"/>
          <p:cNvSpPr>
            <a:spLocks/>
          </p:cNvSpPr>
          <p:nvPr/>
        </p:nvSpPr>
        <p:spPr bwMode="auto">
          <a:xfrm>
            <a:off x="179388" y="4149725"/>
            <a:ext cx="1150937" cy="358775"/>
          </a:xfrm>
          <a:prstGeom prst="borderCallout1">
            <a:avLst>
              <a:gd name="adj1" fmla="val 31856"/>
              <a:gd name="adj2" fmla="val 106620"/>
              <a:gd name="adj3" fmla="val 58407"/>
              <a:gd name="adj4" fmla="val 1445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product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5370" name="Text Box 14"/>
          <p:cNvSpPr txBox="1">
            <a:spLocks noChangeArrowheads="1"/>
          </p:cNvSpPr>
          <p:nvPr/>
        </p:nvSpPr>
        <p:spPr bwMode="auto">
          <a:xfrm rot="5400000">
            <a:off x="7954169" y="823119"/>
            <a:ext cx="2012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§3.3 Multiplication</a:t>
            </a:r>
          </a:p>
        </p:txBody>
      </p:sp>
      <p:pic>
        <p:nvPicPr>
          <p:cNvPr id="15" name="Picture 1" descr="f03-03-9780128017333"/>
          <p:cNvPicPr>
            <a:picLocks noGrp="1"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63" y="2420938"/>
            <a:ext cx="5648867" cy="32305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804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f03-03-9780128017333"/>
          <p:cNvPicPr>
            <a:picLocks noGrp="1"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502" y="2348880"/>
            <a:ext cx="428097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174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H3 V2.3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Multiplication Hardware</a:t>
            </a:r>
            <a:endParaRPr lang="en-AU" altLang="en-US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504" y="1148978"/>
            <a:ext cx="4057650" cy="5486400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3548027" y="5891954"/>
            <a:ext cx="4455066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Corrected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version</a:t>
            </a:r>
            <a:r>
              <a:rPr lang="nl-NL" dirty="0">
                <a:solidFill>
                  <a:schemeClr val="bg1"/>
                </a:solidFill>
              </a:rPr>
              <a:t> of </a:t>
            </a:r>
            <a:r>
              <a:rPr lang="nl-NL" dirty="0" err="1">
                <a:solidFill>
                  <a:schemeClr val="bg1"/>
                </a:solidFill>
              </a:rPr>
              <a:t>Figure</a:t>
            </a:r>
            <a:r>
              <a:rPr lang="nl-NL" dirty="0">
                <a:solidFill>
                  <a:schemeClr val="bg1"/>
                </a:solidFill>
              </a:rPr>
              <a:t> 3.4 page 194.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17413" name="AutoShape 5"/>
          <p:cNvSpPr>
            <a:spLocks/>
          </p:cNvSpPr>
          <p:nvPr/>
        </p:nvSpPr>
        <p:spPr bwMode="auto">
          <a:xfrm>
            <a:off x="6732240" y="5013176"/>
            <a:ext cx="1439863" cy="330200"/>
          </a:xfrm>
          <a:prstGeom prst="borderCallout1">
            <a:avLst>
              <a:gd name="adj1" fmla="val 46317"/>
              <a:gd name="adj2" fmla="val 969"/>
              <a:gd name="adj3" fmla="val -226292"/>
              <a:gd name="adj4" fmla="val -501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  <a:latin typeface="Tahoma" panose="020B0604030504040204" pitchFamily="34" charset="0"/>
              </a:rPr>
              <a:t>Initially 0</a:t>
            </a:r>
            <a:endParaRPr lang="en-AU" altLang="en-US" sz="160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56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d4e">
  <a:themeElements>
    <a:clrScheme name="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1535</Words>
  <Application>Microsoft Office PowerPoint</Application>
  <PresentationFormat>Diavoorstelling (4:3)</PresentationFormat>
  <Paragraphs>506</Paragraphs>
  <Slides>31</Slides>
  <Notes>31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44" baseType="lpstr">
      <vt:lpstr>Arial</vt:lpstr>
      <vt:lpstr>Arial Black</vt:lpstr>
      <vt:lpstr>Calibri</vt:lpstr>
      <vt:lpstr>Consolas</vt:lpstr>
      <vt:lpstr>Corbel</vt:lpstr>
      <vt:lpstr>Lucida Console</vt:lpstr>
      <vt:lpstr>Symbol</vt:lpstr>
      <vt:lpstr>Tahoma</vt:lpstr>
      <vt:lpstr>Times New Roman</vt:lpstr>
      <vt:lpstr>Wingdings</vt:lpstr>
      <vt:lpstr>Office-thema</vt:lpstr>
      <vt:lpstr>cod4e</vt:lpstr>
      <vt:lpstr>Vergelijking</vt:lpstr>
      <vt:lpstr>PowerPoint-presentatie</vt:lpstr>
      <vt:lpstr>ARITHMETIC FOR COMPUTERS</vt:lpstr>
      <vt:lpstr>Arithmetic for Computers</vt:lpstr>
      <vt:lpstr>Addition and Subtraction</vt:lpstr>
      <vt:lpstr>Integer Addition</vt:lpstr>
      <vt:lpstr>Integer Subtraction</vt:lpstr>
      <vt:lpstr>Overflows</vt:lpstr>
      <vt:lpstr>Multiplication</vt:lpstr>
      <vt:lpstr>Multiplication Hardware</vt:lpstr>
      <vt:lpstr>Exercise</vt:lpstr>
      <vt:lpstr>Exercise solution</vt:lpstr>
      <vt:lpstr>Optimized Multiplier</vt:lpstr>
      <vt:lpstr>Faster Multiplier</vt:lpstr>
      <vt:lpstr>LEGv8 Multiplication</vt:lpstr>
      <vt:lpstr>Floating Point</vt:lpstr>
      <vt:lpstr>Floating Point Standard</vt:lpstr>
      <vt:lpstr>IEEE Floating-Point Format</vt:lpstr>
      <vt:lpstr>Single-Precision Range</vt:lpstr>
      <vt:lpstr>Double-Precision Range</vt:lpstr>
      <vt:lpstr>Floating-Point Precision</vt:lpstr>
      <vt:lpstr>Floating-Point Example</vt:lpstr>
      <vt:lpstr>Floating-Point Example</vt:lpstr>
      <vt:lpstr>Denormal Numbers</vt:lpstr>
      <vt:lpstr>Infinities and NaNs</vt:lpstr>
      <vt:lpstr>FP Instructions in LEGv8</vt:lpstr>
      <vt:lpstr>FP Instructions in LEGv8</vt:lpstr>
      <vt:lpstr>FP Example: °F to °C</vt:lpstr>
      <vt:lpstr>FP Example: Matrix Multiplication</vt:lpstr>
      <vt:lpstr>FP Example: Matrix Multiplication</vt:lpstr>
      <vt:lpstr>Concluding Remarks</vt:lpstr>
      <vt:lpstr>Concluding Remarks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PelJH</dc:creator>
  <cp:lastModifiedBy>Broeders, J.Z.M. (Harry)</cp:lastModifiedBy>
  <cp:revision>413</cp:revision>
  <cp:lastPrinted>2012-11-26T07:14:28Z</cp:lastPrinted>
  <dcterms:modified xsi:type="dcterms:W3CDTF">2021-09-22T14:25:22Z</dcterms:modified>
</cp:coreProperties>
</file>