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5" r:id="rId2"/>
  </p:sldMasterIdLst>
  <p:notesMasterIdLst>
    <p:notesMasterId r:id="rId99"/>
  </p:notesMasterIdLst>
  <p:handoutMasterIdLst>
    <p:handoutMasterId r:id="rId100"/>
  </p:handoutMasterIdLst>
  <p:sldIdLst>
    <p:sldId id="356" r:id="rId3"/>
    <p:sldId id="358" r:id="rId4"/>
    <p:sldId id="360" r:id="rId5"/>
    <p:sldId id="361" r:id="rId6"/>
    <p:sldId id="362" r:id="rId7"/>
    <p:sldId id="363" r:id="rId8"/>
    <p:sldId id="492" r:id="rId9"/>
    <p:sldId id="365" r:id="rId10"/>
    <p:sldId id="366" r:id="rId11"/>
    <p:sldId id="367" r:id="rId12"/>
    <p:sldId id="368" r:id="rId13"/>
    <p:sldId id="369" r:id="rId14"/>
    <p:sldId id="370" r:id="rId15"/>
    <p:sldId id="371" r:id="rId16"/>
    <p:sldId id="372" r:id="rId17"/>
    <p:sldId id="373" r:id="rId18"/>
    <p:sldId id="374" r:id="rId19"/>
    <p:sldId id="375" r:id="rId20"/>
    <p:sldId id="376" r:id="rId21"/>
    <p:sldId id="377" r:id="rId22"/>
    <p:sldId id="378" r:id="rId23"/>
    <p:sldId id="379" r:id="rId24"/>
    <p:sldId id="380" r:id="rId25"/>
    <p:sldId id="381" r:id="rId26"/>
    <p:sldId id="382" r:id="rId27"/>
    <p:sldId id="383" r:id="rId28"/>
    <p:sldId id="384" r:id="rId29"/>
    <p:sldId id="387" r:id="rId30"/>
    <p:sldId id="388" r:id="rId31"/>
    <p:sldId id="389" r:id="rId32"/>
    <p:sldId id="390" r:id="rId33"/>
    <p:sldId id="391" r:id="rId34"/>
    <p:sldId id="392" r:id="rId35"/>
    <p:sldId id="393" r:id="rId36"/>
    <p:sldId id="394" r:id="rId37"/>
    <p:sldId id="395" r:id="rId38"/>
    <p:sldId id="396" r:id="rId39"/>
    <p:sldId id="397" r:id="rId40"/>
    <p:sldId id="498" r:id="rId41"/>
    <p:sldId id="398" r:id="rId42"/>
    <p:sldId id="399" r:id="rId43"/>
    <p:sldId id="493" r:id="rId44"/>
    <p:sldId id="400" r:id="rId45"/>
    <p:sldId id="494" r:id="rId46"/>
    <p:sldId id="401" r:id="rId47"/>
    <p:sldId id="402" r:id="rId48"/>
    <p:sldId id="403" r:id="rId49"/>
    <p:sldId id="404" r:id="rId50"/>
    <p:sldId id="405" r:id="rId51"/>
    <p:sldId id="406" r:id="rId52"/>
    <p:sldId id="497" r:id="rId53"/>
    <p:sldId id="407" r:id="rId54"/>
    <p:sldId id="408" r:id="rId55"/>
    <p:sldId id="409" r:id="rId56"/>
    <p:sldId id="410" r:id="rId57"/>
    <p:sldId id="411" r:id="rId58"/>
    <p:sldId id="412" r:id="rId59"/>
    <p:sldId id="413" r:id="rId60"/>
    <p:sldId id="414" r:id="rId61"/>
    <p:sldId id="415" r:id="rId62"/>
    <p:sldId id="416" r:id="rId63"/>
    <p:sldId id="417" r:id="rId64"/>
    <p:sldId id="418" r:id="rId65"/>
    <p:sldId id="419" r:id="rId66"/>
    <p:sldId id="420" r:id="rId67"/>
    <p:sldId id="421" r:id="rId68"/>
    <p:sldId id="422" r:id="rId69"/>
    <p:sldId id="423" r:id="rId70"/>
    <p:sldId id="424" r:id="rId71"/>
    <p:sldId id="425" r:id="rId72"/>
    <p:sldId id="426" r:id="rId73"/>
    <p:sldId id="427" r:id="rId74"/>
    <p:sldId id="428" r:id="rId75"/>
    <p:sldId id="429" r:id="rId76"/>
    <p:sldId id="430" r:id="rId77"/>
    <p:sldId id="499" r:id="rId78"/>
    <p:sldId id="500" r:id="rId79"/>
    <p:sldId id="431" r:id="rId80"/>
    <p:sldId id="432" r:id="rId81"/>
    <p:sldId id="433" r:id="rId82"/>
    <p:sldId id="495" r:id="rId83"/>
    <p:sldId id="434" r:id="rId84"/>
    <p:sldId id="435" r:id="rId85"/>
    <p:sldId id="436" r:id="rId86"/>
    <p:sldId id="437" r:id="rId87"/>
    <p:sldId id="438" r:id="rId88"/>
    <p:sldId id="439" r:id="rId89"/>
    <p:sldId id="440" r:id="rId90"/>
    <p:sldId id="441" r:id="rId91"/>
    <p:sldId id="442" r:id="rId92"/>
    <p:sldId id="443" r:id="rId93"/>
    <p:sldId id="444" r:id="rId94"/>
    <p:sldId id="445" r:id="rId95"/>
    <p:sldId id="446" r:id="rId96"/>
    <p:sldId id="488" r:id="rId97"/>
    <p:sldId id="490" r:id="rId9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0032"/>
    <a:srgbClr val="6400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281" autoAdjust="0"/>
    <p:restoredTop sz="88714" autoAdjust="0"/>
  </p:normalViewPr>
  <p:slideViewPr>
    <p:cSldViewPr>
      <p:cViewPr varScale="1">
        <p:scale>
          <a:sx n="110" d="100"/>
          <a:sy n="110" d="100"/>
        </p:scale>
        <p:origin x="1613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viewProps" Target="viewProp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notesMaster" Target="notesMasters/notesMaster1.xml"/><Relationship Id="rId10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637A6-65F2-439F-AC61-E48094990128}" type="datetimeFigureOut">
              <a:rPr lang="en-GB" smtClean="0"/>
              <a:pPr/>
              <a:t>25/08/2020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7406B-5EBD-4B8F-B136-2E7D3A931772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2195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63784-BB27-424D-BCD1-75E5752009C4}" type="datetimeFigureOut">
              <a:rPr lang="en-GB" smtClean="0"/>
              <a:pPr/>
              <a:t>25/08/2020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B639E-28E7-4199-A1F9-055711766380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22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1648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2E3C03-4C58-49CE-BE28-C3A63B916D9A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4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204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4FD14D-CF3C-412A-A2B6-A708AD5241E5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4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39262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F88E00B-09E2-4D0E-9897-99C3378F4915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53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225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0E3FCA-B77A-48E4-8E6E-7711490A23EE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5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9926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D4E4F0-A6A7-4CF5-978E-5021258CA6C9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45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245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23397A-9358-46A8-AF1A-1540043F0E5C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45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47810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3A0DA2-2931-4211-B121-80B2498BDCB8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62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266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67B8BA-0562-405E-A227-05F3377BF545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6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674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15E8BA1-D6D8-40D6-9720-1635FE450DAC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286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D6EBA2-C327-45AE-8DF5-158AA799C0F1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35965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B4A49B4-EC1A-4622-83FE-800E4556B39B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307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D8B18D-068E-442C-AB34-800F5B0F7484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93352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6B31D-0DCF-41BE-A340-B9ECD4C41D5D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27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327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B84A6E-69F6-4BA5-93A7-9576B994C4B4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27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48081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92881B-9A0A-4AEF-B65D-C8292FAD29E5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482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348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FA7281-5D7D-48EF-95AE-BA6DB160AC32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48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33430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A223AA-4E5B-4EA0-838C-C547422DE19A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68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368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894CB5-044A-4A05-BAD2-1F1F3CBA065A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68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87334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B9CBBF3-6BF6-4F4B-AF2C-410C81266314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89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389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41E4EC-3F48-4F5A-86EA-193446F94271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89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2565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B639E-28E7-4199-A1F9-055711766380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41737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52EECF-88C3-4F70-BC51-E203E4D6B81B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096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409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73052E-EE72-4F8A-AE56-A76BBAD7643A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09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94168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1CD3D7-0D95-42F0-B6FB-3FDA651B5B3E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30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430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4AAC13F-691C-4153-ADFC-CDA5603FDB8A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30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8189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038A74-528A-4C1F-8F50-7BE61DBBDACC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50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450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452CA7-D24D-45B7-82C3-EEFCFF10DDC2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50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56536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AF3645-4068-4881-BF11-096938646065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71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471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51852D-6C58-49CA-802B-3685D352EF59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71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55681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2DB689B-E78E-44D7-ABAC-BB075CCDB0AF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91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491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A7F92B-B54C-4D62-9FE8-36B8B34ECADA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91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02920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9E1EAE5-59DA-49B3-8C2D-5662DECF95D1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12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512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773CF93-E6F2-417D-BE39-3A11543BDEB5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12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21813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EBF7607-194F-49D7-9538-D4809EF91495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32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532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84051E0-34B0-4280-BDEA-20B25A6F0754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32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4835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E54EF6-8B4F-422F-B38D-C47B68DD189A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53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553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71F17F-36B5-4100-93F5-8E2925927597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53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3753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294E0DF-084E-4227-9AA7-C02EFBAF3AA9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14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614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327E8C-87DE-4A9F-A06F-5C14A529874C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14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97656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C1AA92-C38C-41B5-AC87-74F7BA308603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34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634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1B078F-6BE7-407F-8E58-27A6B3AE6BEE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34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9320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5FA7BA7-78FA-4C7C-8E3D-4F7FAF698386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1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61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1973506-0404-44EF-8285-343969331AB5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1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86872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0A3353-1B9D-4C2E-851D-FAF6A3DF1636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554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655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B22D0A-CB86-4136-BBB9-B863644985D4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55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6620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EBA68E-297F-4DFE-897E-3CD48DDB4217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75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675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BC8D2AB-F012-4A47-A43E-A01272ED7E1C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75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02425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988013-3925-48FD-B618-11570BBCF918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963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696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08FC2-CFD4-4B2C-A36C-76F7998A136F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96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22035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B9DB10-8965-4A54-987C-B3F29AB207EA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16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716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8830F0-B041-4D28-BDF4-D1457EE9ABEC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16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635505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FA76F3-ABEC-468B-993C-3B3C8BD36981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373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737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2B7C1E6-C949-41FF-8AA7-274A7FA78358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37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50837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AFAFA9-5911-4233-B5B2-DA2DFC3974E9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57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757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6C0642-B0A9-4FED-BC4F-F7D594EE0865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57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19444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8388AF7-7D29-477B-8E62-3C8FC3C625FC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782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778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1A2E2EE-4696-46FA-B669-76A22DDF2F05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78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881659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777DD1-69B9-4079-97C4-99C668D63BB3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98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798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C0F39C2-52E2-40C3-9966-817AB4255DC7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98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05632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AAE73BF-AEB8-40F1-8FBD-426B8F5AFC1D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19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819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6BE69F-5795-4425-819D-22F5D42E8B9D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19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010915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AAE73BF-AEB8-40F1-8FBD-426B8F5AFC1D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19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819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6BE69F-5795-4425-819D-22F5D42E8B9D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19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6253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2F786E-9E0E-42C9-B7BF-6D55FD3CD9E6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1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81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4458DB-3192-4D39-A60B-1C39418E23C0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1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07533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9E73A0-2E1D-4EA2-85B5-AD6115770128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39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839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F89C60-4A0B-4035-9CD6-B31576FE8131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39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998909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0DA5B91-C03E-47D3-921E-81B1EF414DC8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602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860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51D7A60-89C9-43D8-ACE3-C0A2F4A00747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60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21855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0DA5B91-C03E-47D3-921E-81B1EF414DC8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602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860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51D7A60-89C9-43D8-ACE3-C0A2F4A00747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60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578678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9DEF07-D1A2-4F9E-A979-45C0ACF9F858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80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880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9F376A-427E-4D69-99AA-A8F0138A21EA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80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156029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9DEF07-D1A2-4F9E-A979-45C0ACF9F858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80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880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9F376A-427E-4D69-99AA-A8F0138A21EA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80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786719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DA711E-73E3-48A6-A7B9-0EA827426AE1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01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901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FD0EE9-1F59-46EA-B68F-F9866AEF939E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01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8377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C60BB7-70CF-4CFF-9A26-C2B225960DF1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216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921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AFCC3A-54AD-4E29-B179-73829BD5A33F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21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466641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09D6DB-AE3C-4064-BF94-7DDF24048241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42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942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07EEC7-2788-4E33-A6EA-F26DC47985CB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42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45317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E6E2EBA-3F04-4F8F-8D25-A772507E1C39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62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962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F16A7A-BB75-4410-8387-91EBA706C3A6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62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931315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9A6F4E-0F17-42A9-9735-087B345E3D45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83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983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576742-486B-4EB5-B0BD-24CE78DD1C64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83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87156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224A9F-1485-46E0-8D72-833EC30C8E27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02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1738C9-E2A9-4825-AA39-36D4FF9F541F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21564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120D85-4846-4340-9CE7-4790165394B2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03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003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67DB227-FD0F-413C-94C9-709DCDAFDCAB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03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594485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BB639E-28E7-4199-A1F9-055711766380}" type="slidenum">
              <a:rPr lang="en-GB" sz="1300" smtClean="0">
                <a:solidFill>
                  <a:prstClr val="black"/>
                </a:solidFill>
              </a:rPr>
              <a:pPr>
                <a:defRPr/>
              </a:pPr>
              <a:t>51</a:t>
            </a:fld>
            <a:endParaRPr lang="en-GB" sz="13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4398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60F7B3-D99F-40D6-A3FE-FACEEE0877AE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4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024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BB7DE9-BB91-42F3-8E49-E04C3A6FC583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4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519393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99C3E6-83B1-4AE2-89ED-72758764C913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44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044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CEC1D4-6646-4937-8C31-99AD7421806F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44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683734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466EF-BB94-4D46-B23C-0CC8F18BF95F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65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065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1F396C-05CC-4768-872A-136E35EC131A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65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090338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13A77B-52FE-4DF9-8179-987891FE4925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85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085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03F98A-3E64-4FF8-BC3D-8BD7F2368C55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85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195158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3CF6CD-8032-4C32-A26E-B28561800435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05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105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E07BC42-1DAE-4B2A-8886-A31253D47398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05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38965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392BA4-6DBA-48A6-ADB9-8DFE468A88A2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6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126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574939-22C3-4D1C-9BDA-7BAEF5E88F0B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6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305122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5387ABA-A3D4-4763-9ED1-5F3702290C53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46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146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2281AD0-7FED-4BDA-9593-FAA8D8560240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46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952167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3D92FD-CCB6-4D9F-B7F2-A513D2A75CE4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674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167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1D2C85-595A-4939-8648-EC8E8ABC43DC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67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0111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38E3CA6-41C9-4813-893F-4B21C1D80F52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F4B831-1701-4483-A5C9-E89E53FCAABA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2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019778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CA7228-E5C9-4594-B84C-6DA99C89DB81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87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187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FB006F-C93C-47A5-93F7-188500551CDD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87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16963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C47EC-C130-4896-8621-2378FBD20092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083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208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AFABDC-B41A-4617-BAE9-5935EE0A87E2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08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062369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12F854B-45A1-4ED0-BD3B-5661D53066A5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28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228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1E5DDA-7C95-4586-A8ED-F568EFF07C84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28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34338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9369AA-FF1A-4E86-AE77-1B7248605B75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493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249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7ECA1EB-472F-4318-9623-BDDE6A12397D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49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416104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BA4DE1E-EE60-4CBC-B671-2CE0F29ADDCD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69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269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31F540-2FA6-486B-9DA3-BA544D428F54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69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858145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EEB7F8-36EC-4AC8-A3D8-17F0928C2875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902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290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03B1C0-0FDE-48CB-AEDD-4231C26E5DF8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90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157871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185670-7D23-4E50-9AA2-F5611066D894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10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310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BF9247-456D-42B4-97F4-DF0EF0765DAC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10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404206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C042BB-3EA4-4145-9E20-00EE299CC0E1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31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331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D258A9-FBC2-4C2B-AD48-73A1DAFFF183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31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577044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BC607F9-7D26-4696-BADE-C868AF4189E1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51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351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A01810A-B0E5-4B5C-AE0D-BB4AE003B52C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51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394594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4A90CB-8CD9-4E45-BA96-BA18C639D42C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722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372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E35BE5-BA92-422A-8569-584FFFBA2D1D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72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6417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38E3CA6-41C9-4813-893F-4B21C1D80F52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F4B831-1701-4483-A5C9-E89E53FCAABA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2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49921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581F28-B4B6-47C5-A44C-6B7724CDA6A3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92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392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FB4306-B8CC-4205-8003-518B65981691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92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802373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32BE131-BDD9-4AD7-B212-EE7C1480632D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13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413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E010B3-97F5-4741-8586-C24368FAD075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13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0158893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76884F-C9CA-45B1-926E-57E19DDC9F04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336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433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4E06BE-82AF-4AAC-837D-9482D5C50303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33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261557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55218B-DBA3-45EC-BE94-A1F288DD175F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54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454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CB725D-7470-49FA-BA61-D3F64F2620E5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54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686831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841842-5641-458F-8FC1-3C6FDC78CC74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74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474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7F61D66-038E-4233-813A-E0128B16744A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74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1359569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0EF647-B23B-425B-BA77-C96D2F2CA1F5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95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495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D294A4-5E5A-4952-9527-8CAAAD45B655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95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468597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BDD3F6A-7E9A-45BF-95A2-E8EA404F2E2F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36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536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08235A-52FB-457A-9E65-00149347A982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36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980247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BDD3F6A-7E9A-45BF-95A2-E8EA404F2E2F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36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536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08235A-52FB-457A-9E65-00149347A982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36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3818770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0331B7-CF3A-41DC-A99B-B30D419F6F6E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15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515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83EB45C-BED5-4DA2-9261-6F0017FEDB21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15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360395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BDD3F6A-7E9A-45BF-95A2-E8EA404F2E2F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36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536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08235A-52FB-457A-9E65-00149347A982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36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95329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95C12B-B78A-4FCA-9954-02B660399469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3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63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3C6F9C8-23A3-4AE3-93AF-E7D300281D85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3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0091713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31F21C6-91C1-4A4D-BA8F-7278F04D4347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56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556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CF912E-A5FD-44BC-AA02-E2C408860ADE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56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0567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31F21C6-91C1-4A4D-BA8F-7278F04D4347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56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556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CF912E-A5FD-44BC-AA02-E2C408860ADE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56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4964540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D83EB-DCC4-4089-B902-D39F106FA54E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77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577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56AF3-4450-4C1E-A938-5A2E2A61359B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77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3156159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86BEEB-9E51-4FED-A485-23C0724228D4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97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597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2CE126-30B0-497B-81B9-6ACD62480827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9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5772319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B2BCF7-1D90-4319-88FA-E242E97347B8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17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617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5FF90DC-5B38-4BAA-823E-1E8360B6A299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84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17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1902214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EE2CD-E0FA-4301-A283-39872506DC4A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38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638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1C30669-A5DD-400C-952D-6E4EB6632A47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85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38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1163140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CCCA35-6ED2-4AF3-BBA6-BF814F3146C5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58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658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7223B0-3ABA-4F8E-A1F1-5EE0BFE0677D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58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9938425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CB2B3B-5C18-4811-B3FD-86BFE485E869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794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679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759C4EC-0F7A-48CA-A775-23EC4F207F39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79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6581720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8529EC-1067-436A-AAB9-A5BEED35A185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99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699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A8104-6DCE-4E61-AF49-1DCEB6693D8E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99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8623987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D3E1AB-FDBA-40AF-952A-7D733569878C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203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720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2DE6E5-6054-4AA0-AF3C-A81A2984453E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89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20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79413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2AC75C-4BEF-4A89-87F5-EFE5603DC2A1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84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992574-CA73-47DB-8869-5052694F58A2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8699447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813DA1-A30E-4D44-83A7-D0685FB431E7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40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740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4AB77F-2176-43F1-B260-B40B9C0BE397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40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8419289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BA4E84-D803-4821-BD6A-957EE26AE782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613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761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CB21EE-78A0-4DFF-B910-B4F187644BBE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91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61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898645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1E6667-F2F3-4FF5-989B-D1A7D4D5663A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81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781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383001-88AF-4ACE-BCDE-99802D21E1CF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92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81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5194102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04C51A2-BC21-4BC9-8179-807734EAD22F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022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802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9BADF4-81CD-4511-8FDB-A181CB9E7323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93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02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1135203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7819334-E4EE-422B-81BF-6581E4065EC1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22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1822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EE4E4D-C6FB-4302-B842-F6774501BF04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94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22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7444360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726377-AA2B-4BD2-94D1-E593DDF874F2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01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2601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4F0B35-DC70-4EA2-8621-D712D24E843E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95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01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8190034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Morgan Kaufmann Publishers</a:t>
            </a:r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141BA0A-2311-404F-9310-A9927B111BBF}" type="datetime3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 August, 2020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41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Chapter 4 — The Processor</a:t>
            </a:r>
          </a:p>
        </p:txBody>
      </p:sp>
      <p:sp>
        <p:nvSpPr>
          <p:cNvPr id="2641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3017EB-2131-4E30-861B-663A5EBE2529}" type="slidenum">
              <a:rPr kumimoji="0" lang="en-AU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67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96</a:t>
            </a:fld>
            <a:endParaRPr kumimoji="0" lang="en-AU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41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7854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3059832" y="0"/>
            <a:ext cx="6084168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305983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75856" y="620688"/>
            <a:ext cx="5688632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75856" y="2708920"/>
            <a:ext cx="5688632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775" y="620713"/>
            <a:ext cx="1871663" cy="187166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H4 V 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7"/>
          <p:cNvSpPr>
            <a:spLocks noChangeArrowheads="1"/>
          </p:cNvSpPr>
          <p:nvPr/>
        </p:nvSpPr>
        <p:spPr bwMode="auto">
          <a:xfrm>
            <a:off x="1619250" y="1125538"/>
            <a:ext cx="28575" cy="5732462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en-US" altLang="en-US"/>
          </a:p>
        </p:txBody>
      </p:sp>
      <p:sp>
        <p:nvSpPr>
          <p:cNvPr id="5" name="Rectangle 36"/>
          <p:cNvSpPr>
            <a:spLocks noChangeArrowheads="1"/>
          </p:cNvSpPr>
          <p:nvPr/>
        </p:nvSpPr>
        <p:spPr bwMode="auto">
          <a:xfrm>
            <a:off x="1981200" y="1987550"/>
            <a:ext cx="36513" cy="38163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en-US" altLang="en-US"/>
          </a:p>
        </p:txBody>
      </p:sp>
      <p:sp>
        <p:nvSpPr>
          <p:cNvPr id="6" name="Rectangle 37"/>
          <p:cNvSpPr>
            <a:spLocks noChangeArrowheads="1"/>
          </p:cNvSpPr>
          <p:nvPr/>
        </p:nvSpPr>
        <p:spPr bwMode="auto">
          <a:xfrm>
            <a:off x="1763713" y="2708275"/>
            <a:ext cx="7380287" cy="73025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en-US" altLang="en-US"/>
          </a:p>
        </p:txBody>
      </p:sp>
      <p:sp>
        <p:nvSpPr>
          <p:cNvPr id="7" name="Rectangle 38"/>
          <p:cNvSpPr>
            <a:spLocks noChangeArrowheads="1"/>
          </p:cNvSpPr>
          <p:nvPr/>
        </p:nvSpPr>
        <p:spPr bwMode="auto">
          <a:xfrm>
            <a:off x="0" y="0"/>
            <a:ext cx="9144000" cy="1125538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Rectangle 46"/>
          <p:cNvSpPr>
            <a:spLocks noChangeArrowheads="1"/>
          </p:cNvSpPr>
          <p:nvPr/>
        </p:nvSpPr>
        <p:spPr bwMode="auto">
          <a:xfrm>
            <a:off x="0" y="1125538"/>
            <a:ext cx="9144000" cy="17462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en-US" altLang="en-US"/>
          </a:p>
        </p:txBody>
      </p:sp>
      <p:sp>
        <p:nvSpPr>
          <p:cNvPr id="9" name="Rectangle 48"/>
          <p:cNvSpPr>
            <a:spLocks noChangeArrowheads="1"/>
          </p:cNvSpPr>
          <p:nvPr/>
        </p:nvSpPr>
        <p:spPr bwMode="auto">
          <a:xfrm>
            <a:off x="1619250" y="549275"/>
            <a:ext cx="28575" cy="576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en-US" altLang="en-US"/>
          </a:p>
        </p:txBody>
      </p:sp>
      <p:pic>
        <p:nvPicPr>
          <p:cNvPr id="10" name="Picture 14" descr="MK Logo (2)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1938"/>
            <a:ext cx="1155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3"/>
          <p:cNvGrpSpPr>
            <a:grpSpLocks/>
          </p:cNvGrpSpPr>
          <p:nvPr userDrawn="1"/>
        </p:nvGrpSpPr>
        <p:grpSpPr bwMode="auto">
          <a:xfrm>
            <a:off x="1774825" y="104775"/>
            <a:ext cx="6084888" cy="868363"/>
            <a:chOff x="1774113" y="104757"/>
            <a:chExt cx="6084936" cy="868541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1774113" y="104757"/>
              <a:ext cx="6084936" cy="55415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GB" sz="3000" b="1" cap="small" dirty="0">
                  <a:solidFill>
                    <a:schemeClr val="bg1"/>
                  </a:solidFill>
                  <a:latin typeface="Corbel" pitchFamily="34" charset="0"/>
                </a:rPr>
                <a:t>Computer Organization and Design</a:t>
              </a:r>
              <a:endParaRPr lang="en-US" sz="3000" b="1" cap="small" dirty="0">
                <a:solidFill>
                  <a:schemeClr val="bg1"/>
                </a:solidFill>
                <a:latin typeface="Corbel" pitchFamily="34" charset="0"/>
              </a:endParaRPr>
            </a:p>
          </p:txBody>
        </p:sp>
        <p:sp>
          <p:nvSpPr>
            <p:cNvPr id="13" name="TextBox 12"/>
            <p:cNvSpPr txBox="1">
              <a:spLocks noChangeArrowheads="1"/>
            </p:cNvSpPr>
            <p:nvPr userDrawn="1"/>
          </p:nvSpPr>
          <p:spPr bwMode="auto">
            <a:xfrm>
              <a:off x="2844096" y="573166"/>
              <a:ext cx="3957669" cy="40013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defRPr/>
              </a:pPr>
              <a:r>
                <a:rPr lang="en-GB" sz="2000">
                  <a:solidFill>
                    <a:schemeClr val="bg1"/>
                  </a:solidFill>
                </a:rPr>
                <a:t>The Hardware/Software Interface</a:t>
              </a:r>
              <a:endParaRPr lang="en-US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7"/>
          <p:cNvGrpSpPr>
            <a:grpSpLocks/>
          </p:cNvGrpSpPr>
          <p:nvPr userDrawn="1"/>
        </p:nvGrpSpPr>
        <p:grpSpPr bwMode="auto">
          <a:xfrm>
            <a:off x="8004175" y="82550"/>
            <a:ext cx="935038" cy="935038"/>
            <a:chOff x="7956376" y="116632"/>
            <a:chExt cx="936104" cy="936104"/>
          </a:xfrm>
        </p:grpSpPr>
        <p:sp>
          <p:nvSpPr>
            <p:cNvPr id="15" name="32-Point Star 14"/>
            <p:cNvSpPr>
              <a:spLocks noChangeArrowheads="1"/>
            </p:cNvSpPr>
            <p:nvPr userDrawn="1"/>
          </p:nvSpPr>
          <p:spPr bwMode="auto">
            <a:xfrm>
              <a:off x="7956376" y="116632"/>
              <a:ext cx="936104" cy="936104"/>
            </a:xfrm>
            <a:prstGeom prst="star32">
              <a:avLst>
                <a:gd name="adj" fmla="val 37500"/>
              </a:avLst>
            </a:prstGeom>
            <a:solidFill>
              <a:srgbClr val="C0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A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16" name="TextBox 15"/>
            <p:cNvSpPr txBox="1">
              <a:spLocks noChangeArrowheads="1"/>
            </p:cNvSpPr>
            <p:nvPr userDrawn="1"/>
          </p:nvSpPr>
          <p:spPr bwMode="auto">
            <a:xfrm>
              <a:off x="8112128" y="262849"/>
              <a:ext cx="642081" cy="616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A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1400" dirty="0">
                  <a:solidFill>
                    <a:schemeClr val="bg1"/>
                  </a:solidFill>
                  <a:latin typeface="Arial Black" pitchFamily="34" charset="0"/>
                </a:rPr>
                <a:t>ARM</a:t>
              </a:r>
            </a:p>
            <a:p>
              <a:pPr>
                <a:defRPr/>
              </a:pPr>
              <a:endParaRPr lang="en-US" sz="20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17" name="TextBox 16"/>
            <p:cNvSpPr txBox="1">
              <a:spLocks noChangeArrowheads="1"/>
            </p:cNvSpPr>
            <p:nvPr userDrawn="1"/>
          </p:nvSpPr>
          <p:spPr bwMode="auto">
            <a:xfrm>
              <a:off x="8064449" y="517138"/>
              <a:ext cx="732672" cy="308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A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1400" dirty="0">
                  <a:solidFill>
                    <a:schemeClr val="bg1"/>
                  </a:solidFill>
                </a:rPr>
                <a:t>Edition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199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2409825" y="1844675"/>
            <a:ext cx="5832475" cy="762000"/>
          </a:xfrm>
        </p:spPr>
        <p:txBody>
          <a:bodyPr anchor="t"/>
          <a:lstStyle>
            <a:lvl1pPr>
              <a:defRPr>
                <a:latin typeface="Arial Black" pitchFamily="34" charset="0"/>
              </a:defRPr>
            </a:lvl1pPr>
          </a:lstStyle>
          <a:p>
            <a:r>
              <a:rPr lang="en-AU"/>
              <a:t>Chapter …</a:t>
            </a:r>
          </a:p>
        </p:txBody>
      </p:sp>
      <p:sp>
        <p:nvSpPr>
          <p:cNvPr id="4199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409825" y="2924175"/>
            <a:ext cx="5832475" cy="579438"/>
          </a:xfrm>
        </p:spPr>
        <p:txBody>
          <a:bodyPr>
            <a:spAutoFit/>
          </a:bodyPr>
          <a:lstStyle>
            <a:lvl1pPr marL="0" indent="0">
              <a:buFont typeface="Wingdings" pitchFamily="2" charset="2"/>
              <a:buNone/>
              <a:defRPr>
                <a:latin typeface="Arial Black" pitchFamily="34" charset="0"/>
              </a:defRPr>
            </a:lvl1pPr>
          </a:lstStyle>
          <a:p>
            <a:r>
              <a:rPr lang="en-AU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15896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78401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41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7129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67544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CTA01 H4 V 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491880" y="6492875"/>
            <a:ext cx="1872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87338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 userDrawn="1"/>
        </p:nvCxnSpPr>
        <p:spPr>
          <a:xfrm>
            <a:off x="395536" y="764704"/>
            <a:ext cx="856895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30369" y="5953894"/>
            <a:ext cx="865187" cy="865188"/>
          </a:xfrm>
          <a:prstGeom prst="rect">
            <a:avLst/>
          </a:prstGeom>
          <a:noFill/>
        </p:spPr>
      </p:pic>
      <p:pic>
        <p:nvPicPr>
          <p:cNvPr id="16" name="Picture 20" descr="EE_rood_websafe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10411" y="6553498"/>
            <a:ext cx="2590800" cy="2603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6"/>
          <p:cNvSpPr>
            <a:spLocks noChangeArrowheads="1"/>
          </p:cNvSpPr>
          <p:nvPr/>
        </p:nvSpPr>
        <p:spPr bwMode="auto">
          <a:xfrm>
            <a:off x="468313" y="260350"/>
            <a:ext cx="36512" cy="38163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en-US" altLang="en-US"/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46050"/>
            <a:ext cx="8259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125538"/>
            <a:ext cx="82708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40979" name="Rectangle 1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004047" y="6381750"/>
            <a:ext cx="396056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r>
              <a:rPr lang="en-AU" altLang="en-US"/>
              <a:t>CTA01 H4 V 2.3</a:t>
            </a:r>
          </a:p>
        </p:txBody>
      </p:sp>
      <p:sp>
        <p:nvSpPr>
          <p:cNvPr id="1030" name="Rectangle 25"/>
          <p:cNvSpPr>
            <a:spLocks noChangeArrowheads="1"/>
          </p:cNvSpPr>
          <p:nvPr/>
        </p:nvSpPr>
        <p:spPr bwMode="auto">
          <a:xfrm>
            <a:off x="250825" y="981075"/>
            <a:ext cx="8569325" cy="71438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en-US" altLang="en-US"/>
          </a:p>
        </p:txBody>
      </p:sp>
      <p:pic>
        <p:nvPicPr>
          <p:cNvPr id="1031" name="Picture 7" descr="MK Logo.jp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625"/>
            <a:ext cx="16192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4649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61" r:id="rId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5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/>
          <a:srcRect l="2358" t="834" r="7704" b="-1432"/>
          <a:stretch/>
        </p:blipFill>
        <p:spPr>
          <a:xfrm>
            <a:off x="-36512" y="-29050"/>
            <a:ext cx="9217024" cy="705845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884666" y="4437112"/>
            <a:ext cx="5374669" cy="584381"/>
            <a:chOff x="821829" y="5411824"/>
            <a:chExt cx="9575340" cy="584381"/>
          </a:xfrm>
        </p:grpSpPr>
        <p:sp>
          <p:nvSpPr>
            <p:cNvPr id="21" name="Rounded Rectangle 20"/>
            <p:cNvSpPr/>
            <p:nvPr/>
          </p:nvSpPr>
          <p:spPr>
            <a:xfrm>
              <a:off x="3772432" y="5411824"/>
              <a:ext cx="6624737" cy="584381"/>
            </a:xfrm>
            <a:prstGeom prst="roundRect">
              <a:avLst>
                <a:gd name="adj" fmla="val 14418"/>
              </a:avLst>
            </a:prstGeom>
            <a:solidFill>
              <a:schemeClr val="bg1">
                <a:alpha val="9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CA0032"/>
                  </a:solidFill>
                </a:rPr>
                <a:t>Computer architecture</a:t>
              </a:r>
              <a:endParaRPr lang="en-US" sz="2800" b="1" u="sng" dirty="0">
                <a:solidFill>
                  <a:schemeClr val="bg1"/>
                </a:solidFill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821829" y="5411824"/>
              <a:ext cx="2950603" cy="584381"/>
            </a:xfrm>
            <a:prstGeom prst="roundRect">
              <a:avLst>
                <a:gd name="adj" fmla="val 14418"/>
              </a:avLst>
            </a:prstGeom>
            <a:solidFill>
              <a:schemeClr val="bg1">
                <a:alpha val="9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nl-NL" sz="2800" b="1" dirty="0">
                  <a:solidFill>
                    <a:schemeClr val="tx1"/>
                  </a:solidFill>
                </a:rPr>
                <a:t>ELECTA01</a:t>
              </a:r>
              <a:endParaRPr lang="en-US" sz="2800" b="1" u="sng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Title 1"/>
          <p:cNvSpPr txBox="1">
            <a:spLocks/>
          </p:cNvSpPr>
          <p:nvPr/>
        </p:nvSpPr>
        <p:spPr>
          <a:xfrm>
            <a:off x="2447764" y="2780928"/>
            <a:ext cx="4248472" cy="124598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H4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700" b="1" dirty="0">
                <a:latin typeface="+mj-lt"/>
                <a:ea typeface="+mj-ea"/>
                <a:cs typeface="+mj-cs"/>
              </a:rPr>
              <a:t>The processor</a:t>
            </a:r>
            <a:endParaRPr kumimoji="0" lang="en-GB" sz="37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SMARTInkShape-2"/>
          <p:cNvSpPr/>
          <p:nvPr/>
        </p:nvSpPr>
        <p:spPr>
          <a:xfrm>
            <a:off x="-502920" y="6669405"/>
            <a:ext cx="1" cy="8573"/>
          </a:xfrm>
          <a:custGeom>
            <a:avLst/>
            <a:gdLst/>
            <a:ahLst/>
            <a:cxnLst/>
            <a:rect l="0" t="0" r="0" b="0"/>
            <a:pathLst>
              <a:path w="1" h="8573">
                <a:moveTo>
                  <a:pt x="0" y="0"/>
                </a:moveTo>
                <a:lnTo>
                  <a:pt x="0" y="8572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ounded Rectangle 17"/>
          <p:cNvSpPr/>
          <p:nvPr/>
        </p:nvSpPr>
        <p:spPr>
          <a:xfrm>
            <a:off x="5220072" y="5657868"/>
            <a:ext cx="3733303" cy="1042728"/>
          </a:xfrm>
          <a:prstGeom prst="roundRect">
            <a:avLst>
              <a:gd name="adj" fmla="val 14418"/>
            </a:avLst>
          </a:prstGeom>
          <a:solidFill>
            <a:schemeClr val="bg1">
              <a:alpha val="49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0" algn="r">
              <a:defRPr/>
            </a:pPr>
            <a:r>
              <a:rPr lang="en-US" sz="1400" b="1" dirty="0">
                <a:solidFill>
                  <a:prstClr val="black"/>
                </a:solidFill>
              </a:rPr>
              <a:t>ELECTA01</a:t>
            </a:r>
          </a:p>
          <a:p>
            <a:pPr lvl="0" algn="r">
              <a:defRPr/>
            </a:pPr>
            <a:r>
              <a:rPr lang="en-US" sz="1400" b="1" dirty="0" err="1">
                <a:solidFill>
                  <a:prstClr val="black"/>
                </a:solidFill>
              </a:rPr>
              <a:t>Hogeschool</a:t>
            </a:r>
            <a:r>
              <a:rPr lang="en-US" sz="1400" b="1" dirty="0">
                <a:solidFill>
                  <a:prstClr val="black"/>
                </a:solidFill>
              </a:rPr>
              <a:t> Rotterdam </a:t>
            </a:r>
          </a:p>
          <a:p>
            <a:pPr lvl="0" algn="r">
              <a:defRPr/>
            </a:pPr>
            <a:r>
              <a:rPr lang="en-US" sz="1400" b="1" dirty="0" err="1">
                <a:solidFill>
                  <a:prstClr val="black"/>
                </a:solidFill>
              </a:rPr>
              <a:t>Opleiding</a:t>
            </a:r>
            <a:r>
              <a:rPr lang="en-US" sz="1400" b="1" dirty="0">
                <a:solidFill>
                  <a:prstClr val="black"/>
                </a:solidFill>
              </a:rPr>
              <a:t> </a:t>
            </a:r>
            <a:r>
              <a:rPr lang="en-US" sz="1400" b="1" dirty="0" err="1">
                <a:solidFill>
                  <a:prstClr val="black"/>
                </a:solidFill>
              </a:rPr>
              <a:t>Elektrotechniek</a:t>
            </a:r>
            <a:endParaRPr lang="en-US" sz="1400" b="1" dirty="0">
              <a:solidFill>
                <a:prstClr val="black"/>
              </a:solidFill>
            </a:endParaRPr>
          </a:p>
          <a:p>
            <a:pPr lvl="0" algn="r">
              <a:defRPr/>
            </a:pPr>
            <a:r>
              <a:rPr lang="en-US" sz="1400" b="1" dirty="0">
                <a:solidFill>
                  <a:prstClr val="black"/>
                </a:solidFill>
              </a:rPr>
              <a:t>Minor Embedded Systems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J.W.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Peltenburg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 J.Z.M. Broeders (</a:t>
            </a:r>
            <a:r>
              <a: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brojz@hr.nl)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6174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Combinational Elements</a:t>
            </a:r>
            <a:endParaRPr lang="en-AU" altLang="en-US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412875"/>
            <a:ext cx="3101975" cy="1295400"/>
          </a:xfrm>
        </p:spPr>
        <p:txBody>
          <a:bodyPr/>
          <a:lstStyle/>
          <a:p>
            <a:pPr eaLnBrk="1" hangingPunct="1"/>
            <a:r>
              <a:rPr lang="en-US" altLang="en-US"/>
              <a:t>AND-gate</a:t>
            </a:r>
          </a:p>
          <a:p>
            <a:pPr lvl="1" eaLnBrk="1" hangingPunct="1"/>
            <a:r>
              <a:rPr lang="en-US" altLang="en-US"/>
              <a:t>Y = A &amp; B</a:t>
            </a:r>
          </a:p>
        </p:txBody>
      </p:sp>
      <p:grpSp>
        <p:nvGrpSpPr>
          <p:cNvPr id="19461" name="Group 4"/>
          <p:cNvGrpSpPr>
            <a:grpSpLocks/>
          </p:cNvGrpSpPr>
          <p:nvPr/>
        </p:nvGrpSpPr>
        <p:grpSpPr bwMode="auto">
          <a:xfrm>
            <a:off x="1258888" y="2641600"/>
            <a:ext cx="1560512" cy="655638"/>
            <a:chOff x="249" y="2299"/>
            <a:chExt cx="983" cy="413"/>
          </a:xfrm>
        </p:grpSpPr>
        <p:grpSp>
          <p:nvGrpSpPr>
            <p:cNvPr id="19513" name="Group 5"/>
            <p:cNvGrpSpPr>
              <a:grpSpLocks/>
            </p:cNvGrpSpPr>
            <p:nvPr/>
          </p:nvGrpSpPr>
          <p:grpSpPr bwMode="auto">
            <a:xfrm>
              <a:off x="476" y="2387"/>
              <a:ext cx="544" cy="273"/>
              <a:chOff x="431" y="1888"/>
              <a:chExt cx="544" cy="273"/>
            </a:xfrm>
          </p:grpSpPr>
          <p:sp>
            <p:nvSpPr>
              <p:cNvPr id="19517" name="Arc 6"/>
              <p:cNvSpPr>
                <a:spLocks/>
              </p:cNvSpPr>
              <p:nvPr/>
            </p:nvSpPr>
            <p:spPr bwMode="auto">
              <a:xfrm>
                <a:off x="701" y="1889"/>
                <a:ext cx="139" cy="272"/>
              </a:xfrm>
              <a:custGeom>
                <a:avLst/>
                <a:gdLst>
                  <a:gd name="T0" fmla="*/ 0 w 22080"/>
                  <a:gd name="T1" fmla="*/ 0 h 43200"/>
                  <a:gd name="T2" fmla="*/ 0 w 22080"/>
                  <a:gd name="T3" fmla="*/ 0 h 43200"/>
                  <a:gd name="T4" fmla="*/ 0 w 22080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2080"/>
                  <a:gd name="T10" fmla="*/ 0 h 43200"/>
                  <a:gd name="T11" fmla="*/ 22080 w 22080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080" h="43200" fill="none" extrusionOk="0">
                    <a:moveTo>
                      <a:pt x="479" y="0"/>
                    </a:moveTo>
                    <a:cubicBezTo>
                      <a:pt x="12409" y="0"/>
                      <a:pt x="22080" y="9670"/>
                      <a:pt x="22080" y="21600"/>
                    </a:cubicBezTo>
                    <a:cubicBezTo>
                      <a:pt x="22080" y="33529"/>
                      <a:pt x="12409" y="43200"/>
                      <a:pt x="480" y="43200"/>
                    </a:cubicBezTo>
                    <a:cubicBezTo>
                      <a:pt x="319" y="43200"/>
                      <a:pt x="159" y="43198"/>
                      <a:pt x="0" y="43194"/>
                    </a:cubicBezTo>
                  </a:path>
                  <a:path w="22080" h="43200" stroke="0" extrusionOk="0">
                    <a:moveTo>
                      <a:pt x="479" y="0"/>
                    </a:moveTo>
                    <a:cubicBezTo>
                      <a:pt x="12409" y="0"/>
                      <a:pt x="22080" y="9670"/>
                      <a:pt x="22080" y="21600"/>
                    </a:cubicBezTo>
                    <a:cubicBezTo>
                      <a:pt x="22080" y="33529"/>
                      <a:pt x="12409" y="43200"/>
                      <a:pt x="480" y="43200"/>
                    </a:cubicBezTo>
                    <a:cubicBezTo>
                      <a:pt x="319" y="43200"/>
                      <a:pt x="159" y="43198"/>
                      <a:pt x="0" y="43194"/>
                    </a:cubicBezTo>
                    <a:lnTo>
                      <a:pt x="480" y="21600"/>
                    </a:lnTo>
                    <a:lnTo>
                      <a:pt x="479" y="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518" name="Line 7"/>
              <p:cNvSpPr>
                <a:spLocks noChangeShapeType="1"/>
              </p:cNvSpPr>
              <p:nvPr/>
            </p:nvSpPr>
            <p:spPr bwMode="auto">
              <a:xfrm>
                <a:off x="567" y="1888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519" name="Line 8"/>
              <p:cNvSpPr>
                <a:spLocks noChangeShapeType="1"/>
              </p:cNvSpPr>
              <p:nvPr/>
            </p:nvSpPr>
            <p:spPr bwMode="auto">
              <a:xfrm>
                <a:off x="567" y="1888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520" name="Line 9"/>
              <p:cNvSpPr>
                <a:spLocks noChangeShapeType="1"/>
              </p:cNvSpPr>
              <p:nvPr/>
            </p:nvSpPr>
            <p:spPr bwMode="auto">
              <a:xfrm>
                <a:off x="567" y="2160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521" name="Line 10"/>
              <p:cNvSpPr>
                <a:spLocks noChangeShapeType="1"/>
              </p:cNvSpPr>
              <p:nvPr/>
            </p:nvSpPr>
            <p:spPr bwMode="auto">
              <a:xfrm>
                <a:off x="431" y="1933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522" name="Line 11"/>
              <p:cNvSpPr>
                <a:spLocks noChangeShapeType="1"/>
              </p:cNvSpPr>
              <p:nvPr/>
            </p:nvSpPr>
            <p:spPr bwMode="auto">
              <a:xfrm>
                <a:off x="431" y="2115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523" name="Line 12"/>
              <p:cNvSpPr>
                <a:spLocks noChangeShapeType="1"/>
              </p:cNvSpPr>
              <p:nvPr/>
            </p:nvSpPr>
            <p:spPr bwMode="auto">
              <a:xfrm>
                <a:off x="839" y="2024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9514" name="Text Box 13"/>
            <p:cNvSpPr txBox="1">
              <a:spLocks noChangeArrowheads="1"/>
            </p:cNvSpPr>
            <p:nvPr/>
          </p:nvSpPr>
          <p:spPr bwMode="auto">
            <a:xfrm>
              <a:off x="249" y="2299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515" name="Text Box 14"/>
            <p:cNvSpPr txBox="1">
              <a:spLocks noChangeArrowheads="1"/>
            </p:cNvSpPr>
            <p:nvPr/>
          </p:nvSpPr>
          <p:spPr bwMode="auto">
            <a:xfrm>
              <a:off x="249" y="2481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516" name="Text Box 15"/>
            <p:cNvSpPr txBox="1">
              <a:spLocks noChangeArrowheads="1"/>
            </p:cNvSpPr>
            <p:nvPr/>
          </p:nvSpPr>
          <p:spPr bwMode="auto">
            <a:xfrm>
              <a:off x="1020" y="2390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Y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9462" name="Group 16"/>
          <p:cNvGrpSpPr>
            <a:grpSpLocks/>
          </p:cNvGrpSpPr>
          <p:nvPr/>
        </p:nvGrpSpPr>
        <p:grpSpPr bwMode="auto">
          <a:xfrm>
            <a:off x="1547813" y="4868863"/>
            <a:ext cx="1416050" cy="1308100"/>
            <a:chOff x="113" y="2840"/>
            <a:chExt cx="892" cy="824"/>
          </a:xfrm>
        </p:grpSpPr>
        <p:sp>
          <p:nvSpPr>
            <p:cNvPr id="19498" name="Line 17"/>
            <p:cNvSpPr>
              <a:spLocks noChangeShapeType="1"/>
            </p:cNvSpPr>
            <p:nvPr/>
          </p:nvSpPr>
          <p:spPr bwMode="auto">
            <a:xfrm>
              <a:off x="340" y="2976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99" name="Line 18"/>
            <p:cNvSpPr>
              <a:spLocks noChangeShapeType="1"/>
            </p:cNvSpPr>
            <p:nvPr/>
          </p:nvSpPr>
          <p:spPr bwMode="auto">
            <a:xfrm>
              <a:off x="340" y="3158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500" name="Line 19"/>
            <p:cNvSpPr>
              <a:spLocks noChangeShapeType="1"/>
            </p:cNvSpPr>
            <p:nvPr/>
          </p:nvSpPr>
          <p:spPr bwMode="auto">
            <a:xfrm>
              <a:off x="657" y="3067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501" name="Text Box 20"/>
            <p:cNvSpPr txBox="1">
              <a:spLocks noChangeArrowheads="1"/>
            </p:cNvSpPr>
            <p:nvPr/>
          </p:nvSpPr>
          <p:spPr bwMode="auto">
            <a:xfrm>
              <a:off x="113" y="2843"/>
              <a:ext cx="2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I0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502" name="Text Box 21"/>
            <p:cNvSpPr txBox="1">
              <a:spLocks noChangeArrowheads="1"/>
            </p:cNvSpPr>
            <p:nvPr/>
          </p:nvSpPr>
          <p:spPr bwMode="auto">
            <a:xfrm>
              <a:off x="113" y="3025"/>
              <a:ext cx="2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I1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503" name="Text Box 22"/>
            <p:cNvSpPr txBox="1">
              <a:spLocks noChangeArrowheads="1"/>
            </p:cNvSpPr>
            <p:nvPr/>
          </p:nvSpPr>
          <p:spPr bwMode="auto">
            <a:xfrm>
              <a:off x="793" y="2934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Y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504" name="Line 23"/>
            <p:cNvSpPr>
              <a:spLocks noChangeShapeType="1"/>
            </p:cNvSpPr>
            <p:nvPr/>
          </p:nvSpPr>
          <p:spPr bwMode="auto">
            <a:xfrm>
              <a:off x="476" y="2931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505" name="Arc 24"/>
            <p:cNvSpPr>
              <a:spLocks/>
            </p:cNvSpPr>
            <p:nvPr/>
          </p:nvSpPr>
          <p:spPr bwMode="auto">
            <a:xfrm>
              <a:off x="567" y="2840"/>
              <a:ext cx="90" cy="9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506" name="Arc 25"/>
            <p:cNvSpPr>
              <a:spLocks/>
            </p:cNvSpPr>
            <p:nvPr/>
          </p:nvSpPr>
          <p:spPr bwMode="auto">
            <a:xfrm flipH="1">
              <a:off x="476" y="2840"/>
              <a:ext cx="90" cy="9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507" name="Arc 26"/>
            <p:cNvSpPr>
              <a:spLocks/>
            </p:cNvSpPr>
            <p:nvPr/>
          </p:nvSpPr>
          <p:spPr bwMode="auto">
            <a:xfrm flipV="1">
              <a:off x="567" y="3203"/>
              <a:ext cx="90" cy="9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508" name="Arc 27"/>
            <p:cNvSpPr>
              <a:spLocks/>
            </p:cNvSpPr>
            <p:nvPr/>
          </p:nvSpPr>
          <p:spPr bwMode="auto">
            <a:xfrm flipH="1" flipV="1">
              <a:off x="476" y="3203"/>
              <a:ext cx="90" cy="9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509" name="Line 28"/>
            <p:cNvSpPr>
              <a:spLocks noChangeShapeType="1"/>
            </p:cNvSpPr>
            <p:nvPr/>
          </p:nvSpPr>
          <p:spPr bwMode="auto">
            <a:xfrm>
              <a:off x="657" y="2931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510" name="Text Box 29"/>
            <p:cNvSpPr txBox="1">
              <a:spLocks noChangeArrowheads="1"/>
            </p:cNvSpPr>
            <p:nvPr/>
          </p:nvSpPr>
          <p:spPr bwMode="auto">
            <a:xfrm>
              <a:off x="476" y="2840"/>
              <a:ext cx="181" cy="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M</a:t>
              </a:r>
              <a:br>
                <a:rPr kumimoji="0" lang="en-US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r>
                <a:rPr kumimoji="0" lang="en-US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u</a:t>
              </a:r>
              <a:br>
                <a:rPr kumimoji="0" lang="en-US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r>
                <a:rPr kumimoji="0" lang="en-US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  <a:endParaRPr kumimoji="0" lang="en-AU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511" name="Line 30"/>
            <p:cNvSpPr>
              <a:spLocks noChangeShapeType="1"/>
            </p:cNvSpPr>
            <p:nvPr/>
          </p:nvSpPr>
          <p:spPr bwMode="auto">
            <a:xfrm flipV="1">
              <a:off x="567" y="3294"/>
              <a:ext cx="0" cy="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512" name="Text Box 31"/>
            <p:cNvSpPr txBox="1">
              <a:spLocks noChangeArrowheads="1"/>
            </p:cNvSpPr>
            <p:nvPr/>
          </p:nvSpPr>
          <p:spPr bwMode="auto">
            <a:xfrm>
              <a:off x="461" y="3433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9463" name="Rectangle 32"/>
          <p:cNvSpPr>
            <a:spLocks noChangeArrowheads="1"/>
          </p:cNvSpPr>
          <p:nvPr/>
        </p:nvSpPr>
        <p:spPr bwMode="auto">
          <a:xfrm>
            <a:off x="684213" y="3644900"/>
            <a:ext cx="324008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CEAAC"/>
              </a:buClr>
              <a:buSzPct val="6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Multiplexer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1AFBF"/>
              </a:buClr>
              <a:buSzPct val="5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 = S ? I1 : I0</a:t>
            </a:r>
            <a:endParaRPr kumimoji="0" lang="en-AU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9464" name="Group 33"/>
          <p:cNvGrpSpPr>
            <a:grpSpLocks/>
          </p:cNvGrpSpPr>
          <p:nvPr/>
        </p:nvGrpSpPr>
        <p:grpSpPr bwMode="auto">
          <a:xfrm>
            <a:off x="7092950" y="1484313"/>
            <a:ext cx="1604963" cy="1012825"/>
            <a:chOff x="1111" y="2659"/>
            <a:chExt cx="1011" cy="638"/>
          </a:xfrm>
        </p:grpSpPr>
        <p:sp>
          <p:nvSpPr>
            <p:cNvPr id="19484" name="Line 34"/>
            <p:cNvSpPr>
              <a:spLocks noChangeShapeType="1"/>
            </p:cNvSpPr>
            <p:nvPr/>
          </p:nvSpPr>
          <p:spPr bwMode="auto">
            <a:xfrm>
              <a:off x="1338" y="2795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85" name="Line 35"/>
            <p:cNvSpPr>
              <a:spLocks noChangeShapeType="1"/>
            </p:cNvSpPr>
            <p:nvPr/>
          </p:nvSpPr>
          <p:spPr bwMode="auto">
            <a:xfrm>
              <a:off x="1338" y="3158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86" name="Line 36"/>
            <p:cNvSpPr>
              <a:spLocks noChangeShapeType="1"/>
            </p:cNvSpPr>
            <p:nvPr/>
          </p:nvSpPr>
          <p:spPr bwMode="auto">
            <a:xfrm>
              <a:off x="1791" y="2976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87" name="Text Box 37"/>
            <p:cNvSpPr txBox="1">
              <a:spLocks noChangeArrowheads="1"/>
            </p:cNvSpPr>
            <p:nvPr/>
          </p:nvSpPr>
          <p:spPr bwMode="auto">
            <a:xfrm>
              <a:off x="1111" y="2662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88" name="Text Box 38"/>
            <p:cNvSpPr txBox="1">
              <a:spLocks noChangeArrowheads="1"/>
            </p:cNvSpPr>
            <p:nvPr/>
          </p:nvSpPr>
          <p:spPr bwMode="auto">
            <a:xfrm>
              <a:off x="1111" y="3066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89" name="Text Box 39"/>
            <p:cNvSpPr txBox="1">
              <a:spLocks noChangeArrowheads="1"/>
            </p:cNvSpPr>
            <p:nvPr/>
          </p:nvSpPr>
          <p:spPr bwMode="auto">
            <a:xfrm>
              <a:off x="1910" y="2843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Y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90" name="Line 40"/>
            <p:cNvSpPr>
              <a:spLocks noChangeShapeType="1"/>
            </p:cNvSpPr>
            <p:nvPr/>
          </p:nvSpPr>
          <p:spPr bwMode="auto">
            <a:xfrm>
              <a:off x="1474" y="2659"/>
              <a:ext cx="0" cy="2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91" name="Line 41"/>
            <p:cNvSpPr>
              <a:spLocks noChangeShapeType="1"/>
            </p:cNvSpPr>
            <p:nvPr/>
          </p:nvSpPr>
          <p:spPr bwMode="auto">
            <a:xfrm>
              <a:off x="1474" y="3067"/>
              <a:ext cx="0" cy="2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92" name="Line 42"/>
            <p:cNvSpPr>
              <a:spLocks noChangeShapeType="1"/>
            </p:cNvSpPr>
            <p:nvPr/>
          </p:nvSpPr>
          <p:spPr bwMode="auto">
            <a:xfrm>
              <a:off x="1474" y="2886"/>
              <a:ext cx="91" cy="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93" name="Line 43"/>
            <p:cNvSpPr>
              <a:spLocks noChangeShapeType="1"/>
            </p:cNvSpPr>
            <p:nvPr/>
          </p:nvSpPr>
          <p:spPr bwMode="auto">
            <a:xfrm flipH="1">
              <a:off x="1474" y="2976"/>
              <a:ext cx="91" cy="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94" name="Line 44"/>
            <p:cNvSpPr>
              <a:spLocks noChangeShapeType="1"/>
            </p:cNvSpPr>
            <p:nvPr/>
          </p:nvSpPr>
          <p:spPr bwMode="auto">
            <a:xfrm>
              <a:off x="1474" y="2659"/>
              <a:ext cx="317" cy="18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95" name="Line 45"/>
            <p:cNvSpPr>
              <a:spLocks noChangeShapeType="1"/>
            </p:cNvSpPr>
            <p:nvPr/>
          </p:nvSpPr>
          <p:spPr bwMode="auto">
            <a:xfrm flipV="1">
              <a:off x="1474" y="3113"/>
              <a:ext cx="317" cy="18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96" name="Line 46"/>
            <p:cNvSpPr>
              <a:spLocks noChangeShapeType="1"/>
            </p:cNvSpPr>
            <p:nvPr/>
          </p:nvSpPr>
          <p:spPr bwMode="auto">
            <a:xfrm>
              <a:off x="1791" y="2840"/>
              <a:ext cx="0" cy="2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97" name="Text Box 47"/>
            <p:cNvSpPr txBox="1">
              <a:spLocks noChangeArrowheads="1"/>
            </p:cNvSpPr>
            <p:nvPr/>
          </p:nvSpPr>
          <p:spPr bwMode="auto">
            <a:xfrm>
              <a:off x="1620" y="2889"/>
              <a:ext cx="8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+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9465" name="Group 48"/>
          <p:cNvGrpSpPr>
            <a:grpSpLocks/>
          </p:cNvGrpSpPr>
          <p:nvPr/>
        </p:nvGrpSpPr>
        <p:grpSpPr bwMode="auto">
          <a:xfrm>
            <a:off x="5580063" y="4575175"/>
            <a:ext cx="1676400" cy="1595438"/>
            <a:chOff x="2699" y="2750"/>
            <a:chExt cx="1056" cy="1005"/>
          </a:xfrm>
        </p:grpSpPr>
        <p:sp>
          <p:nvSpPr>
            <p:cNvPr id="19468" name="Line 49"/>
            <p:cNvSpPr>
              <a:spLocks noChangeShapeType="1"/>
            </p:cNvSpPr>
            <p:nvPr/>
          </p:nvSpPr>
          <p:spPr bwMode="auto">
            <a:xfrm>
              <a:off x="2926" y="2886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69" name="Line 50"/>
            <p:cNvSpPr>
              <a:spLocks noChangeShapeType="1"/>
            </p:cNvSpPr>
            <p:nvPr/>
          </p:nvSpPr>
          <p:spPr bwMode="auto">
            <a:xfrm>
              <a:off x="2926" y="3339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70" name="Line 51"/>
            <p:cNvSpPr>
              <a:spLocks noChangeShapeType="1"/>
            </p:cNvSpPr>
            <p:nvPr/>
          </p:nvSpPr>
          <p:spPr bwMode="auto">
            <a:xfrm>
              <a:off x="3424" y="3113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71" name="Text Box 52"/>
            <p:cNvSpPr txBox="1">
              <a:spLocks noChangeArrowheads="1"/>
            </p:cNvSpPr>
            <p:nvPr/>
          </p:nvSpPr>
          <p:spPr bwMode="auto">
            <a:xfrm>
              <a:off x="2699" y="2753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72" name="Text Box 53"/>
            <p:cNvSpPr txBox="1">
              <a:spLocks noChangeArrowheads="1"/>
            </p:cNvSpPr>
            <p:nvPr/>
          </p:nvSpPr>
          <p:spPr bwMode="auto">
            <a:xfrm>
              <a:off x="2699" y="3247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73" name="Text Box 54"/>
            <p:cNvSpPr txBox="1">
              <a:spLocks noChangeArrowheads="1"/>
            </p:cNvSpPr>
            <p:nvPr/>
          </p:nvSpPr>
          <p:spPr bwMode="auto">
            <a:xfrm>
              <a:off x="3543" y="2979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Y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74" name="Line 55"/>
            <p:cNvSpPr>
              <a:spLocks noChangeShapeType="1"/>
            </p:cNvSpPr>
            <p:nvPr/>
          </p:nvSpPr>
          <p:spPr bwMode="auto">
            <a:xfrm>
              <a:off x="3061" y="2750"/>
              <a:ext cx="1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75" name="Line 56"/>
            <p:cNvSpPr>
              <a:spLocks noChangeShapeType="1"/>
            </p:cNvSpPr>
            <p:nvPr/>
          </p:nvSpPr>
          <p:spPr bwMode="auto">
            <a:xfrm flipH="1">
              <a:off x="3061" y="3203"/>
              <a:ext cx="1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76" name="Line 57"/>
            <p:cNvSpPr>
              <a:spLocks noChangeShapeType="1"/>
            </p:cNvSpPr>
            <p:nvPr/>
          </p:nvSpPr>
          <p:spPr bwMode="auto">
            <a:xfrm>
              <a:off x="3062" y="3022"/>
              <a:ext cx="91" cy="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77" name="Line 58"/>
            <p:cNvSpPr>
              <a:spLocks noChangeShapeType="1"/>
            </p:cNvSpPr>
            <p:nvPr/>
          </p:nvSpPr>
          <p:spPr bwMode="auto">
            <a:xfrm flipH="1">
              <a:off x="3062" y="3112"/>
              <a:ext cx="91" cy="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78" name="Line 59"/>
            <p:cNvSpPr>
              <a:spLocks noChangeShapeType="1"/>
            </p:cNvSpPr>
            <p:nvPr/>
          </p:nvSpPr>
          <p:spPr bwMode="auto">
            <a:xfrm>
              <a:off x="3061" y="2750"/>
              <a:ext cx="363" cy="18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79" name="Line 60"/>
            <p:cNvSpPr>
              <a:spLocks noChangeShapeType="1"/>
            </p:cNvSpPr>
            <p:nvPr/>
          </p:nvSpPr>
          <p:spPr bwMode="auto">
            <a:xfrm flipV="1">
              <a:off x="3061" y="3294"/>
              <a:ext cx="363" cy="18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80" name="Line 61"/>
            <p:cNvSpPr>
              <a:spLocks noChangeShapeType="1"/>
            </p:cNvSpPr>
            <p:nvPr/>
          </p:nvSpPr>
          <p:spPr bwMode="auto">
            <a:xfrm>
              <a:off x="3424" y="2931"/>
              <a:ext cx="0" cy="36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81" name="Text Box 62"/>
            <p:cNvSpPr txBox="1">
              <a:spLocks noChangeArrowheads="1"/>
            </p:cNvSpPr>
            <p:nvPr/>
          </p:nvSpPr>
          <p:spPr bwMode="auto">
            <a:xfrm>
              <a:off x="3152" y="3025"/>
              <a:ext cx="2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ALU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82" name="Line 63"/>
            <p:cNvSpPr>
              <a:spLocks noChangeShapeType="1"/>
            </p:cNvSpPr>
            <p:nvPr/>
          </p:nvSpPr>
          <p:spPr bwMode="auto">
            <a:xfrm>
              <a:off x="3243" y="3385"/>
              <a:ext cx="0" cy="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83" name="Text Box 64"/>
            <p:cNvSpPr txBox="1">
              <a:spLocks noChangeArrowheads="1"/>
            </p:cNvSpPr>
            <p:nvPr/>
          </p:nvSpPr>
          <p:spPr bwMode="auto">
            <a:xfrm>
              <a:off x="3152" y="3524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F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9466" name="Rectangle 65"/>
          <p:cNvSpPr>
            <a:spLocks noChangeArrowheads="1"/>
          </p:cNvSpPr>
          <p:nvPr/>
        </p:nvSpPr>
        <p:spPr bwMode="auto">
          <a:xfrm>
            <a:off x="4211638" y="1412875"/>
            <a:ext cx="31019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CEAAC"/>
              </a:buClr>
              <a:buSzPct val="6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Adder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1AFBF"/>
              </a:buClr>
              <a:buSzPct val="5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 = A + B</a:t>
            </a:r>
          </a:p>
        </p:txBody>
      </p:sp>
      <p:sp>
        <p:nvSpPr>
          <p:cNvPr id="19467" name="Rectangle 66"/>
          <p:cNvSpPr>
            <a:spLocks noChangeArrowheads="1"/>
          </p:cNvSpPr>
          <p:nvPr/>
        </p:nvSpPr>
        <p:spPr bwMode="auto">
          <a:xfrm>
            <a:off x="4211638" y="3284538"/>
            <a:ext cx="431958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CEAAC"/>
              </a:buClr>
              <a:buSzPct val="6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Arithmetic/Logic Unit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1AFBF"/>
              </a:buClr>
              <a:buSzPct val="5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 = F(A, B)</a:t>
            </a:r>
          </a:p>
        </p:txBody>
      </p:sp>
      <p:sp>
        <p:nvSpPr>
          <p:cNvPr id="68" name="TextBox 11"/>
          <p:cNvSpPr txBox="1"/>
          <p:nvPr/>
        </p:nvSpPr>
        <p:spPr>
          <a:xfrm>
            <a:off x="7596336" y="221739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1245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Sequential Elements</a:t>
            </a:r>
            <a:endParaRPr lang="en-AU" altLang="en-US"/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2765425"/>
          </a:xfrm>
        </p:spPr>
        <p:txBody>
          <a:bodyPr/>
          <a:lstStyle/>
          <a:p>
            <a:pPr eaLnBrk="1" hangingPunct="1"/>
            <a:r>
              <a:rPr lang="en-US" altLang="en-US"/>
              <a:t>Register: stores data in a circuit</a:t>
            </a:r>
          </a:p>
          <a:p>
            <a:pPr lvl="1" eaLnBrk="1" hangingPunct="1"/>
            <a:r>
              <a:rPr lang="en-US" altLang="en-US"/>
              <a:t>Uses a clock signal to determine when to update the stored value</a:t>
            </a:r>
          </a:p>
          <a:p>
            <a:pPr lvl="1" eaLnBrk="1" hangingPunct="1"/>
            <a:r>
              <a:rPr lang="en-US" altLang="en-US"/>
              <a:t>Edge-triggered: update when Clk changes from 0 to 1</a:t>
            </a:r>
            <a:endParaRPr lang="en-AU" altLang="en-US"/>
          </a:p>
        </p:txBody>
      </p:sp>
      <p:grpSp>
        <p:nvGrpSpPr>
          <p:cNvPr id="21509" name="Group 4"/>
          <p:cNvGrpSpPr>
            <a:grpSpLocks/>
          </p:cNvGrpSpPr>
          <p:nvPr/>
        </p:nvGrpSpPr>
        <p:grpSpPr bwMode="auto">
          <a:xfrm>
            <a:off x="755650" y="4365625"/>
            <a:ext cx="2090738" cy="1223963"/>
            <a:chOff x="657" y="2296"/>
            <a:chExt cx="1317" cy="771"/>
          </a:xfrm>
        </p:grpSpPr>
        <p:sp>
          <p:nvSpPr>
            <p:cNvPr id="21540" name="Rectangle 5"/>
            <p:cNvSpPr>
              <a:spLocks noChangeArrowheads="1"/>
            </p:cNvSpPr>
            <p:nvPr/>
          </p:nvSpPr>
          <p:spPr bwMode="auto">
            <a:xfrm>
              <a:off x="1111" y="2296"/>
              <a:ext cx="499" cy="77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41" name="Line 6"/>
            <p:cNvSpPr>
              <a:spLocks noChangeShapeType="1"/>
            </p:cNvSpPr>
            <p:nvPr/>
          </p:nvSpPr>
          <p:spPr bwMode="auto">
            <a:xfrm>
              <a:off x="975" y="2478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42" name="Line 7"/>
            <p:cNvSpPr>
              <a:spLocks noChangeShapeType="1"/>
            </p:cNvSpPr>
            <p:nvPr/>
          </p:nvSpPr>
          <p:spPr bwMode="auto">
            <a:xfrm>
              <a:off x="975" y="2886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43" name="Line 8"/>
            <p:cNvSpPr>
              <a:spLocks noChangeShapeType="1"/>
            </p:cNvSpPr>
            <p:nvPr/>
          </p:nvSpPr>
          <p:spPr bwMode="auto">
            <a:xfrm>
              <a:off x="1610" y="2478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44" name="Text Box 9"/>
            <p:cNvSpPr txBox="1">
              <a:spLocks noChangeArrowheads="1"/>
            </p:cNvSpPr>
            <p:nvPr/>
          </p:nvSpPr>
          <p:spPr bwMode="auto">
            <a:xfrm>
              <a:off x="748" y="2345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45" name="Text Box 10"/>
            <p:cNvSpPr txBox="1">
              <a:spLocks noChangeArrowheads="1"/>
            </p:cNvSpPr>
            <p:nvPr/>
          </p:nvSpPr>
          <p:spPr bwMode="auto">
            <a:xfrm>
              <a:off x="657" y="2753"/>
              <a:ext cx="32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Clk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46" name="Text Box 11"/>
            <p:cNvSpPr txBox="1">
              <a:spLocks noChangeArrowheads="1"/>
            </p:cNvSpPr>
            <p:nvPr/>
          </p:nvSpPr>
          <p:spPr bwMode="auto">
            <a:xfrm>
              <a:off x="1746" y="2345"/>
              <a:ext cx="2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47" name="Line 12"/>
            <p:cNvSpPr>
              <a:spLocks noChangeShapeType="1"/>
            </p:cNvSpPr>
            <p:nvPr/>
          </p:nvSpPr>
          <p:spPr bwMode="auto">
            <a:xfrm>
              <a:off x="1111" y="2840"/>
              <a:ext cx="91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48" name="Line 13"/>
            <p:cNvSpPr>
              <a:spLocks noChangeShapeType="1"/>
            </p:cNvSpPr>
            <p:nvPr/>
          </p:nvSpPr>
          <p:spPr bwMode="auto">
            <a:xfrm flipV="1">
              <a:off x="1111" y="2886"/>
              <a:ext cx="91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510" name="Group 44"/>
          <p:cNvGrpSpPr>
            <a:grpSpLocks/>
          </p:cNvGrpSpPr>
          <p:nvPr/>
        </p:nvGrpSpPr>
        <p:grpSpPr bwMode="auto">
          <a:xfrm>
            <a:off x="3419475" y="4005263"/>
            <a:ext cx="4775200" cy="1800225"/>
            <a:chOff x="2154" y="2523"/>
            <a:chExt cx="3008" cy="1134"/>
          </a:xfrm>
        </p:grpSpPr>
        <p:sp>
          <p:nvSpPr>
            <p:cNvPr id="21511" name="Line 18"/>
            <p:cNvSpPr>
              <a:spLocks noChangeShapeType="1"/>
            </p:cNvSpPr>
            <p:nvPr/>
          </p:nvSpPr>
          <p:spPr bwMode="auto">
            <a:xfrm>
              <a:off x="2712" y="2614"/>
              <a:ext cx="5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12" name="Line 19"/>
            <p:cNvSpPr>
              <a:spLocks noChangeShapeType="1"/>
            </p:cNvSpPr>
            <p:nvPr/>
          </p:nvSpPr>
          <p:spPr bwMode="auto">
            <a:xfrm>
              <a:off x="2712" y="2614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13" name="Line 20"/>
            <p:cNvSpPr>
              <a:spLocks noChangeShapeType="1"/>
            </p:cNvSpPr>
            <p:nvPr/>
          </p:nvSpPr>
          <p:spPr bwMode="auto">
            <a:xfrm>
              <a:off x="3256" y="2614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14" name="Line 21"/>
            <p:cNvSpPr>
              <a:spLocks noChangeShapeType="1"/>
            </p:cNvSpPr>
            <p:nvPr/>
          </p:nvSpPr>
          <p:spPr bwMode="auto">
            <a:xfrm>
              <a:off x="3256" y="2795"/>
              <a:ext cx="5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15" name="Line 22"/>
            <p:cNvSpPr>
              <a:spLocks noChangeShapeType="1"/>
            </p:cNvSpPr>
            <p:nvPr/>
          </p:nvSpPr>
          <p:spPr bwMode="auto">
            <a:xfrm>
              <a:off x="2531" y="2795"/>
              <a:ext cx="18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16" name="Line 23"/>
            <p:cNvSpPr>
              <a:spLocks noChangeShapeType="1"/>
            </p:cNvSpPr>
            <p:nvPr/>
          </p:nvSpPr>
          <p:spPr bwMode="auto">
            <a:xfrm>
              <a:off x="3801" y="2614"/>
              <a:ext cx="5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17" name="Line 24"/>
            <p:cNvSpPr>
              <a:spLocks noChangeShapeType="1"/>
            </p:cNvSpPr>
            <p:nvPr/>
          </p:nvSpPr>
          <p:spPr bwMode="auto">
            <a:xfrm>
              <a:off x="3801" y="2614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18" name="Line 25"/>
            <p:cNvSpPr>
              <a:spLocks noChangeShapeType="1"/>
            </p:cNvSpPr>
            <p:nvPr/>
          </p:nvSpPr>
          <p:spPr bwMode="auto">
            <a:xfrm>
              <a:off x="4345" y="2614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19" name="Line 26"/>
            <p:cNvSpPr>
              <a:spLocks noChangeShapeType="1"/>
            </p:cNvSpPr>
            <p:nvPr/>
          </p:nvSpPr>
          <p:spPr bwMode="auto">
            <a:xfrm>
              <a:off x="4345" y="2795"/>
              <a:ext cx="5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20" name="Line 27"/>
            <p:cNvSpPr>
              <a:spLocks noChangeShapeType="1"/>
            </p:cNvSpPr>
            <p:nvPr/>
          </p:nvSpPr>
          <p:spPr bwMode="auto">
            <a:xfrm>
              <a:off x="4889" y="2614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21" name="Line 28"/>
            <p:cNvSpPr>
              <a:spLocks noChangeShapeType="1"/>
            </p:cNvSpPr>
            <p:nvPr/>
          </p:nvSpPr>
          <p:spPr bwMode="auto">
            <a:xfrm flipV="1">
              <a:off x="4890" y="2613"/>
              <a:ext cx="227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22" name="Line 29"/>
            <p:cNvSpPr>
              <a:spLocks noChangeShapeType="1"/>
            </p:cNvSpPr>
            <p:nvPr/>
          </p:nvSpPr>
          <p:spPr bwMode="auto">
            <a:xfrm>
              <a:off x="2531" y="3657"/>
              <a:ext cx="26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23" name="Line 30"/>
            <p:cNvSpPr>
              <a:spLocks noChangeShapeType="1"/>
            </p:cNvSpPr>
            <p:nvPr/>
          </p:nvSpPr>
          <p:spPr bwMode="auto">
            <a:xfrm flipV="1">
              <a:off x="2531" y="2523"/>
              <a:ext cx="0" cy="11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24" name="Text Box 31"/>
            <p:cNvSpPr txBox="1">
              <a:spLocks noChangeArrowheads="1"/>
            </p:cNvSpPr>
            <p:nvPr/>
          </p:nvSpPr>
          <p:spPr bwMode="auto">
            <a:xfrm>
              <a:off x="2154" y="2617"/>
              <a:ext cx="30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Clk</a:t>
              </a:r>
              <a:endParaRPr kumimoji="0" lang="en-AU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25" name="Text Box 32"/>
            <p:cNvSpPr txBox="1">
              <a:spLocks noChangeArrowheads="1"/>
            </p:cNvSpPr>
            <p:nvPr/>
          </p:nvSpPr>
          <p:spPr bwMode="auto">
            <a:xfrm>
              <a:off x="2154" y="2949"/>
              <a:ext cx="20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</a:t>
              </a:r>
              <a:endParaRPr kumimoji="0" lang="en-AU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26" name="Text Box 33"/>
            <p:cNvSpPr txBox="1">
              <a:spLocks noChangeArrowheads="1"/>
            </p:cNvSpPr>
            <p:nvPr/>
          </p:nvSpPr>
          <p:spPr bwMode="auto">
            <a:xfrm>
              <a:off x="2154" y="3297"/>
              <a:ext cx="21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</a:t>
              </a:r>
              <a:endParaRPr kumimoji="0" lang="en-AU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27" name="Freeform 34"/>
            <p:cNvSpPr>
              <a:spLocks/>
            </p:cNvSpPr>
            <p:nvPr/>
          </p:nvSpPr>
          <p:spPr bwMode="auto">
            <a:xfrm>
              <a:off x="2531" y="2976"/>
              <a:ext cx="635" cy="182"/>
            </a:xfrm>
            <a:custGeom>
              <a:avLst/>
              <a:gdLst>
                <a:gd name="T0" fmla="*/ 0 w 635"/>
                <a:gd name="T1" fmla="*/ 0 h 182"/>
                <a:gd name="T2" fmla="*/ 590 w 635"/>
                <a:gd name="T3" fmla="*/ 0 h 182"/>
                <a:gd name="T4" fmla="*/ 635 w 635"/>
                <a:gd name="T5" fmla="*/ 91 h 182"/>
                <a:gd name="T6" fmla="*/ 590 w 635"/>
                <a:gd name="T7" fmla="*/ 182 h 182"/>
                <a:gd name="T8" fmla="*/ 0 w 635"/>
                <a:gd name="T9" fmla="*/ 182 h 1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5"/>
                <a:gd name="T16" fmla="*/ 0 h 182"/>
                <a:gd name="T17" fmla="*/ 635 w 635"/>
                <a:gd name="T18" fmla="*/ 182 h 1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5" h="182">
                  <a:moveTo>
                    <a:pt x="0" y="0"/>
                  </a:moveTo>
                  <a:lnTo>
                    <a:pt x="590" y="0"/>
                  </a:lnTo>
                  <a:lnTo>
                    <a:pt x="635" y="91"/>
                  </a:lnTo>
                  <a:lnTo>
                    <a:pt x="590" y="182"/>
                  </a:lnTo>
                  <a:lnTo>
                    <a:pt x="0" y="182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28" name="Freeform 35"/>
            <p:cNvSpPr>
              <a:spLocks/>
            </p:cNvSpPr>
            <p:nvPr/>
          </p:nvSpPr>
          <p:spPr bwMode="auto">
            <a:xfrm>
              <a:off x="3166" y="2976"/>
              <a:ext cx="1089" cy="182"/>
            </a:xfrm>
            <a:custGeom>
              <a:avLst/>
              <a:gdLst>
                <a:gd name="T0" fmla="*/ 0 w 1089"/>
                <a:gd name="T1" fmla="*/ 91 h 182"/>
                <a:gd name="T2" fmla="*/ 45 w 1089"/>
                <a:gd name="T3" fmla="*/ 0 h 182"/>
                <a:gd name="T4" fmla="*/ 1043 w 1089"/>
                <a:gd name="T5" fmla="*/ 0 h 182"/>
                <a:gd name="T6" fmla="*/ 1089 w 1089"/>
                <a:gd name="T7" fmla="*/ 91 h 182"/>
                <a:gd name="T8" fmla="*/ 1043 w 1089"/>
                <a:gd name="T9" fmla="*/ 182 h 182"/>
                <a:gd name="T10" fmla="*/ 45 w 1089"/>
                <a:gd name="T11" fmla="*/ 182 h 182"/>
                <a:gd name="T12" fmla="*/ 0 w 1089"/>
                <a:gd name="T13" fmla="*/ 91 h 1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9"/>
                <a:gd name="T22" fmla="*/ 0 h 182"/>
                <a:gd name="T23" fmla="*/ 1089 w 1089"/>
                <a:gd name="T24" fmla="*/ 182 h 18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9" h="182">
                  <a:moveTo>
                    <a:pt x="0" y="91"/>
                  </a:moveTo>
                  <a:lnTo>
                    <a:pt x="45" y="0"/>
                  </a:lnTo>
                  <a:lnTo>
                    <a:pt x="1043" y="0"/>
                  </a:lnTo>
                  <a:lnTo>
                    <a:pt x="1089" y="91"/>
                  </a:lnTo>
                  <a:lnTo>
                    <a:pt x="1043" y="182"/>
                  </a:lnTo>
                  <a:lnTo>
                    <a:pt x="45" y="182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29" name="Freeform 36"/>
            <p:cNvSpPr>
              <a:spLocks/>
            </p:cNvSpPr>
            <p:nvPr/>
          </p:nvSpPr>
          <p:spPr bwMode="auto">
            <a:xfrm>
              <a:off x="3892" y="3339"/>
              <a:ext cx="1089" cy="182"/>
            </a:xfrm>
            <a:custGeom>
              <a:avLst/>
              <a:gdLst>
                <a:gd name="T0" fmla="*/ 0 w 1089"/>
                <a:gd name="T1" fmla="*/ 91 h 182"/>
                <a:gd name="T2" fmla="*/ 45 w 1089"/>
                <a:gd name="T3" fmla="*/ 0 h 182"/>
                <a:gd name="T4" fmla="*/ 1043 w 1089"/>
                <a:gd name="T5" fmla="*/ 0 h 182"/>
                <a:gd name="T6" fmla="*/ 1089 w 1089"/>
                <a:gd name="T7" fmla="*/ 91 h 182"/>
                <a:gd name="T8" fmla="*/ 1043 w 1089"/>
                <a:gd name="T9" fmla="*/ 182 h 182"/>
                <a:gd name="T10" fmla="*/ 45 w 1089"/>
                <a:gd name="T11" fmla="*/ 182 h 182"/>
                <a:gd name="T12" fmla="*/ 0 w 1089"/>
                <a:gd name="T13" fmla="*/ 91 h 1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9"/>
                <a:gd name="T22" fmla="*/ 0 h 182"/>
                <a:gd name="T23" fmla="*/ 1089 w 1089"/>
                <a:gd name="T24" fmla="*/ 182 h 18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9" h="182">
                  <a:moveTo>
                    <a:pt x="0" y="91"/>
                  </a:moveTo>
                  <a:lnTo>
                    <a:pt x="45" y="0"/>
                  </a:lnTo>
                  <a:lnTo>
                    <a:pt x="1043" y="0"/>
                  </a:lnTo>
                  <a:lnTo>
                    <a:pt x="1089" y="91"/>
                  </a:lnTo>
                  <a:lnTo>
                    <a:pt x="1043" y="182"/>
                  </a:lnTo>
                  <a:lnTo>
                    <a:pt x="45" y="182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30" name="Freeform 37"/>
            <p:cNvSpPr>
              <a:spLocks/>
            </p:cNvSpPr>
            <p:nvPr/>
          </p:nvSpPr>
          <p:spPr bwMode="auto">
            <a:xfrm>
              <a:off x="2803" y="3339"/>
              <a:ext cx="1089" cy="182"/>
            </a:xfrm>
            <a:custGeom>
              <a:avLst/>
              <a:gdLst>
                <a:gd name="T0" fmla="*/ 0 w 1089"/>
                <a:gd name="T1" fmla="*/ 91 h 182"/>
                <a:gd name="T2" fmla="*/ 45 w 1089"/>
                <a:gd name="T3" fmla="*/ 0 h 182"/>
                <a:gd name="T4" fmla="*/ 1043 w 1089"/>
                <a:gd name="T5" fmla="*/ 0 h 182"/>
                <a:gd name="T6" fmla="*/ 1089 w 1089"/>
                <a:gd name="T7" fmla="*/ 91 h 182"/>
                <a:gd name="T8" fmla="*/ 1043 w 1089"/>
                <a:gd name="T9" fmla="*/ 182 h 182"/>
                <a:gd name="T10" fmla="*/ 45 w 1089"/>
                <a:gd name="T11" fmla="*/ 182 h 182"/>
                <a:gd name="T12" fmla="*/ 0 w 1089"/>
                <a:gd name="T13" fmla="*/ 91 h 1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9"/>
                <a:gd name="T22" fmla="*/ 0 h 182"/>
                <a:gd name="T23" fmla="*/ 1089 w 1089"/>
                <a:gd name="T24" fmla="*/ 182 h 18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9" h="182">
                  <a:moveTo>
                    <a:pt x="0" y="91"/>
                  </a:moveTo>
                  <a:lnTo>
                    <a:pt x="45" y="0"/>
                  </a:lnTo>
                  <a:lnTo>
                    <a:pt x="1043" y="0"/>
                  </a:lnTo>
                  <a:lnTo>
                    <a:pt x="1089" y="91"/>
                  </a:lnTo>
                  <a:lnTo>
                    <a:pt x="1043" y="182"/>
                  </a:lnTo>
                  <a:lnTo>
                    <a:pt x="45" y="182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31" name="Freeform 38"/>
            <p:cNvSpPr>
              <a:spLocks/>
            </p:cNvSpPr>
            <p:nvPr/>
          </p:nvSpPr>
          <p:spPr bwMode="auto">
            <a:xfrm>
              <a:off x="2531" y="3340"/>
              <a:ext cx="272" cy="181"/>
            </a:xfrm>
            <a:custGeom>
              <a:avLst/>
              <a:gdLst>
                <a:gd name="T0" fmla="*/ 0 w 272"/>
                <a:gd name="T1" fmla="*/ 0 h 181"/>
                <a:gd name="T2" fmla="*/ 227 w 272"/>
                <a:gd name="T3" fmla="*/ 0 h 181"/>
                <a:gd name="T4" fmla="*/ 272 w 272"/>
                <a:gd name="T5" fmla="*/ 90 h 181"/>
                <a:gd name="T6" fmla="*/ 227 w 272"/>
                <a:gd name="T7" fmla="*/ 181 h 181"/>
                <a:gd name="T8" fmla="*/ 0 w 272"/>
                <a:gd name="T9" fmla="*/ 181 h 1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"/>
                <a:gd name="T16" fmla="*/ 0 h 181"/>
                <a:gd name="T17" fmla="*/ 272 w 272"/>
                <a:gd name="T18" fmla="*/ 181 h 1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" h="181">
                  <a:moveTo>
                    <a:pt x="0" y="0"/>
                  </a:moveTo>
                  <a:lnTo>
                    <a:pt x="227" y="0"/>
                  </a:lnTo>
                  <a:lnTo>
                    <a:pt x="272" y="90"/>
                  </a:lnTo>
                  <a:lnTo>
                    <a:pt x="227" y="181"/>
                  </a:lnTo>
                  <a:lnTo>
                    <a:pt x="0" y="181"/>
                  </a:lnTo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32" name="Freeform 39"/>
            <p:cNvSpPr>
              <a:spLocks/>
            </p:cNvSpPr>
            <p:nvPr/>
          </p:nvSpPr>
          <p:spPr bwMode="auto">
            <a:xfrm>
              <a:off x="2712" y="3067"/>
              <a:ext cx="169" cy="270"/>
            </a:xfrm>
            <a:custGeom>
              <a:avLst/>
              <a:gdLst>
                <a:gd name="T0" fmla="*/ 0 w 169"/>
                <a:gd name="T1" fmla="*/ 0 h 270"/>
                <a:gd name="T2" fmla="*/ 45 w 169"/>
                <a:gd name="T3" fmla="*/ 190 h 270"/>
                <a:gd name="T4" fmla="*/ 137 w 169"/>
                <a:gd name="T5" fmla="*/ 158 h 270"/>
                <a:gd name="T6" fmla="*/ 169 w 169"/>
                <a:gd name="T7" fmla="*/ 270 h 2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9"/>
                <a:gd name="T13" fmla="*/ 0 h 270"/>
                <a:gd name="T14" fmla="*/ 169 w 169"/>
                <a:gd name="T15" fmla="*/ 270 h 2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9" h="270">
                  <a:moveTo>
                    <a:pt x="0" y="0"/>
                  </a:moveTo>
                  <a:cubicBezTo>
                    <a:pt x="7" y="32"/>
                    <a:pt x="22" y="164"/>
                    <a:pt x="45" y="190"/>
                  </a:cubicBezTo>
                  <a:cubicBezTo>
                    <a:pt x="68" y="216"/>
                    <a:pt x="116" y="145"/>
                    <a:pt x="137" y="158"/>
                  </a:cubicBezTo>
                  <a:cubicBezTo>
                    <a:pt x="158" y="171"/>
                    <a:pt x="162" y="247"/>
                    <a:pt x="169" y="27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33" name="Freeform 40"/>
            <p:cNvSpPr>
              <a:spLocks/>
            </p:cNvSpPr>
            <p:nvPr/>
          </p:nvSpPr>
          <p:spPr bwMode="auto">
            <a:xfrm>
              <a:off x="3801" y="3067"/>
              <a:ext cx="169" cy="270"/>
            </a:xfrm>
            <a:custGeom>
              <a:avLst/>
              <a:gdLst>
                <a:gd name="T0" fmla="*/ 0 w 169"/>
                <a:gd name="T1" fmla="*/ 0 h 270"/>
                <a:gd name="T2" fmla="*/ 45 w 169"/>
                <a:gd name="T3" fmla="*/ 190 h 270"/>
                <a:gd name="T4" fmla="*/ 137 w 169"/>
                <a:gd name="T5" fmla="*/ 158 h 270"/>
                <a:gd name="T6" fmla="*/ 169 w 169"/>
                <a:gd name="T7" fmla="*/ 270 h 2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9"/>
                <a:gd name="T13" fmla="*/ 0 h 270"/>
                <a:gd name="T14" fmla="*/ 169 w 169"/>
                <a:gd name="T15" fmla="*/ 270 h 2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9" h="270">
                  <a:moveTo>
                    <a:pt x="0" y="0"/>
                  </a:moveTo>
                  <a:cubicBezTo>
                    <a:pt x="7" y="32"/>
                    <a:pt x="22" y="164"/>
                    <a:pt x="45" y="190"/>
                  </a:cubicBezTo>
                  <a:cubicBezTo>
                    <a:pt x="68" y="216"/>
                    <a:pt x="116" y="145"/>
                    <a:pt x="137" y="158"/>
                  </a:cubicBezTo>
                  <a:cubicBezTo>
                    <a:pt x="158" y="171"/>
                    <a:pt x="162" y="247"/>
                    <a:pt x="169" y="27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34" name="Freeform 41"/>
            <p:cNvSpPr>
              <a:spLocks/>
            </p:cNvSpPr>
            <p:nvPr/>
          </p:nvSpPr>
          <p:spPr bwMode="auto">
            <a:xfrm>
              <a:off x="4980" y="3339"/>
              <a:ext cx="136" cy="182"/>
            </a:xfrm>
            <a:custGeom>
              <a:avLst/>
              <a:gdLst>
                <a:gd name="T0" fmla="*/ 136 w 136"/>
                <a:gd name="T1" fmla="*/ 0 h 182"/>
                <a:gd name="T2" fmla="*/ 45 w 136"/>
                <a:gd name="T3" fmla="*/ 0 h 182"/>
                <a:gd name="T4" fmla="*/ 0 w 136"/>
                <a:gd name="T5" fmla="*/ 91 h 182"/>
                <a:gd name="T6" fmla="*/ 45 w 136"/>
                <a:gd name="T7" fmla="*/ 182 h 182"/>
                <a:gd name="T8" fmla="*/ 136 w 136"/>
                <a:gd name="T9" fmla="*/ 182 h 1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182"/>
                <a:gd name="T17" fmla="*/ 136 w 136"/>
                <a:gd name="T18" fmla="*/ 182 h 1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182">
                  <a:moveTo>
                    <a:pt x="136" y="0"/>
                  </a:moveTo>
                  <a:lnTo>
                    <a:pt x="45" y="0"/>
                  </a:lnTo>
                  <a:lnTo>
                    <a:pt x="0" y="91"/>
                  </a:lnTo>
                  <a:lnTo>
                    <a:pt x="45" y="182"/>
                  </a:lnTo>
                  <a:lnTo>
                    <a:pt x="136" y="182"/>
                  </a:lnTo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35" name="Freeform 42"/>
            <p:cNvSpPr>
              <a:spLocks/>
            </p:cNvSpPr>
            <p:nvPr/>
          </p:nvSpPr>
          <p:spPr bwMode="auto">
            <a:xfrm>
              <a:off x="4255" y="2976"/>
              <a:ext cx="862" cy="182"/>
            </a:xfrm>
            <a:custGeom>
              <a:avLst/>
              <a:gdLst>
                <a:gd name="T0" fmla="*/ 862 w 862"/>
                <a:gd name="T1" fmla="*/ 0 h 182"/>
                <a:gd name="T2" fmla="*/ 46 w 862"/>
                <a:gd name="T3" fmla="*/ 0 h 182"/>
                <a:gd name="T4" fmla="*/ 0 w 862"/>
                <a:gd name="T5" fmla="*/ 91 h 182"/>
                <a:gd name="T6" fmla="*/ 46 w 862"/>
                <a:gd name="T7" fmla="*/ 182 h 182"/>
                <a:gd name="T8" fmla="*/ 862 w 862"/>
                <a:gd name="T9" fmla="*/ 182 h 1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2"/>
                <a:gd name="T16" fmla="*/ 0 h 182"/>
                <a:gd name="T17" fmla="*/ 862 w 862"/>
                <a:gd name="T18" fmla="*/ 182 h 1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2" h="182">
                  <a:moveTo>
                    <a:pt x="862" y="0"/>
                  </a:moveTo>
                  <a:lnTo>
                    <a:pt x="46" y="0"/>
                  </a:lnTo>
                  <a:lnTo>
                    <a:pt x="0" y="91"/>
                  </a:lnTo>
                  <a:lnTo>
                    <a:pt x="46" y="182"/>
                  </a:lnTo>
                  <a:lnTo>
                    <a:pt x="862" y="182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36" name="Freeform 43"/>
            <p:cNvSpPr>
              <a:spLocks/>
            </p:cNvSpPr>
            <p:nvPr/>
          </p:nvSpPr>
          <p:spPr bwMode="auto">
            <a:xfrm>
              <a:off x="4890" y="3067"/>
              <a:ext cx="169" cy="270"/>
            </a:xfrm>
            <a:custGeom>
              <a:avLst/>
              <a:gdLst>
                <a:gd name="T0" fmla="*/ 0 w 169"/>
                <a:gd name="T1" fmla="*/ 0 h 270"/>
                <a:gd name="T2" fmla="*/ 45 w 169"/>
                <a:gd name="T3" fmla="*/ 190 h 270"/>
                <a:gd name="T4" fmla="*/ 137 w 169"/>
                <a:gd name="T5" fmla="*/ 158 h 270"/>
                <a:gd name="T6" fmla="*/ 169 w 169"/>
                <a:gd name="T7" fmla="*/ 270 h 2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9"/>
                <a:gd name="T13" fmla="*/ 0 h 270"/>
                <a:gd name="T14" fmla="*/ 169 w 169"/>
                <a:gd name="T15" fmla="*/ 270 h 2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9" h="270">
                  <a:moveTo>
                    <a:pt x="0" y="0"/>
                  </a:moveTo>
                  <a:cubicBezTo>
                    <a:pt x="7" y="32"/>
                    <a:pt x="22" y="164"/>
                    <a:pt x="45" y="190"/>
                  </a:cubicBezTo>
                  <a:cubicBezTo>
                    <a:pt x="68" y="216"/>
                    <a:pt x="116" y="145"/>
                    <a:pt x="137" y="158"/>
                  </a:cubicBezTo>
                  <a:cubicBezTo>
                    <a:pt x="158" y="171"/>
                    <a:pt x="162" y="247"/>
                    <a:pt x="169" y="27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37" name="Line 15"/>
            <p:cNvSpPr>
              <a:spLocks noChangeShapeType="1"/>
            </p:cNvSpPr>
            <p:nvPr/>
          </p:nvSpPr>
          <p:spPr bwMode="auto">
            <a:xfrm>
              <a:off x="2712" y="2523"/>
              <a:ext cx="0" cy="11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38" name="Line 16"/>
            <p:cNvSpPr>
              <a:spLocks noChangeShapeType="1"/>
            </p:cNvSpPr>
            <p:nvPr/>
          </p:nvSpPr>
          <p:spPr bwMode="auto">
            <a:xfrm>
              <a:off x="3801" y="2523"/>
              <a:ext cx="0" cy="11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539" name="Line 17"/>
            <p:cNvSpPr>
              <a:spLocks noChangeShapeType="1"/>
            </p:cNvSpPr>
            <p:nvPr/>
          </p:nvSpPr>
          <p:spPr bwMode="auto">
            <a:xfrm>
              <a:off x="4889" y="2523"/>
              <a:ext cx="1" cy="11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5" name="TextBox 11"/>
          <p:cNvSpPr txBox="1"/>
          <p:nvPr/>
        </p:nvSpPr>
        <p:spPr>
          <a:xfrm>
            <a:off x="7596336" y="221739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27668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Sequential Elements</a:t>
            </a:r>
            <a:endParaRPr lang="en-AU" altLang="en-US"/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2303462"/>
          </a:xfrm>
        </p:spPr>
        <p:txBody>
          <a:bodyPr/>
          <a:lstStyle/>
          <a:p>
            <a:pPr eaLnBrk="1" hangingPunct="1"/>
            <a:r>
              <a:rPr lang="en-US" altLang="en-US"/>
              <a:t>Register with write control</a:t>
            </a:r>
          </a:p>
          <a:p>
            <a:pPr lvl="1" eaLnBrk="1" hangingPunct="1"/>
            <a:r>
              <a:rPr lang="en-US" altLang="en-US"/>
              <a:t>Only updates on clock edge when write control input is 1</a:t>
            </a:r>
          </a:p>
          <a:p>
            <a:pPr lvl="1" eaLnBrk="1" hangingPunct="1"/>
            <a:r>
              <a:rPr lang="en-US" altLang="en-US"/>
              <a:t>Used when stored value is required later</a:t>
            </a:r>
            <a:endParaRPr lang="en-AU" altLang="en-US"/>
          </a:p>
        </p:txBody>
      </p:sp>
      <p:grpSp>
        <p:nvGrpSpPr>
          <p:cNvPr id="23557" name="Group 4"/>
          <p:cNvGrpSpPr>
            <a:grpSpLocks/>
          </p:cNvGrpSpPr>
          <p:nvPr/>
        </p:nvGrpSpPr>
        <p:grpSpPr bwMode="auto">
          <a:xfrm>
            <a:off x="539750" y="4365625"/>
            <a:ext cx="2306638" cy="1223963"/>
            <a:chOff x="340" y="2750"/>
            <a:chExt cx="1453" cy="771"/>
          </a:xfrm>
        </p:grpSpPr>
        <p:sp>
          <p:nvSpPr>
            <p:cNvPr id="23594" name="Rectangle 5"/>
            <p:cNvSpPr>
              <a:spLocks noChangeArrowheads="1"/>
            </p:cNvSpPr>
            <p:nvPr/>
          </p:nvSpPr>
          <p:spPr bwMode="auto">
            <a:xfrm>
              <a:off x="930" y="2750"/>
              <a:ext cx="499" cy="77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95" name="Line 6"/>
            <p:cNvSpPr>
              <a:spLocks noChangeShapeType="1"/>
            </p:cNvSpPr>
            <p:nvPr/>
          </p:nvSpPr>
          <p:spPr bwMode="auto">
            <a:xfrm>
              <a:off x="794" y="2932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96" name="Line 7"/>
            <p:cNvSpPr>
              <a:spLocks noChangeShapeType="1"/>
            </p:cNvSpPr>
            <p:nvPr/>
          </p:nvSpPr>
          <p:spPr bwMode="auto">
            <a:xfrm>
              <a:off x="794" y="334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97" name="Line 8"/>
            <p:cNvSpPr>
              <a:spLocks noChangeShapeType="1"/>
            </p:cNvSpPr>
            <p:nvPr/>
          </p:nvSpPr>
          <p:spPr bwMode="auto">
            <a:xfrm>
              <a:off x="1429" y="2932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98" name="Text Box 9"/>
            <p:cNvSpPr txBox="1">
              <a:spLocks noChangeArrowheads="1"/>
            </p:cNvSpPr>
            <p:nvPr/>
          </p:nvSpPr>
          <p:spPr bwMode="auto">
            <a:xfrm>
              <a:off x="567" y="2799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99" name="Text Box 10"/>
            <p:cNvSpPr txBox="1">
              <a:spLocks noChangeArrowheads="1"/>
            </p:cNvSpPr>
            <p:nvPr/>
          </p:nvSpPr>
          <p:spPr bwMode="auto">
            <a:xfrm>
              <a:off x="476" y="3207"/>
              <a:ext cx="32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Clk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600" name="Text Box 11"/>
            <p:cNvSpPr txBox="1">
              <a:spLocks noChangeArrowheads="1"/>
            </p:cNvSpPr>
            <p:nvPr/>
          </p:nvSpPr>
          <p:spPr bwMode="auto">
            <a:xfrm>
              <a:off x="1565" y="2799"/>
              <a:ext cx="2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601" name="Line 12"/>
            <p:cNvSpPr>
              <a:spLocks noChangeShapeType="1"/>
            </p:cNvSpPr>
            <p:nvPr/>
          </p:nvSpPr>
          <p:spPr bwMode="auto">
            <a:xfrm>
              <a:off x="930" y="3294"/>
              <a:ext cx="91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602" name="Line 13"/>
            <p:cNvSpPr>
              <a:spLocks noChangeShapeType="1"/>
            </p:cNvSpPr>
            <p:nvPr/>
          </p:nvSpPr>
          <p:spPr bwMode="auto">
            <a:xfrm flipV="1">
              <a:off x="930" y="3340"/>
              <a:ext cx="91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603" name="Line 14"/>
            <p:cNvSpPr>
              <a:spLocks noChangeShapeType="1"/>
            </p:cNvSpPr>
            <p:nvPr/>
          </p:nvSpPr>
          <p:spPr bwMode="auto">
            <a:xfrm>
              <a:off x="793" y="3154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604" name="Text Box 15"/>
            <p:cNvSpPr txBox="1">
              <a:spLocks noChangeArrowheads="1"/>
            </p:cNvSpPr>
            <p:nvPr/>
          </p:nvSpPr>
          <p:spPr bwMode="auto">
            <a:xfrm>
              <a:off x="340" y="3021"/>
              <a:ext cx="4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Write</a:t>
              </a:r>
              <a:endPara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3558" name="Group 52"/>
          <p:cNvGrpSpPr>
            <a:grpSpLocks/>
          </p:cNvGrpSpPr>
          <p:nvPr/>
        </p:nvGrpSpPr>
        <p:grpSpPr bwMode="auto">
          <a:xfrm>
            <a:off x="3203575" y="3644900"/>
            <a:ext cx="4991100" cy="2376488"/>
            <a:chOff x="2004" y="2387"/>
            <a:chExt cx="3144" cy="1497"/>
          </a:xfrm>
        </p:grpSpPr>
        <p:sp>
          <p:nvSpPr>
            <p:cNvPr id="23559" name="Line 20"/>
            <p:cNvSpPr>
              <a:spLocks noChangeShapeType="1"/>
            </p:cNvSpPr>
            <p:nvPr/>
          </p:nvSpPr>
          <p:spPr bwMode="auto">
            <a:xfrm>
              <a:off x="2517" y="2840"/>
              <a:ext cx="81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60" name="Line 21"/>
            <p:cNvSpPr>
              <a:spLocks noChangeShapeType="1"/>
            </p:cNvSpPr>
            <p:nvPr/>
          </p:nvSpPr>
          <p:spPr bwMode="auto">
            <a:xfrm>
              <a:off x="3334" y="2840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61" name="Line 22"/>
            <p:cNvSpPr>
              <a:spLocks noChangeShapeType="1"/>
            </p:cNvSpPr>
            <p:nvPr/>
          </p:nvSpPr>
          <p:spPr bwMode="auto">
            <a:xfrm>
              <a:off x="3334" y="3022"/>
              <a:ext cx="12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62" name="Line 23"/>
            <p:cNvSpPr>
              <a:spLocks noChangeShapeType="1"/>
            </p:cNvSpPr>
            <p:nvPr/>
          </p:nvSpPr>
          <p:spPr bwMode="auto">
            <a:xfrm>
              <a:off x="4558" y="2840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63" name="Line 24"/>
            <p:cNvSpPr>
              <a:spLocks noChangeShapeType="1"/>
            </p:cNvSpPr>
            <p:nvPr/>
          </p:nvSpPr>
          <p:spPr bwMode="auto">
            <a:xfrm flipV="1">
              <a:off x="4558" y="2840"/>
              <a:ext cx="54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64" name="Line 25"/>
            <p:cNvSpPr>
              <a:spLocks noChangeShapeType="1"/>
            </p:cNvSpPr>
            <p:nvPr/>
          </p:nvSpPr>
          <p:spPr bwMode="auto">
            <a:xfrm>
              <a:off x="2517" y="3884"/>
              <a:ext cx="26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65" name="Line 26"/>
            <p:cNvSpPr>
              <a:spLocks noChangeShapeType="1"/>
            </p:cNvSpPr>
            <p:nvPr/>
          </p:nvSpPr>
          <p:spPr bwMode="auto">
            <a:xfrm flipH="1" flipV="1">
              <a:off x="2503" y="2387"/>
              <a:ext cx="14" cy="14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66" name="Text Box 27"/>
            <p:cNvSpPr txBox="1">
              <a:spLocks noChangeArrowheads="1"/>
            </p:cNvSpPr>
            <p:nvPr/>
          </p:nvSpPr>
          <p:spPr bwMode="auto">
            <a:xfrm>
              <a:off x="2004" y="2844"/>
              <a:ext cx="41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Write</a:t>
              </a:r>
              <a:endParaRPr kumimoji="0" lang="en-AU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67" name="Text Box 28"/>
            <p:cNvSpPr txBox="1">
              <a:spLocks noChangeArrowheads="1"/>
            </p:cNvSpPr>
            <p:nvPr/>
          </p:nvSpPr>
          <p:spPr bwMode="auto">
            <a:xfrm>
              <a:off x="2140" y="3176"/>
              <a:ext cx="20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</a:t>
              </a:r>
              <a:endParaRPr kumimoji="0" lang="en-AU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68" name="Text Box 29"/>
            <p:cNvSpPr txBox="1">
              <a:spLocks noChangeArrowheads="1"/>
            </p:cNvSpPr>
            <p:nvPr/>
          </p:nvSpPr>
          <p:spPr bwMode="auto">
            <a:xfrm>
              <a:off x="2140" y="3524"/>
              <a:ext cx="21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</a:t>
              </a:r>
              <a:endParaRPr kumimoji="0" lang="en-AU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69" name="Freeform 30"/>
            <p:cNvSpPr>
              <a:spLocks/>
            </p:cNvSpPr>
            <p:nvPr/>
          </p:nvSpPr>
          <p:spPr bwMode="auto">
            <a:xfrm>
              <a:off x="2517" y="3203"/>
              <a:ext cx="635" cy="182"/>
            </a:xfrm>
            <a:custGeom>
              <a:avLst/>
              <a:gdLst>
                <a:gd name="T0" fmla="*/ 0 w 635"/>
                <a:gd name="T1" fmla="*/ 0 h 182"/>
                <a:gd name="T2" fmla="*/ 590 w 635"/>
                <a:gd name="T3" fmla="*/ 0 h 182"/>
                <a:gd name="T4" fmla="*/ 635 w 635"/>
                <a:gd name="T5" fmla="*/ 91 h 182"/>
                <a:gd name="T6" fmla="*/ 590 w 635"/>
                <a:gd name="T7" fmla="*/ 182 h 182"/>
                <a:gd name="T8" fmla="*/ 0 w 635"/>
                <a:gd name="T9" fmla="*/ 182 h 1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5"/>
                <a:gd name="T16" fmla="*/ 0 h 182"/>
                <a:gd name="T17" fmla="*/ 635 w 635"/>
                <a:gd name="T18" fmla="*/ 182 h 1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5" h="182">
                  <a:moveTo>
                    <a:pt x="0" y="0"/>
                  </a:moveTo>
                  <a:lnTo>
                    <a:pt x="590" y="0"/>
                  </a:lnTo>
                  <a:lnTo>
                    <a:pt x="635" y="91"/>
                  </a:lnTo>
                  <a:lnTo>
                    <a:pt x="590" y="182"/>
                  </a:lnTo>
                  <a:lnTo>
                    <a:pt x="0" y="182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70" name="Freeform 31"/>
            <p:cNvSpPr>
              <a:spLocks/>
            </p:cNvSpPr>
            <p:nvPr/>
          </p:nvSpPr>
          <p:spPr bwMode="auto">
            <a:xfrm>
              <a:off x="3152" y="3203"/>
              <a:ext cx="1089" cy="182"/>
            </a:xfrm>
            <a:custGeom>
              <a:avLst/>
              <a:gdLst>
                <a:gd name="T0" fmla="*/ 0 w 1089"/>
                <a:gd name="T1" fmla="*/ 91 h 182"/>
                <a:gd name="T2" fmla="*/ 45 w 1089"/>
                <a:gd name="T3" fmla="*/ 0 h 182"/>
                <a:gd name="T4" fmla="*/ 1043 w 1089"/>
                <a:gd name="T5" fmla="*/ 0 h 182"/>
                <a:gd name="T6" fmla="*/ 1089 w 1089"/>
                <a:gd name="T7" fmla="*/ 91 h 182"/>
                <a:gd name="T8" fmla="*/ 1043 w 1089"/>
                <a:gd name="T9" fmla="*/ 182 h 182"/>
                <a:gd name="T10" fmla="*/ 45 w 1089"/>
                <a:gd name="T11" fmla="*/ 182 h 182"/>
                <a:gd name="T12" fmla="*/ 0 w 1089"/>
                <a:gd name="T13" fmla="*/ 91 h 1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9"/>
                <a:gd name="T22" fmla="*/ 0 h 182"/>
                <a:gd name="T23" fmla="*/ 1089 w 1089"/>
                <a:gd name="T24" fmla="*/ 182 h 18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9" h="182">
                  <a:moveTo>
                    <a:pt x="0" y="91"/>
                  </a:moveTo>
                  <a:lnTo>
                    <a:pt x="45" y="0"/>
                  </a:lnTo>
                  <a:lnTo>
                    <a:pt x="1043" y="0"/>
                  </a:lnTo>
                  <a:lnTo>
                    <a:pt x="1089" y="91"/>
                  </a:lnTo>
                  <a:lnTo>
                    <a:pt x="1043" y="182"/>
                  </a:lnTo>
                  <a:lnTo>
                    <a:pt x="45" y="182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71" name="Freeform 32"/>
            <p:cNvSpPr>
              <a:spLocks/>
            </p:cNvSpPr>
            <p:nvPr/>
          </p:nvSpPr>
          <p:spPr bwMode="auto">
            <a:xfrm>
              <a:off x="2517" y="3567"/>
              <a:ext cx="272" cy="181"/>
            </a:xfrm>
            <a:custGeom>
              <a:avLst/>
              <a:gdLst>
                <a:gd name="T0" fmla="*/ 0 w 272"/>
                <a:gd name="T1" fmla="*/ 0 h 181"/>
                <a:gd name="T2" fmla="*/ 227 w 272"/>
                <a:gd name="T3" fmla="*/ 0 h 181"/>
                <a:gd name="T4" fmla="*/ 272 w 272"/>
                <a:gd name="T5" fmla="*/ 90 h 181"/>
                <a:gd name="T6" fmla="*/ 227 w 272"/>
                <a:gd name="T7" fmla="*/ 181 h 181"/>
                <a:gd name="T8" fmla="*/ 0 w 272"/>
                <a:gd name="T9" fmla="*/ 181 h 1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2"/>
                <a:gd name="T16" fmla="*/ 0 h 181"/>
                <a:gd name="T17" fmla="*/ 272 w 272"/>
                <a:gd name="T18" fmla="*/ 181 h 1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2" h="181">
                  <a:moveTo>
                    <a:pt x="0" y="0"/>
                  </a:moveTo>
                  <a:lnTo>
                    <a:pt x="227" y="0"/>
                  </a:lnTo>
                  <a:lnTo>
                    <a:pt x="272" y="90"/>
                  </a:lnTo>
                  <a:lnTo>
                    <a:pt x="227" y="181"/>
                  </a:lnTo>
                  <a:lnTo>
                    <a:pt x="0" y="181"/>
                  </a:lnTo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72" name="Freeform 33"/>
            <p:cNvSpPr>
              <a:spLocks/>
            </p:cNvSpPr>
            <p:nvPr/>
          </p:nvSpPr>
          <p:spPr bwMode="auto">
            <a:xfrm>
              <a:off x="2698" y="3294"/>
              <a:ext cx="169" cy="270"/>
            </a:xfrm>
            <a:custGeom>
              <a:avLst/>
              <a:gdLst>
                <a:gd name="T0" fmla="*/ 0 w 169"/>
                <a:gd name="T1" fmla="*/ 0 h 270"/>
                <a:gd name="T2" fmla="*/ 45 w 169"/>
                <a:gd name="T3" fmla="*/ 190 h 270"/>
                <a:gd name="T4" fmla="*/ 137 w 169"/>
                <a:gd name="T5" fmla="*/ 158 h 270"/>
                <a:gd name="T6" fmla="*/ 169 w 169"/>
                <a:gd name="T7" fmla="*/ 270 h 2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9"/>
                <a:gd name="T13" fmla="*/ 0 h 270"/>
                <a:gd name="T14" fmla="*/ 169 w 169"/>
                <a:gd name="T15" fmla="*/ 270 h 2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9" h="270">
                  <a:moveTo>
                    <a:pt x="0" y="0"/>
                  </a:moveTo>
                  <a:cubicBezTo>
                    <a:pt x="7" y="32"/>
                    <a:pt x="22" y="164"/>
                    <a:pt x="45" y="190"/>
                  </a:cubicBezTo>
                  <a:cubicBezTo>
                    <a:pt x="68" y="216"/>
                    <a:pt x="116" y="145"/>
                    <a:pt x="137" y="158"/>
                  </a:cubicBezTo>
                  <a:cubicBezTo>
                    <a:pt x="158" y="171"/>
                    <a:pt x="162" y="247"/>
                    <a:pt x="169" y="270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73" name="Freeform 34"/>
            <p:cNvSpPr>
              <a:spLocks/>
            </p:cNvSpPr>
            <p:nvPr/>
          </p:nvSpPr>
          <p:spPr bwMode="auto">
            <a:xfrm>
              <a:off x="2699" y="2840"/>
              <a:ext cx="157" cy="688"/>
            </a:xfrm>
            <a:custGeom>
              <a:avLst/>
              <a:gdLst>
                <a:gd name="T0" fmla="*/ 0 w 157"/>
                <a:gd name="T1" fmla="*/ 0 h 688"/>
                <a:gd name="T2" fmla="*/ 45 w 157"/>
                <a:gd name="T3" fmla="*/ 190 h 688"/>
                <a:gd name="T4" fmla="*/ 137 w 157"/>
                <a:gd name="T5" fmla="*/ 158 h 688"/>
                <a:gd name="T6" fmla="*/ 157 w 157"/>
                <a:gd name="T7" fmla="*/ 688 h 6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7"/>
                <a:gd name="T13" fmla="*/ 0 h 688"/>
                <a:gd name="T14" fmla="*/ 157 w 157"/>
                <a:gd name="T15" fmla="*/ 688 h 6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7" h="688">
                  <a:moveTo>
                    <a:pt x="0" y="0"/>
                  </a:moveTo>
                  <a:cubicBezTo>
                    <a:pt x="7" y="32"/>
                    <a:pt x="22" y="164"/>
                    <a:pt x="45" y="190"/>
                  </a:cubicBezTo>
                  <a:cubicBezTo>
                    <a:pt x="68" y="216"/>
                    <a:pt x="118" y="75"/>
                    <a:pt x="137" y="158"/>
                  </a:cubicBezTo>
                  <a:cubicBezTo>
                    <a:pt x="156" y="241"/>
                    <a:pt x="153" y="578"/>
                    <a:pt x="157" y="688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74" name="Freeform 35"/>
            <p:cNvSpPr>
              <a:spLocks/>
            </p:cNvSpPr>
            <p:nvPr/>
          </p:nvSpPr>
          <p:spPr bwMode="auto">
            <a:xfrm>
              <a:off x="4966" y="3566"/>
              <a:ext cx="136" cy="182"/>
            </a:xfrm>
            <a:custGeom>
              <a:avLst/>
              <a:gdLst>
                <a:gd name="T0" fmla="*/ 136 w 136"/>
                <a:gd name="T1" fmla="*/ 0 h 182"/>
                <a:gd name="T2" fmla="*/ 45 w 136"/>
                <a:gd name="T3" fmla="*/ 0 h 182"/>
                <a:gd name="T4" fmla="*/ 0 w 136"/>
                <a:gd name="T5" fmla="*/ 91 h 182"/>
                <a:gd name="T6" fmla="*/ 45 w 136"/>
                <a:gd name="T7" fmla="*/ 182 h 182"/>
                <a:gd name="T8" fmla="*/ 136 w 136"/>
                <a:gd name="T9" fmla="*/ 182 h 1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182"/>
                <a:gd name="T17" fmla="*/ 136 w 136"/>
                <a:gd name="T18" fmla="*/ 182 h 1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182">
                  <a:moveTo>
                    <a:pt x="136" y="0"/>
                  </a:moveTo>
                  <a:lnTo>
                    <a:pt x="45" y="0"/>
                  </a:lnTo>
                  <a:lnTo>
                    <a:pt x="0" y="91"/>
                  </a:lnTo>
                  <a:lnTo>
                    <a:pt x="45" y="182"/>
                  </a:lnTo>
                  <a:lnTo>
                    <a:pt x="136" y="182"/>
                  </a:lnTo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75" name="Freeform 36"/>
            <p:cNvSpPr>
              <a:spLocks/>
            </p:cNvSpPr>
            <p:nvPr/>
          </p:nvSpPr>
          <p:spPr bwMode="auto">
            <a:xfrm>
              <a:off x="4241" y="3203"/>
              <a:ext cx="862" cy="182"/>
            </a:xfrm>
            <a:custGeom>
              <a:avLst/>
              <a:gdLst>
                <a:gd name="T0" fmla="*/ 862 w 862"/>
                <a:gd name="T1" fmla="*/ 0 h 182"/>
                <a:gd name="T2" fmla="*/ 46 w 862"/>
                <a:gd name="T3" fmla="*/ 0 h 182"/>
                <a:gd name="T4" fmla="*/ 0 w 862"/>
                <a:gd name="T5" fmla="*/ 91 h 182"/>
                <a:gd name="T6" fmla="*/ 46 w 862"/>
                <a:gd name="T7" fmla="*/ 182 h 182"/>
                <a:gd name="T8" fmla="*/ 862 w 862"/>
                <a:gd name="T9" fmla="*/ 182 h 1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2"/>
                <a:gd name="T16" fmla="*/ 0 h 182"/>
                <a:gd name="T17" fmla="*/ 862 w 862"/>
                <a:gd name="T18" fmla="*/ 182 h 1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2" h="182">
                  <a:moveTo>
                    <a:pt x="862" y="0"/>
                  </a:moveTo>
                  <a:lnTo>
                    <a:pt x="46" y="0"/>
                  </a:lnTo>
                  <a:lnTo>
                    <a:pt x="0" y="91"/>
                  </a:lnTo>
                  <a:lnTo>
                    <a:pt x="46" y="182"/>
                  </a:lnTo>
                  <a:lnTo>
                    <a:pt x="862" y="182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76" name="Line 37"/>
            <p:cNvSpPr>
              <a:spLocks noChangeShapeType="1"/>
            </p:cNvSpPr>
            <p:nvPr/>
          </p:nvSpPr>
          <p:spPr bwMode="auto">
            <a:xfrm>
              <a:off x="2698" y="2478"/>
              <a:ext cx="5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77" name="Line 38"/>
            <p:cNvSpPr>
              <a:spLocks noChangeShapeType="1"/>
            </p:cNvSpPr>
            <p:nvPr/>
          </p:nvSpPr>
          <p:spPr bwMode="auto">
            <a:xfrm>
              <a:off x="2698" y="2478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78" name="Line 39"/>
            <p:cNvSpPr>
              <a:spLocks noChangeShapeType="1"/>
            </p:cNvSpPr>
            <p:nvPr/>
          </p:nvSpPr>
          <p:spPr bwMode="auto">
            <a:xfrm>
              <a:off x="3242" y="2478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79" name="Line 40"/>
            <p:cNvSpPr>
              <a:spLocks noChangeShapeType="1"/>
            </p:cNvSpPr>
            <p:nvPr/>
          </p:nvSpPr>
          <p:spPr bwMode="auto">
            <a:xfrm>
              <a:off x="3242" y="2659"/>
              <a:ext cx="5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80" name="Line 41"/>
            <p:cNvSpPr>
              <a:spLocks noChangeShapeType="1"/>
            </p:cNvSpPr>
            <p:nvPr/>
          </p:nvSpPr>
          <p:spPr bwMode="auto">
            <a:xfrm>
              <a:off x="2517" y="2659"/>
              <a:ext cx="18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81" name="Line 42"/>
            <p:cNvSpPr>
              <a:spLocks noChangeShapeType="1"/>
            </p:cNvSpPr>
            <p:nvPr/>
          </p:nvSpPr>
          <p:spPr bwMode="auto">
            <a:xfrm>
              <a:off x="3787" y="2478"/>
              <a:ext cx="5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82" name="Line 43"/>
            <p:cNvSpPr>
              <a:spLocks noChangeShapeType="1"/>
            </p:cNvSpPr>
            <p:nvPr/>
          </p:nvSpPr>
          <p:spPr bwMode="auto">
            <a:xfrm>
              <a:off x="3787" y="2478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83" name="Line 44"/>
            <p:cNvSpPr>
              <a:spLocks noChangeShapeType="1"/>
            </p:cNvSpPr>
            <p:nvPr/>
          </p:nvSpPr>
          <p:spPr bwMode="auto">
            <a:xfrm>
              <a:off x="4331" y="2478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84" name="Line 45"/>
            <p:cNvSpPr>
              <a:spLocks noChangeShapeType="1"/>
            </p:cNvSpPr>
            <p:nvPr/>
          </p:nvSpPr>
          <p:spPr bwMode="auto">
            <a:xfrm>
              <a:off x="4331" y="2659"/>
              <a:ext cx="5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85" name="Line 46"/>
            <p:cNvSpPr>
              <a:spLocks noChangeShapeType="1"/>
            </p:cNvSpPr>
            <p:nvPr/>
          </p:nvSpPr>
          <p:spPr bwMode="auto">
            <a:xfrm>
              <a:off x="4875" y="2478"/>
              <a:ext cx="0" cy="1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86" name="Line 47"/>
            <p:cNvSpPr>
              <a:spLocks noChangeShapeType="1"/>
            </p:cNvSpPr>
            <p:nvPr/>
          </p:nvSpPr>
          <p:spPr bwMode="auto">
            <a:xfrm flipV="1">
              <a:off x="4876" y="2477"/>
              <a:ext cx="227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87" name="Text Box 48"/>
            <p:cNvSpPr txBox="1">
              <a:spLocks noChangeArrowheads="1"/>
            </p:cNvSpPr>
            <p:nvPr/>
          </p:nvSpPr>
          <p:spPr bwMode="auto">
            <a:xfrm>
              <a:off x="2140" y="2481"/>
              <a:ext cx="30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Clk</a:t>
              </a:r>
              <a:endParaRPr kumimoji="0" lang="en-AU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88" name="Freeform 49"/>
            <p:cNvSpPr>
              <a:spLocks/>
            </p:cNvSpPr>
            <p:nvPr/>
          </p:nvSpPr>
          <p:spPr bwMode="auto">
            <a:xfrm>
              <a:off x="2789" y="3566"/>
              <a:ext cx="2178" cy="182"/>
            </a:xfrm>
            <a:custGeom>
              <a:avLst/>
              <a:gdLst>
                <a:gd name="T0" fmla="*/ 0 w 2178"/>
                <a:gd name="T1" fmla="*/ 91 h 182"/>
                <a:gd name="T2" fmla="*/ 46 w 2178"/>
                <a:gd name="T3" fmla="*/ 0 h 182"/>
                <a:gd name="T4" fmla="*/ 2132 w 2178"/>
                <a:gd name="T5" fmla="*/ 0 h 182"/>
                <a:gd name="T6" fmla="*/ 2178 w 2178"/>
                <a:gd name="T7" fmla="*/ 91 h 182"/>
                <a:gd name="T8" fmla="*/ 2132 w 2178"/>
                <a:gd name="T9" fmla="*/ 182 h 182"/>
                <a:gd name="T10" fmla="*/ 46 w 2178"/>
                <a:gd name="T11" fmla="*/ 182 h 182"/>
                <a:gd name="T12" fmla="*/ 0 w 2178"/>
                <a:gd name="T13" fmla="*/ 91 h 1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78"/>
                <a:gd name="T22" fmla="*/ 0 h 182"/>
                <a:gd name="T23" fmla="*/ 2178 w 2178"/>
                <a:gd name="T24" fmla="*/ 182 h 18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78" h="182">
                  <a:moveTo>
                    <a:pt x="0" y="91"/>
                  </a:moveTo>
                  <a:lnTo>
                    <a:pt x="46" y="0"/>
                  </a:lnTo>
                  <a:lnTo>
                    <a:pt x="2132" y="0"/>
                  </a:lnTo>
                  <a:lnTo>
                    <a:pt x="2178" y="91"/>
                  </a:lnTo>
                  <a:lnTo>
                    <a:pt x="2132" y="182"/>
                  </a:lnTo>
                  <a:lnTo>
                    <a:pt x="46" y="182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89" name="Freeform 50"/>
            <p:cNvSpPr>
              <a:spLocks/>
            </p:cNvSpPr>
            <p:nvPr/>
          </p:nvSpPr>
          <p:spPr bwMode="auto">
            <a:xfrm>
              <a:off x="4875" y="3294"/>
              <a:ext cx="169" cy="270"/>
            </a:xfrm>
            <a:custGeom>
              <a:avLst/>
              <a:gdLst>
                <a:gd name="T0" fmla="*/ 0 w 169"/>
                <a:gd name="T1" fmla="*/ 0 h 270"/>
                <a:gd name="T2" fmla="*/ 45 w 169"/>
                <a:gd name="T3" fmla="*/ 190 h 270"/>
                <a:gd name="T4" fmla="*/ 137 w 169"/>
                <a:gd name="T5" fmla="*/ 158 h 270"/>
                <a:gd name="T6" fmla="*/ 169 w 169"/>
                <a:gd name="T7" fmla="*/ 270 h 2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9"/>
                <a:gd name="T13" fmla="*/ 0 h 270"/>
                <a:gd name="T14" fmla="*/ 169 w 169"/>
                <a:gd name="T15" fmla="*/ 270 h 2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9" h="270">
                  <a:moveTo>
                    <a:pt x="0" y="0"/>
                  </a:moveTo>
                  <a:cubicBezTo>
                    <a:pt x="7" y="32"/>
                    <a:pt x="22" y="164"/>
                    <a:pt x="45" y="190"/>
                  </a:cubicBezTo>
                  <a:cubicBezTo>
                    <a:pt x="68" y="216"/>
                    <a:pt x="116" y="145"/>
                    <a:pt x="137" y="158"/>
                  </a:cubicBezTo>
                  <a:cubicBezTo>
                    <a:pt x="158" y="171"/>
                    <a:pt x="162" y="247"/>
                    <a:pt x="169" y="270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90" name="Freeform 51"/>
            <p:cNvSpPr>
              <a:spLocks/>
            </p:cNvSpPr>
            <p:nvPr/>
          </p:nvSpPr>
          <p:spPr bwMode="auto">
            <a:xfrm>
              <a:off x="4876" y="2840"/>
              <a:ext cx="157" cy="688"/>
            </a:xfrm>
            <a:custGeom>
              <a:avLst/>
              <a:gdLst>
                <a:gd name="T0" fmla="*/ 0 w 157"/>
                <a:gd name="T1" fmla="*/ 0 h 688"/>
                <a:gd name="T2" fmla="*/ 45 w 157"/>
                <a:gd name="T3" fmla="*/ 190 h 688"/>
                <a:gd name="T4" fmla="*/ 137 w 157"/>
                <a:gd name="T5" fmla="*/ 158 h 688"/>
                <a:gd name="T6" fmla="*/ 157 w 157"/>
                <a:gd name="T7" fmla="*/ 688 h 6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7"/>
                <a:gd name="T13" fmla="*/ 0 h 688"/>
                <a:gd name="T14" fmla="*/ 157 w 157"/>
                <a:gd name="T15" fmla="*/ 688 h 6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7" h="688">
                  <a:moveTo>
                    <a:pt x="0" y="0"/>
                  </a:moveTo>
                  <a:cubicBezTo>
                    <a:pt x="7" y="32"/>
                    <a:pt x="22" y="164"/>
                    <a:pt x="45" y="190"/>
                  </a:cubicBezTo>
                  <a:cubicBezTo>
                    <a:pt x="68" y="216"/>
                    <a:pt x="118" y="75"/>
                    <a:pt x="137" y="158"/>
                  </a:cubicBezTo>
                  <a:cubicBezTo>
                    <a:pt x="156" y="241"/>
                    <a:pt x="153" y="578"/>
                    <a:pt x="157" y="688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91" name="Line 17"/>
            <p:cNvSpPr>
              <a:spLocks noChangeShapeType="1"/>
            </p:cNvSpPr>
            <p:nvPr/>
          </p:nvSpPr>
          <p:spPr bwMode="auto">
            <a:xfrm>
              <a:off x="2698" y="2387"/>
              <a:ext cx="0" cy="14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92" name="Line 18"/>
            <p:cNvSpPr>
              <a:spLocks noChangeShapeType="1"/>
            </p:cNvSpPr>
            <p:nvPr/>
          </p:nvSpPr>
          <p:spPr bwMode="auto">
            <a:xfrm>
              <a:off x="3787" y="2387"/>
              <a:ext cx="0" cy="14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93" name="Line 19"/>
            <p:cNvSpPr>
              <a:spLocks noChangeShapeType="1"/>
            </p:cNvSpPr>
            <p:nvPr/>
          </p:nvSpPr>
          <p:spPr bwMode="auto">
            <a:xfrm>
              <a:off x="4875" y="2387"/>
              <a:ext cx="1" cy="14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53" name="TextBox 11"/>
          <p:cNvSpPr txBox="1"/>
          <p:nvPr/>
        </p:nvSpPr>
        <p:spPr>
          <a:xfrm>
            <a:off x="7596336" y="221739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63727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Clocking Methodology</a:t>
            </a:r>
            <a:endParaRPr lang="en-AU" altLang="en-US"/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28416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Combinational logic transforms data during clock cycles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Between clock edges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Input from state elements, output to state element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Longest delay determines clock period</a:t>
            </a:r>
            <a:endParaRPr lang="en-AU" altLang="en-US"/>
          </a:p>
        </p:txBody>
      </p:sp>
      <p:pic>
        <p:nvPicPr>
          <p:cNvPr id="25605" name="Picture 6" descr="f04-04-P37449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581525"/>
            <a:ext cx="2865438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7" descr="f04-03-P37449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437063"/>
            <a:ext cx="3851275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1"/>
          <p:cNvSpPr txBox="1"/>
          <p:nvPr/>
        </p:nvSpPr>
        <p:spPr>
          <a:xfrm>
            <a:off x="7596336" y="221739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45423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Building a Datapath</a:t>
            </a:r>
            <a:endParaRPr lang="en-AU" altLang="en-US"/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Datapath</a:t>
            </a:r>
          </a:p>
          <a:p>
            <a:pPr lvl="1" eaLnBrk="1" hangingPunct="1"/>
            <a:r>
              <a:rPr lang="en-US" altLang="en-US"/>
              <a:t>Elements that process data and addresses</a:t>
            </a:r>
            <a:br>
              <a:rPr lang="en-US" altLang="en-US"/>
            </a:br>
            <a:r>
              <a:rPr lang="en-US" altLang="en-US"/>
              <a:t>in the CPU</a:t>
            </a:r>
          </a:p>
          <a:p>
            <a:pPr lvl="2" eaLnBrk="1" hangingPunct="1"/>
            <a:r>
              <a:rPr lang="en-US" altLang="en-US"/>
              <a:t>Registers, ALUs, mux’s, memories, …</a:t>
            </a:r>
          </a:p>
          <a:p>
            <a:pPr eaLnBrk="1" hangingPunct="1"/>
            <a:r>
              <a:rPr lang="en-US" altLang="en-US"/>
              <a:t>We will build a LEGv8 datapath incrementally</a:t>
            </a:r>
          </a:p>
          <a:p>
            <a:pPr lvl="1" eaLnBrk="1" hangingPunct="1"/>
            <a:r>
              <a:rPr lang="en-US" altLang="en-US"/>
              <a:t>Refining the overview design</a:t>
            </a:r>
            <a:endParaRPr lang="en-AU" altLang="en-US"/>
          </a:p>
        </p:txBody>
      </p:sp>
      <p:sp>
        <p:nvSpPr>
          <p:cNvPr id="27653" name="Text Box 4"/>
          <p:cNvSpPr txBox="1">
            <a:spLocks noChangeArrowheads="1"/>
          </p:cNvSpPr>
          <p:nvPr/>
        </p:nvSpPr>
        <p:spPr bwMode="auto">
          <a:xfrm rot="5400000">
            <a:off x="7617619" y="1159669"/>
            <a:ext cx="26860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ECEAA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§4.3 Building a Datapath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046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Instruction Fetch</a:t>
            </a:r>
            <a:endParaRPr lang="en-AU" altLang="en-US"/>
          </a:p>
        </p:txBody>
      </p:sp>
      <p:sp>
        <p:nvSpPr>
          <p:cNvPr id="29700" name="AutoShape 4"/>
          <p:cNvSpPr>
            <a:spLocks/>
          </p:cNvSpPr>
          <p:nvPr/>
        </p:nvSpPr>
        <p:spPr bwMode="auto">
          <a:xfrm>
            <a:off x="611188" y="4437063"/>
            <a:ext cx="914400" cy="609600"/>
          </a:xfrm>
          <a:prstGeom prst="borderCallout1">
            <a:avLst>
              <a:gd name="adj1" fmla="val 18750"/>
              <a:gd name="adj2" fmla="val 108333"/>
              <a:gd name="adj3" fmla="val -16667"/>
              <a:gd name="adj4" fmla="val 1713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64-bit register</a:t>
            </a:r>
            <a:endParaRPr kumimoji="0" lang="en-AU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701" name="AutoShape 5"/>
          <p:cNvSpPr>
            <a:spLocks/>
          </p:cNvSpPr>
          <p:nvPr/>
        </p:nvSpPr>
        <p:spPr bwMode="auto">
          <a:xfrm>
            <a:off x="7308850" y="3860800"/>
            <a:ext cx="1439863" cy="863600"/>
          </a:xfrm>
          <a:prstGeom prst="borderCallout1">
            <a:avLst>
              <a:gd name="adj1" fmla="val 13236"/>
              <a:gd name="adj2" fmla="val -5292"/>
              <a:gd name="adj3" fmla="val -41912"/>
              <a:gd name="adj4" fmla="val -5545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Increment by 4 for next instruction</a:t>
            </a:r>
            <a:endParaRPr kumimoji="0" lang="en-AU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9702" name="Picture 6" descr="f04-06-P3744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628775"/>
            <a:ext cx="5143500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64799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23275"/>
            <a:ext cx="8259762" cy="584775"/>
          </a:xfrm>
        </p:spPr>
        <p:txBody>
          <a:bodyPr/>
          <a:lstStyle/>
          <a:p>
            <a:pPr eaLnBrk="1" hangingPunct="1"/>
            <a:r>
              <a:rPr lang="en-US" altLang="en-US" sz="3200" dirty="0"/>
              <a:t>R-type Instructions </a:t>
            </a:r>
            <a:r>
              <a:rPr lang="en-US" altLang="en-US" sz="3200" dirty="0">
                <a:latin typeface="Lucida Console" panose="020B0609040504020204" pitchFamily="49" charset="0"/>
              </a:rPr>
              <a:t>ADD</a:t>
            </a:r>
            <a:r>
              <a:rPr lang="en-US" altLang="en-US" sz="3200" dirty="0"/>
              <a:t>, </a:t>
            </a:r>
            <a:r>
              <a:rPr lang="en-US" altLang="en-US" sz="3200" dirty="0">
                <a:latin typeface="Lucida Console" panose="020B0609040504020204" pitchFamily="49" charset="0"/>
              </a:rPr>
              <a:t>SUB</a:t>
            </a:r>
            <a:r>
              <a:rPr lang="en-US" altLang="en-US" sz="3200" dirty="0"/>
              <a:t>, </a:t>
            </a:r>
            <a:r>
              <a:rPr lang="en-US" altLang="en-US" sz="3200" dirty="0">
                <a:latin typeface="Lucida Console" panose="020B0609040504020204" pitchFamily="49" charset="0"/>
              </a:rPr>
              <a:t>AND</a:t>
            </a:r>
            <a:r>
              <a:rPr lang="en-US" altLang="en-US" sz="3200" dirty="0"/>
              <a:t>, </a:t>
            </a:r>
            <a:r>
              <a:rPr lang="en-US" altLang="en-US" sz="3200" dirty="0">
                <a:latin typeface="Lucida Console" panose="020B0609040504020204" pitchFamily="49" charset="0"/>
              </a:rPr>
              <a:t>ORR</a:t>
            </a:r>
            <a:endParaRPr lang="en-AU" altLang="en-US" sz="3200" dirty="0"/>
          </a:p>
        </p:txBody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920875"/>
          </a:xfrm>
        </p:spPr>
        <p:txBody>
          <a:bodyPr/>
          <a:lstStyle/>
          <a:p>
            <a:pPr eaLnBrk="1" hangingPunct="1"/>
            <a:r>
              <a:rPr lang="en-US" altLang="en-US"/>
              <a:t>Read two register operands</a:t>
            </a:r>
          </a:p>
          <a:p>
            <a:pPr eaLnBrk="1" hangingPunct="1"/>
            <a:r>
              <a:rPr lang="en-US" altLang="en-US"/>
              <a:t>Perform arithmetic/logical operation</a:t>
            </a:r>
          </a:p>
          <a:p>
            <a:pPr eaLnBrk="1" hangingPunct="1"/>
            <a:r>
              <a:rPr lang="en-US" altLang="en-US"/>
              <a:t>Write register result</a:t>
            </a:r>
            <a:endParaRPr lang="en-AU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16</a:t>
            </a:fld>
            <a:endParaRPr lang="nl-NL" dirty="0"/>
          </a:p>
        </p:txBody>
      </p:sp>
      <p:pic>
        <p:nvPicPr>
          <p:cNvPr id="9" name="Picture 8" descr="f04-07-978012801733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068960"/>
            <a:ext cx="7560840" cy="30962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kstvak 8"/>
          <p:cNvSpPr txBox="1"/>
          <p:nvPr/>
        </p:nvSpPr>
        <p:spPr>
          <a:xfrm>
            <a:off x="2176971" y="6052234"/>
            <a:ext cx="2736304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Multiport register file: </a:t>
            </a:r>
          </a:p>
          <a:p>
            <a:r>
              <a:rPr lang="nl-NL" dirty="0">
                <a:solidFill>
                  <a:schemeClr val="bg1"/>
                </a:solidFill>
              </a:rPr>
              <a:t>2 </a:t>
            </a:r>
            <a:r>
              <a:rPr lang="nl-NL" dirty="0" err="1">
                <a:solidFill>
                  <a:schemeClr val="bg1"/>
                </a:solidFill>
              </a:rPr>
              <a:t>read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ports</a:t>
            </a:r>
            <a:r>
              <a:rPr lang="nl-NL" dirty="0">
                <a:solidFill>
                  <a:schemeClr val="bg1"/>
                </a:solidFill>
              </a:rPr>
              <a:t>, 1 </a:t>
            </a:r>
            <a:r>
              <a:rPr lang="nl-NL" dirty="0" err="1">
                <a:solidFill>
                  <a:schemeClr val="bg1"/>
                </a:solidFill>
              </a:rPr>
              <a:t>write</a:t>
            </a:r>
            <a:r>
              <a:rPr lang="nl-NL" dirty="0">
                <a:solidFill>
                  <a:schemeClr val="bg1"/>
                </a:solidFill>
              </a:rPr>
              <a:t> port </a:t>
            </a:r>
          </a:p>
        </p:txBody>
      </p:sp>
    </p:spTree>
    <p:extLst>
      <p:ext uri="{BB962C8B-B14F-4D97-AF65-F5344CB8AC3E}">
        <p14:creationId xmlns:p14="http://schemas.microsoft.com/office/powerpoint/2010/main" val="370526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04200" cy="26114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Read register operands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Calculate address using 9-bit offset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Use ALU, but sign-extend offset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latin typeface="Lucida Console" panose="020B0609040504020204" pitchFamily="49" charset="0"/>
              </a:rPr>
              <a:t>LDUR</a:t>
            </a:r>
            <a:r>
              <a:rPr lang="en-US" altLang="en-US" sz="2800" dirty="0"/>
              <a:t>: Read memory and update register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latin typeface="Lucida Console" panose="020B0609040504020204" pitchFamily="49" charset="0"/>
              </a:rPr>
              <a:t>STUR</a:t>
            </a:r>
            <a:r>
              <a:rPr lang="en-US" altLang="en-US" sz="2800" dirty="0"/>
              <a:t>: Write register value to memory</a:t>
            </a:r>
            <a:endParaRPr lang="en-AU" altLang="en-US" sz="2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17</a:t>
            </a:fld>
            <a:endParaRPr lang="nl-NL" dirty="0"/>
          </a:p>
        </p:txBody>
      </p:sp>
      <p:pic>
        <p:nvPicPr>
          <p:cNvPr id="9" name="Picture 8" descr="f04-08-978012801733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501008"/>
            <a:ext cx="5040560" cy="282399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4213" y="323275"/>
            <a:ext cx="8259762" cy="584775"/>
          </a:xfrm>
        </p:spPr>
        <p:txBody>
          <a:bodyPr/>
          <a:lstStyle/>
          <a:p>
            <a:r>
              <a:rPr lang="en-US" altLang="en-US" sz="3200" dirty="0"/>
              <a:t>D-type Instructions </a:t>
            </a:r>
            <a:r>
              <a:rPr lang="en-US" altLang="en-US" sz="3200" dirty="0">
                <a:latin typeface="Lucida Console" panose="020B0609040504020204" pitchFamily="49" charset="0"/>
              </a:rPr>
              <a:t>LDUR</a:t>
            </a:r>
            <a:r>
              <a:rPr lang="en-US" altLang="en-US" sz="3200" dirty="0"/>
              <a:t>, </a:t>
            </a:r>
            <a:r>
              <a:rPr lang="en-US" altLang="en-US" sz="3200" dirty="0">
                <a:latin typeface="Lucida Console" panose="020B0609040504020204" pitchFamily="49" charset="0"/>
              </a:rPr>
              <a:t>STUR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3628065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23275"/>
            <a:ext cx="8259762" cy="584775"/>
          </a:xfrm>
        </p:spPr>
        <p:txBody>
          <a:bodyPr/>
          <a:lstStyle/>
          <a:p>
            <a:pPr eaLnBrk="1" hangingPunct="1"/>
            <a:r>
              <a:rPr lang="en-US" altLang="en-US" sz="3200" dirty="0"/>
              <a:t>CB-type Instruction </a:t>
            </a:r>
            <a:r>
              <a:rPr lang="en-US" altLang="en-US" sz="3200" dirty="0">
                <a:latin typeface="Lucida Console" panose="020B0609040504020204" pitchFamily="49" charset="0"/>
              </a:rPr>
              <a:t>CBZ</a:t>
            </a:r>
            <a:endParaRPr lang="en-AU" altLang="en-US" sz="3200" dirty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Read register operand</a:t>
            </a:r>
          </a:p>
          <a:p>
            <a:pPr eaLnBrk="1" hangingPunct="1"/>
            <a:r>
              <a:rPr lang="en-US" altLang="en-US" dirty="0"/>
              <a:t>Compare operand to zero</a:t>
            </a:r>
          </a:p>
          <a:p>
            <a:pPr lvl="1" eaLnBrk="1" hangingPunct="1"/>
            <a:r>
              <a:rPr lang="en-US" altLang="en-US" dirty="0"/>
              <a:t>Use ALU pass input and check Zero output</a:t>
            </a:r>
          </a:p>
          <a:p>
            <a:pPr eaLnBrk="1" hangingPunct="1"/>
            <a:r>
              <a:rPr lang="en-US" altLang="en-US" dirty="0"/>
              <a:t>Calculate target address</a:t>
            </a:r>
          </a:p>
          <a:p>
            <a:pPr lvl="1" eaLnBrk="1" hangingPunct="1"/>
            <a:r>
              <a:rPr lang="en-US" altLang="en-US" dirty="0"/>
              <a:t>Sign-extend 19-bit displacement field</a:t>
            </a:r>
          </a:p>
          <a:p>
            <a:pPr lvl="1" eaLnBrk="1" hangingPunct="1"/>
            <a:r>
              <a:rPr lang="en-US" altLang="en-US" dirty="0"/>
              <a:t>Shift left 2 places (word displacement)</a:t>
            </a:r>
          </a:p>
          <a:p>
            <a:pPr lvl="1" eaLnBrk="1" hangingPunct="1"/>
            <a:r>
              <a:rPr lang="en-US" altLang="en-US" dirty="0"/>
              <a:t>Add to PC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19798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2194" y="1254125"/>
            <a:ext cx="7543800" cy="5486400"/>
          </a:xfrm>
          <a:prstGeom prst="rect">
            <a:avLst/>
          </a:prstGeom>
        </p:spPr>
      </p:pic>
      <p:sp>
        <p:nvSpPr>
          <p:cNvPr id="378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Branch Instructions</a:t>
            </a:r>
            <a:endParaRPr lang="en-AU" altLang="en-US"/>
          </a:p>
        </p:txBody>
      </p:sp>
      <p:sp>
        <p:nvSpPr>
          <p:cNvPr id="37893" name="AutoShape 4"/>
          <p:cNvSpPr>
            <a:spLocks/>
          </p:cNvSpPr>
          <p:nvPr/>
        </p:nvSpPr>
        <p:spPr bwMode="auto">
          <a:xfrm>
            <a:off x="1403648" y="1700808"/>
            <a:ext cx="1079500" cy="865187"/>
          </a:xfrm>
          <a:prstGeom prst="borderCallout1">
            <a:avLst>
              <a:gd name="adj1" fmla="val 13213"/>
              <a:gd name="adj2" fmla="val 107060"/>
              <a:gd name="adj3" fmla="val 66241"/>
              <a:gd name="adj4" fmla="val 35529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Just</a:t>
            </a:r>
            <a:b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re-routes wires</a:t>
            </a:r>
            <a:endParaRPr kumimoji="0" lang="en-AU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19</a:t>
            </a:fld>
            <a:endParaRPr lang="nl-NL" dirty="0"/>
          </a:p>
        </p:txBody>
      </p:sp>
      <p:sp>
        <p:nvSpPr>
          <p:cNvPr id="11" name="Tekstvak 8"/>
          <p:cNvSpPr txBox="1"/>
          <p:nvPr/>
        </p:nvSpPr>
        <p:spPr>
          <a:xfrm>
            <a:off x="4564291" y="790059"/>
            <a:ext cx="4472205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nl-NL" dirty="0" err="1">
                <a:solidFill>
                  <a:schemeClr val="bg1"/>
                </a:solidFill>
              </a:rPr>
              <a:t>Corrected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version</a:t>
            </a:r>
            <a:r>
              <a:rPr lang="nl-NL" dirty="0">
                <a:solidFill>
                  <a:schemeClr val="bg1"/>
                </a:solidFill>
              </a:rPr>
              <a:t> of </a:t>
            </a:r>
            <a:r>
              <a:rPr lang="nl-NL" dirty="0" err="1">
                <a:solidFill>
                  <a:schemeClr val="bg1"/>
                </a:solidFill>
              </a:rPr>
              <a:t>Figure</a:t>
            </a:r>
            <a:r>
              <a:rPr lang="nl-NL" dirty="0">
                <a:solidFill>
                  <a:schemeClr val="bg1"/>
                </a:solidFill>
              </a:rPr>
              <a:t> 4.9 page 268.</a:t>
            </a:r>
          </a:p>
        </p:txBody>
      </p:sp>
    </p:spTree>
    <p:extLst>
      <p:ext uri="{BB962C8B-B14F-4D97-AF65-F5344CB8AC3E}">
        <p14:creationId xmlns:p14="http://schemas.microsoft.com/office/powerpoint/2010/main" val="120016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Planning CTA01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Week 1: 	Introduction, </a:t>
            </a:r>
            <a:r>
              <a:rPr lang="en-US" dirty="0"/>
              <a:t>Performance &amp; Parallelism</a:t>
            </a:r>
            <a:endParaRPr lang="en-US" noProof="0" dirty="0"/>
          </a:p>
          <a:p>
            <a:r>
              <a:rPr lang="en-US" noProof="0" dirty="0"/>
              <a:t>Week 2:	</a:t>
            </a:r>
            <a:r>
              <a:rPr lang="en-US" dirty="0"/>
              <a:t>Instructions for arithmetic and memory</a:t>
            </a:r>
            <a:endParaRPr lang="en-US" noProof="0" dirty="0"/>
          </a:p>
          <a:p>
            <a:r>
              <a:rPr lang="en-US" noProof="0" dirty="0"/>
              <a:t>Week 3: 	</a:t>
            </a:r>
            <a:r>
              <a:rPr lang="en-US" dirty="0"/>
              <a:t>Instructions for decisions and procedures</a:t>
            </a:r>
            <a:endParaRPr lang="en-US" noProof="0" dirty="0"/>
          </a:p>
          <a:p>
            <a:r>
              <a:rPr lang="en-US" noProof="0" dirty="0"/>
              <a:t>Week 4: 	</a:t>
            </a:r>
            <a:r>
              <a:rPr lang="en-US" dirty="0"/>
              <a:t>Computer arithmetic</a:t>
            </a:r>
            <a:endParaRPr lang="en-US" noProof="0" dirty="0"/>
          </a:p>
          <a:p>
            <a:r>
              <a:rPr lang="en-US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Week 5: 	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Single cycle LEGv8, intro pipelining</a:t>
            </a:r>
            <a:endParaRPr lang="en-US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noProof="0" dirty="0"/>
              <a:t>Week 6: 	</a:t>
            </a:r>
            <a:r>
              <a:rPr lang="en-US" dirty="0"/>
              <a:t>Pipelined LEGv8, hazards and forwarding</a:t>
            </a:r>
            <a:endParaRPr lang="en-US" noProof="0" dirty="0"/>
          </a:p>
          <a:p>
            <a:r>
              <a:rPr lang="en-US" noProof="0" dirty="0"/>
              <a:t>Week 7:</a:t>
            </a:r>
            <a:r>
              <a:rPr lang="en-US" dirty="0"/>
              <a:t>	Memory architecture</a:t>
            </a:r>
            <a:endParaRPr lang="en-US" noProof="0" dirty="0"/>
          </a:p>
          <a:p>
            <a:r>
              <a:rPr lang="en-US" noProof="0" dirty="0"/>
              <a:t>Week 8: 	</a:t>
            </a:r>
            <a:r>
              <a:rPr lang="en-US" dirty="0"/>
              <a:t>Guest lecture (multicore and parallelism)</a:t>
            </a:r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H4 V 2.3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9091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Composing the Elements</a:t>
            </a:r>
            <a:endParaRPr lang="en-AU" altLang="en-US"/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First-cut data path does an instruction in one clock cycle</a:t>
            </a:r>
          </a:p>
          <a:p>
            <a:pPr lvl="1" eaLnBrk="1" hangingPunct="1"/>
            <a:r>
              <a:rPr lang="en-US" altLang="en-US"/>
              <a:t>Each datapath element can only do one function at a time</a:t>
            </a:r>
          </a:p>
          <a:p>
            <a:pPr lvl="1" eaLnBrk="1" hangingPunct="1"/>
            <a:r>
              <a:rPr lang="en-US" altLang="en-US"/>
              <a:t>Hence, we need separate instruction and data memories</a:t>
            </a:r>
          </a:p>
          <a:p>
            <a:pPr eaLnBrk="1" hangingPunct="1"/>
            <a:r>
              <a:rPr lang="en-US" altLang="en-US"/>
              <a:t>Use multiplexers where alternate data sources are used for different instructions</a:t>
            </a:r>
            <a:endParaRPr lang="en-AU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26351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R-Type/D-Type </a:t>
            </a:r>
            <a:r>
              <a:rPr lang="en-US" altLang="en-US" dirty="0" err="1"/>
              <a:t>Datapath</a:t>
            </a:r>
            <a:endParaRPr lang="en-AU" altLang="en-US" dirty="0"/>
          </a:p>
        </p:txBody>
      </p:sp>
      <p:pic>
        <p:nvPicPr>
          <p:cNvPr id="41988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26" y="1700213"/>
            <a:ext cx="8855424" cy="433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21</a:t>
            </a:fld>
            <a:endParaRPr lang="nl-NL" dirty="0"/>
          </a:p>
        </p:txBody>
      </p:sp>
      <p:sp>
        <p:nvSpPr>
          <p:cNvPr id="5" name="TextBox 4"/>
          <p:cNvSpPr txBox="1"/>
          <p:nvPr/>
        </p:nvSpPr>
        <p:spPr>
          <a:xfrm>
            <a:off x="4211388" y="785493"/>
            <a:ext cx="47532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Lucida Console" panose="020B0609040504020204" pitchFamily="49" charset="0"/>
              </a:rPr>
              <a:t>ADD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Lucida Console" panose="020B0609040504020204" pitchFamily="49" charset="0"/>
              </a:rPr>
              <a:t>SUB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Lucida Console" panose="020B0609040504020204" pitchFamily="49" charset="0"/>
              </a:rPr>
              <a:t>AND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Lucida Console" panose="020B0609040504020204" pitchFamily="49" charset="0"/>
              </a:rPr>
              <a:t>ORR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Lucida Console" panose="020B0609040504020204" pitchFamily="49" charset="0"/>
              </a:rPr>
              <a:t>LDUR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Lucida Console" panose="020B0609040504020204" pitchFamily="49" charset="0"/>
              </a:rPr>
              <a:t>STUR</a:t>
            </a:r>
            <a:endParaRPr lang="nl-NL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8186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Full Datapath</a:t>
            </a:r>
            <a:endParaRPr lang="en-AU" altLang="en-US"/>
          </a:p>
        </p:txBody>
      </p:sp>
      <p:pic>
        <p:nvPicPr>
          <p:cNvPr id="44036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8042669" cy="540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22</a:t>
            </a:fld>
            <a:endParaRPr lang="nl-NL" dirty="0"/>
          </a:p>
        </p:txBody>
      </p:sp>
      <p:sp>
        <p:nvSpPr>
          <p:cNvPr id="8" name="TextBox 7"/>
          <p:cNvSpPr txBox="1"/>
          <p:nvPr/>
        </p:nvSpPr>
        <p:spPr>
          <a:xfrm>
            <a:off x="3601861" y="764530"/>
            <a:ext cx="5506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Lucida Console" panose="020B0609040504020204" pitchFamily="49" charset="0"/>
              </a:rPr>
              <a:t>ADD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Lucida Console" panose="020B0609040504020204" pitchFamily="49" charset="0"/>
              </a:rPr>
              <a:t>SUB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Lucida Console" panose="020B0609040504020204" pitchFamily="49" charset="0"/>
              </a:rPr>
              <a:t>AND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Lucida Console" panose="020B0609040504020204" pitchFamily="49" charset="0"/>
              </a:rPr>
              <a:t>ORR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Lucida Console" panose="020B0609040504020204" pitchFamily="49" charset="0"/>
              </a:rPr>
              <a:t>LDUR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Lucida Console" panose="020B0609040504020204" pitchFamily="49" charset="0"/>
              </a:rPr>
              <a:t>STUR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Lucida Console" panose="020B0609040504020204" pitchFamily="49" charset="0"/>
              </a:rPr>
              <a:t>CBZ</a:t>
            </a:r>
            <a:endParaRPr lang="nl-NL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9612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ALU Control</a:t>
            </a:r>
            <a:endParaRPr lang="en-AU" altLang="en-US"/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7985571" cy="2381250"/>
          </a:xfrm>
        </p:spPr>
        <p:txBody>
          <a:bodyPr/>
          <a:lstStyle/>
          <a:p>
            <a:pPr eaLnBrk="1" hangingPunct="1"/>
            <a:r>
              <a:rPr lang="en-US" altLang="en-US" dirty="0"/>
              <a:t>ALU used for</a:t>
            </a:r>
          </a:p>
          <a:p>
            <a:pPr lvl="1" eaLnBrk="1" hangingPunct="1"/>
            <a:r>
              <a:rPr lang="en-US" altLang="en-US" dirty="0"/>
              <a:t>D-type </a:t>
            </a:r>
            <a:r>
              <a:rPr lang="en-US" altLang="en-US" dirty="0">
                <a:latin typeface="Lucida Console" panose="020B0609040504020204" pitchFamily="49" charset="0"/>
              </a:rPr>
              <a:t>LDUR</a:t>
            </a:r>
            <a:r>
              <a:rPr lang="en-US" altLang="en-US" dirty="0"/>
              <a:t>, </a:t>
            </a:r>
            <a:r>
              <a:rPr lang="en-US" altLang="en-US" dirty="0">
                <a:latin typeface="Lucida Console" panose="020B0609040504020204" pitchFamily="49" charset="0"/>
              </a:rPr>
              <a:t>STUR</a:t>
            </a:r>
            <a:r>
              <a:rPr lang="en-US" altLang="en-US" dirty="0"/>
              <a:t>: Function = add</a:t>
            </a:r>
          </a:p>
          <a:p>
            <a:pPr lvl="1" eaLnBrk="1" hangingPunct="1"/>
            <a:r>
              <a:rPr lang="en-US" altLang="en-US" dirty="0"/>
              <a:t>CB-type </a:t>
            </a:r>
            <a:r>
              <a:rPr lang="en-US" altLang="en-US" dirty="0">
                <a:latin typeface="Lucida Console" panose="020B0609040504020204" pitchFamily="49" charset="0"/>
              </a:rPr>
              <a:t>CBZ</a:t>
            </a:r>
            <a:r>
              <a:rPr lang="en-US" altLang="en-US" dirty="0"/>
              <a:t>: Function = pass</a:t>
            </a:r>
          </a:p>
          <a:p>
            <a:pPr lvl="1" eaLnBrk="1" hangingPunct="1"/>
            <a:r>
              <a:rPr lang="en-US" altLang="en-US" dirty="0"/>
              <a:t>R-type </a:t>
            </a:r>
            <a:r>
              <a:rPr lang="en-US" altLang="en-US" dirty="0">
                <a:latin typeface="Lucida Console" panose="020B0609040504020204" pitchFamily="49" charset="0"/>
              </a:rPr>
              <a:t>ADD</a:t>
            </a:r>
            <a:r>
              <a:rPr lang="en-US" altLang="en-US" dirty="0"/>
              <a:t>, </a:t>
            </a:r>
            <a:r>
              <a:rPr lang="en-US" altLang="en-US" dirty="0">
                <a:latin typeface="Lucida Console" panose="020B0609040504020204" pitchFamily="49" charset="0"/>
              </a:rPr>
              <a:t>SUB</a:t>
            </a:r>
            <a:r>
              <a:rPr lang="en-US" altLang="en-US" dirty="0"/>
              <a:t>, </a:t>
            </a:r>
            <a:r>
              <a:rPr lang="en-US" altLang="en-US" dirty="0">
                <a:latin typeface="Lucida Console" panose="020B0609040504020204" pitchFamily="49" charset="0"/>
              </a:rPr>
              <a:t>AND</a:t>
            </a:r>
            <a:r>
              <a:rPr lang="en-US" altLang="en-US" dirty="0"/>
              <a:t>, </a:t>
            </a:r>
            <a:r>
              <a:rPr lang="en-US" altLang="en-US" dirty="0">
                <a:latin typeface="Lucida Console" panose="020B0609040504020204" pitchFamily="49" charset="0"/>
              </a:rPr>
              <a:t>ORR</a:t>
            </a:r>
            <a:r>
              <a:rPr lang="en-US" altLang="en-US" dirty="0"/>
              <a:t>: Function depends on opcode</a:t>
            </a:r>
            <a:endParaRPr lang="en-AU" altLang="en-US" dirty="0"/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 rot="5400000">
            <a:off x="6893719" y="1883569"/>
            <a:ext cx="41338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ECEAA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§4.4 A Simple Implementation Scheme</a:t>
            </a:r>
          </a:p>
        </p:txBody>
      </p:sp>
      <p:graphicFrame>
        <p:nvGraphicFramePr>
          <p:cNvPr id="297989" name="Group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774292"/>
              </p:ext>
            </p:extLst>
          </p:nvPr>
        </p:nvGraphicFramePr>
        <p:xfrm>
          <a:off x="1766094" y="3775140"/>
          <a:ext cx="6096000" cy="2194830"/>
        </p:xfrm>
        <a:graphic>
          <a:graphicData uri="http://schemas.openxmlformats.org/drawingml/2006/table">
            <a:tbl>
              <a:tblPr/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8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ALU control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 = Function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AND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8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subtract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XX11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pass input b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23</a:t>
            </a:fld>
            <a:endParaRPr lang="nl-NL" dirty="0"/>
          </a:p>
        </p:txBody>
      </p:sp>
      <p:sp>
        <p:nvSpPr>
          <p:cNvPr id="10" name="Tekstvak 8"/>
          <p:cNvSpPr txBox="1"/>
          <p:nvPr/>
        </p:nvSpPr>
        <p:spPr>
          <a:xfrm>
            <a:off x="4564291" y="790059"/>
            <a:ext cx="4472205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See ALU design </a:t>
            </a:r>
            <a:r>
              <a:rPr lang="nl-NL" dirty="0" err="1">
                <a:solidFill>
                  <a:schemeClr val="bg1"/>
                </a:solidFill>
              </a:rPr>
              <a:t>Figure</a:t>
            </a:r>
            <a:r>
              <a:rPr lang="nl-NL" dirty="0">
                <a:solidFill>
                  <a:schemeClr val="bg1"/>
                </a:solidFill>
              </a:rPr>
              <a:t> A.5.12 page A-35</a:t>
            </a:r>
          </a:p>
        </p:txBody>
      </p:sp>
    </p:spTree>
    <p:extLst>
      <p:ext uri="{BB962C8B-B14F-4D97-AF65-F5344CB8AC3E}">
        <p14:creationId xmlns:p14="http://schemas.microsoft.com/office/powerpoint/2010/main" val="1833917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ALU Control</a:t>
            </a:r>
            <a:endParaRPr lang="en-AU" altLang="en-US"/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Assume 2-bit ALUOp derived from opcode</a:t>
            </a:r>
          </a:p>
          <a:p>
            <a:pPr lvl="1" eaLnBrk="1" hangingPunct="1"/>
            <a:r>
              <a:rPr lang="en-US" altLang="en-US"/>
              <a:t>Combinational logic derives ALU control</a:t>
            </a:r>
            <a:endParaRPr lang="en-AU" altLang="en-US"/>
          </a:p>
        </p:txBody>
      </p:sp>
      <p:graphicFrame>
        <p:nvGraphicFramePr>
          <p:cNvPr id="300101" name="Group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559805"/>
              </p:ext>
            </p:extLst>
          </p:nvPr>
        </p:nvGraphicFramePr>
        <p:xfrm>
          <a:off x="338597" y="2636912"/>
          <a:ext cx="8589962" cy="3176680"/>
        </p:xfrm>
        <a:graphic>
          <a:graphicData uri="http://schemas.openxmlformats.org/drawingml/2006/table">
            <a:tbl>
              <a:tblPr/>
              <a:tblGrid>
                <a:gridCol w="1208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65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38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45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38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28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9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opcode</a:t>
                      </a:r>
                      <a:endParaRPr kumimoji="0" lang="en-A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ALUOp</a:t>
                      </a:r>
                      <a:endParaRPr kumimoji="0" lang="en-A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Operation</a:t>
                      </a:r>
                      <a:endParaRPr kumimoji="0" lang="en-A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Opcode field</a:t>
                      </a:r>
                      <a:endParaRPr kumimoji="0" lang="en-A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ALU function</a:t>
                      </a:r>
                      <a:endParaRPr kumimoji="0" lang="en-A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ALU control</a:t>
                      </a:r>
                      <a:endParaRPr kumimoji="0" lang="en-A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anose="020B0609040504020204" pitchFamily="49" charset="0"/>
                        </a:rPr>
                        <a:t>LDUR</a:t>
                      </a:r>
                      <a:endParaRPr kumimoji="0" lang="en-A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Console" panose="020B0609040504020204" pitchFamily="49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load register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XXXXXXXXXXX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0010</a:t>
                      </a:r>
                      <a:endParaRPr kumimoji="0" lang="en-A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anose="020B0609040504020204" pitchFamily="49" charset="0"/>
                        </a:rPr>
                        <a:t>STUR</a:t>
                      </a:r>
                      <a:endParaRPr kumimoji="0" lang="en-A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Console" panose="020B0609040504020204" pitchFamily="49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store register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XXXXXXXXXXX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0010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anose="020B0609040504020204" pitchFamily="49" charset="0"/>
                        </a:rPr>
                        <a:t>CBZ</a:t>
                      </a:r>
                      <a:endParaRPr kumimoji="0" lang="en-A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Console" panose="020B0609040504020204" pitchFamily="49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compare and branch on zero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XXXXXXXXXXX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pass input b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XX11</a:t>
                      </a:r>
                      <a:endParaRPr kumimoji="0" lang="en-A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52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R-type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anose="020B0609040504020204" pitchFamily="49" charset="0"/>
                        </a:rPr>
                        <a:t>ADD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anose="020B0609040504020204" pitchFamily="49" charset="0"/>
                        </a:rPr>
                        <a:t>SUB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anose="020B0609040504020204" pitchFamily="49" charset="0"/>
                        </a:rPr>
                        <a:t>AND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anose="020B0609040504020204" pitchFamily="49" charset="0"/>
                        </a:rPr>
                        <a:t>ORR</a:t>
                      </a:r>
                      <a:endParaRPr kumimoji="0" lang="en-A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Console" panose="020B0609040504020204" pitchFamily="49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en-A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10001011000</a:t>
                      </a:r>
                      <a:endParaRPr kumimoji="0" lang="en-A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0010</a:t>
                      </a:r>
                      <a:endParaRPr kumimoji="0" lang="en-A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subtract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11001011000</a:t>
                      </a:r>
                      <a:endParaRPr kumimoji="0" lang="en-A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subtract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0110</a:t>
                      </a:r>
                      <a:endParaRPr kumimoji="0" lang="en-A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AND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10001010000</a:t>
                      </a:r>
                      <a:endParaRPr kumimoji="0" lang="en-A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AND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0000</a:t>
                      </a:r>
                      <a:endParaRPr kumimoji="0" lang="en-A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80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</a:t>
                      </a:r>
                      <a:endParaRPr kumimoji="0" lang="en-A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10101010000</a:t>
                      </a:r>
                      <a:endParaRPr kumimoji="0" lang="en-A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</a:t>
                      </a:r>
                      <a:endParaRPr kumimoji="0" lang="en-A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0001</a:t>
                      </a:r>
                      <a:endParaRPr kumimoji="0" lang="en-A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4" marR="91454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24</a:t>
            </a:fld>
            <a:endParaRPr lang="nl-NL" dirty="0"/>
          </a:p>
        </p:txBody>
      </p:sp>
      <p:sp>
        <p:nvSpPr>
          <p:cNvPr id="2" name="Afgeronde rechthoek 1"/>
          <p:cNvSpPr/>
          <p:nvPr/>
        </p:nvSpPr>
        <p:spPr bwMode="auto">
          <a:xfrm>
            <a:off x="4542972" y="4365104"/>
            <a:ext cx="101036" cy="1512168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Afgeronde rechthoek 7"/>
          <p:cNvSpPr/>
          <p:nvPr/>
        </p:nvSpPr>
        <p:spPr bwMode="auto">
          <a:xfrm>
            <a:off x="5220072" y="4365104"/>
            <a:ext cx="101036" cy="1512168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Afgeronde rechthoek 8"/>
          <p:cNvSpPr/>
          <p:nvPr/>
        </p:nvSpPr>
        <p:spPr bwMode="auto">
          <a:xfrm>
            <a:off x="4658522" y="4365104"/>
            <a:ext cx="101036" cy="1512168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84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Main Control Unit</a:t>
            </a:r>
            <a:endParaRPr lang="en-AU" altLang="en-US"/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690562"/>
          </a:xfrm>
        </p:spPr>
        <p:txBody>
          <a:bodyPr/>
          <a:lstStyle/>
          <a:p>
            <a:pPr eaLnBrk="1" hangingPunct="1"/>
            <a:r>
              <a:rPr lang="en-US" altLang="en-US"/>
              <a:t>Control signals derived from instruction</a:t>
            </a:r>
            <a:endParaRPr lang="en-AU" altLang="en-US"/>
          </a:p>
        </p:txBody>
      </p:sp>
      <p:pic>
        <p:nvPicPr>
          <p:cNvPr id="50181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349500"/>
            <a:ext cx="833120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167731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136650"/>
            <a:ext cx="6696075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Datapath With Control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501533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 dirty="0"/>
              <a:t>Control signals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27</a:t>
            </a:fld>
            <a:endParaRPr lang="nl-NL" dirty="0"/>
          </a:p>
        </p:txBody>
      </p:sp>
      <p:pic>
        <p:nvPicPr>
          <p:cNvPr id="8" name="Picture 7" descr="f04-16-978012801733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406525"/>
            <a:ext cx="7772400" cy="40433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54060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38113"/>
            <a:ext cx="8259762" cy="769937"/>
          </a:xfrm>
        </p:spPr>
        <p:txBody>
          <a:bodyPr/>
          <a:lstStyle/>
          <a:p>
            <a:pPr eaLnBrk="1" hangingPunct="1"/>
            <a:r>
              <a:rPr lang="en-AU" altLang="en-US" dirty="0"/>
              <a:t>Implementing B-type (</a:t>
            </a:r>
            <a:r>
              <a:rPr lang="en-AU" altLang="en-US" dirty="0">
                <a:latin typeface="Lucida Console" panose="020B0609040504020204" pitchFamily="49" charset="0"/>
              </a:rPr>
              <a:t>B</a:t>
            </a:r>
            <a:r>
              <a:rPr lang="en-AU" altLang="en-US" dirty="0"/>
              <a:t>)</a:t>
            </a:r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349500"/>
            <a:ext cx="8270875" cy="3887788"/>
          </a:xfrm>
        </p:spPr>
        <p:txBody>
          <a:bodyPr/>
          <a:lstStyle/>
          <a:p>
            <a:pPr eaLnBrk="1" hangingPunct="1"/>
            <a:r>
              <a:rPr lang="en-AU" altLang="en-US" dirty="0"/>
              <a:t>Branch uses word offset</a:t>
            </a:r>
          </a:p>
          <a:p>
            <a:pPr eaLnBrk="1" hangingPunct="1"/>
            <a:r>
              <a:rPr lang="en-AU" altLang="en-US" dirty="0"/>
              <a:t>PC </a:t>
            </a:r>
            <a:r>
              <a:rPr lang="en-AU" altLang="en-US" dirty="0">
                <a:sym typeface="Wingdings" panose="05000000000000000000" pitchFamily="2" charset="2"/>
              </a:rPr>
              <a:t></a:t>
            </a:r>
            <a:r>
              <a:rPr lang="en-AU" altLang="en-US" dirty="0"/>
              <a:t> PC + (sign extended offset) x 4</a:t>
            </a:r>
          </a:p>
          <a:p>
            <a:pPr eaLnBrk="1" hangingPunct="1"/>
            <a:r>
              <a:rPr lang="en-AU" altLang="en-US" dirty="0"/>
              <a:t>Need an extra control signal decoded from opcode</a:t>
            </a:r>
          </a:p>
        </p:txBody>
      </p:sp>
      <p:grpSp>
        <p:nvGrpSpPr>
          <p:cNvPr id="60421" name="Group 14"/>
          <p:cNvGrpSpPr>
            <a:grpSpLocks/>
          </p:cNvGrpSpPr>
          <p:nvPr/>
        </p:nvGrpSpPr>
        <p:grpSpPr bwMode="auto">
          <a:xfrm>
            <a:off x="1835150" y="1412875"/>
            <a:ext cx="6913563" cy="773113"/>
            <a:chOff x="1156" y="890"/>
            <a:chExt cx="4355" cy="487"/>
          </a:xfrm>
        </p:grpSpPr>
        <p:sp>
          <p:nvSpPr>
            <p:cNvPr id="60423" name="Text Box 5"/>
            <p:cNvSpPr txBox="1">
              <a:spLocks noChangeArrowheads="1"/>
            </p:cNvSpPr>
            <p:nvPr/>
          </p:nvSpPr>
          <p:spPr bwMode="auto">
            <a:xfrm>
              <a:off x="1156" y="890"/>
              <a:ext cx="817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2000" dirty="0">
                  <a:solidFill>
                    <a:srgbClr val="000000"/>
                  </a:solidFill>
                </a:rPr>
                <a:t>000101</a:t>
              </a:r>
              <a:endParaRPr kumimoji="0" lang="en-AU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424" name="Text Box 8"/>
            <p:cNvSpPr txBox="1">
              <a:spLocks noChangeArrowheads="1"/>
            </p:cNvSpPr>
            <p:nvPr/>
          </p:nvSpPr>
          <p:spPr bwMode="auto">
            <a:xfrm>
              <a:off x="1973" y="890"/>
              <a:ext cx="3538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offset</a:t>
              </a:r>
              <a:endParaRPr kumimoji="0" lang="en-AU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425" name="Text Box 9"/>
            <p:cNvSpPr txBox="1">
              <a:spLocks noChangeArrowheads="1"/>
            </p:cNvSpPr>
            <p:nvPr/>
          </p:nvSpPr>
          <p:spPr bwMode="auto">
            <a:xfrm>
              <a:off x="1332" y="1165"/>
              <a:ext cx="43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31:26</a:t>
              </a:r>
              <a:endParaRPr kumimoji="0" lang="en-AU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426" name="Text Box 12"/>
            <p:cNvSpPr txBox="1">
              <a:spLocks noChangeArrowheads="1"/>
            </p:cNvSpPr>
            <p:nvPr/>
          </p:nvSpPr>
          <p:spPr bwMode="auto">
            <a:xfrm>
              <a:off x="3560" y="1165"/>
              <a:ext cx="41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25:0</a:t>
              </a:r>
              <a:endParaRPr kumimoji="0" lang="en-AU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60422" name="Text Box 13"/>
          <p:cNvSpPr txBox="1">
            <a:spLocks noChangeArrowheads="1"/>
          </p:cNvSpPr>
          <p:nvPr/>
        </p:nvSpPr>
        <p:spPr bwMode="auto">
          <a:xfrm>
            <a:off x="811213" y="1489075"/>
            <a:ext cx="3241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</a:rPr>
              <a:t>B</a:t>
            </a:r>
            <a:endParaRPr kumimoji="0" lang="en-AU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ucida Console" panose="020B0609040504020204" pitchFamily="49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26046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Datapath With B Added</a:t>
            </a:r>
          </a:p>
        </p:txBody>
      </p:sp>
      <p:pic>
        <p:nvPicPr>
          <p:cNvPr id="62468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166813"/>
            <a:ext cx="6556375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1057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AU" altLang="en-US">
                <a:solidFill>
                  <a:schemeClr val="tx1"/>
                </a:solidFill>
              </a:rPr>
              <a:t>Chapter 4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The Processor</a:t>
            </a:r>
          </a:p>
        </p:txBody>
      </p:sp>
    </p:spTree>
    <p:extLst>
      <p:ext uri="{BB962C8B-B14F-4D97-AF65-F5344CB8AC3E}">
        <p14:creationId xmlns:p14="http://schemas.microsoft.com/office/powerpoint/2010/main" val="461520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Performance Issues</a:t>
            </a:r>
            <a:endParaRPr lang="en-AU" altLang="en-US"/>
          </a:p>
        </p:txBody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Longest delay determines clock period</a:t>
            </a:r>
          </a:p>
          <a:p>
            <a:pPr lvl="1" eaLnBrk="1" hangingPunct="1"/>
            <a:r>
              <a:rPr lang="en-US" altLang="en-US"/>
              <a:t>Critical path: load instruction</a:t>
            </a:r>
          </a:p>
          <a:p>
            <a:pPr lvl="1" eaLnBrk="1" hangingPunct="1"/>
            <a:r>
              <a:rPr lang="en-US" altLang="en-US"/>
              <a:t>Instruction memory </a:t>
            </a:r>
            <a:r>
              <a:rPr lang="en-US" altLang="en-US">
                <a:sym typeface="Symbol" panose="05050102010706020507" pitchFamily="18" charset="2"/>
              </a:rPr>
              <a:t></a:t>
            </a:r>
            <a:r>
              <a:rPr lang="en-US" altLang="en-US"/>
              <a:t> register file </a:t>
            </a:r>
            <a:r>
              <a:rPr lang="en-US" altLang="en-US">
                <a:sym typeface="Symbol" panose="05050102010706020507" pitchFamily="18" charset="2"/>
              </a:rPr>
              <a:t></a:t>
            </a:r>
            <a:r>
              <a:rPr lang="en-US" altLang="en-US"/>
              <a:t> ALU </a:t>
            </a:r>
            <a:r>
              <a:rPr lang="en-US" altLang="en-US">
                <a:sym typeface="Symbol" panose="05050102010706020507" pitchFamily="18" charset="2"/>
              </a:rPr>
              <a:t></a:t>
            </a:r>
            <a:r>
              <a:rPr lang="en-US" altLang="en-US"/>
              <a:t> data memory </a:t>
            </a:r>
            <a:r>
              <a:rPr lang="en-US" altLang="en-US">
                <a:sym typeface="Symbol" panose="05050102010706020507" pitchFamily="18" charset="2"/>
              </a:rPr>
              <a:t></a:t>
            </a:r>
            <a:r>
              <a:rPr lang="en-US" altLang="en-US"/>
              <a:t> register file</a:t>
            </a:r>
          </a:p>
          <a:p>
            <a:pPr eaLnBrk="1" hangingPunct="1"/>
            <a:r>
              <a:rPr lang="en-US" altLang="en-US"/>
              <a:t>Not feasible to vary period for different instructions</a:t>
            </a:r>
          </a:p>
          <a:p>
            <a:pPr eaLnBrk="1" hangingPunct="1"/>
            <a:r>
              <a:rPr lang="en-US" altLang="en-US"/>
              <a:t>Violates design principle</a:t>
            </a:r>
          </a:p>
          <a:p>
            <a:pPr lvl="1" eaLnBrk="1" hangingPunct="1"/>
            <a:r>
              <a:rPr lang="en-US" altLang="en-US"/>
              <a:t>Making the common case fast</a:t>
            </a:r>
          </a:p>
          <a:p>
            <a:pPr eaLnBrk="1" hangingPunct="1"/>
            <a:r>
              <a:rPr lang="en-US" altLang="en-US"/>
              <a:t>We will improve performance by pipelining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19281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8" descr="f04-25-P3744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420938"/>
            <a:ext cx="4484687" cy="357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Pipelining Analogy</a:t>
            </a:r>
            <a:endParaRPr lang="en-AU" altLang="en-US"/>
          </a:p>
        </p:txBody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228725"/>
          </a:xfrm>
        </p:spPr>
        <p:txBody>
          <a:bodyPr/>
          <a:lstStyle/>
          <a:p>
            <a:pPr eaLnBrk="1" hangingPunct="1"/>
            <a:r>
              <a:rPr lang="en-US" altLang="en-US"/>
              <a:t>Pipelined laundry: overlapping execution</a:t>
            </a:r>
          </a:p>
          <a:p>
            <a:pPr lvl="1" eaLnBrk="1" hangingPunct="1"/>
            <a:r>
              <a:rPr lang="en-US" altLang="en-US"/>
              <a:t>Parallelism improves performance</a:t>
            </a:r>
          </a:p>
        </p:txBody>
      </p:sp>
      <p:sp>
        <p:nvSpPr>
          <p:cNvPr id="66566" name="Text Box 4"/>
          <p:cNvSpPr txBox="1">
            <a:spLocks noChangeArrowheads="1"/>
          </p:cNvSpPr>
          <p:nvPr/>
        </p:nvSpPr>
        <p:spPr bwMode="auto">
          <a:xfrm rot="5400000">
            <a:off x="7312819" y="1464469"/>
            <a:ext cx="32956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ECEAA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§4.5 An Overview of Pipelining</a:t>
            </a:r>
          </a:p>
        </p:txBody>
      </p:sp>
      <p:sp>
        <p:nvSpPr>
          <p:cNvPr id="66567" name="Rectangle 6"/>
          <p:cNvSpPr>
            <a:spLocks noChangeArrowheads="1"/>
          </p:cNvSpPr>
          <p:nvPr/>
        </p:nvSpPr>
        <p:spPr bwMode="auto">
          <a:xfrm>
            <a:off x="5292725" y="2708275"/>
            <a:ext cx="3735388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CEAAC"/>
              </a:buClr>
              <a:buSzPct val="6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 loads: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1AFBF"/>
              </a:buClr>
              <a:buSzPct val="5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Speedup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 8/3.5 = 2.3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CEAAC"/>
              </a:buClr>
              <a:buSzPct val="6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Non-stop: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1AFBF"/>
              </a:buClr>
              <a:buSzPct val="5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Speedup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 2n/0.5n + 1.5 ≈ 4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 number of stages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31</a:t>
            </a:fld>
            <a:endParaRPr lang="nl-NL" dirty="0"/>
          </a:p>
        </p:txBody>
      </p:sp>
      <p:sp>
        <p:nvSpPr>
          <p:cNvPr id="9" name="Tekstvak 8"/>
          <p:cNvSpPr txBox="1"/>
          <p:nvPr/>
        </p:nvSpPr>
        <p:spPr>
          <a:xfrm>
            <a:off x="5387142" y="2205693"/>
            <a:ext cx="1869443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2800" dirty="0" err="1">
                <a:solidFill>
                  <a:schemeClr val="bg1"/>
                </a:solidFill>
              </a:rPr>
              <a:t>Speedup</a:t>
            </a:r>
            <a:r>
              <a:rPr lang="nl-NL" sz="2800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1879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LEGv8 Pipeline</a:t>
            </a:r>
            <a:endParaRPr lang="en-AU" altLang="en-US"/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en-US"/>
              <a:t>Five stages, one step per stage</a:t>
            </a:r>
          </a:p>
          <a:p>
            <a:pPr marL="990600" lvl="1" indent="-5334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en-US" altLang="en-US"/>
              <a:t>IF: Instruction fetch from memory</a:t>
            </a:r>
          </a:p>
          <a:p>
            <a:pPr marL="990600" lvl="1" indent="-5334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en-US" altLang="en-US"/>
              <a:t>ID: Instruction decode &amp; register read</a:t>
            </a:r>
          </a:p>
          <a:p>
            <a:pPr marL="990600" lvl="1" indent="-5334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en-US" altLang="en-US"/>
              <a:t>EX: Execute operation or calculate address</a:t>
            </a:r>
          </a:p>
          <a:p>
            <a:pPr marL="990600" lvl="1" indent="-5334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en-US" altLang="en-US"/>
              <a:t>MEM: Access memory operand</a:t>
            </a:r>
          </a:p>
          <a:p>
            <a:pPr marL="990600" lvl="1" indent="-5334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en-US" altLang="en-US"/>
              <a:t>WB: Write result back to register</a:t>
            </a:r>
            <a:endParaRPr lang="en-AU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444925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Pipeline Performance</a:t>
            </a:r>
            <a:endParaRPr lang="en-AU" altLang="en-US"/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253365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Assume time for stages is</a:t>
            </a:r>
          </a:p>
          <a:p>
            <a:pPr lvl="1" eaLnBrk="1" hangingPunct="1"/>
            <a:r>
              <a:rPr lang="en-US" altLang="en-US" sz="2400" dirty="0"/>
              <a:t>100 </a:t>
            </a:r>
            <a:r>
              <a:rPr lang="en-US" altLang="en-US" sz="2400" dirty="0" err="1"/>
              <a:t>ps</a:t>
            </a:r>
            <a:r>
              <a:rPr lang="en-US" altLang="en-US" sz="2400" dirty="0"/>
              <a:t> for register read or write</a:t>
            </a:r>
          </a:p>
          <a:p>
            <a:pPr lvl="1" eaLnBrk="1" hangingPunct="1"/>
            <a:r>
              <a:rPr lang="en-US" altLang="en-US" sz="2400" dirty="0"/>
              <a:t>200 </a:t>
            </a:r>
            <a:r>
              <a:rPr lang="en-US" altLang="en-US" sz="2400" dirty="0" err="1"/>
              <a:t>ps</a:t>
            </a:r>
            <a:r>
              <a:rPr lang="en-US" altLang="en-US" sz="2400" dirty="0"/>
              <a:t> for other stages</a:t>
            </a:r>
          </a:p>
          <a:p>
            <a:pPr eaLnBrk="1" hangingPunct="1"/>
            <a:r>
              <a:rPr lang="en-US" altLang="en-US" sz="2800" dirty="0"/>
              <a:t>Compare pipelined </a:t>
            </a:r>
            <a:r>
              <a:rPr lang="en-US" altLang="en-US" sz="2800" dirty="0" err="1"/>
              <a:t>datapath</a:t>
            </a:r>
            <a:r>
              <a:rPr lang="en-US" altLang="en-US" sz="2800" dirty="0"/>
              <a:t> with single-cycle </a:t>
            </a:r>
            <a:r>
              <a:rPr lang="en-US" altLang="en-US" sz="2800" dirty="0" err="1"/>
              <a:t>datapath</a:t>
            </a:r>
            <a:endParaRPr lang="en-US" altLang="en-US" sz="2800" dirty="0"/>
          </a:p>
        </p:txBody>
      </p:sp>
      <p:graphicFrame>
        <p:nvGraphicFramePr>
          <p:cNvPr id="327684" name="Group 4"/>
          <p:cNvGraphicFramePr>
            <a:graphicFrameLocks noGrp="1"/>
          </p:cNvGraphicFramePr>
          <p:nvPr/>
        </p:nvGraphicFramePr>
        <p:xfrm>
          <a:off x="395288" y="3846513"/>
          <a:ext cx="8353425" cy="2246311"/>
        </p:xfrm>
        <a:graphic>
          <a:graphicData uri="http://schemas.openxmlformats.org/drawingml/2006/table">
            <a:tbl>
              <a:tblPr/>
              <a:tblGrid>
                <a:gridCol w="119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2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5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0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53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22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0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Instr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Instr fetch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Register read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ALU op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Memory access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Register write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 time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LDUR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800ps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7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STUR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700ps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R-format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5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CBZ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500ps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149344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573213"/>
            <a:ext cx="6761163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Pipeline Performance</a:t>
            </a:r>
            <a:endParaRPr lang="en-AU" altLang="en-US"/>
          </a:p>
        </p:txBody>
      </p:sp>
      <p:sp>
        <p:nvSpPr>
          <p:cNvPr id="72709" name="Text Box 4"/>
          <p:cNvSpPr txBox="1">
            <a:spLocks noChangeArrowheads="1"/>
          </p:cNvSpPr>
          <p:nvPr/>
        </p:nvSpPr>
        <p:spPr bwMode="auto">
          <a:xfrm>
            <a:off x="3132138" y="1196975"/>
            <a:ext cx="2676525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Single-cycle (T</a:t>
            </a:r>
            <a:r>
              <a:rPr kumimoji="0" lang="en-US" alt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 800ps)</a:t>
            </a:r>
            <a:endParaRPr kumimoji="0" lang="en-AU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710" name="Text Box 5"/>
          <p:cNvSpPr txBox="1">
            <a:spLocks noChangeArrowheads="1"/>
          </p:cNvSpPr>
          <p:nvPr/>
        </p:nvSpPr>
        <p:spPr bwMode="auto">
          <a:xfrm>
            <a:off x="3276600" y="3644900"/>
            <a:ext cx="2384425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Pipelined (T</a:t>
            </a:r>
            <a:r>
              <a:rPr kumimoji="0" lang="en-US" alt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 200ps)</a:t>
            </a:r>
            <a:endParaRPr kumimoji="0" lang="en-AU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829665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Pipeline Speedup</a:t>
            </a:r>
            <a:endParaRPr lang="en-AU" altLang="en-US"/>
          </a:p>
        </p:txBody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If all stages are balanced</a:t>
            </a:r>
          </a:p>
          <a:p>
            <a:pPr lvl="1" eaLnBrk="1" hangingPunct="1"/>
            <a:r>
              <a:rPr lang="en-US" altLang="en-US"/>
              <a:t>i.e., all take the same time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en-US"/>
              <a:t>Time between instructions</a:t>
            </a:r>
            <a:r>
              <a:rPr lang="en-US" altLang="en-US" baseline="-25000"/>
              <a:t>pipelined</a:t>
            </a:r>
            <a:br>
              <a:rPr lang="en-US" altLang="en-US"/>
            </a:br>
            <a:r>
              <a:rPr lang="en-US" altLang="en-US"/>
              <a:t>= Time between instructions</a:t>
            </a:r>
            <a:r>
              <a:rPr lang="en-US" altLang="en-US" baseline="-25000"/>
              <a:t>nonpipelined</a:t>
            </a:r>
            <a:br>
              <a:rPr lang="en-US" altLang="en-US"/>
            </a:br>
            <a:r>
              <a:rPr lang="en-US" altLang="en-US"/>
              <a:t>		Number of stages</a:t>
            </a:r>
          </a:p>
          <a:p>
            <a:pPr eaLnBrk="1" hangingPunct="1"/>
            <a:r>
              <a:rPr lang="en-US" altLang="en-US"/>
              <a:t>If not balanced, speedup is less</a:t>
            </a:r>
          </a:p>
          <a:p>
            <a:pPr eaLnBrk="1" hangingPunct="1"/>
            <a:r>
              <a:rPr lang="en-US" altLang="en-US"/>
              <a:t>Speedup due to increased throughput</a:t>
            </a:r>
          </a:p>
          <a:p>
            <a:pPr lvl="1" eaLnBrk="1" hangingPunct="1"/>
            <a:r>
              <a:rPr lang="en-US" altLang="en-US"/>
              <a:t>Latency (time for each instruction) does not decrease</a:t>
            </a:r>
            <a:endParaRPr lang="en-AU" altLang="en-US"/>
          </a:p>
        </p:txBody>
      </p:sp>
      <p:sp>
        <p:nvSpPr>
          <p:cNvPr id="74757" name="Line 4"/>
          <p:cNvSpPr>
            <a:spLocks noChangeShapeType="1"/>
          </p:cNvSpPr>
          <p:nvPr/>
        </p:nvSpPr>
        <p:spPr bwMode="auto">
          <a:xfrm>
            <a:off x="1835696" y="3212976"/>
            <a:ext cx="55451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888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6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Pipelining and ISA Design</a:t>
            </a:r>
            <a:endParaRPr lang="en-AU" altLang="en-US"/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LEGv8 ISA designed for pipelining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All instructions are 32-bits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Easier to fetch and decode in one cycle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c.f. x86: 1- to 17-byte instructions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Few and regular instruction formats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Can decode and read registers in one step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Load/store addressing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Can calculate address in 3</a:t>
            </a:r>
            <a:r>
              <a:rPr lang="en-US" altLang="en-US" baseline="30000" dirty="0"/>
              <a:t>rd</a:t>
            </a:r>
            <a:r>
              <a:rPr lang="en-US" altLang="en-US" dirty="0"/>
              <a:t> stage, access memory in 4</a:t>
            </a:r>
            <a:r>
              <a:rPr lang="en-US" altLang="en-US" baseline="30000" dirty="0"/>
              <a:t>th</a:t>
            </a:r>
            <a:r>
              <a:rPr lang="en-US" altLang="en-US" dirty="0"/>
              <a:t> stage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Alignment of memory operands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64-bit Memory access takes only one cycle</a:t>
            </a:r>
            <a:endParaRPr lang="en-AU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064550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Hazards</a:t>
            </a:r>
            <a:endParaRPr lang="en-AU" altLang="en-US"/>
          </a:p>
        </p:txBody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Situations that prevent starting the next instruction in the next cycle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Structure hazards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A required resource is busy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Data hazard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Need to wait for previous instruction to complete its data read/write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Control hazard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Deciding on control action depends on previous instruction</a:t>
            </a:r>
            <a:endParaRPr lang="en-AU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5408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2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Structure Hazards</a:t>
            </a:r>
            <a:endParaRPr lang="en-AU" altLang="en-US"/>
          </a:p>
        </p:txBody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Conflict for use of a resource</a:t>
            </a:r>
          </a:p>
          <a:p>
            <a:pPr eaLnBrk="1" hangingPunct="1"/>
            <a:r>
              <a:rPr lang="en-US" altLang="en-US" dirty="0"/>
              <a:t>In LEGv8 pipeline with a single memory</a:t>
            </a:r>
          </a:p>
          <a:p>
            <a:pPr lvl="1" eaLnBrk="1" hangingPunct="1"/>
            <a:r>
              <a:rPr lang="en-US" altLang="en-US" dirty="0"/>
              <a:t>Load/store requires data access</a:t>
            </a:r>
          </a:p>
          <a:p>
            <a:pPr lvl="1" eaLnBrk="1" hangingPunct="1"/>
            <a:r>
              <a:rPr lang="en-US" altLang="en-US" dirty="0"/>
              <a:t>Instruction fetch would have to </a:t>
            </a:r>
            <a:r>
              <a:rPr lang="en-US" altLang="en-US" i="1" dirty="0"/>
              <a:t>stall</a:t>
            </a:r>
            <a:r>
              <a:rPr lang="en-US" altLang="en-US" dirty="0"/>
              <a:t> for that cycle</a:t>
            </a:r>
          </a:p>
          <a:p>
            <a:pPr lvl="2" eaLnBrk="1" hangingPunct="1"/>
            <a:r>
              <a:rPr lang="en-US" altLang="en-US" dirty="0"/>
              <a:t>Would cause a pipeline “bubble”</a:t>
            </a:r>
          </a:p>
          <a:p>
            <a:pPr eaLnBrk="1" hangingPunct="1"/>
            <a:r>
              <a:rPr lang="en-US" altLang="en-US" dirty="0"/>
              <a:t>Hence, pipelined </a:t>
            </a:r>
            <a:r>
              <a:rPr lang="en-US" altLang="en-US" dirty="0" err="1"/>
              <a:t>datapaths</a:t>
            </a:r>
            <a:r>
              <a:rPr lang="en-US" altLang="en-US" dirty="0"/>
              <a:t> require separate instruction/data memories</a:t>
            </a:r>
          </a:p>
          <a:p>
            <a:pPr lvl="1" eaLnBrk="1" hangingPunct="1"/>
            <a:r>
              <a:rPr lang="en-US" altLang="en-US" dirty="0"/>
              <a:t>Or separate instruction/data caches</a:t>
            </a:r>
            <a:endParaRPr lang="en-AU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2488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Structure Hazards</a:t>
            </a:r>
            <a:endParaRPr lang="en-AU" altLang="en-US"/>
          </a:p>
        </p:txBody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Conflict for use of a resource</a:t>
            </a:r>
          </a:p>
          <a:p>
            <a:pPr eaLnBrk="1" hangingPunct="1"/>
            <a:r>
              <a:rPr lang="en-US" altLang="en-US" dirty="0"/>
              <a:t>In LEGv8 the registers are used in stages ID (read) and WB (write)</a:t>
            </a:r>
          </a:p>
          <a:p>
            <a:pPr eaLnBrk="1" hangingPunct="1"/>
            <a:r>
              <a:rPr lang="en-US" altLang="en-US" dirty="0"/>
              <a:t>Assumed time for stages is</a:t>
            </a:r>
          </a:p>
          <a:p>
            <a:pPr lvl="1" eaLnBrk="1" hangingPunct="1"/>
            <a:r>
              <a:rPr lang="en-US" altLang="en-US" dirty="0"/>
              <a:t>100 </a:t>
            </a:r>
            <a:r>
              <a:rPr lang="en-US" altLang="en-US" dirty="0" err="1"/>
              <a:t>ps</a:t>
            </a:r>
            <a:r>
              <a:rPr lang="en-US" altLang="en-US" dirty="0"/>
              <a:t> for register read or write</a:t>
            </a:r>
          </a:p>
          <a:p>
            <a:pPr lvl="1" eaLnBrk="1" hangingPunct="1"/>
            <a:r>
              <a:rPr lang="en-US" altLang="en-US" dirty="0"/>
              <a:t>200 </a:t>
            </a:r>
            <a:r>
              <a:rPr lang="en-US" altLang="en-US" dirty="0" err="1"/>
              <a:t>ps</a:t>
            </a:r>
            <a:r>
              <a:rPr lang="en-US" altLang="en-US" dirty="0"/>
              <a:t> for other stages</a:t>
            </a:r>
          </a:p>
          <a:p>
            <a:pPr eaLnBrk="1" hangingPunct="1"/>
            <a:r>
              <a:rPr lang="en-US" altLang="en-US" dirty="0"/>
              <a:t>Hence, write and read can be combined in one pipeline slot</a:t>
            </a:r>
          </a:p>
          <a:p>
            <a:pPr lvl="1" eaLnBrk="1" hangingPunct="1"/>
            <a:r>
              <a:rPr lang="en-US" altLang="en-US" dirty="0"/>
              <a:t>write in first 100 </a:t>
            </a:r>
            <a:r>
              <a:rPr lang="en-US" altLang="en-US" dirty="0" err="1"/>
              <a:t>ps</a:t>
            </a:r>
            <a:r>
              <a:rPr lang="en-US" altLang="en-US" dirty="0"/>
              <a:t>, read in last 100 </a:t>
            </a:r>
            <a:r>
              <a:rPr lang="en-US" altLang="en-US" dirty="0" err="1"/>
              <a:t>ps</a:t>
            </a:r>
            <a:r>
              <a:rPr lang="en-US" altLang="en-US" dirty="0"/>
              <a:t> </a:t>
            </a:r>
            <a:endParaRPr lang="en-AU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3100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Introduction</a:t>
            </a:r>
            <a:endParaRPr lang="en-AU" altLang="en-US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CPU performance factors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Instruction count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/>
              <a:t>Determined by ISA and compiler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CPI and Cycle time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/>
              <a:t>Determined by CPU hardware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We will examine two LEGv8 implementations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A simplified version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A more realistic pipelined version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Simple subset, shows most aspects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Memory reference: </a:t>
            </a:r>
            <a:r>
              <a:rPr lang="en-US" altLang="en-US" sz="2400" dirty="0">
                <a:latin typeface="Lucida Console" panose="020B0609040504020204" pitchFamily="49" charset="0"/>
              </a:rPr>
              <a:t>LDUR</a:t>
            </a:r>
            <a:r>
              <a:rPr lang="en-US" altLang="en-US" sz="2400" dirty="0"/>
              <a:t>, </a:t>
            </a:r>
            <a:r>
              <a:rPr lang="en-US" altLang="en-US" sz="2400" dirty="0">
                <a:latin typeface="Lucida Console" panose="020B0609040504020204" pitchFamily="49" charset="0"/>
              </a:rPr>
              <a:t>STUR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Arithmetic/logical: </a:t>
            </a:r>
            <a:r>
              <a:rPr lang="en-US" altLang="en-US" sz="2400" dirty="0">
                <a:latin typeface="Lucida Console" panose="020B0609040504020204" pitchFamily="49" charset="0"/>
              </a:rPr>
              <a:t>ADD</a:t>
            </a:r>
            <a:r>
              <a:rPr lang="en-US" altLang="en-US" sz="2400" dirty="0"/>
              <a:t>, </a:t>
            </a:r>
            <a:r>
              <a:rPr lang="en-US" altLang="en-US" sz="2400" dirty="0">
                <a:latin typeface="Lucida Console" panose="020B0609040504020204" pitchFamily="49" charset="0"/>
              </a:rPr>
              <a:t>SUB</a:t>
            </a:r>
            <a:r>
              <a:rPr lang="en-US" altLang="en-US" sz="2400" dirty="0"/>
              <a:t>, </a:t>
            </a:r>
            <a:r>
              <a:rPr lang="en-US" altLang="en-US" sz="2400" dirty="0">
                <a:latin typeface="Lucida Console" panose="020B0609040504020204" pitchFamily="49" charset="0"/>
              </a:rPr>
              <a:t>AND</a:t>
            </a:r>
            <a:r>
              <a:rPr lang="en-US" altLang="en-US" sz="2400" dirty="0"/>
              <a:t>, </a:t>
            </a:r>
            <a:r>
              <a:rPr lang="en-US" altLang="en-US" sz="2400" dirty="0">
                <a:latin typeface="Lucida Console" panose="020B0609040504020204" pitchFamily="49" charset="0"/>
              </a:rPr>
              <a:t>ORR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Control transfer: </a:t>
            </a:r>
            <a:r>
              <a:rPr lang="en-US" altLang="en-US" sz="2400" dirty="0">
                <a:latin typeface="Lucida Console" panose="020B0609040504020204" pitchFamily="49" charset="0"/>
              </a:rPr>
              <a:t>CBZ</a:t>
            </a:r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 rot="5400000">
            <a:off x="8017669" y="759619"/>
            <a:ext cx="18859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ECEAA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§4.1 Introduction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2039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Data Hazards</a:t>
            </a:r>
            <a:endParaRPr lang="en-AU" altLang="en-US"/>
          </a:p>
        </p:txBody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2227262"/>
          </a:xfrm>
        </p:spPr>
        <p:txBody>
          <a:bodyPr/>
          <a:lstStyle/>
          <a:p>
            <a:pPr eaLnBrk="1" hangingPunct="1"/>
            <a:r>
              <a:rPr lang="en-US" altLang="en-US" dirty="0"/>
              <a:t>An instruction depends on completion of data access by a previous instruction</a:t>
            </a:r>
          </a:p>
          <a:p>
            <a:pPr lvl="1" eaLnBrk="1" hangingPunct="1"/>
            <a:r>
              <a:rPr lang="en-US" altLang="en-US" dirty="0">
                <a:latin typeface="Lucida Console" panose="020B0609040504020204" pitchFamily="49" charset="0"/>
              </a:rPr>
              <a:t>ADD	</a:t>
            </a:r>
            <a:r>
              <a:rPr lang="en-US" altLang="en-US" dirty="0">
                <a:solidFill>
                  <a:srgbClr val="FF0000"/>
                </a:solidFill>
                <a:latin typeface="Lucida Console" panose="020B0609040504020204" pitchFamily="49" charset="0"/>
              </a:rPr>
              <a:t>X1</a:t>
            </a:r>
            <a:r>
              <a:rPr lang="en-US" altLang="en-US" dirty="0">
                <a:latin typeface="Lucida Console" panose="020B0609040504020204" pitchFamily="49" charset="0"/>
              </a:rPr>
              <a:t>, X2, X3</a:t>
            </a:r>
            <a:br>
              <a:rPr lang="en-US" altLang="en-US" dirty="0">
                <a:latin typeface="Lucida Console" panose="020B0609040504020204" pitchFamily="49" charset="0"/>
              </a:rPr>
            </a:br>
            <a:r>
              <a:rPr lang="en-US" altLang="en-US" dirty="0">
                <a:latin typeface="Lucida Console" panose="020B0609040504020204" pitchFamily="49" charset="0"/>
              </a:rPr>
              <a:t>SUB	X4, </a:t>
            </a:r>
            <a:r>
              <a:rPr lang="en-US" altLang="en-US" dirty="0">
                <a:solidFill>
                  <a:srgbClr val="FF0000"/>
                </a:solidFill>
                <a:latin typeface="Lucida Console" panose="020B0609040504020204" pitchFamily="49" charset="0"/>
              </a:rPr>
              <a:t>X1</a:t>
            </a:r>
            <a:r>
              <a:rPr lang="en-US" altLang="en-US" dirty="0">
                <a:latin typeface="Lucida Console" panose="020B0609040504020204" pitchFamily="49" charset="0"/>
              </a:rPr>
              <a:t>, X5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40</a:t>
            </a:fld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284984"/>
            <a:ext cx="7772400" cy="2676525"/>
          </a:xfrm>
          <a:prstGeom prst="rect">
            <a:avLst/>
          </a:prstGeom>
        </p:spPr>
      </p:pic>
      <p:cxnSp>
        <p:nvCxnSpPr>
          <p:cNvPr id="6" name="Rechte verbindingslijn met pijl 5"/>
          <p:cNvCxnSpPr/>
          <p:nvPr/>
        </p:nvCxnSpPr>
        <p:spPr bwMode="auto">
          <a:xfrm flipH="1">
            <a:off x="5292080" y="4509120"/>
            <a:ext cx="1800200" cy="7920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0" name="Tekstvak 8"/>
          <p:cNvSpPr txBox="1"/>
          <p:nvPr/>
        </p:nvSpPr>
        <p:spPr>
          <a:xfrm>
            <a:off x="4427984" y="6012418"/>
            <a:ext cx="3974004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Data </a:t>
            </a:r>
            <a:r>
              <a:rPr lang="nl-NL" dirty="0" err="1">
                <a:solidFill>
                  <a:schemeClr val="bg1"/>
                </a:solidFill>
              </a:rPr>
              <a:t>can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not</a:t>
            </a:r>
            <a:r>
              <a:rPr lang="nl-NL" dirty="0">
                <a:solidFill>
                  <a:schemeClr val="bg1"/>
                </a:solidFill>
              </a:rPr>
              <a:t> move backward in time!</a:t>
            </a:r>
          </a:p>
        </p:txBody>
      </p:sp>
    </p:spTree>
    <p:extLst>
      <p:ext uri="{BB962C8B-B14F-4D97-AF65-F5344CB8AC3E}">
        <p14:creationId xmlns:p14="http://schemas.microsoft.com/office/powerpoint/2010/main" val="381645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Stalling (aka insert bubbles)</a:t>
            </a:r>
            <a:endParaRPr lang="en-AU" altLang="en-US" dirty="0"/>
          </a:p>
        </p:txBody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766887"/>
          </a:xfrm>
        </p:spPr>
        <p:txBody>
          <a:bodyPr/>
          <a:lstStyle/>
          <a:p>
            <a:pPr eaLnBrk="1" hangingPunct="1"/>
            <a:r>
              <a:rPr lang="en-US" altLang="en-US" dirty="0"/>
              <a:t>wait for the data to be stored in a register</a:t>
            </a:r>
          </a:p>
          <a:p>
            <a:pPr lvl="1" eaLnBrk="1" hangingPunct="1"/>
            <a:r>
              <a:rPr lang="en-US" altLang="en-US" dirty="0"/>
              <a:t>Requires extra control logic</a:t>
            </a:r>
            <a:endParaRPr lang="en-AU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41</a:t>
            </a:fld>
            <a:endParaRPr lang="nl-NL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13" y="2564904"/>
            <a:ext cx="8314969" cy="3384376"/>
          </a:xfrm>
          <a:prstGeom prst="rect">
            <a:avLst/>
          </a:prstGeom>
        </p:spPr>
      </p:pic>
      <p:cxnSp>
        <p:nvCxnSpPr>
          <p:cNvPr id="7" name="Rechte verbindingslijn met pijl 6"/>
          <p:cNvCxnSpPr/>
          <p:nvPr/>
        </p:nvCxnSpPr>
        <p:spPr bwMode="auto">
          <a:xfrm>
            <a:off x="6084168" y="3645024"/>
            <a:ext cx="216024" cy="1800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1" name="Tekstvak 8"/>
          <p:cNvSpPr txBox="1"/>
          <p:nvPr/>
        </p:nvSpPr>
        <p:spPr>
          <a:xfrm>
            <a:off x="5148063" y="6012418"/>
            <a:ext cx="3600401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Data </a:t>
            </a:r>
            <a:r>
              <a:rPr lang="nl-NL" dirty="0" err="1">
                <a:solidFill>
                  <a:schemeClr val="bg1"/>
                </a:solidFill>
              </a:rPr>
              <a:t>now</a:t>
            </a:r>
            <a:r>
              <a:rPr lang="nl-NL" dirty="0">
                <a:solidFill>
                  <a:schemeClr val="bg1"/>
                </a:solidFill>
              </a:rPr>
              <a:t> moves forward in time!</a:t>
            </a:r>
          </a:p>
        </p:txBody>
      </p:sp>
    </p:spTree>
    <p:extLst>
      <p:ext uri="{BB962C8B-B14F-4D97-AF65-F5344CB8AC3E}">
        <p14:creationId xmlns:p14="http://schemas.microsoft.com/office/powerpoint/2010/main" val="255138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Forwarding (aka Bypassing)</a:t>
            </a:r>
            <a:endParaRPr lang="en-AU" altLang="en-US"/>
          </a:p>
        </p:txBody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766887"/>
          </a:xfrm>
        </p:spPr>
        <p:txBody>
          <a:bodyPr/>
          <a:lstStyle/>
          <a:p>
            <a:pPr eaLnBrk="1" hangingPunct="1"/>
            <a:r>
              <a:rPr lang="en-US" altLang="en-US" dirty="0"/>
              <a:t>Use result when it is computed</a:t>
            </a:r>
          </a:p>
          <a:p>
            <a:pPr lvl="1" eaLnBrk="1" hangingPunct="1"/>
            <a:r>
              <a:rPr lang="en-US" altLang="en-US" dirty="0"/>
              <a:t>Don’t wait for it to be stored in a register</a:t>
            </a:r>
          </a:p>
          <a:p>
            <a:pPr lvl="1" eaLnBrk="1" hangingPunct="1"/>
            <a:r>
              <a:rPr lang="en-US" altLang="en-US" dirty="0"/>
              <a:t>Requires extra connections in the </a:t>
            </a:r>
            <a:r>
              <a:rPr lang="en-US" altLang="en-US" dirty="0" err="1"/>
              <a:t>datapath</a:t>
            </a:r>
            <a:r>
              <a:rPr lang="en-US" altLang="en-US" dirty="0"/>
              <a:t> and extra control logic</a:t>
            </a:r>
            <a:endParaRPr lang="en-AU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42</a:t>
            </a:fld>
            <a:endParaRPr lang="nl-NL" dirty="0"/>
          </a:p>
        </p:txBody>
      </p:sp>
      <p:pic>
        <p:nvPicPr>
          <p:cNvPr id="8" name="Picture 1" descr="f04-28-9780128017333"/>
          <p:cNvPicPr>
            <a:picLocks noGrp="1" noChangeAspect="1"/>
          </p:cNvPicPr>
          <p:nvPr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344763"/>
            <a:ext cx="7772400" cy="2676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24486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Load-Use Data Hazard</a:t>
            </a:r>
            <a:endParaRPr lang="en-AU" altLang="en-US"/>
          </a:p>
        </p:txBody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843087"/>
          </a:xfrm>
        </p:spPr>
        <p:txBody>
          <a:bodyPr/>
          <a:lstStyle/>
          <a:p>
            <a:pPr eaLnBrk="1" hangingPunct="1"/>
            <a:r>
              <a:rPr lang="en-US" altLang="en-US"/>
              <a:t>Can’t always avoid stalls by forwarding</a:t>
            </a:r>
          </a:p>
          <a:p>
            <a:pPr lvl="1" eaLnBrk="1" hangingPunct="1"/>
            <a:r>
              <a:rPr lang="en-US" altLang="en-US"/>
              <a:t>If value not computed when needed</a:t>
            </a:r>
          </a:p>
          <a:p>
            <a:pPr lvl="1" eaLnBrk="1" hangingPunct="1"/>
            <a:r>
              <a:rPr lang="en-US" altLang="en-US"/>
              <a:t>Can’t forward backward in time!</a:t>
            </a:r>
            <a:endParaRPr lang="en-AU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43</a:t>
            </a:fld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7" y="2924944"/>
            <a:ext cx="8266409" cy="2664296"/>
          </a:xfrm>
          <a:prstGeom prst="rect">
            <a:avLst/>
          </a:prstGeom>
        </p:spPr>
      </p:pic>
      <p:cxnSp>
        <p:nvCxnSpPr>
          <p:cNvPr id="8" name="Rechte verbindingslijn met pijl 7"/>
          <p:cNvCxnSpPr/>
          <p:nvPr/>
        </p:nvCxnSpPr>
        <p:spPr bwMode="auto">
          <a:xfrm flipH="1">
            <a:off x="5076056" y="4077072"/>
            <a:ext cx="792088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50113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Load-Use Data Hazard</a:t>
            </a:r>
            <a:endParaRPr lang="en-AU" altLang="en-US"/>
          </a:p>
        </p:txBody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843087"/>
          </a:xfrm>
        </p:spPr>
        <p:txBody>
          <a:bodyPr/>
          <a:lstStyle/>
          <a:p>
            <a:pPr eaLnBrk="1" hangingPunct="1"/>
            <a:r>
              <a:rPr lang="en-US" altLang="en-US" dirty="0"/>
              <a:t>Can’t avoid stalls by forwarding</a:t>
            </a:r>
          </a:p>
          <a:p>
            <a:pPr lvl="1" eaLnBrk="1" hangingPunct="1"/>
            <a:r>
              <a:rPr lang="en-US" altLang="en-US" dirty="0"/>
              <a:t>Stall can be limited to one cycle by using forwarding.</a:t>
            </a:r>
            <a:endParaRPr lang="en-AU" altLang="en-US" dirty="0"/>
          </a:p>
        </p:txBody>
      </p:sp>
      <p:pic>
        <p:nvPicPr>
          <p:cNvPr id="8704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70" y="2733079"/>
            <a:ext cx="8292205" cy="336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022421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Code Scheduling to Avoid Stalls</a:t>
            </a:r>
            <a:endParaRPr lang="en-AU" altLang="en-US" sz="4000"/>
          </a:p>
        </p:txBody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843087"/>
          </a:xfrm>
        </p:spPr>
        <p:txBody>
          <a:bodyPr/>
          <a:lstStyle/>
          <a:p>
            <a:pPr eaLnBrk="1" hangingPunct="1"/>
            <a:r>
              <a:rPr lang="en-US" altLang="en-US" dirty="0"/>
              <a:t>Reorder code to avoid use of load result in the next instruction</a:t>
            </a:r>
          </a:p>
          <a:p>
            <a:pPr eaLnBrk="1" hangingPunct="1"/>
            <a:r>
              <a:rPr lang="en-US" altLang="en-US" dirty="0"/>
              <a:t>C code for </a:t>
            </a:r>
            <a:r>
              <a:rPr lang="en-US" altLang="en-US" sz="2400" dirty="0">
                <a:latin typeface="Lucida Console" panose="020B0609040504020204" pitchFamily="49" charset="0"/>
              </a:rPr>
              <a:t>A[3]=A[0]+A[1]; A[4]=A[0]+A[2];</a:t>
            </a:r>
            <a:endParaRPr lang="en-AU" altLang="en-US" dirty="0">
              <a:latin typeface="Lucida Console" panose="020B0609040504020204" pitchFamily="49" charset="0"/>
            </a:endParaRPr>
          </a:p>
        </p:txBody>
      </p:sp>
      <p:sp>
        <p:nvSpPr>
          <p:cNvPr id="89093" name="Text Box 4"/>
          <p:cNvSpPr txBox="1">
            <a:spLocks noChangeArrowheads="1"/>
          </p:cNvSpPr>
          <p:nvPr/>
        </p:nvSpPr>
        <p:spPr bwMode="auto">
          <a:xfrm>
            <a:off x="1665288" y="3225800"/>
            <a:ext cx="3300412" cy="26162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286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286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286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2865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2865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286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286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286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286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286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LDUR		X1, [X0,#0]</a:t>
            </a:r>
          </a:p>
          <a:p>
            <a:pPr marL="0" marR="0" lvl="0" indent="0" algn="l" defTabSz="6286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LDUR		</a:t>
            </a: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X2</a:t>
            </a: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, [X0,#8]</a:t>
            </a:r>
          </a:p>
          <a:p>
            <a:pPr marL="0" marR="0" lvl="0" indent="0" algn="l" defTabSz="6286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ADD		X3, X1, </a:t>
            </a: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X2</a:t>
            </a:r>
          </a:p>
          <a:p>
            <a:pPr marL="0" marR="0" lvl="0" indent="0" algn="l" defTabSz="6286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STUR		X3, [X0,#24]</a:t>
            </a:r>
          </a:p>
          <a:p>
            <a:pPr marL="0" marR="0" lvl="0" indent="0" algn="l" defTabSz="6286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LDUR		</a:t>
            </a: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X4</a:t>
            </a: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, [X0,#16]</a:t>
            </a:r>
          </a:p>
          <a:p>
            <a:pPr marL="0" marR="0" lvl="0" indent="0" algn="l" defTabSz="6286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ADD		X5, X1, </a:t>
            </a: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X4</a:t>
            </a:r>
          </a:p>
          <a:p>
            <a:pPr marL="0" marR="0" lvl="0" indent="0" algn="l" defTabSz="6286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STUR		X5, [X0,#32]</a:t>
            </a:r>
            <a:endParaRPr kumimoji="0" lang="en-AU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ucida Console" panose="020B0609040504020204" pitchFamily="49" charset="0"/>
              <a:ea typeface="+mn-ea"/>
              <a:cs typeface="+mn-cs"/>
            </a:endParaRPr>
          </a:p>
        </p:txBody>
      </p:sp>
      <p:sp>
        <p:nvSpPr>
          <p:cNvPr id="89094" name="AutoShape 5"/>
          <p:cNvSpPr>
            <a:spLocks/>
          </p:cNvSpPr>
          <p:nvPr/>
        </p:nvSpPr>
        <p:spPr bwMode="auto">
          <a:xfrm>
            <a:off x="296863" y="4078288"/>
            <a:ext cx="914400" cy="401637"/>
          </a:xfrm>
          <a:prstGeom prst="borderCallout1">
            <a:avLst>
              <a:gd name="adj1" fmla="val 28458"/>
              <a:gd name="adj2" fmla="val 108333"/>
              <a:gd name="adj3" fmla="val 25296"/>
              <a:gd name="adj4" fmla="val 147917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stall</a:t>
            </a:r>
            <a:endParaRPr kumimoji="0" lang="en-AU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9095" name="AutoShape 6"/>
          <p:cNvSpPr>
            <a:spLocks/>
          </p:cNvSpPr>
          <p:nvPr/>
        </p:nvSpPr>
        <p:spPr bwMode="auto">
          <a:xfrm>
            <a:off x="296863" y="5157788"/>
            <a:ext cx="914400" cy="401637"/>
          </a:xfrm>
          <a:prstGeom prst="borderCallout1">
            <a:avLst>
              <a:gd name="adj1" fmla="val 28458"/>
              <a:gd name="adj2" fmla="val 108333"/>
              <a:gd name="adj3" fmla="val 25296"/>
              <a:gd name="adj4" fmla="val 147917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stall</a:t>
            </a:r>
            <a:endParaRPr kumimoji="0" lang="en-AU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9096" name="Text Box 7"/>
          <p:cNvSpPr txBox="1">
            <a:spLocks noChangeArrowheads="1"/>
          </p:cNvSpPr>
          <p:nvPr/>
        </p:nvSpPr>
        <p:spPr bwMode="auto">
          <a:xfrm>
            <a:off x="5457825" y="3225800"/>
            <a:ext cx="3300413" cy="26162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286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286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286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2865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2865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286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286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286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286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286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LDUR		X1, [X0,#0]</a:t>
            </a:r>
          </a:p>
          <a:p>
            <a:pPr marL="0" marR="0" lvl="0" indent="0" algn="l" defTabSz="6286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LDUR		</a:t>
            </a: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X2</a:t>
            </a: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, [X0,#8]</a:t>
            </a:r>
          </a:p>
          <a:p>
            <a:pPr marL="0" marR="0" lvl="0" indent="0" algn="l" defTabSz="6286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LDUR		</a:t>
            </a: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X4</a:t>
            </a: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, [X0,#16]</a:t>
            </a:r>
          </a:p>
          <a:p>
            <a:pPr marL="0" marR="0" lvl="0" indent="0" algn="l" defTabSz="6286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ADD		X3, X1, </a:t>
            </a: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X2</a:t>
            </a:r>
          </a:p>
          <a:p>
            <a:pPr marL="0" marR="0" lvl="0" indent="0" algn="l" defTabSz="6286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STUR		X3, [X0,#24]</a:t>
            </a:r>
          </a:p>
          <a:p>
            <a:pPr marL="0" marR="0" lvl="0" indent="0" algn="l" defTabSz="6286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ADD		X5, X1, </a:t>
            </a: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X4</a:t>
            </a:r>
          </a:p>
          <a:p>
            <a:pPr marL="0" marR="0" lvl="0" indent="0" algn="l" defTabSz="6286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STUR		X5, [X0,#32]</a:t>
            </a:r>
            <a:endParaRPr kumimoji="0" lang="en-AU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ucida Console" panose="020B0609040504020204" pitchFamily="49" charset="0"/>
              <a:ea typeface="+mn-ea"/>
              <a:cs typeface="+mn-cs"/>
            </a:endParaRPr>
          </a:p>
        </p:txBody>
      </p:sp>
      <p:sp>
        <p:nvSpPr>
          <p:cNvPr id="89097" name="Line 8"/>
          <p:cNvSpPr>
            <a:spLocks noChangeShapeType="1"/>
          </p:cNvSpPr>
          <p:nvPr/>
        </p:nvSpPr>
        <p:spPr bwMode="auto">
          <a:xfrm flipV="1">
            <a:off x="4859338" y="4221163"/>
            <a:ext cx="647700" cy="6731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9098" name="Oval 9"/>
          <p:cNvSpPr>
            <a:spLocks noChangeArrowheads="1"/>
          </p:cNvSpPr>
          <p:nvPr/>
        </p:nvSpPr>
        <p:spPr bwMode="auto">
          <a:xfrm>
            <a:off x="2878138" y="3573463"/>
            <a:ext cx="647700" cy="431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9099" name="Oval 10"/>
          <p:cNvSpPr>
            <a:spLocks noChangeArrowheads="1"/>
          </p:cNvSpPr>
          <p:nvPr/>
        </p:nvSpPr>
        <p:spPr bwMode="auto">
          <a:xfrm>
            <a:off x="4067175" y="3933825"/>
            <a:ext cx="647700" cy="431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9100" name="Oval 11"/>
          <p:cNvSpPr>
            <a:spLocks noChangeArrowheads="1"/>
          </p:cNvSpPr>
          <p:nvPr/>
        </p:nvSpPr>
        <p:spPr bwMode="auto">
          <a:xfrm>
            <a:off x="2820988" y="4652963"/>
            <a:ext cx="647700" cy="431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9101" name="Oval 12"/>
          <p:cNvSpPr>
            <a:spLocks noChangeArrowheads="1"/>
          </p:cNvSpPr>
          <p:nvPr/>
        </p:nvSpPr>
        <p:spPr bwMode="auto">
          <a:xfrm>
            <a:off x="4068763" y="5013325"/>
            <a:ext cx="647700" cy="431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9102" name="Oval 13"/>
          <p:cNvSpPr>
            <a:spLocks noChangeArrowheads="1"/>
          </p:cNvSpPr>
          <p:nvPr/>
        </p:nvSpPr>
        <p:spPr bwMode="auto">
          <a:xfrm>
            <a:off x="6661150" y="3573463"/>
            <a:ext cx="647700" cy="431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9103" name="Oval 14"/>
          <p:cNvSpPr>
            <a:spLocks noChangeArrowheads="1"/>
          </p:cNvSpPr>
          <p:nvPr/>
        </p:nvSpPr>
        <p:spPr bwMode="auto">
          <a:xfrm>
            <a:off x="7885113" y="4292600"/>
            <a:ext cx="647700" cy="431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9104" name="Oval 15"/>
          <p:cNvSpPr>
            <a:spLocks noChangeArrowheads="1"/>
          </p:cNvSpPr>
          <p:nvPr/>
        </p:nvSpPr>
        <p:spPr bwMode="auto">
          <a:xfrm>
            <a:off x="7885113" y="5013325"/>
            <a:ext cx="647700" cy="431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9105" name="Oval 16"/>
          <p:cNvSpPr>
            <a:spLocks noChangeArrowheads="1"/>
          </p:cNvSpPr>
          <p:nvPr/>
        </p:nvSpPr>
        <p:spPr bwMode="auto">
          <a:xfrm>
            <a:off x="6661150" y="3933825"/>
            <a:ext cx="647700" cy="431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9106" name="Line 17"/>
          <p:cNvSpPr>
            <a:spLocks noChangeShapeType="1"/>
          </p:cNvSpPr>
          <p:nvPr/>
        </p:nvSpPr>
        <p:spPr bwMode="auto">
          <a:xfrm>
            <a:off x="3516313" y="3819525"/>
            <a:ext cx="550862" cy="25876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9107" name="Line 18"/>
          <p:cNvSpPr>
            <a:spLocks noChangeShapeType="1"/>
          </p:cNvSpPr>
          <p:nvPr/>
        </p:nvSpPr>
        <p:spPr bwMode="auto">
          <a:xfrm>
            <a:off x="3449638" y="4918075"/>
            <a:ext cx="619125" cy="3111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9108" name="Line 19"/>
          <p:cNvSpPr>
            <a:spLocks noChangeShapeType="1"/>
          </p:cNvSpPr>
          <p:nvPr/>
        </p:nvSpPr>
        <p:spPr bwMode="auto">
          <a:xfrm>
            <a:off x="7302500" y="3829050"/>
            <a:ext cx="654050" cy="4921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9109" name="Line 20"/>
          <p:cNvSpPr>
            <a:spLocks noChangeShapeType="1"/>
          </p:cNvSpPr>
          <p:nvPr/>
        </p:nvSpPr>
        <p:spPr bwMode="auto">
          <a:xfrm>
            <a:off x="7231063" y="4287838"/>
            <a:ext cx="796925" cy="7254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9110" name="Text Box 21"/>
          <p:cNvSpPr txBox="1">
            <a:spLocks noChangeArrowheads="1"/>
          </p:cNvSpPr>
          <p:nvPr/>
        </p:nvSpPr>
        <p:spPr bwMode="auto">
          <a:xfrm>
            <a:off x="6300788" y="5876925"/>
            <a:ext cx="1146175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11 cycles</a:t>
            </a:r>
            <a:endParaRPr kumimoji="0" lang="en-AU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9111" name="Text Box 22"/>
          <p:cNvSpPr txBox="1">
            <a:spLocks noChangeArrowheads="1"/>
          </p:cNvSpPr>
          <p:nvPr/>
        </p:nvSpPr>
        <p:spPr bwMode="auto">
          <a:xfrm>
            <a:off x="2506663" y="5876925"/>
            <a:ext cx="1146175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13 cycles</a:t>
            </a:r>
            <a:endParaRPr kumimoji="0" lang="en-AU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14839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Control Hazards</a:t>
            </a:r>
            <a:endParaRPr lang="en-AU" altLang="en-US"/>
          </a:p>
        </p:txBody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Branch determines flow of control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Fetching next instruction depends on branch outcome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Pipeline can’t always fetch correct instruction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Still working on ID stage of branch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In LEGv8 pipeline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Need to compare registers and compute target early in the pipeline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Add hardware to do it in ID stage</a:t>
            </a:r>
            <a:endParaRPr lang="en-AU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0371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0" grpId="0" uiExpand="1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Stall on Branch</a:t>
            </a:r>
            <a:endParaRPr lang="en-AU" altLang="en-US"/>
          </a:p>
        </p:txBody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306512"/>
          </a:xfrm>
        </p:spPr>
        <p:txBody>
          <a:bodyPr/>
          <a:lstStyle/>
          <a:p>
            <a:pPr eaLnBrk="1" hangingPunct="1"/>
            <a:r>
              <a:rPr lang="en-US" altLang="en-US"/>
              <a:t>Wait until branch outcome determined before fetching next instruction</a:t>
            </a:r>
            <a:endParaRPr lang="en-AU" altLang="en-US"/>
          </a:p>
        </p:txBody>
      </p:sp>
      <p:pic>
        <p:nvPicPr>
          <p:cNvPr id="9318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2432050"/>
            <a:ext cx="8186738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299083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Branch Prediction</a:t>
            </a:r>
            <a:endParaRPr lang="en-AU" altLang="en-US"/>
          </a:p>
        </p:txBody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Longer pipelines can’t readily determine branch outcome early</a:t>
            </a:r>
          </a:p>
          <a:p>
            <a:pPr lvl="1" eaLnBrk="1" hangingPunct="1"/>
            <a:r>
              <a:rPr lang="en-US" altLang="en-US" dirty="0"/>
              <a:t>Stall penalty becomes unacceptable</a:t>
            </a:r>
          </a:p>
          <a:p>
            <a:pPr eaLnBrk="1" hangingPunct="1"/>
            <a:r>
              <a:rPr lang="en-US" altLang="en-US" dirty="0"/>
              <a:t>Predict outcome of branch</a:t>
            </a:r>
          </a:p>
          <a:p>
            <a:pPr lvl="1" eaLnBrk="1" hangingPunct="1"/>
            <a:r>
              <a:rPr lang="en-US" altLang="en-US" dirty="0"/>
              <a:t>Only stall if prediction is wrong</a:t>
            </a:r>
          </a:p>
          <a:p>
            <a:pPr eaLnBrk="1" hangingPunct="1"/>
            <a:r>
              <a:rPr lang="en-US" altLang="en-US" dirty="0"/>
              <a:t>In LEGv8 pipeline</a:t>
            </a:r>
          </a:p>
          <a:p>
            <a:pPr lvl="1" eaLnBrk="1" hangingPunct="1"/>
            <a:r>
              <a:rPr lang="en-US" altLang="en-US" dirty="0"/>
              <a:t>Can predict branches not taken</a:t>
            </a:r>
          </a:p>
          <a:p>
            <a:pPr lvl="1" eaLnBrk="1" hangingPunct="1"/>
            <a:r>
              <a:rPr lang="en-US" altLang="en-US" dirty="0"/>
              <a:t>Fetch instruction after branch, with no delay</a:t>
            </a:r>
            <a:endParaRPr lang="en-AU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8581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6" grpId="0" uiExpand="1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More-Realistic Branch Prediction</a:t>
            </a:r>
            <a:endParaRPr lang="en-AU" altLang="en-US" sz="4000"/>
          </a:p>
        </p:txBody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Static branch prediction</a:t>
            </a:r>
          </a:p>
          <a:p>
            <a:pPr lvl="1" eaLnBrk="1" hangingPunct="1"/>
            <a:r>
              <a:rPr lang="en-US" altLang="en-US" sz="2400" dirty="0"/>
              <a:t>Based on typical branch behavior</a:t>
            </a:r>
          </a:p>
          <a:p>
            <a:pPr lvl="1" eaLnBrk="1" hangingPunct="1"/>
            <a:r>
              <a:rPr lang="en-US" altLang="en-US" sz="2400" dirty="0"/>
              <a:t>Example: loop and if-statement branches</a:t>
            </a:r>
          </a:p>
          <a:p>
            <a:pPr lvl="2" eaLnBrk="1" hangingPunct="1"/>
            <a:r>
              <a:rPr lang="en-US" altLang="en-US" sz="2000" dirty="0"/>
              <a:t>Predict backward branches taken</a:t>
            </a:r>
          </a:p>
          <a:p>
            <a:pPr lvl="2" eaLnBrk="1" hangingPunct="1"/>
            <a:r>
              <a:rPr lang="en-US" altLang="en-US" sz="2000" dirty="0"/>
              <a:t>Predict forward branches not taken</a:t>
            </a:r>
          </a:p>
          <a:p>
            <a:pPr eaLnBrk="1" hangingPunct="1"/>
            <a:r>
              <a:rPr lang="en-US" altLang="en-US" sz="2800" dirty="0"/>
              <a:t>Dynamic branch prediction</a:t>
            </a:r>
          </a:p>
          <a:p>
            <a:pPr lvl="1" eaLnBrk="1" hangingPunct="1"/>
            <a:r>
              <a:rPr lang="en-US" altLang="en-US" sz="2400" dirty="0"/>
              <a:t>Hardware measures actual branch behavior</a:t>
            </a:r>
          </a:p>
          <a:p>
            <a:pPr lvl="2" eaLnBrk="1" hangingPunct="1"/>
            <a:r>
              <a:rPr lang="en-US" altLang="en-US" sz="2000" dirty="0"/>
              <a:t>e.g., record recent history of each branch</a:t>
            </a:r>
          </a:p>
          <a:p>
            <a:pPr lvl="1" eaLnBrk="1" hangingPunct="1"/>
            <a:r>
              <a:rPr lang="en-US" altLang="en-US" sz="2400" dirty="0"/>
              <a:t>Assume future behavior will continue the trend</a:t>
            </a:r>
          </a:p>
          <a:p>
            <a:pPr lvl="2" eaLnBrk="1" hangingPunct="1"/>
            <a:r>
              <a:rPr lang="en-US" altLang="en-US" sz="2000" dirty="0"/>
              <a:t>When wrong, stall while re-fetching, and update history</a:t>
            </a:r>
            <a:endParaRPr lang="en-AU" altLang="en-US" sz="2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4303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Instruction Execution</a:t>
            </a:r>
            <a:endParaRPr lang="en-AU" altLang="en-US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PC </a:t>
            </a:r>
            <a:r>
              <a:rPr lang="en-US" altLang="en-US" sz="2800" dirty="0">
                <a:sym typeface="Symbol" panose="05050102010706020507" pitchFamily="18" charset="2"/>
              </a:rPr>
              <a:t> instruction memory, fetch instruction</a:t>
            </a:r>
          </a:p>
          <a:p>
            <a:pPr eaLnBrk="1" hangingPunct="1"/>
            <a:r>
              <a:rPr lang="en-US" altLang="en-US" sz="2800" dirty="0">
                <a:sym typeface="Symbol" panose="05050102010706020507" pitchFamily="18" charset="2"/>
              </a:rPr>
              <a:t>Register numbers</a:t>
            </a:r>
            <a:r>
              <a:rPr lang="en-US" altLang="en-US" sz="2800" dirty="0"/>
              <a:t> </a:t>
            </a:r>
            <a:r>
              <a:rPr lang="en-US" altLang="en-US" sz="2800" dirty="0">
                <a:sym typeface="Symbol" panose="05050102010706020507" pitchFamily="18" charset="2"/>
              </a:rPr>
              <a:t> register file, read registers</a:t>
            </a:r>
          </a:p>
          <a:p>
            <a:pPr eaLnBrk="1" hangingPunct="1"/>
            <a:r>
              <a:rPr lang="en-US" altLang="en-US" sz="2800" dirty="0">
                <a:sym typeface="Symbol" panose="05050102010706020507" pitchFamily="18" charset="2"/>
              </a:rPr>
              <a:t>Depending on instruction type</a:t>
            </a:r>
          </a:p>
          <a:p>
            <a:pPr lvl="1" eaLnBrk="1" hangingPunct="1"/>
            <a:r>
              <a:rPr lang="en-US" altLang="en-US" sz="2400" dirty="0">
                <a:sym typeface="Symbol" panose="05050102010706020507" pitchFamily="18" charset="2"/>
              </a:rPr>
              <a:t>Use ALU to calculate</a:t>
            </a:r>
          </a:p>
          <a:p>
            <a:pPr lvl="2" eaLnBrk="1" hangingPunct="1"/>
            <a:r>
              <a:rPr lang="en-US" altLang="en-US" sz="2000" dirty="0">
                <a:sym typeface="Symbol" panose="05050102010706020507" pitchFamily="18" charset="2"/>
              </a:rPr>
              <a:t>Arithmetic or logic result for R-type (</a:t>
            </a:r>
            <a:r>
              <a:rPr lang="en-US" altLang="en-US" sz="2000" dirty="0">
                <a:latin typeface="Lucida Console" panose="020B0609040504020204" pitchFamily="49" charset="0"/>
                <a:sym typeface="Symbol" panose="05050102010706020507" pitchFamily="18" charset="2"/>
              </a:rPr>
              <a:t>ADD</a:t>
            </a:r>
            <a:r>
              <a:rPr lang="en-US" altLang="en-US" sz="2000" dirty="0">
                <a:sym typeface="Symbol" panose="05050102010706020507" pitchFamily="18" charset="2"/>
              </a:rPr>
              <a:t>, </a:t>
            </a:r>
            <a:r>
              <a:rPr lang="en-US" altLang="en-US" sz="2000" dirty="0">
                <a:latin typeface="Lucida Console" panose="020B0609040504020204" pitchFamily="49" charset="0"/>
                <a:sym typeface="Symbol" panose="05050102010706020507" pitchFamily="18" charset="2"/>
              </a:rPr>
              <a:t>SUB</a:t>
            </a:r>
            <a:r>
              <a:rPr lang="en-US" altLang="en-US" sz="2000" dirty="0">
                <a:sym typeface="Symbol" panose="05050102010706020507" pitchFamily="18" charset="2"/>
              </a:rPr>
              <a:t>, </a:t>
            </a:r>
            <a:r>
              <a:rPr lang="en-US" altLang="en-US" sz="2000" dirty="0">
                <a:latin typeface="Lucida Console" panose="020B0609040504020204" pitchFamily="49" charset="0"/>
                <a:sym typeface="Symbol" panose="05050102010706020507" pitchFamily="18" charset="2"/>
              </a:rPr>
              <a:t>AND</a:t>
            </a:r>
            <a:r>
              <a:rPr lang="en-US" altLang="en-US" sz="2000" dirty="0">
                <a:sym typeface="Symbol" panose="05050102010706020507" pitchFamily="18" charset="2"/>
              </a:rPr>
              <a:t>, </a:t>
            </a:r>
            <a:r>
              <a:rPr lang="en-US" altLang="en-US" sz="2000" dirty="0">
                <a:latin typeface="Lucida Console" panose="020B0609040504020204" pitchFamily="49" charset="0"/>
                <a:sym typeface="Symbol" panose="05050102010706020507" pitchFamily="18" charset="2"/>
              </a:rPr>
              <a:t>ORR</a:t>
            </a:r>
            <a:r>
              <a:rPr lang="en-US" altLang="en-US" sz="2000" dirty="0">
                <a:sym typeface="Symbol" panose="05050102010706020507" pitchFamily="18" charset="2"/>
              </a:rPr>
              <a:t>)</a:t>
            </a:r>
          </a:p>
          <a:p>
            <a:pPr lvl="2" eaLnBrk="1" hangingPunct="1"/>
            <a:r>
              <a:rPr lang="en-US" altLang="en-US" sz="2000" dirty="0">
                <a:sym typeface="Symbol" panose="05050102010706020507" pitchFamily="18" charset="2"/>
              </a:rPr>
              <a:t>Memory address for D-type instructions (</a:t>
            </a:r>
            <a:r>
              <a:rPr lang="en-US" altLang="en-US" sz="2000" dirty="0">
                <a:latin typeface="Lucida Console" panose="020B0609040504020204" pitchFamily="49" charset="0"/>
                <a:sym typeface="Symbol" panose="05050102010706020507" pitchFamily="18" charset="2"/>
              </a:rPr>
              <a:t>LDUR</a:t>
            </a:r>
            <a:r>
              <a:rPr lang="en-US" altLang="en-US" sz="2000" dirty="0">
                <a:sym typeface="Symbol" panose="05050102010706020507" pitchFamily="18" charset="2"/>
              </a:rPr>
              <a:t>, </a:t>
            </a:r>
            <a:r>
              <a:rPr lang="en-US" altLang="en-US" sz="2000" dirty="0">
                <a:latin typeface="Lucida Console" panose="020B0609040504020204" pitchFamily="49" charset="0"/>
                <a:sym typeface="Symbol" panose="05050102010706020507" pitchFamily="18" charset="2"/>
              </a:rPr>
              <a:t>STUR</a:t>
            </a:r>
            <a:r>
              <a:rPr lang="en-US" altLang="en-US" sz="2000" dirty="0">
                <a:sym typeface="Symbol" panose="05050102010706020507" pitchFamily="18" charset="2"/>
              </a:rPr>
              <a:t>)</a:t>
            </a:r>
          </a:p>
          <a:p>
            <a:pPr lvl="2" eaLnBrk="1" hangingPunct="1"/>
            <a:r>
              <a:rPr lang="en-US" altLang="en-US" sz="2000" dirty="0">
                <a:sym typeface="Symbol" panose="05050102010706020507" pitchFamily="18" charset="2"/>
              </a:rPr>
              <a:t>Register equals zero for CB-type (</a:t>
            </a:r>
            <a:r>
              <a:rPr lang="en-US" altLang="en-US" sz="2000" dirty="0">
                <a:latin typeface="Lucida Console" panose="020B0609040504020204" pitchFamily="49" charset="0"/>
                <a:sym typeface="Symbol" panose="05050102010706020507" pitchFamily="18" charset="2"/>
              </a:rPr>
              <a:t>CBZ</a:t>
            </a:r>
            <a:r>
              <a:rPr lang="en-US" altLang="en-US" sz="2000" dirty="0">
                <a:sym typeface="Symbol" panose="05050102010706020507" pitchFamily="18" charset="2"/>
              </a:rPr>
              <a:t>)</a:t>
            </a:r>
          </a:p>
          <a:p>
            <a:pPr lvl="1" eaLnBrk="1" hangingPunct="1"/>
            <a:r>
              <a:rPr lang="en-US" altLang="en-US" sz="2400" dirty="0">
                <a:sym typeface="Symbol" panose="05050102010706020507" pitchFamily="18" charset="2"/>
              </a:rPr>
              <a:t>For CB-type (</a:t>
            </a:r>
            <a:r>
              <a:rPr lang="en-US" altLang="en-US" sz="2400" dirty="0">
                <a:latin typeface="Lucida Console" panose="020B0609040504020204" pitchFamily="49" charset="0"/>
                <a:sym typeface="Symbol" panose="05050102010706020507" pitchFamily="18" charset="2"/>
              </a:rPr>
              <a:t>CBZ</a:t>
            </a:r>
            <a:r>
              <a:rPr lang="en-US" altLang="en-US" sz="2400" dirty="0">
                <a:sym typeface="Symbol" panose="05050102010706020507" pitchFamily="18" charset="2"/>
              </a:rPr>
              <a:t>) calculate branch target address</a:t>
            </a:r>
            <a:endParaRPr lang="en-US" altLang="en-US" sz="2000" dirty="0">
              <a:sym typeface="Symbol" panose="05050102010706020507" pitchFamily="18" charset="2"/>
            </a:endParaRPr>
          </a:p>
          <a:p>
            <a:pPr lvl="1" eaLnBrk="1" hangingPunct="1"/>
            <a:r>
              <a:rPr lang="en-US" altLang="en-US" sz="2400" dirty="0">
                <a:sym typeface="Symbol" panose="05050102010706020507" pitchFamily="18" charset="2"/>
              </a:rPr>
              <a:t>Access data memory for D-type (</a:t>
            </a:r>
            <a:r>
              <a:rPr lang="en-US" altLang="en-US" sz="2400" dirty="0">
                <a:latin typeface="Lucida Console" panose="020B0609040504020204" pitchFamily="49" charset="0"/>
                <a:sym typeface="Symbol" panose="05050102010706020507" pitchFamily="18" charset="2"/>
              </a:rPr>
              <a:t>LDUR</a:t>
            </a:r>
            <a:r>
              <a:rPr lang="en-US" altLang="en-US" sz="2400" dirty="0">
                <a:sym typeface="Symbol" panose="05050102010706020507" pitchFamily="18" charset="2"/>
              </a:rPr>
              <a:t>, </a:t>
            </a:r>
            <a:r>
              <a:rPr lang="en-US" altLang="en-US" sz="2400" dirty="0">
                <a:latin typeface="Lucida Console" panose="020B0609040504020204" pitchFamily="49" charset="0"/>
                <a:sym typeface="Symbol" panose="05050102010706020507" pitchFamily="18" charset="2"/>
              </a:rPr>
              <a:t>STUR</a:t>
            </a:r>
            <a:r>
              <a:rPr lang="en-US" altLang="en-US" sz="2400" dirty="0">
                <a:sym typeface="Symbol" panose="05050102010706020507" pitchFamily="18" charset="2"/>
              </a:rPr>
              <a:t>)</a:t>
            </a:r>
          </a:p>
          <a:p>
            <a:pPr lvl="1" eaLnBrk="1" hangingPunct="1"/>
            <a:r>
              <a:rPr lang="en-US" altLang="en-US" sz="2400" dirty="0">
                <a:sym typeface="Symbol" panose="05050102010706020507" pitchFamily="18" charset="2"/>
              </a:rPr>
              <a:t>Write to register file for R-type (</a:t>
            </a:r>
            <a:r>
              <a:rPr lang="en-US" altLang="en-US" sz="2400" dirty="0">
                <a:latin typeface="Lucida Console" panose="020B0609040504020204" pitchFamily="49" charset="0"/>
                <a:sym typeface="Symbol" panose="05050102010706020507" pitchFamily="18" charset="2"/>
              </a:rPr>
              <a:t>ADD</a:t>
            </a:r>
            <a:r>
              <a:rPr lang="en-US" altLang="en-US" sz="2400" dirty="0">
                <a:sym typeface="Symbol" panose="05050102010706020507" pitchFamily="18" charset="2"/>
              </a:rPr>
              <a:t>, </a:t>
            </a:r>
            <a:r>
              <a:rPr lang="en-US" altLang="en-US" sz="2400" dirty="0">
                <a:latin typeface="Lucida Console" panose="020B0609040504020204" pitchFamily="49" charset="0"/>
                <a:sym typeface="Symbol" panose="05050102010706020507" pitchFamily="18" charset="2"/>
              </a:rPr>
              <a:t>SUB</a:t>
            </a:r>
            <a:r>
              <a:rPr lang="en-US" altLang="en-US" sz="2400" dirty="0">
                <a:sym typeface="Symbol" panose="05050102010706020507" pitchFamily="18" charset="2"/>
              </a:rPr>
              <a:t>, </a:t>
            </a:r>
            <a:r>
              <a:rPr lang="en-US" altLang="en-US" sz="2400" dirty="0">
                <a:latin typeface="Lucida Console" panose="020B0609040504020204" pitchFamily="49" charset="0"/>
                <a:sym typeface="Symbol" panose="05050102010706020507" pitchFamily="18" charset="2"/>
              </a:rPr>
              <a:t>AND</a:t>
            </a:r>
            <a:r>
              <a:rPr lang="en-US" altLang="en-US" sz="2400" dirty="0">
                <a:sym typeface="Symbol" panose="05050102010706020507" pitchFamily="18" charset="2"/>
              </a:rPr>
              <a:t>, </a:t>
            </a:r>
            <a:r>
              <a:rPr lang="en-US" altLang="en-US" sz="2400" dirty="0">
                <a:latin typeface="Lucida Console" panose="020B0609040504020204" pitchFamily="49" charset="0"/>
                <a:sym typeface="Symbol" panose="05050102010706020507" pitchFamily="18" charset="2"/>
              </a:rPr>
              <a:t>ORR</a:t>
            </a:r>
            <a:r>
              <a:rPr lang="en-US" altLang="en-US" sz="2400" dirty="0">
                <a:sym typeface="Symbol" panose="05050102010706020507" pitchFamily="18" charset="2"/>
              </a:rPr>
              <a:t>) and load (</a:t>
            </a:r>
            <a:r>
              <a:rPr lang="en-US" altLang="en-US" sz="2400" dirty="0">
                <a:latin typeface="Lucida Console" panose="020B0609040504020204" pitchFamily="49" charset="0"/>
                <a:sym typeface="Symbol" panose="05050102010706020507" pitchFamily="18" charset="2"/>
              </a:rPr>
              <a:t>LDUR</a:t>
            </a:r>
            <a:r>
              <a:rPr lang="en-US" altLang="en-US" sz="2400" dirty="0">
                <a:sym typeface="Symbol" panose="05050102010706020507" pitchFamily="18" charset="2"/>
              </a:rPr>
              <a:t>)</a:t>
            </a:r>
          </a:p>
          <a:p>
            <a:pPr eaLnBrk="1" hangingPunct="1"/>
            <a:r>
              <a:rPr lang="en-US" altLang="en-US" sz="2800" dirty="0">
                <a:sym typeface="Symbol" panose="05050102010706020507" pitchFamily="18" charset="2"/>
              </a:rPr>
              <a:t>PC  PC + 4 or PC  Branch target address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2" name="Linkeraccolade 1"/>
          <p:cNvSpPr/>
          <p:nvPr/>
        </p:nvSpPr>
        <p:spPr bwMode="auto">
          <a:xfrm>
            <a:off x="972245" y="2780928"/>
            <a:ext cx="359395" cy="1800200"/>
          </a:xfrm>
          <a:prstGeom prst="leftBrac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107504" y="3430741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rgbClr val="C00000"/>
                </a:solidFill>
              </a:rPr>
              <a:t>In parallel</a:t>
            </a:r>
          </a:p>
        </p:txBody>
      </p:sp>
      <p:sp>
        <p:nvSpPr>
          <p:cNvPr id="8" name="Linkeraccolade 7"/>
          <p:cNvSpPr/>
          <p:nvPr/>
        </p:nvSpPr>
        <p:spPr bwMode="auto">
          <a:xfrm>
            <a:off x="971600" y="5158062"/>
            <a:ext cx="359395" cy="1151258"/>
          </a:xfrm>
          <a:prstGeom prst="leftBrac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107504" y="5518973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rgbClr val="C00000"/>
                </a:solidFill>
              </a:rPr>
              <a:t>In parallel</a:t>
            </a:r>
          </a:p>
        </p:txBody>
      </p:sp>
    </p:spTree>
    <p:extLst>
      <p:ext uri="{BB962C8B-B14F-4D97-AF65-F5344CB8AC3E}">
        <p14:creationId xmlns:p14="http://schemas.microsoft.com/office/powerpoint/2010/main" val="81692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8" grpId="0" animBg="1"/>
      <p:bldP spid="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Pipeline Summary</a:t>
            </a:r>
            <a:endParaRPr lang="en-AU" altLang="en-US"/>
          </a:p>
        </p:txBody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844675"/>
            <a:ext cx="8270875" cy="4392613"/>
          </a:xfrm>
        </p:spPr>
        <p:txBody>
          <a:bodyPr/>
          <a:lstStyle/>
          <a:p>
            <a:pPr eaLnBrk="1" hangingPunct="1"/>
            <a:r>
              <a:rPr lang="en-US" altLang="en-US" dirty="0"/>
              <a:t>Pipelining improves performance by increasing instruction throughput</a:t>
            </a:r>
          </a:p>
          <a:p>
            <a:pPr lvl="1" eaLnBrk="1" hangingPunct="1"/>
            <a:r>
              <a:rPr lang="en-US" altLang="en-US" dirty="0"/>
              <a:t>Executes multiple instructions in parallel</a:t>
            </a:r>
          </a:p>
          <a:p>
            <a:pPr lvl="1" eaLnBrk="1" hangingPunct="1"/>
            <a:r>
              <a:rPr lang="en-US" altLang="en-US" dirty="0"/>
              <a:t>Each instruction has the same latency</a:t>
            </a:r>
          </a:p>
          <a:p>
            <a:pPr eaLnBrk="1" hangingPunct="1"/>
            <a:r>
              <a:rPr lang="en-US" altLang="en-US" dirty="0"/>
              <a:t>Subject to hazards</a:t>
            </a:r>
          </a:p>
          <a:p>
            <a:pPr lvl="1" eaLnBrk="1" hangingPunct="1"/>
            <a:r>
              <a:rPr lang="en-US" altLang="en-US" dirty="0"/>
              <a:t>Structure, data, control</a:t>
            </a:r>
          </a:p>
          <a:p>
            <a:pPr eaLnBrk="1" hangingPunct="1"/>
            <a:r>
              <a:rPr lang="en-AU" altLang="en-US" dirty="0"/>
              <a:t>Instruction set design affects complexity of pipeline implementation</a:t>
            </a:r>
          </a:p>
        </p:txBody>
      </p:sp>
      <p:sp>
        <p:nvSpPr>
          <p:cNvPr id="99333" name="Text Box 4"/>
          <p:cNvSpPr txBox="1">
            <a:spLocks noChangeArrowheads="1"/>
          </p:cNvSpPr>
          <p:nvPr/>
        </p:nvSpPr>
        <p:spPr bwMode="auto">
          <a:xfrm>
            <a:off x="684213" y="1258888"/>
            <a:ext cx="282575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ECEAAC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The BIG Picture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606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Planning CTA01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Week 1: 	Introduction, </a:t>
            </a:r>
            <a:r>
              <a:rPr lang="en-US" dirty="0"/>
              <a:t>Performance &amp; Parallelism</a:t>
            </a:r>
            <a:endParaRPr lang="en-US" noProof="0" dirty="0"/>
          </a:p>
          <a:p>
            <a:r>
              <a:rPr lang="en-US" noProof="0" dirty="0"/>
              <a:t>Week 2:	</a:t>
            </a:r>
            <a:r>
              <a:rPr lang="en-US" dirty="0"/>
              <a:t>Instructions for arithmetic and memory</a:t>
            </a:r>
            <a:endParaRPr lang="en-US" noProof="0" dirty="0"/>
          </a:p>
          <a:p>
            <a:r>
              <a:rPr lang="en-US" noProof="0" dirty="0"/>
              <a:t>Week 3: 	</a:t>
            </a:r>
            <a:r>
              <a:rPr lang="en-US" dirty="0"/>
              <a:t>Instructions for decisions and procedures</a:t>
            </a:r>
            <a:endParaRPr lang="en-US" noProof="0" dirty="0"/>
          </a:p>
          <a:p>
            <a:r>
              <a:rPr lang="en-US" noProof="0" dirty="0"/>
              <a:t>Week 4: 	</a:t>
            </a:r>
            <a:r>
              <a:rPr lang="en-US" dirty="0"/>
              <a:t>Computer arithmetic</a:t>
            </a:r>
            <a:endParaRPr lang="en-US" noProof="0" dirty="0"/>
          </a:p>
          <a:p>
            <a:r>
              <a:rPr lang="en-US" noProof="0" dirty="0"/>
              <a:t>Week 5: 	</a:t>
            </a:r>
            <a:r>
              <a:rPr lang="en-US" dirty="0"/>
              <a:t>Single cycle LEGv8, intro pipelining</a:t>
            </a:r>
            <a:endParaRPr lang="en-US" noProof="0" dirty="0"/>
          </a:p>
          <a:p>
            <a:r>
              <a:rPr lang="en-US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Week 6: 	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Pipelined LEGv8, hazards and forwarding</a:t>
            </a:r>
            <a:endParaRPr lang="en-US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noProof="0" dirty="0"/>
              <a:t>Week 7:</a:t>
            </a:r>
            <a:r>
              <a:rPr lang="en-US" dirty="0"/>
              <a:t>	Memory architecture</a:t>
            </a:r>
            <a:endParaRPr lang="en-US" noProof="0" dirty="0"/>
          </a:p>
          <a:p>
            <a:r>
              <a:rPr lang="en-US" noProof="0" dirty="0"/>
              <a:t>Week 8: 	</a:t>
            </a:r>
            <a:r>
              <a:rPr lang="en-US" dirty="0"/>
              <a:t>Guest lecture (multicore and parallelism)</a:t>
            </a:r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H4 V 2.3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51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4600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249363"/>
            <a:ext cx="7116763" cy="506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LEGv8 Pipelined Datapath</a:t>
            </a:r>
            <a:endParaRPr lang="en-AU" altLang="en-US"/>
          </a:p>
        </p:txBody>
      </p:sp>
      <p:sp>
        <p:nvSpPr>
          <p:cNvPr id="101381" name="Text Box 3"/>
          <p:cNvSpPr txBox="1">
            <a:spLocks noChangeArrowheads="1"/>
          </p:cNvSpPr>
          <p:nvPr/>
        </p:nvSpPr>
        <p:spPr bwMode="auto">
          <a:xfrm rot="5400000">
            <a:off x="7027069" y="1750219"/>
            <a:ext cx="38671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ECEAA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§4.6 Pipelined Datapath and Control</a:t>
            </a:r>
          </a:p>
        </p:txBody>
      </p:sp>
      <p:sp>
        <p:nvSpPr>
          <p:cNvPr id="101382" name="AutoShape 5"/>
          <p:cNvSpPr>
            <a:spLocks/>
          </p:cNvSpPr>
          <p:nvPr/>
        </p:nvSpPr>
        <p:spPr bwMode="auto">
          <a:xfrm>
            <a:off x="2124075" y="5157788"/>
            <a:ext cx="571500" cy="330200"/>
          </a:xfrm>
          <a:prstGeom prst="borderCallout1">
            <a:avLst>
              <a:gd name="adj1" fmla="val 34616"/>
              <a:gd name="adj2" fmla="val 113333"/>
              <a:gd name="adj3" fmla="val -118750"/>
              <a:gd name="adj4" fmla="val 22972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WB</a:t>
            </a:r>
            <a:endParaRPr kumimoji="0" lang="en-AU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1383" name="AutoShape 6"/>
          <p:cNvSpPr>
            <a:spLocks/>
          </p:cNvSpPr>
          <p:nvPr/>
        </p:nvSpPr>
        <p:spPr bwMode="auto">
          <a:xfrm>
            <a:off x="395288" y="4292600"/>
            <a:ext cx="650875" cy="330200"/>
          </a:xfrm>
          <a:prstGeom prst="borderCallout1">
            <a:avLst>
              <a:gd name="adj1" fmla="val 34616"/>
              <a:gd name="adj2" fmla="val 111708"/>
              <a:gd name="adj3" fmla="val -68269"/>
              <a:gd name="adj4" fmla="val 15341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MEM</a:t>
            </a:r>
            <a:endParaRPr kumimoji="0" lang="en-AU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1384" name="Text Box 7"/>
          <p:cNvSpPr txBox="1">
            <a:spLocks noChangeArrowheads="1"/>
          </p:cNvSpPr>
          <p:nvPr/>
        </p:nvSpPr>
        <p:spPr bwMode="auto">
          <a:xfrm>
            <a:off x="179388" y="5013325"/>
            <a:ext cx="1512887" cy="9255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Right-to-left flow leads to hazards</a:t>
            </a:r>
            <a:endParaRPr kumimoji="0" lang="en-AU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247167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Pipeline registers</a:t>
            </a:r>
            <a:endParaRPr lang="en-AU" altLang="en-US"/>
          </a:p>
        </p:txBody>
      </p:sp>
      <p:sp>
        <p:nvSpPr>
          <p:cNvPr id="1034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351837" cy="1306512"/>
          </a:xfrm>
        </p:spPr>
        <p:txBody>
          <a:bodyPr/>
          <a:lstStyle/>
          <a:p>
            <a:pPr eaLnBrk="1" hangingPunct="1"/>
            <a:r>
              <a:rPr lang="en-US" altLang="en-US"/>
              <a:t>Need registers between stages</a:t>
            </a:r>
          </a:p>
          <a:p>
            <a:pPr lvl="1" eaLnBrk="1" hangingPunct="1"/>
            <a:r>
              <a:rPr lang="en-US" altLang="en-US"/>
              <a:t>To hold information produced in previous cycle</a:t>
            </a:r>
            <a:endParaRPr lang="en-AU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53</a:t>
            </a:fld>
            <a:endParaRPr lang="nl-NL" dirty="0"/>
          </a:p>
        </p:txBody>
      </p:sp>
      <p:pic>
        <p:nvPicPr>
          <p:cNvPr id="7" name="Picture 1" descr="f04-34-978012801733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87" y="2415395"/>
            <a:ext cx="8294688" cy="38237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39340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Pipeline Operation</a:t>
            </a:r>
            <a:endParaRPr lang="en-AU" altLang="en-US"/>
          </a:p>
        </p:txBody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Cycle-by-cycle flow of instructions through the pipelined </a:t>
            </a:r>
            <a:r>
              <a:rPr lang="en-US" altLang="en-US" dirty="0" err="1"/>
              <a:t>datapath</a:t>
            </a:r>
            <a:endParaRPr lang="en-US" altLang="en-US" dirty="0"/>
          </a:p>
          <a:p>
            <a:pPr lvl="1" eaLnBrk="1" hangingPunct="1"/>
            <a:r>
              <a:rPr lang="en-US" altLang="en-US" dirty="0"/>
              <a:t>“Single-clock-cycle” pipeline diagram</a:t>
            </a:r>
          </a:p>
          <a:p>
            <a:pPr lvl="2" eaLnBrk="1" hangingPunct="1"/>
            <a:r>
              <a:rPr lang="en-US" altLang="en-US" dirty="0"/>
              <a:t>Shows pipeline usage in a single cycle</a:t>
            </a:r>
          </a:p>
          <a:p>
            <a:pPr lvl="2" eaLnBrk="1" hangingPunct="1"/>
            <a:r>
              <a:rPr lang="en-US" altLang="en-US" dirty="0"/>
              <a:t>Highlight resources used</a:t>
            </a:r>
          </a:p>
          <a:p>
            <a:pPr lvl="1" eaLnBrk="1" hangingPunct="1"/>
            <a:r>
              <a:rPr lang="en-US" altLang="en-US" dirty="0"/>
              <a:t>“Multi-clock-cycle” diagram</a:t>
            </a:r>
          </a:p>
          <a:p>
            <a:pPr lvl="2" eaLnBrk="1" hangingPunct="1"/>
            <a:r>
              <a:rPr lang="en-US" altLang="en-US" dirty="0"/>
              <a:t>Graph of operation over time</a:t>
            </a:r>
          </a:p>
          <a:p>
            <a:pPr eaLnBrk="1" hangingPunct="1"/>
            <a:r>
              <a:rPr lang="en-US" altLang="en-US" dirty="0"/>
              <a:t>We’ll look at “single-clock-cycle” diagrams for load &amp; store</a:t>
            </a:r>
            <a:endParaRPr lang="en-AU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01357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IF for Load, Store, …</a:t>
            </a:r>
            <a:endParaRPr lang="en-AU" altLang="en-US"/>
          </a:p>
        </p:txBody>
      </p:sp>
      <p:pic>
        <p:nvPicPr>
          <p:cNvPr id="10752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8443913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9258228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ID for Load, Store, …</a:t>
            </a:r>
            <a:endParaRPr lang="en-AU" altLang="en-US"/>
          </a:p>
        </p:txBody>
      </p:sp>
      <p:pic>
        <p:nvPicPr>
          <p:cNvPr id="10957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7" y="1498600"/>
            <a:ext cx="8356633" cy="452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87355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 for Load</a:t>
            </a:r>
            <a:endParaRPr lang="en-AU" altLang="en-US"/>
          </a:p>
        </p:txBody>
      </p:sp>
      <p:pic>
        <p:nvPicPr>
          <p:cNvPr id="11162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331913"/>
            <a:ext cx="8505825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369787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MEM for Load</a:t>
            </a:r>
            <a:endParaRPr lang="en-AU" altLang="en-US"/>
          </a:p>
        </p:txBody>
      </p:sp>
      <p:pic>
        <p:nvPicPr>
          <p:cNvPr id="11366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41438"/>
            <a:ext cx="8486775" cy="4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25758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39850"/>
            <a:ext cx="8488363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7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WB for Load</a:t>
            </a:r>
            <a:endParaRPr lang="en-AU" altLang="en-US"/>
          </a:p>
        </p:txBody>
      </p:sp>
      <p:sp>
        <p:nvSpPr>
          <p:cNvPr id="374788" name="Oval 4"/>
          <p:cNvSpPr>
            <a:spLocks noChangeArrowheads="1"/>
          </p:cNvSpPr>
          <p:nvPr/>
        </p:nvSpPr>
        <p:spPr bwMode="auto">
          <a:xfrm>
            <a:off x="3059113" y="4076700"/>
            <a:ext cx="865187" cy="431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4789" name="AutoShape 5"/>
          <p:cNvSpPr>
            <a:spLocks/>
          </p:cNvSpPr>
          <p:nvPr/>
        </p:nvSpPr>
        <p:spPr bwMode="auto">
          <a:xfrm>
            <a:off x="1187450" y="5084763"/>
            <a:ext cx="1063625" cy="865187"/>
          </a:xfrm>
          <a:prstGeom prst="borderCallout1">
            <a:avLst>
              <a:gd name="adj1" fmla="val 13213"/>
              <a:gd name="adj2" fmla="val 107162"/>
              <a:gd name="adj3" fmla="val -52292"/>
              <a:gd name="adj4" fmla="val 167912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Wrong</a:t>
            </a:r>
            <a:b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register</a:t>
            </a:r>
            <a:b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number</a:t>
            </a:r>
            <a:endParaRPr kumimoji="0" lang="en-AU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3748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788" grpId="1" animBg="1"/>
      <p:bldP spid="37478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CPU Overview</a:t>
            </a:r>
            <a:endParaRPr lang="en-AU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8" name="Picture 7" descr="f04-01-978012801733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56" y="1379190"/>
            <a:ext cx="7772400" cy="4210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084270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Corrected Datapath for Load</a:t>
            </a:r>
            <a:endParaRPr lang="en-AU" altLang="en-US"/>
          </a:p>
        </p:txBody>
      </p:sp>
      <p:pic>
        <p:nvPicPr>
          <p:cNvPr id="11776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1700213"/>
            <a:ext cx="8539162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2859537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 for Store</a:t>
            </a:r>
            <a:endParaRPr lang="en-AU" altLang="en-US"/>
          </a:p>
        </p:txBody>
      </p:sp>
      <p:pic>
        <p:nvPicPr>
          <p:cNvPr id="11981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1277938"/>
            <a:ext cx="8594725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25010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MEM for Store</a:t>
            </a:r>
            <a:endParaRPr lang="en-AU" altLang="en-US"/>
          </a:p>
        </p:txBody>
      </p:sp>
      <p:pic>
        <p:nvPicPr>
          <p:cNvPr id="12186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8548688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450181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WB for Store</a:t>
            </a:r>
            <a:endParaRPr lang="en-AU" altLang="en-US"/>
          </a:p>
        </p:txBody>
      </p:sp>
      <p:pic>
        <p:nvPicPr>
          <p:cNvPr id="12390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68413"/>
            <a:ext cx="8509000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707458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Multi-Cycle Pipeline Diagram</a:t>
            </a:r>
            <a:endParaRPr lang="en-AU" altLang="en-US"/>
          </a:p>
        </p:txBody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690562"/>
          </a:xfrm>
        </p:spPr>
        <p:txBody>
          <a:bodyPr/>
          <a:lstStyle/>
          <a:p>
            <a:pPr eaLnBrk="1" hangingPunct="1"/>
            <a:r>
              <a:rPr lang="en-US" altLang="en-US"/>
              <a:t>Form showing resource usage</a:t>
            </a:r>
            <a:endParaRPr lang="en-AU" altLang="en-US"/>
          </a:p>
        </p:txBody>
      </p:sp>
      <p:pic>
        <p:nvPicPr>
          <p:cNvPr id="125957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92870"/>
            <a:ext cx="6565900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631633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Multi-Cycle Pipeline Diagram</a:t>
            </a:r>
            <a:endParaRPr lang="en-AU" altLang="en-US"/>
          </a:p>
        </p:txBody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690562"/>
          </a:xfrm>
        </p:spPr>
        <p:txBody>
          <a:bodyPr/>
          <a:lstStyle/>
          <a:p>
            <a:pPr eaLnBrk="1" hangingPunct="1"/>
            <a:r>
              <a:rPr lang="en-US" altLang="en-US"/>
              <a:t>Traditional form</a:t>
            </a:r>
            <a:endParaRPr lang="en-AU" altLang="en-US"/>
          </a:p>
        </p:txBody>
      </p:sp>
      <p:pic>
        <p:nvPicPr>
          <p:cNvPr id="12800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174875"/>
            <a:ext cx="8113713" cy="329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878164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Single-Cycle Pipeline Diagram</a:t>
            </a:r>
          </a:p>
        </p:txBody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647700"/>
          </a:xfrm>
        </p:spPr>
        <p:txBody>
          <a:bodyPr/>
          <a:lstStyle/>
          <a:p>
            <a:pPr eaLnBrk="1" hangingPunct="1"/>
            <a:r>
              <a:rPr lang="en-AU" altLang="en-US" dirty="0"/>
              <a:t>State of pipeline in a given cycle, e.g. CC 5</a:t>
            </a:r>
          </a:p>
        </p:txBody>
      </p:sp>
      <p:pic>
        <p:nvPicPr>
          <p:cNvPr id="13005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1773238"/>
            <a:ext cx="8080375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46663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Pipelined Control (Simplified)</a:t>
            </a:r>
            <a:endParaRPr lang="en-AU" altLang="en-US"/>
          </a:p>
        </p:txBody>
      </p:sp>
      <p:pic>
        <p:nvPicPr>
          <p:cNvPr id="13210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1341438"/>
            <a:ext cx="8370888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0759311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Pipelined Control</a:t>
            </a:r>
            <a:endParaRPr lang="en-AU" altLang="en-US"/>
          </a:p>
        </p:txBody>
      </p:sp>
      <p:sp>
        <p:nvSpPr>
          <p:cNvPr id="1341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150937"/>
          </a:xfrm>
        </p:spPr>
        <p:txBody>
          <a:bodyPr/>
          <a:lstStyle/>
          <a:p>
            <a:pPr eaLnBrk="1" hangingPunct="1"/>
            <a:r>
              <a:rPr lang="en-US" altLang="en-US"/>
              <a:t>Control signals derived from instruction</a:t>
            </a:r>
          </a:p>
          <a:p>
            <a:pPr lvl="1" eaLnBrk="1" hangingPunct="1"/>
            <a:r>
              <a:rPr lang="en-AU" altLang="en-US"/>
              <a:t>As in single-cycle implementation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68</a:t>
            </a:fld>
            <a:endParaRPr lang="nl-NL" dirty="0"/>
          </a:p>
        </p:txBody>
      </p:sp>
      <p:pic>
        <p:nvPicPr>
          <p:cNvPr id="7" name="Picture 1" descr="f04-49-978012801733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196" y="2276475"/>
            <a:ext cx="6307164" cy="3939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288731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Pipelined Control</a:t>
            </a:r>
            <a:endParaRPr lang="en-AU" altLang="en-US"/>
          </a:p>
        </p:txBody>
      </p:sp>
      <p:pic>
        <p:nvPicPr>
          <p:cNvPr id="136196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" y="1125538"/>
            <a:ext cx="74168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49003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Multiplexers</a:t>
            </a:r>
            <a:endParaRPr lang="en-AU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</a:t>
            </a:fld>
            <a:endParaRPr lang="nl-NL" dirty="0"/>
          </a:p>
        </p:txBody>
      </p:sp>
      <p:pic>
        <p:nvPicPr>
          <p:cNvPr id="8" name="Picture 7" descr="f04-01-978012801733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56" y="1379190"/>
            <a:ext cx="7772400" cy="42100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5508625" y="1196975"/>
            <a:ext cx="352742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CEAAC"/>
              </a:buClr>
              <a:buSzPct val="6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Can’t just join wires together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1AFBF"/>
              </a:buClr>
              <a:buSzPct val="5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AU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Use multiplexers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2348562" y="1008721"/>
            <a:ext cx="936625" cy="865187"/>
            <a:chOff x="3132138" y="1195388"/>
            <a:chExt cx="936625" cy="865187"/>
          </a:xfrm>
        </p:grpSpPr>
        <p:sp>
          <p:nvSpPr>
            <p:cNvPr id="10" name="Oval 4"/>
            <p:cNvSpPr>
              <a:spLocks noChangeArrowheads="1"/>
            </p:cNvSpPr>
            <p:nvPr/>
          </p:nvSpPr>
          <p:spPr bwMode="auto">
            <a:xfrm>
              <a:off x="3132138" y="1195388"/>
              <a:ext cx="936625" cy="865187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 flipH="1">
              <a:off x="3348038" y="1484313"/>
              <a:ext cx="576262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Arc 7"/>
            <p:cNvSpPr>
              <a:spLocks/>
            </p:cNvSpPr>
            <p:nvPr/>
          </p:nvSpPr>
          <p:spPr bwMode="auto">
            <a:xfrm rot="10800000" flipH="1" flipV="1">
              <a:off x="3348038" y="1700213"/>
              <a:ext cx="287337" cy="215900"/>
            </a:xfrm>
            <a:custGeom>
              <a:avLst/>
              <a:gdLst>
                <a:gd name="T0" fmla="*/ 0 w 21600"/>
                <a:gd name="T1" fmla="*/ 0 h 21600"/>
                <a:gd name="T2" fmla="*/ 2147483646 w 21600"/>
                <a:gd name="T3" fmla="*/ 2147483646 h 21600"/>
                <a:gd name="T4" fmla="*/ 0 w 21600"/>
                <a:gd name="T5" fmla="*/ 21474836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299671" y="2823852"/>
            <a:ext cx="936625" cy="865187"/>
            <a:chOff x="6191250" y="2995613"/>
            <a:chExt cx="936625" cy="865187"/>
          </a:xfrm>
        </p:grpSpPr>
        <p:sp>
          <p:nvSpPr>
            <p:cNvPr id="9" name="Oval 3"/>
            <p:cNvSpPr>
              <a:spLocks noChangeArrowheads="1"/>
            </p:cNvSpPr>
            <p:nvPr/>
          </p:nvSpPr>
          <p:spPr bwMode="auto">
            <a:xfrm>
              <a:off x="6191250" y="2995613"/>
              <a:ext cx="936625" cy="865187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 flipH="1">
              <a:off x="6372225" y="3284538"/>
              <a:ext cx="576263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Arc 9"/>
            <p:cNvSpPr>
              <a:spLocks/>
            </p:cNvSpPr>
            <p:nvPr/>
          </p:nvSpPr>
          <p:spPr bwMode="auto">
            <a:xfrm rot="10800000" flipH="1" flipV="1">
              <a:off x="6372225" y="3500438"/>
              <a:ext cx="287338" cy="215900"/>
            </a:xfrm>
            <a:custGeom>
              <a:avLst/>
              <a:gdLst>
                <a:gd name="T0" fmla="*/ 0 w 21600"/>
                <a:gd name="T1" fmla="*/ 0 h 21600"/>
                <a:gd name="T2" fmla="*/ 2147483646 w 21600"/>
                <a:gd name="T3" fmla="*/ 2147483646 h 21600"/>
                <a:gd name="T4" fmla="*/ 0 w 21600"/>
                <a:gd name="T5" fmla="*/ 21474836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353244" y="4408027"/>
            <a:ext cx="936625" cy="865188"/>
            <a:chOff x="5362575" y="4581525"/>
            <a:chExt cx="936625" cy="865188"/>
          </a:xfrm>
        </p:grpSpPr>
        <p:sp>
          <p:nvSpPr>
            <p:cNvPr id="15" name="Oval 10"/>
            <p:cNvSpPr>
              <a:spLocks noChangeArrowheads="1"/>
            </p:cNvSpPr>
            <p:nvPr/>
          </p:nvSpPr>
          <p:spPr bwMode="auto">
            <a:xfrm>
              <a:off x="5362575" y="4581525"/>
              <a:ext cx="936625" cy="865188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auto">
            <a:xfrm>
              <a:off x="5651500" y="4797425"/>
              <a:ext cx="358775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Arc 12"/>
            <p:cNvSpPr>
              <a:spLocks/>
            </p:cNvSpPr>
            <p:nvPr/>
          </p:nvSpPr>
          <p:spPr bwMode="auto">
            <a:xfrm rot="10800000" flipV="1">
              <a:off x="5899150" y="5013325"/>
              <a:ext cx="144463" cy="288925"/>
            </a:xfrm>
            <a:custGeom>
              <a:avLst/>
              <a:gdLst>
                <a:gd name="T0" fmla="*/ 0 w 21600"/>
                <a:gd name="T1" fmla="*/ 0 h 21600"/>
                <a:gd name="T2" fmla="*/ 2147483646 w 21600"/>
                <a:gd name="T3" fmla="*/ 2147483646 h 21600"/>
                <a:gd name="T4" fmla="*/ 0 w 21600"/>
                <a:gd name="T5" fmla="*/ 21474836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92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36538"/>
            <a:ext cx="8259762" cy="671512"/>
          </a:xfrm>
        </p:spPr>
        <p:txBody>
          <a:bodyPr/>
          <a:lstStyle/>
          <a:p>
            <a:pPr eaLnBrk="1" hangingPunct="1"/>
            <a:r>
              <a:rPr lang="en-US" altLang="en-US" sz="3800"/>
              <a:t>Data Hazards in ALU Instructions</a:t>
            </a:r>
            <a:endParaRPr lang="en-AU" altLang="en-US" sz="3800"/>
          </a:p>
        </p:txBody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Consider this sequence: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AU" altLang="en-US" dirty="0">
                <a:latin typeface="Lucida Console" panose="020B0609040504020204" pitchFamily="49" charset="0"/>
              </a:rPr>
              <a:t>	SUB  </a:t>
            </a:r>
            <a:r>
              <a:rPr lang="en-AU" altLang="en-US" dirty="0">
                <a:solidFill>
                  <a:schemeClr val="hlink"/>
                </a:solidFill>
                <a:latin typeface="Lucida Console" panose="020B0609040504020204" pitchFamily="49" charset="0"/>
              </a:rPr>
              <a:t>X2</a:t>
            </a:r>
            <a:r>
              <a:rPr lang="en-AU" altLang="en-US" dirty="0">
                <a:latin typeface="Lucida Console" panose="020B0609040504020204" pitchFamily="49" charset="0"/>
              </a:rPr>
              <a:t>,X1,X3</a:t>
            </a:r>
            <a:br>
              <a:rPr lang="en-AU" altLang="en-US" dirty="0">
                <a:latin typeface="Lucida Console" panose="020B0609040504020204" pitchFamily="49" charset="0"/>
              </a:rPr>
            </a:br>
            <a:r>
              <a:rPr lang="en-AU" altLang="en-US" dirty="0">
                <a:latin typeface="Lucida Console" panose="020B0609040504020204" pitchFamily="49" charset="0"/>
              </a:rPr>
              <a:t>AND  X12,</a:t>
            </a:r>
            <a:r>
              <a:rPr lang="en-AU" altLang="en-US" dirty="0">
                <a:solidFill>
                  <a:schemeClr val="hlink"/>
                </a:solidFill>
                <a:latin typeface="Lucida Console" panose="020B0609040504020204" pitchFamily="49" charset="0"/>
              </a:rPr>
              <a:t>X2</a:t>
            </a:r>
            <a:r>
              <a:rPr lang="en-AU" altLang="en-US" dirty="0">
                <a:latin typeface="Lucida Console" panose="020B0609040504020204" pitchFamily="49" charset="0"/>
              </a:rPr>
              <a:t>,X5</a:t>
            </a:r>
            <a:br>
              <a:rPr lang="en-AU" altLang="en-US" dirty="0">
                <a:latin typeface="Lucida Console" panose="020B0609040504020204" pitchFamily="49" charset="0"/>
              </a:rPr>
            </a:br>
            <a:r>
              <a:rPr lang="en-AU" altLang="en-US" dirty="0">
                <a:latin typeface="Lucida Console" panose="020B0609040504020204" pitchFamily="49" charset="0"/>
              </a:rPr>
              <a:t>OR   X13,X6,</a:t>
            </a:r>
            <a:r>
              <a:rPr lang="en-AU" altLang="en-US" dirty="0">
                <a:solidFill>
                  <a:schemeClr val="hlink"/>
                </a:solidFill>
                <a:latin typeface="Lucida Console" panose="020B0609040504020204" pitchFamily="49" charset="0"/>
              </a:rPr>
              <a:t>X2</a:t>
            </a:r>
            <a:br>
              <a:rPr lang="en-AU" altLang="en-US" dirty="0">
                <a:latin typeface="Lucida Console" panose="020B0609040504020204" pitchFamily="49" charset="0"/>
              </a:rPr>
            </a:br>
            <a:r>
              <a:rPr lang="en-AU" altLang="en-US" dirty="0">
                <a:latin typeface="Lucida Console" panose="020B0609040504020204" pitchFamily="49" charset="0"/>
              </a:rPr>
              <a:t>ADD  X14,</a:t>
            </a:r>
            <a:r>
              <a:rPr lang="en-AU" altLang="en-US" dirty="0">
                <a:solidFill>
                  <a:schemeClr val="hlink"/>
                </a:solidFill>
                <a:latin typeface="Lucida Console" panose="020B0609040504020204" pitchFamily="49" charset="0"/>
              </a:rPr>
              <a:t>X2</a:t>
            </a:r>
            <a:r>
              <a:rPr lang="en-AU" altLang="en-US" dirty="0">
                <a:latin typeface="Lucida Console" panose="020B0609040504020204" pitchFamily="49" charset="0"/>
              </a:rPr>
              <a:t>,</a:t>
            </a:r>
            <a:r>
              <a:rPr lang="en-AU" altLang="en-US" dirty="0">
                <a:solidFill>
                  <a:schemeClr val="hlink"/>
                </a:solidFill>
                <a:latin typeface="Lucida Console" panose="020B0609040504020204" pitchFamily="49" charset="0"/>
              </a:rPr>
              <a:t>X2</a:t>
            </a:r>
            <a:br>
              <a:rPr lang="en-AU" altLang="en-US" dirty="0">
                <a:latin typeface="Lucida Console" panose="020B0609040504020204" pitchFamily="49" charset="0"/>
              </a:rPr>
            </a:br>
            <a:r>
              <a:rPr lang="en-AU" altLang="en-US" dirty="0">
                <a:latin typeface="Lucida Console" panose="020B0609040504020204" pitchFamily="49" charset="0"/>
              </a:rPr>
              <a:t>STUR X15,[</a:t>
            </a:r>
            <a:r>
              <a:rPr lang="en-AU" altLang="en-US" dirty="0">
                <a:solidFill>
                  <a:schemeClr val="hlink"/>
                </a:solidFill>
                <a:latin typeface="Lucida Console" panose="020B0609040504020204" pitchFamily="49" charset="0"/>
              </a:rPr>
              <a:t>X2</a:t>
            </a:r>
            <a:r>
              <a:rPr lang="en-AU" altLang="en-US" dirty="0">
                <a:latin typeface="Lucida Console" panose="020B0609040504020204" pitchFamily="49" charset="0"/>
              </a:rPr>
              <a:t>,#100]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We can resolve hazards with forwarding</a:t>
            </a:r>
          </a:p>
          <a:p>
            <a:pPr lvl="1" eaLnBrk="1" hangingPunct="1"/>
            <a:r>
              <a:rPr lang="en-US" altLang="en-US" dirty="0"/>
              <a:t>How do we detect when to forward?</a:t>
            </a:r>
          </a:p>
        </p:txBody>
      </p:sp>
      <p:sp>
        <p:nvSpPr>
          <p:cNvPr id="138245" name="Text Box 4"/>
          <p:cNvSpPr txBox="1">
            <a:spLocks noChangeArrowheads="1"/>
          </p:cNvSpPr>
          <p:nvPr/>
        </p:nvSpPr>
        <p:spPr bwMode="auto">
          <a:xfrm rot="5400000">
            <a:off x="6696869" y="2080419"/>
            <a:ext cx="45275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ECEAA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§4.7 Data Hazards: Forwarding vs. Stalling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9312556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38" y="1303338"/>
            <a:ext cx="69723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Dependencies &amp; Forwarding</a:t>
            </a:r>
            <a:endParaRPr lang="en-AU" altLang="en-US"/>
          </a:p>
        </p:txBody>
      </p:sp>
      <p:sp>
        <p:nvSpPr>
          <p:cNvPr id="140293" name="Line 4"/>
          <p:cNvSpPr>
            <a:spLocks noChangeShapeType="1"/>
          </p:cNvSpPr>
          <p:nvPr/>
        </p:nvSpPr>
        <p:spPr bwMode="auto">
          <a:xfrm>
            <a:off x="4086225" y="2959100"/>
            <a:ext cx="136525" cy="6318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0294" name="Line 5"/>
          <p:cNvSpPr>
            <a:spLocks noChangeShapeType="1"/>
          </p:cNvSpPr>
          <p:nvPr/>
        </p:nvSpPr>
        <p:spPr bwMode="auto">
          <a:xfrm>
            <a:off x="4743450" y="2968625"/>
            <a:ext cx="138113" cy="15303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320848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Detecting the Need to Forward</a:t>
            </a:r>
            <a:endParaRPr lang="en-AU" altLang="en-US" sz="4000"/>
          </a:p>
        </p:txBody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6913" y="1341438"/>
            <a:ext cx="7772400" cy="47910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Pass register numbers along pipeline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e.g., ID/EX.RegisterRs = register number for Rs sitting in ID/EX pipeline register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ALU operand register numbers in EX stage are given by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ID/EX.RegisterRn1, ID/EX.RegisterRm2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Data hazards when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chemeClr val="hlink"/>
                </a:solidFill>
              </a:rPr>
              <a:t>1a.</a:t>
            </a:r>
            <a:r>
              <a:rPr lang="en-US" altLang="en-US" sz="2400"/>
              <a:t> EX/MEM.RegisterRd = ID/EX.RegisterRn1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chemeClr val="hlink"/>
                </a:solidFill>
              </a:rPr>
              <a:t>1b.</a:t>
            </a:r>
            <a:r>
              <a:rPr lang="en-US" altLang="en-US" sz="2400"/>
              <a:t> EX/MEM.RegisterRd = ID/EX.RegisterRm2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chemeClr val="hlink"/>
                </a:solidFill>
              </a:rPr>
              <a:t>2a.</a:t>
            </a:r>
            <a:r>
              <a:rPr lang="en-US" altLang="en-US" sz="2400"/>
              <a:t> MEM/WB.RegisterRd = ID/EX.RegisterRn1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chemeClr val="hlink"/>
                </a:solidFill>
              </a:rPr>
              <a:t>2b.</a:t>
            </a:r>
            <a:r>
              <a:rPr lang="en-US" altLang="en-US" sz="2400"/>
              <a:t> MEM/WB.RegisterRd = ID/EX.RegisterRm2</a:t>
            </a:r>
            <a:endParaRPr lang="en-AU" altLang="en-US" sz="2400"/>
          </a:p>
        </p:txBody>
      </p:sp>
      <p:sp>
        <p:nvSpPr>
          <p:cNvPr id="142341" name="Text Box 4"/>
          <p:cNvSpPr txBox="1">
            <a:spLocks noChangeArrowheads="1"/>
          </p:cNvSpPr>
          <p:nvPr/>
        </p:nvSpPr>
        <p:spPr bwMode="auto">
          <a:xfrm>
            <a:off x="7794625" y="4111625"/>
            <a:ext cx="1241425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Fwd from</a:t>
            </a:r>
            <a:b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EX/MEM</a:t>
            </a:r>
            <a:b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pipeline reg</a:t>
            </a:r>
            <a:endParaRPr kumimoji="0" lang="en-AU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2342" name="AutoShape 5"/>
          <p:cNvSpPr>
            <a:spLocks/>
          </p:cNvSpPr>
          <p:nvPr/>
        </p:nvSpPr>
        <p:spPr bwMode="auto">
          <a:xfrm>
            <a:off x="7545388" y="4129088"/>
            <a:ext cx="166687" cy="849312"/>
          </a:xfrm>
          <a:prstGeom prst="rightBrace">
            <a:avLst>
              <a:gd name="adj1" fmla="val 4246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2343" name="AutoShape 6"/>
          <p:cNvSpPr>
            <a:spLocks/>
          </p:cNvSpPr>
          <p:nvPr/>
        </p:nvSpPr>
        <p:spPr bwMode="auto">
          <a:xfrm>
            <a:off x="7599363" y="5033963"/>
            <a:ext cx="166687" cy="849312"/>
          </a:xfrm>
          <a:prstGeom prst="rightBrace">
            <a:avLst>
              <a:gd name="adj1" fmla="val 4246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2344" name="Text Box 7"/>
          <p:cNvSpPr txBox="1">
            <a:spLocks noChangeArrowheads="1"/>
          </p:cNvSpPr>
          <p:nvPr/>
        </p:nvSpPr>
        <p:spPr bwMode="auto">
          <a:xfrm>
            <a:off x="7848600" y="5105400"/>
            <a:ext cx="1241425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Fwd from</a:t>
            </a:r>
            <a:b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MEM/WB</a:t>
            </a:r>
            <a:b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pipeline reg</a:t>
            </a:r>
            <a:endParaRPr kumimoji="0" lang="en-AU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415051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Detecting the Need to Forward</a:t>
            </a:r>
            <a:endParaRPr lang="en-AU" altLang="en-US" sz="4000"/>
          </a:p>
        </p:txBody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But only if forwarding instruction will write to a register!</a:t>
            </a:r>
          </a:p>
          <a:p>
            <a:pPr lvl="1" eaLnBrk="1" hangingPunct="1"/>
            <a:r>
              <a:rPr lang="en-US" altLang="en-US"/>
              <a:t>EX/MEM.RegWrite, MEM/WB.RegWrite</a:t>
            </a:r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And only if Rd for that instruction is not XZR</a:t>
            </a:r>
          </a:p>
          <a:p>
            <a:pPr lvl="1" eaLnBrk="1" hangingPunct="1"/>
            <a:r>
              <a:rPr lang="en-US" altLang="en-US"/>
              <a:t>EX/MEM.RegisterRd ≠ 31,</a:t>
            </a:r>
            <a:br>
              <a:rPr lang="en-US" altLang="en-US"/>
            </a:br>
            <a:r>
              <a:rPr lang="en-US" altLang="en-US"/>
              <a:t>MEM/WB.RegisterRd ≠ 31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987100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Forwarding Paths</a:t>
            </a:r>
            <a:endParaRPr lang="en-AU" altLang="en-US"/>
          </a:p>
        </p:txBody>
      </p:sp>
      <p:pic>
        <p:nvPicPr>
          <p:cNvPr id="14643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266825"/>
            <a:ext cx="7734300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483556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Forwarding Conditions</a:t>
            </a:r>
            <a:endParaRPr lang="en-AU" alt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829403"/>
              </p:ext>
            </p:extLst>
          </p:nvPr>
        </p:nvGraphicFramePr>
        <p:xfrm>
          <a:off x="539750" y="1397000"/>
          <a:ext cx="8136705" cy="4264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0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125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66"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Mux control</a:t>
                      </a:r>
                    </a:p>
                  </a:txBody>
                  <a:tcPr marL="91433" marR="91433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/>
                        <a:t>Source</a:t>
                      </a:r>
                    </a:p>
                  </a:txBody>
                  <a:tcPr marL="91433" marR="91433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/>
                        <a:t>Explanation</a:t>
                      </a:r>
                    </a:p>
                  </a:txBody>
                  <a:tcPr marL="91433" marR="91433" marT="45723" marB="4572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66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/>
                        <a:t>ForwardA</a:t>
                      </a:r>
                      <a:r>
                        <a:rPr lang="en-US" sz="1800" dirty="0"/>
                        <a:t> = 00</a:t>
                      </a:r>
                    </a:p>
                  </a:txBody>
                  <a:tcPr marL="91433" marR="91433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/>
                        <a:t>ID/EX</a:t>
                      </a:r>
                    </a:p>
                  </a:txBody>
                  <a:tcPr marL="91433" marR="91433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first ALU operand comes from the register </a:t>
                      </a:r>
                    </a:p>
                    <a:p>
                      <a:pPr algn="l"/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file.</a:t>
                      </a:r>
                      <a:endParaRPr lang="en-US" sz="1800" dirty="0"/>
                    </a:p>
                  </a:txBody>
                  <a:tcPr marL="91433" marR="91433"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125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ForwardA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= 10</a:t>
                      </a:r>
                      <a:endParaRPr lang="en-US" sz="1800" dirty="0"/>
                    </a:p>
                  </a:txBody>
                  <a:tcPr marL="91433" marR="91433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EX/MEM</a:t>
                      </a:r>
                      <a:endParaRPr lang="en-US" sz="1800" dirty="0"/>
                    </a:p>
                  </a:txBody>
                  <a:tcPr marL="91433" marR="91433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first ALU operand is forwarded from the prior ALU result.</a:t>
                      </a:r>
                      <a:endParaRPr lang="en-US" sz="1800" dirty="0"/>
                    </a:p>
                  </a:txBody>
                  <a:tcPr marL="91433" marR="91433"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955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ForwardA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= 01</a:t>
                      </a:r>
                      <a:endParaRPr lang="en-US" sz="1800" dirty="0"/>
                    </a:p>
                  </a:txBody>
                  <a:tcPr marL="91433" marR="91433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MEM/WB</a:t>
                      </a:r>
                      <a:endParaRPr lang="en-US" sz="1800" dirty="0"/>
                    </a:p>
                  </a:txBody>
                  <a:tcPr marL="91433" marR="91433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first ALU operand is forwarded from data memory or an earlier ALU result.</a:t>
                      </a:r>
                      <a:endParaRPr lang="en-US" sz="1800" dirty="0"/>
                    </a:p>
                  </a:txBody>
                  <a:tcPr marL="91433" marR="91433" marT="45723" marB="4572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125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ForwardB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= 00</a:t>
                      </a:r>
                      <a:endParaRPr lang="en-US" sz="1800" dirty="0"/>
                    </a:p>
                  </a:txBody>
                  <a:tcPr marL="91433" marR="91433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ID/EX</a:t>
                      </a:r>
                      <a:endParaRPr lang="en-US" sz="1800" dirty="0"/>
                    </a:p>
                  </a:txBody>
                  <a:tcPr marL="91433" marR="91433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second ALU operand comes from the register file.</a:t>
                      </a:r>
                      <a:endParaRPr lang="en-US" sz="1800" dirty="0"/>
                    </a:p>
                  </a:txBody>
                  <a:tcPr marL="91433" marR="91433" marT="45723" marB="4572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125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ForwardB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= 10</a:t>
                      </a:r>
                      <a:endParaRPr lang="en-US" sz="1800" dirty="0"/>
                    </a:p>
                  </a:txBody>
                  <a:tcPr marL="91433" marR="91433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EX/MEM</a:t>
                      </a:r>
                      <a:endParaRPr lang="en-US" sz="1800"/>
                    </a:p>
                  </a:txBody>
                  <a:tcPr marL="91433" marR="91433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second ALU operand is forwarded from the prior ALU result.</a:t>
                      </a:r>
                      <a:endParaRPr lang="en-US" sz="1800" dirty="0"/>
                    </a:p>
                  </a:txBody>
                  <a:tcPr marL="91433" marR="91433" marT="45723" marB="4572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3966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ForwardB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= 01</a:t>
                      </a:r>
                      <a:endParaRPr lang="en-US" sz="1800" dirty="0"/>
                    </a:p>
                  </a:txBody>
                  <a:tcPr marL="91433" marR="91433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MEM/WB</a:t>
                      </a:r>
                      <a:endParaRPr lang="en-US" sz="1800" dirty="0"/>
                    </a:p>
                  </a:txBody>
                  <a:tcPr marL="91433" marR="91433" marT="45723" marB="4572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second ALU operand is forwarded from data memory or an earlier ALU result.</a:t>
                      </a:r>
                      <a:endParaRPr lang="en-US" sz="1800" dirty="0"/>
                    </a:p>
                  </a:txBody>
                  <a:tcPr marL="91433" marR="91433" marT="45723" marB="4572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825680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06375"/>
            <a:ext cx="8259762" cy="701675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Forwarding Condition EX hazard</a:t>
            </a:r>
            <a:endParaRPr lang="en-AU" altLang="en-US" sz="4000" dirty="0"/>
          </a:p>
        </p:txBody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en-US" sz="2400" dirty="0"/>
              <a:t>EX hazard</a:t>
            </a:r>
          </a:p>
          <a:p>
            <a:pPr marL="628650" lvl="1" indent="-342900" eaLnBrk="1" hangingPunct="1">
              <a:lnSpc>
                <a:spcPct val="120000"/>
              </a:lnSpc>
            </a:pPr>
            <a:r>
              <a:rPr lang="en-AU" altLang="en-US" sz="2000" dirty="0"/>
              <a:t>if (EX/</a:t>
            </a:r>
            <a:r>
              <a:rPr lang="en-AU" altLang="en-US" sz="2000" dirty="0" err="1"/>
              <a:t>MEM.RegWrite</a:t>
            </a:r>
            <a:endParaRPr lang="en-AU" altLang="en-US" sz="2000" dirty="0"/>
          </a:p>
          <a:p>
            <a:pPr marL="628650" lvl="1" indent="-342900" eaLnBrk="1" hangingPunct="1">
              <a:lnSpc>
                <a:spcPct val="120000"/>
              </a:lnSpc>
              <a:buNone/>
            </a:pPr>
            <a:r>
              <a:rPr lang="en-AU" altLang="en-US" sz="2000" dirty="0"/>
              <a:t>	and (EX/</a:t>
            </a:r>
            <a:r>
              <a:rPr lang="en-AU" altLang="en-US" sz="2000" dirty="0" err="1"/>
              <a:t>MEM.RegisterRd</a:t>
            </a:r>
            <a:r>
              <a:rPr lang="en-AU" altLang="en-US" sz="2000" dirty="0"/>
              <a:t> ≠ 31)</a:t>
            </a:r>
          </a:p>
          <a:p>
            <a:pPr marL="628650" lvl="1" indent="-342900" eaLnBrk="1" hangingPunct="1">
              <a:lnSpc>
                <a:spcPct val="120000"/>
              </a:lnSpc>
              <a:buNone/>
            </a:pPr>
            <a:r>
              <a:rPr lang="en-AU" altLang="en-US" sz="2000" dirty="0"/>
              <a:t>	and (EX/</a:t>
            </a:r>
            <a:r>
              <a:rPr lang="en-AU" altLang="en-US" sz="2000" dirty="0" err="1"/>
              <a:t>MEM.RegisterRd</a:t>
            </a:r>
            <a:r>
              <a:rPr lang="en-AU" altLang="en-US" sz="2000" dirty="0"/>
              <a:t> = ID/EX.RegisterRn1)) </a:t>
            </a:r>
            <a:r>
              <a:rPr lang="en-AU" altLang="en-US" sz="2000" dirty="0" err="1"/>
              <a:t>ForwardA</a:t>
            </a:r>
            <a:r>
              <a:rPr lang="en-AU" altLang="en-US" sz="2000" dirty="0"/>
              <a:t> = 10</a:t>
            </a:r>
          </a:p>
          <a:p>
            <a:pPr marL="628650" lvl="1" indent="-342900" eaLnBrk="1" hangingPunct="1">
              <a:lnSpc>
                <a:spcPct val="120000"/>
              </a:lnSpc>
            </a:pPr>
            <a:r>
              <a:rPr lang="en-AU" altLang="en-US" sz="2000" dirty="0"/>
              <a:t>if (EX/</a:t>
            </a:r>
            <a:r>
              <a:rPr lang="en-AU" altLang="en-US" sz="2000" dirty="0" err="1"/>
              <a:t>MEM.RegWrite</a:t>
            </a:r>
            <a:endParaRPr lang="en-AU" altLang="en-US" sz="2000" dirty="0"/>
          </a:p>
          <a:p>
            <a:pPr marL="628650" lvl="1" indent="-342900" eaLnBrk="1" hangingPunct="1">
              <a:lnSpc>
                <a:spcPct val="120000"/>
              </a:lnSpc>
              <a:buNone/>
            </a:pPr>
            <a:r>
              <a:rPr lang="en-AU" altLang="en-US" sz="2000" dirty="0"/>
              <a:t>	and (EX/</a:t>
            </a:r>
            <a:r>
              <a:rPr lang="en-AU" altLang="en-US" sz="2000" dirty="0" err="1"/>
              <a:t>MEM.RegisterRd</a:t>
            </a:r>
            <a:r>
              <a:rPr lang="en-AU" altLang="en-US" sz="2000" dirty="0"/>
              <a:t> ≠ 31)</a:t>
            </a:r>
          </a:p>
          <a:p>
            <a:pPr marL="628650" lvl="1" indent="-342900" eaLnBrk="1" hangingPunct="1">
              <a:lnSpc>
                <a:spcPct val="120000"/>
              </a:lnSpc>
              <a:buNone/>
            </a:pPr>
            <a:r>
              <a:rPr lang="en-AU" altLang="en-US" sz="2000" dirty="0"/>
              <a:t>	and (EX/</a:t>
            </a:r>
            <a:r>
              <a:rPr lang="en-AU" altLang="en-US" sz="2000" dirty="0" err="1"/>
              <a:t>MEM.RegisterRd</a:t>
            </a:r>
            <a:r>
              <a:rPr lang="en-AU" altLang="en-US" sz="2000" dirty="0"/>
              <a:t> = ID/EX.RegisterRm2)) </a:t>
            </a:r>
            <a:r>
              <a:rPr lang="en-AU" altLang="en-US" sz="2000" dirty="0" err="1"/>
              <a:t>ForwardB</a:t>
            </a:r>
            <a:r>
              <a:rPr lang="en-AU" altLang="en-US" sz="2000" dirty="0"/>
              <a:t> = 10</a:t>
            </a:r>
            <a:endParaRPr lang="en-US" altLang="en-US" sz="2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9407948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-415389"/>
            <a:ext cx="8604448" cy="1323439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Forwarding Condition MEM hazard</a:t>
            </a:r>
            <a:endParaRPr lang="en-AU" altLang="en-US" sz="4000" dirty="0"/>
          </a:p>
        </p:txBody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en-US" sz="2400" dirty="0"/>
              <a:t>MEM hazard</a:t>
            </a:r>
          </a:p>
          <a:p>
            <a:pPr marL="628650" lvl="1" indent="-342900" eaLnBrk="1" hangingPunct="1">
              <a:lnSpc>
                <a:spcPct val="120000"/>
              </a:lnSpc>
            </a:pPr>
            <a:r>
              <a:rPr lang="en-AU" altLang="en-US" sz="2000" dirty="0"/>
              <a:t>if (MEM/</a:t>
            </a:r>
            <a:r>
              <a:rPr lang="en-AU" altLang="en-US" sz="2000" dirty="0" err="1"/>
              <a:t>WB.RegWrite</a:t>
            </a:r>
            <a:endParaRPr lang="en-AU" altLang="en-US" sz="2000" dirty="0"/>
          </a:p>
          <a:p>
            <a:pPr marL="628650" lvl="1" indent="-342900" eaLnBrk="1" hangingPunct="1">
              <a:lnSpc>
                <a:spcPct val="120000"/>
              </a:lnSpc>
              <a:buNone/>
            </a:pPr>
            <a:r>
              <a:rPr lang="en-AU" altLang="en-US" sz="2000" dirty="0"/>
              <a:t>	and (MEM/</a:t>
            </a:r>
            <a:r>
              <a:rPr lang="en-AU" altLang="en-US" sz="2000" dirty="0" err="1"/>
              <a:t>WB.RegisterRd</a:t>
            </a:r>
            <a:r>
              <a:rPr lang="en-AU" altLang="en-US" sz="2000" dirty="0"/>
              <a:t> ≠ 31)</a:t>
            </a:r>
          </a:p>
          <a:p>
            <a:pPr marL="628650" lvl="1" indent="-342900" eaLnBrk="1" hangingPunct="1">
              <a:lnSpc>
                <a:spcPct val="120000"/>
              </a:lnSpc>
              <a:buNone/>
            </a:pPr>
            <a:r>
              <a:rPr lang="en-AU" altLang="en-US" sz="2000" dirty="0"/>
              <a:t>	and (MEM/</a:t>
            </a:r>
            <a:r>
              <a:rPr lang="en-AU" altLang="en-US" sz="2000" dirty="0" err="1"/>
              <a:t>WB.RegisterRd</a:t>
            </a:r>
            <a:r>
              <a:rPr lang="en-AU" altLang="en-US" sz="2000" dirty="0"/>
              <a:t> = ID/EX.RegisterRn1)) </a:t>
            </a:r>
            <a:r>
              <a:rPr lang="en-AU" altLang="en-US" sz="2000" dirty="0" err="1"/>
              <a:t>ForwardA</a:t>
            </a:r>
            <a:r>
              <a:rPr lang="en-AU" altLang="en-US" sz="2000" dirty="0"/>
              <a:t> = 01</a:t>
            </a:r>
          </a:p>
          <a:p>
            <a:pPr marL="628650" lvl="1" indent="-342900" eaLnBrk="1" hangingPunct="1">
              <a:lnSpc>
                <a:spcPct val="120000"/>
              </a:lnSpc>
            </a:pPr>
            <a:r>
              <a:rPr lang="en-AU" altLang="en-US" sz="2000" dirty="0"/>
              <a:t>if (MEM/</a:t>
            </a:r>
            <a:r>
              <a:rPr lang="en-AU" altLang="en-US" sz="2000" dirty="0" err="1"/>
              <a:t>WB.RegWrite</a:t>
            </a:r>
            <a:endParaRPr lang="en-AU" altLang="en-US" sz="2000" dirty="0"/>
          </a:p>
          <a:p>
            <a:pPr marL="628650" lvl="1" indent="-342900" eaLnBrk="1" hangingPunct="1">
              <a:lnSpc>
                <a:spcPct val="120000"/>
              </a:lnSpc>
              <a:buNone/>
            </a:pPr>
            <a:r>
              <a:rPr lang="en-AU" altLang="en-US" sz="2000" dirty="0"/>
              <a:t>	and (MEM/</a:t>
            </a:r>
            <a:r>
              <a:rPr lang="en-AU" altLang="en-US" sz="2000" dirty="0" err="1"/>
              <a:t>WB.RegisterRd</a:t>
            </a:r>
            <a:r>
              <a:rPr lang="en-AU" altLang="en-US" sz="2000" dirty="0"/>
              <a:t> ≠ 31)</a:t>
            </a:r>
          </a:p>
          <a:p>
            <a:pPr marL="628650" lvl="1" indent="-342900" eaLnBrk="1" hangingPunct="1">
              <a:lnSpc>
                <a:spcPct val="120000"/>
              </a:lnSpc>
              <a:buNone/>
            </a:pPr>
            <a:r>
              <a:rPr lang="en-AU" altLang="en-US" sz="2000" dirty="0"/>
              <a:t>	and (MEM/</a:t>
            </a:r>
            <a:r>
              <a:rPr lang="en-AU" altLang="en-US" sz="2000" dirty="0" err="1"/>
              <a:t>WB.RegisterRd</a:t>
            </a:r>
            <a:r>
              <a:rPr lang="en-AU" altLang="en-US" sz="2000" dirty="0"/>
              <a:t> = ID/EX.RegisterRm2)) </a:t>
            </a:r>
            <a:r>
              <a:rPr lang="en-AU" altLang="en-US" sz="2000" dirty="0" err="1"/>
              <a:t>ForwardB</a:t>
            </a:r>
            <a:r>
              <a:rPr lang="en-AU" altLang="en-US" sz="2000" dirty="0"/>
              <a:t> = 01</a:t>
            </a:r>
            <a:endParaRPr lang="en-US" altLang="en-US" sz="2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77</a:t>
            </a:fld>
            <a:endParaRPr lang="nl-NL" dirty="0"/>
          </a:p>
        </p:txBody>
      </p:sp>
      <p:sp>
        <p:nvSpPr>
          <p:cNvPr id="6" name="Tekstvak 8"/>
          <p:cNvSpPr txBox="1"/>
          <p:nvPr/>
        </p:nvSpPr>
        <p:spPr>
          <a:xfrm>
            <a:off x="2159223" y="4797152"/>
            <a:ext cx="4752528" cy="83099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2400" dirty="0">
                <a:solidFill>
                  <a:schemeClr val="bg1"/>
                </a:solidFill>
              </a:rPr>
              <a:t>Dit is nog niet helemaal correct! Zie volgende slide.</a:t>
            </a:r>
          </a:p>
        </p:txBody>
      </p:sp>
    </p:spTree>
    <p:extLst>
      <p:ext uri="{BB962C8B-B14F-4D97-AF65-F5344CB8AC3E}">
        <p14:creationId xmlns:p14="http://schemas.microsoft.com/office/powerpoint/2010/main" val="66210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Double Data Hazard</a:t>
            </a:r>
            <a:endParaRPr lang="en-AU" altLang="en-US"/>
          </a:p>
        </p:txBody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Consider the sequence: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>
                <a:latin typeface="Lucida Console" panose="020B0609040504020204" pitchFamily="49" charset="0"/>
              </a:rPr>
              <a:t>	add </a:t>
            </a:r>
            <a:r>
              <a:rPr lang="en-US" altLang="en-US">
                <a:solidFill>
                  <a:schemeClr val="hlink"/>
                </a:solidFill>
                <a:latin typeface="Lucida Console" panose="020B0609040504020204" pitchFamily="49" charset="0"/>
              </a:rPr>
              <a:t>X1</a:t>
            </a:r>
            <a:r>
              <a:rPr lang="en-US" altLang="en-US">
                <a:latin typeface="Lucida Console" panose="020B0609040504020204" pitchFamily="49" charset="0"/>
              </a:rPr>
              <a:t>,X1,X2</a:t>
            </a:r>
            <a:br>
              <a:rPr lang="en-US" altLang="en-US">
                <a:latin typeface="Lucida Console" panose="020B0609040504020204" pitchFamily="49" charset="0"/>
              </a:rPr>
            </a:br>
            <a:r>
              <a:rPr lang="en-US" altLang="en-US">
                <a:latin typeface="Lucida Console" panose="020B0609040504020204" pitchFamily="49" charset="0"/>
              </a:rPr>
              <a:t>add </a:t>
            </a:r>
            <a:r>
              <a:rPr lang="en-US" altLang="en-US">
                <a:solidFill>
                  <a:schemeClr val="hlink"/>
                </a:solidFill>
                <a:latin typeface="Lucida Console" panose="020B0609040504020204" pitchFamily="49" charset="0"/>
              </a:rPr>
              <a:t>X1</a:t>
            </a:r>
            <a:r>
              <a:rPr lang="en-US" altLang="en-US">
                <a:latin typeface="Lucida Console" panose="020B0609040504020204" pitchFamily="49" charset="0"/>
              </a:rPr>
              <a:t>,</a:t>
            </a:r>
            <a:r>
              <a:rPr lang="en-US" altLang="en-US">
                <a:solidFill>
                  <a:schemeClr val="hlink"/>
                </a:solidFill>
                <a:latin typeface="Lucida Console" panose="020B0609040504020204" pitchFamily="49" charset="0"/>
              </a:rPr>
              <a:t>X1</a:t>
            </a:r>
            <a:r>
              <a:rPr lang="en-US" altLang="en-US">
                <a:latin typeface="Lucida Console" panose="020B0609040504020204" pitchFamily="49" charset="0"/>
              </a:rPr>
              <a:t>,X3</a:t>
            </a:r>
            <a:br>
              <a:rPr lang="en-US" altLang="en-US">
                <a:latin typeface="Lucida Console" panose="020B0609040504020204" pitchFamily="49" charset="0"/>
              </a:rPr>
            </a:br>
            <a:r>
              <a:rPr lang="en-US" altLang="en-US">
                <a:latin typeface="Lucida Console" panose="020B0609040504020204" pitchFamily="49" charset="0"/>
              </a:rPr>
              <a:t>add X1,</a:t>
            </a:r>
            <a:r>
              <a:rPr lang="en-US" altLang="en-US">
                <a:solidFill>
                  <a:schemeClr val="hlink"/>
                </a:solidFill>
                <a:latin typeface="Lucida Console" panose="020B0609040504020204" pitchFamily="49" charset="0"/>
              </a:rPr>
              <a:t>X1</a:t>
            </a:r>
            <a:r>
              <a:rPr lang="en-US" altLang="en-US">
                <a:latin typeface="Lucida Console" panose="020B0609040504020204" pitchFamily="49" charset="0"/>
              </a:rPr>
              <a:t>,X4</a:t>
            </a:r>
          </a:p>
          <a:p>
            <a:pPr eaLnBrk="1" hangingPunct="1"/>
            <a:r>
              <a:rPr lang="en-US" altLang="en-US"/>
              <a:t>Both hazards occur</a:t>
            </a:r>
          </a:p>
          <a:p>
            <a:pPr lvl="1" eaLnBrk="1" hangingPunct="1"/>
            <a:r>
              <a:rPr lang="en-US" altLang="en-US"/>
              <a:t>Want to use the most recent</a:t>
            </a:r>
          </a:p>
          <a:p>
            <a:pPr eaLnBrk="1" hangingPunct="1"/>
            <a:r>
              <a:rPr lang="en-US" altLang="en-US"/>
              <a:t>Revise MEM hazard condition</a:t>
            </a:r>
          </a:p>
          <a:p>
            <a:pPr lvl="1" eaLnBrk="1" hangingPunct="1"/>
            <a:r>
              <a:rPr lang="en-US" altLang="en-US"/>
              <a:t>Only fwd if EX hazard condition isn’t true</a:t>
            </a:r>
            <a:endParaRPr lang="en-AU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944643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06375"/>
            <a:ext cx="8259762" cy="701675"/>
          </a:xfrm>
        </p:spPr>
        <p:txBody>
          <a:bodyPr/>
          <a:lstStyle/>
          <a:p>
            <a:pPr eaLnBrk="1" hangingPunct="1"/>
            <a:r>
              <a:rPr lang="en-US" altLang="en-US" sz="4000"/>
              <a:t>Revised Forwarding Condition</a:t>
            </a:r>
            <a:endParaRPr lang="en-AU" altLang="en-US" sz="4000"/>
          </a:p>
        </p:txBody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en-US" sz="2400" dirty="0"/>
              <a:t>MEM hazard</a:t>
            </a:r>
          </a:p>
          <a:p>
            <a:pPr marL="628650" lvl="1" indent="-342900" eaLnBrk="1" hangingPunct="1">
              <a:lnSpc>
                <a:spcPct val="120000"/>
              </a:lnSpc>
            </a:pPr>
            <a:r>
              <a:rPr lang="en-AU" altLang="en-US" sz="2000" dirty="0"/>
              <a:t>if (MEM/</a:t>
            </a:r>
            <a:r>
              <a:rPr lang="en-AU" altLang="en-US" sz="2000" dirty="0" err="1"/>
              <a:t>WB.RegWrite</a:t>
            </a:r>
            <a:endParaRPr lang="en-AU" altLang="en-US" sz="2000" dirty="0"/>
          </a:p>
          <a:p>
            <a:pPr marL="628650" lvl="1" indent="-342900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AU" altLang="en-US" sz="2000" dirty="0"/>
              <a:t>	and (MEM/</a:t>
            </a:r>
            <a:r>
              <a:rPr lang="en-AU" altLang="en-US" sz="2000" dirty="0" err="1"/>
              <a:t>WB.RegisterRd</a:t>
            </a:r>
            <a:r>
              <a:rPr lang="en-AU" altLang="en-US" sz="2000" dirty="0"/>
              <a:t> ≠ 31)</a:t>
            </a:r>
          </a:p>
          <a:p>
            <a:pPr marL="628650" lvl="1" indent="-342900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AU" altLang="en-US" sz="2000" dirty="0"/>
              <a:t>	</a:t>
            </a:r>
            <a:r>
              <a:rPr lang="en-AU" altLang="en-US" sz="2000" dirty="0">
                <a:solidFill>
                  <a:srgbClr val="0070C0"/>
                </a:solidFill>
              </a:rPr>
              <a:t>and not(EX/</a:t>
            </a:r>
            <a:r>
              <a:rPr lang="en-AU" altLang="en-US" sz="2000" dirty="0" err="1">
                <a:solidFill>
                  <a:srgbClr val="0070C0"/>
                </a:solidFill>
              </a:rPr>
              <a:t>MEM.RegWrite</a:t>
            </a:r>
            <a:r>
              <a:rPr lang="en-AU" altLang="en-US" sz="2000" dirty="0">
                <a:solidFill>
                  <a:srgbClr val="0070C0"/>
                </a:solidFill>
              </a:rPr>
              <a:t> and (EX/</a:t>
            </a:r>
            <a:r>
              <a:rPr lang="en-AU" altLang="en-US" sz="2000" dirty="0" err="1">
                <a:solidFill>
                  <a:srgbClr val="0070C0"/>
                </a:solidFill>
              </a:rPr>
              <a:t>MEM.RegisterRd</a:t>
            </a:r>
            <a:r>
              <a:rPr lang="en-AU" altLang="en-US" sz="2000" dirty="0">
                <a:solidFill>
                  <a:srgbClr val="0070C0"/>
                </a:solidFill>
              </a:rPr>
              <a:t> ≠ 31)</a:t>
            </a:r>
          </a:p>
          <a:p>
            <a:pPr marL="628650" lvl="1" indent="-342900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AU" altLang="en-US" sz="2000" dirty="0">
                <a:solidFill>
                  <a:srgbClr val="0070C0"/>
                </a:solidFill>
              </a:rPr>
              <a:t>		and (EX/</a:t>
            </a:r>
            <a:r>
              <a:rPr lang="en-AU" altLang="en-US" sz="2000" dirty="0" err="1">
                <a:solidFill>
                  <a:srgbClr val="0070C0"/>
                </a:solidFill>
              </a:rPr>
              <a:t>MEM.RegisterRd</a:t>
            </a:r>
            <a:r>
              <a:rPr lang="en-AU" altLang="en-US" sz="2000" dirty="0">
                <a:solidFill>
                  <a:srgbClr val="0070C0"/>
                </a:solidFill>
              </a:rPr>
              <a:t> = ID/EX.RegisterRn1))</a:t>
            </a:r>
          </a:p>
          <a:p>
            <a:pPr marL="628650" lvl="1" indent="-342900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AU" altLang="en-US" sz="2000" dirty="0"/>
              <a:t>	and (MEM/</a:t>
            </a:r>
            <a:r>
              <a:rPr lang="en-AU" altLang="en-US" sz="2000" dirty="0" err="1"/>
              <a:t>WB.RegisterRd</a:t>
            </a:r>
            <a:r>
              <a:rPr lang="en-AU" altLang="en-US" sz="2000" dirty="0"/>
              <a:t> = ID/EX.RegisterRn1)) </a:t>
            </a:r>
            <a:r>
              <a:rPr lang="en-AU" altLang="en-US" sz="2000" dirty="0" err="1"/>
              <a:t>ForwardA</a:t>
            </a:r>
            <a:r>
              <a:rPr lang="en-AU" altLang="en-US" sz="2000" dirty="0"/>
              <a:t> = 01</a:t>
            </a:r>
          </a:p>
          <a:p>
            <a:pPr marL="628650" lvl="1" indent="-342900" eaLnBrk="1" hangingPunct="1">
              <a:lnSpc>
                <a:spcPct val="120000"/>
              </a:lnSpc>
            </a:pPr>
            <a:r>
              <a:rPr lang="en-AU" altLang="en-US" sz="2000" dirty="0"/>
              <a:t>if (MEM/</a:t>
            </a:r>
            <a:r>
              <a:rPr lang="en-AU" altLang="en-US" sz="2000" dirty="0" err="1"/>
              <a:t>WB.RegWrite</a:t>
            </a:r>
            <a:endParaRPr lang="en-AU" altLang="en-US" sz="2000" dirty="0"/>
          </a:p>
          <a:p>
            <a:pPr marL="628650" lvl="1" indent="-342900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AU" altLang="en-US" sz="2000" dirty="0"/>
              <a:t>	and (MEM/</a:t>
            </a:r>
            <a:r>
              <a:rPr lang="en-AU" altLang="en-US" sz="2000" dirty="0" err="1"/>
              <a:t>WB.RegisterRd</a:t>
            </a:r>
            <a:r>
              <a:rPr lang="en-AU" altLang="en-US" sz="2000" dirty="0"/>
              <a:t> ≠ 31)</a:t>
            </a:r>
          </a:p>
          <a:p>
            <a:pPr marL="628650" lvl="1" indent="-342900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AU" altLang="en-US" sz="2000" dirty="0"/>
              <a:t>	</a:t>
            </a:r>
            <a:r>
              <a:rPr lang="en-AU" altLang="en-US" sz="2000" dirty="0">
                <a:solidFill>
                  <a:srgbClr val="0070C0"/>
                </a:solidFill>
              </a:rPr>
              <a:t>and not(EX/</a:t>
            </a:r>
            <a:r>
              <a:rPr lang="en-AU" altLang="en-US" sz="2000" dirty="0" err="1">
                <a:solidFill>
                  <a:srgbClr val="0070C0"/>
                </a:solidFill>
              </a:rPr>
              <a:t>MEM.RegWrite</a:t>
            </a:r>
            <a:r>
              <a:rPr lang="en-AU" altLang="en-US" sz="2000" dirty="0">
                <a:solidFill>
                  <a:srgbClr val="0070C0"/>
                </a:solidFill>
              </a:rPr>
              <a:t> and (EX/</a:t>
            </a:r>
            <a:r>
              <a:rPr lang="en-AU" altLang="en-US" sz="2000" dirty="0" err="1">
                <a:solidFill>
                  <a:srgbClr val="0070C0"/>
                </a:solidFill>
              </a:rPr>
              <a:t>MEM.RegisterRd</a:t>
            </a:r>
            <a:r>
              <a:rPr lang="en-AU" altLang="en-US" sz="2000" dirty="0">
                <a:solidFill>
                  <a:srgbClr val="0070C0"/>
                </a:solidFill>
              </a:rPr>
              <a:t> ≠ 31)</a:t>
            </a:r>
          </a:p>
          <a:p>
            <a:pPr marL="628650" lvl="1" indent="-342900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AU" altLang="en-US" sz="2000" dirty="0">
                <a:solidFill>
                  <a:srgbClr val="0070C0"/>
                </a:solidFill>
              </a:rPr>
              <a:t>		and (EX/</a:t>
            </a:r>
            <a:r>
              <a:rPr lang="en-AU" altLang="en-US" sz="2000" dirty="0" err="1">
                <a:solidFill>
                  <a:srgbClr val="0070C0"/>
                </a:solidFill>
              </a:rPr>
              <a:t>MEM.RegisterRd</a:t>
            </a:r>
            <a:r>
              <a:rPr lang="en-AU" altLang="en-US" sz="2000" dirty="0">
                <a:solidFill>
                  <a:srgbClr val="0070C0"/>
                </a:solidFill>
              </a:rPr>
              <a:t> = ID/EX.RegisterRm2))</a:t>
            </a:r>
          </a:p>
          <a:p>
            <a:pPr marL="628650" lvl="1" indent="-342900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AU" altLang="en-US" sz="2000" dirty="0"/>
              <a:t>	and (MEM/</a:t>
            </a:r>
            <a:r>
              <a:rPr lang="en-AU" altLang="en-US" sz="2000" dirty="0" err="1"/>
              <a:t>WB.RegisterRd</a:t>
            </a:r>
            <a:r>
              <a:rPr lang="en-AU" altLang="en-US" sz="2000" dirty="0"/>
              <a:t> = ID/EX.RegisterRm2)) </a:t>
            </a:r>
            <a:r>
              <a:rPr lang="en-AU" altLang="en-US" sz="2000" dirty="0" err="1"/>
              <a:t>ForwardB</a:t>
            </a:r>
            <a:r>
              <a:rPr lang="en-AU" altLang="en-US" sz="2000" dirty="0"/>
              <a:t> = 01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6304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Control</a:t>
            </a:r>
            <a:endParaRPr lang="en-AU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</a:t>
            </a:fld>
            <a:endParaRPr lang="nl-NL" dirty="0"/>
          </a:p>
        </p:txBody>
      </p:sp>
      <p:pic>
        <p:nvPicPr>
          <p:cNvPr id="8" name="Picture 7" descr="f04-02-9780128017333"/>
          <p:cNvPicPr>
            <a:picLocks noGrp="1" noChangeAspect="1"/>
          </p:cNvPicPr>
          <p:nvPr isPhoto="1"/>
        </p:nvPicPr>
        <p:blipFill>
          <a:blip r:embed="rId3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" y="1124744"/>
            <a:ext cx="7294563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646631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701" name="Rectangle 5"/>
          <p:cNvSpPr>
            <a:spLocks noChangeArrowheads="1"/>
          </p:cNvSpPr>
          <p:nvPr/>
        </p:nvSpPr>
        <p:spPr bwMode="auto">
          <a:xfrm>
            <a:off x="323850" y="1773238"/>
            <a:ext cx="360363" cy="1871662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4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Datapath with Forwarding</a:t>
            </a:r>
            <a:endParaRPr lang="en-AU" altLang="en-US"/>
          </a:p>
        </p:txBody>
      </p:sp>
      <p:pic>
        <p:nvPicPr>
          <p:cNvPr id="15462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1304925"/>
            <a:ext cx="8424862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2116555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701" name="Rectangle 5"/>
          <p:cNvSpPr>
            <a:spLocks noChangeArrowheads="1"/>
          </p:cNvSpPr>
          <p:nvPr/>
        </p:nvSpPr>
        <p:spPr bwMode="auto">
          <a:xfrm>
            <a:off x="323850" y="1773238"/>
            <a:ext cx="360363" cy="1871662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4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/>
              <a:t>Datapath</a:t>
            </a:r>
            <a:r>
              <a:rPr lang="en-US" altLang="en-US" dirty="0"/>
              <a:t> Detail</a:t>
            </a:r>
            <a:endParaRPr lang="en-AU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81</a:t>
            </a:fld>
            <a:endParaRPr lang="nl-NL" dirty="0"/>
          </a:p>
        </p:txBody>
      </p:sp>
      <p:pic>
        <p:nvPicPr>
          <p:cNvPr id="7" name="Picture 1" descr="f04-56-978012801733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94" y="1171104"/>
            <a:ext cx="7772400" cy="49895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292345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Load-Use Hazard Detection</a:t>
            </a:r>
            <a:endParaRPr lang="en-AU" altLang="en-US"/>
          </a:p>
        </p:txBody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Check when using instruction is decoded in ID stage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ALU operand register numbers in ID stage are given by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IF/ID.RegisterRn1, IF/ID.RegisterRm2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Load-use hazard when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ID/</a:t>
            </a:r>
            <a:r>
              <a:rPr lang="en-US" altLang="en-US" dirty="0" err="1"/>
              <a:t>EX.MemRead</a:t>
            </a:r>
            <a:r>
              <a:rPr lang="en-US" altLang="en-US" dirty="0"/>
              <a:t> and</a:t>
            </a:r>
            <a:br>
              <a:rPr lang="en-US" altLang="en-US" dirty="0"/>
            </a:br>
            <a:r>
              <a:rPr lang="en-US" altLang="en-US" dirty="0"/>
              <a:t>  ((ID/</a:t>
            </a:r>
            <a:r>
              <a:rPr lang="en-US" altLang="en-US" dirty="0" err="1"/>
              <a:t>EX.RegisterRd</a:t>
            </a:r>
            <a:r>
              <a:rPr lang="en-US" altLang="en-US" dirty="0"/>
              <a:t> = IF/ID.RegisterRn1) or</a:t>
            </a:r>
            <a:br>
              <a:rPr lang="en-US" altLang="en-US" dirty="0"/>
            </a:br>
            <a:r>
              <a:rPr lang="en-US" altLang="en-US" dirty="0"/>
              <a:t>   (ID/</a:t>
            </a:r>
            <a:r>
              <a:rPr lang="en-US" altLang="en-US" dirty="0" err="1"/>
              <a:t>EX.RegisterRd</a:t>
            </a:r>
            <a:r>
              <a:rPr lang="en-US" altLang="en-US" dirty="0"/>
              <a:t> = IF/ID.RegisterRm2))</a:t>
            </a:r>
            <a:endParaRPr lang="en-AU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If detected, stall and insert bubble</a:t>
            </a:r>
            <a:endParaRPr lang="en-AU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6598766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How to Stall the Pipeline</a:t>
            </a:r>
            <a:endParaRPr lang="en-AU" altLang="en-US"/>
          </a:p>
        </p:txBody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Force control values in ID/EX register</a:t>
            </a:r>
            <a:br>
              <a:rPr lang="en-US" altLang="en-US" dirty="0"/>
            </a:br>
            <a:r>
              <a:rPr lang="en-US" altLang="en-US" dirty="0"/>
              <a:t>to 0</a:t>
            </a:r>
          </a:p>
          <a:p>
            <a:pPr lvl="1" eaLnBrk="1" hangingPunct="1"/>
            <a:r>
              <a:rPr lang="en-US" altLang="en-US" dirty="0"/>
              <a:t>EX, MEM and WB do </a:t>
            </a:r>
            <a:r>
              <a:rPr lang="en-US" altLang="en-US" dirty="0" err="1">
                <a:latin typeface="Lucida Console" panose="020B0609040504020204" pitchFamily="49" charset="0"/>
              </a:rPr>
              <a:t>nop</a:t>
            </a:r>
            <a:r>
              <a:rPr lang="en-US" altLang="en-US" dirty="0"/>
              <a:t> (no-operation)</a:t>
            </a:r>
            <a:endParaRPr lang="en-AU" altLang="en-US" dirty="0"/>
          </a:p>
          <a:p>
            <a:pPr eaLnBrk="1" hangingPunct="1"/>
            <a:r>
              <a:rPr lang="en-US" altLang="en-US" dirty="0"/>
              <a:t>Prevent update of PC and IF/ID register</a:t>
            </a:r>
          </a:p>
          <a:p>
            <a:pPr lvl="1" eaLnBrk="1" hangingPunct="1"/>
            <a:r>
              <a:rPr lang="en-US" altLang="en-US" dirty="0"/>
              <a:t>Using instruction is decoded again</a:t>
            </a:r>
          </a:p>
          <a:p>
            <a:pPr lvl="1" eaLnBrk="1" hangingPunct="1"/>
            <a:r>
              <a:rPr lang="en-US" altLang="en-US" dirty="0"/>
              <a:t>Following instruction is fetched again</a:t>
            </a:r>
          </a:p>
          <a:p>
            <a:pPr lvl="1" eaLnBrk="1" hangingPunct="1"/>
            <a:r>
              <a:rPr lang="en-US" altLang="en-US" dirty="0"/>
              <a:t>1-cycle stall allows MEM to read data for </a:t>
            </a:r>
            <a:r>
              <a:rPr lang="en-US" altLang="en-US" dirty="0">
                <a:latin typeface="Lucida Console" panose="020B0609040504020204" pitchFamily="49" charset="0"/>
              </a:rPr>
              <a:t>LDUR</a:t>
            </a:r>
          </a:p>
          <a:p>
            <a:pPr lvl="2" eaLnBrk="1" hangingPunct="1"/>
            <a:r>
              <a:rPr lang="en-US" altLang="en-US" dirty="0"/>
              <a:t>Can subsequently forward to EX stage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999963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38" y="1054100"/>
            <a:ext cx="8221663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Load-Use Data Hazard</a:t>
            </a:r>
            <a:endParaRPr lang="en-AU" altLang="en-US"/>
          </a:p>
        </p:txBody>
      </p:sp>
      <p:sp>
        <p:nvSpPr>
          <p:cNvPr id="160773" name="AutoShape 6"/>
          <p:cNvSpPr>
            <a:spLocks/>
          </p:cNvSpPr>
          <p:nvPr/>
        </p:nvSpPr>
        <p:spPr bwMode="auto">
          <a:xfrm>
            <a:off x="7235825" y="3068638"/>
            <a:ext cx="1579563" cy="690562"/>
          </a:xfrm>
          <a:prstGeom prst="borderCallout1">
            <a:avLst>
              <a:gd name="adj1" fmla="val 16551"/>
              <a:gd name="adj2" fmla="val -4824"/>
              <a:gd name="adj3" fmla="val 73792"/>
              <a:gd name="adj4" fmla="val -6341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Stall inserted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84</a:t>
            </a:fld>
            <a:endParaRPr lang="nl-NL" dirty="0"/>
          </a:p>
        </p:txBody>
      </p:sp>
      <p:sp>
        <p:nvSpPr>
          <p:cNvPr id="2" name="Ovaal 1">
            <a:extLst>
              <a:ext uri="{FF2B5EF4-FFF2-40B4-BE49-F238E27FC236}">
                <a16:creationId xmlns:a16="http://schemas.microsoft.com/office/drawing/2014/main" id="{92E7EEE3-D9E8-4187-B334-7EF371CA1BB1}"/>
              </a:ext>
            </a:extLst>
          </p:cNvPr>
          <p:cNvSpPr/>
          <p:nvPr/>
        </p:nvSpPr>
        <p:spPr bwMode="auto">
          <a:xfrm>
            <a:off x="4627986" y="2752935"/>
            <a:ext cx="72008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319CF4EA-16AB-4892-A2D1-5ADBF3AF0F71}"/>
              </a:ext>
            </a:extLst>
          </p:cNvPr>
          <p:cNvSpPr/>
          <p:nvPr/>
        </p:nvSpPr>
        <p:spPr bwMode="auto">
          <a:xfrm>
            <a:off x="4753340" y="4211757"/>
            <a:ext cx="72008" cy="7200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A70D6EA5-7967-4D45-AF36-21877387E70D}"/>
              </a:ext>
            </a:extLst>
          </p:cNvPr>
          <p:cNvCxnSpPr>
            <a:cxnSpLocks/>
            <a:stCxn id="2" idx="0"/>
            <a:endCxn id="8" idx="4"/>
          </p:cNvCxnSpPr>
          <p:nvPr/>
        </p:nvCxnSpPr>
        <p:spPr bwMode="auto">
          <a:xfrm>
            <a:off x="4663990" y="2752935"/>
            <a:ext cx="125354" cy="1530830"/>
          </a:xfrm>
          <a:prstGeom prst="line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09301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Datapath with Hazard Detection</a:t>
            </a:r>
            <a:endParaRPr lang="en-AU" altLang="en-US" sz="4000"/>
          </a:p>
        </p:txBody>
      </p:sp>
      <p:pic>
        <p:nvPicPr>
          <p:cNvPr id="16282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052513"/>
            <a:ext cx="8291513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0501373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Stalls and Performance</a:t>
            </a:r>
          </a:p>
        </p:txBody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844675"/>
            <a:ext cx="8270875" cy="4392613"/>
          </a:xfrm>
        </p:spPr>
        <p:txBody>
          <a:bodyPr/>
          <a:lstStyle/>
          <a:p>
            <a:pPr eaLnBrk="1" hangingPunct="1"/>
            <a:r>
              <a:rPr lang="en-AU" altLang="en-US"/>
              <a:t>Stalls reduce performance</a:t>
            </a:r>
          </a:p>
          <a:p>
            <a:pPr lvl="1" eaLnBrk="1" hangingPunct="1"/>
            <a:r>
              <a:rPr lang="en-AU" altLang="en-US"/>
              <a:t>But are required to get correct results</a:t>
            </a:r>
          </a:p>
          <a:p>
            <a:pPr eaLnBrk="1" hangingPunct="1"/>
            <a:r>
              <a:rPr lang="en-AU" altLang="en-US"/>
              <a:t>Compiler can arrange code to avoid hazards and stalls</a:t>
            </a:r>
          </a:p>
          <a:p>
            <a:pPr lvl="1" eaLnBrk="1" hangingPunct="1"/>
            <a:r>
              <a:rPr lang="en-AU" altLang="en-US"/>
              <a:t>Requires knowledge of the pipeline structure</a:t>
            </a:r>
          </a:p>
        </p:txBody>
      </p:sp>
      <p:sp>
        <p:nvSpPr>
          <p:cNvPr id="164869" name="Text Box 4"/>
          <p:cNvSpPr txBox="1">
            <a:spLocks noChangeArrowheads="1"/>
          </p:cNvSpPr>
          <p:nvPr/>
        </p:nvSpPr>
        <p:spPr bwMode="auto">
          <a:xfrm>
            <a:off x="684213" y="1258888"/>
            <a:ext cx="282575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ECEAAC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The BIG Picture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95331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749425"/>
            <a:ext cx="6553200" cy="452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Branch Hazards</a:t>
            </a:r>
            <a:endParaRPr lang="en-AU" altLang="en-US"/>
          </a:p>
        </p:txBody>
      </p:sp>
      <p:sp>
        <p:nvSpPr>
          <p:cNvPr id="1669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690562"/>
          </a:xfrm>
        </p:spPr>
        <p:txBody>
          <a:bodyPr/>
          <a:lstStyle/>
          <a:p>
            <a:pPr eaLnBrk="1" hangingPunct="1"/>
            <a:r>
              <a:rPr lang="en-US" altLang="en-US"/>
              <a:t>If branch outcome determined in MEM</a:t>
            </a:r>
            <a:endParaRPr lang="en-AU" altLang="en-US"/>
          </a:p>
        </p:txBody>
      </p:sp>
      <p:sp>
        <p:nvSpPr>
          <p:cNvPr id="166918" name="Text Box 4"/>
          <p:cNvSpPr txBox="1">
            <a:spLocks noChangeArrowheads="1"/>
          </p:cNvSpPr>
          <p:nvPr/>
        </p:nvSpPr>
        <p:spPr bwMode="auto">
          <a:xfrm rot="5400000">
            <a:off x="7789069" y="988219"/>
            <a:ext cx="23431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ECEAA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§4.8 Control Hazards</a:t>
            </a:r>
          </a:p>
        </p:txBody>
      </p:sp>
      <p:sp>
        <p:nvSpPr>
          <p:cNvPr id="166919" name="AutoShape 6"/>
          <p:cNvSpPr>
            <a:spLocks/>
          </p:cNvSpPr>
          <p:nvPr/>
        </p:nvSpPr>
        <p:spPr bwMode="auto">
          <a:xfrm>
            <a:off x="3203575" y="5949950"/>
            <a:ext cx="501650" cy="330200"/>
          </a:xfrm>
          <a:prstGeom prst="borderCallout1">
            <a:avLst>
              <a:gd name="adj1" fmla="val 34616"/>
              <a:gd name="adj2" fmla="val 115190"/>
              <a:gd name="adj3" fmla="val -43269"/>
              <a:gd name="adj4" fmla="val 2433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PC</a:t>
            </a:r>
            <a:endParaRPr kumimoji="0" lang="en-AU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6920" name="Text Box 7"/>
          <p:cNvSpPr txBox="1">
            <a:spLocks noChangeArrowheads="1"/>
          </p:cNvSpPr>
          <p:nvPr/>
        </p:nvSpPr>
        <p:spPr bwMode="auto">
          <a:xfrm>
            <a:off x="7451725" y="4010025"/>
            <a:ext cx="1244600" cy="1079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Flush these</a:t>
            </a:r>
            <a:b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instructions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(Set control</a:t>
            </a:r>
            <a:b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values to 0)</a:t>
            </a:r>
            <a:endParaRPr kumimoji="0" lang="en-AU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6921" name="AutoShape 8"/>
          <p:cNvSpPr>
            <a:spLocks/>
          </p:cNvSpPr>
          <p:nvPr/>
        </p:nvSpPr>
        <p:spPr bwMode="auto">
          <a:xfrm>
            <a:off x="7092950" y="3644900"/>
            <a:ext cx="215900" cy="1800225"/>
          </a:xfrm>
          <a:prstGeom prst="rightBrace">
            <a:avLst>
              <a:gd name="adj1" fmla="val 6948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4210674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Reducing Branch Delay</a:t>
            </a:r>
            <a:endParaRPr lang="en-AU" altLang="en-US"/>
          </a:p>
        </p:txBody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Move hardware to determine outcome to ID stage</a:t>
            </a:r>
          </a:p>
          <a:p>
            <a:pPr lvl="1" eaLnBrk="1" hangingPunct="1"/>
            <a:r>
              <a:rPr lang="en-US" altLang="en-US" sz="2400"/>
              <a:t>Target address adder</a:t>
            </a:r>
          </a:p>
          <a:p>
            <a:pPr lvl="1" eaLnBrk="1" hangingPunct="1"/>
            <a:r>
              <a:rPr lang="en-US" altLang="en-US" sz="2400"/>
              <a:t>Register comparator</a:t>
            </a:r>
          </a:p>
          <a:p>
            <a:pPr eaLnBrk="1" hangingPunct="1"/>
            <a:r>
              <a:rPr lang="en-US" altLang="en-US" sz="2800"/>
              <a:t>Example: branch taken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2000"/>
              <a:t>	</a:t>
            </a:r>
            <a:r>
              <a:rPr lang="en-US" altLang="en-US" sz="2000">
                <a:latin typeface="Lucida Console" panose="020B0609040504020204" pitchFamily="49" charset="0"/>
              </a:rPr>
              <a:t>36:  SUB  X10, X4, X8</a:t>
            </a:r>
            <a:br>
              <a:rPr lang="en-US" altLang="en-US" sz="2000">
                <a:latin typeface="Lucida Console" panose="020B0609040504020204" pitchFamily="49" charset="0"/>
              </a:rPr>
            </a:br>
            <a:r>
              <a:rPr lang="en-US" altLang="en-US" sz="2000">
                <a:latin typeface="Lucida Console" panose="020B0609040504020204" pitchFamily="49" charset="0"/>
              </a:rPr>
              <a:t>40:  CBZ  X1,  X3, 8</a:t>
            </a:r>
            <a:br>
              <a:rPr lang="en-US" altLang="en-US" sz="2000">
                <a:latin typeface="Lucida Console" panose="020B0609040504020204" pitchFamily="49" charset="0"/>
              </a:rPr>
            </a:br>
            <a:r>
              <a:rPr lang="en-US" altLang="en-US" sz="2000">
                <a:latin typeface="Lucida Console" panose="020B0609040504020204" pitchFamily="49" charset="0"/>
              </a:rPr>
              <a:t>44:  AND  X12, X2, X5</a:t>
            </a:r>
            <a:br>
              <a:rPr lang="en-US" altLang="en-US" sz="2000">
                <a:latin typeface="Lucida Console" panose="020B0609040504020204" pitchFamily="49" charset="0"/>
              </a:rPr>
            </a:br>
            <a:r>
              <a:rPr lang="en-US" altLang="en-US" sz="2000">
                <a:latin typeface="Lucida Console" panose="020B0609040504020204" pitchFamily="49" charset="0"/>
              </a:rPr>
              <a:t>48:  ORR  X13, X2, X6</a:t>
            </a:r>
            <a:br>
              <a:rPr lang="en-US" altLang="en-US" sz="2000">
                <a:latin typeface="Lucida Console" panose="020B0609040504020204" pitchFamily="49" charset="0"/>
              </a:rPr>
            </a:br>
            <a:r>
              <a:rPr lang="en-US" altLang="en-US" sz="2000">
                <a:latin typeface="Lucida Console" panose="020B0609040504020204" pitchFamily="49" charset="0"/>
              </a:rPr>
              <a:t>52:  ADD  X14, X4, X2</a:t>
            </a:r>
            <a:br>
              <a:rPr lang="en-US" altLang="en-US" sz="2000">
                <a:latin typeface="Lucida Console" panose="020B0609040504020204" pitchFamily="49" charset="0"/>
              </a:rPr>
            </a:br>
            <a:r>
              <a:rPr lang="en-US" altLang="en-US" sz="2000">
                <a:latin typeface="Lucida Console" panose="020B0609040504020204" pitchFamily="49" charset="0"/>
              </a:rPr>
              <a:t>56:  SUB  X15, X6, X7</a:t>
            </a:r>
            <a:br>
              <a:rPr lang="en-US" altLang="en-US" sz="2000">
                <a:latin typeface="Lucida Console" panose="020B0609040504020204" pitchFamily="49" charset="0"/>
              </a:rPr>
            </a:br>
            <a:r>
              <a:rPr lang="en-US" altLang="en-US" sz="2000">
                <a:latin typeface="Lucida Console" panose="020B0609040504020204" pitchFamily="49" charset="0"/>
              </a:rPr>
              <a:t>     ...</a:t>
            </a:r>
            <a:br>
              <a:rPr lang="en-US" altLang="en-US" sz="2000">
                <a:latin typeface="Lucida Console" panose="020B0609040504020204" pitchFamily="49" charset="0"/>
              </a:rPr>
            </a:br>
            <a:r>
              <a:rPr lang="en-US" altLang="en-US" sz="2000">
                <a:latin typeface="Lucida Console" panose="020B0609040504020204" pitchFamily="49" charset="0"/>
              </a:rPr>
              <a:t>72:  LDUR X4, [X7,#50]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1394046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Example: Branch Taken</a:t>
            </a:r>
          </a:p>
        </p:txBody>
      </p:sp>
      <p:pic>
        <p:nvPicPr>
          <p:cNvPr id="171012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6" y="1071562"/>
            <a:ext cx="8071009" cy="5330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71773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Logic Design Basics</a:t>
            </a:r>
            <a:endParaRPr lang="en-AU" altLang="en-US"/>
          </a:p>
        </p:txBody>
      </p:sp>
      <p:sp>
        <p:nvSpPr>
          <p:cNvPr id="17412" name="Text Box 3"/>
          <p:cNvSpPr txBox="1">
            <a:spLocks noChangeArrowheads="1"/>
          </p:cNvSpPr>
          <p:nvPr/>
        </p:nvSpPr>
        <p:spPr bwMode="auto">
          <a:xfrm rot="5400000">
            <a:off x="7287419" y="1489869"/>
            <a:ext cx="33464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ECEAA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§4.2 Logic Design Conventions</a:t>
            </a:r>
          </a:p>
        </p:txBody>
      </p:sp>
      <p:sp>
        <p:nvSpPr>
          <p:cNvPr id="17413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Information encoded in binary</a:t>
            </a:r>
          </a:p>
          <a:p>
            <a:pPr lvl="1" eaLnBrk="1" hangingPunct="1"/>
            <a:r>
              <a:rPr lang="en-US" altLang="en-US" dirty="0"/>
              <a:t>Low voltage = 0, High voltage = 1</a:t>
            </a:r>
          </a:p>
          <a:p>
            <a:pPr lvl="1" eaLnBrk="1" hangingPunct="1"/>
            <a:r>
              <a:rPr lang="en-US" altLang="en-US" dirty="0"/>
              <a:t>One wire per bit</a:t>
            </a:r>
          </a:p>
          <a:p>
            <a:pPr lvl="1" eaLnBrk="1" hangingPunct="1"/>
            <a:r>
              <a:rPr lang="en-US" altLang="en-US" dirty="0"/>
              <a:t>Multi-bit data encoded on multi-wire buses</a:t>
            </a:r>
          </a:p>
          <a:p>
            <a:pPr eaLnBrk="1" hangingPunct="1"/>
            <a:r>
              <a:rPr lang="en-US" altLang="en-US" dirty="0"/>
              <a:t>Combinational element</a:t>
            </a:r>
          </a:p>
          <a:p>
            <a:pPr lvl="1" eaLnBrk="1" hangingPunct="1"/>
            <a:r>
              <a:rPr lang="en-US" altLang="en-US" dirty="0"/>
              <a:t>Operate on data</a:t>
            </a:r>
          </a:p>
          <a:p>
            <a:pPr lvl="1" eaLnBrk="1" hangingPunct="1"/>
            <a:r>
              <a:rPr lang="en-US" altLang="en-US" dirty="0"/>
              <a:t>Output is a function of input</a:t>
            </a:r>
          </a:p>
          <a:p>
            <a:pPr eaLnBrk="1" hangingPunct="1"/>
            <a:r>
              <a:rPr lang="en-US" altLang="en-US" dirty="0"/>
              <a:t>State (sequential) elements</a:t>
            </a:r>
          </a:p>
          <a:p>
            <a:pPr lvl="1" eaLnBrk="1" hangingPunct="1"/>
            <a:r>
              <a:rPr lang="en-US" altLang="en-US" dirty="0"/>
              <a:t>Store information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7596336" y="221739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333635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Example: Branch Taken</a:t>
            </a:r>
          </a:p>
        </p:txBody>
      </p:sp>
      <p:pic>
        <p:nvPicPr>
          <p:cNvPr id="173060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189038"/>
            <a:ext cx="8158162" cy="511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776135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Dynamic Branch Prediction</a:t>
            </a:r>
          </a:p>
        </p:txBody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In deeper and superscalar pipelines, branch penalty is more significant</a:t>
            </a:r>
          </a:p>
          <a:p>
            <a:pPr eaLnBrk="1" hangingPunct="1"/>
            <a:r>
              <a:rPr lang="en-US" altLang="en-US" sz="2800"/>
              <a:t>Use dynamic prediction</a:t>
            </a:r>
          </a:p>
          <a:p>
            <a:pPr lvl="1" eaLnBrk="1" hangingPunct="1"/>
            <a:r>
              <a:rPr lang="en-US" altLang="en-US" sz="2400"/>
              <a:t>Branch prediction buffer (aka branch history table)</a:t>
            </a:r>
          </a:p>
          <a:p>
            <a:pPr lvl="1" eaLnBrk="1" hangingPunct="1"/>
            <a:r>
              <a:rPr lang="en-US" altLang="en-US" sz="2400"/>
              <a:t>Indexed by recent branch instruction addresses</a:t>
            </a:r>
          </a:p>
          <a:p>
            <a:pPr lvl="1" eaLnBrk="1" hangingPunct="1"/>
            <a:r>
              <a:rPr lang="en-US" altLang="en-US" sz="2400"/>
              <a:t>Stores outcome (taken/not taken)</a:t>
            </a:r>
          </a:p>
          <a:p>
            <a:pPr lvl="1" eaLnBrk="1" hangingPunct="1"/>
            <a:r>
              <a:rPr lang="en-US" altLang="en-US" sz="2400"/>
              <a:t>To execute a branch</a:t>
            </a:r>
          </a:p>
          <a:p>
            <a:pPr lvl="2" eaLnBrk="1" hangingPunct="1"/>
            <a:r>
              <a:rPr lang="en-US" altLang="en-US" sz="2000"/>
              <a:t>Check table, expect the same outcome</a:t>
            </a:r>
          </a:p>
          <a:p>
            <a:pPr lvl="2" eaLnBrk="1" hangingPunct="1"/>
            <a:r>
              <a:rPr lang="en-US" altLang="en-US" sz="2000"/>
              <a:t>Start fetching from fall-through or target</a:t>
            </a:r>
          </a:p>
          <a:p>
            <a:pPr lvl="2" eaLnBrk="1" hangingPunct="1"/>
            <a:r>
              <a:rPr lang="en-US" altLang="en-US" sz="2000"/>
              <a:t>If wrong, flush pipeline and flip prediction</a:t>
            </a:r>
            <a:endParaRPr lang="en-AU" altLang="en-US" sz="200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427922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5" name="Rectangle 2"/>
          <p:cNvSpPr>
            <a:spLocks noChangeArrowheads="1"/>
          </p:cNvSpPr>
          <p:nvPr/>
        </p:nvSpPr>
        <p:spPr bwMode="auto">
          <a:xfrm>
            <a:off x="2700338" y="3140075"/>
            <a:ext cx="2447925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715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1-Bit Predictor: Shortcoming</a:t>
            </a:r>
            <a:endParaRPr lang="en-AU" altLang="en-US"/>
          </a:p>
        </p:txBody>
      </p:sp>
      <p:sp>
        <p:nvSpPr>
          <p:cNvPr id="17715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719137"/>
          </a:xfrm>
        </p:spPr>
        <p:txBody>
          <a:bodyPr/>
          <a:lstStyle/>
          <a:p>
            <a:pPr eaLnBrk="1" hangingPunct="1"/>
            <a:r>
              <a:rPr lang="en-US" altLang="en-US"/>
              <a:t>Inner loop branches mispredicted twice!</a:t>
            </a:r>
            <a:endParaRPr lang="en-AU" altLang="en-US"/>
          </a:p>
        </p:txBody>
      </p:sp>
      <p:sp>
        <p:nvSpPr>
          <p:cNvPr id="177158" name="Text Box 5"/>
          <p:cNvSpPr txBox="1">
            <a:spLocks noChangeArrowheads="1"/>
          </p:cNvSpPr>
          <p:nvPr/>
        </p:nvSpPr>
        <p:spPr bwMode="auto">
          <a:xfrm>
            <a:off x="1617663" y="1916113"/>
            <a:ext cx="3570287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outer: …</a:t>
            </a:r>
            <a:b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</a:b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       …</a:t>
            </a:r>
            <a:b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</a:b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inner: 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       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       CBZ …, …, inner</a:t>
            </a:r>
            <a:b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</a:b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       …</a:t>
            </a:r>
            <a:b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</a:b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onsole" panose="020B0609040504020204" pitchFamily="49" charset="0"/>
                <a:ea typeface="+mn-ea"/>
                <a:cs typeface="+mn-cs"/>
              </a:rPr>
              <a:t>       CBZ …, …, outer</a:t>
            </a:r>
            <a:endParaRPr kumimoji="0" lang="en-AU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ucida Console" panose="020B0609040504020204" pitchFamily="49" charset="0"/>
              <a:ea typeface="+mn-ea"/>
              <a:cs typeface="+mn-cs"/>
            </a:endParaRPr>
          </a:p>
        </p:txBody>
      </p:sp>
      <p:sp>
        <p:nvSpPr>
          <p:cNvPr id="177159" name="Line 6"/>
          <p:cNvSpPr>
            <a:spLocks noChangeShapeType="1"/>
          </p:cNvSpPr>
          <p:nvPr/>
        </p:nvSpPr>
        <p:spPr bwMode="auto">
          <a:xfrm>
            <a:off x="5219700" y="3378200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7160" name="Line 7"/>
          <p:cNvSpPr>
            <a:spLocks noChangeShapeType="1"/>
          </p:cNvSpPr>
          <p:nvPr/>
        </p:nvSpPr>
        <p:spPr bwMode="auto">
          <a:xfrm flipV="1">
            <a:off x="5580063" y="2730500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7161" name="Line 8"/>
          <p:cNvSpPr>
            <a:spLocks noChangeShapeType="1"/>
          </p:cNvSpPr>
          <p:nvPr/>
        </p:nvSpPr>
        <p:spPr bwMode="auto">
          <a:xfrm flipH="1">
            <a:off x="4356100" y="2730500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7162" name="Line 9"/>
          <p:cNvSpPr>
            <a:spLocks noChangeShapeType="1"/>
          </p:cNvSpPr>
          <p:nvPr/>
        </p:nvSpPr>
        <p:spPr bwMode="auto">
          <a:xfrm>
            <a:off x="5219700" y="3954463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7163" name="Line 10"/>
          <p:cNvSpPr>
            <a:spLocks noChangeShapeType="1"/>
          </p:cNvSpPr>
          <p:nvPr/>
        </p:nvSpPr>
        <p:spPr bwMode="auto">
          <a:xfrm flipV="1">
            <a:off x="5940425" y="2082800"/>
            <a:ext cx="0" cy="1871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7164" name="Line 11"/>
          <p:cNvSpPr>
            <a:spLocks noChangeShapeType="1"/>
          </p:cNvSpPr>
          <p:nvPr/>
        </p:nvSpPr>
        <p:spPr bwMode="auto">
          <a:xfrm flipH="1">
            <a:off x="4356100" y="2082800"/>
            <a:ext cx="158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7165" name="Rectangle 12"/>
          <p:cNvSpPr>
            <a:spLocks noChangeArrowheads="1"/>
          </p:cNvSpPr>
          <p:nvPr/>
        </p:nvSpPr>
        <p:spPr bwMode="auto">
          <a:xfrm>
            <a:off x="684213" y="4364038"/>
            <a:ext cx="7772400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1AFBF"/>
              </a:buClr>
              <a:buSzPct val="5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Mispredict as taken on last iteration of inner loop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1AFBF"/>
              </a:buClr>
              <a:buSzPct val="5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Then mispredict as not taken on first iteration of inner loop next time around</a:t>
            </a:r>
            <a:endParaRPr kumimoji="0" lang="en-AU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844135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2-Bit Predictor</a:t>
            </a:r>
            <a:endParaRPr lang="en-AU" altLang="en-US"/>
          </a:p>
        </p:txBody>
      </p:sp>
      <p:sp>
        <p:nvSpPr>
          <p:cNvPr id="17920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Only change prediction on two successive mispredictions</a:t>
            </a:r>
            <a:endParaRPr lang="en-AU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93</a:t>
            </a:fld>
            <a:endParaRPr lang="nl-NL" dirty="0"/>
          </a:p>
        </p:txBody>
      </p:sp>
      <p:pic>
        <p:nvPicPr>
          <p:cNvPr id="7" name="Picture 1" descr="f04-62-9780128017333"/>
          <p:cNvPicPr>
            <a:picLocks noGrp="1" noChangeAspect="1"/>
          </p:cNvPicPr>
          <p:nvPr isPhoto="1"/>
        </p:nvPicPr>
        <p:blipFill>
          <a:blip r:embed="rId3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223" y="2275432"/>
            <a:ext cx="7001201" cy="4249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231765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Calculating the Branch Target</a:t>
            </a:r>
            <a:endParaRPr lang="en-AU" altLang="en-US"/>
          </a:p>
        </p:txBody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Even with predictor, still need to calculate the target address</a:t>
            </a:r>
          </a:p>
          <a:p>
            <a:pPr lvl="1" eaLnBrk="1" hangingPunct="1"/>
            <a:r>
              <a:rPr lang="en-US" altLang="en-US"/>
              <a:t>1-cycle penalty for a taken branch</a:t>
            </a:r>
          </a:p>
          <a:p>
            <a:pPr eaLnBrk="1" hangingPunct="1"/>
            <a:r>
              <a:rPr lang="en-US" altLang="en-US"/>
              <a:t>Branch target buffer</a:t>
            </a:r>
          </a:p>
          <a:p>
            <a:pPr lvl="1" eaLnBrk="1" hangingPunct="1"/>
            <a:r>
              <a:rPr lang="en-US" altLang="en-US"/>
              <a:t>Cache of target addresses</a:t>
            </a:r>
          </a:p>
          <a:p>
            <a:pPr lvl="1" eaLnBrk="1" hangingPunct="1"/>
            <a:r>
              <a:rPr lang="en-US" altLang="en-US"/>
              <a:t>Indexed by PC when instruction fetched</a:t>
            </a:r>
          </a:p>
          <a:p>
            <a:pPr lvl="2" eaLnBrk="1" hangingPunct="1"/>
            <a:r>
              <a:rPr lang="en-US" altLang="en-US"/>
              <a:t>If hit and instruction is branch predicted taken, can fetch target immediately</a:t>
            </a:r>
            <a:endParaRPr lang="en-AU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341482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Fallacies</a:t>
            </a:r>
            <a:endParaRPr lang="en-AU" altLang="en-US" sz="4000"/>
          </a:p>
        </p:txBody>
      </p:sp>
      <p:sp>
        <p:nvSpPr>
          <p:cNvPr id="2590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Pipelining is easy (!)</a:t>
            </a:r>
          </a:p>
          <a:p>
            <a:pPr lvl="1" eaLnBrk="1" hangingPunct="1"/>
            <a:r>
              <a:rPr lang="en-US" altLang="en-US" sz="2400"/>
              <a:t>The basic idea is easy</a:t>
            </a:r>
          </a:p>
          <a:p>
            <a:pPr lvl="1" eaLnBrk="1" hangingPunct="1"/>
            <a:r>
              <a:rPr lang="en-US" altLang="en-US" sz="2400"/>
              <a:t>The devil is in the details</a:t>
            </a:r>
          </a:p>
          <a:p>
            <a:pPr lvl="2" eaLnBrk="1" hangingPunct="1"/>
            <a:r>
              <a:rPr lang="en-US" altLang="en-US" sz="2000"/>
              <a:t>e.g., detecting data hazards</a:t>
            </a:r>
          </a:p>
          <a:p>
            <a:pPr eaLnBrk="1" hangingPunct="1"/>
            <a:r>
              <a:rPr lang="en-US" altLang="en-US" sz="2800"/>
              <a:t>Pipelining is independent of technology</a:t>
            </a:r>
          </a:p>
          <a:p>
            <a:pPr lvl="1" eaLnBrk="1" hangingPunct="1"/>
            <a:r>
              <a:rPr lang="en-US" altLang="en-US" sz="2400"/>
              <a:t>So why haven’t we always done pipelining?</a:t>
            </a:r>
          </a:p>
          <a:p>
            <a:pPr lvl="1" eaLnBrk="1" hangingPunct="1"/>
            <a:r>
              <a:rPr lang="en-US" altLang="en-US" sz="2400"/>
              <a:t>More transistors make more advanced techniques feasible</a:t>
            </a:r>
          </a:p>
          <a:p>
            <a:pPr lvl="1" eaLnBrk="1" hangingPunct="1"/>
            <a:r>
              <a:rPr lang="en-US" altLang="en-US" sz="2400"/>
              <a:t>Pipeline-related ISA design needs to take account of technology trends</a:t>
            </a:r>
          </a:p>
          <a:p>
            <a:pPr lvl="2" eaLnBrk="1" hangingPunct="1"/>
            <a:r>
              <a:rPr lang="en-US" altLang="en-US" sz="2000"/>
              <a:t>e.g., predicated instructions</a:t>
            </a:r>
            <a:endParaRPr lang="en-AU" altLang="en-US" sz="2000"/>
          </a:p>
        </p:txBody>
      </p:sp>
      <p:sp>
        <p:nvSpPr>
          <p:cNvPr id="259077" name="Text Box 4"/>
          <p:cNvSpPr txBox="1">
            <a:spLocks noChangeArrowheads="1"/>
          </p:cNvSpPr>
          <p:nvPr/>
        </p:nvSpPr>
        <p:spPr bwMode="auto">
          <a:xfrm rot="5400000">
            <a:off x="7509669" y="1267619"/>
            <a:ext cx="29019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ECEAA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§4.14 Fallacies and Pitfalls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4426196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Concluding Remarks</a:t>
            </a:r>
            <a:endParaRPr lang="en-AU" altLang="en-US"/>
          </a:p>
        </p:txBody>
      </p:sp>
      <p:sp>
        <p:nvSpPr>
          <p:cNvPr id="263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ISA influences design of </a:t>
            </a:r>
            <a:r>
              <a:rPr lang="en-US" altLang="en-US" sz="2800" dirty="0" err="1"/>
              <a:t>datapath</a:t>
            </a:r>
            <a:r>
              <a:rPr lang="en-US" altLang="en-US" sz="2800" dirty="0"/>
              <a:t> and control</a:t>
            </a:r>
          </a:p>
          <a:p>
            <a:pPr eaLnBrk="1" hangingPunct="1"/>
            <a:r>
              <a:rPr lang="en-US" altLang="en-US" sz="2800" dirty="0" err="1"/>
              <a:t>Datapath</a:t>
            </a:r>
            <a:r>
              <a:rPr lang="en-US" altLang="en-US" sz="2800" dirty="0"/>
              <a:t> and control influence design of ISA</a:t>
            </a:r>
          </a:p>
          <a:p>
            <a:pPr eaLnBrk="1" hangingPunct="1"/>
            <a:r>
              <a:rPr lang="en-US" altLang="en-US" sz="2800" dirty="0"/>
              <a:t>Pipelining improves instruction throughput</a:t>
            </a:r>
            <a:br>
              <a:rPr lang="en-US" altLang="en-US" sz="2800" dirty="0"/>
            </a:br>
            <a:r>
              <a:rPr lang="en-US" altLang="en-US" sz="2800" dirty="0"/>
              <a:t>using parallelism</a:t>
            </a:r>
          </a:p>
          <a:p>
            <a:pPr lvl="1" eaLnBrk="1" hangingPunct="1"/>
            <a:r>
              <a:rPr lang="en-US" altLang="en-US" sz="2400" dirty="0"/>
              <a:t>More instructions completed per second</a:t>
            </a:r>
          </a:p>
          <a:p>
            <a:pPr lvl="1" eaLnBrk="1" hangingPunct="1"/>
            <a:r>
              <a:rPr lang="en-US" altLang="en-US" sz="2400" dirty="0"/>
              <a:t>Latency for each instruction not reduced</a:t>
            </a:r>
          </a:p>
          <a:p>
            <a:pPr eaLnBrk="1" hangingPunct="1"/>
            <a:r>
              <a:rPr lang="en-US" altLang="en-US" sz="2800" dirty="0"/>
              <a:t>Hazards: structural, data, control</a:t>
            </a:r>
          </a:p>
        </p:txBody>
      </p:sp>
      <p:sp>
        <p:nvSpPr>
          <p:cNvPr id="263173" name="Text Box 4"/>
          <p:cNvSpPr txBox="1">
            <a:spLocks noChangeArrowheads="1"/>
          </p:cNvSpPr>
          <p:nvPr/>
        </p:nvSpPr>
        <p:spPr bwMode="auto">
          <a:xfrm rot="5400000">
            <a:off x="7490619" y="1286669"/>
            <a:ext cx="29400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ECEAA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§4.14 Concluding Remarks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H4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7810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PCP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d4e">
  <a:themeElements>
    <a:clrScheme name="cod4e 7">
      <a:dk1>
        <a:srgbClr val="000000"/>
      </a:dk1>
      <a:lt1>
        <a:srgbClr val="FFFFFF"/>
      </a:lt1>
      <a:dk2>
        <a:srgbClr val="0039A6"/>
      </a:dk2>
      <a:lt2>
        <a:srgbClr val="808080"/>
      </a:lt2>
      <a:accent1>
        <a:srgbClr val="9FCAD3"/>
      </a:accent1>
      <a:accent2>
        <a:srgbClr val="C0C0C0"/>
      </a:accent2>
      <a:accent3>
        <a:srgbClr val="FFFFFF"/>
      </a:accent3>
      <a:accent4>
        <a:srgbClr val="000000"/>
      </a:accent4>
      <a:accent5>
        <a:srgbClr val="CDE1E6"/>
      </a:accent5>
      <a:accent6>
        <a:srgbClr val="AEAEAE"/>
      </a:accent6>
      <a:hlink>
        <a:srgbClr val="91AFBF"/>
      </a:hlink>
      <a:folHlink>
        <a:srgbClr val="ECEAAC"/>
      </a:folHlink>
    </a:clrScheme>
    <a:fontScheme name="cod4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od4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d4e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d4e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d4e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d4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d4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d4e 7">
        <a:dk1>
          <a:srgbClr val="000000"/>
        </a:dk1>
        <a:lt1>
          <a:srgbClr val="FFFFFF"/>
        </a:lt1>
        <a:dk2>
          <a:srgbClr val="0039A6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1884</TotalTime>
  <Words>4906</Words>
  <Application>Microsoft Office PowerPoint</Application>
  <PresentationFormat>Diavoorstelling (4:3)</PresentationFormat>
  <Paragraphs>1207</Paragraphs>
  <Slides>96</Slides>
  <Notes>96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Diatitels</vt:lpstr>
      </vt:variant>
      <vt:variant>
        <vt:i4>96</vt:i4>
      </vt:variant>
    </vt:vector>
  </HeadingPairs>
  <TitlesOfParts>
    <vt:vector size="105" baseType="lpstr">
      <vt:lpstr>Arial</vt:lpstr>
      <vt:lpstr>Arial Black</vt:lpstr>
      <vt:lpstr>Calibri</vt:lpstr>
      <vt:lpstr>Corbel</vt:lpstr>
      <vt:lpstr>Lucida Console</vt:lpstr>
      <vt:lpstr>Times New Roman</vt:lpstr>
      <vt:lpstr>Wingdings</vt:lpstr>
      <vt:lpstr>Office-thema</vt:lpstr>
      <vt:lpstr>cod4e</vt:lpstr>
      <vt:lpstr>PowerPoint-presentatie</vt:lpstr>
      <vt:lpstr>Planning CTA01</vt:lpstr>
      <vt:lpstr>Chapter 4</vt:lpstr>
      <vt:lpstr>Introduction</vt:lpstr>
      <vt:lpstr>Instruction Execution</vt:lpstr>
      <vt:lpstr>CPU Overview</vt:lpstr>
      <vt:lpstr>Multiplexers</vt:lpstr>
      <vt:lpstr>Control</vt:lpstr>
      <vt:lpstr>Logic Design Basics</vt:lpstr>
      <vt:lpstr>Combinational Elements</vt:lpstr>
      <vt:lpstr>Sequential Elements</vt:lpstr>
      <vt:lpstr>Sequential Elements</vt:lpstr>
      <vt:lpstr>Clocking Methodology</vt:lpstr>
      <vt:lpstr>Building a Datapath</vt:lpstr>
      <vt:lpstr>Instruction Fetch</vt:lpstr>
      <vt:lpstr>R-type Instructions ADD, SUB, AND, ORR</vt:lpstr>
      <vt:lpstr>D-type Instructions LDUR, STUR</vt:lpstr>
      <vt:lpstr>CB-type Instruction CBZ</vt:lpstr>
      <vt:lpstr>Branch Instructions</vt:lpstr>
      <vt:lpstr>Composing the Elements</vt:lpstr>
      <vt:lpstr>R-Type/D-Type Datapath</vt:lpstr>
      <vt:lpstr>Full Datapath</vt:lpstr>
      <vt:lpstr>ALU Control</vt:lpstr>
      <vt:lpstr>ALU Control</vt:lpstr>
      <vt:lpstr>The Main Control Unit</vt:lpstr>
      <vt:lpstr>Datapath With Control</vt:lpstr>
      <vt:lpstr>Control signals</vt:lpstr>
      <vt:lpstr>Implementing B-type (B)</vt:lpstr>
      <vt:lpstr>Datapath With B Added</vt:lpstr>
      <vt:lpstr>Performance Issues</vt:lpstr>
      <vt:lpstr>Pipelining Analogy</vt:lpstr>
      <vt:lpstr>LEGv8 Pipeline</vt:lpstr>
      <vt:lpstr>Pipeline Performance</vt:lpstr>
      <vt:lpstr>Pipeline Performance</vt:lpstr>
      <vt:lpstr>Pipeline Speedup</vt:lpstr>
      <vt:lpstr>Pipelining and ISA Design</vt:lpstr>
      <vt:lpstr>Hazards</vt:lpstr>
      <vt:lpstr>Structure Hazards</vt:lpstr>
      <vt:lpstr>Structure Hazards</vt:lpstr>
      <vt:lpstr>Data Hazards</vt:lpstr>
      <vt:lpstr>Stalling (aka insert bubbles)</vt:lpstr>
      <vt:lpstr>Forwarding (aka Bypassing)</vt:lpstr>
      <vt:lpstr>Load-Use Data Hazard</vt:lpstr>
      <vt:lpstr>Load-Use Data Hazard</vt:lpstr>
      <vt:lpstr>Code Scheduling to Avoid Stalls</vt:lpstr>
      <vt:lpstr>Control Hazards</vt:lpstr>
      <vt:lpstr>Stall on Branch</vt:lpstr>
      <vt:lpstr>Branch Prediction</vt:lpstr>
      <vt:lpstr>More-Realistic Branch Prediction</vt:lpstr>
      <vt:lpstr>Pipeline Summary</vt:lpstr>
      <vt:lpstr>Planning CTA01</vt:lpstr>
      <vt:lpstr>LEGv8 Pipelined Datapath</vt:lpstr>
      <vt:lpstr>Pipeline registers</vt:lpstr>
      <vt:lpstr>Pipeline Operation</vt:lpstr>
      <vt:lpstr>IF for Load, Store, …</vt:lpstr>
      <vt:lpstr>ID for Load, Store, …</vt:lpstr>
      <vt:lpstr>EX for Load</vt:lpstr>
      <vt:lpstr>MEM for Load</vt:lpstr>
      <vt:lpstr>WB for Load</vt:lpstr>
      <vt:lpstr>Corrected Datapath for Load</vt:lpstr>
      <vt:lpstr>EX for Store</vt:lpstr>
      <vt:lpstr>MEM for Store</vt:lpstr>
      <vt:lpstr>WB for Store</vt:lpstr>
      <vt:lpstr>Multi-Cycle Pipeline Diagram</vt:lpstr>
      <vt:lpstr>Multi-Cycle Pipeline Diagram</vt:lpstr>
      <vt:lpstr>Single-Cycle Pipeline Diagram</vt:lpstr>
      <vt:lpstr>Pipelined Control (Simplified)</vt:lpstr>
      <vt:lpstr>Pipelined Control</vt:lpstr>
      <vt:lpstr>Pipelined Control</vt:lpstr>
      <vt:lpstr>Data Hazards in ALU Instructions</vt:lpstr>
      <vt:lpstr>Dependencies &amp; Forwarding</vt:lpstr>
      <vt:lpstr>Detecting the Need to Forward</vt:lpstr>
      <vt:lpstr>Detecting the Need to Forward</vt:lpstr>
      <vt:lpstr>Forwarding Paths</vt:lpstr>
      <vt:lpstr>Forwarding Conditions</vt:lpstr>
      <vt:lpstr>Forwarding Condition EX hazard</vt:lpstr>
      <vt:lpstr>Forwarding Condition MEM hazard</vt:lpstr>
      <vt:lpstr>Double Data Hazard</vt:lpstr>
      <vt:lpstr>Revised Forwarding Condition</vt:lpstr>
      <vt:lpstr>Datapath with Forwarding</vt:lpstr>
      <vt:lpstr>Datapath Detail</vt:lpstr>
      <vt:lpstr>Load-Use Hazard Detection</vt:lpstr>
      <vt:lpstr>How to Stall the Pipeline</vt:lpstr>
      <vt:lpstr>Load-Use Data Hazard</vt:lpstr>
      <vt:lpstr>Datapath with Hazard Detection</vt:lpstr>
      <vt:lpstr>Stalls and Performance</vt:lpstr>
      <vt:lpstr>Branch Hazards</vt:lpstr>
      <vt:lpstr>Reducing Branch Delay</vt:lpstr>
      <vt:lpstr>Example: Branch Taken</vt:lpstr>
      <vt:lpstr>Example: Branch Taken</vt:lpstr>
      <vt:lpstr>Dynamic Branch Prediction</vt:lpstr>
      <vt:lpstr>1-Bit Predictor: Shortcoming</vt:lpstr>
      <vt:lpstr>2-Bit Predictor</vt:lpstr>
      <vt:lpstr>Calculating the Branch Target</vt:lpstr>
      <vt:lpstr>Fallacies</vt:lpstr>
      <vt:lpstr>Concluding Remarks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PelJH</dc:creator>
  <cp:lastModifiedBy>Broeders, J.Z.M. (Harry)</cp:lastModifiedBy>
  <cp:revision>418</cp:revision>
  <dcterms:modified xsi:type="dcterms:W3CDTF">2020-08-25T06:28:38Z</dcterms:modified>
</cp:coreProperties>
</file>