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49"/>
  </p:notesMasterIdLst>
  <p:handoutMasterIdLst>
    <p:handoutMasterId r:id="rId50"/>
  </p:handoutMasterIdLst>
  <p:sldIdLst>
    <p:sldId id="497" r:id="rId3"/>
    <p:sldId id="358" r:id="rId4"/>
    <p:sldId id="498" r:id="rId5"/>
    <p:sldId id="499" r:id="rId6"/>
    <p:sldId id="603" r:id="rId7"/>
    <p:sldId id="500" r:id="rId8"/>
    <p:sldId id="501" r:id="rId9"/>
    <p:sldId id="502" r:id="rId10"/>
    <p:sldId id="514" r:id="rId11"/>
    <p:sldId id="515" r:id="rId12"/>
    <p:sldId id="516" r:id="rId13"/>
    <p:sldId id="517" r:id="rId14"/>
    <p:sldId id="518" r:id="rId15"/>
    <p:sldId id="519" r:id="rId16"/>
    <p:sldId id="520" r:id="rId17"/>
    <p:sldId id="521" r:id="rId18"/>
    <p:sldId id="522" r:id="rId19"/>
    <p:sldId id="605" r:id="rId20"/>
    <p:sldId id="523" r:id="rId21"/>
    <p:sldId id="524" r:id="rId22"/>
    <p:sldId id="525" r:id="rId23"/>
    <p:sldId id="526" r:id="rId24"/>
    <p:sldId id="527" r:id="rId25"/>
    <p:sldId id="528" r:id="rId26"/>
    <p:sldId id="529" r:id="rId27"/>
    <p:sldId id="533" r:id="rId28"/>
    <p:sldId id="534" r:id="rId29"/>
    <p:sldId id="604" r:id="rId30"/>
    <p:sldId id="535" r:id="rId31"/>
    <p:sldId id="536" r:id="rId32"/>
    <p:sldId id="537" r:id="rId33"/>
    <p:sldId id="538" r:id="rId34"/>
    <p:sldId id="539" r:id="rId35"/>
    <p:sldId id="540" r:id="rId36"/>
    <p:sldId id="541" r:id="rId37"/>
    <p:sldId id="542" r:id="rId38"/>
    <p:sldId id="543" r:id="rId39"/>
    <p:sldId id="544" r:id="rId40"/>
    <p:sldId id="545" r:id="rId41"/>
    <p:sldId id="546" r:id="rId42"/>
    <p:sldId id="547" r:id="rId43"/>
    <p:sldId id="548" r:id="rId44"/>
    <p:sldId id="549" r:id="rId45"/>
    <p:sldId id="551" r:id="rId46"/>
    <p:sldId id="602" r:id="rId47"/>
    <p:sldId id="607" r:id="rId4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32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281" autoAdjust="0"/>
    <p:restoredTop sz="88714" autoAdjust="0"/>
  </p:normalViewPr>
  <p:slideViewPr>
    <p:cSldViewPr>
      <p:cViewPr varScale="1">
        <p:scale>
          <a:sx n="110" d="100"/>
          <a:sy n="110" d="100"/>
        </p:scale>
        <p:origin x="16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637A6-65F2-439F-AC61-E48094990128}" type="datetimeFigureOut">
              <a:rPr lang="en-GB" smtClean="0"/>
              <a:pPr/>
              <a:t>12/10/2020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7406B-5EBD-4B8F-B136-2E7D3A931772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219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63784-BB27-424D-BCD1-75E5752009C4}" type="datetimeFigureOut">
              <a:rPr lang="en-GB" smtClean="0"/>
              <a:pPr/>
              <a:t>12/10/2020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B639E-28E7-4199-A1F9-055711766380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22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735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C49F51-3490-462F-93D7-A189B0CFFF97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389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9E23C8-8566-45DA-8A25-A554E018DCA9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4507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C75CD82-0B04-434A-89CC-7BECF164089F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409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872CE2-43F5-418A-8573-DCCA3A380167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9813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B0D7FD-0AD0-42A0-BA7E-5C0D1005016A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430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8A26BC-4DA1-43C6-AE66-88CC34D101A8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0733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BE2526-C0F6-40EE-B75D-73FBDD4ECEDC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450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59DDCE6-F2FA-4E79-8BEC-25D65BF39A38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13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375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04D9114-16E2-4F7C-8260-C2857B70A0E6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471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E2C96E-8D95-4F9D-9129-6D8EE925D41A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14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25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69476B7-3A67-4E33-A3F2-2B10634B98BB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491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4063A36-9A0F-4D0A-9161-4EEB5F072040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15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98185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3F93DF-EF15-4994-9CB3-9CF6B379FF53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512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40C5582-D161-4064-8478-2B450F2D5B7C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16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55302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2C2703-CFC8-4D8D-8D6A-923D51C00A47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532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DF6C77-A262-4BD2-913E-A5CB78D86EDD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81521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2C2703-CFC8-4D8D-8D6A-923D51C00A47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532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DF6C77-A262-4BD2-913E-A5CB78D86EDD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18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2864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C45B96-BDAA-43DD-8257-FEE07AB9FC57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553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B7C7EF-0C65-41DC-8D15-7CEAFB5D087E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19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6640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1737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87F5FA0-9D0C-49C2-8EA5-66CB73C97C88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573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A0C56F-A5AD-47A8-8E1B-D35AF528275A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99786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B6C4D5C-2FA6-40BF-8993-EF7CB73665A0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3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593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95B99E-38E5-48C9-BB5D-653AC2F5BCA6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3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2637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31477C-B8E3-45C7-92D3-833A62AE3656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614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DC7A23-B510-42CD-AA5B-909CF08A8D80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9405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AE6D6F7-7937-4E98-84A4-87A8F58064B6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634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BB90018-CF85-4828-891B-89C4F205CAA8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23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63899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5E19CC8-9F0C-4F51-A66E-B8E49F5AD045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655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E2265B-9521-413E-B713-9930B6B25F60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24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34339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AD6C5E-0408-4229-898E-17BC25B0F105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5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675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58187E-E199-49FC-9335-C5083D282FF4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25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5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10093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C829E3E-D033-4279-B7BE-1EAD19B8A03B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757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0F53996-F3F1-40F6-91EB-B24F0601EBCB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26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3441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F1951C-7EAB-4A8E-81E2-858FE1A9F06C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778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C05F2A-02A8-4658-BEED-BF9BD3B7FBF8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27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39729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F1951C-7EAB-4A8E-81E2-858FE1A9F06C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778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C05F2A-02A8-4658-BEED-BF9BD3B7FBF8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28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5427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5A6C51-89B7-4658-8AFF-6AE489487B6B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798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1A38FC-FC25-4B1C-980E-8BF08332D16C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29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293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093320-E94A-42F1-BD45-9D165EB9F03B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61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0DF6B6F-0B1B-45D1-BC46-DAC6226FDE2C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03272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0A8D99-2A26-49E1-85D8-B6F66686AEFB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819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DC24866-7126-4AF9-8288-94B1ADDE756F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1433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65DBB68-7ABC-44CB-A166-5E49883553BC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839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042E8E-0811-46AC-B48D-AD237CD67C87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2887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7533302-AA83-42D4-B11B-0B7B3BEA982B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60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860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3F4EEC8-7A6E-470C-BD12-71F200DC7152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32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60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96109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167F92-8A36-4F4F-A534-9C384A8CF52A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0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880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B23199D-1557-41E1-9426-780E75FDCA2E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33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0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786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996331-239A-414D-A2DD-9EA8FAA60D0E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901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A0A51A5-28D9-431D-B9B3-88A94C56C750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34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07801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BA7C20F-BCF9-4C99-882C-3589975682BE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921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B87CAF9-4388-4CDE-93AA-81F0CD9EE01B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35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2668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269A428-CBA6-4496-8F87-A25372D3FAEE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2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942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969D82-2A7B-46DB-A8DE-68E6F6F1F38A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36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2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545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23DDE5-F60A-4A2A-AEF3-CED247316B55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962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7D8926-CB4E-4060-8F6D-53556063F4CD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37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80669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53B33F1-950A-41C1-A31E-6367A4346DBB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983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B9A4D9-5CE3-4431-A4CD-4BB5830DC468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38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33320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C54CA4E-5D40-4ACB-9978-B75AA03F79A2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03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1003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864764-645A-4D83-AE6D-A1385D89CD5C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39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03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381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E1D16A-77C7-4871-9E4D-1FD41C0EA92D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81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E6F358-F295-41A2-A6A5-870EA2405BC4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77664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102DF0-A78C-4DAF-A667-F25C77FA3491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1024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1B163A-C911-4796-899F-13447F2F4EE6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48364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26B9089-FD84-4296-9CCE-CE8BC060BCAD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1044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D17365A-3F01-4EF1-8268-39B3070CF481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41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627772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68AB2C-78D7-4BBB-939D-B182A44342E9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65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1065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CDE6C79-5AAE-4048-A253-0C642BA3C108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42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65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46394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46E3EA-FC3C-494B-89EE-281B3C6FF705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85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1085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DC05C1-DFEC-4193-B480-30C4F5DDEAB3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43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85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02440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CD6E2B-5E7A-4E79-93E1-884978470B89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78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2078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00682A8-A73F-42AA-AE0B-784D724D6265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45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78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80444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BB639E-28E7-4199-A1F9-055711766380}" type="slidenum">
              <a:rPr lang="en-GB" sz="1300" smtClean="0">
                <a:solidFill>
                  <a:prstClr val="black"/>
                </a:solidFill>
              </a:rPr>
              <a:pPr>
                <a:defRPr/>
              </a:pPr>
              <a:t>46</a:t>
            </a:fld>
            <a:endParaRPr lang="en-GB" sz="13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82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090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3D1EC2-89D3-49D3-97A0-78D90D76B111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102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92935D-1DF8-47C6-AD79-E917D1A89244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1509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82CF87-03CD-4536-8D0B-6C3F016E2A26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4B52C1-FD60-49EE-A343-5A15AFA7D735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0763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EBC6A3-2EB5-4A43-862E-F72C0173C2D9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143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0C3D43-8183-42C7-B86C-94C48067F51F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9727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Morgan Kaufmann Publishers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EE75B48-5F85-4733-915D-6AFE527EB4AF}" type="datetime3">
              <a:rPr lang="en-AU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 October, 2020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5 — Large and Fast: Exploiting Memory Hierarchy</a:t>
            </a:r>
          </a:p>
        </p:txBody>
      </p:sp>
      <p:sp>
        <p:nvSpPr>
          <p:cNvPr id="368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66B464-0FDE-4234-856B-34B0C158CACB}" type="slidenum">
              <a:rPr lang="en-A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9</a:t>
            </a:fld>
            <a:endParaRPr lang="en-A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48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H5 V 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7"/>
          <p:cNvSpPr>
            <a:spLocks noChangeArrowheads="1"/>
          </p:cNvSpPr>
          <p:nvPr/>
        </p:nvSpPr>
        <p:spPr bwMode="auto">
          <a:xfrm>
            <a:off x="1619250" y="1125538"/>
            <a:ext cx="28575" cy="573246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36"/>
          <p:cNvSpPr>
            <a:spLocks noChangeArrowheads="1"/>
          </p:cNvSpPr>
          <p:nvPr/>
        </p:nvSpPr>
        <p:spPr bwMode="auto">
          <a:xfrm>
            <a:off x="1981200" y="1987550"/>
            <a:ext cx="36513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37"/>
          <p:cNvSpPr>
            <a:spLocks noChangeArrowheads="1"/>
          </p:cNvSpPr>
          <p:nvPr/>
        </p:nvSpPr>
        <p:spPr bwMode="auto">
          <a:xfrm>
            <a:off x="1763713" y="2708275"/>
            <a:ext cx="7380287" cy="730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38"/>
          <p:cNvSpPr>
            <a:spLocks noChangeArrowheads="1"/>
          </p:cNvSpPr>
          <p:nvPr/>
        </p:nvSpPr>
        <p:spPr bwMode="auto">
          <a:xfrm>
            <a:off x="0" y="0"/>
            <a:ext cx="9144000" cy="1125538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46"/>
          <p:cNvSpPr>
            <a:spLocks noChangeArrowheads="1"/>
          </p:cNvSpPr>
          <p:nvPr/>
        </p:nvSpPr>
        <p:spPr bwMode="auto">
          <a:xfrm>
            <a:off x="0" y="1125538"/>
            <a:ext cx="9144000" cy="1746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48"/>
          <p:cNvSpPr>
            <a:spLocks noChangeArrowheads="1"/>
          </p:cNvSpPr>
          <p:nvPr/>
        </p:nvSpPr>
        <p:spPr bwMode="auto">
          <a:xfrm>
            <a:off x="1619250" y="549275"/>
            <a:ext cx="28575" cy="576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" name="Picture 14" descr="MK Logo (2)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1938"/>
            <a:ext cx="1155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3"/>
          <p:cNvGrpSpPr>
            <a:grpSpLocks/>
          </p:cNvGrpSpPr>
          <p:nvPr userDrawn="1"/>
        </p:nvGrpSpPr>
        <p:grpSpPr bwMode="auto">
          <a:xfrm>
            <a:off x="1774825" y="104775"/>
            <a:ext cx="6084888" cy="868363"/>
            <a:chOff x="1774113" y="104757"/>
            <a:chExt cx="6084936" cy="868541"/>
          </a:xfrm>
        </p:grpSpPr>
        <p:sp>
          <p:nvSpPr>
            <p:cNvPr id="12" name="TextBox 15"/>
            <p:cNvSpPr txBox="1"/>
            <p:nvPr userDrawn="1"/>
          </p:nvSpPr>
          <p:spPr>
            <a:xfrm>
              <a:off x="1774113" y="104757"/>
              <a:ext cx="6084936" cy="55415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3000" b="1" cap="small" dirty="0">
                  <a:solidFill>
                    <a:srgbClr val="FFFFFF"/>
                  </a:solidFill>
                  <a:latin typeface="Corbel" pitchFamily="34" charset="0"/>
                </a:rPr>
                <a:t>Computer Organization and Design</a:t>
              </a:r>
              <a:endParaRPr lang="en-US" sz="3000" b="1" cap="small" dirty="0">
                <a:solidFill>
                  <a:srgbClr val="FFFFFF"/>
                </a:solidFill>
                <a:latin typeface="Corbel" pitchFamily="34" charset="0"/>
              </a:endParaRPr>
            </a:p>
          </p:txBody>
        </p:sp>
        <p:sp>
          <p:nvSpPr>
            <p:cNvPr id="13" name="TextBox 16"/>
            <p:cNvSpPr txBox="1">
              <a:spLocks noChangeArrowheads="1"/>
            </p:cNvSpPr>
            <p:nvPr userDrawn="1"/>
          </p:nvSpPr>
          <p:spPr bwMode="auto">
            <a:xfrm>
              <a:off x="2844096" y="573166"/>
              <a:ext cx="3957669" cy="400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altLang="en-US" sz="2000">
                  <a:solidFill>
                    <a:srgbClr val="FFFFFF"/>
                  </a:solidFill>
                </a:rPr>
                <a:t>The Hardware/Software Interface</a:t>
              </a:r>
              <a:endParaRPr lang="en-US" altLang="en-US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Group 17"/>
          <p:cNvGrpSpPr>
            <a:grpSpLocks/>
          </p:cNvGrpSpPr>
          <p:nvPr userDrawn="1"/>
        </p:nvGrpSpPr>
        <p:grpSpPr bwMode="auto">
          <a:xfrm>
            <a:off x="7999413" y="93663"/>
            <a:ext cx="936625" cy="935037"/>
            <a:chOff x="7956376" y="116632"/>
            <a:chExt cx="936104" cy="936104"/>
          </a:xfrm>
        </p:grpSpPr>
        <p:sp>
          <p:nvSpPr>
            <p:cNvPr id="15" name="32-Point Star 18"/>
            <p:cNvSpPr>
              <a:spLocks noChangeArrowheads="1"/>
            </p:cNvSpPr>
            <p:nvPr userDrawn="1"/>
          </p:nvSpPr>
          <p:spPr bwMode="auto">
            <a:xfrm>
              <a:off x="7956376" y="116632"/>
              <a:ext cx="936104" cy="936104"/>
            </a:xfrm>
            <a:prstGeom prst="star32">
              <a:avLst>
                <a:gd name="adj" fmla="val 37500"/>
              </a:avLst>
            </a:prstGeom>
            <a:solidFill>
              <a:srgbClr val="C0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AU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" name="TextBox 19"/>
            <p:cNvSpPr txBox="1">
              <a:spLocks noChangeArrowheads="1"/>
            </p:cNvSpPr>
            <p:nvPr userDrawn="1"/>
          </p:nvSpPr>
          <p:spPr bwMode="auto">
            <a:xfrm>
              <a:off x="8111864" y="262849"/>
              <a:ext cx="642579" cy="616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AU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dirty="0">
                  <a:solidFill>
                    <a:srgbClr val="FFFFFF"/>
                  </a:solidFill>
                  <a:latin typeface="Arial Black" pitchFamily="34" charset="0"/>
                </a:rPr>
                <a:t>ARM</a:t>
              </a:r>
            </a:p>
            <a:p>
              <a:pPr>
                <a:defRPr/>
              </a:pPr>
              <a:endParaRPr lang="en-US" sz="2000" dirty="0">
                <a:solidFill>
                  <a:srgbClr val="FFFFFF"/>
                </a:solidFill>
                <a:latin typeface="Arial Black" pitchFamily="34" charset="0"/>
              </a:endParaRPr>
            </a:p>
          </p:txBody>
        </p:sp>
        <p:sp>
          <p:nvSpPr>
            <p:cNvPr id="17" name="TextBox 20"/>
            <p:cNvSpPr txBox="1">
              <a:spLocks noChangeArrowheads="1"/>
            </p:cNvSpPr>
            <p:nvPr userDrawn="1"/>
          </p:nvSpPr>
          <p:spPr bwMode="auto">
            <a:xfrm>
              <a:off x="8064266" y="517139"/>
              <a:ext cx="733017" cy="308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AU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600"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Edition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4199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2409825" y="1844675"/>
            <a:ext cx="5832475" cy="762000"/>
          </a:xfrm>
        </p:spPr>
        <p:txBody>
          <a:bodyPr anchor="t"/>
          <a:lstStyle>
            <a:lvl1pPr>
              <a:defRPr>
                <a:latin typeface="Arial Black" pitchFamily="34" charset="0"/>
              </a:defRPr>
            </a:lvl1pPr>
          </a:lstStyle>
          <a:p>
            <a:r>
              <a:rPr lang="en-AU"/>
              <a:t>Chapter …</a:t>
            </a:r>
          </a:p>
        </p:txBody>
      </p:sp>
      <p:sp>
        <p:nvSpPr>
          <p:cNvPr id="4199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409825" y="2924175"/>
            <a:ext cx="5832475" cy="579438"/>
          </a:xfrm>
        </p:spPr>
        <p:txBody>
          <a:bodyPr>
            <a:spAutoFit/>
          </a:bodyPr>
          <a:lstStyle>
            <a:lvl1pPr marL="0" indent="0">
              <a:buFont typeface="Wingdings" pitchFamily="2" charset="2"/>
              <a:buNone/>
              <a:defRPr>
                <a:latin typeface="Arial Black" pitchFamily="34" charset="0"/>
              </a:defRPr>
            </a:lvl1pPr>
          </a:lstStyle>
          <a:p>
            <a:r>
              <a:rPr lang="en-AU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48626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H5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688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H5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080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146050"/>
            <a:ext cx="8259762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4213" y="1125538"/>
            <a:ext cx="4059237" cy="511175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5850" y="1125538"/>
            <a:ext cx="4059238" cy="5111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H5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79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CTA01 H5 V 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30369" y="5953894"/>
            <a:ext cx="865187" cy="865188"/>
          </a:xfrm>
          <a:prstGeom prst="rect">
            <a:avLst/>
          </a:prstGeom>
          <a:noFill/>
        </p:spPr>
      </p:pic>
      <p:pic>
        <p:nvPicPr>
          <p:cNvPr id="16" name="Picture 20" descr="EE_rood_websafe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10411" y="6553498"/>
            <a:ext cx="2590800" cy="2603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6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25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H5 V 2.3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862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8" r:id="rId3"/>
    <p:sldLayoutId id="2147483674" r:id="rId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Induction_variabl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2358" t="834" r="7704" b="-1432"/>
          <a:stretch/>
        </p:blipFill>
        <p:spPr>
          <a:xfrm>
            <a:off x="-29457" y="0"/>
            <a:ext cx="9217024" cy="6984776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884666" y="4437112"/>
            <a:ext cx="5374669" cy="584381"/>
            <a:chOff x="821829" y="5411824"/>
            <a:chExt cx="9575340" cy="584381"/>
          </a:xfrm>
        </p:grpSpPr>
        <p:sp>
          <p:nvSpPr>
            <p:cNvPr id="21" name="Rounded Rectangle 20"/>
            <p:cNvSpPr/>
            <p:nvPr/>
          </p:nvSpPr>
          <p:spPr>
            <a:xfrm>
              <a:off x="3772432" y="5411824"/>
              <a:ext cx="6624737" cy="584381"/>
            </a:xfrm>
            <a:prstGeom prst="roundRect">
              <a:avLst>
                <a:gd name="adj" fmla="val 14418"/>
              </a:avLst>
            </a:prstGeom>
            <a:solidFill>
              <a:schemeClr val="bg1">
                <a:alpha val="9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CA0032"/>
                  </a:solidFill>
                </a:rPr>
                <a:t>Computer architecture</a:t>
              </a:r>
              <a:endParaRPr lang="en-US" sz="2800" b="1" u="sng" dirty="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21829" y="5411824"/>
              <a:ext cx="2950603" cy="584381"/>
            </a:xfrm>
            <a:prstGeom prst="roundRect">
              <a:avLst>
                <a:gd name="adj" fmla="val 14418"/>
              </a:avLst>
            </a:prstGeom>
            <a:solidFill>
              <a:schemeClr val="bg1">
                <a:alpha val="9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2800" b="1" dirty="0">
                  <a:solidFill>
                    <a:schemeClr val="tx1"/>
                  </a:solidFill>
                </a:rPr>
                <a:t>ELECTA01</a:t>
              </a:r>
              <a:endParaRPr lang="en-US" sz="2800" b="1" u="sng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2616670" y="2838174"/>
            <a:ext cx="4104457" cy="124598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H5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700" b="1" dirty="0">
                <a:latin typeface="+mj-lt"/>
                <a:ea typeface="+mj-ea"/>
                <a:cs typeface="+mj-cs"/>
              </a:rPr>
              <a:t>Memory Architecture</a:t>
            </a:r>
            <a:endParaRPr kumimoji="0" lang="en-GB" sz="37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MARTInkShape-1"/>
          <p:cNvSpPr/>
          <p:nvPr/>
        </p:nvSpPr>
        <p:spPr>
          <a:xfrm>
            <a:off x="-502920" y="6669405"/>
            <a:ext cx="1" cy="8573"/>
          </a:xfrm>
          <a:custGeom>
            <a:avLst/>
            <a:gdLst/>
            <a:ahLst/>
            <a:cxnLst/>
            <a:rect l="0" t="0" r="0" b="0"/>
            <a:pathLst>
              <a:path w="1" h="8573">
                <a:moveTo>
                  <a:pt x="0" y="0"/>
                </a:moveTo>
                <a:lnTo>
                  <a:pt x="0" y="857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ounded Rectangle 17"/>
          <p:cNvSpPr/>
          <p:nvPr/>
        </p:nvSpPr>
        <p:spPr>
          <a:xfrm>
            <a:off x="5220072" y="5657868"/>
            <a:ext cx="3733303" cy="1042728"/>
          </a:xfrm>
          <a:prstGeom prst="roundRect">
            <a:avLst>
              <a:gd name="adj" fmla="val 14418"/>
            </a:avLst>
          </a:prstGeom>
          <a:solidFill>
            <a:schemeClr val="bg1">
              <a:alpha val="4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 algn="r">
              <a:defRPr/>
            </a:pPr>
            <a:r>
              <a:rPr lang="en-US" sz="1400" b="1" dirty="0">
                <a:solidFill>
                  <a:prstClr val="black"/>
                </a:solidFill>
              </a:rPr>
              <a:t>ELECTA01</a:t>
            </a:r>
          </a:p>
          <a:p>
            <a:pPr lvl="0" algn="r">
              <a:defRPr/>
            </a:pPr>
            <a:r>
              <a:rPr lang="en-US" sz="1400" b="1" dirty="0" err="1">
                <a:solidFill>
                  <a:prstClr val="black"/>
                </a:solidFill>
              </a:rPr>
              <a:t>Hogeschool</a:t>
            </a:r>
            <a:r>
              <a:rPr lang="en-US" sz="1400" b="1" dirty="0">
                <a:solidFill>
                  <a:prstClr val="black"/>
                </a:solidFill>
              </a:rPr>
              <a:t> Rotterdam </a:t>
            </a:r>
          </a:p>
          <a:p>
            <a:pPr lvl="0" algn="r">
              <a:defRPr/>
            </a:pPr>
            <a:r>
              <a:rPr lang="en-US" sz="1400" b="1" dirty="0" err="1">
                <a:solidFill>
                  <a:prstClr val="black"/>
                </a:solidFill>
              </a:rPr>
              <a:t>Opleiding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  <a:r>
              <a:rPr lang="en-US" sz="1400" b="1" dirty="0" err="1">
                <a:solidFill>
                  <a:prstClr val="black"/>
                </a:solidFill>
              </a:rPr>
              <a:t>Elektrotechniek</a:t>
            </a:r>
            <a:endParaRPr lang="en-US" sz="1400" b="1" dirty="0">
              <a:solidFill>
                <a:prstClr val="black"/>
              </a:solidFill>
            </a:endParaRPr>
          </a:p>
          <a:p>
            <a:pPr lvl="0" algn="r">
              <a:defRPr/>
            </a:pPr>
            <a:r>
              <a:rPr lang="en-US" sz="1400" b="1" dirty="0">
                <a:solidFill>
                  <a:prstClr val="black"/>
                </a:solidFill>
              </a:rPr>
              <a:t>Minor Embedded Systems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J.W.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Peltenburg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J.Z.M. Broeders (</a:t>
            </a: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brojz@hr.nl)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398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pic>
        <p:nvPicPr>
          <p:cNvPr id="37891" name="Picture 9" descr="f05-05-P37449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922588"/>
            <a:ext cx="469265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Direct Mapped Cache</a:t>
            </a:r>
            <a:endParaRPr lang="en-AU" altLang="en-US"/>
          </a:p>
        </p:txBody>
      </p:sp>
      <p:sp>
        <p:nvSpPr>
          <p:cNvPr id="3789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801812"/>
          </a:xfrm>
        </p:spPr>
        <p:txBody>
          <a:bodyPr/>
          <a:lstStyle/>
          <a:p>
            <a:pPr eaLnBrk="1" hangingPunct="1"/>
            <a:r>
              <a:rPr lang="en-US" altLang="en-US"/>
              <a:t>Location determined by address</a:t>
            </a:r>
          </a:p>
          <a:p>
            <a:pPr eaLnBrk="1" hangingPunct="1"/>
            <a:r>
              <a:rPr lang="en-US" altLang="en-US"/>
              <a:t>Direct mapped: only one choice</a:t>
            </a:r>
          </a:p>
          <a:p>
            <a:pPr lvl="1" eaLnBrk="1" hangingPunct="1"/>
            <a:r>
              <a:rPr lang="en-US" altLang="en-US"/>
              <a:t>(Block address) modulo (#Blocks in cache)</a:t>
            </a:r>
            <a:endParaRPr lang="en-AU" altLang="en-US"/>
          </a:p>
        </p:txBody>
      </p:sp>
      <p:sp>
        <p:nvSpPr>
          <p:cNvPr id="37894" name="Rectangle 5"/>
          <p:cNvSpPr>
            <a:spLocks noChangeArrowheads="1"/>
          </p:cNvSpPr>
          <p:nvPr/>
        </p:nvSpPr>
        <p:spPr bwMode="auto">
          <a:xfrm>
            <a:off x="6084888" y="3789363"/>
            <a:ext cx="280352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 sz="2800">
                <a:solidFill>
                  <a:srgbClr val="000000"/>
                </a:solidFill>
              </a:rPr>
              <a:t>#Blocks is a power of 2</a:t>
            </a:r>
          </a:p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 sz="2800">
                <a:solidFill>
                  <a:srgbClr val="000000"/>
                </a:solidFill>
              </a:rPr>
              <a:t>Use low-order address bits</a:t>
            </a:r>
            <a:endParaRPr lang="en-AU" altLang="en-US" sz="2800">
              <a:solidFill>
                <a:srgbClr val="000000"/>
              </a:solidFill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9848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Tags and Valid Bits</a:t>
            </a:r>
            <a:endParaRPr lang="en-AU" altLang="en-US"/>
          </a:p>
        </p:txBody>
      </p:sp>
      <p:sp>
        <p:nvSpPr>
          <p:cNvPr id="39940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How do we know which particular block is stored in a cache location?</a:t>
            </a:r>
          </a:p>
          <a:p>
            <a:pPr lvl="1" eaLnBrk="1" hangingPunct="1"/>
            <a:r>
              <a:rPr lang="en-US" altLang="en-US" dirty="0"/>
              <a:t>Store block address as well as the data</a:t>
            </a:r>
          </a:p>
          <a:p>
            <a:pPr lvl="1" eaLnBrk="1" hangingPunct="1"/>
            <a:r>
              <a:rPr lang="en-US" altLang="en-US" dirty="0"/>
              <a:t>Actually, only need the high-order bits</a:t>
            </a:r>
          </a:p>
          <a:p>
            <a:pPr lvl="1" eaLnBrk="1" hangingPunct="1"/>
            <a:r>
              <a:rPr lang="en-US" altLang="en-US" dirty="0"/>
              <a:t>Called the tag</a:t>
            </a:r>
          </a:p>
          <a:p>
            <a:pPr eaLnBrk="1" hangingPunct="1"/>
            <a:r>
              <a:rPr lang="en-US" altLang="en-US" dirty="0"/>
              <a:t>What if there is no data in a location?</a:t>
            </a:r>
          </a:p>
          <a:p>
            <a:pPr lvl="1" eaLnBrk="1" hangingPunct="1"/>
            <a:r>
              <a:rPr lang="en-US" altLang="en-US" dirty="0"/>
              <a:t>Valid bit: 1 = present, 0 = not present</a:t>
            </a:r>
          </a:p>
          <a:p>
            <a:pPr lvl="1" eaLnBrk="1" hangingPunct="1"/>
            <a:r>
              <a:rPr lang="en-US" altLang="en-US" dirty="0"/>
              <a:t>Initially 0</a:t>
            </a:r>
            <a:endParaRPr lang="en-AU" altLang="en-US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54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41987" name="Rectangle 5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Example</a:t>
            </a:r>
            <a:endParaRPr lang="en-AU" altLang="en-US"/>
          </a:p>
        </p:txBody>
      </p:sp>
      <p:sp>
        <p:nvSpPr>
          <p:cNvPr id="41988" name="Rectangle 57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338262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Main memory 32 words</a:t>
            </a:r>
          </a:p>
          <a:p>
            <a:pPr eaLnBrk="1" hangingPunct="1"/>
            <a:r>
              <a:rPr lang="en-US" altLang="en-US" sz="2800" dirty="0"/>
              <a:t>Cache 8-blocks, 1 word/block, direct mapped</a:t>
            </a:r>
          </a:p>
          <a:p>
            <a:pPr eaLnBrk="1" hangingPunct="1"/>
            <a:r>
              <a:rPr lang="en-US" altLang="en-US" sz="2800" dirty="0"/>
              <a:t>Initial state:</a:t>
            </a:r>
            <a:endParaRPr lang="en-AU" altLang="en-US" sz="2800" dirty="0"/>
          </a:p>
        </p:txBody>
      </p:sp>
      <p:graphicFrame>
        <p:nvGraphicFramePr>
          <p:cNvPr id="25498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730979"/>
              </p:ext>
            </p:extLst>
          </p:nvPr>
        </p:nvGraphicFramePr>
        <p:xfrm>
          <a:off x="1547813" y="2924175"/>
          <a:ext cx="6096000" cy="3292479"/>
        </p:xfrm>
        <a:graphic>
          <a:graphicData uri="http://schemas.openxmlformats.org/drawingml/2006/table">
            <a:tbl>
              <a:tblPr/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6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Index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Tag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Data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7644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Example</a:t>
            </a:r>
            <a:endParaRPr lang="en-AU" altLang="en-US"/>
          </a:p>
        </p:txBody>
      </p:sp>
      <p:graphicFrame>
        <p:nvGraphicFramePr>
          <p:cNvPr id="25702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517832"/>
              </p:ext>
            </p:extLst>
          </p:nvPr>
        </p:nvGraphicFramePr>
        <p:xfrm>
          <a:off x="1547813" y="2924175"/>
          <a:ext cx="6096000" cy="3292479"/>
        </p:xfrm>
        <a:graphic>
          <a:graphicData uri="http://schemas.openxmlformats.org/drawingml/2006/table">
            <a:tbl>
              <a:tblPr/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6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Index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Tag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Data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Mem[10110]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57079" name="Group 55"/>
          <p:cNvGraphicFramePr>
            <a:graphicFrameLocks noGrp="1"/>
          </p:cNvGraphicFramePr>
          <p:nvPr/>
        </p:nvGraphicFramePr>
        <p:xfrm>
          <a:off x="1547813" y="1320800"/>
          <a:ext cx="6072187" cy="731838"/>
        </p:xfrm>
        <a:graphic>
          <a:graphicData uri="http://schemas.openxmlformats.org/drawingml/2006/table">
            <a:tbl>
              <a:tblPr/>
              <a:tblGrid>
                <a:gridCol w="167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9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Word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Binary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Hit/miss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block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827E4FE-F1B4-46D7-8CAF-7E3BC0EF1E56}"/>
              </a:ext>
            </a:extLst>
          </p:cNvPr>
          <p:cNvSpPr/>
          <p:nvPr/>
        </p:nvSpPr>
        <p:spPr bwMode="auto">
          <a:xfrm>
            <a:off x="5220072" y="1700808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8A13D66-E44F-4346-98C0-48F91BC0D984}"/>
              </a:ext>
            </a:extLst>
          </p:cNvPr>
          <p:cNvSpPr/>
          <p:nvPr/>
        </p:nvSpPr>
        <p:spPr bwMode="auto">
          <a:xfrm>
            <a:off x="6588224" y="1709192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508745B9-3737-46ED-8838-5396E0D287FD}"/>
              </a:ext>
            </a:extLst>
          </p:cNvPr>
          <p:cNvSpPr/>
          <p:nvPr/>
        </p:nvSpPr>
        <p:spPr bwMode="auto">
          <a:xfrm>
            <a:off x="3311351" y="5537200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A4D8706-0EFB-4FA8-BF91-5AD554D28E98}"/>
              </a:ext>
            </a:extLst>
          </p:cNvPr>
          <p:cNvSpPr/>
          <p:nvPr/>
        </p:nvSpPr>
        <p:spPr bwMode="auto">
          <a:xfrm>
            <a:off x="4526062" y="5537200"/>
            <a:ext cx="1414090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71CCE4F5-ADE8-4B02-93E5-38A54629ABA2}"/>
              </a:ext>
            </a:extLst>
          </p:cNvPr>
          <p:cNvSpPr/>
          <p:nvPr/>
        </p:nvSpPr>
        <p:spPr bwMode="auto">
          <a:xfrm>
            <a:off x="2723441" y="5525115"/>
            <a:ext cx="288032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67327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Example</a:t>
            </a:r>
            <a:endParaRPr lang="en-AU" altLang="en-US"/>
          </a:p>
        </p:txBody>
      </p:sp>
      <p:graphicFrame>
        <p:nvGraphicFramePr>
          <p:cNvPr id="25907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566031"/>
              </p:ext>
            </p:extLst>
          </p:nvPr>
        </p:nvGraphicFramePr>
        <p:xfrm>
          <a:off x="1547813" y="2924175"/>
          <a:ext cx="6096000" cy="3292479"/>
        </p:xfrm>
        <a:graphic>
          <a:graphicData uri="http://schemas.openxmlformats.org/drawingml/2006/table">
            <a:tbl>
              <a:tblPr/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6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Index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Tag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Data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11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Mem[11010]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Mem[10110]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59127" name="Group 55"/>
          <p:cNvGraphicFramePr>
            <a:graphicFrameLocks noGrp="1"/>
          </p:cNvGraphicFramePr>
          <p:nvPr/>
        </p:nvGraphicFramePr>
        <p:xfrm>
          <a:off x="1547813" y="1320800"/>
          <a:ext cx="6072187" cy="731838"/>
        </p:xfrm>
        <a:graphic>
          <a:graphicData uri="http://schemas.openxmlformats.org/drawingml/2006/table">
            <a:tbl>
              <a:tblPr/>
              <a:tblGrid>
                <a:gridCol w="167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9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Word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Binary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Hit/miss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block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11 010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1CB5BAB-7EA2-4E2E-91F6-EC7A2E6ADDB6}"/>
              </a:ext>
            </a:extLst>
          </p:cNvPr>
          <p:cNvSpPr/>
          <p:nvPr/>
        </p:nvSpPr>
        <p:spPr bwMode="auto">
          <a:xfrm>
            <a:off x="5220072" y="1700808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6B096C9-9279-45F0-8903-F0BC1EA56A87}"/>
              </a:ext>
            </a:extLst>
          </p:cNvPr>
          <p:cNvSpPr/>
          <p:nvPr/>
        </p:nvSpPr>
        <p:spPr bwMode="auto">
          <a:xfrm>
            <a:off x="6588224" y="1709192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F9F7041-BDD8-4F69-88D7-1B455C12CA96}"/>
              </a:ext>
            </a:extLst>
          </p:cNvPr>
          <p:cNvSpPr/>
          <p:nvPr/>
        </p:nvSpPr>
        <p:spPr bwMode="auto">
          <a:xfrm>
            <a:off x="3311351" y="4077072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7DCC9398-D037-43EA-9E13-1D9B33487D20}"/>
              </a:ext>
            </a:extLst>
          </p:cNvPr>
          <p:cNvSpPr/>
          <p:nvPr/>
        </p:nvSpPr>
        <p:spPr bwMode="auto">
          <a:xfrm>
            <a:off x="4526062" y="4077072"/>
            <a:ext cx="1414090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657EA558-1BB2-4BA5-81EF-B5B8F11D04A9}"/>
              </a:ext>
            </a:extLst>
          </p:cNvPr>
          <p:cNvSpPr/>
          <p:nvPr/>
        </p:nvSpPr>
        <p:spPr bwMode="auto">
          <a:xfrm>
            <a:off x="2723441" y="4064987"/>
            <a:ext cx="288032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64416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Example</a:t>
            </a:r>
            <a:endParaRPr lang="en-AU" altLang="en-US"/>
          </a:p>
        </p:txBody>
      </p:sp>
      <p:graphicFrame>
        <p:nvGraphicFramePr>
          <p:cNvPr id="261123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480543"/>
              </p:ext>
            </p:extLst>
          </p:nvPr>
        </p:nvGraphicFramePr>
        <p:xfrm>
          <a:off x="1547813" y="2924175"/>
          <a:ext cx="6096000" cy="3292479"/>
        </p:xfrm>
        <a:graphic>
          <a:graphicData uri="http://schemas.openxmlformats.org/drawingml/2006/table">
            <a:tbl>
              <a:tblPr/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6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Index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Tag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Data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Mem[11010]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Mem[10110]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61175" name="Group 55"/>
          <p:cNvGraphicFramePr>
            <a:graphicFrameLocks noGrp="1"/>
          </p:cNvGraphicFramePr>
          <p:nvPr/>
        </p:nvGraphicFramePr>
        <p:xfrm>
          <a:off x="1547813" y="1320800"/>
          <a:ext cx="6072187" cy="1097064"/>
        </p:xfrm>
        <a:graphic>
          <a:graphicData uri="http://schemas.openxmlformats.org/drawingml/2006/table">
            <a:tbl>
              <a:tblPr/>
              <a:tblGrid>
                <a:gridCol w="167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9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Word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Binary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Hit/miss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block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11 010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1F99E97-384D-4DF0-9D49-E0603BECB2BE}"/>
              </a:ext>
            </a:extLst>
          </p:cNvPr>
          <p:cNvSpPr/>
          <p:nvPr/>
        </p:nvSpPr>
        <p:spPr bwMode="auto">
          <a:xfrm>
            <a:off x="5220072" y="1700808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1E9CACC-1DED-459B-9BC6-4227176B12A8}"/>
              </a:ext>
            </a:extLst>
          </p:cNvPr>
          <p:cNvSpPr/>
          <p:nvPr/>
        </p:nvSpPr>
        <p:spPr bwMode="auto">
          <a:xfrm>
            <a:off x="6588224" y="1709192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CD32C51-D8F8-4D38-AC4E-981E823FD98E}"/>
              </a:ext>
            </a:extLst>
          </p:cNvPr>
          <p:cNvSpPr/>
          <p:nvPr/>
        </p:nvSpPr>
        <p:spPr bwMode="auto">
          <a:xfrm>
            <a:off x="5220072" y="2092940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1FD68889-E34B-4AEF-BBA0-8B526211C2C6}"/>
              </a:ext>
            </a:extLst>
          </p:cNvPr>
          <p:cNvSpPr/>
          <p:nvPr/>
        </p:nvSpPr>
        <p:spPr bwMode="auto">
          <a:xfrm>
            <a:off x="6588224" y="2101324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7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Example</a:t>
            </a:r>
            <a:endParaRPr lang="en-AU" altLang="en-US"/>
          </a:p>
        </p:txBody>
      </p:sp>
      <p:graphicFrame>
        <p:nvGraphicFramePr>
          <p:cNvPr id="26317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636395"/>
              </p:ext>
            </p:extLst>
          </p:nvPr>
        </p:nvGraphicFramePr>
        <p:xfrm>
          <a:off x="1547813" y="2924175"/>
          <a:ext cx="6096000" cy="3292479"/>
        </p:xfrm>
        <a:graphic>
          <a:graphicData uri="http://schemas.openxmlformats.org/drawingml/2006/table">
            <a:tbl>
              <a:tblPr/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6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Index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Tag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Data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8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Mem[10000]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Mem[11010]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00</a:t>
                      </a:r>
                      <a:endParaRPr kumimoji="0" lang="en-AU" sz="18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Mem[00011]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Mem[10110]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63223" name="Group 55"/>
          <p:cNvGraphicFramePr>
            <a:graphicFrameLocks noGrp="1"/>
          </p:cNvGraphicFramePr>
          <p:nvPr/>
        </p:nvGraphicFramePr>
        <p:xfrm>
          <a:off x="1547813" y="1320800"/>
          <a:ext cx="6072187" cy="1463676"/>
        </p:xfrm>
        <a:graphic>
          <a:graphicData uri="http://schemas.openxmlformats.org/drawingml/2006/table">
            <a:tbl>
              <a:tblPr/>
              <a:tblGrid>
                <a:gridCol w="167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9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Word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Binary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Hit/miss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block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00 011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2206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Example</a:t>
            </a:r>
            <a:endParaRPr lang="en-AU" altLang="en-US"/>
          </a:p>
        </p:txBody>
      </p:sp>
      <p:graphicFrame>
        <p:nvGraphicFramePr>
          <p:cNvPr id="265219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119281"/>
              </p:ext>
            </p:extLst>
          </p:nvPr>
        </p:nvGraphicFramePr>
        <p:xfrm>
          <a:off x="1547813" y="2924175"/>
          <a:ext cx="6096000" cy="3292479"/>
        </p:xfrm>
        <a:graphic>
          <a:graphicData uri="http://schemas.openxmlformats.org/drawingml/2006/table">
            <a:tbl>
              <a:tblPr/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6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Index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Tag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Data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Mem[10000]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Mem[11010]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Mem[00011]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Mem[10110]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65271" name="Group 55"/>
          <p:cNvGraphicFramePr>
            <a:graphicFrameLocks noGrp="1"/>
          </p:cNvGraphicFramePr>
          <p:nvPr/>
        </p:nvGraphicFramePr>
        <p:xfrm>
          <a:off x="1547813" y="1320800"/>
          <a:ext cx="6072187" cy="731838"/>
        </p:xfrm>
        <a:graphic>
          <a:graphicData uri="http://schemas.openxmlformats.org/drawingml/2006/table">
            <a:tbl>
              <a:tblPr/>
              <a:tblGrid>
                <a:gridCol w="167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9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Word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Binary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Hit/miss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block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2B7B6D5-9A20-45DD-A462-0FF65E938066}"/>
              </a:ext>
            </a:extLst>
          </p:cNvPr>
          <p:cNvSpPr/>
          <p:nvPr/>
        </p:nvSpPr>
        <p:spPr bwMode="auto">
          <a:xfrm>
            <a:off x="5220072" y="1700808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7B03FA-3E3F-4168-90EF-C0E8CCEEE665}"/>
              </a:ext>
            </a:extLst>
          </p:cNvPr>
          <p:cNvSpPr/>
          <p:nvPr/>
        </p:nvSpPr>
        <p:spPr bwMode="auto">
          <a:xfrm>
            <a:off x="6588224" y="1709192"/>
            <a:ext cx="576064" cy="2880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48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Example</a:t>
            </a:r>
            <a:endParaRPr lang="en-AU" altLang="en-US"/>
          </a:p>
        </p:txBody>
      </p:sp>
      <p:graphicFrame>
        <p:nvGraphicFramePr>
          <p:cNvPr id="265219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510976"/>
              </p:ext>
            </p:extLst>
          </p:nvPr>
        </p:nvGraphicFramePr>
        <p:xfrm>
          <a:off x="1547813" y="2924175"/>
          <a:ext cx="6096000" cy="3292479"/>
        </p:xfrm>
        <a:graphic>
          <a:graphicData uri="http://schemas.openxmlformats.org/drawingml/2006/table">
            <a:tbl>
              <a:tblPr/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6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Index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Tag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Data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Mem[10000]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8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</a:rPr>
                        <a:t>Mem[10010]</a:t>
                      </a:r>
                      <a:endParaRPr kumimoji="0" lang="en-A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Mem[00011]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Mem[10110]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65271" name="Group 55"/>
          <p:cNvGraphicFramePr>
            <a:graphicFrameLocks noGrp="1"/>
          </p:cNvGraphicFramePr>
          <p:nvPr/>
        </p:nvGraphicFramePr>
        <p:xfrm>
          <a:off x="1547813" y="1320800"/>
          <a:ext cx="6072187" cy="731838"/>
        </p:xfrm>
        <a:graphic>
          <a:graphicData uri="http://schemas.openxmlformats.org/drawingml/2006/table">
            <a:tbl>
              <a:tblPr/>
              <a:tblGrid>
                <a:gridCol w="167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9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Word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Binary addr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Hit/miss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block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</a:t>
                      </a:r>
                      <a:endParaRPr kumimoji="0" lang="en-A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963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Address Subdivision</a:t>
            </a:r>
            <a:endParaRPr lang="en-AU" altLang="en-US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19</a:t>
            </a:fld>
            <a:endParaRPr lang="nl-NL" dirty="0"/>
          </a:p>
        </p:txBody>
      </p:sp>
      <p:pic>
        <p:nvPicPr>
          <p:cNvPr id="6" name="Picture 1" descr="f05-10-9780128017333"/>
          <p:cNvPicPr>
            <a:picLocks noGrp="1" noChangeAspect="1"/>
          </p:cNvPicPr>
          <p:nvPr/>
        </p:nvPicPr>
        <p:blipFill>
          <a:blip r:embed="rId3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237" y="1268760"/>
            <a:ext cx="5325933" cy="52892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6993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Planning CTA01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Week 1: 	Introduction, </a:t>
            </a:r>
            <a:r>
              <a:rPr lang="en-US" dirty="0"/>
              <a:t>Performance &amp; Parallelism</a:t>
            </a:r>
            <a:endParaRPr lang="en-US" noProof="0" dirty="0"/>
          </a:p>
          <a:p>
            <a:r>
              <a:rPr lang="en-US" noProof="0" dirty="0"/>
              <a:t>Week 2:	</a:t>
            </a:r>
            <a:r>
              <a:rPr lang="en-US" dirty="0"/>
              <a:t>Instructions for arithmetic and memory</a:t>
            </a:r>
            <a:endParaRPr lang="en-US" noProof="0" dirty="0"/>
          </a:p>
          <a:p>
            <a:r>
              <a:rPr lang="en-US" noProof="0" dirty="0"/>
              <a:t>Week 3: 	</a:t>
            </a:r>
            <a:r>
              <a:rPr lang="en-US" dirty="0"/>
              <a:t>Instructions for decisions and procedures</a:t>
            </a:r>
            <a:endParaRPr lang="en-US" noProof="0" dirty="0"/>
          </a:p>
          <a:p>
            <a:r>
              <a:rPr lang="en-US" noProof="0" dirty="0"/>
              <a:t>Week 4: 	</a:t>
            </a:r>
            <a:r>
              <a:rPr lang="en-US" dirty="0"/>
              <a:t>Computer arithmetic</a:t>
            </a:r>
            <a:endParaRPr lang="en-US" noProof="0" dirty="0"/>
          </a:p>
          <a:p>
            <a:r>
              <a:rPr lang="en-US" noProof="0" dirty="0"/>
              <a:t>Week 5: 	</a:t>
            </a:r>
            <a:r>
              <a:rPr lang="en-US" dirty="0"/>
              <a:t>Single cycle LEGv8, intro pipelining</a:t>
            </a:r>
            <a:endParaRPr lang="en-US" noProof="0" dirty="0"/>
          </a:p>
          <a:p>
            <a:r>
              <a:rPr lang="en-US" noProof="0" dirty="0"/>
              <a:t>Week 6: 	</a:t>
            </a:r>
            <a:r>
              <a:rPr lang="en-US" dirty="0"/>
              <a:t>Pipelined LEGv8, hazards and forwarding</a:t>
            </a:r>
            <a:endParaRPr lang="en-US" noProof="0" dirty="0"/>
          </a:p>
          <a:p>
            <a:r>
              <a:rPr lang="en-U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7: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Memory architecture</a:t>
            </a:r>
            <a:endParaRPr lang="en-US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noProof="0" dirty="0"/>
              <a:t>Week 8: 	</a:t>
            </a:r>
            <a:r>
              <a:rPr lang="en-US" dirty="0"/>
              <a:t>Guest lecture (multicore and parallelism)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H5 V 2.3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9091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56323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Larger Block Size</a:t>
            </a:r>
            <a:endParaRPr lang="en-AU" altLang="en-US"/>
          </a:p>
        </p:txBody>
      </p:sp>
      <p:sp>
        <p:nvSpPr>
          <p:cNvPr id="56324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819400"/>
          </a:xfrm>
        </p:spPr>
        <p:txBody>
          <a:bodyPr/>
          <a:lstStyle/>
          <a:p>
            <a:pPr eaLnBrk="1" hangingPunct="1"/>
            <a:r>
              <a:rPr lang="en-US" altLang="en-US" dirty="0"/>
              <a:t>64 blocks, 16 bytes/block</a:t>
            </a:r>
          </a:p>
          <a:p>
            <a:pPr lvl="1" eaLnBrk="1" hangingPunct="1"/>
            <a:r>
              <a:rPr lang="en-US" altLang="en-US" dirty="0"/>
              <a:t>To what block number (index) does address 1200 map?</a:t>
            </a:r>
          </a:p>
          <a:p>
            <a:pPr eaLnBrk="1" hangingPunct="1"/>
            <a:r>
              <a:rPr lang="en-US" altLang="en-US" dirty="0"/>
              <a:t>Block address = </a:t>
            </a:r>
            <a:r>
              <a:rPr lang="en-US" alt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Symbol" panose="05050102010706020507" pitchFamily="18" charset="2"/>
              </a:rPr>
              <a:t></a:t>
            </a:r>
            <a:r>
              <a:rPr lang="en-US" altLang="en-US" dirty="0"/>
              <a:t>1200/16</a:t>
            </a:r>
            <a:r>
              <a:rPr lang="en-US" altLang="en-US" dirty="0">
                <a:sym typeface="Symbol" panose="05050102010706020507" pitchFamily="18" charset="2"/>
              </a:rPr>
              <a:t></a:t>
            </a:r>
            <a:r>
              <a:rPr lang="en-US" altLang="en-US" dirty="0"/>
              <a:t> = 75</a:t>
            </a:r>
          </a:p>
          <a:p>
            <a:pPr eaLnBrk="1" hangingPunct="1"/>
            <a:r>
              <a:rPr lang="en-US" altLang="en-US" dirty="0"/>
              <a:t>Block number = 75 modulo 64 = 11</a:t>
            </a:r>
            <a:endParaRPr lang="en-AU" altLang="en-US" dirty="0"/>
          </a:p>
        </p:txBody>
      </p:sp>
      <p:grpSp>
        <p:nvGrpSpPr>
          <p:cNvPr id="56325" name="Group 18"/>
          <p:cNvGrpSpPr>
            <a:grpSpLocks/>
          </p:cNvGrpSpPr>
          <p:nvPr/>
        </p:nvGrpSpPr>
        <p:grpSpPr bwMode="auto">
          <a:xfrm>
            <a:off x="1617663" y="4221163"/>
            <a:ext cx="5227638" cy="1108075"/>
            <a:chOff x="1227" y="2755"/>
            <a:chExt cx="3293" cy="698"/>
          </a:xfrm>
        </p:grpSpPr>
        <p:sp>
          <p:nvSpPr>
            <p:cNvPr id="56326" name="Rectangle 4"/>
            <p:cNvSpPr>
              <a:spLocks noChangeArrowheads="1"/>
            </p:cNvSpPr>
            <p:nvPr/>
          </p:nvSpPr>
          <p:spPr bwMode="auto">
            <a:xfrm>
              <a:off x="1247" y="2976"/>
              <a:ext cx="1724" cy="27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</a:rPr>
                <a:t>Tag</a:t>
              </a:r>
              <a:endParaRPr lang="en-AU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6327" name="Rectangle 5"/>
            <p:cNvSpPr>
              <a:spLocks noChangeArrowheads="1"/>
            </p:cNvSpPr>
            <p:nvPr/>
          </p:nvSpPr>
          <p:spPr bwMode="auto">
            <a:xfrm>
              <a:off x="2971" y="2976"/>
              <a:ext cx="862" cy="27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</a:rPr>
                <a:t>Index</a:t>
              </a:r>
              <a:endParaRPr lang="en-AU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6328" name="Rectangle 6"/>
            <p:cNvSpPr>
              <a:spLocks noChangeArrowheads="1"/>
            </p:cNvSpPr>
            <p:nvPr/>
          </p:nvSpPr>
          <p:spPr bwMode="auto">
            <a:xfrm>
              <a:off x="3833" y="2976"/>
              <a:ext cx="635" cy="27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000000"/>
                  </a:solidFill>
                </a:rPr>
                <a:t>Offset</a:t>
              </a:r>
              <a:endParaRPr lang="en-AU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56329" name="Text Box 7"/>
            <p:cNvSpPr txBox="1">
              <a:spLocks noChangeArrowheads="1"/>
            </p:cNvSpPr>
            <p:nvPr/>
          </p:nvSpPr>
          <p:spPr bwMode="auto">
            <a:xfrm>
              <a:off x="4324" y="275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0</a:t>
              </a:r>
              <a:endParaRPr lang="en-AU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56330" name="Text Box 8"/>
            <p:cNvSpPr txBox="1">
              <a:spLocks noChangeArrowheads="1"/>
            </p:cNvSpPr>
            <p:nvPr/>
          </p:nvSpPr>
          <p:spPr bwMode="auto">
            <a:xfrm>
              <a:off x="3825" y="275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3</a:t>
              </a:r>
              <a:endParaRPr lang="en-AU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56331" name="Text Box 9"/>
            <p:cNvSpPr txBox="1">
              <a:spLocks noChangeArrowheads="1"/>
            </p:cNvSpPr>
            <p:nvPr/>
          </p:nvSpPr>
          <p:spPr bwMode="auto">
            <a:xfrm>
              <a:off x="3602" y="275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4</a:t>
              </a:r>
              <a:endParaRPr lang="en-AU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56332" name="Text Box 10"/>
            <p:cNvSpPr txBox="1">
              <a:spLocks noChangeArrowheads="1"/>
            </p:cNvSpPr>
            <p:nvPr/>
          </p:nvSpPr>
          <p:spPr bwMode="auto">
            <a:xfrm>
              <a:off x="2963" y="275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9</a:t>
              </a:r>
              <a:endParaRPr lang="en-AU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56333" name="Text Box 11"/>
            <p:cNvSpPr txBox="1">
              <a:spLocks noChangeArrowheads="1"/>
            </p:cNvSpPr>
            <p:nvPr/>
          </p:nvSpPr>
          <p:spPr bwMode="auto">
            <a:xfrm>
              <a:off x="2740" y="2755"/>
              <a:ext cx="2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10</a:t>
              </a:r>
              <a:endParaRPr lang="en-AU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56334" name="Text Box 12"/>
            <p:cNvSpPr txBox="1">
              <a:spLocks noChangeArrowheads="1"/>
            </p:cNvSpPr>
            <p:nvPr/>
          </p:nvSpPr>
          <p:spPr bwMode="auto">
            <a:xfrm>
              <a:off x="1227" y="2755"/>
              <a:ext cx="27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 dirty="0">
                  <a:solidFill>
                    <a:srgbClr val="000000"/>
                  </a:solidFill>
                </a:rPr>
                <a:t>63</a:t>
              </a:r>
              <a:endParaRPr lang="en-AU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56335" name="Text Box 13"/>
            <p:cNvSpPr txBox="1">
              <a:spLocks noChangeArrowheads="1"/>
            </p:cNvSpPr>
            <p:nvPr/>
          </p:nvSpPr>
          <p:spPr bwMode="auto">
            <a:xfrm>
              <a:off x="3919" y="3220"/>
              <a:ext cx="4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4 bits</a:t>
              </a:r>
              <a:endParaRPr lang="en-AU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56336" name="Text Box 14"/>
            <p:cNvSpPr txBox="1">
              <a:spLocks noChangeArrowheads="1"/>
            </p:cNvSpPr>
            <p:nvPr/>
          </p:nvSpPr>
          <p:spPr bwMode="auto">
            <a:xfrm>
              <a:off x="3162" y="3220"/>
              <a:ext cx="4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</a:rPr>
                <a:t>6 bits</a:t>
              </a:r>
              <a:endParaRPr lang="en-AU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56337" name="Text Box 15"/>
            <p:cNvSpPr txBox="1">
              <a:spLocks noChangeArrowheads="1"/>
            </p:cNvSpPr>
            <p:nvPr/>
          </p:nvSpPr>
          <p:spPr bwMode="auto">
            <a:xfrm>
              <a:off x="1849" y="3220"/>
              <a:ext cx="54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 dirty="0">
                  <a:solidFill>
                    <a:srgbClr val="000000"/>
                  </a:solidFill>
                </a:rPr>
                <a:t>54 bits</a:t>
              </a:r>
              <a:endParaRPr lang="en-AU" altLang="en-US" sz="1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20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7364697" y="771595"/>
            <a:ext cx="15792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Why?</a:t>
            </a:r>
            <a:endParaRPr lang="nl-NL" sz="4000" b="1" dirty="0">
              <a:solidFill>
                <a:srgbClr val="C00000"/>
              </a:solidFill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10FD264-C01A-43DB-9B26-8608C3EE2769}"/>
              </a:ext>
            </a:extLst>
          </p:cNvPr>
          <p:cNvSpPr txBox="1"/>
          <p:nvPr/>
        </p:nvSpPr>
        <p:spPr>
          <a:xfrm>
            <a:off x="594661" y="5329239"/>
            <a:ext cx="8071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Alternative 1200 = 0..0100 1011 0000</a:t>
            </a:r>
            <a:endParaRPr lang="nl-NL" sz="3600" b="1" dirty="0">
              <a:solidFill>
                <a:srgbClr val="C00000"/>
              </a:solidFill>
            </a:endParaRPr>
          </a:p>
        </p:txBody>
      </p:sp>
      <p:sp>
        <p:nvSpPr>
          <p:cNvPr id="4" name="Rechteraccolade 3">
            <a:extLst>
              <a:ext uri="{FF2B5EF4-FFF2-40B4-BE49-F238E27FC236}">
                <a16:creationId xmlns:a16="http://schemas.microsoft.com/office/drawing/2014/main" id="{48A4B6A9-AF96-4493-B8D8-9EF3E92102D2}"/>
              </a:ext>
            </a:extLst>
          </p:cNvPr>
          <p:cNvSpPr/>
          <p:nvPr/>
        </p:nvSpPr>
        <p:spPr bwMode="auto">
          <a:xfrm rot="5400000">
            <a:off x="7880017" y="5547837"/>
            <a:ext cx="227580" cy="933249"/>
          </a:xfrm>
          <a:prstGeom prst="rightBrace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echteraccolade 21">
            <a:extLst>
              <a:ext uri="{FF2B5EF4-FFF2-40B4-BE49-F238E27FC236}">
                <a16:creationId xmlns:a16="http://schemas.microsoft.com/office/drawing/2014/main" id="{FB2B73B7-E587-4131-9708-738DE2FDC346}"/>
              </a:ext>
            </a:extLst>
          </p:cNvPr>
          <p:cNvSpPr/>
          <p:nvPr/>
        </p:nvSpPr>
        <p:spPr bwMode="auto">
          <a:xfrm rot="5400000">
            <a:off x="6445902" y="5212526"/>
            <a:ext cx="227580" cy="1610009"/>
          </a:xfrm>
          <a:prstGeom prst="rightBrace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echteraccolade 22">
            <a:extLst>
              <a:ext uri="{FF2B5EF4-FFF2-40B4-BE49-F238E27FC236}">
                <a16:creationId xmlns:a16="http://schemas.microsoft.com/office/drawing/2014/main" id="{63C1D34D-3702-4338-8DBC-5126CBF70B2F}"/>
              </a:ext>
            </a:extLst>
          </p:cNvPr>
          <p:cNvSpPr/>
          <p:nvPr/>
        </p:nvSpPr>
        <p:spPr bwMode="auto">
          <a:xfrm rot="5400000">
            <a:off x="5078129" y="5513865"/>
            <a:ext cx="227580" cy="1014413"/>
          </a:xfrm>
          <a:prstGeom prst="rightBrace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C5E9B17-92E1-407D-B47F-80E550EE4CF0}"/>
              </a:ext>
            </a:extLst>
          </p:cNvPr>
          <p:cNvSpPr txBox="1"/>
          <p:nvPr/>
        </p:nvSpPr>
        <p:spPr>
          <a:xfrm>
            <a:off x="4572000" y="6141026"/>
            <a:ext cx="1229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>
                <a:solidFill>
                  <a:srgbClr val="C00000"/>
                </a:solidFill>
              </a:rPr>
              <a:t>Tag = 1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23B030F-B0E2-4389-A6E8-16FF95641C4C}"/>
              </a:ext>
            </a:extLst>
          </p:cNvPr>
          <p:cNvSpPr txBox="1"/>
          <p:nvPr/>
        </p:nvSpPr>
        <p:spPr>
          <a:xfrm>
            <a:off x="5796136" y="6134862"/>
            <a:ext cx="1663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>
                <a:solidFill>
                  <a:srgbClr val="C00000"/>
                </a:solidFill>
              </a:rPr>
              <a:t>Index = 11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308A156-9DE6-4B70-8613-D1988D76A151}"/>
              </a:ext>
            </a:extLst>
          </p:cNvPr>
          <p:cNvSpPr txBox="1"/>
          <p:nvPr/>
        </p:nvSpPr>
        <p:spPr>
          <a:xfrm>
            <a:off x="7459412" y="6134862"/>
            <a:ext cx="1595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>
                <a:solidFill>
                  <a:srgbClr val="C00000"/>
                </a:solidFill>
              </a:rPr>
              <a:t>Offset = 0</a:t>
            </a:r>
          </a:p>
        </p:txBody>
      </p:sp>
    </p:spTree>
    <p:extLst>
      <p:ext uri="{BB962C8B-B14F-4D97-AF65-F5344CB8AC3E}">
        <p14:creationId xmlns:p14="http://schemas.microsoft.com/office/powerpoint/2010/main" val="7890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 animBg="1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583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Block Size Considerations</a:t>
            </a:r>
            <a:endParaRPr lang="en-AU" altLang="en-US"/>
          </a:p>
        </p:txBody>
      </p:sp>
      <p:sp>
        <p:nvSpPr>
          <p:cNvPr id="58372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Larger blocks should reduce miss rate</a:t>
            </a:r>
          </a:p>
          <a:p>
            <a:pPr lvl="1" eaLnBrk="1" hangingPunct="1"/>
            <a:r>
              <a:rPr lang="en-US" altLang="en-US" dirty="0"/>
              <a:t>Due to spatial locality</a:t>
            </a:r>
          </a:p>
          <a:p>
            <a:pPr eaLnBrk="1" hangingPunct="1"/>
            <a:r>
              <a:rPr lang="en-US" altLang="en-US" dirty="0"/>
              <a:t>But in a fixed-sized cache</a:t>
            </a:r>
          </a:p>
          <a:p>
            <a:pPr lvl="1" eaLnBrk="1" hangingPunct="1"/>
            <a:r>
              <a:rPr lang="en-US" altLang="en-US" dirty="0"/>
              <a:t>Larger blocks </a:t>
            </a:r>
            <a:r>
              <a:rPr lang="en-US" altLang="en-US" dirty="0">
                <a:sym typeface="Symbol" panose="05050102010706020507" pitchFamily="18" charset="2"/>
              </a:rPr>
              <a:t> fewer of them</a:t>
            </a:r>
          </a:p>
          <a:p>
            <a:pPr lvl="2" eaLnBrk="1" hangingPunct="1"/>
            <a:r>
              <a:rPr lang="en-US" altLang="en-US" dirty="0">
                <a:sym typeface="Symbol" panose="05050102010706020507" pitchFamily="18" charset="2"/>
              </a:rPr>
              <a:t>More competition  increased miss rate</a:t>
            </a:r>
          </a:p>
          <a:p>
            <a:pPr lvl="1" eaLnBrk="1" hangingPunct="1"/>
            <a:r>
              <a:rPr lang="en-US" altLang="en-US" dirty="0">
                <a:sym typeface="Symbol" panose="05050102010706020507" pitchFamily="18" charset="2"/>
              </a:rPr>
              <a:t>Larger blocks  pollution</a:t>
            </a:r>
          </a:p>
          <a:p>
            <a:pPr eaLnBrk="1" hangingPunct="1"/>
            <a:r>
              <a:rPr lang="en-US" altLang="en-US" dirty="0">
                <a:sym typeface="Symbol" panose="05050102010706020507" pitchFamily="18" charset="2"/>
              </a:rPr>
              <a:t>Larger miss penalty</a:t>
            </a:r>
          </a:p>
          <a:p>
            <a:pPr lvl="1" eaLnBrk="1" hangingPunct="1"/>
            <a:r>
              <a:rPr lang="en-US" altLang="en-US" dirty="0">
                <a:sym typeface="Symbol" panose="05050102010706020507" pitchFamily="18" charset="2"/>
              </a:rPr>
              <a:t>Can override benefit of reduced miss rate</a:t>
            </a:r>
          </a:p>
          <a:p>
            <a:pPr lvl="1" eaLnBrk="1" hangingPunct="1"/>
            <a:r>
              <a:rPr lang="en-US" altLang="en-US" dirty="0">
                <a:sym typeface="Symbol" panose="05050102010706020507" pitchFamily="18" charset="2"/>
              </a:rPr>
              <a:t>Early restart and critical-word-first can help (see page 406)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995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6041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Misses</a:t>
            </a:r>
            <a:endParaRPr lang="en-AU" altLang="en-US"/>
          </a:p>
        </p:txBody>
      </p:sp>
      <p:sp>
        <p:nvSpPr>
          <p:cNvPr id="60420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On cache hit, CPU proceeds normally</a:t>
            </a:r>
          </a:p>
          <a:p>
            <a:pPr eaLnBrk="1" hangingPunct="1"/>
            <a:r>
              <a:rPr lang="en-US" altLang="en-US"/>
              <a:t>On cache miss</a:t>
            </a:r>
          </a:p>
          <a:p>
            <a:pPr lvl="1" eaLnBrk="1" hangingPunct="1"/>
            <a:r>
              <a:rPr lang="en-US" altLang="en-US"/>
              <a:t>Stall the CPU pipeline</a:t>
            </a:r>
          </a:p>
          <a:p>
            <a:pPr lvl="1" eaLnBrk="1" hangingPunct="1"/>
            <a:r>
              <a:rPr lang="en-US" altLang="en-US"/>
              <a:t>Fetch block from next level of hierarchy</a:t>
            </a:r>
          </a:p>
          <a:p>
            <a:pPr lvl="1" eaLnBrk="1" hangingPunct="1"/>
            <a:r>
              <a:rPr lang="en-US" altLang="en-US"/>
              <a:t>Instruction cache miss</a:t>
            </a:r>
          </a:p>
          <a:p>
            <a:pPr lvl="2" eaLnBrk="1" hangingPunct="1"/>
            <a:r>
              <a:rPr lang="en-US" altLang="en-US"/>
              <a:t>Restart instruction fetch</a:t>
            </a:r>
          </a:p>
          <a:p>
            <a:pPr lvl="1" eaLnBrk="1" hangingPunct="1"/>
            <a:r>
              <a:rPr lang="en-US" altLang="en-US"/>
              <a:t>Data cache miss</a:t>
            </a:r>
          </a:p>
          <a:p>
            <a:pPr lvl="2" eaLnBrk="1" hangingPunct="1"/>
            <a:r>
              <a:rPr lang="en-US" altLang="en-US"/>
              <a:t>Complete data access</a:t>
            </a:r>
            <a:endParaRPr lang="en-AU" altLang="en-US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62358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6246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Write-Through</a:t>
            </a:r>
            <a:endParaRPr lang="en-AU" altLang="en-US"/>
          </a:p>
        </p:txBody>
      </p:sp>
      <p:sp>
        <p:nvSpPr>
          <p:cNvPr id="62468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On data-write hit, could just update the block in cache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But then cache and memory would be inconsistent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Write through: also update memory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But makes writes take longer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e.g., if base CPI = 1, 10% of instructions are stores, write to memory takes 100 cycles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/>
              <a:t> Effective CPI = 1 + 0.1×100 = 11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Solution: write buffer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Holds data waiting to be written to memory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CPU continues immediately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/>
              <a:t>Only stalls on write if write buffer is already full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98936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6451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Write-Back</a:t>
            </a:r>
            <a:endParaRPr lang="en-AU" altLang="en-US"/>
          </a:p>
        </p:txBody>
      </p:sp>
      <p:sp>
        <p:nvSpPr>
          <p:cNvPr id="64516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Alternative: On data-write hit, just update the block in cache</a:t>
            </a:r>
          </a:p>
          <a:p>
            <a:pPr lvl="1" eaLnBrk="1" hangingPunct="1"/>
            <a:r>
              <a:rPr lang="en-US" altLang="en-US"/>
              <a:t>Keep track of whether each block is dirty</a:t>
            </a:r>
          </a:p>
          <a:p>
            <a:pPr eaLnBrk="1" hangingPunct="1"/>
            <a:r>
              <a:rPr lang="en-US" altLang="en-US"/>
              <a:t>When a dirty block is replaced</a:t>
            </a:r>
          </a:p>
          <a:p>
            <a:pPr lvl="1" eaLnBrk="1" hangingPunct="1"/>
            <a:r>
              <a:rPr lang="en-US" altLang="en-US"/>
              <a:t>Write it back to memory</a:t>
            </a:r>
          </a:p>
          <a:p>
            <a:pPr lvl="1" eaLnBrk="1" hangingPunct="1"/>
            <a:r>
              <a:rPr lang="en-US" altLang="en-US"/>
              <a:t>Can use a write buffer to allow replacing block to be read first</a:t>
            </a:r>
            <a:endParaRPr lang="en-AU" altLang="en-US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6070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6656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Write Allocation</a:t>
            </a:r>
            <a:endParaRPr lang="en-AU" altLang="en-US"/>
          </a:p>
        </p:txBody>
      </p:sp>
      <p:sp>
        <p:nvSpPr>
          <p:cNvPr id="6656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What should happen on a write miss?</a:t>
            </a:r>
          </a:p>
          <a:p>
            <a:pPr eaLnBrk="1" hangingPunct="1"/>
            <a:r>
              <a:rPr lang="en-US" altLang="en-US" dirty="0"/>
              <a:t>Alternatives for write-through</a:t>
            </a:r>
          </a:p>
          <a:p>
            <a:pPr lvl="1" eaLnBrk="1" hangingPunct="1"/>
            <a:r>
              <a:rPr lang="en-US" altLang="en-US" dirty="0"/>
              <a:t>Allocate on miss: fetch the block</a:t>
            </a:r>
          </a:p>
          <a:p>
            <a:pPr lvl="1" eaLnBrk="1" hangingPunct="1"/>
            <a:r>
              <a:rPr lang="en-US" altLang="en-US" dirty="0"/>
              <a:t>Write around: don’t fetch the block</a:t>
            </a:r>
          </a:p>
          <a:p>
            <a:pPr lvl="2" eaLnBrk="1" hangingPunct="1"/>
            <a:r>
              <a:rPr lang="en-US" altLang="en-US" dirty="0"/>
              <a:t>Since programs often write a large block before reading it (e.g., initialization)</a:t>
            </a:r>
          </a:p>
          <a:p>
            <a:pPr eaLnBrk="1" hangingPunct="1"/>
            <a:r>
              <a:rPr lang="en-US" altLang="en-US" dirty="0"/>
              <a:t>For write-back</a:t>
            </a:r>
          </a:p>
          <a:p>
            <a:pPr lvl="1" eaLnBrk="1" hangingPunct="1"/>
            <a:r>
              <a:rPr lang="en-US" altLang="en-US" dirty="0"/>
              <a:t>Usually fetch the block</a:t>
            </a:r>
            <a:endParaRPr lang="en-AU" altLang="en-US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871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74755" name="Rectangle 6"/>
          <p:cNvSpPr>
            <a:spLocks noGrp="1" noChangeArrowheads="1"/>
          </p:cNvSpPr>
          <p:nvPr>
            <p:ph type="title"/>
          </p:nvPr>
        </p:nvSpPr>
        <p:spPr>
          <a:xfrm>
            <a:off x="684213" y="206375"/>
            <a:ext cx="8259762" cy="701675"/>
          </a:xfrm>
        </p:spPr>
        <p:txBody>
          <a:bodyPr/>
          <a:lstStyle/>
          <a:p>
            <a:pPr eaLnBrk="1" hangingPunct="1"/>
            <a:r>
              <a:rPr lang="en-US" altLang="en-US" sz="4000"/>
              <a:t>Measuring Cache Performance</a:t>
            </a:r>
            <a:endParaRPr lang="en-AU" altLang="en-US" sz="4000"/>
          </a:p>
        </p:txBody>
      </p:sp>
      <p:sp>
        <p:nvSpPr>
          <p:cNvPr id="7475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7352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/>
              <a:t>Components of CPU time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/>
              <a:t>Program execution cycles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/>
              <a:t>Includes cache hit time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/>
              <a:t>Memory stall cycles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/>
              <a:t>Mainly from cache misses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/>
              <a:t>With simplifying assumptions:</a:t>
            </a:r>
            <a:endParaRPr lang="en-AU" altLang="en-US"/>
          </a:p>
        </p:txBody>
      </p:sp>
      <p:sp>
        <p:nvSpPr>
          <p:cNvPr id="74757" name="Text Box 4"/>
          <p:cNvSpPr txBox="1">
            <a:spLocks noChangeArrowheads="1"/>
          </p:cNvSpPr>
          <p:nvPr/>
        </p:nvSpPr>
        <p:spPr bwMode="auto">
          <a:xfrm rot="5400000">
            <a:off x="6277769" y="2499519"/>
            <a:ext cx="53657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§5.4 Measuring and Improving Cache Performance</a:t>
            </a:r>
          </a:p>
        </p:txBody>
      </p:sp>
      <p:graphicFrame>
        <p:nvGraphicFramePr>
          <p:cNvPr id="74758" name="Object 5"/>
          <p:cNvGraphicFramePr>
            <a:graphicFrameLocks noChangeAspect="1"/>
          </p:cNvGraphicFramePr>
          <p:nvPr/>
        </p:nvGraphicFramePr>
        <p:xfrm>
          <a:off x="1385888" y="3905250"/>
          <a:ext cx="6148387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4" imgW="3073400" imgH="1181100" progId="Equation.3">
                  <p:embed/>
                </p:oleObj>
              </mc:Choice>
              <mc:Fallback>
                <p:oleObj name="Equation" r:id="rId4" imgW="3073400" imgH="1181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888" y="3905250"/>
                        <a:ext cx="6148387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91513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7680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Performance Example</a:t>
            </a:r>
            <a:endParaRPr lang="en-AU" altLang="en-US"/>
          </a:p>
        </p:txBody>
      </p:sp>
      <p:sp>
        <p:nvSpPr>
          <p:cNvPr id="7680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dirty="0"/>
              <a:t>Given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I-cache miss rate = 2%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D-cache miss rate = 4%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Miss penalty = 100 cycles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Base CPI (ideal cache) = 2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Load &amp; stores are 36% of instructions</a:t>
            </a:r>
          </a:p>
          <a:p>
            <a:pPr eaLnBrk="1" hangingPunct="1">
              <a:lnSpc>
                <a:spcPct val="80000"/>
              </a:lnSpc>
            </a:pPr>
            <a:endParaRPr lang="en-US" altLang="en-US" dirty="0"/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Calculate speedup due to addition of cache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Calculate maximum speedup (if main memory would be as fast as cache) 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27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5796136" y="2478382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Realistic value, see sheet 8</a:t>
            </a:r>
          </a:p>
        </p:txBody>
      </p:sp>
    </p:spTree>
    <p:extLst>
      <p:ext uri="{BB962C8B-B14F-4D97-AF65-F5344CB8AC3E}">
        <p14:creationId xmlns:p14="http://schemas.microsoft.com/office/powerpoint/2010/main" val="1892551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7680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Performance Example</a:t>
            </a:r>
            <a:endParaRPr lang="en-AU" altLang="en-US"/>
          </a:p>
        </p:txBody>
      </p:sp>
      <p:sp>
        <p:nvSpPr>
          <p:cNvPr id="7680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dirty="0"/>
              <a:t>CPI without cache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= 2 + 100 + 0.36 × 100 = 138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CPI with cache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= 2 + 0.02 × 100 + 0.36 × 0.04 × 100 = 5.44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Speedup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= 138 / 5.44 = 25.4</a:t>
            </a:r>
            <a:endParaRPr lang="en-AU" altLang="en-US" dirty="0"/>
          </a:p>
          <a:p>
            <a:pPr eaLnBrk="1" hangingPunct="1">
              <a:lnSpc>
                <a:spcPct val="80000"/>
              </a:lnSpc>
            </a:pPr>
            <a:r>
              <a:rPr lang="en-AU" altLang="en-US" dirty="0"/>
              <a:t>Maximum speedup</a:t>
            </a:r>
          </a:p>
          <a:p>
            <a:pPr lvl="1" eaLnBrk="1" hangingPunct="1">
              <a:lnSpc>
                <a:spcPct val="80000"/>
              </a:lnSpc>
            </a:pPr>
            <a:r>
              <a:rPr lang="en-AU" altLang="en-US" dirty="0"/>
              <a:t>= 138 / 2 = 69</a:t>
            </a:r>
          </a:p>
          <a:p>
            <a:pPr lvl="1" eaLnBrk="1" hangingPunct="1">
              <a:lnSpc>
                <a:spcPct val="80000"/>
              </a:lnSpc>
            </a:pPr>
            <a:r>
              <a:rPr lang="en-AU" altLang="en-US" dirty="0"/>
              <a:t>= 69 / 25.4 = 2.7 faster than with cache</a:t>
            </a:r>
            <a:endParaRPr lang="en-US" altLang="en-US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13650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Average Access Time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AU" altLang="en-US" dirty="0"/>
              <a:t>Hit time is also important for performance</a:t>
            </a:r>
          </a:p>
          <a:p>
            <a:pPr eaLnBrk="1" hangingPunct="1"/>
            <a:r>
              <a:rPr lang="en-AU" altLang="en-US" dirty="0"/>
              <a:t>Average memory access time (AMAT)</a:t>
            </a:r>
          </a:p>
          <a:p>
            <a:pPr lvl="1" eaLnBrk="1" hangingPunct="1"/>
            <a:r>
              <a:rPr lang="en-AU" altLang="en-US" dirty="0"/>
              <a:t>AMAT = Hit time </a:t>
            </a:r>
            <a:r>
              <a:rPr lang="en-US" altLang="en-US" dirty="0">
                <a:cs typeface="Arial" panose="020B0604020202020204" pitchFamily="34" charset="0"/>
              </a:rPr>
              <a:t>× Hit rate</a:t>
            </a:r>
          </a:p>
          <a:p>
            <a:pPr marL="457200" lvl="1" indent="0" algn="r" eaLnBrk="1" hangingPunct="1">
              <a:buNone/>
            </a:pPr>
            <a:r>
              <a:rPr lang="en-US" altLang="en-US" dirty="0">
                <a:cs typeface="Arial" panose="020B0604020202020204" pitchFamily="34" charset="0"/>
              </a:rPr>
              <a:t>+ (Hit time + Miss penalty) × Miss rate</a:t>
            </a:r>
            <a:endParaRPr lang="en-AU" altLang="en-US" dirty="0"/>
          </a:p>
          <a:p>
            <a:pPr lvl="1" eaLnBrk="1" hangingPunct="1"/>
            <a:r>
              <a:rPr lang="en-AU" altLang="en-US" dirty="0"/>
              <a:t>AMAT = Hit time </a:t>
            </a:r>
            <a:r>
              <a:rPr lang="en-US" altLang="en-US" dirty="0">
                <a:cs typeface="Arial" panose="020B0604020202020204" pitchFamily="34" charset="0"/>
              </a:rPr>
              <a:t>× (1 – Miss rate)</a:t>
            </a:r>
          </a:p>
          <a:p>
            <a:pPr marL="457200" lvl="1" indent="0" algn="r" eaLnBrk="1" hangingPunct="1">
              <a:buNone/>
            </a:pPr>
            <a:r>
              <a:rPr lang="en-US" altLang="en-US" dirty="0">
                <a:cs typeface="Arial" panose="020B0604020202020204" pitchFamily="34" charset="0"/>
              </a:rPr>
              <a:t>+ (Hit time + Miss penalty) × Miss rate </a:t>
            </a:r>
            <a:endParaRPr lang="en-AU" altLang="en-US" dirty="0"/>
          </a:p>
          <a:p>
            <a:pPr lvl="1" eaLnBrk="1" hangingPunct="1"/>
            <a:r>
              <a:rPr lang="en-AU" altLang="en-US" dirty="0"/>
              <a:t>AMAT = Hit time – Hit time </a:t>
            </a:r>
            <a:r>
              <a:rPr lang="en-US" altLang="en-US" dirty="0">
                <a:cs typeface="Arial" panose="020B0604020202020204" pitchFamily="34" charset="0"/>
              </a:rPr>
              <a:t>× Miss rate</a:t>
            </a:r>
          </a:p>
          <a:p>
            <a:pPr marL="457200" lvl="1" indent="0" algn="r" eaLnBrk="1" hangingPunct="1">
              <a:buNone/>
            </a:pPr>
            <a:r>
              <a:rPr lang="en-US" altLang="en-US" dirty="0">
                <a:cs typeface="Arial" panose="020B0604020202020204" pitchFamily="34" charset="0"/>
              </a:rPr>
              <a:t>+ Hit time × Miss rate + Miss penalty × Miss rate </a:t>
            </a:r>
          </a:p>
          <a:p>
            <a:pPr lvl="1" eaLnBrk="1" hangingPunct="1"/>
            <a:r>
              <a:rPr lang="en-US" altLang="en-US" dirty="0">
                <a:cs typeface="Arial" panose="020B0604020202020204" pitchFamily="34" charset="0"/>
              </a:rPr>
              <a:t>AMAT = </a:t>
            </a:r>
            <a:r>
              <a:rPr lang="en-AU" altLang="en-US" dirty="0"/>
              <a:t>Hit time </a:t>
            </a:r>
            <a:r>
              <a:rPr lang="en-US" altLang="en-US" dirty="0">
                <a:cs typeface="Arial" panose="020B0604020202020204" pitchFamily="34" charset="0"/>
              </a:rPr>
              <a:t>+ Miss rate × Miss penalty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29</a:t>
            </a:fld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6755809" y="5937012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See book page 416</a:t>
            </a:r>
          </a:p>
        </p:txBody>
      </p:sp>
    </p:spTree>
    <p:extLst>
      <p:ext uri="{BB962C8B-B14F-4D97-AF65-F5344CB8AC3E}">
        <p14:creationId xmlns:p14="http://schemas.microsoft.com/office/powerpoint/2010/main" val="421605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altLang="en-US">
                <a:solidFill>
                  <a:schemeClr val="tx1"/>
                </a:solidFill>
              </a:rPr>
              <a:t>Chapter 5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409825" y="2924175"/>
            <a:ext cx="5832475" cy="1554163"/>
          </a:xfrm>
        </p:spPr>
        <p:txBody>
          <a:bodyPr/>
          <a:lstStyle/>
          <a:p>
            <a:pPr eaLnBrk="1" hangingPunct="1"/>
            <a:r>
              <a:rPr lang="en-AU" altLang="en-US"/>
              <a:t>Large and Fast: Exploiting Memory Hierarchy</a:t>
            </a:r>
          </a:p>
        </p:txBody>
      </p:sp>
    </p:spTree>
    <p:extLst>
      <p:ext uri="{BB962C8B-B14F-4D97-AF65-F5344CB8AC3E}">
        <p14:creationId xmlns:p14="http://schemas.microsoft.com/office/powerpoint/2010/main" val="24589901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8089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Performance Summary</a:t>
            </a:r>
            <a:endParaRPr lang="en-AU" altLang="en-US"/>
          </a:p>
        </p:txBody>
      </p:sp>
      <p:sp>
        <p:nvSpPr>
          <p:cNvPr id="80900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When CPU performance increased</a:t>
            </a:r>
          </a:p>
          <a:p>
            <a:pPr lvl="1" eaLnBrk="1" hangingPunct="1"/>
            <a:r>
              <a:rPr lang="en-US" altLang="en-US" dirty="0"/>
              <a:t>Miss penalty becomes more significant</a:t>
            </a:r>
          </a:p>
          <a:p>
            <a:pPr eaLnBrk="1" hangingPunct="1"/>
            <a:r>
              <a:rPr lang="en-US" altLang="en-US" dirty="0"/>
              <a:t>Decreasing base CPI</a:t>
            </a:r>
          </a:p>
          <a:p>
            <a:pPr lvl="1" eaLnBrk="1" hangingPunct="1"/>
            <a:r>
              <a:rPr lang="en-US" altLang="en-US" dirty="0"/>
              <a:t>Greater proportion of time spent on memory stalls</a:t>
            </a:r>
          </a:p>
          <a:p>
            <a:pPr eaLnBrk="1" hangingPunct="1"/>
            <a:r>
              <a:rPr lang="en-US" altLang="en-US" dirty="0"/>
              <a:t>Increasing clock rate</a:t>
            </a:r>
          </a:p>
          <a:p>
            <a:pPr lvl="1" eaLnBrk="1" hangingPunct="1"/>
            <a:r>
              <a:rPr lang="en-US" altLang="en-US" dirty="0"/>
              <a:t>Memory stalls account for more CPU cycles</a:t>
            </a:r>
          </a:p>
          <a:p>
            <a:pPr eaLnBrk="1" hangingPunct="1"/>
            <a:r>
              <a:rPr lang="en-US" altLang="en-US" dirty="0"/>
              <a:t>Can’t neglect cache behavior when evaluating system performance</a:t>
            </a:r>
            <a:endParaRPr lang="en-AU" altLang="en-US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335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8294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Associative Caches</a:t>
            </a:r>
            <a:endParaRPr lang="en-AU" altLang="en-US"/>
          </a:p>
        </p:txBody>
      </p:sp>
      <p:sp>
        <p:nvSpPr>
          <p:cNvPr id="82948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Fully associative</a:t>
            </a:r>
          </a:p>
          <a:p>
            <a:pPr lvl="1" eaLnBrk="1" hangingPunct="1"/>
            <a:r>
              <a:rPr lang="en-US" altLang="en-US" dirty="0"/>
              <a:t>Allow a given block to go in any cache entry</a:t>
            </a:r>
          </a:p>
          <a:p>
            <a:pPr lvl="1" eaLnBrk="1" hangingPunct="1"/>
            <a:r>
              <a:rPr lang="en-US" altLang="en-US" dirty="0"/>
              <a:t>Requires all entries to be searched at once</a:t>
            </a:r>
          </a:p>
          <a:p>
            <a:pPr lvl="1" eaLnBrk="1" hangingPunct="1"/>
            <a:r>
              <a:rPr lang="en-US" altLang="en-US" dirty="0"/>
              <a:t>Comparator per entry (expensive)</a:t>
            </a:r>
          </a:p>
          <a:p>
            <a:pPr eaLnBrk="1" hangingPunct="1"/>
            <a:r>
              <a:rPr lang="en-US" altLang="en-US" i="1" dirty="0"/>
              <a:t>n</a:t>
            </a:r>
            <a:r>
              <a:rPr lang="en-US" altLang="en-US" dirty="0"/>
              <a:t>-way set associative</a:t>
            </a:r>
          </a:p>
          <a:p>
            <a:pPr lvl="1" eaLnBrk="1" hangingPunct="1"/>
            <a:r>
              <a:rPr lang="en-US" altLang="en-US" dirty="0"/>
              <a:t>Each set contains </a:t>
            </a:r>
            <a:r>
              <a:rPr lang="en-US" altLang="en-US" i="1" dirty="0"/>
              <a:t>n</a:t>
            </a:r>
            <a:r>
              <a:rPr lang="en-US" altLang="en-US" dirty="0"/>
              <a:t> entries</a:t>
            </a:r>
            <a:endParaRPr lang="en-AU" altLang="en-US" dirty="0"/>
          </a:p>
          <a:p>
            <a:pPr lvl="1" eaLnBrk="1" hangingPunct="1"/>
            <a:r>
              <a:rPr lang="en-US" altLang="en-US" dirty="0"/>
              <a:t>Block number determines which set</a:t>
            </a:r>
          </a:p>
          <a:p>
            <a:pPr lvl="2" eaLnBrk="1" hangingPunct="1"/>
            <a:r>
              <a:rPr lang="en-US" altLang="en-US" dirty="0"/>
              <a:t>(Block number) modulo (#Sets in cache)</a:t>
            </a:r>
          </a:p>
          <a:p>
            <a:pPr lvl="1" eaLnBrk="1" hangingPunct="1"/>
            <a:r>
              <a:rPr lang="en-US" altLang="en-US" dirty="0"/>
              <a:t>Search all entries in a given set at once</a:t>
            </a:r>
          </a:p>
          <a:p>
            <a:pPr lvl="1" eaLnBrk="1" hangingPunct="1"/>
            <a:r>
              <a:rPr lang="en-US" altLang="en-US" i="1" dirty="0"/>
              <a:t>n</a:t>
            </a:r>
            <a:r>
              <a:rPr lang="en-US" altLang="en-US" dirty="0"/>
              <a:t> comparators (less expensive)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996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pic>
        <p:nvPicPr>
          <p:cNvPr id="84995" name="Picture 5" descr="f05-13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4675"/>
            <a:ext cx="7731125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Associative Cache Example</a:t>
            </a:r>
            <a:endParaRPr lang="en-AU" altLang="en-US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32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4371848" y="1463465"/>
            <a:ext cx="1095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rgbClr val="C00000"/>
                </a:solidFill>
              </a:rPr>
              <a:t>Two</a:t>
            </a:r>
            <a:r>
              <a:rPr lang="nl-NL" dirty="0">
                <a:solidFill>
                  <a:srgbClr val="C00000"/>
                </a:solidFill>
              </a:rPr>
              <a:t>-way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1331640" y="5339318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12 </a:t>
            </a:r>
            <a:r>
              <a:rPr lang="nl-NL" dirty="0" err="1">
                <a:solidFill>
                  <a:srgbClr val="C00000"/>
                </a:solidFill>
              </a:rPr>
              <a:t>mod</a:t>
            </a:r>
            <a:r>
              <a:rPr lang="nl-NL" dirty="0">
                <a:solidFill>
                  <a:srgbClr val="C00000"/>
                </a:solidFill>
              </a:rPr>
              <a:t> 8 = 4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4211960" y="5344750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12 </a:t>
            </a:r>
            <a:r>
              <a:rPr lang="nl-NL" dirty="0" err="1">
                <a:solidFill>
                  <a:srgbClr val="C00000"/>
                </a:solidFill>
              </a:rPr>
              <a:t>mod</a:t>
            </a:r>
            <a:r>
              <a:rPr lang="nl-NL" dirty="0">
                <a:solidFill>
                  <a:srgbClr val="C00000"/>
                </a:solidFill>
              </a:rPr>
              <a:t> 4 = 0</a:t>
            </a:r>
          </a:p>
        </p:txBody>
      </p:sp>
    </p:spTree>
    <p:extLst>
      <p:ext uri="{BB962C8B-B14F-4D97-AF65-F5344CB8AC3E}">
        <p14:creationId xmlns:p14="http://schemas.microsoft.com/office/powerpoint/2010/main" val="26877141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8704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Spectrum of Associativity</a:t>
            </a:r>
            <a:endParaRPr lang="en-AU" altLang="en-US"/>
          </a:p>
        </p:txBody>
      </p:sp>
      <p:sp>
        <p:nvSpPr>
          <p:cNvPr id="8704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For a cache with 8 entries</a:t>
            </a:r>
            <a:endParaRPr lang="en-AU" altLang="en-US"/>
          </a:p>
        </p:txBody>
      </p:sp>
      <p:pic>
        <p:nvPicPr>
          <p:cNvPr id="87045" name="Picture 7" descr="f05-14-P37449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844675"/>
            <a:ext cx="5513387" cy="431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648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89091" name="Rectangle 6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Associativity Example</a:t>
            </a:r>
            <a:endParaRPr lang="en-AU" altLang="en-US"/>
          </a:p>
        </p:txBody>
      </p:sp>
      <p:sp>
        <p:nvSpPr>
          <p:cNvPr id="89092" name="Rectangle 65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808287"/>
          </a:xfrm>
        </p:spPr>
        <p:txBody>
          <a:bodyPr/>
          <a:lstStyle/>
          <a:p>
            <a:pPr eaLnBrk="1" hangingPunct="1"/>
            <a:r>
              <a:rPr lang="en-US" altLang="en-US"/>
              <a:t>Compare 4-block caches</a:t>
            </a:r>
          </a:p>
          <a:p>
            <a:pPr lvl="1" eaLnBrk="1" hangingPunct="1"/>
            <a:r>
              <a:rPr lang="en-US" altLang="en-US"/>
              <a:t>Direct mapped, 2-way set associative,</a:t>
            </a:r>
            <a:br>
              <a:rPr lang="en-US" altLang="en-US"/>
            </a:br>
            <a:r>
              <a:rPr lang="en-US" altLang="en-US"/>
              <a:t>fully associative</a:t>
            </a:r>
          </a:p>
          <a:p>
            <a:pPr lvl="1" eaLnBrk="1" hangingPunct="1"/>
            <a:r>
              <a:rPr lang="en-US" altLang="en-US"/>
              <a:t>Block access sequence: 0, 8, 0, 6, 8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/>
              <a:t>Direct mapped</a:t>
            </a:r>
          </a:p>
        </p:txBody>
      </p:sp>
      <p:graphicFrame>
        <p:nvGraphicFramePr>
          <p:cNvPr id="304132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99152"/>
              </p:ext>
            </p:extLst>
          </p:nvPr>
        </p:nvGraphicFramePr>
        <p:xfrm>
          <a:off x="1258888" y="4078288"/>
          <a:ext cx="6985000" cy="1655759"/>
        </p:xfrm>
        <a:graphic>
          <a:graphicData uri="http://schemas.openxmlformats.org/drawingml/2006/table">
            <a:tbl>
              <a:tblPr/>
              <a:tblGrid>
                <a:gridCol w="99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6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6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8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85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6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653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Block address</a:t>
                      </a:r>
                      <a:endParaRPr kumimoji="0" lang="en-A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index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Hit/miss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content after access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5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5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5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A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Mem[8]</a:t>
                      </a:r>
                      <a:endParaRPr kumimoji="0" lang="en-A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5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5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Mem[6]</a:t>
                      </a:r>
                      <a:endParaRPr kumimoji="0" lang="en-A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5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Mem[8]</a:t>
                      </a:r>
                      <a:endParaRPr kumimoji="0" lang="en-AU" sz="1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Mem[6]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34</a:t>
            </a:fld>
            <a:endParaRPr lang="nl-NL" dirty="0"/>
          </a:p>
        </p:txBody>
      </p:sp>
      <p:sp>
        <p:nvSpPr>
          <p:cNvPr id="4" name="Rechthoek 3"/>
          <p:cNvSpPr/>
          <p:nvPr/>
        </p:nvSpPr>
        <p:spPr bwMode="auto">
          <a:xfrm>
            <a:off x="684213" y="5517232"/>
            <a:ext cx="7992243" cy="37399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hthoek 8"/>
          <p:cNvSpPr/>
          <p:nvPr/>
        </p:nvSpPr>
        <p:spPr bwMode="auto">
          <a:xfrm>
            <a:off x="836613" y="5286694"/>
            <a:ext cx="7992243" cy="4473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hthoek 9"/>
          <p:cNvSpPr/>
          <p:nvPr/>
        </p:nvSpPr>
        <p:spPr bwMode="auto">
          <a:xfrm>
            <a:off x="989013" y="5042204"/>
            <a:ext cx="7992243" cy="69819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hthoek 10"/>
          <p:cNvSpPr/>
          <p:nvPr/>
        </p:nvSpPr>
        <p:spPr bwMode="auto">
          <a:xfrm>
            <a:off x="755266" y="4806349"/>
            <a:ext cx="7992243" cy="106212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13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91139" name="Rectangle 1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Associativity Example</a:t>
            </a:r>
            <a:endParaRPr lang="en-AU" altLang="en-US"/>
          </a:p>
        </p:txBody>
      </p:sp>
      <p:sp>
        <p:nvSpPr>
          <p:cNvPr id="91140" name="Rectangle 119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719137"/>
          </a:xfrm>
        </p:spPr>
        <p:txBody>
          <a:bodyPr/>
          <a:lstStyle/>
          <a:p>
            <a:pPr eaLnBrk="1" hangingPunct="1"/>
            <a:r>
              <a:rPr lang="en-US" altLang="en-US"/>
              <a:t>2-way set associative</a:t>
            </a:r>
          </a:p>
        </p:txBody>
      </p:sp>
      <p:graphicFrame>
        <p:nvGraphicFramePr>
          <p:cNvPr id="30618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147922"/>
              </p:ext>
            </p:extLst>
          </p:nvPr>
        </p:nvGraphicFramePr>
        <p:xfrm>
          <a:off x="1258888" y="1844675"/>
          <a:ext cx="6985000" cy="1655766"/>
        </p:xfrm>
        <a:graphic>
          <a:graphicData uri="http://schemas.openxmlformats.org/drawingml/2006/table">
            <a:tbl>
              <a:tblPr/>
              <a:tblGrid>
                <a:gridCol w="99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6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6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8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85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6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65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Block address</a:t>
                      </a:r>
                      <a:endParaRPr kumimoji="0" lang="en-A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index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Hit/miss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content after access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Set 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Set 1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Mem[8]</a:t>
                      </a:r>
                      <a:endParaRPr kumimoji="0" lang="en-A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Mem[8]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Mem[6]</a:t>
                      </a:r>
                      <a:endParaRPr kumimoji="0" lang="en-AU" sz="1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Mem[8]</a:t>
                      </a:r>
                      <a:endParaRPr kumimoji="0" lang="en-AU" sz="1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Mem[6]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1199" name="Rectangle 62"/>
          <p:cNvSpPr>
            <a:spLocks noChangeArrowheads="1"/>
          </p:cNvSpPr>
          <p:nvPr/>
        </p:nvSpPr>
        <p:spPr bwMode="auto">
          <a:xfrm>
            <a:off x="684213" y="3860800"/>
            <a:ext cx="77724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Aft>
                <a:spcPct val="0"/>
              </a:spcAft>
              <a:buClr>
                <a:srgbClr val="ECEAAC"/>
              </a:buClr>
            </a:pPr>
            <a:r>
              <a:rPr lang="en-US" altLang="en-US" dirty="0">
                <a:solidFill>
                  <a:srgbClr val="000000"/>
                </a:solidFill>
              </a:rPr>
              <a:t>Fully associative</a:t>
            </a:r>
          </a:p>
        </p:txBody>
      </p:sp>
      <p:graphicFrame>
        <p:nvGraphicFramePr>
          <p:cNvPr id="306239" name="Group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747773"/>
              </p:ext>
            </p:extLst>
          </p:nvPr>
        </p:nvGraphicFramePr>
        <p:xfrm>
          <a:off x="1258888" y="4508500"/>
          <a:ext cx="6985000" cy="1609724"/>
        </p:xfrm>
        <a:graphic>
          <a:graphicData uri="http://schemas.openxmlformats.org/drawingml/2006/table">
            <a:tbl>
              <a:tblPr/>
              <a:tblGrid>
                <a:gridCol w="99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6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6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8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85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6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68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Block address</a:t>
                      </a:r>
                      <a:endParaRPr kumimoji="0" lang="en-A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Hit/miss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Cache content after access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Mem[8]</a:t>
                      </a:r>
                      <a:endParaRPr kumimoji="0" lang="en-A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Mem[8]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Mem[8]</a:t>
                      </a:r>
                      <a:endParaRPr kumimoji="0" lang="en-AU" sz="14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Mem[6]</a:t>
                      </a:r>
                      <a:endParaRPr kumimoji="0" lang="en-A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5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hit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Mem[0]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Mem[8]</a:t>
                      </a:r>
                      <a:endParaRPr kumimoji="0" lang="en-AU" sz="14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Mem[6]</a:t>
                      </a:r>
                      <a:endParaRPr kumimoji="0" lang="en-A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35</a:t>
            </a:fld>
            <a:endParaRPr lang="nl-NL" dirty="0"/>
          </a:p>
        </p:txBody>
      </p:sp>
      <p:sp>
        <p:nvSpPr>
          <p:cNvPr id="16" name="Rechthoek 15"/>
          <p:cNvSpPr/>
          <p:nvPr/>
        </p:nvSpPr>
        <p:spPr bwMode="auto">
          <a:xfrm>
            <a:off x="684213" y="3275787"/>
            <a:ext cx="7992243" cy="37399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hthoek 16"/>
          <p:cNvSpPr/>
          <p:nvPr/>
        </p:nvSpPr>
        <p:spPr bwMode="auto">
          <a:xfrm>
            <a:off x="836613" y="3045249"/>
            <a:ext cx="7992243" cy="4473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hthoek 17"/>
          <p:cNvSpPr/>
          <p:nvPr/>
        </p:nvSpPr>
        <p:spPr bwMode="auto">
          <a:xfrm>
            <a:off x="989013" y="2800759"/>
            <a:ext cx="7992243" cy="69819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hthoek 18"/>
          <p:cNvSpPr/>
          <p:nvPr/>
        </p:nvSpPr>
        <p:spPr bwMode="auto">
          <a:xfrm>
            <a:off x="755266" y="2564904"/>
            <a:ext cx="7992243" cy="106212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hthoek 19"/>
          <p:cNvSpPr/>
          <p:nvPr/>
        </p:nvSpPr>
        <p:spPr bwMode="auto">
          <a:xfrm>
            <a:off x="836613" y="5906300"/>
            <a:ext cx="7992243" cy="37399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echthoek 20"/>
          <p:cNvSpPr/>
          <p:nvPr/>
        </p:nvSpPr>
        <p:spPr bwMode="auto">
          <a:xfrm>
            <a:off x="989013" y="5675762"/>
            <a:ext cx="7992243" cy="44735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echthoek 21"/>
          <p:cNvSpPr/>
          <p:nvPr/>
        </p:nvSpPr>
        <p:spPr bwMode="auto">
          <a:xfrm>
            <a:off x="1141413" y="5431272"/>
            <a:ext cx="7992243" cy="69819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echthoek 22"/>
          <p:cNvSpPr/>
          <p:nvPr/>
        </p:nvSpPr>
        <p:spPr bwMode="auto">
          <a:xfrm>
            <a:off x="907666" y="5195417"/>
            <a:ext cx="7992243" cy="106212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49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99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9318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How Much Associativity</a:t>
            </a:r>
            <a:endParaRPr lang="en-AU" altLang="en-US"/>
          </a:p>
        </p:txBody>
      </p:sp>
      <p:sp>
        <p:nvSpPr>
          <p:cNvPr id="93188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Increased associativity decreases miss rate</a:t>
            </a:r>
          </a:p>
          <a:p>
            <a:pPr lvl="1" eaLnBrk="1" hangingPunct="1"/>
            <a:r>
              <a:rPr lang="en-US" altLang="en-US"/>
              <a:t>But with diminishing returns</a:t>
            </a:r>
          </a:p>
          <a:p>
            <a:pPr eaLnBrk="1" hangingPunct="1"/>
            <a:r>
              <a:rPr lang="en-US" altLang="en-US"/>
              <a:t>Simulation of a system with 64KB</a:t>
            </a:r>
            <a:br>
              <a:rPr lang="en-US" altLang="en-US"/>
            </a:br>
            <a:r>
              <a:rPr lang="en-US" altLang="en-US"/>
              <a:t>D-cache, 16-word blocks, SPEC2000</a:t>
            </a:r>
          </a:p>
          <a:p>
            <a:pPr lvl="1" eaLnBrk="1" hangingPunct="1"/>
            <a:r>
              <a:rPr lang="en-US" altLang="en-US"/>
              <a:t>1-way: 10.3%</a:t>
            </a:r>
          </a:p>
          <a:p>
            <a:pPr lvl="1" eaLnBrk="1" hangingPunct="1"/>
            <a:r>
              <a:rPr lang="en-US" altLang="en-US"/>
              <a:t>2-way: 8.6%</a:t>
            </a:r>
          </a:p>
          <a:p>
            <a:pPr lvl="1" eaLnBrk="1" hangingPunct="1"/>
            <a:r>
              <a:rPr lang="en-US" altLang="en-US"/>
              <a:t>4-way: 8.3%</a:t>
            </a:r>
          </a:p>
          <a:p>
            <a:pPr lvl="1" eaLnBrk="1" hangingPunct="1"/>
            <a:r>
              <a:rPr lang="en-US" altLang="en-US"/>
              <a:t>8-way: 8.1%</a:t>
            </a:r>
            <a:endParaRPr lang="en-AU" altLang="en-US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21558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/>
              <a:t>Set Associative Cache Organization</a:t>
            </a:r>
            <a:endParaRPr lang="en-AU" altLang="en-US" sz="3600"/>
          </a:p>
        </p:txBody>
      </p:sp>
      <p:pic>
        <p:nvPicPr>
          <p:cNvPr id="95236" name="Picture 4" descr="f05-17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196975"/>
            <a:ext cx="6061075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98846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9728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Replacement Policy</a:t>
            </a:r>
            <a:endParaRPr lang="en-AU" altLang="en-US"/>
          </a:p>
        </p:txBody>
      </p:sp>
      <p:sp>
        <p:nvSpPr>
          <p:cNvPr id="9728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dirty="0"/>
              <a:t>Direct mapped: no choice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Set associative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Prefer non-valid entry, if there is one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Otherwise, choose among entries in the set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Least-recently used (LRU)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Choose the one unused for the longest time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dirty="0"/>
              <a:t>Simple for 2-way, manageable for 4-way, too hard beyond that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Random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/>
              <a:t>Gives approximately the same performance as LRU for high associativity</a:t>
            </a:r>
            <a:endParaRPr lang="en-AU" altLang="en-US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631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9933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Multilevel Caches</a:t>
            </a:r>
            <a:endParaRPr lang="en-AU" altLang="en-US"/>
          </a:p>
        </p:txBody>
      </p:sp>
      <p:sp>
        <p:nvSpPr>
          <p:cNvPr id="99332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Primary cache attached to CPU</a:t>
            </a:r>
          </a:p>
          <a:p>
            <a:pPr lvl="1" eaLnBrk="1" hangingPunct="1"/>
            <a:r>
              <a:rPr lang="en-US" altLang="en-US"/>
              <a:t>Small, but fast</a:t>
            </a:r>
          </a:p>
          <a:p>
            <a:pPr eaLnBrk="1" hangingPunct="1"/>
            <a:r>
              <a:rPr lang="en-US" altLang="en-US"/>
              <a:t>Level-2 cache services misses from primary cache</a:t>
            </a:r>
          </a:p>
          <a:p>
            <a:pPr lvl="1" eaLnBrk="1" hangingPunct="1"/>
            <a:r>
              <a:rPr lang="en-US" altLang="en-US"/>
              <a:t>Larger, slower, but still faster than main memory</a:t>
            </a:r>
          </a:p>
          <a:p>
            <a:pPr eaLnBrk="1" hangingPunct="1"/>
            <a:r>
              <a:rPr lang="en-US" altLang="en-US"/>
              <a:t>Main memory services L-2 cache misses</a:t>
            </a:r>
          </a:p>
          <a:p>
            <a:pPr eaLnBrk="1" hangingPunct="1"/>
            <a:r>
              <a:rPr lang="en-US" altLang="en-US"/>
              <a:t>Some high-end systems include L-3 cache</a:t>
            </a:r>
            <a:endParaRPr lang="en-AU" altLang="en-US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896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Principle of Locality</a:t>
            </a:r>
            <a:endParaRPr lang="en-AU" altLang="en-US" dirty="0"/>
          </a:p>
        </p:txBody>
      </p:sp>
      <p:sp>
        <p:nvSpPr>
          <p:cNvPr id="7172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Programs access a small proportion of their address space at any time</a:t>
            </a:r>
          </a:p>
          <a:p>
            <a:pPr eaLnBrk="1" hangingPunct="1"/>
            <a:r>
              <a:rPr lang="en-US" altLang="en-US" dirty="0"/>
              <a:t>Temporal locality</a:t>
            </a:r>
          </a:p>
          <a:p>
            <a:pPr lvl="1" eaLnBrk="1" hangingPunct="1"/>
            <a:r>
              <a:rPr lang="en-US" altLang="en-US" dirty="0"/>
              <a:t>Items accessed recently are likely to be accessed again soon</a:t>
            </a:r>
          </a:p>
          <a:p>
            <a:pPr lvl="1" eaLnBrk="1" hangingPunct="1"/>
            <a:r>
              <a:rPr lang="en-US" altLang="en-US" dirty="0"/>
              <a:t>e.g., instructions in a loop, induction variables</a:t>
            </a:r>
          </a:p>
          <a:p>
            <a:pPr eaLnBrk="1" hangingPunct="1"/>
            <a:r>
              <a:rPr lang="en-US" altLang="en-US" dirty="0"/>
              <a:t>Spatial locality</a:t>
            </a:r>
          </a:p>
          <a:p>
            <a:pPr lvl="1" eaLnBrk="1" hangingPunct="1"/>
            <a:r>
              <a:rPr lang="en-US" altLang="en-US" dirty="0"/>
              <a:t>Items near those accessed recently are likely to be accessed soon</a:t>
            </a:r>
          </a:p>
          <a:p>
            <a:pPr lvl="1" eaLnBrk="1" hangingPunct="1"/>
            <a:r>
              <a:rPr lang="en-US" altLang="en-US" dirty="0"/>
              <a:t>E.g., sequential instruction access, array data</a:t>
            </a:r>
            <a:endParaRPr lang="en-AU" altLang="en-US" dirty="0"/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 rot="5400000">
            <a:off x="8008937" y="763588"/>
            <a:ext cx="1903413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§5.1 Introduction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3847001" y="4149080"/>
            <a:ext cx="4993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linkClick r:id="rId3"/>
              </a:rPr>
              <a:t>https://en.wikipedia.org/wiki/Induction_variable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398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10137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Multilevel Cache Example</a:t>
            </a:r>
            <a:endParaRPr lang="en-AU" altLang="en-US"/>
          </a:p>
        </p:txBody>
      </p:sp>
      <p:sp>
        <p:nvSpPr>
          <p:cNvPr id="101380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Given</a:t>
            </a:r>
          </a:p>
          <a:p>
            <a:pPr lvl="1" eaLnBrk="1" hangingPunct="1"/>
            <a:r>
              <a:rPr lang="en-US" altLang="en-US"/>
              <a:t>CPU base CPI = 1, clock rate = 4GHz</a:t>
            </a:r>
          </a:p>
          <a:p>
            <a:pPr lvl="1" eaLnBrk="1" hangingPunct="1"/>
            <a:r>
              <a:rPr lang="en-US" altLang="en-US"/>
              <a:t>Miss rate/instruction = 2%</a:t>
            </a:r>
          </a:p>
          <a:p>
            <a:pPr lvl="1" eaLnBrk="1" hangingPunct="1"/>
            <a:r>
              <a:rPr lang="en-US" altLang="en-US"/>
              <a:t>Main memory access time = 100ns</a:t>
            </a:r>
          </a:p>
          <a:p>
            <a:pPr eaLnBrk="1" hangingPunct="1"/>
            <a:r>
              <a:rPr lang="en-US" altLang="en-US"/>
              <a:t>With just primary cache</a:t>
            </a:r>
          </a:p>
          <a:p>
            <a:pPr lvl="1" eaLnBrk="1" hangingPunct="1"/>
            <a:r>
              <a:rPr lang="en-US" altLang="en-US"/>
              <a:t>Miss penalty = 100ns/0.25ns = 400 cycles</a:t>
            </a:r>
          </a:p>
          <a:p>
            <a:pPr lvl="1" eaLnBrk="1" hangingPunct="1"/>
            <a:r>
              <a:rPr lang="en-US" altLang="en-US"/>
              <a:t>Effective CPI = 1 + 0.02 × 400 = 9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86597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10342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 (cont.)</a:t>
            </a:r>
            <a:endParaRPr lang="en-AU" altLang="en-US"/>
          </a:p>
        </p:txBody>
      </p:sp>
      <p:sp>
        <p:nvSpPr>
          <p:cNvPr id="103428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Now add L-2 cache</a:t>
            </a:r>
          </a:p>
          <a:p>
            <a:pPr lvl="1" eaLnBrk="1" hangingPunct="1"/>
            <a:r>
              <a:rPr lang="en-US" altLang="en-US" dirty="0"/>
              <a:t>Access time = 5ns</a:t>
            </a:r>
          </a:p>
          <a:p>
            <a:pPr lvl="1" eaLnBrk="1" hangingPunct="1"/>
            <a:r>
              <a:rPr lang="en-US" altLang="en-US" dirty="0"/>
              <a:t>Global miss rate to main memory = 0.5%</a:t>
            </a:r>
          </a:p>
          <a:p>
            <a:pPr eaLnBrk="1" hangingPunct="1"/>
            <a:r>
              <a:rPr lang="en-US" altLang="en-US" dirty="0"/>
              <a:t>Calculate speedup</a:t>
            </a:r>
          </a:p>
          <a:p>
            <a:pPr eaLnBrk="1" hangingPunct="1"/>
            <a:r>
              <a:rPr lang="en-US" altLang="en-US" dirty="0"/>
              <a:t>Primary miss with L-2 hit</a:t>
            </a:r>
          </a:p>
          <a:p>
            <a:pPr lvl="1" eaLnBrk="1" hangingPunct="1"/>
            <a:r>
              <a:rPr lang="en-US" altLang="en-US" dirty="0"/>
              <a:t>Penalty = 5ns/0.25ns = 20 cycles</a:t>
            </a:r>
          </a:p>
          <a:p>
            <a:pPr eaLnBrk="1" hangingPunct="1"/>
            <a:r>
              <a:rPr lang="en-US" altLang="en-US" dirty="0"/>
              <a:t>Primary miss with L-2 miss</a:t>
            </a:r>
          </a:p>
          <a:p>
            <a:pPr lvl="1" eaLnBrk="1" hangingPunct="1"/>
            <a:r>
              <a:rPr lang="en-US" altLang="en-US" dirty="0"/>
              <a:t>Extra penalty = 400 cycles</a:t>
            </a:r>
          </a:p>
          <a:p>
            <a:pPr eaLnBrk="1" hangingPunct="1"/>
            <a:r>
              <a:rPr lang="en-US" altLang="en-US" dirty="0"/>
              <a:t>CPI = 1 + 0.02 × 20 + 0.005 × 400 = 3.4</a:t>
            </a:r>
          </a:p>
          <a:p>
            <a:pPr eaLnBrk="1" hangingPunct="1"/>
            <a:r>
              <a:rPr lang="en-US" altLang="en-US" dirty="0"/>
              <a:t>Speedup = 9/3.4 = 2.6</a:t>
            </a:r>
            <a:endParaRPr lang="en-AU" altLang="en-US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69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105475" name="Rectangle 6"/>
          <p:cNvSpPr>
            <a:spLocks noGrp="1" noChangeArrowheads="1"/>
          </p:cNvSpPr>
          <p:nvPr>
            <p:ph type="title"/>
          </p:nvPr>
        </p:nvSpPr>
        <p:spPr>
          <a:xfrm>
            <a:off x="684213" y="206375"/>
            <a:ext cx="8259762" cy="701675"/>
          </a:xfrm>
        </p:spPr>
        <p:txBody>
          <a:bodyPr/>
          <a:lstStyle/>
          <a:p>
            <a:pPr eaLnBrk="1" hangingPunct="1"/>
            <a:r>
              <a:rPr lang="en-US" altLang="en-US" sz="4000"/>
              <a:t>Multilevel Cache Considerations</a:t>
            </a:r>
            <a:endParaRPr lang="en-AU" altLang="en-US" sz="4000"/>
          </a:p>
        </p:txBody>
      </p:sp>
      <p:sp>
        <p:nvSpPr>
          <p:cNvPr id="105476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Primary cache</a:t>
            </a:r>
          </a:p>
          <a:p>
            <a:pPr lvl="1" eaLnBrk="1" hangingPunct="1"/>
            <a:r>
              <a:rPr lang="en-US" altLang="en-US"/>
              <a:t>Focus on minimal hit time</a:t>
            </a:r>
          </a:p>
          <a:p>
            <a:pPr eaLnBrk="1" hangingPunct="1"/>
            <a:r>
              <a:rPr lang="en-US" altLang="en-US"/>
              <a:t>L-2 cache</a:t>
            </a:r>
          </a:p>
          <a:p>
            <a:pPr lvl="1" eaLnBrk="1" hangingPunct="1"/>
            <a:r>
              <a:rPr lang="en-US" altLang="en-US"/>
              <a:t>Focus on low miss rate to avoid main memory access</a:t>
            </a:r>
          </a:p>
          <a:p>
            <a:pPr lvl="1" eaLnBrk="1" hangingPunct="1"/>
            <a:r>
              <a:rPr lang="en-US" altLang="en-US"/>
              <a:t>Hit time has less overall impact</a:t>
            </a:r>
          </a:p>
          <a:p>
            <a:pPr eaLnBrk="1" hangingPunct="1"/>
            <a:r>
              <a:rPr lang="en-US" altLang="en-US"/>
              <a:t>Results</a:t>
            </a:r>
          </a:p>
          <a:p>
            <a:pPr lvl="1" eaLnBrk="1" hangingPunct="1"/>
            <a:r>
              <a:rPr lang="en-US" altLang="en-US"/>
              <a:t>L-1 cache usually smaller than a single cache</a:t>
            </a:r>
          </a:p>
          <a:p>
            <a:pPr lvl="1" eaLnBrk="1" hangingPunct="1"/>
            <a:r>
              <a:rPr lang="en-US" altLang="en-US"/>
              <a:t>L-1 block size smaller than L-2 block size</a:t>
            </a:r>
            <a:endParaRPr lang="en-AU" altLang="en-US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5602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107523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266700"/>
            <a:ext cx="8259762" cy="641350"/>
          </a:xfrm>
        </p:spPr>
        <p:txBody>
          <a:bodyPr/>
          <a:lstStyle/>
          <a:p>
            <a:pPr eaLnBrk="1" hangingPunct="1"/>
            <a:r>
              <a:rPr lang="en-US" altLang="en-US" sz="3600"/>
              <a:t>Interactions with Advanced CPUs</a:t>
            </a:r>
            <a:endParaRPr lang="en-AU" altLang="en-US" sz="3600"/>
          </a:p>
        </p:txBody>
      </p:sp>
      <p:sp>
        <p:nvSpPr>
          <p:cNvPr id="10752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Out-of-order CPUs can execute instructions during cache miss</a:t>
            </a:r>
          </a:p>
          <a:p>
            <a:pPr lvl="1" eaLnBrk="1" hangingPunct="1"/>
            <a:r>
              <a:rPr lang="en-US" altLang="en-US"/>
              <a:t>Pending store stays in load/store unit</a:t>
            </a:r>
          </a:p>
          <a:p>
            <a:pPr lvl="1" eaLnBrk="1" hangingPunct="1"/>
            <a:r>
              <a:rPr lang="en-US" altLang="en-US"/>
              <a:t>Dependent instructions wait in reservation stations</a:t>
            </a:r>
          </a:p>
          <a:p>
            <a:pPr lvl="2" eaLnBrk="1" hangingPunct="1"/>
            <a:r>
              <a:rPr lang="en-US" altLang="en-US"/>
              <a:t>Independent instructions continue</a:t>
            </a:r>
          </a:p>
          <a:p>
            <a:pPr eaLnBrk="1" hangingPunct="1"/>
            <a:r>
              <a:rPr lang="en-US" altLang="en-US"/>
              <a:t>Effect of miss depends on program data flow</a:t>
            </a:r>
          </a:p>
          <a:p>
            <a:pPr lvl="1" eaLnBrk="1" hangingPunct="1"/>
            <a:r>
              <a:rPr lang="en-US" altLang="en-US"/>
              <a:t>Much harder to analyse</a:t>
            </a:r>
          </a:p>
          <a:p>
            <a:pPr lvl="1" eaLnBrk="1" hangingPunct="1"/>
            <a:r>
              <a:rPr lang="en-US" altLang="en-US"/>
              <a:t>Use system simulation</a:t>
            </a:r>
            <a:endParaRPr lang="en-AU" altLang="en-US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767089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"/>
          <p:cNvSpPr>
            <a:spLocks noGrp="1"/>
          </p:cNvSpPr>
          <p:nvPr>
            <p:ph type="title"/>
          </p:nvPr>
        </p:nvSpPr>
        <p:spPr>
          <a:xfrm>
            <a:off x="684213" y="261938"/>
            <a:ext cx="8259762" cy="646112"/>
          </a:xfrm>
        </p:spPr>
        <p:txBody>
          <a:bodyPr/>
          <a:lstStyle/>
          <a:p>
            <a:r>
              <a:rPr lang="en-US" altLang="en-US" sz="3600"/>
              <a:t>Software Optimization via Blocking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Goal:  maximize accesses to data before it is replaced</a:t>
            </a:r>
          </a:p>
          <a:p>
            <a:pPr>
              <a:defRPr/>
            </a:pPr>
            <a:r>
              <a:rPr lang="en-US" dirty="0"/>
              <a:t>See book page 427</a:t>
            </a:r>
          </a:p>
        </p:txBody>
      </p:sp>
      <p:sp>
        <p:nvSpPr>
          <p:cNvPr id="11162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6271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3" name="Text Box 4"/>
          <p:cNvSpPr txBox="1">
            <a:spLocks noChangeArrowheads="1"/>
          </p:cNvSpPr>
          <p:nvPr/>
        </p:nvSpPr>
        <p:spPr bwMode="auto">
          <a:xfrm rot="5400000">
            <a:off x="7476331" y="1297781"/>
            <a:ext cx="2968626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ECEAAC"/>
                </a:solidFill>
              </a:rPr>
              <a:t>§5.16 Concluding Remarks</a:t>
            </a:r>
          </a:p>
        </p:txBody>
      </p:sp>
      <p:sp>
        <p:nvSpPr>
          <p:cNvPr id="20685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20685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Concluding Remarks</a:t>
            </a:r>
            <a:endParaRPr lang="en-AU" altLang="en-US"/>
          </a:p>
        </p:txBody>
      </p:sp>
      <p:sp>
        <p:nvSpPr>
          <p:cNvPr id="206852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Fast memories are expensive and therefore small, cheap memories are slow but can be large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We really want fast, large memories </a:t>
            </a:r>
            <a:r>
              <a:rPr lang="en-US" altLang="en-US" sz="2400" dirty="0">
                <a:sym typeface="Wingdings" panose="05000000000000000000" pitchFamily="2" charset="2"/>
              </a:rPr>
              <a:t>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sym typeface="Wingdings" panose="05000000000000000000" pitchFamily="2" charset="2"/>
              </a:rPr>
              <a:t>Caching gives this illusion 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Principle of locality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Programs use a small part of their memory space frequently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Memory hierarchy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L1 cache </a:t>
            </a:r>
            <a:r>
              <a:rPr lang="en-US" altLang="en-US" sz="2400" dirty="0">
                <a:sym typeface="Symbol" panose="05050102010706020507" pitchFamily="18" charset="2"/>
              </a:rPr>
              <a:t> L2 cache  …  DRAM memory</a:t>
            </a:r>
            <a:br>
              <a:rPr lang="en-US" altLang="en-US" sz="2400" dirty="0">
                <a:sym typeface="Symbol" panose="05050102010706020507" pitchFamily="18" charset="2"/>
              </a:rPr>
            </a:br>
            <a:r>
              <a:rPr lang="en-US" altLang="en-US" sz="2400" dirty="0">
                <a:sym typeface="Symbol" panose="05050102010706020507" pitchFamily="18" charset="2"/>
              </a:rPr>
              <a:t> disk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263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/>
              <a:t>Planning CTA01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>
                <a:solidFill>
                  <a:schemeClr val="bg1">
                    <a:lumMod val="65000"/>
                  </a:schemeClr>
                </a:solidFill>
              </a:rPr>
              <a:t>Week 1: 	Introduction,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Performance &amp; Parallelism</a:t>
            </a:r>
            <a:endParaRPr lang="en-US" noProof="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noProof="0" dirty="0">
                <a:solidFill>
                  <a:schemeClr val="bg1">
                    <a:lumMod val="65000"/>
                  </a:schemeClr>
                </a:solidFill>
              </a:rPr>
              <a:t>Week 2:	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Instructions for arithmetic and memory</a:t>
            </a:r>
            <a:endParaRPr lang="en-US" noProof="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noProof="0" dirty="0">
                <a:solidFill>
                  <a:schemeClr val="bg1">
                    <a:lumMod val="65000"/>
                  </a:schemeClr>
                </a:solidFill>
              </a:rPr>
              <a:t>Week 3: 	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Instructions for decisions and procedures</a:t>
            </a:r>
            <a:endParaRPr lang="en-US" noProof="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noProof="0" dirty="0">
                <a:solidFill>
                  <a:schemeClr val="bg1">
                    <a:lumMod val="65000"/>
                  </a:schemeClr>
                </a:solidFill>
              </a:rPr>
              <a:t>Week 4: 	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Computer arithmetic</a:t>
            </a:r>
            <a:endParaRPr lang="en-US" noProof="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noProof="0" dirty="0">
                <a:solidFill>
                  <a:schemeClr val="bg1">
                    <a:lumMod val="65000"/>
                  </a:schemeClr>
                </a:solidFill>
              </a:rPr>
              <a:t>Week 5: 	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Single cycle LEGv8, intro pipelining</a:t>
            </a:r>
            <a:endParaRPr lang="en-US" noProof="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noProof="0" dirty="0">
                <a:solidFill>
                  <a:schemeClr val="bg1">
                    <a:lumMod val="65000"/>
                  </a:schemeClr>
                </a:solidFill>
              </a:rPr>
              <a:t>Week 6: 	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Pipelined LEGv8, hazards and forwarding</a:t>
            </a:r>
            <a:endParaRPr lang="en-US" noProof="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noProof="0" dirty="0">
                <a:solidFill>
                  <a:schemeClr val="bg1">
                    <a:lumMod val="65000"/>
                  </a:schemeClr>
                </a:solidFill>
              </a:rPr>
              <a:t>Week 7: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	Memory architecture</a:t>
            </a:r>
            <a:endParaRPr lang="en-US" noProof="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8: 	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Guest lecture (multicore and parallelism)</a:t>
            </a:r>
          </a:p>
          <a:p>
            <a:pPr lvl="1"/>
            <a:r>
              <a:rPr lang="nl-NL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Aanwezigheid verplicht! </a:t>
            </a:r>
          </a:p>
          <a:p>
            <a:pPr lvl="1"/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 niet </a:t>
            </a:r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vervangende opdracht</a:t>
            </a:r>
            <a:endParaRPr lang="nl-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H5 V 2.3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51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>
                <a:latin typeface="Consolas" panose="020B0609020204030204" pitchFamily="49" charset="0"/>
                <a:cs typeface="Consolas" panose="020B0609020204030204" pitchFamily="49" charset="0"/>
              </a:rPr>
              <a:t>int A[1024];</a:t>
            </a:r>
          </a:p>
          <a:p>
            <a:pPr marL="0" indent="0">
              <a:buNone/>
            </a:pPr>
            <a:r>
              <a:rPr lang="nl-NL" dirty="0">
                <a:latin typeface="Consolas" panose="020B0609020204030204" pitchFamily="49" charset="0"/>
                <a:cs typeface="Consolas" panose="020B0609020204030204" pitchFamily="49" charset="0"/>
              </a:rPr>
              <a:t>int B[1024];</a:t>
            </a:r>
          </a:p>
          <a:p>
            <a:pPr marL="0" indent="0">
              <a:buNone/>
            </a:pPr>
            <a:r>
              <a:rPr lang="nl-NL" dirty="0">
                <a:latin typeface="Consolas" panose="020B0609020204030204" pitchFamily="49" charset="0"/>
                <a:cs typeface="Consolas" panose="020B0609020204030204" pitchFamily="49" charset="0"/>
              </a:rPr>
              <a:t>int C[1024];</a:t>
            </a:r>
          </a:p>
          <a:p>
            <a:pPr marL="0" indent="0">
              <a:buNone/>
            </a:pPr>
            <a:endParaRPr lang="nl-NL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nl-NL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nl-NL" dirty="0" err="1"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nl-NL" dirty="0">
                <a:latin typeface="Consolas" panose="020B0609020204030204" pitchFamily="49" charset="0"/>
                <a:cs typeface="Consolas" panose="020B0609020204030204" pitchFamily="49" charset="0"/>
              </a:rPr>
              <a:t> (int i = 0; i &lt; 1024; i++) {</a:t>
            </a:r>
          </a:p>
          <a:p>
            <a:pPr marL="0" indent="0">
              <a:buNone/>
            </a:pPr>
            <a:r>
              <a:rPr lang="nl-NL" dirty="0">
                <a:latin typeface="Consolas" panose="020B0609020204030204" pitchFamily="49" charset="0"/>
                <a:cs typeface="Consolas" panose="020B0609020204030204" pitchFamily="49" charset="0"/>
              </a:rPr>
              <a:t>        A[i] = B[i] + C[i];</a:t>
            </a:r>
          </a:p>
          <a:p>
            <a:pPr marL="0" indent="0">
              <a:buNone/>
            </a:pPr>
            <a:r>
              <a:rPr lang="nl-NL" dirty="0"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err="1"/>
              <a:t>Where</a:t>
            </a:r>
            <a:r>
              <a:rPr lang="nl-NL" dirty="0"/>
              <a:t> is the </a:t>
            </a:r>
            <a:r>
              <a:rPr lang="nl-NL" dirty="0" err="1"/>
              <a:t>temporal</a:t>
            </a:r>
            <a:r>
              <a:rPr lang="nl-NL" dirty="0"/>
              <a:t> </a:t>
            </a:r>
            <a:r>
              <a:rPr lang="nl-NL" dirty="0" err="1"/>
              <a:t>locality</a:t>
            </a:r>
            <a:r>
              <a:rPr lang="nl-NL" dirty="0"/>
              <a:t> (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any</a:t>
            </a:r>
            <a:r>
              <a:rPr lang="nl-NL" dirty="0"/>
              <a:t>)?</a:t>
            </a:r>
          </a:p>
          <a:p>
            <a:r>
              <a:rPr lang="nl-NL" dirty="0" err="1"/>
              <a:t>Where</a:t>
            </a:r>
            <a:r>
              <a:rPr lang="nl-NL" dirty="0"/>
              <a:t> is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spatial</a:t>
            </a:r>
            <a:r>
              <a:rPr lang="nl-NL" dirty="0"/>
              <a:t> </a:t>
            </a:r>
            <a:r>
              <a:rPr lang="nl-NL" dirty="0" err="1"/>
              <a:t>locality</a:t>
            </a:r>
            <a:r>
              <a:rPr lang="nl-NL" dirty="0"/>
              <a:t> (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any</a:t>
            </a:r>
            <a:r>
              <a:rPr lang="nl-NL" dirty="0"/>
              <a:t>)?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CTA01 H5 V 2.3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858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Taking Advantage of Locality</a:t>
            </a:r>
            <a:endParaRPr lang="en-AU" altLang="en-US"/>
          </a:p>
        </p:txBody>
      </p:sp>
      <p:sp>
        <p:nvSpPr>
          <p:cNvPr id="9220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Memory hierarchy</a:t>
            </a:r>
          </a:p>
          <a:p>
            <a:pPr eaLnBrk="1" hangingPunct="1"/>
            <a:r>
              <a:rPr lang="en-US" altLang="en-US"/>
              <a:t>Store everything on disk</a:t>
            </a:r>
          </a:p>
          <a:p>
            <a:pPr eaLnBrk="1" hangingPunct="1"/>
            <a:r>
              <a:rPr lang="en-US" altLang="en-US"/>
              <a:t>Copy recently accessed (and nearby) items from disk to smaller DRAM memory</a:t>
            </a:r>
          </a:p>
          <a:p>
            <a:pPr lvl="1" eaLnBrk="1" hangingPunct="1"/>
            <a:r>
              <a:rPr lang="en-US" altLang="en-US"/>
              <a:t>Main memory</a:t>
            </a:r>
          </a:p>
          <a:p>
            <a:pPr eaLnBrk="1" hangingPunct="1"/>
            <a:r>
              <a:rPr lang="en-US" altLang="en-US"/>
              <a:t>Copy more recently accessed (and nearby) items from DRAM to smaller SRAM memory</a:t>
            </a:r>
          </a:p>
          <a:p>
            <a:pPr lvl="1" eaLnBrk="1" hangingPunct="1"/>
            <a:r>
              <a:rPr lang="en-US" altLang="en-US"/>
              <a:t>Cache memory attached to CPU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6960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82750" y="6454776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pic>
        <p:nvPicPr>
          <p:cNvPr id="11267" name="Picture 6" descr="f05-02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2224088"/>
            <a:ext cx="321627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Memory Hierarchy Levels</a:t>
            </a:r>
            <a:endParaRPr lang="en-AU" altLang="en-US"/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78238" y="1125538"/>
            <a:ext cx="5276850" cy="511175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Block (aka line): unit of copying</a:t>
            </a:r>
          </a:p>
          <a:p>
            <a:pPr lvl="1" eaLnBrk="1" hangingPunct="1"/>
            <a:r>
              <a:rPr lang="en-US" altLang="en-US" sz="2000" dirty="0"/>
              <a:t>May be multiple words</a:t>
            </a:r>
          </a:p>
          <a:p>
            <a:pPr eaLnBrk="1" hangingPunct="1"/>
            <a:r>
              <a:rPr lang="en-US" altLang="en-US" sz="2400" dirty="0"/>
              <a:t>If accessed data is present in upper level</a:t>
            </a:r>
          </a:p>
          <a:p>
            <a:pPr lvl="1" eaLnBrk="1" hangingPunct="1"/>
            <a:r>
              <a:rPr lang="en-US" altLang="en-US" sz="2000" dirty="0"/>
              <a:t>Hit: access satisfied by upper level</a:t>
            </a:r>
          </a:p>
          <a:p>
            <a:pPr lvl="2" eaLnBrk="1" hangingPunct="1"/>
            <a:r>
              <a:rPr lang="en-US" altLang="en-US" sz="1800" dirty="0"/>
              <a:t>Hit ratio: hits/accesses</a:t>
            </a:r>
          </a:p>
          <a:p>
            <a:pPr eaLnBrk="1" hangingPunct="1"/>
            <a:r>
              <a:rPr lang="en-US" altLang="en-US" sz="2400" dirty="0"/>
              <a:t>If accessed data is absent</a:t>
            </a:r>
          </a:p>
          <a:p>
            <a:pPr lvl="1" eaLnBrk="1" hangingPunct="1"/>
            <a:r>
              <a:rPr lang="en-US" altLang="en-US" sz="2000" dirty="0"/>
              <a:t>Miss: block copied from lower level</a:t>
            </a:r>
          </a:p>
          <a:p>
            <a:pPr lvl="2" eaLnBrk="1" hangingPunct="1"/>
            <a:r>
              <a:rPr lang="en-US" altLang="en-US" sz="1800" dirty="0"/>
              <a:t>Extra time taken: miss penalty</a:t>
            </a:r>
          </a:p>
          <a:p>
            <a:pPr lvl="2" eaLnBrk="1" hangingPunct="1"/>
            <a:r>
              <a:rPr lang="en-US" altLang="en-US" sz="1800" dirty="0"/>
              <a:t>Miss ratio: misses/accesses</a:t>
            </a:r>
            <a:br>
              <a:rPr lang="en-US" altLang="en-US" sz="1800" dirty="0"/>
            </a:br>
            <a:r>
              <a:rPr lang="en-US" altLang="en-US" sz="1800" dirty="0"/>
              <a:t>= 1 – hit ratio</a:t>
            </a:r>
          </a:p>
          <a:p>
            <a:pPr lvl="1" eaLnBrk="1" hangingPunct="1"/>
            <a:r>
              <a:rPr lang="en-US" altLang="en-US" sz="2000" dirty="0"/>
              <a:t>Then accessed data supplied from upper level</a:t>
            </a:r>
            <a:endParaRPr lang="en-AU" altLang="en-US" sz="20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1835696" y="3429969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cache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2293513" y="537321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main</a:t>
            </a:r>
            <a:endParaRPr lang="nl-NL" dirty="0"/>
          </a:p>
        </p:txBody>
      </p:sp>
      <p:sp>
        <p:nvSpPr>
          <p:cNvPr id="9" name="Tekstvak 8"/>
          <p:cNvSpPr txBox="1"/>
          <p:nvPr/>
        </p:nvSpPr>
        <p:spPr>
          <a:xfrm>
            <a:off x="7308304" y="1513250"/>
            <a:ext cx="1021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Why?</a:t>
            </a:r>
            <a:endParaRPr lang="nl-NL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7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Memory Technology</a:t>
            </a:r>
            <a:endParaRPr lang="en-AU" altLang="en-US"/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Static RAM (SRAM)</a:t>
            </a:r>
          </a:p>
          <a:p>
            <a:pPr lvl="1" eaLnBrk="1" hangingPunct="1"/>
            <a:r>
              <a:rPr lang="en-US" altLang="en-US" sz="2400" dirty="0"/>
              <a:t>0.5ns – 2.5ns, $500 – $1000 per GB</a:t>
            </a:r>
          </a:p>
          <a:p>
            <a:pPr eaLnBrk="1" hangingPunct="1"/>
            <a:r>
              <a:rPr lang="en-US" altLang="en-US" sz="2800" dirty="0"/>
              <a:t>Dynamic RAM (DRAM)</a:t>
            </a:r>
          </a:p>
          <a:p>
            <a:pPr lvl="1" eaLnBrk="1" hangingPunct="1"/>
            <a:r>
              <a:rPr lang="en-US" altLang="en-US" sz="2400" dirty="0"/>
              <a:t>50ns – 70ns, $10 – $20 per GB</a:t>
            </a:r>
          </a:p>
          <a:p>
            <a:pPr eaLnBrk="1" hangingPunct="1"/>
            <a:r>
              <a:rPr lang="en-US" altLang="en-US" sz="2800" dirty="0"/>
              <a:t>Flash</a:t>
            </a:r>
          </a:p>
          <a:p>
            <a:pPr lvl="1" eaLnBrk="1" hangingPunct="1"/>
            <a:r>
              <a:rPr lang="en-US" altLang="en-US" sz="2400" dirty="0"/>
              <a:t>5µs – 50µs, $0.75 – $1 per GB</a:t>
            </a:r>
          </a:p>
          <a:p>
            <a:pPr eaLnBrk="1" hangingPunct="1"/>
            <a:r>
              <a:rPr lang="en-US" altLang="en-US" sz="2800" dirty="0"/>
              <a:t>Magnetic disk</a:t>
            </a:r>
          </a:p>
          <a:p>
            <a:pPr lvl="1" eaLnBrk="1" hangingPunct="1"/>
            <a:r>
              <a:rPr lang="en-US" altLang="en-US" sz="2400" dirty="0"/>
              <a:t>5ms – 20ms, $0.05 – $0.10 per GB</a:t>
            </a:r>
          </a:p>
          <a:p>
            <a:pPr eaLnBrk="1" hangingPunct="1"/>
            <a:r>
              <a:rPr lang="en-US" altLang="en-US" sz="2800" dirty="0"/>
              <a:t>Ideal memory</a:t>
            </a:r>
          </a:p>
          <a:p>
            <a:pPr lvl="1" eaLnBrk="1" hangingPunct="1"/>
            <a:r>
              <a:rPr lang="en-US" altLang="en-US" sz="2400" dirty="0"/>
              <a:t>Access time of SRAM</a:t>
            </a:r>
          </a:p>
          <a:p>
            <a:pPr lvl="1" eaLnBrk="1" hangingPunct="1"/>
            <a:r>
              <a:rPr lang="en-US" altLang="en-US" sz="2400" dirty="0"/>
              <a:t>Capacity and cost/GB of disk</a:t>
            </a: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 rot="5400000">
            <a:off x="7491412" y="1281113"/>
            <a:ext cx="2938463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§5.2 Memory Technologies</a:t>
            </a:r>
          </a:p>
        </p:txBody>
      </p:sp>
      <p:pic>
        <p:nvPicPr>
          <p:cNvPr id="6" name="Picture 2" descr="https://upload.wikimedia.org/wikipedia/commons/thumb/3/31/SRAM_Cell_(6_Transistors).svg/400px-SRAM_Cell_(6_Transistors)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49" y="1344080"/>
            <a:ext cx="1944216" cy="145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upload.wikimedia.org/wikipedia/commons/thumb/b/bd/DRAM_Cell_Structure_(Model_of_Single_Circuit_Cell).PNG/220px-DRAM_Cell_Structure_(Model_of_Single_Circuit_Cell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825" y="3687875"/>
            <a:ext cx="20955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1"/>
          <p:cNvSpPr txBox="1"/>
          <p:nvPr/>
        </p:nvSpPr>
        <p:spPr>
          <a:xfrm>
            <a:off x="7319052" y="2886495"/>
            <a:ext cx="1367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SRAM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9053" y="5785519"/>
            <a:ext cx="11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DRAM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13" name="U-vormige pijl 12"/>
          <p:cNvSpPr/>
          <p:nvPr/>
        </p:nvSpPr>
        <p:spPr bwMode="auto">
          <a:xfrm rot="16200000" flipH="1">
            <a:off x="31204" y="1968297"/>
            <a:ext cx="1306017" cy="952240"/>
          </a:xfrm>
          <a:prstGeom prst="uturnArrow">
            <a:avLst>
              <a:gd name="adj1" fmla="val 20427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U-vormige pijl 17"/>
          <p:cNvSpPr/>
          <p:nvPr/>
        </p:nvSpPr>
        <p:spPr bwMode="auto">
          <a:xfrm rot="16200000" flipH="1">
            <a:off x="31652" y="2933429"/>
            <a:ext cx="1306017" cy="952240"/>
          </a:xfrm>
          <a:prstGeom prst="uturnArrow">
            <a:avLst>
              <a:gd name="adj1" fmla="val 20427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U-vormige pijl 18"/>
          <p:cNvSpPr/>
          <p:nvPr/>
        </p:nvSpPr>
        <p:spPr bwMode="auto">
          <a:xfrm rot="16200000" flipH="1">
            <a:off x="29467" y="3913075"/>
            <a:ext cx="1306017" cy="952240"/>
          </a:xfrm>
          <a:prstGeom prst="uturnArrow">
            <a:avLst>
              <a:gd name="adj1" fmla="val 20427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-38424" y="2150572"/>
            <a:ext cx="878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×100</a:t>
            </a:r>
            <a:endParaRPr lang="nl-NL" sz="2400" b="1" dirty="0"/>
          </a:p>
        </p:txBody>
      </p:sp>
      <p:sp>
        <p:nvSpPr>
          <p:cNvPr id="21" name="Tekstvak 20"/>
          <p:cNvSpPr txBox="1"/>
          <p:nvPr/>
        </p:nvSpPr>
        <p:spPr>
          <a:xfrm>
            <a:off x="-36512" y="3068960"/>
            <a:ext cx="878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×100</a:t>
            </a:r>
            <a:endParaRPr lang="nl-NL" sz="2400" b="1" dirty="0"/>
          </a:p>
        </p:txBody>
      </p:sp>
      <p:sp>
        <p:nvSpPr>
          <p:cNvPr id="22" name="Tekstvak 21"/>
          <p:cNvSpPr txBox="1"/>
          <p:nvPr/>
        </p:nvSpPr>
        <p:spPr>
          <a:xfrm>
            <a:off x="-36512" y="4077072"/>
            <a:ext cx="1050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×1000</a:t>
            </a:r>
            <a:endParaRPr lang="nl-NL" sz="2400" b="1" dirty="0"/>
          </a:p>
        </p:txBody>
      </p:sp>
      <p:sp>
        <p:nvSpPr>
          <p:cNvPr id="3" name="Tekstvak 2"/>
          <p:cNvSpPr txBox="1"/>
          <p:nvPr/>
        </p:nvSpPr>
        <p:spPr>
          <a:xfrm>
            <a:off x="1692275" y="6329587"/>
            <a:ext cx="597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Illusion is created by </a:t>
            </a:r>
            <a:r>
              <a:rPr lang="en-US" b="1" dirty="0">
                <a:solidFill>
                  <a:srgbClr val="C00000"/>
                </a:solidFill>
              </a:rPr>
              <a:t>cache</a:t>
            </a:r>
            <a:r>
              <a:rPr lang="en-US" dirty="0">
                <a:solidFill>
                  <a:srgbClr val="C00000"/>
                </a:solidFill>
              </a:rPr>
              <a:t> memory and </a:t>
            </a:r>
            <a:r>
              <a:rPr lang="en-US" b="1" dirty="0">
                <a:solidFill>
                  <a:srgbClr val="C00000"/>
                </a:solidFill>
              </a:rPr>
              <a:t>virtual </a:t>
            </a:r>
            <a:r>
              <a:rPr lang="en-US" dirty="0">
                <a:solidFill>
                  <a:srgbClr val="C00000"/>
                </a:solidFill>
              </a:rPr>
              <a:t>memory</a:t>
            </a:r>
          </a:p>
        </p:txBody>
      </p:sp>
    </p:spTree>
    <p:extLst>
      <p:ext uri="{BB962C8B-B14F-4D97-AF65-F5344CB8AC3E}">
        <p14:creationId xmlns:p14="http://schemas.microsoft.com/office/powerpoint/2010/main" val="132898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uiExpand="1" build="p"/>
      <p:bldP spid="8" grpId="0"/>
      <p:bldP spid="9" grpId="0"/>
      <p:bldP spid="13" grpId="0" animBg="1"/>
      <p:bldP spid="18" grpId="0" animBg="1"/>
      <p:bldP spid="19" grpId="0" animBg="1"/>
      <p:bldP spid="14" grpId="0"/>
      <p:bldP spid="21" grpId="0"/>
      <p:bldP spid="2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H5 V 2.3</a:t>
            </a:r>
          </a:p>
        </p:txBody>
      </p:sp>
      <p:sp>
        <p:nvSpPr>
          <p:cNvPr id="3584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Memory</a:t>
            </a:r>
            <a:endParaRPr lang="en-AU" altLang="en-US"/>
          </a:p>
        </p:txBody>
      </p:sp>
      <p:sp>
        <p:nvSpPr>
          <p:cNvPr id="35845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276475"/>
          </a:xfrm>
        </p:spPr>
        <p:txBody>
          <a:bodyPr/>
          <a:lstStyle/>
          <a:p>
            <a:pPr eaLnBrk="1" hangingPunct="1"/>
            <a:r>
              <a:rPr lang="en-US" altLang="en-US" dirty="0"/>
              <a:t>Cache memory</a:t>
            </a:r>
          </a:p>
          <a:p>
            <a:pPr lvl="1" eaLnBrk="1" hangingPunct="1"/>
            <a:r>
              <a:rPr lang="en-US" altLang="en-US" dirty="0"/>
              <a:t>The level of the memory hierarchy closest to the CPU</a:t>
            </a:r>
          </a:p>
          <a:p>
            <a:pPr>
              <a:buClr>
                <a:srgbClr val="ECEAAC"/>
              </a:buClr>
            </a:pPr>
            <a:r>
              <a:rPr lang="en-US" altLang="en-US" dirty="0">
                <a:solidFill>
                  <a:srgbClr val="000000"/>
                </a:solidFill>
              </a:rPr>
              <a:t>How do we know if the data is present?</a:t>
            </a:r>
          </a:p>
          <a:p>
            <a:pPr>
              <a:buClr>
                <a:srgbClr val="ECEAAC"/>
              </a:buClr>
            </a:pPr>
            <a:r>
              <a:rPr lang="en-US" altLang="en-US" dirty="0">
                <a:solidFill>
                  <a:srgbClr val="000000"/>
                </a:solidFill>
              </a:rPr>
              <a:t>Where do we look?</a:t>
            </a:r>
          </a:p>
        </p:txBody>
      </p:sp>
      <p:sp>
        <p:nvSpPr>
          <p:cNvPr id="35846" name="Text Box 4"/>
          <p:cNvSpPr txBox="1">
            <a:spLocks noChangeArrowheads="1"/>
          </p:cNvSpPr>
          <p:nvPr/>
        </p:nvSpPr>
        <p:spPr bwMode="auto">
          <a:xfrm rot="5400000">
            <a:off x="7492206" y="1280319"/>
            <a:ext cx="2936875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§5.3 The Basics of Caches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0530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d4e">
  <a:themeElements>
    <a:clrScheme name="Aangepast 5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0039A6"/>
      </a:hlink>
      <a:folHlink>
        <a:srgbClr val="0039A6"/>
      </a:folHlink>
    </a:clrScheme>
    <a:fontScheme name="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1665</TotalTime>
  <Words>3257</Words>
  <Application>Microsoft Office PowerPoint</Application>
  <PresentationFormat>Diavoorstelling (4:3)</PresentationFormat>
  <Paragraphs>913</Paragraphs>
  <Slides>46</Slides>
  <Notes>45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46</vt:i4>
      </vt:variant>
    </vt:vector>
  </HeadingPairs>
  <TitlesOfParts>
    <vt:vector size="57" baseType="lpstr">
      <vt:lpstr>Arial</vt:lpstr>
      <vt:lpstr>Arial Black</vt:lpstr>
      <vt:lpstr>Arial Unicode MS</vt:lpstr>
      <vt:lpstr>Calibri</vt:lpstr>
      <vt:lpstr>Consolas</vt:lpstr>
      <vt:lpstr>Corbel</vt:lpstr>
      <vt:lpstr>Times New Roman</vt:lpstr>
      <vt:lpstr>Wingdings</vt:lpstr>
      <vt:lpstr>Office-thema</vt:lpstr>
      <vt:lpstr>1_cod4e</vt:lpstr>
      <vt:lpstr>Equation</vt:lpstr>
      <vt:lpstr>PowerPoint-presentatie</vt:lpstr>
      <vt:lpstr>Planning CTA01</vt:lpstr>
      <vt:lpstr>Chapter 5</vt:lpstr>
      <vt:lpstr>Principle of Locality</vt:lpstr>
      <vt:lpstr>Example</vt:lpstr>
      <vt:lpstr>Taking Advantage of Locality</vt:lpstr>
      <vt:lpstr>Memory Hierarchy Levels</vt:lpstr>
      <vt:lpstr>Memory Technology</vt:lpstr>
      <vt:lpstr>Cache Memory</vt:lpstr>
      <vt:lpstr>Direct Mapped Cache</vt:lpstr>
      <vt:lpstr>Tags and Valid Bits</vt:lpstr>
      <vt:lpstr>Cache Example</vt:lpstr>
      <vt:lpstr>Cache Example</vt:lpstr>
      <vt:lpstr>Cache Example</vt:lpstr>
      <vt:lpstr>Cache Example</vt:lpstr>
      <vt:lpstr>Cache Example</vt:lpstr>
      <vt:lpstr>Cache Example</vt:lpstr>
      <vt:lpstr>Cache Example</vt:lpstr>
      <vt:lpstr>Address Subdivision</vt:lpstr>
      <vt:lpstr>Example: Larger Block Size</vt:lpstr>
      <vt:lpstr>Block Size Considerations</vt:lpstr>
      <vt:lpstr>Cache Misses</vt:lpstr>
      <vt:lpstr>Write-Through</vt:lpstr>
      <vt:lpstr>Write-Back</vt:lpstr>
      <vt:lpstr>Write Allocation</vt:lpstr>
      <vt:lpstr>Measuring Cache Performance</vt:lpstr>
      <vt:lpstr>Cache Performance Example</vt:lpstr>
      <vt:lpstr>Cache Performance Example</vt:lpstr>
      <vt:lpstr>Average Access Time</vt:lpstr>
      <vt:lpstr>Performance Summary</vt:lpstr>
      <vt:lpstr>Associative Caches</vt:lpstr>
      <vt:lpstr>Associative Cache Example</vt:lpstr>
      <vt:lpstr>Spectrum of Associativity</vt:lpstr>
      <vt:lpstr>Associativity Example</vt:lpstr>
      <vt:lpstr>Associativity Example</vt:lpstr>
      <vt:lpstr>How Much Associativity</vt:lpstr>
      <vt:lpstr>Set Associative Cache Organization</vt:lpstr>
      <vt:lpstr>Replacement Policy</vt:lpstr>
      <vt:lpstr>Multilevel Caches</vt:lpstr>
      <vt:lpstr>Multilevel Cache Example</vt:lpstr>
      <vt:lpstr>Example (cont.)</vt:lpstr>
      <vt:lpstr>Multilevel Cache Considerations</vt:lpstr>
      <vt:lpstr>Interactions with Advanced CPUs</vt:lpstr>
      <vt:lpstr>Software Optimization via Blocking</vt:lpstr>
      <vt:lpstr>Concluding Remarks</vt:lpstr>
      <vt:lpstr>Planning CTA01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PelJH</dc:creator>
  <cp:lastModifiedBy>Broeders, J.Z.M. (Harry)</cp:lastModifiedBy>
  <cp:revision>439</cp:revision>
  <dcterms:modified xsi:type="dcterms:W3CDTF">2020-10-12T13:37:53Z</dcterms:modified>
</cp:coreProperties>
</file>