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30" r:id="rId4"/>
    <p:sldMasterId id="2147484650" r:id="rId5"/>
    <p:sldMasterId id="2147485030" r:id="rId6"/>
  </p:sldMasterIdLst>
  <p:notesMasterIdLst>
    <p:notesMasterId r:id="rId18"/>
  </p:notesMasterIdLst>
  <p:handoutMasterIdLst>
    <p:handoutMasterId r:id="rId19"/>
  </p:handoutMasterIdLst>
  <p:sldIdLst>
    <p:sldId id="317" r:id="rId7"/>
    <p:sldId id="338" r:id="rId8"/>
    <p:sldId id="339" r:id="rId9"/>
    <p:sldId id="341" r:id="rId10"/>
    <p:sldId id="334" r:id="rId11"/>
    <p:sldId id="336" r:id="rId12"/>
    <p:sldId id="337" r:id="rId13"/>
    <p:sldId id="323" r:id="rId14"/>
    <p:sldId id="335" r:id="rId15"/>
    <p:sldId id="333" r:id="rId16"/>
    <p:sldId id="331" r:id="rId17"/>
  </p:sldIdLst>
  <p:sldSz cx="9144000" cy="5715000" type="screen16x1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orient="horz" pos="320" userDrawn="1">
          <p15:clr>
            <a:srgbClr val="A4A3A4"/>
          </p15:clr>
        </p15:guide>
        <p15:guide id="3" orient="horz" pos="2934" userDrawn="1">
          <p15:clr>
            <a:srgbClr val="A4A3A4"/>
          </p15:clr>
        </p15:guide>
        <p15:guide id="4" pos="2880" userDrawn="1">
          <p15:clr>
            <a:srgbClr val="A4A3A4"/>
          </p15:clr>
        </p15:guide>
        <p15:guide id="5" pos="1920" userDrawn="1">
          <p15:clr>
            <a:srgbClr val="A4A3A4"/>
          </p15:clr>
        </p15:guide>
        <p15:guide id="6" pos="960" userDrawn="1">
          <p15:clr>
            <a:srgbClr val="A4A3A4"/>
          </p15:clr>
        </p15:guide>
        <p15:guide id="7" pos="3840" userDrawn="1">
          <p15:clr>
            <a:srgbClr val="A4A3A4"/>
          </p15:clr>
        </p15:guide>
        <p15:guide id="8" pos="4800" userDrawn="1">
          <p15:clr>
            <a:srgbClr val="A4A3A4"/>
          </p15:clr>
        </p15:guide>
        <p15:guide id="9" pos="1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F0033"/>
    <a:srgbClr val="CC0033"/>
    <a:srgbClr val="B71327"/>
    <a:srgbClr val="B10538"/>
    <a:srgbClr val="D4737D"/>
    <a:srgbClr val="FBE0DF"/>
    <a:srgbClr val="A4D7DF"/>
    <a:srgbClr val="F3C3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434" autoAdjust="0"/>
  </p:normalViewPr>
  <p:slideViewPr>
    <p:cSldViewPr>
      <p:cViewPr varScale="1">
        <p:scale>
          <a:sx n="185" d="100"/>
          <a:sy n="185" d="100"/>
        </p:scale>
        <p:origin x="996" y="264"/>
      </p:cViewPr>
      <p:guideLst>
        <p:guide orient="horz" pos="1800"/>
        <p:guide orient="horz" pos="320"/>
        <p:guide orient="horz" pos="2934"/>
        <p:guide pos="2880"/>
        <p:guide pos="1920"/>
        <p:guide pos="960"/>
        <p:guide pos="3840"/>
        <p:guide pos="4800"/>
        <p:guide pos="1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786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eders, J.Z.M. (Harry)" userId="41fbf053-7391-48d7-be5b-e14598b20e70" providerId="ADAL" clId="{E6F55DA7-4AF2-4322-BFBE-2049A5BF6A96}"/>
    <pc:docChg chg="modSld">
      <pc:chgData name="Broeders, J.Z.M. (Harry)" userId="41fbf053-7391-48d7-be5b-e14598b20e70" providerId="ADAL" clId="{E6F55DA7-4AF2-4322-BFBE-2049A5BF6A96}" dt="2018-08-30T07:55:25.875" v="1" actId="20577"/>
      <pc:docMkLst>
        <pc:docMk/>
      </pc:docMkLst>
      <pc:sldChg chg="modSp">
        <pc:chgData name="Broeders, J.Z.M. (Harry)" userId="41fbf053-7391-48d7-be5b-e14598b20e70" providerId="ADAL" clId="{E6F55DA7-4AF2-4322-BFBE-2049A5BF6A96}" dt="2018-08-30T07:55:25.875" v="1" actId="20577"/>
        <pc:sldMkLst>
          <pc:docMk/>
          <pc:sldMk cId="0" sldId="317"/>
        </pc:sldMkLst>
        <pc:spChg chg="mod">
          <ac:chgData name="Broeders, J.Z.M. (Harry)" userId="41fbf053-7391-48d7-be5b-e14598b20e70" providerId="ADAL" clId="{E6F55DA7-4AF2-4322-BFBE-2049A5BF6A96}" dt="2018-08-30T07:55:25.875" v="1" actId="20577"/>
          <ac:spMkLst>
            <pc:docMk/>
            <pc:sldMk cId="0" sldId="317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86B01C-E1B4-41AF-8165-68A41D199769}" type="datetimeFigureOut">
              <a:rPr lang="nl-NL"/>
              <a:pPr/>
              <a:t>1-9-2025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F05877-8D3E-4285-BAAF-3351F2AEBA70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2020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85800" y="685800"/>
            <a:ext cx="54864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de tekststijl van het model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F87DA649-BF1A-4B9E-B469-B5F2A720E3B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710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67544" y="4728526"/>
            <a:ext cx="8748464" cy="93728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="1" cap="non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5" name="Picture 2" descr="http://techiebees.in/upload/embedded-systems-projects-in-chennai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2" r="-112"/>
          <a:stretch/>
        </p:blipFill>
        <p:spPr bwMode="auto">
          <a:xfrm>
            <a:off x="-63814" y="-1823020"/>
            <a:ext cx="9263103" cy="6157788"/>
          </a:xfrm>
          <a:prstGeom prst="flowChartOffpageConnector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229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95536" y="-111224"/>
            <a:ext cx="8352928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395536" y="985292"/>
            <a:ext cx="8352928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</a:defRPr>
            </a:lvl2pPr>
            <a:lvl3pPr marL="525462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701675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4pPr>
          </a:lstStyle>
          <a:p>
            <a:pPr lvl="0"/>
            <a:r>
              <a:rPr lang="nl-NL" dirty="0"/>
              <a:t>Bla </a:t>
            </a:r>
            <a:r>
              <a:rPr lang="nl-NL" dirty="0" err="1"/>
              <a:t>bla</a:t>
            </a:r>
            <a:endParaRPr lang="nl-NL" dirty="0"/>
          </a:p>
          <a:p>
            <a:pPr lvl="1"/>
            <a:r>
              <a:rPr lang="nl-NL" dirty="0"/>
              <a:t>Bla</a:t>
            </a:r>
          </a:p>
          <a:p>
            <a:pPr lvl="2"/>
            <a:r>
              <a:rPr lang="nl-NL" dirty="0"/>
              <a:t>Bla</a:t>
            </a:r>
          </a:p>
          <a:p>
            <a:pPr lvl="3"/>
            <a:r>
              <a:rPr lang="nl-NL" dirty="0"/>
              <a:t>bla</a:t>
            </a:r>
          </a:p>
        </p:txBody>
      </p:sp>
      <p:sp>
        <p:nvSpPr>
          <p:cNvPr id="6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8460432" y="4801716"/>
            <a:ext cx="567470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8912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4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8460432" y="4801716"/>
            <a:ext cx="567470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9899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95536" y="-111224"/>
            <a:ext cx="8352928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395536" y="985292"/>
            <a:ext cx="8352928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</a:defRPr>
            </a:lvl2pPr>
            <a:lvl3pPr marL="525462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701675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4pPr>
          </a:lstStyle>
          <a:p>
            <a:pPr lvl="0"/>
            <a:r>
              <a:rPr lang="nl-NL" dirty="0"/>
              <a:t>Bla </a:t>
            </a:r>
            <a:r>
              <a:rPr lang="nl-NL" dirty="0" err="1"/>
              <a:t>bla</a:t>
            </a:r>
            <a:endParaRPr lang="nl-NL" dirty="0"/>
          </a:p>
          <a:p>
            <a:pPr lvl="1"/>
            <a:r>
              <a:rPr lang="nl-NL" dirty="0"/>
              <a:t>Bla</a:t>
            </a:r>
          </a:p>
          <a:p>
            <a:pPr lvl="2"/>
            <a:r>
              <a:rPr lang="nl-NL" dirty="0"/>
              <a:t>Bla</a:t>
            </a:r>
          </a:p>
          <a:p>
            <a:pPr lvl="3"/>
            <a:r>
              <a:rPr lang="nl-NL" dirty="0"/>
              <a:t>bla</a:t>
            </a:r>
          </a:p>
        </p:txBody>
      </p:sp>
      <p:sp>
        <p:nvSpPr>
          <p:cNvPr id="6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8460432" y="4801716"/>
            <a:ext cx="567470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6390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4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8460432" y="4801716"/>
            <a:ext cx="567470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3542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015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cap="all">
          <a:solidFill>
            <a:srgbClr val="CC0033"/>
          </a:solidFill>
          <a:latin typeface="Calibri" panose="020F0502020204030204" pitchFamily="34" charset="0"/>
          <a:ea typeface="MS PGothic" panose="020B0600070205080204" pitchFamily="34" charset="-128"/>
          <a:cs typeface="Calibri" panose="020F050202020403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452401" indent="-452401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 sz="1667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68553" indent="-166674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2pPr>
      <a:lvl3pPr marL="918030" indent="-156092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333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3pPr>
      <a:lvl4pPr marL="1448478" indent="-190484" algn="l" rtl="0" eaLnBrk="0" fontAlgn="base" hangingPunct="0">
        <a:spcBef>
          <a:spcPct val="20000"/>
        </a:spcBef>
        <a:spcAft>
          <a:spcPct val="0"/>
        </a:spcAft>
        <a:buChar char="–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marL="1788440" indent="-190484" algn="l" rtl="0" eaLnBrk="0" fontAlgn="base" hangingPunct="0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 userDrawn="1"/>
        </p:nvSpPr>
        <p:spPr>
          <a:xfrm>
            <a:off x="7756852" y="625252"/>
            <a:ext cx="13516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b="0" dirty="0">
                <a:solidFill>
                  <a:srgbClr val="C00000"/>
                </a:solidFill>
                <a:latin typeface="Calibri" panose="020F0502020204030204" pitchFamily="34" charset="0"/>
              </a:rPr>
              <a:t>EMBEDDED SYSTEMS</a:t>
            </a:r>
            <a:endParaRPr lang="en-US" sz="1050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Afbeelding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963" y="-22820"/>
            <a:ext cx="9305926" cy="96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395536" y="-96672"/>
            <a:ext cx="8229600" cy="93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8" name="Afbeelding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089748"/>
            <a:ext cx="567470" cy="534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8460432" y="4801716"/>
            <a:ext cx="567470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27" r:id="rId1"/>
    <p:sldLayoutId id="2147485029" r:id="rId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anose="020F050202020403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285728" indent="-285728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8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68553" indent="-16667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08516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448478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788440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 userDrawn="1"/>
        </p:nvSpPr>
        <p:spPr>
          <a:xfrm>
            <a:off x="7756852" y="625252"/>
            <a:ext cx="13516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b="0" dirty="0">
                <a:solidFill>
                  <a:srgbClr val="C00000"/>
                </a:solidFill>
                <a:latin typeface="Calibri" panose="020F0502020204030204" pitchFamily="34" charset="0"/>
              </a:rPr>
              <a:t>EMBEDDED SYSTEMS</a:t>
            </a:r>
            <a:endParaRPr lang="en-US" sz="1050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Afbeelding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963" y="-22820"/>
            <a:ext cx="9305926" cy="96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395536" y="-96672"/>
            <a:ext cx="8229600" cy="93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8" name="Afbeelding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089748"/>
            <a:ext cx="567470" cy="534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8460432" y="4801716"/>
            <a:ext cx="567470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770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31" r:id="rId1"/>
    <p:sldLayoutId id="2147485032" r:id="rId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anose="020F050202020403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285728" indent="-285728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8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68553" indent="-16667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08516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448478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788440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s://bitbucket.org/HR_ELEKTRO/ems20/wiki/Opdrachten/Opdrachten_Week_1_Lab_1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hyperlink" Target="https://training.ti.com/esd-essentials-what-esd?cu=1136983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</a:rPr>
              <a:t>EMS20  Week </a:t>
            </a:r>
            <a:r>
              <a:rPr lang="nl-NL" dirty="0"/>
              <a:t>1</a:t>
            </a:r>
            <a:r>
              <a:rPr lang="nl-NL" dirty="0">
                <a:latin typeface="Calibri" panose="020F0502020204030204" pitchFamily="34" charset="0"/>
              </a:rPr>
              <a:t>  Lab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Volgende lab… 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r>
              <a:rPr lang="nl-NL" dirty="0"/>
              <a:t>Pointers in C.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614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slag!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Aan de slag met </a:t>
            </a:r>
            <a:r>
              <a:rPr lang="nl-NL" dirty="0">
                <a:solidFill>
                  <a:srgbClr val="C00000"/>
                </a:solidFill>
                <a:hlinkClick r:id="rId2"/>
              </a:rPr>
              <a:t>Opdrachten_Week_1_Lab_1.pdf</a:t>
            </a:r>
            <a:endParaRPr lang="nl-NL" dirty="0">
              <a:solidFill>
                <a:srgbClr val="C00000"/>
              </a:solidFill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79" y="2137420"/>
            <a:ext cx="6032500" cy="2794000"/>
          </a:xfrm>
          <a:prstGeom prst="rect">
            <a:avLst/>
          </a:prstGeom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11</a:t>
            </a:fld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777380"/>
            <a:ext cx="3806082" cy="379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175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Onderwerp</a:t>
            </a:r>
            <a:r>
              <a:rPr lang="en-US" dirty="0"/>
              <a:t> EMS20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395536" y="1057300"/>
            <a:ext cx="8352928" cy="4464496"/>
          </a:xfrm>
        </p:spPr>
        <p:txBody>
          <a:bodyPr/>
          <a:lstStyle/>
          <a:p>
            <a:pPr algn="ctr"/>
            <a:r>
              <a:rPr lang="nl-NL" sz="6000" dirty="0">
                <a:solidFill>
                  <a:srgbClr val="C00000"/>
                </a:solidFill>
                <a:cs typeface="Arial" panose="020B0604020202020204" pitchFamily="34" charset="0"/>
              </a:rPr>
              <a:t>Communicatie!</a:t>
            </a:r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endParaRPr lang="nl-NL" sz="2800" dirty="0">
              <a:cs typeface="Arial" panose="020B0604020202020204" pitchFamily="34" charset="0"/>
            </a:endParaRPr>
          </a:p>
          <a:p>
            <a:pPr algn="ctr"/>
            <a:r>
              <a:rPr lang="nl-NL" sz="2800" dirty="0">
                <a:cs typeface="Arial" panose="020B0604020202020204" pitchFamily="34" charset="0"/>
              </a:rPr>
              <a:t>In de context van </a:t>
            </a:r>
            <a:r>
              <a:rPr lang="nl-NL" sz="2800" dirty="0">
                <a:solidFill>
                  <a:srgbClr val="C00000"/>
                </a:solidFill>
                <a:cs typeface="Arial" panose="020B0604020202020204" pitchFamily="34" charset="0"/>
              </a:rPr>
              <a:t>Embedded Systemen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6D60047-1244-4A1F-8780-494A55767BC9}" type="slidenum">
              <a:rPr kumimoji="0" lang="nl-NL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B7DEE9FF-7F42-48A3-ACF8-B57FD83572A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07804" y="1893991"/>
            <a:ext cx="3528392" cy="320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178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Werkvormen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395536" y="985292"/>
            <a:ext cx="8136904" cy="4464496"/>
          </a:xfrm>
        </p:spPr>
        <p:txBody>
          <a:bodyPr/>
          <a:lstStyle/>
          <a:p>
            <a:r>
              <a:rPr lang="nl-NL" dirty="0"/>
              <a:t>Per week 6,5 uren: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1,5 uur theorieles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2 x 2,5 uur practicum</a:t>
            </a:r>
          </a:p>
          <a:p>
            <a:pPr marL="914400" lvl="1"/>
            <a:r>
              <a:rPr lang="nl-NL" dirty="0"/>
              <a:t>Begin maken met de </a:t>
            </a:r>
            <a:r>
              <a:rPr lang="nl-NL" dirty="0" err="1"/>
              <a:t>labopdrachten</a:t>
            </a:r>
            <a:endParaRPr lang="nl-NL" dirty="0"/>
          </a:p>
          <a:p>
            <a:pPr marL="914400" lvl="1"/>
            <a:endParaRPr lang="nl-NL" dirty="0"/>
          </a:p>
          <a:p>
            <a:pPr marL="914400" lvl="1"/>
            <a:endParaRPr lang="nl-NL" dirty="0"/>
          </a:p>
          <a:p>
            <a:pPr marL="914400" lvl="1"/>
            <a:endParaRPr lang="nl-NL" dirty="0"/>
          </a:p>
          <a:p>
            <a:pPr marL="914400" lvl="1"/>
            <a:endParaRPr lang="nl-NL" dirty="0"/>
          </a:p>
          <a:p>
            <a:pPr marL="914400" lvl="1"/>
            <a:r>
              <a:rPr lang="nl-NL" dirty="0"/>
              <a:t>Feedback vragen en krijgen van de docent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6D60047-1244-4A1F-8780-494A55767BC9}" type="slidenum">
              <a:rPr kumimoji="0" lang="nl-NL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NL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grpSp>
        <p:nvGrpSpPr>
          <p:cNvPr id="9" name="Groep 8">
            <a:extLst>
              <a:ext uri="{FF2B5EF4-FFF2-40B4-BE49-F238E27FC236}">
                <a16:creationId xmlns:a16="http://schemas.microsoft.com/office/drawing/2014/main" id="{7AECBB5F-3595-4667-B423-AA48E97FCAEB}"/>
              </a:ext>
            </a:extLst>
          </p:cNvPr>
          <p:cNvGrpSpPr/>
          <p:nvPr/>
        </p:nvGrpSpPr>
        <p:grpSpPr>
          <a:xfrm>
            <a:off x="1475656" y="3298446"/>
            <a:ext cx="3655168" cy="1883550"/>
            <a:chOff x="1475656" y="3298446"/>
            <a:chExt cx="3655168" cy="1883550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35EAC87D-667F-49CD-92CF-FE374DC094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75656" y="3298446"/>
              <a:ext cx="2097212" cy="1815814"/>
            </a:xfrm>
            <a:prstGeom prst="rect">
              <a:avLst/>
            </a:prstGeom>
          </p:spPr>
        </p:pic>
        <p:sp>
          <p:nvSpPr>
            <p:cNvPr id="8" name="Tekstvak 7">
              <a:extLst>
                <a:ext uri="{FF2B5EF4-FFF2-40B4-BE49-F238E27FC236}">
                  <a16:creationId xmlns:a16="http://schemas.microsoft.com/office/drawing/2014/main" id="{2514A3A5-960B-46B2-A758-40E79AFD0C16}"/>
                </a:ext>
              </a:extLst>
            </p:cNvPr>
            <p:cNvSpPr txBox="1"/>
            <p:nvPr/>
          </p:nvSpPr>
          <p:spPr>
            <a:xfrm>
              <a:off x="1475656" y="4981941"/>
              <a:ext cx="365516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700" b="0" dirty="0">
                  <a:solidFill>
                    <a:schemeClr val="bg1">
                      <a:lumMod val="75000"/>
                    </a:schemeClr>
                  </a:solidFill>
                  <a:latin typeface="Calibri" panose="020F0502020204030204" pitchFamily="34" charset="0"/>
                </a:rPr>
                <a:t>https://medium.com/@tomspencer_uk/pair-programming-and-problem-solving-4531ef3bf171</a:t>
              </a:r>
            </a:p>
          </p:txBody>
        </p:sp>
      </p:grp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222ECBF7-6D1B-44A3-8903-D24DAE6146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094" y="3133649"/>
            <a:ext cx="2145407" cy="214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4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610980-2703-4ACA-97E1-EC78445C2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Toetsing en beoordeling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98E0D43-A8DE-4AB3-8224-D16204FC7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Twee </a:t>
            </a:r>
            <a:r>
              <a:rPr lang="en-US" dirty="0" err="1"/>
              <a:t>toetsen</a:t>
            </a:r>
            <a:r>
              <a:rPr lang="en-US" dirty="0"/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Het praktische deel wordt getoetst door middel van een </a:t>
            </a:r>
            <a:r>
              <a:rPr lang="nl-NL" dirty="0">
                <a:solidFill>
                  <a:srgbClr val="C00000"/>
                </a:solidFill>
              </a:rPr>
              <a:t>eindopdracht </a:t>
            </a:r>
            <a:r>
              <a:rPr lang="nl-NL" dirty="0"/>
              <a:t>dat wordt onderbouwd met een </a:t>
            </a:r>
            <a:r>
              <a:rPr lang="nl-NL" dirty="0">
                <a:solidFill>
                  <a:srgbClr val="C00000"/>
                </a:solidFill>
              </a:rPr>
              <a:t>screencast </a:t>
            </a:r>
            <a:r>
              <a:rPr lang="nl-NL" dirty="0"/>
              <a:t>(45%).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bg1">
                    <a:lumMod val="75000"/>
                  </a:schemeClr>
                </a:solidFill>
              </a:rPr>
              <a:t>Het theoriedeel wordt getoetst door een schriftelijke openboektoets (</a:t>
            </a:r>
            <a:r>
              <a:rPr lang="en-NL" dirty="0">
                <a:solidFill>
                  <a:schemeClr val="bg1">
                    <a:lumMod val="75000"/>
                  </a:schemeClr>
                </a:solidFill>
              </a:rPr>
              <a:t>5</a:t>
            </a:r>
            <a:r>
              <a:rPr lang="nl-NL" dirty="0">
                <a:solidFill>
                  <a:schemeClr val="bg1">
                    <a:lumMod val="75000"/>
                  </a:schemeClr>
                </a:solidFill>
              </a:rPr>
              <a:t>5%).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FFAE17D-CAF9-4BAE-81C6-86EE6552D8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297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b="0" dirty="0" err="1"/>
              <a:t>SimpleLink</a:t>
            </a:r>
            <a:r>
              <a:rPr lang="nl-NL" sz="3600" b="0" dirty="0"/>
              <a:t>™ Wi-Fi® CC3220S </a:t>
            </a:r>
            <a:r>
              <a:rPr lang="nl-NL" sz="3600" b="0" dirty="0" err="1"/>
              <a:t>LaunchPad</a:t>
            </a:r>
            <a:r>
              <a:rPr lang="nl-NL" sz="3600" b="0" dirty="0"/>
              <a:t>™</a:t>
            </a:r>
            <a:endParaRPr lang="nl-NL" sz="360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CC3220S </a:t>
            </a:r>
            <a:r>
              <a:rPr lang="nl-NL" dirty="0" err="1"/>
              <a:t>SoC</a:t>
            </a:r>
            <a:r>
              <a:rPr lang="nl-NL" dirty="0"/>
              <a:t>:</a:t>
            </a:r>
          </a:p>
          <a:p>
            <a:pPr marL="914400" lvl="1"/>
            <a:r>
              <a:rPr lang="nl-NL" dirty="0"/>
              <a:t>32-bit ARM® Cortex®-M4</a:t>
            </a:r>
          </a:p>
          <a:p>
            <a:pPr marL="914400" lvl="1"/>
            <a:r>
              <a:rPr lang="nl-NL" dirty="0"/>
              <a:t>Wifi processor</a:t>
            </a:r>
          </a:p>
          <a:p>
            <a:pPr marL="914400" lvl="1"/>
            <a:r>
              <a:rPr lang="nl-NL" dirty="0"/>
              <a:t>Wifi radio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916117"/>
            <a:ext cx="4670178" cy="4654867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755576" y="5145895"/>
            <a:ext cx="37732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</a:rPr>
              <a:t>Te koop in </a:t>
            </a:r>
            <a:r>
              <a:rPr lang="en-NL" b="0" dirty="0">
                <a:solidFill>
                  <a:srgbClr val="C00000"/>
                </a:solidFill>
                <a:latin typeface="Calibri" panose="020F0502020204030204" pitchFamily="34" charset="0"/>
              </a:rPr>
              <a:t>de </a:t>
            </a:r>
            <a:r>
              <a:rPr lang="en-NL" b="0" dirty="0" err="1">
                <a:solidFill>
                  <a:srgbClr val="C00000"/>
                </a:solidFill>
                <a:latin typeface="Calibri" panose="020F0502020204030204" pitchFamily="34" charset="0"/>
              </a:rPr>
              <a:t>HintShop</a:t>
            </a:r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NL" b="0" dirty="0">
                <a:solidFill>
                  <a:srgbClr val="C00000"/>
                </a:solidFill>
                <a:latin typeface="Calibri" panose="020F0502020204030204" pitchFamily="34" charset="0"/>
              </a:rPr>
              <a:t>(</a:t>
            </a:r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</a:rPr>
              <a:t>€5</a:t>
            </a:r>
            <a:r>
              <a:rPr lang="en-NL" b="0" dirty="0">
                <a:solidFill>
                  <a:srgbClr val="C00000"/>
                </a:solidFill>
                <a:latin typeface="Calibri" panose="020F0502020204030204" pitchFamily="34" charset="0"/>
              </a:rPr>
              <a:t>4)</a:t>
            </a:r>
            <a:endParaRPr lang="nl-NL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63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DD0A2-BC8E-45F3-9250-F7D59E733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Hoe </a:t>
            </a:r>
            <a:r>
              <a:rPr lang="en-US" dirty="0" err="1"/>
              <a:t>kan</a:t>
            </a:r>
            <a:r>
              <a:rPr lang="en-US" dirty="0"/>
              <a:t> het </a:t>
            </a:r>
            <a:r>
              <a:rPr lang="en-US" dirty="0" err="1"/>
              <a:t>bord</a:t>
            </a:r>
            <a:r>
              <a:rPr lang="en-US" dirty="0"/>
              <a:t> </a:t>
            </a:r>
            <a:r>
              <a:rPr lang="en-US" dirty="0" err="1"/>
              <a:t>stuk</a:t>
            </a:r>
            <a:r>
              <a:rPr lang="en-US" dirty="0"/>
              <a:t> </a:t>
            </a:r>
            <a:r>
              <a:rPr lang="en-US" dirty="0" err="1"/>
              <a:t>gaan</a:t>
            </a:r>
            <a:r>
              <a:rPr lang="en-US" dirty="0"/>
              <a:t>?</a:t>
            </a:r>
            <a:endParaRPr lang="nl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1CF118-28F6-4824-92E1-5DBA966CD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hoge</a:t>
            </a:r>
            <a:r>
              <a:rPr lang="en-US" dirty="0"/>
              <a:t> </a:t>
            </a:r>
            <a:r>
              <a:rPr lang="en-US" dirty="0" err="1"/>
              <a:t>spanningen</a:t>
            </a:r>
            <a:r>
              <a:rPr lang="en-US" dirty="0"/>
              <a:t> of </a:t>
            </a:r>
            <a:r>
              <a:rPr lang="en-US" dirty="0" err="1"/>
              <a:t>stromen</a:t>
            </a:r>
            <a:endParaRPr lang="en-US" dirty="0"/>
          </a:p>
          <a:p>
            <a:pPr marL="914400" lvl="1">
              <a:buFontTx/>
              <a:buChar char="-"/>
            </a:pPr>
            <a:r>
              <a:rPr lang="en-US" dirty="0">
                <a:hlinkClick r:id="rId2"/>
              </a:rPr>
              <a:t>Electro Static Discharge</a:t>
            </a:r>
            <a:r>
              <a:rPr lang="en-US" dirty="0"/>
              <a:t> (2:27)</a:t>
            </a:r>
          </a:p>
          <a:p>
            <a:pPr marL="914400" lvl="1">
              <a:buFontTx/>
              <a:buChar char="-"/>
            </a:pPr>
            <a:r>
              <a:rPr lang="en-US" dirty="0" err="1"/>
              <a:t>Externe</a:t>
            </a:r>
            <a:r>
              <a:rPr lang="en-US" dirty="0"/>
              <a:t> </a:t>
            </a:r>
            <a:r>
              <a:rPr lang="en-US" dirty="0" err="1"/>
              <a:t>schakelingen</a:t>
            </a:r>
            <a:endParaRPr lang="en-US" dirty="0"/>
          </a:p>
          <a:p>
            <a:pPr marL="457200" indent="-457200">
              <a:buFontTx/>
              <a:buChar char="-"/>
            </a:pPr>
            <a:endParaRPr lang="nl-NL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E046BC-B5B8-43CC-A5F8-AAFFF2B91B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6</a:t>
            </a:fld>
            <a:endParaRPr lang="nl-N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18D0FE-1B34-4AB9-83D1-8B7F3780C2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57500"/>
            <a:ext cx="9144000" cy="2801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551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DD0A2-BC8E-45F3-9250-F7D59E733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Hoe </a:t>
            </a:r>
            <a:r>
              <a:rPr lang="en-US" dirty="0" err="1"/>
              <a:t>blijft</a:t>
            </a:r>
            <a:r>
              <a:rPr lang="en-US" dirty="0"/>
              <a:t> het </a:t>
            </a:r>
            <a:r>
              <a:rPr lang="en-US" dirty="0" err="1"/>
              <a:t>bord</a:t>
            </a:r>
            <a:r>
              <a:rPr lang="en-US" dirty="0"/>
              <a:t> heel?</a:t>
            </a:r>
            <a:endParaRPr lang="nl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1CF118-28F6-4824-92E1-5DBA966CD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r>
              <a:rPr lang="nl-NL" dirty="0"/>
              <a:t>Vervoeren in ESD veilig zakje, in originele verpakking.</a:t>
            </a:r>
          </a:p>
          <a:p>
            <a:pPr marL="457200" indent="-457200">
              <a:buFontTx/>
              <a:buChar char="-"/>
            </a:pPr>
            <a:r>
              <a:rPr lang="nl-NL" dirty="0"/>
              <a:t>Meten voordat je iets aansluit:</a:t>
            </a:r>
          </a:p>
          <a:p>
            <a:pPr marL="914400" lvl="1">
              <a:buFontTx/>
              <a:buChar char="-"/>
            </a:pPr>
            <a:r>
              <a:rPr lang="nl-NL" dirty="0"/>
              <a:t>Max is 3.8 volt voor de </a:t>
            </a:r>
            <a:r>
              <a:rPr lang="nl-NL" dirty="0" err="1"/>
              <a:t>launchpad</a:t>
            </a:r>
            <a:r>
              <a:rPr lang="nl-NL" dirty="0"/>
              <a:t> I/O pinnen.</a:t>
            </a:r>
          </a:p>
          <a:p>
            <a:pPr marL="914400" lvl="1">
              <a:buFontTx/>
              <a:buChar char="-"/>
            </a:pPr>
            <a:r>
              <a:rPr lang="nl-NL" dirty="0"/>
              <a:t>Met verkeerde polariteit maar 0.5 volt!</a:t>
            </a:r>
          </a:p>
          <a:p>
            <a:pPr indent="457200">
              <a:buFontTx/>
              <a:buChar char="-"/>
            </a:pPr>
            <a:r>
              <a:rPr lang="nl-NL" dirty="0"/>
              <a:t>Bord alleen aan zijkanten vastpakken.</a:t>
            </a:r>
          </a:p>
          <a:p>
            <a:pPr lvl="1" indent="457200">
              <a:buFontTx/>
              <a:buChar char="-"/>
            </a:pPr>
            <a:r>
              <a:rPr lang="nl-NL" dirty="0"/>
              <a:t>Kijk vooral uit bij de RF antenne aansluitingen.</a:t>
            </a:r>
          </a:p>
          <a:p>
            <a:pPr marL="457200" indent="-457200">
              <a:buFontTx/>
              <a:buChar char="-"/>
            </a:pPr>
            <a:endParaRPr lang="nl-NL" dirty="0"/>
          </a:p>
          <a:p>
            <a:pPr marL="457200" indent="-457200">
              <a:buFontTx/>
              <a:buChar char="-"/>
            </a:pPr>
            <a:endParaRPr lang="nl-NL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E046BC-B5B8-43CC-A5F8-AAFFF2B91B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9856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Leerdoelen</a:t>
            </a:r>
            <a:r>
              <a:rPr lang="en-US" dirty="0"/>
              <a:t>  Week 1  Lab 1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395536" y="1057300"/>
            <a:ext cx="8352928" cy="4464496"/>
          </a:xfrm>
        </p:spPr>
        <p:txBody>
          <a:bodyPr/>
          <a:lstStyle/>
          <a:p>
            <a:r>
              <a:rPr lang="nl-NL" sz="2800" b="1" dirty="0">
                <a:solidFill>
                  <a:srgbClr val="C00000"/>
                </a:solidFill>
                <a:cs typeface="Arial" panose="020B0604020202020204" pitchFamily="34" charset="0"/>
              </a:rPr>
              <a:t>Leerdoelen week 1 lab 1.</a:t>
            </a:r>
            <a:r>
              <a:rPr lang="nl-NL" sz="2800" dirty="0">
                <a:cs typeface="Arial" panose="020B0604020202020204" pitchFamily="34" charset="0"/>
              </a:rPr>
              <a:t> Je leert hoe je: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CC3220S </a:t>
            </a:r>
            <a:r>
              <a:rPr lang="nl-NL" sz="2400" dirty="0" err="1">
                <a:cs typeface="Arial" panose="020B0604020202020204" pitchFamily="34" charset="0"/>
              </a:rPr>
              <a:t>LaunchPad</a:t>
            </a:r>
            <a:r>
              <a:rPr lang="nl-NL" sz="2400" dirty="0">
                <a:cs typeface="Arial" panose="020B0604020202020204" pitchFamily="34" charset="0"/>
              </a:rPr>
              <a:t> kunt </a:t>
            </a:r>
            <a:r>
              <a:rPr lang="nl-NL" sz="2400" dirty="0" err="1">
                <a:solidFill>
                  <a:srgbClr val="C00000"/>
                </a:solidFill>
                <a:cs typeface="Arial" panose="020B0604020202020204" pitchFamily="34" charset="0"/>
              </a:rPr>
              <a:t>flashen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nl-NL" sz="2400" dirty="0">
                <a:cs typeface="Arial" panose="020B0604020202020204" pitchFamily="34" charset="0"/>
              </a:rPr>
              <a:t>zodat er geen wifi access point meer wordt opgestart als het bord wordt aangezet;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een C-programma kunt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uitvoeren</a:t>
            </a:r>
            <a:r>
              <a:rPr lang="nl-NL" sz="2400" dirty="0">
                <a:cs typeface="Arial" panose="020B0604020202020204" pitchFamily="34" charset="0"/>
              </a:rPr>
              <a:t> op de CC3220S </a:t>
            </a:r>
            <a:r>
              <a:rPr lang="nl-NL" sz="2400" dirty="0" err="1">
                <a:cs typeface="Arial" panose="020B0604020202020204" pitchFamily="34" charset="0"/>
              </a:rPr>
              <a:t>LaunchPad</a:t>
            </a:r>
            <a:r>
              <a:rPr lang="nl-NL" sz="2400" dirty="0"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Booleaanse variabelen</a:t>
            </a:r>
            <a:r>
              <a:rPr lang="nl-NL" sz="2400" dirty="0">
                <a:cs typeface="Arial" panose="020B0604020202020204" pitchFamily="34" charset="0"/>
              </a:rPr>
              <a:t> kunt gebruiken in een C programma;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vanuit je C programma, dat draait op de CC3220S </a:t>
            </a:r>
            <a:r>
              <a:rPr lang="nl-NL" sz="2400" dirty="0" err="1">
                <a:cs typeface="Arial" panose="020B0604020202020204" pitchFamily="34" charset="0"/>
              </a:rPr>
              <a:t>LaunchPad</a:t>
            </a:r>
            <a:r>
              <a:rPr lang="nl-NL" sz="2400" dirty="0">
                <a:cs typeface="Arial" panose="020B0604020202020204" pitchFamily="34" charset="0"/>
              </a:rPr>
              <a:t>,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uitvoer</a:t>
            </a:r>
            <a:r>
              <a:rPr lang="nl-NL" sz="2400" dirty="0">
                <a:solidFill>
                  <a:srgbClr val="CF0033"/>
                </a:solidFill>
                <a:cs typeface="Arial" panose="020B0604020202020204" pitchFamily="34" charset="0"/>
              </a:rPr>
              <a:t> </a:t>
            </a:r>
            <a:r>
              <a:rPr lang="nl-NL" sz="2400" dirty="0">
                <a:cs typeface="Arial" panose="020B0604020202020204" pitchFamily="34" charset="0"/>
              </a:rPr>
              <a:t>kunt printen in een </a:t>
            </a:r>
            <a:r>
              <a:rPr lang="nl-NL" sz="2400" dirty="0" err="1">
                <a:cs typeface="Arial" panose="020B0604020202020204" pitchFamily="34" charset="0"/>
              </a:rPr>
              <a:t>window</a:t>
            </a:r>
            <a:r>
              <a:rPr lang="nl-NL" sz="2400" dirty="0">
                <a:cs typeface="Arial" panose="020B0604020202020204" pitchFamily="34" charset="0"/>
              </a:rPr>
              <a:t> van CCS;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invoer </a:t>
            </a:r>
            <a:r>
              <a:rPr lang="nl-NL" sz="2400" dirty="0">
                <a:cs typeface="Arial" panose="020B0604020202020204" pitchFamily="34" charset="0"/>
              </a:rPr>
              <a:t>vanaf je toetsenbord, via CCS, kunt doorgeven aan je C programma dat draait op de CC3220S </a:t>
            </a:r>
            <a:r>
              <a:rPr lang="nl-NL" sz="2400" dirty="0" err="1">
                <a:cs typeface="Arial" panose="020B0604020202020204" pitchFamily="34" charset="0"/>
              </a:rPr>
              <a:t>LaunchPad</a:t>
            </a:r>
            <a:r>
              <a:rPr lang="nl-NL" sz="2400" dirty="0">
                <a:cs typeface="Arial" panose="020B0604020202020204" pitchFamily="34" charset="0"/>
              </a:rPr>
              <a:t>.</a:t>
            </a:r>
            <a:endParaRPr lang="en-US" sz="2800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800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Opfrissen</a:t>
            </a:r>
            <a:r>
              <a:rPr lang="en-US" dirty="0"/>
              <a:t>  EMS10  C-</a:t>
            </a:r>
            <a:r>
              <a:rPr lang="en-US" dirty="0" err="1"/>
              <a:t>programmeren</a:t>
            </a:r>
            <a:endParaRPr lang="en-US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395536" y="1057300"/>
            <a:ext cx="8352928" cy="4464496"/>
          </a:xfrm>
        </p:spPr>
        <p:txBody>
          <a:bodyPr/>
          <a:lstStyle/>
          <a:p>
            <a:r>
              <a:rPr lang="nl-NL" sz="2800" b="1" dirty="0">
                <a:solidFill>
                  <a:srgbClr val="C00000"/>
                </a:solidFill>
                <a:cs typeface="Arial" panose="020B0604020202020204" pitchFamily="34" charset="0"/>
              </a:rPr>
              <a:t>Je herhaalt hoe je in C-code: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verschillende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typen</a:t>
            </a:r>
            <a:r>
              <a:rPr lang="nl-NL" sz="2400" dirty="0">
                <a:cs typeface="Arial" panose="020B0604020202020204" pitchFamily="34" charset="0"/>
              </a:rPr>
              <a:t> variabelen kunt gebruiken: </a:t>
            </a:r>
            <a:br>
              <a:rPr lang="nl-NL" sz="2400" dirty="0">
                <a:cs typeface="Arial" panose="020B0604020202020204" pitchFamily="34" charset="0"/>
              </a:rPr>
            </a:br>
            <a:r>
              <a:rPr lang="nl-NL" sz="2400" dirty="0">
                <a:cs typeface="Arial" panose="020B0604020202020204" pitchFamily="34" charset="0"/>
              </a:rPr>
              <a:t>gehele getallen, reële getallen en karakters;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een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beslissing</a:t>
            </a:r>
            <a:r>
              <a:rPr lang="nl-NL" sz="2400" dirty="0">
                <a:cs typeface="Arial" panose="020B0604020202020204" pitchFamily="34" charset="0"/>
              </a:rPr>
              <a:t> maakt om bepaalde code wel of niet uit te voeren;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bepaalde code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herhaald</a:t>
            </a:r>
            <a:r>
              <a:rPr lang="nl-NL" sz="2400" dirty="0">
                <a:cs typeface="Arial" panose="020B0604020202020204" pitchFamily="34" charset="0"/>
              </a:rPr>
              <a:t> uit kunt voeren;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een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functie</a:t>
            </a:r>
            <a:r>
              <a:rPr lang="nl-NL" sz="2400" dirty="0">
                <a:cs typeface="Arial" panose="020B0604020202020204" pitchFamily="34" charset="0"/>
              </a:rPr>
              <a:t> kunt definiëren en aanroepen;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argumenten</a:t>
            </a:r>
            <a:r>
              <a:rPr lang="nl-NL" sz="2400" dirty="0">
                <a:cs typeface="Arial" panose="020B0604020202020204" pitchFamily="34" charset="0"/>
              </a:rPr>
              <a:t> aan een functie kun meegeven en een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returnwaarde</a:t>
            </a:r>
            <a:r>
              <a:rPr lang="nl-NL" sz="2400" dirty="0">
                <a:cs typeface="Arial" panose="020B0604020202020204" pitchFamily="34" charset="0"/>
              </a:rPr>
              <a:t> vanuit een functie kunt teruggeven;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arrays</a:t>
            </a:r>
            <a:r>
              <a:rPr lang="nl-NL" sz="2400" dirty="0">
                <a:cs typeface="Arial" panose="020B0604020202020204" pitchFamily="34" charset="0"/>
              </a:rPr>
              <a:t> en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strings</a:t>
            </a:r>
            <a:r>
              <a:rPr lang="nl-NL" sz="2400" dirty="0">
                <a:cs typeface="Arial" panose="020B0604020202020204" pitchFamily="34" charset="0"/>
              </a:rPr>
              <a:t> kunt definiëren en gebruiken.</a:t>
            </a:r>
            <a:endParaRPr lang="en-US" sz="2800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7373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oofdstuk pagina">
  <a:themeElements>
    <a:clrScheme name="HR 1">
      <a:dk1>
        <a:srgbClr val="000066"/>
      </a:dk1>
      <a:lt1>
        <a:srgbClr val="FFFFFF"/>
      </a:lt1>
      <a:dk2>
        <a:srgbClr val="000000"/>
      </a:dk2>
      <a:lt2>
        <a:srgbClr val="808080"/>
      </a:lt2>
      <a:accent1>
        <a:srgbClr val="000066"/>
      </a:accent1>
      <a:accent2>
        <a:srgbClr val="B10538"/>
      </a:accent2>
      <a:accent3>
        <a:srgbClr val="FBCC19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</a:objectDefaults>
  <a:extraClrSchemeLst>
    <a:extraClrScheme>
      <a:clrScheme name="1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F69C6172-A376-40A5-9431-FF42499BECDB}"/>
    </a:ext>
  </a:extLst>
</a:theme>
</file>

<file path=ppt/theme/theme2.xml><?xml version="1.0" encoding="utf-8"?>
<a:theme xmlns:a="http://schemas.openxmlformats.org/drawingml/2006/main" name="1_tekst pagina">
  <a:themeElements>
    <a:clrScheme name="Aangepast 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42C7"/>
      </a:hlink>
      <a:folHlink>
        <a:srgbClr val="0042C7"/>
      </a:folHlink>
    </a:clrScheme>
    <a:fontScheme name="3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b="0" dirty="0" err="1" smtClean="0">
            <a:solidFill>
              <a:srgbClr val="C00000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3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E0B3DCAC-C4DB-4C0B-8706-E78025A1BCAC}"/>
    </a:ext>
  </a:extLst>
</a:theme>
</file>

<file path=ppt/theme/theme3.xml><?xml version="1.0" encoding="utf-8"?>
<a:theme xmlns:a="http://schemas.openxmlformats.org/drawingml/2006/main" name="2_tekst pagina">
  <a:themeElements>
    <a:clrScheme name="Aangepas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70C0"/>
      </a:hlink>
      <a:folHlink>
        <a:srgbClr val="0070C0"/>
      </a:folHlink>
    </a:clrScheme>
    <a:fontScheme name="3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b="0" dirty="0" err="1" smtClean="0">
            <a:solidFill>
              <a:srgbClr val="C00000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3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E0B3DCAC-C4DB-4C0B-8706-E78025A1BCAC}"/>
    </a:ext>
  </a:extLst>
</a:theme>
</file>

<file path=ppt/theme/theme4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F07BCB72A92B4C9D76046AECE9B625" ma:contentTypeVersion="0" ma:contentTypeDescription="Een nieuw document maken." ma:contentTypeScope="" ma:versionID="6eba64e5f589dd0ea50e64ebf7ab9e0f">
  <xsd:schema xmlns:xsd="http://www.w3.org/2001/XMLSchema" xmlns:p="http://schemas.microsoft.com/office/2006/metadata/properties" targetNamespace="http://schemas.microsoft.com/office/2006/metadata/properties" ma:root="true" ma:fieldsID="b118b0825d757084c8d1e1ffd33f200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8340D80-9729-43ED-BFCA-D40C2EB1FF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3F368F40-2527-4CD4-8EA8-8965DAA7BFF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3368582-F340-48C1-9CD3-16BF51AC381B}">
  <ds:schemaRefs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terms/"/>
    <ds:schemaRef ds:uri="http://purl.org/dc/elements/1.1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2013 HR template NL</Template>
  <TotalTime>500</TotalTime>
  <Words>400</Words>
  <Application>Microsoft Office PowerPoint</Application>
  <PresentationFormat>On-screen Show (16:10)</PresentationFormat>
  <Paragraphs>71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Lucida Grande</vt:lpstr>
      <vt:lpstr>Open Sans</vt:lpstr>
      <vt:lpstr>Verdana</vt:lpstr>
      <vt:lpstr>hoofdstuk pagina</vt:lpstr>
      <vt:lpstr>1_tekst pagina</vt:lpstr>
      <vt:lpstr>2_tekst pagina</vt:lpstr>
      <vt:lpstr>EMS20  Week 1  Lab 1</vt:lpstr>
      <vt:lpstr>Onderwerp EMS20</vt:lpstr>
      <vt:lpstr>Werkvormen</vt:lpstr>
      <vt:lpstr>Toetsing en beoordeling</vt:lpstr>
      <vt:lpstr>SimpleLink™ Wi-Fi® CC3220S LaunchPad™</vt:lpstr>
      <vt:lpstr>Hoe kan het bord stuk gaan?</vt:lpstr>
      <vt:lpstr>Hoe blijft het bord heel?</vt:lpstr>
      <vt:lpstr>Leerdoelen  Week 1  Lab 1</vt:lpstr>
      <vt:lpstr>Opfrissen  EMS10  C-programmeren</vt:lpstr>
      <vt:lpstr>Volgende lab… </vt:lpstr>
      <vt:lpstr>Aan de slag!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over enkele regel</dc:title>
  <dc:creator>Versluis, D.</dc:creator>
  <cp:lastModifiedBy>Versluis, D. (Daniel)</cp:lastModifiedBy>
  <cp:revision>59</cp:revision>
  <cp:lastPrinted>2013-05-13T15:29:32Z</cp:lastPrinted>
  <dcterms:created xsi:type="dcterms:W3CDTF">2017-11-15T06:58:38Z</dcterms:created>
  <dcterms:modified xsi:type="dcterms:W3CDTF">2025-09-01T09:10:57Z</dcterms:modified>
</cp:coreProperties>
</file>