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9"/>
  </p:notesMasterIdLst>
  <p:handoutMasterIdLst>
    <p:handoutMasterId r:id="rId20"/>
  </p:handoutMasterIdLst>
  <p:sldIdLst>
    <p:sldId id="317" r:id="rId6"/>
    <p:sldId id="323" r:id="rId7"/>
    <p:sldId id="345" r:id="rId8"/>
    <p:sldId id="346" r:id="rId9"/>
    <p:sldId id="347" r:id="rId10"/>
    <p:sldId id="348" r:id="rId11"/>
    <p:sldId id="350" r:id="rId12"/>
    <p:sldId id="351" r:id="rId13"/>
    <p:sldId id="353" r:id="rId14"/>
    <p:sldId id="352" r:id="rId15"/>
    <p:sldId id="349" r:id="rId16"/>
    <p:sldId id="333" r:id="rId17"/>
    <p:sldId id="331" r:id="rId18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BE0DF"/>
    <a:srgbClr val="FFFF66"/>
    <a:srgbClr val="CF0033"/>
    <a:srgbClr val="CC0033"/>
    <a:srgbClr val="B71327"/>
    <a:srgbClr val="B10538"/>
    <a:srgbClr val="D4737D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89" d="100"/>
          <a:sy n="89" d="100"/>
        </p:scale>
        <p:origin x="828" y="90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29-9-2019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bitbucket.org/HR_ELEKTRO/ems20/wiki/Opdrachten/Opdrachten_Week_1_Lab_2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/>
              <a:t>1</a:t>
            </a:r>
            <a:r>
              <a:rPr lang="nl-NL" dirty="0" smtClean="0">
                <a:latin typeface="Calibri" panose="020F0502020204030204" pitchFamily="34" charset="0"/>
              </a:rPr>
              <a:t>  Lab 2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Verwisselen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Schrijf een </a:t>
            </a:r>
            <a:r>
              <a:rPr lang="nl-NL" dirty="0">
                <a:solidFill>
                  <a:srgbClr val="C00000"/>
                </a:solidFill>
              </a:rPr>
              <a:t>functie</a:t>
            </a:r>
            <a:r>
              <a:rPr lang="nl-NL" dirty="0"/>
              <a:t> waarmee twee </a:t>
            </a:r>
            <a:r>
              <a:rPr lang="nl-N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dirty="0">
                <a:solidFill>
                  <a:srgbClr val="C00000"/>
                </a:solidFill>
              </a:rPr>
              <a:t> </a:t>
            </a:r>
            <a:r>
              <a:rPr lang="nl-NL" dirty="0"/>
              <a:t>variabelen </a:t>
            </a:r>
            <a:r>
              <a:rPr lang="nl-NL" dirty="0">
                <a:solidFill>
                  <a:srgbClr val="C00000"/>
                </a:solidFill>
              </a:rPr>
              <a:t>verwisseld</a:t>
            </a:r>
            <a:r>
              <a:rPr lang="nl-NL" dirty="0"/>
              <a:t> kunnen worden.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7544" y="2057131"/>
            <a:ext cx="4800575" cy="352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1600" b="0" dirty="0">
                <a:solidFill>
                  <a:schemeClr val="accent2"/>
                </a:solidFill>
                <a:latin typeface="Consolas"/>
              </a:rPr>
              <a:t>void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wissel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latin typeface="Consolas"/>
              </a:rPr>
              <a:t> 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*p, 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latin typeface="Consolas"/>
              </a:rPr>
              <a:t> 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*q) 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{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hulpje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= *p;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*p = *q;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*q =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hulpje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}</a:t>
            </a:r>
          </a:p>
          <a:p>
            <a:endParaRPr lang="en-US" sz="1600" b="0" dirty="0">
              <a:solidFill>
                <a:schemeClr val="tx1"/>
              </a:solidFill>
              <a:latin typeface="Consolas"/>
            </a:endParaRPr>
          </a:p>
          <a:p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main(</a:t>
            </a:r>
            <a:r>
              <a:rPr lang="en-US" sz="1600" b="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) 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{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x = 7, y = 8;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00" b="0" dirty="0">
                <a:solidFill>
                  <a:srgbClr val="990000"/>
                </a:solidFill>
                <a:latin typeface="Consolas"/>
              </a:rPr>
              <a:t>"x = %d </a:t>
            </a:r>
            <a:r>
              <a:rPr lang="en-US" sz="1600" b="0" dirty="0" err="1">
                <a:solidFill>
                  <a:srgbClr val="990000"/>
                </a:solidFill>
                <a:latin typeface="Consolas"/>
              </a:rPr>
              <a:t>en</a:t>
            </a:r>
            <a:r>
              <a:rPr lang="en-US" sz="1600" b="0" dirty="0">
                <a:solidFill>
                  <a:srgbClr val="990000"/>
                </a:solidFill>
                <a:latin typeface="Consolas"/>
              </a:rPr>
              <a:t> y = %d\n"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, x, y);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wissel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(&amp;x, &amp;y);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00" b="0" dirty="0">
                <a:solidFill>
                  <a:srgbClr val="990000"/>
                </a:solidFill>
                <a:latin typeface="Consolas"/>
              </a:rPr>
              <a:t>"x = %d </a:t>
            </a:r>
            <a:r>
              <a:rPr lang="en-US" sz="1600" b="0" dirty="0" err="1">
                <a:solidFill>
                  <a:srgbClr val="990000"/>
                </a:solidFill>
                <a:latin typeface="Consolas"/>
              </a:rPr>
              <a:t>en</a:t>
            </a:r>
            <a:r>
              <a:rPr lang="en-US" sz="1600" b="0" dirty="0">
                <a:solidFill>
                  <a:srgbClr val="990000"/>
                </a:solidFill>
                <a:latin typeface="Consolas"/>
              </a:rPr>
              <a:t> y = %d\n"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, x, y);</a:t>
            </a:r>
          </a:p>
          <a:p>
            <a:r>
              <a:rPr lang="en-US" sz="1600" b="0" dirty="0">
                <a:solidFill>
                  <a:schemeClr val="tx1"/>
                </a:solidFill>
                <a:latin typeface="Consolas"/>
              </a:rPr>
              <a:t>}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851920" y="2060465"/>
            <a:ext cx="2076595" cy="461665"/>
          </a:xfrm>
          <a:prstGeom prst="rect">
            <a:avLst/>
          </a:prstGeom>
          <a:solidFill>
            <a:srgbClr val="FBE0DF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l-NL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Tweede poging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670386" y="4589527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latin typeface="Calibri" panose="020F0502020204030204" pitchFamily="34" charset="0"/>
              </a:rPr>
              <a:t> </a:t>
            </a:r>
            <a:r>
              <a:rPr lang="nl-NL" i="1" dirty="0" smtClean="0">
                <a:latin typeface="Calibri" panose="020F0502020204030204" pitchFamily="34" charset="0"/>
              </a:rPr>
              <a:t>call </a:t>
            </a:r>
            <a:r>
              <a:rPr lang="nl-NL" i="1" dirty="0" err="1">
                <a:latin typeface="Calibri" panose="020F0502020204030204" pitchFamily="34" charset="0"/>
              </a:rPr>
              <a:t>by</a:t>
            </a:r>
            <a:r>
              <a:rPr lang="nl-NL" i="1" dirty="0">
                <a:latin typeface="Calibri" panose="020F0502020204030204" pitchFamily="34" charset="0"/>
              </a:rPr>
              <a:t> </a:t>
            </a:r>
            <a:r>
              <a:rPr lang="nl-NL" i="1" dirty="0" err="1" smtClean="0">
                <a:latin typeface="Calibri" panose="020F0502020204030204" pitchFamily="34" charset="0"/>
              </a:rPr>
              <a:t>reference</a:t>
            </a:r>
            <a:endParaRPr lang="nl-NL" dirty="0" smtClean="0">
              <a:latin typeface="Calibri" panose="020F0502020204030204" pitchFamily="34" charset="0"/>
            </a:endParaRPr>
          </a:p>
        </p:txBody>
      </p:sp>
      <p:grpSp>
        <p:nvGrpSpPr>
          <p:cNvPr id="12" name="Groep 11"/>
          <p:cNvGrpSpPr/>
          <p:nvPr/>
        </p:nvGrpSpPr>
        <p:grpSpPr>
          <a:xfrm>
            <a:off x="6267337" y="1964136"/>
            <a:ext cx="2553137" cy="1109388"/>
            <a:chOff x="6267337" y="1964136"/>
            <a:chExt cx="2553137" cy="1109388"/>
          </a:xfrm>
        </p:grpSpPr>
        <p:sp>
          <p:nvSpPr>
            <p:cNvPr id="9" name="Tekstvak 8"/>
            <p:cNvSpPr txBox="1"/>
            <p:nvPr/>
          </p:nvSpPr>
          <p:spPr>
            <a:xfrm>
              <a:off x="6267337" y="2611859"/>
              <a:ext cx="2553136" cy="461665"/>
            </a:xfrm>
            <a:prstGeom prst="rect">
              <a:avLst/>
            </a:prstGeom>
            <a:solidFill>
              <a:srgbClr val="FBE0DF"/>
            </a:solidFill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Werkt </a:t>
              </a:r>
              <a:r>
                <a:rPr lang="nl-NL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wel</a:t>
              </a:r>
              <a:r>
                <a:rPr lang="nl-NL" b="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 goed!</a:t>
              </a:r>
            </a:p>
          </p:txBody>
        </p:sp>
        <p:pic>
          <p:nvPicPr>
            <p:cNvPr id="4" name="Afbeelding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67337" y="1964136"/>
              <a:ext cx="2553137" cy="65432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20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Opdracht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Bestudeer de werking van de functie </a:t>
            </a:r>
            <a:r>
              <a:rPr lang="nl-NL" dirty="0">
                <a:latin typeface="Consolas" panose="020B0609020204030204" pitchFamily="49" charset="0"/>
                <a:cs typeface="Consolas" panose="020B0609020204030204" pitchFamily="49" charset="0"/>
              </a:rPr>
              <a:t>wissel</a:t>
            </a:r>
            <a:r>
              <a:rPr lang="nl-NL" dirty="0"/>
              <a:t> met behulp van de hand-out.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735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Volgende </a:t>
            </a:r>
            <a:r>
              <a:rPr lang="nl-NL" smtClean="0"/>
              <a:t>lab… 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 err="1"/>
              <a:t>Structs</a:t>
            </a:r>
            <a:r>
              <a:rPr lang="nl-NL" dirty="0"/>
              <a:t> en </a:t>
            </a:r>
            <a:r>
              <a:rPr lang="nl-NL" dirty="0" err="1"/>
              <a:t>enums</a:t>
            </a:r>
            <a:r>
              <a:rPr lang="nl-NL" dirty="0"/>
              <a:t> in C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 smtClean="0">
                <a:solidFill>
                  <a:srgbClr val="C00000"/>
                </a:solidFill>
                <a:hlinkClick r:id="rId2"/>
              </a:rPr>
              <a:t>Opdrachten_Week_1_Lab_2.pdf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Leerdoelen</a:t>
            </a:r>
            <a:r>
              <a:rPr lang="en-US" dirty="0" smtClean="0"/>
              <a:t>  Week 1  Lab 2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Leerdoelen </a:t>
            </a:r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week </a:t>
            </a:r>
            <a:r>
              <a:rPr lang="nl-NL" sz="2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1 lab 2.</a:t>
            </a:r>
            <a:r>
              <a:rPr lang="nl-NL" sz="2800" dirty="0" smtClean="0">
                <a:cs typeface="Arial" panose="020B0604020202020204" pitchFamily="34" charset="0"/>
              </a:rPr>
              <a:t> </a:t>
            </a:r>
            <a:r>
              <a:rPr lang="nl-NL" sz="2800" dirty="0">
                <a:cs typeface="Arial" panose="020B0604020202020204" pitchFamily="34" charset="0"/>
              </a:rPr>
              <a:t>Je leert hoe je: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het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adres </a:t>
            </a:r>
            <a:r>
              <a:rPr lang="nl-NL" sz="2400" dirty="0">
                <a:cs typeface="Arial" panose="020B0604020202020204" pitchFamily="34" charset="0"/>
              </a:rPr>
              <a:t>van de ene variabele kan opslaan in een andere variabele. </a:t>
            </a:r>
            <a:r>
              <a:rPr lang="nl-NL" sz="2400" dirty="0" smtClean="0">
                <a:cs typeface="Arial" panose="020B0604020202020204" pitchFamily="34" charset="0"/>
              </a:rPr>
              <a:t>Deze laatste </a:t>
            </a:r>
            <a:r>
              <a:rPr lang="nl-NL" sz="2400" dirty="0">
                <a:cs typeface="Arial" panose="020B0604020202020204" pitchFamily="34" charset="0"/>
              </a:rPr>
              <a:t>variabele wordt dan een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pointer</a:t>
            </a:r>
            <a:r>
              <a:rPr lang="nl-NL" sz="2400" dirty="0">
                <a:cs typeface="Arial" panose="020B0604020202020204" pitchFamily="34" charset="0"/>
              </a:rPr>
              <a:t> genoemd;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pointers </a:t>
            </a:r>
            <a:r>
              <a:rPr lang="nl-NL" sz="2400" dirty="0">
                <a:cs typeface="Arial" panose="020B0604020202020204" pitchFamily="34" charset="0"/>
              </a:rPr>
              <a:t>kunt gebruiken om een C-functie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meerdere</a:t>
            </a:r>
            <a:r>
              <a:rPr lang="nl-NL" sz="2400" dirty="0">
                <a:cs typeface="Arial" panose="020B0604020202020204" pitchFamily="34" charset="0"/>
              </a:rPr>
              <a:t> waarden terug te </a:t>
            </a:r>
            <a:r>
              <a:rPr lang="nl-NL" sz="2400" dirty="0" smtClean="0">
                <a:cs typeface="Arial" panose="020B0604020202020204" pitchFamily="34" charset="0"/>
              </a:rPr>
              <a:t>laten geven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pointers </a:t>
            </a:r>
            <a:r>
              <a:rPr lang="nl-NL" sz="2400" dirty="0">
                <a:cs typeface="Arial" panose="020B0604020202020204" pitchFamily="34" charset="0"/>
              </a:rPr>
              <a:t>kunt gebruiken om over een C-array of C-string te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itereren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executietijd</a:t>
            </a:r>
            <a:r>
              <a:rPr lang="nl-NL" sz="2400" dirty="0">
                <a:cs typeface="Arial" panose="020B0604020202020204" pitchFamily="34" charset="0"/>
              </a:rPr>
              <a:t> van een stukje C-code kunt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bepalen</a:t>
            </a:r>
            <a:r>
              <a:rPr lang="nl-NL" sz="2400" dirty="0"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cs typeface="Arial" panose="020B0604020202020204" pitchFamily="34" charset="0"/>
              </a:rPr>
              <a:t>de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executietijd</a:t>
            </a:r>
            <a:r>
              <a:rPr lang="nl-NL" sz="2400" dirty="0">
                <a:cs typeface="Arial" panose="020B0604020202020204" pitchFamily="34" charset="0"/>
              </a:rPr>
              <a:t> van een stukje C-code kunt </a:t>
            </a:r>
            <a:r>
              <a:rPr lang="nl-NL" sz="2400" dirty="0">
                <a:solidFill>
                  <a:srgbClr val="C00000"/>
                </a:solidFill>
                <a:cs typeface="Arial" panose="020B0604020202020204" pitchFamily="34" charset="0"/>
              </a:rPr>
              <a:t>verkorten</a:t>
            </a:r>
            <a:r>
              <a:rPr lang="nl-NL" sz="2400" dirty="0">
                <a:cs typeface="Arial" panose="020B0604020202020204" pitchFamily="34" charset="0"/>
              </a:rPr>
              <a:t> door de </a:t>
            </a:r>
            <a:r>
              <a:rPr lang="nl-NL" sz="2400" dirty="0" err="1" smtClean="0">
                <a:cs typeface="Arial" panose="020B0604020202020204" pitchFamily="34" charset="0"/>
              </a:rPr>
              <a:t>optimalisatieinstellingen</a:t>
            </a:r>
            <a:r>
              <a:rPr lang="nl-NL" sz="2400" dirty="0" smtClean="0">
                <a:cs typeface="Arial" panose="020B0604020202020204" pitchFamily="34" charset="0"/>
              </a:rPr>
              <a:t> van </a:t>
            </a:r>
            <a:r>
              <a:rPr lang="nl-NL" sz="2400" dirty="0">
                <a:cs typeface="Arial" panose="020B0604020202020204" pitchFamily="34" charset="0"/>
              </a:rPr>
              <a:t>de compiler te wijzigen.</a:t>
            </a:r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Verwisselen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Schrijf een </a:t>
            </a:r>
            <a:r>
              <a:rPr lang="nl-NL" dirty="0">
                <a:solidFill>
                  <a:srgbClr val="C00000"/>
                </a:solidFill>
              </a:rPr>
              <a:t>functie</a:t>
            </a:r>
            <a:r>
              <a:rPr lang="nl-NL" dirty="0"/>
              <a:t> waarmee twee </a:t>
            </a:r>
            <a:r>
              <a:rPr lang="nl-N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dirty="0">
                <a:solidFill>
                  <a:srgbClr val="C00000"/>
                </a:solidFill>
              </a:rPr>
              <a:t> </a:t>
            </a:r>
            <a:r>
              <a:rPr lang="nl-NL" dirty="0"/>
              <a:t>variabelen </a:t>
            </a:r>
            <a:r>
              <a:rPr lang="nl-NL" dirty="0">
                <a:solidFill>
                  <a:srgbClr val="C00000"/>
                </a:solidFill>
              </a:rPr>
              <a:t>verwisseld</a:t>
            </a:r>
            <a:r>
              <a:rPr lang="nl-NL" dirty="0"/>
              <a:t> kunnen worden.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7544" y="2057131"/>
            <a:ext cx="4800575" cy="3525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l"/>
            <a:r>
              <a:rPr lang="en-US" sz="1600" b="0" dirty="0">
                <a:solidFill>
                  <a:schemeClr val="accent2"/>
                </a:solidFill>
                <a:latin typeface="Consolas"/>
              </a:rPr>
              <a:t>void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wissel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a, 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b) 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{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hulpje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= a;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    a = b;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    b =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hulpje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}</a:t>
            </a:r>
          </a:p>
          <a:p>
            <a:pPr algn="l"/>
            <a:endParaRPr lang="en-US" sz="1600" b="0" dirty="0">
              <a:solidFill>
                <a:schemeClr val="tx1"/>
              </a:solidFill>
              <a:latin typeface="Consolas"/>
            </a:endParaRPr>
          </a:p>
          <a:p>
            <a:pPr algn="l"/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main(</a:t>
            </a:r>
            <a:r>
              <a:rPr lang="en-US" sz="1600" b="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) 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{</a:t>
            </a:r>
          </a:p>
          <a:p>
            <a:pPr algn="l"/>
            <a:r>
              <a:rPr lang="en-US" sz="1600" b="0" dirty="0">
                <a:latin typeface="Consolas"/>
              </a:rPr>
              <a:t>    </a:t>
            </a:r>
            <a:r>
              <a:rPr lang="en-US" sz="16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 x = 7, y = 8;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00" b="0" dirty="0">
                <a:solidFill>
                  <a:srgbClr val="990000"/>
                </a:solidFill>
                <a:latin typeface="Consolas"/>
              </a:rPr>
              <a:t>"x = %d en y = %d\n"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, x, y);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wissel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(x, y);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00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00" b="0" dirty="0">
                <a:solidFill>
                  <a:srgbClr val="990000"/>
                </a:solidFill>
                <a:latin typeface="Consolas"/>
              </a:rPr>
              <a:t>"x = %d en y = %d\n"</a:t>
            </a:r>
            <a:r>
              <a:rPr lang="en-US" sz="1600" b="0" dirty="0">
                <a:solidFill>
                  <a:schemeClr val="tx1"/>
                </a:solidFill>
                <a:latin typeface="Consolas"/>
              </a:rPr>
              <a:t>, x, y);</a:t>
            </a:r>
          </a:p>
          <a:p>
            <a:pPr algn="l"/>
            <a:r>
              <a:rPr lang="en-US" sz="1600" b="0" dirty="0">
                <a:solidFill>
                  <a:schemeClr val="tx1"/>
                </a:solidFill>
                <a:latin typeface="Consolas"/>
              </a:rPr>
              <a:t>}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779912" y="2060465"/>
            <a:ext cx="1869423" cy="461665"/>
          </a:xfrm>
          <a:prstGeom prst="rect">
            <a:avLst/>
          </a:prstGeom>
          <a:solidFill>
            <a:srgbClr val="FBE0DF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l-NL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Eerste poging</a:t>
            </a:r>
          </a:p>
        </p:txBody>
      </p:sp>
      <p:grpSp>
        <p:nvGrpSpPr>
          <p:cNvPr id="11" name="Groep 10"/>
          <p:cNvGrpSpPr/>
          <p:nvPr/>
        </p:nvGrpSpPr>
        <p:grpSpPr>
          <a:xfrm>
            <a:off x="6267336" y="2015707"/>
            <a:ext cx="2553137" cy="1057817"/>
            <a:chOff x="6267336" y="2015707"/>
            <a:chExt cx="2553137" cy="1057817"/>
          </a:xfrm>
        </p:grpSpPr>
        <p:pic>
          <p:nvPicPr>
            <p:cNvPr id="8" name="Afbeelding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67336" y="2015707"/>
              <a:ext cx="2553135" cy="607354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  <p:sp>
          <p:nvSpPr>
            <p:cNvPr id="9" name="Tekstvak 8"/>
            <p:cNvSpPr txBox="1"/>
            <p:nvPr/>
          </p:nvSpPr>
          <p:spPr>
            <a:xfrm>
              <a:off x="6267337" y="2611859"/>
              <a:ext cx="2553136" cy="461665"/>
            </a:xfrm>
            <a:prstGeom prst="rect">
              <a:avLst/>
            </a:prstGeom>
            <a:solidFill>
              <a:srgbClr val="FBE0DF"/>
            </a:solidFill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nl-NL" b="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Werkt </a:t>
              </a:r>
              <a:r>
                <a:rPr lang="nl-NL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niet</a:t>
              </a:r>
              <a:r>
                <a:rPr lang="nl-NL" b="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 goed!</a:t>
              </a:r>
            </a:p>
          </p:txBody>
        </p:sp>
      </p:grpSp>
      <p:sp>
        <p:nvSpPr>
          <p:cNvPr id="10" name="Tekstvak 9"/>
          <p:cNvSpPr txBox="1"/>
          <p:nvPr/>
        </p:nvSpPr>
        <p:spPr>
          <a:xfrm>
            <a:off x="4644008" y="3239375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0" dirty="0">
                <a:latin typeface="Calibri" panose="020F0502020204030204" pitchFamily="34" charset="0"/>
              </a:rPr>
              <a:t>Bij </a:t>
            </a:r>
            <a:r>
              <a:rPr lang="nl-NL" dirty="0">
                <a:solidFill>
                  <a:srgbClr val="C00000"/>
                </a:solidFill>
                <a:latin typeface="Calibri" panose="020F0502020204030204" pitchFamily="34" charset="0"/>
              </a:rPr>
              <a:t>aanroep</a:t>
            </a:r>
            <a:r>
              <a:rPr lang="nl-NL" b="0" dirty="0">
                <a:latin typeface="Calibri" panose="020F0502020204030204" pitchFamily="34" charset="0"/>
              </a:rPr>
              <a:t> van de functie wordt de </a:t>
            </a:r>
            <a:r>
              <a:rPr lang="nl-NL" dirty="0">
                <a:solidFill>
                  <a:srgbClr val="C00000"/>
                </a:solidFill>
                <a:latin typeface="Calibri" panose="020F0502020204030204" pitchFamily="34" charset="0"/>
              </a:rPr>
              <a:t>waarde</a:t>
            </a:r>
            <a:r>
              <a:rPr lang="nl-NL" b="0" dirty="0">
                <a:latin typeface="Calibri" panose="020F0502020204030204" pitchFamily="34" charset="0"/>
              </a:rPr>
              <a:t> van het argument </a:t>
            </a:r>
            <a:r>
              <a:rPr lang="nl-NL" dirty="0">
                <a:solidFill>
                  <a:srgbClr val="C00000"/>
                </a:solidFill>
                <a:latin typeface="Calibri" panose="020F0502020204030204" pitchFamily="34" charset="0"/>
              </a:rPr>
              <a:t>gekopieerd</a:t>
            </a:r>
            <a:r>
              <a:rPr lang="nl-NL" b="0" dirty="0">
                <a:latin typeface="Calibri" panose="020F0502020204030204" pitchFamily="34" charset="0"/>
              </a:rPr>
              <a:t> naar de </a:t>
            </a:r>
            <a:r>
              <a:rPr lang="nl-NL" b="0" dirty="0" smtClean="0">
                <a:latin typeface="Calibri" panose="020F0502020204030204" pitchFamily="34" charset="0"/>
              </a:rPr>
              <a:t>parameter.</a:t>
            </a:r>
          </a:p>
          <a:p>
            <a:pPr algn="ctr"/>
            <a:endParaRPr lang="nl-NL" b="0" i="1" dirty="0" smtClean="0">
              <a:latin typeface="Calibri" panose="020F0502020204030204" pitchFamily="34" charset="0"/>
            </a:endParaRPr>
          </a:p>
          <a:p>
            <a:pPr algn="ctr"/>
            <a:r>
              <a:rPr lang="nl-NL" i="1" dirty="0" smtClean="0">
                <a:latin typeface="Calibri" panose="020F0502020204030204" pitchFamily="34" charset="0"/>
              </a:rPr>
              <a:t>call </a:t>
            </a:r>
            <a:r>
              <a:rPr lang="nl-NL" i="1" dirty="0" err="1">
                <a:latin typeface="Calibri" panose="020F0502020204030204" pitchFamily="34" charset="0"/>
              </a:rPr>
              <a:t>by</a:t>
            </a:r>
            <a:r>
              <a:rPr lang="nl-NL" i="1" dirty="0">
                <a:latin typeface="Calibri" panose="020F0502020204030204" pitchFamily="34" charset="0"/>
              </a:rPr>
              <a:t> </a:t>
            </a:r>
            <a:r>
              <a:rPr lang="nl-NL" i="1" dirty="0" err="1" smtClean="0">
                <a:latin typeface="Calibri" panose="020F0502020204030204" pitchFamily="34" charset="0"/>
              </a:rPr>
              <a:t>value</a:t>
            </a:r>
            <a:endParaRPr lang="nl-NL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4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 kent naast de “gewone” variabelen ook </a:t>
            </a:r>
            <a:r>
              <a:rPr lang="nl-NL" b="1" dirty="0">
                <a:solidFill>
                  <a:srgbClr val="C00000"/>
                </a:solidFill>
              </a:rPr>
              <a:t>pointer</a:t>
            </a:r>
            <a:r>
              <a:rPr lang="nl-NL" dirty="0"/>
              <a:t> variabelen.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97393"/>
            <a:ext cx="3835073" cy="332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6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 are …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461" y="1477347"/>
            <a:ext cx="6693078" cy="2822586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199625" y="4520505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0" dirty="0">
                <a:latin typeface="Calibri" panose="020F0502020204030204" pitchFamily="34" charset="0"/>
              </a:rPr>
              <a:t>Allemaal </a:t>
            </a:r>
            <a:r>
              <a:rPr lang="nl-NL" dirty="0">
                <a:solidFill>
                  <a:srgbClr val="C00000"/>
                </a:solidFill>
                <a:latin typeface="Calibri" panose="020F0502020204030204" pitchFamily="34" charset="0"/>
              </a:rPr>
              <a:t>niet</a:t>
            </a:r>
            <a:r>
              <a:rPr lang="nl-NL" b="0" dirty="0">
                <a:latin typeface="Calibri" panose="020F0502020204030204" pitchFamily="34" charset="0"/>
              </a:rPr>
              <a:t> waar! Laat je niet bang maken, maar let deze les wel goed </a:t>
            </a:r>
            <a:r>
              <a:rPr lang="nl-NL" b="0" dirty="0" smtClean="0">
                <a:latin typeface="Calibri" panose="020F0502020204030204" pitchFamily="34" charset="0"/>
              </a:rPr>
              <a:t>op.</a:t>
            </a:r>
          </a:p>
        </p:txBody>
      </p:sp>
    </p:spTree>
    <p:extLst>
      <p:ext uri="{BB962C8B-B14F-4D97-AF65-F5344CB8AC3E}">
        <p14:creationId xmlns:p14="http://schemas.microsoft.com/office/powerpoint/2010/main" val="227124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Geheugen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985292"/>
            <a:ext cx="5544616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Het geheugen van een computer bestaat uit </a:t>
            </a:r>
            <a:r>
              <a:rPr lang="nl-NL" sz="2400" b="1" dirty="0">
                <a:solidFill>
                  <a:srgbClr val="C00000"/>
                </a:solidFill>
              </a:rPr>
              <a:t>bytes</a:t>
            </a:r>
            <a:r>
              <a:rPr lang="nl-NL" sz="2400" dirty="0"/>
              <a:t> (groepje van 8 bits). Elk byte heeft zijn eigen </a:t>
            </a:r>
            <a:r>
              <a:rPr lang="nl-NL" sz="2400" b="1" dirty="0">
                <a:solidFill>
                  <a:srgbClr val="C00000"/>
                </a:solidFill>
              </a:rPr>
              <a:t>adres</a:t>
            </a:r>
            <a:r>
              <a:rPr lang="nl-NL" sz="2400" dirty="0">
                <a:solidFill>
                  <a:srgbClr val="C00000"/>
                </a:solidFill>
              </a:rPr>
              <a:t> </a:t>
            </a:r>
            <a:r>
              <a:rPr lang="nl-NL" sz="2400" dirty="0"/>
              <a:t>(een nummer).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Een </a:t>
            </a:r>
            <a:r>
              <a:rPr lang="nl-NL" sz="2400" b="1" dirty="0">
                <a:solidFill>
                  <a:srgbClr val="C00000"/>
                </a:solidFill>
              </a:rPr>
              <a:t>variabele</a:t>
            </a:r>
            <a:r>
              <a:rPr lang="nl-NL" sz="2400" dirty="0">
                <a:solidFill>
                  <a:srgbClr val="C00000"/>
                </a:solidFill>
              </a:rPr>
              <a:t> </a:t>
            </a:r>
            <a:r>
              <a:rPr lang="nl-NL" sz="2400" dirty="0"/>
              <a:t>is opgeslagen in het geheugen vanaf een bepaald </a:t>
            </a:r>
            <a:r>
              <a:rPr lang="nl-NL" sz="2400" b="1" dirty="0">
                <a:solidFill>
                  <a:srgbClr val="C00000"/>
                </a:solidFill>
              </a:rPr>
              <a:t>adres</a:t>
            </a:r>
            <a:r>
              <a:rPr lang="nl-NL" sz="2400" dirty="0"/>
              <a:t>. Het </a:t>
            </a:r>
            <a:r>
              <a:rPr lang="nl-NL" sz="2400" b="1" dirty="0">
                <a:solidFill>
                  <a:srgbClr val="C00000"/>
                </a:solidFill>
              </a:rPr>
              <a:t>type</a:t>
            </a:r>
            <a:r>
              <a:rPr lang="nl-NL" sz="2400" dirty="0"/>
              <a:t> van de variabele bepaalt het aantal bytes wat nodig is om de waarde van de variabele op te slaan.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29308"/>
            <a:ext cx="300282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02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Adres </a:t>
            </a:r>
            <a:r>
              <a:rPr lang="nl-NL" dirty="0" smtClean="0"/>
              <a:t>en grootte opvragen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Je kunt het </a:t>
            </a:r>
            <a:r>
              <a:rPr lang="nl-NL" sz="2800" b="1" dirty="0" smtClean="0">
                <a:solidFill>
                  <a:srgbClr val="C00000"/>
                </a:solidFill>
              </a:rPr>
              <a:t>adres</a:t>
            </a:r>
            <a:r>
              <a:rPr lang="nl-NL" sz="2800" b="1" dirty="0" smtClean="0"/>
              <a:t> </a:t>
            </a:r>
            <a:r>
              <a:rPr lang="nl-NL" sz="2800" dirty="0" smtClean="0"/>
              <a:t>van </a:t>
            </a:r>
            <a:r>
              <a:rPr lang="nl-NL" sz="2800" dirty="0"/>
              <a:t>een variabele opvragen met behulp van de </a:t>
            </a:r>
            <a:r>
              <a:rPr lang="nl-NL" sz="2800" dirty="0" err="1"/>
              <a:t>unary</a:t>
            </a:r>
            <a:r>
              <a:rPr lang="nl-NL" sz="2800" dirty="0"/>
              <a:t> operator </a:t>
            </a:r>
            <a:r>
              <a:rPr lang="nl-NL" sz="2800" b="1" dirty="0" smtClean="0">
                <a:solidFill>
                  <a:srgbClr val="C00000"/>
                </a:solidFill>
              </a:rPr>
              <a:t>&amp;</a:t>
            </a:r>
            <a:r>
              <a:rPr lang="nl-NL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/>
              <a:t>Je </a:t>
            </a:r>
            <a:r>
              <a:rPr lang="nl-NL" sz="2800" dirty="0"/>
              <a:t>kunt het </a:t>
            </a:r>
            <a:r>
              <a:rPr lang="nl-NL" sz="2800" b="1" dirty="0">
                <a:solidFill>
                  <a:srgbClr val="C00000"/>
                </a:solidFill>
              </a:rPr>
              <a:t>aantal bytes</a:t>
            </a:r>
            <a:r>
              <a:rPr lang="nl-NL" sz="2800" dirty="0"/>
              <a:t> dat een variabele in beslag neemt opvragen met de operator </a:t>
            </a:r>
            <a:r>
              <a:rPr lang="nl-NL" sz="2800" b="1" dirty="0" err="1">
                <a:solidFill>
                  <a:srgbClr val="C00000"/>
                </a:solidFill>
                <a:latin typeface="Consolas"/>
              </a:rPr>
              <a:t>sizeof</a:t>
            </a:r>
            <a:r>
              <a:rPr lang="nl-NL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71600" y="2065412"/>
            <a:ext cx="4919927" cy="69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l"/>
            <a:r>
              <a:rPr lang="en-US" sz="20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2000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Consolas"/>
              </a:rPr>
              <a:t>getal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;</a:t>
            </a:r>
          </a:p>
          <a:p>
            <a:pPr algn="l"/>
            <a:r>
              <a:rPr lang="en-US" sz="2000" b="0" dirty="0" err="1">
                <a:solidFill>
                  <a:schemeClr val="tx1"/>
                </a:solidFill>
                <a:latin typeface="Consolas"/>
              </a:rPr>
              <a:t>scanf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2000" b="0" dirty="0">
                <a:solidFill>
                  <a:srgbClr val="990000"/>
                </a:solidFill>
                <a:latin typeface="Consolas"/>
              </a:rPr>
              <a:t>"%d"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, &amp;</a:t>
            </a:r>
            <a:r>
              <a:rPr lang="en-US" sz="2000" b="0" dirty="0" err="1">
                <a:solidFill>
                  <a:schemeClr val="tx1"/>
                </a:solidFill>
                <a:latin typeface="Consolas"/>
              </a:rPr>
              <a:t>getal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);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71599" y="4726134"/>
            <a:ext cx="4919927" cy="69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l"/>
            <a:r>
              <a:rPr lang="en-US" sz="2000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2000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Consolas"/>
              </a:rPr>
              <a:t>getal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;</a:t>
            </a:r>
          </a:p>
          <a:p>
            <a:pPr algn="l"/>
            <a:r>
              <a:rPr lang="en-US" sz="2000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2000" b="0" dirty="0" smtClean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2000" b="0" dirty="0" smtClean="0">
                <a:solidFill>
                  <a:srgbClr val="990000"/>
                </a:solidFill>
                <a:latin typeface="Consolas"/>
              </a:rPr>
              <a:t>"%</a:t>
            </a:r>
            <a:r>
              <a:rPr lang="en-US" sz="2000" b="0" dirty="0" err="1" smtClean="0">
                <a:solidFill>
                  <a:srgbClr val="990000"/>
                </a:solidFill>
                <a:latin typeface="Consolas"/>
              </a:rPr>
              <a:t>zu</a:t>
            </a:r>
            <a:r>
              <a:rPr lang="en-US" sz="2000" b="0" dirty="0" smtClean="0">
                <a:solidFill>
                  <a:srgbClr val="990000"/>
                </a:solidFill>
                <a:latin typeface="Consolas"/>
              </a:rPr>
              <a:t>"</a:t>
            </a:r>
            <a:r>
              <a:rPr lang="en-US" sz="2000" b="0" dirty="0" smtClean="0">
                <a:solidFill>
                  <a:schemeClr val="tx1"/>
                </a:solidFill>
                <a:latin typeface="Consolas"/>
              </a:rPr>
              <a:t>, </a:t>
            </a:r>
            <a:r>
              <a:rPr lang="en-US" sz="2000" b="0" dirty="0" err="1">
                <a:solidFill>
                  <a:schemeClr val="accent2"/>
                </a:solidFill>
                <a:latin typeface="Consolas"/>
              </a:rPr>
              <a:t>sizeof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Consolas"/>
              </a:rPr>
              <a:t>getal</a:t>
            </a:r>
            <a:r>
              <a:rPr lang="en-US" sz="2000" b="0" dirty="0">
                <a:solidFill>
                  <a:schemeClr val="tx1"/>
                </a:solidFill>
                <a:latin typeface="Consolas"/>
              </a:rPr>
              <a:t>);</a:t>
            </a:r>
          </a:p>
        </p:txBody>
      </p:sp>
      <p:sp>
        <p:nvSpPr>
          <p:cNvPr id="8" name="Toelichting met afgeronde rechthoek 7"/>
          <p:cNvSpPr/>
          <p:nvPr/>
        </p:nvSpPr>
        <p:spPr bwMode="auto">
          <a:xfrm>
            <a:off x="4570902" y="2097686"/>
            <a:ext cx="3889530" cy="1296144"/>
          </a:xfrm>
          <a:prstGeom prst="wedgeRoundRectCallout">
            <a:avLst>
              <a:gd name="adj1" fmla="val -94421"/>
              <a:gd name="adj2" fmla="val 252"/>
              <a:gd name="adj3" fmla="val 16667"/>
            </a:avLst>
          </a:prstGeom>
          <a:solidFill>
            <a:srgbClr val="FBE0DF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nl-NL" dirty="0">
                <a:solidFill>
                  <a:srgbClr val="C00000"/>
                </a:solidFill>
                <a:latin typeface="Calibri" panose="020F0502020204030204" pitchFamily="34" charset="0"/>
                <a:ea typeface="ＭＳ Ｐゴシック" pitchFamily="-48" charset="-128"/>
              </a:rPr>
              <a:t>Adres</a:t>
            </a:r>
            <a:r>
              <a:rPr lang="nl-NL" b="0" dirty="0">
                <a:latin typeface="Calibri" panose="020F0502020204030204" pitchFamily="34" charset="0"/>
                <a:ea typeface="ＭＳ Ｐゴシック" pitchFamily="-48" charset="-128"/>
              </a:rPr>
              <a:t> van </a:t>
            </a:r>
            <a:r>
              <a:rPr lang="nl-NL" b="0" dirty="0">
                <a:latin typeface="Consolas" panose="020B0609020204030204" pitchFamily="49" charset="0"/>
                <a:ea typeface="ＭＳ Ｐゴシック" pitchFamily="-48" charset="-128"/>
                <a:cs typeface="Consolas" panose="020B0609020204030204" pitchFamily="49" charset="0"/>
              </a:rPr>
              <a:t>getal</a:t>
            </a:r>
            <a:r>
              <a:rPr lang="nl-NL" b="0" dirty="0">
                <a:latin typeface="Calibri" panose="020F0502020204030204" pitchFamily="34" charset="0"/>
                <a:ea typeface="ＭＳ Ｐゴシック" pitchFamily="-48" charset="-128"/>
              </a:rPr>
              <a:t>, zodat </a:t>
            </a:r>
            <a:r>
              <a:rPr lang="nl-NL" b="0" dirty="0" err="1">
                <a:latin typeface="Consolas" panose="020B0609020204030204" pitchFamily="49" charset="0"/>
                <a:ea typeface="ＭＳ Ｐゴシック" pitchFamily="-48" charset="-128"/>
                <a:cs typeface="Consolas" panose="020B0609020204030204" pitchFamily="49" charset="0"/>
              </a:rPr>
              <a:t>scanf</a:t>
            </a:r>
            <a:r>
              <a:rPr lang="nl-NL" b="0" dirty="0">
                <a:latin typeface="Calibri" panose="020F0502020204030204" pitchFamily="34" charset="0"/>
                <a:ea typeface="ＭＳ Ｐゴシック" pitchFamily="-48" charset="-128"/>
              </a:rPr>
              <a:t> de ingelezen waarde op dat 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ea typeface="ＭＳ Ｐゴシック" pitchFamily="-48" charset="-128"/>
              </a:rPr>
              <a:t>adres</a:t>
            </a:r>
            <a:r>
              <a:rPr lang="nl-NL" b="0" dirty="0">
                <a:latin typeface="Calibri" panose="020F0502020204030204" pitchFamily="34" charset="0"/>
                <a:ea typeface="ＭＳ Ｐゴシック" pitchFamily="-48" charset="-128"/>
              </a:rPr>
              <a:t> kan opslaan.</a:t>
            </a:r>
          </a:p>
        </p:txBody>
      </p:sp>
    </p:spTree>
    <p:extLst>
      <p:ext uri="{BB962C8B-B14F-4D97-AF65-F5344CB8AC3E}">
        <p14:creationId xmlns:p14="http://schemas.microsoft.com/office/powerpoint/2010/main" val="28590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Adres </a:t>
            </a:r>
            <a:r>
              <a:rPr lang="nl-NL" dirty="0" smtClean="0"/>
              <a:t>en grootte opvragen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8" name="Toelichting met afgeronde rechthoek 7"/>
          <p:cNvSpPr/>
          <p:nvPr/>
        </p:nvSpPr>
        <p:spPr bwMode="auto">
          <a:xfrm>
            <a:off x="3923928" y="1077583"/>
            <a:ext cx="4680520" cy="976329"/>
          </a:xfrm>
          <a:prstGeom prst="wedgeRoundRectCallout">
            <a:avLst>
              <a:gd name="adj1" fmla="val -14437"/>
              <a:gd name="adj2" fmla="val 83992"/>
              <a:gd name="adj3" fmla="val 16667"/>
            </a:avLst>
          </a:prstGeom>
          <a:solidFill>
            <a:srgbClr val="FBE0DF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nl-NL" b="0" dirty="0" smtClean="0">
                <a:latin typeface="Calibri" panose="020F0502020204030204" pitchFamily="34" charset="0"/>
                <a:ea typeface="ＭＳ Ｐゴシック" pitchFamily="-48" charset="-128"/>
              </a:rPr>
              <a:t>Gebruik </a:t>
            </a:r>
            <a:r>
              <a:rPr lang="nl-NL" b="0" dirty="0" smtClean="0">
                <a:solidFill>
                  <a:srgbClr val="C00000"/>
                </a:solidFill>
                <a:latin typeface="Consolas" panose="020B0609020204030204" pitchFamily="49" charset="0"/>
                <a:ea typeface="ＭＳ Ｐゴシック" pitchFamily="-48" charset="-128"/>
                <a:cs typeface="Consolas" panose="020B0609020204030204" pitchFamily="49" charset="0"/>
              </a:rPr>
              <a:t>%p</a:t>
            </a:r>
            <a:r>
              <a:rPr lang="nl-NL" b="0" dirty="0" smtClean="0">
                <a:latin typeface="Calibri" panose="020F0502020204030204" pitchFamily="34" charset="0"/>
                <a:ea typeface="ＭＳ Ｐゴシック" pitchFamily="-48" charset="-128"/>
              </a:rPr>
              <a:t> voor het printen van een </a:t>
            </a:r>
            <a:r>
              <a:rPr lang="nl-NL" b="0" dirty="0" smtClean="0">
                <a:solidFill>
                  <a:srgbClr val="C00000"/>
                </a:solidFill>
                <a:latin typeface="Calibri" panose="020F0502020204030204" pitchFamily="34" charset="0"/>
                <a:ea typeface="ＭＳ Ｐゴシック" pitchFamily="-48" charset="-128"/>
              </a:rPr>
              <a:t>adres</a:t>
            </a:r>
            <a:r>
              <a:rPr lang="nl-NL" b="0" dirty="0">
                <a:latin typeface="Calibri" panose="020F0502020204030204" pitchFamily="34" charset="0"/>
                <a:ea typeface="ＭＳ Ｐゴシック" pitchFamily="-48" charset="-128"/>
              </a:rPr>
              <a:t> </a:t>
            </a:r>
            <a:r>
              <a:rPr lang="nl-NL" b="0" dirty="0" smtClean="0">
                <a:latin typeface="Calibri" panose="020F0502020204030204" pitchFamily="34" charset="0"/>
                <a:ea typeface="ＭＳ Ｐゴシック" pitchFamily="-48" charset="-128"/>
              </a:rPr>
              <a:t>in hexadecimale notatie.</a:t>
            </a:r>
            <a:endParaRPr lang="nl-NL" b="0" dirty="0">
              <a:latin typeface="Calibri" panose="020F0502020204030204" pitchFamily="34" charset="0"/>
              <a:ea typeface="ＭＳ Ｐゴシック" pitchFamily="-48" charset="-128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84527" y="1057300"/>
            <a:ext cx="7200636" cy="2900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l"/>
            <a:r>
              <a:rPr lang="en-US" sz="1667" b="0" dirty="0">
                <a:solidFill>
                  <a:srgbClr val="00B050"/>
                </a:solidFill>
                <a:latin typeface="Consolas"/>
              </a:rPr>
              <a:t>#include &lt;</a:t>
            </a:r>
            <a:r>
              <a:rPr lang="en-US" sz="1667" b="0" dirty="0" err="1">
                <a:solidFill>
                  <a:srgbClr val="00B050"/>
                </a:solidFill>
                <a:latin typeface="Consolas"/>
              </a:rPr>
              <a:t>stdio.h</a:t>
            </a:r>
            <a:r>
              <a:rPr lang="en-US" sz="1667" b="0" dirty="0">
                <a:solidFill>
                  <a:srgbClr val="00B050"/>
                </a:solidFill>
                <a:latin typeface="Consolas"/>
              </a:rPr>
              <a:t>&gt;</a:t>
            </a:r>
          </a:p>
          <a:p>
            <a:pPr algn="l"/>
            <a:r>
              <a:rPr lang="en-US" sz="1667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67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global = 4;</a:t>
            </a:r>
          </a:p>
          <a:p>
            <a:pPr algn="l"/>
            <a:r>
              <a:rPr lang="en-US" sz="1667" b="0" dirty="0" err="1">
                <a:solidFill>
                  <a:schemeClr val="accent2"/>
                </a:solidFill>
                <a:latin typeface="Consolas"/>
              </a:rPr>
              <a:t>int</a:t>
            </a:r>
            <a:r>
              <a:rPr lang="en-US" sz="1667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main(</a:t>
            </a:r>
            <a:r>
              <a:rPr lang="en-US" sz="1667" b="0" dirty="0">
                <a:solidFill>
                  <a:srgbClr val="0000FF"/>
                </a:solidFill>
                <a:latin typeface="Consolas"/>
              </a:rPr>
              <a:t>void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) 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{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67" b="0" dirty="0">
                <a:solidFill>
                  <a:schemeClr val="accent2"/>
                </a:solidFill>
                <a:latin typeface="Consolas"/>
              </a:rPr>
              <a:t>double 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local = 7.2;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67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67" b="0" dirty="0">
                <a:solidFill>
                  <a:srgbClr val="990000"/>
                </a:solidFill>
                <a:latin typeface="Consolas"/>
              </a:rPr>
              <a:t>"global is </a:t>
            </a:r>
            <a:r>
              <a:rPr lang="en-US" sz="1667" b="0" dirty="0" err="1">
                <a:solidFill>
                  <a:srgbClr val="990000"/>
                </a:solidFill>
                <a:latin typeface="Consolas"/>
              </a:rPr>
              <a:t>opgeslagen</a:t>
            </a:r>
            <a:r>
              <a:rPr lang="en-US" sz="1667" b="0" dirty="0">
                <a:solidFill>
                  <a:srgbClr val="990000"/>
                </a:solidFill>
                <a:latin typeface="Consolas"/>
              </a:rPr>
              <a:t> op </a:t>
            </a:r>
            <a:r>
              <a:rPr lang="en-US" sz="1667" b="0" dirty="0" err="1">
                <a:solidFill>
                  <a:srgbClr val="990000"/>
                </a:solidFill>
                <a:latin typeface="Consolas"/>
              </a:rPr>
              <a:t>adres</a:t>
            </a:r>
            <a:r>
              <a:rPr lang="en-US" sz="1667" b="0" dirty="0">
                <a:solidFill>
                  <a:srgbClr val="990000"/>
                </a:solidFill>
                <a:latin typeface="Consolas"/>
              </a:rPr>
              <a:t> %p\n"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, &amp;global);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67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67" b="0" dirty="0">
                <a:solidFill>
                  <a:srgbClr val="A31515"/>
                </a:solidFill>
                <a:latin typeface="Consolas"/>
              </a:rPr>
              <a:t>"en is </a:t>
            </a:r>
            <a:r>
              <a:rPr lang="en-US" sz="1667" b="0" dirty="0" smtClean="0">
                <a:solidFill>
                  <a:srgbClr val="A31515"/>
                </a:solidFill>
                <a:latin typeface="Consolas"/>
              </a:rPr>
              <a:t>%</a:t>
            </a:r>
            <a:r>
              <a:rPr lang="en-US" sz="1667" b="0" dirty="0" err="1" smtClean="0">
                <a:solidFill>
                  <a:srgbClr val="A31515"/>
                </a:solidFill>
                <a:latin typeface="Consolas"/>
              </a:rPr>
              <a:t>zu</a:t>
            </a:r>
            <a:r>
              <a:rPr lang="en-US" sz="1667" b="0" dirty="0" smtClean="0">
                <a:solidFill>
                  <a:srgbClr val="A31515"/>
                </a:solidFill>
                <a:latin typeface="Consolas"/>
              </a:rPr>
              <a:t> </a:t>
            </a:r>
            <a:r>
              <a:rPr lang="en-US" sz="1667" b="0" dirty="0">
                <a:solidFill>
                  <a:srgbClr val="A31515"/>
                </a:solidFill>
                <a:latin typeface="Consolas"/>
              </a:rPr>
              <a:t>bytes </a:t>
            </a:r>
            <a:r>
              <a:rPr lang="en-US" sz="1667" b="0" dirty="0" err="1">
                <a:solidFill>
                  <a:srgbClr val="A31515"/>
                </a:solidFill>
                <a:latin typeface="Consolas"/>
              </a:rPr>
              <a:t>groot</a:t>
            </a:r>
            <a:r>
              <a:rPr lang="en-US" sz="1667" b="0" dirty="0">
                <a:solidFill>
                  <a:srgbClr val="A31515"/>
                </a:solidFill>
                <a:latin typeface="Consolas"/>
              </a:rPr>
              <a:t>\n"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, </a:t>
            </a:r>
            <a:r>
              <a:rPr lang="en-US" sz="1667" b="0" dirty="0" err="1">
                <a:solidFill>
                  <a:schemeClr val="accent2"/>
                </a:solidFill>
                <a:latin typeface="Consolas"/>
              </a:rPr>
              <a:t>sizeof</a:t>
            </a:r>
            <a:r>
              <a:rPr lang="en-US" sz="1667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global);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67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67" b="0" dirty="0">
                <a:solidFill>
                  <a:srgbClr val="990000"/>
                </a:solidFill>
                <a:latin typeface="Consolas"/>
              </a:rPr>
              <a:t>"local is </a:t>
            </a:r>
            <a:r>
              <a:rPr lang="en-US" sz="1667" b="0" dirty="0" err="1">
                <a:solidFill>
                  <a:srgbClr val="990000"/>
                </a:solidFill>
                <a:latin typeface="Consolas"/>
              </a:rPr>
              <a:t>opgeslagen</a:t>
            </a:r>
            <a:r>
              <a:rPr lang="en-US" sz="1667" b="0" dirty="0">
                <a:solidFill>
                  <a:srgbClr val="990000"/>
                </a:solidFill>
                <a:latin typeface="Consolas"/>
              </a:rPr>
              <a:t> op </a:t>
            </a:r>
            <a:r>
              <a:rPr lang="en-US" sz="1667" b="0" dirty="0" err="1">
                <a:solidFill>
                  <a:srgbClr val="990000"/>
                </a:solidFill>
                <a:latin typeface="Consolas"/>
              </a:rPr>
              <a:t>adres</a:t>
            </a:r>
            <a:r>
              <a:rPr lang="en-US" sz="1667" b="0" dirty="0">
                <a:solidFill>
                  <a:srgbClr val="990000"/>
                </a:solidFill>
                <a:latin typeface="Consolas"/>
              </a:rPr>
              <a:t> %p\n"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, &amp;local);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    </a:t>
            </a:r>
            <a:r>
              <a:rPr lang="en-US" sz="1667" b="0" dirty="0" err="1">
                <a:solidFill>
                  <a:schemeClr val="tx1"/>
                </a:solidFill>
                <a:latin typeface="Consolas"/>
              </a:rPr>
              <a:t>printf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(</a:t>
            </a:r>
            <a:r>
              <a:rPr lang="en-US" sz="1667" b="0" dirty="0">
                <a:solidFill>
                  <a:srgbClr val="A31515"/>
                </a:solidFill>
                <a:latin typeface="Consolas"/>
              </a:rPr>
              <a:t>"en is </a:t>
            </a:r>
            <a:r>
              <a:rPr lang="en-US" sz="1667" b="0" dirty="0" smtClean="0">
                <a:solidFill>
                  <a:srgbClr val="A31515"/>
                </a:solidFill>
                <a:latin typeface="Consolas"/>
              </a:rPr>
              <a:t>%</a:t>
            </a:r>
            <a:r>
              <a:rPr lang="en-US" sz="1667" b="0" dirty="0" err="1" smtClean="0">
                <a:solidFill>
                  <a:srgbClr val="A31515"/>
                </a:solidFill>
                <a:latin typeface="Consolas"/>
              </a:rPr>
              <a:t>zu</a:t>
            </a:r>
            <a:r>
              <a:rPr lang="en-US" sz="1667" b="0" dirty="0" smtClean="0">
                <a:solidFill>
                  <a:srgbClr val="A31515"/>
                </a:solidFill>
                <a:latin typeface="Consolas"/>
              </a:rPr>
              <a:t> </a:t>
            </a:r>
            <a:r>
              <a:rPr lang="en-US" sz="1667" b="0" dirty="0">
                <a:solidFill>
                  <a:srgbClr val="A31515"/>
                </a:solidFill>
                <a:latin typeface="Consolas"/>
              </a:rPr>
              <a:t>bytes </a:t>
            </a:r>
            <a:r>
              <a:rPr lang="en-US" sz="1667" b="0" dirty="0" err="1">
                <a:solidFill>
                  <a:srgbClr val="A31515"/>
                </a:solidFill>
                <a:latin typeface="Consolas"/>
              </a:rPr>
              <a:t>groot</a:t>
            </a:r>
            <a:r>
              <a:rPr lang="en-US" sz="1667" b="0" dirty="0">
                <a:solidFill>
                  <a:srgbClr val="A31515"/>
                </a:solidFill>
                <a:latin typeface="Consolas"/>
              </a:rPr>
              <a:t>\n"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, </a:t>
            </a:r>
            <a:r>
              <a:rPr lang="en-US" sz="1667" b="0" dirty="0" err="1">
                <a:solidFill>
                  <a:schemeClr val="accent2"/>
                </a:solidFill>
                <a:latin typeface="Consolas"/>
              </a:rPr>
              <a:t>sizeof</a:t>
            </a:r>
            <a:r>
              <a:rPr lang="en-US" sz="1667" b="0" dirty="0">
                <a:solidFill>
                  <a:schemeClr val="accent2"/>
                </a:solidFill>
                <a:latin typeface="Consolas"/>
              </a:rPr>
              <a:t> 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local);</a:t>
            </a:r>
          </a:p>
          <a:p>
            <a:pPr algn="l"/>
            <a:r>
              <a:rPr lang="en-US" sz="1667" b="0" smtClean="0">
                <a:solidFill>
                  <a:schemeClr val="accent2"/>
                </a:solidFill>
                <a:latin typeface="Consolas"/>
              </a:rPr>
              <a:t>    return </a:t>
            </a:r>
            <a:r>
              <a:rPr lang="en-US" sz="1667" b="0" dirty="0">
                <a:solidFill>
                  <a:schemeClr val="tx1"/>
                </a:solidFill>
                <a:latin typeface="Consolas"/>
              </a:rPr>
              <a:t>0;</a:t>
            </a:r>
          </a:p>
          <a:p>
            <a:pPr algn="l"/>
            <a:r>
              <a:rPr lang="en-US" sz="1667" b="0" dirty="0">
                <a:solidFill>
                  <a:schemeClr val="tx1"/>
                </a:solidFill>
                <a:latin typeface="Consolas"/>
              </a:rPr>
              <a:t>}</a:t>
            </a:r>
          </a:p>
        </p:txBody>
      </p:sp>
      <p:sp>
        <p:nvSpPr>
          <p:cNvPr id="11" name="Toelichting met afgeronde rechthoek 10"/>
          <p:cNvSpPr/>
          <p:nvPr/>
        </p:nvSpPr>
        <p:spPr bwMode="auto">
          <a:xfrm>
            <a:off x="5580112" y="3589080"/>
            <a:ext cx="3240360" cy="976329"/>
          </a:xfrm>
          <a:prstGeom prst="wedgeRoundRectCallout">
            <a:avLst>
              <a:gd name="adj1" fmla="val -128616"/>
              <a:gd name="adj2" fmla="val -77979"/>
              <a:gd name="adj3" fmla="val 16667"/>
            </a:avLst>
          </a:prstGeom>
          <a:solidFill>
            <a:srgbClr val="FBE0DF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nl-NL" b="0" dirty="0" smtClean="0">
                <a:latin typeface="Calibri" panose="020F0502020204030204" pitchFamily="34" charset="0"/>
                <a:ea typeface="ＭＳ Ｐゴシック" pitchFamily="-48" charset="-128"/>
              </a:rPr>
              <a:t>Gebruik </a:t>
            </a:r>
            <a:r>
              <a:rPr lang="nl-NL" b="0" dirty="0" smtClean="0">
                <a:solidFill>
                  <a:srgbClr val="C00000"/>
                </a:solidFill>
                <a:latin typeface="Consolas" panose="020B0609020204030204" pitchFamily="49" charset="0"/>
                <a:ea typeface="ＭＳ Ｐゴシック" pitchFamily="-48" charset="-128"/>
                <a:cs typeface="Consolas" panose="020B0609020204030204" pitchFamily="49" charset="0"/>
              </a:rPr>
              <a:t>%</a:t>
            </a:r>
            <a:r>
              <a:rPr lang="nl-NL" b="0" dirty="0" err="1" smtClean="0">
                <a:solidFill>
                  <a:srgbClr val="C00000"/>
                </a:solidFill>
                <a:latin typeface="Consolas" panose="020B0609020204030204" pitchFamily="49" charset="0"/>
                <a:ea typeface="ＭＳ Ｐゴシック" pitchFamily="-48" charset="-128"/>
                <a:cs typeface="Consolas" panose="020B0609020204030204" pitchFamily="49" charset="0"/>
              </a:rPr>
              <a:t>zu</a:t>
            </a:r>
            <a:r>
              <a:rPr lang="nl-NL" b="0" dirty="0" smtClean="0">
                <a:latin typeface="Calibri" panose="020F0502020204030204" pitchFamily="34" charset="0"/>
                <a:ea typeface="ＭＳ Ｐゴシック" pitchFamily="-48" charset="-128"/>
              </a:rPr>
              <a:t> voor het printen van een </a:t>
            </a:r>
            <a:r>
              <a:rPr lang="nl-NL" b="0" dirty="0" err="1" smtClean="0">
                <a:solidFill>
                  <a:srgbClr val="C00000"/>
                </a:solidFill>
                <a:latin typeface="Calibri" panose="020F0502020204030204" pitchFamily="34" charset="0"/>
                <a:ea typeface="ＭＳ Ｐゴシック" pitchFamily="-48" charset="-128"/>
              </a:rPr>
              <a:t>size</a:t>
            </a:r>
            <a:r>
              <a:rPr lang="nl-NL" b="0" dirty="0" smtClean="0">
                <a:latin typeface="Calibri" panose="020F0502020204030204" pitchFamily="34" charset="0"/>
                <a:ea typeface="ＭＳ Ｐゴシック" pitchFamily="-48" charset="-128"/>
              </a:rPr>
              <a:t>.</a:t>
            </a:r>
            <a:endParaRPr lang="nl-NL" b="0" dirty="0">
              <a:latin typeface="Calibri" panose="020F0502020204030204" pitchFamily="34" charset="0"/>
              <a:ea typeface="ＭＳ Ｐゴシック" pitchFamily="-48" charset="-128"/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479456"/>
            <a:ext cx="5072439" cy="95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Je kunt het </a:t>
            </a:r>
            <a:r>
              <a:rPr lang="nl-NL" dirty="0">
                <a:solidFill>
                  <a:srgbClr val="C00000"/>
                </a:solidFill>
              </a:rPr>
              <a:t>adres</a:t>
            </a:r>
            <a:r>
              <a:rPr lang="nl-NL" dirty="0"/>
              <a:t> van een variabele </a:t>
            </a:r>
            <a:r>
              <a:rPr lang="nl-NL" dirty="0">
                <a:solidFill>
                  <a:srgbClr val="C00000"/>
                </a:solidFill>
              </a:rPr>
              <a:t>opslaan</a:t>
            </a:r>
            <a:r>
              <a:rPr lang="nl-NL" dirty="0"/>
              <a:t> in een </a:t>
            </a:r>
            <a:r>
              <a:rPr lang="nl-NL" dirty="0">
                <a:solidFill>
                  <a:srgbClr val="C00000"/>
                </a:solidFill>
              </a:rPr>
              <a:t>pointer</a:t>
            </a:r>
            <a:r>
              <a:rPr lang="nl-NL" dirty="0"/>
              <a:t> variabele.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5" name="AutoShape 28"/>
          <p:cNvSpPr>
            <a:spLocks noChangeArrowheads="1"/>
          </p:cNvSpPr>
          <p:nvPr/>
        </p:nvSpPr>
        <p:spPr bwMode="auto">
          <a:xfrm>
            <a:off x="3836495" y="4525809"/>
            <a:ext cx="3987561" cy="779963"/>
          </a:xfrm>
          <a:prstGeom prst="wedgeRoundRectCallout">
            <a:avLst>
              <a:gd name="adj1" fmla="val -73354"/>
              <a:gd name="adj2" fmla="val -262508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lIns="75000" tIns="39000" rIns="75000" bIns="39000"/>
          <a:lstStyle/>
          <a:p>
            <a:pPr algn="ctr"/>
            <a:r>
              <a:rPr lang="nl-NL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nl-NL" sz="2000" b="0" dirty="0">
                <a:latin typeface="Calibri" panose="020F0502020204030204" pitchFamily="34" charset="0"/>
              </a:rPr>
              <a:t> is een </a:t>
            </a:r>
            <a:r>
              <a:rPr lang="nl-NL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nl-NL" sz="2000" b="0" dirty="0">
                <a:latin typeface="Calibri" panose="020F0502020204030204" pitchFamily="34" charset="0"/>
              </a:rPr>
              <a:t> </a:t>
            </a:r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pointer </a:t>
            </a:r>
            <a:r>
              <a:rPr lang="nl-NL" sz="2000" b="0" dirty="0">
                <a:latin typeface="Calibri" panose="020F0502020204030204" pitchFamily="34" charset="0"/>
              </a:rPr>
              <a:t>die wordt </a:t>
            </a:r>
            <a:r>
              <a:rPr lang="nl-NL" sz="2000" b="0" dirty="0" err="1">
                <a:latin typeface="Calibri" panose="020F0502020204030204" pitchFamily="34" charset="0"/>
              </a:rPr>
              <a:t>geïnitialiseerd</a:t>
            </a:r>
            <a:r>
              <a:rPr lang="nl-NL" sz="2000" b="0" dirty="0">
                <a:latin typeface="Calibri" panose="020F0502020204030204" pitchFamily="34" charset="0"/>
              </a:rPr>
              <a:t> met het </a:t>
            </a:r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adres</a:t>
            </a:r>
            <a:r>
              <a:rPr lang="nl-NL" sz="2000" b="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nl-NL" sz="2000" b="0" dirty="0">
                <a:latin typeface="Calibri" panose="020F0502020204030204" pitchFamily="34" charset="0"/>
              </a:rPr>
              <a:t>van </a:t>
            </a:r>
            <a:r>
              <a:rPr lang="nl-NL" sz="2000" b="0" dirty="0">
                <a:latin typeface="Consolas"/>
              </a:rPr>
              <a:t>i</a:t>
            </a:r>
            <a:r>
              <a:rPr lang="nl-NL" sz="2000" b="0" dirty="0">
                <a:latin typeface="+mn-lt"/>
              </a:rPr>
              <a:t> </a:t>
            </a: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4349089" y="2466023"/>
            <a:ext cx="3127374" cy="346605"/>
            <a:chOff x="3191" y="1434"/>
            <a:chExt cx="2364" cy="262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47" y="1443"/>
              <a:ext cx="1182" cy="253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5000" tIns="39000" rIns="75000" bIns="39000" anchor="ctr">
              <a:spAutoFit/>
            </a:bodyPr>
            <a:lstStyle/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3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5352" y="1434"/>
              <a:ext cx="203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5000" tIns="39000" rIns="75000" bIns="39000">
              <a:spAutoFit/>
            </a:bodyPr>
            <a:lstStyle>
              <a:lvl1pPr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i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191" y="1434"/>
              <a:ext cx="822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5000" tIns="39000" rIns="75000" bIns="39000">
              <a:spAutoFit/>
            </a:bodyPr>
            <a:lstStyle>
              <a:lvl1pPr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667" b="0" dirty="0">
                  <a:solidFill>
                    <a:schemeClr val="accent2"/>
                  </a:solidFill>
                  <a:latin typeface="Consolas"/>
                </a:rPr>
                <a:t>0013FF60</a:t>
              </a:r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349090" y="2964763"/>
            <a:ext cx="3127375" cy="346605"/>
            <a:chOff x="3191" y="1434"/>
            <a:chExt cx="2364" cy="262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4147" y="1443"/>
              <a:ext cx="1182" cy="253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5000" tIns="39000" rIns="75000" bIns="39000" anchor="ctr">
              <a:spAutoFit/>
            </a:bodyPr>
            <a:lstStyle/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17</a:t>
              </a: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352" y="1434"/>
              <a:ext cx="203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5000" tIns="39000" rIns="75000" bIns="39000">
              <a:spAutoFit/>
            </a:bodyPr>
            <a:lstStyle>
              <a:lvl1pPr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j</a:t>
              </a: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191" y="1434"/>
              <a:ext cx="822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5000" tIns="39000" rIns="75000" bIns="39000">
              <a:spAutoFit/>
            </a:bodyPr>
            <a:lstStyle>
              <a:lvl1pPr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0013FF54</a:t>
              </a:r>
            </a:p>
          </p:txBody>
        </p: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4349091" y="3504513"/>
            <a:ext cx="3126053" cy="346605"/>
            <a:chOff x="3191" y="1434"/>
            <a:chExt cx="2363" cy="262"/>
          </a:xfrm>
        </p:grpSpPr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4147" y="1443"/>
              <a:ext cx="1182" cy="253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75000" tIns="39000" rIns="75000" bIns="39000" anchor="ctr">
              <a:spAutoFit/>
            </a:bodyPr>
            <a:lstStyle/>
            <a:p>
              <a:pPr algn="ctr"/>
              <a:r>
                <a:rPr lang="nl-NL" sz="1667" b="0" dirty="0">
                  <a:solidFill>
                    <a:schemeClr val="accent2"/>
                  </a:solidFill>
                  <a:latin typeface="Consolas"/>
                </a:rPr>
                <a:t>0013FF60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5351" y="1434"/>
              <a:ext cx="203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5000" tIns="39000" rIns="75000" bIns="39000">
              <a:spAutoFit/>
            </a:bodyPr>
            <a:lstStyle>
              <a:lvl1pPr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p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3191" y="1434"/>
              <a:ext cx="822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5000" tIns="39000" rIns="75000" bIns="39000">
              <a:spAutoFit/>
            </a:bodyPr>
            <a:lstStyle>
              <a:lvl1pPr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1pPr>
              <a:lvl2pPr marL="742950" indent="-28575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2pPr>
              <a:lvl3pPr marL="11430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3pPr>
              <a:lvl4pPr marL="16002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4pPr>
              <a:lvl5pPr marL="2057400" indent="-228600"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hlink"/>
                  </a:solidFill>
                  <a:latin typeface="Univers" pitchFamily="34" charset="0"/>
                </a:defRPr>
              </a:lvl9pPr>
            </a:lstStyle>
            <a:p>
              <a:pPr algn="ctr"/>
              <a:r>
                <a:rPr lang="nl-NL" sz="1667" b="0">
                  <a:solidFill>
                    <a:schemeClr val="accent2"/>
                  </a:solidFill>
                  <a:latin typeface="Consolas"/>
                </a:rPr>
                <a:t>0013FF48</a:t>
              </a:r>
            </a:p>
          </p:txBody>
        </p:sp>
      </p:grp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5634682" y="3560826"/>
            <a:ext cx="1516674" cy="232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/>
          <a:p>
            <a:pPr algn="ctr"/>
            <a:endParaRPr lang="nl-NL" sz="1000" b="0" dirty="0">
              <a:solidFill>
                <a:schemeClr val="accent2"/>
              </a:solidFill>
              <a:latin typeface="Consolas"/>
            </a:endParaRPr>
          </a:p>
        </p:txBody>
      </p:sp>
      <p:sp>
        <p:nvSpPr>
          <p:cNvPr id="19" name="Freeform 20"/>
          <p:cNvSpPr>
            <a:spLocks/>
          </p:cNvSpPr>
          <p:nvPr/>
        </p:nvSpPr>
        <p:spPr bwMode="auto">
          <a:xfrm>
            <a:off x="6390703" y="2653213"/>
            <a:ext cx="1565673" cy="1020311"/>
          </a:xfrm>
          <a:custGeom>
            <a:avLst/>
            <a:gdLst>
              <a:gd name="T0" fmla="*/ 0 w 1161"/>
              <a:gd name="T1" fmla="*/ 1263650 h 796"/>
              <a:gd name="T2" fmla="*/ 1689100 w 1161"/>
              <a:gd name="T3" fmla="*/ 603250 h 796"/>
              <a:gd name="T4" fmla="*/ 920750 w 1161"/>
              <a:gd name="T5" fmla="*/ 0 h 7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1" h="796">
                <a:moveTo>
                  <a:pt x="0" y="796"/>
                </a:moveTo>
                <a:cubicBezTo>
                  <a:pt x="178" y="727"/>
                  <a:pt x="967" y="513"/>
                  <a:pt x="1064" y="380"/>
                </a:cubicBezTo>
                <a:cubicBezTo>
                  <a:pt x="1161" y="247"/>
                  <a:pt x="681" y="79"/>
                  <a:pt x="580" y="0"/>
                </a:cubicBezTo>
              </a:path>
            </a:pathLst>
          </a:custGeom>
          <a:noFill/>
          <a:ln w="762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>
            <a:noAutofit/>
          </a:bodyPr>
          <a:lstStyle/>
          <a:p>
            <a:pPr algn="ctr"/>
            <a:endParaRPr lang="nl-NL" sz="2000" b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20" name="AutoShape 29"/>
          <p:cNvSpPr>
            <a:spLocks noChangeArrowheads="1"/>
          </p:cNvSpPr>
          <p:nvPr/>
        </p:nvSpPr>
        <p:spPr bwMode="auto">
          <a:xfrm>
            <a:off x="2735652" y="3844800"/>
            <a:ext cx="2052372" cy="780024"/>
          </a:xfrm>
          <a:prstGeom prst="wedgeRoundRectCallout">
            <a:avLst>
              <a:gd name="adj1" fmla="val -84912"/>
              <a:gd name="adj2" fmla="val -128408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lIns="75000" tIns="39000" rIns="75000" bIns="39000"/>
          <a:lstStyle/>
          <a:p>
            <a:pPr algn="ctr"/>
            <a:r>
              <a:rPr lang="nl-NL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*p</a:t>
            </a:r>
            <a:r>
              <a:rPr lang="nl-NL" sz="2000" b="0" dirty="0">
                <a:latin typeface="Calibri" panose="020F0502020204030204" pitchFamily="34" charset="0"/>
              </a:rPr>
              <a:t> </a:t>
            </a:r>
            <a:r>
              <a:rPr lang="nl-NL" sz="2000" b="0" dirty="0" smtClean="0">
                <a:latin typeface="Calibri" panose="020F0502020204030204" pitchFamily="34" charset="0"/>
                <a:sym typeface="Wingdings" pitchFamily="2" charset="2"/>
              </a:rPr>
              <a:t>betekent: </a:t>
            </a:r>
            <a:r>
              <a:rPr lang="nl-NL" sz="2000" b="0" dirty="0">
                <a:latin typeface="Calibri" panose="020F0502020204030204" pitchFamily="34" charset="0"/>
                <a:sym typeface="Wingdings" pitchFamily="2" charset="2"/>
              </a:rPr>
              <a:t>w</a:t>
            </a:r>
            <a:r>
              <a:rPr lang="nl-NL" sz="2000" b="0" dirty="0">
                <a:latin typeface="Calibri" panose="020F0502020204030204" pitchFamily="34" charset="0"/>
              </a:rPr>
              <a:t>aar p naar </a:t>
            </a:r>
            <a:r>
              <a:rPr lang="nl-NL" sz="2000" b="0" dirty="0">
                <a:solidFill>
                  <a:srgbClr val="C00000"/>
                </a:solidFill>
                <a:latin typeface="Calibri" panose="020F0502020204030204" pitchFamily="34" charset="0"/>
              </a:rPr>
              <a:t>wijst</a:t>
            </a:r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5610524" y="2478284"/>
            <a:ext cx="1564988" cy="335307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/>
          <a:p>
            <a:pPr algn="ctr"/>
            <a:r>
              <a:rPr lang="nl-NL" sz="1667" b="0">
                <a:solidFill>
                  <a:schemeClr val="accent2"/>
                </a:solidFill>
                <a:latin typeface="Consolas"/>
              </a:rPr>
              <a:t>4</a:t>
            </a:r>
          </a:p>
        </p:txBody>
      </p: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5612497" y="3516774"/>
            <a:ext cx="1561042" cy="335307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 anchor="ctr">
            <a:spAutoFit/>
          </a:bodyPr>
          <a:lstStyle/>
          <a:p>
            <a:pPr algn="ctr"/>
            <a:r>
              <a:rPr lang="nl-NL" sz="1667" b="0" dirty="0">
                <a:solidFill>
                  <a:schemeClr val="accent2"/>
                </a:solidFill>
                <a:latin typeface="Consolas"/>
              </a:rPr>
              <a:t>0013FF54</a:t>
            </a:r>
          </a:p>
        </p:txBody>
      </p:sp>
      <p:sp>
        <p:nvSpPr>
          <p:cNvPr id="23" name="Freeform 25"/>
          <p:cNvSpPr>
            <a:spLocks/>
          </p:cNvSpPr>
          <p:nvPr/>
        </p:nvSpPr>
        <p:spPr bwMode="auto">
          <a:xfrm>
            <a:off x="6398286" y="3128802"/>
            <a:ext cx="1527969" cy="544722"/>
          </a:xfrm>
          <a:custGeom>
            <a:avLst/>
            <a:gdLst>
              <a:gd name="T0" fmla="*/ 0 w 1110"/>
              <a:gd name="T1" fmla="*/ 693737 h 437"/>
              <a:gd name="T2" fmla="*/ 1612900 w 1110"/>
              <a:gd name="T3" fmla="*/ 441325 h 437"/>
              <a:gd name="T4" fmla="*/ 892175 w 1110"/>
              <a:gd name="T5" fmla="*/ 0 h 43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10" h="437">
                <a:moveTo>
                  <a:pt x="0" y="437"/>
                </a:moveTo>
                <a:cubicBezTo>
                  <a:pt x="169" y="410"/>
                  <a:pt x="922" y="351"/>
                  <a:pt x="1016" y="278"/>
                </a:cubicBezTo>
                <a:cubicBezTo>
                  <a:pt x="1110" y="205"/>
                  <a:pt x="657" y="58"/>
                  <a:pt x="562" y="0"/>
                </a:cubicBezTo>
              </a:path>
            </a:pathLst>
          </a:custGeom>
          <a:noFill/>
          <a:ln w="76200" cap="flat" cmpd="sng">
            <a:solidFill>
              <a:srgbClr val="C00000"/>
            </a:solidFill>
            <a:prstDash val="solid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>
            <a:noAutofit/>
          </a:bodyPr>
          <a:lstStyle/>
          <a:p>
            <a:pPr algn="ctr"/>
            <a:endParaRPr lang="nl-NL" sz="2000" b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5611253" y="2977024"/>
            <a:ext cx="1566233" cy="335307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75000" tIns="39000" rIns="75000" bIns="39000" anchor="ctr">
            <a:spAutoFit/>
          </a:bodyPr>
          <a:lstStyle/>
          <a:p>
            <a:pPr algn="ctr"/>
            <a:r>
              <a:rPr lang="nl-NL" sz="1667" b="0">
                <a:solidFill>
                  <a:schemeClr val="accent2"/>
                </a:solidFill>
                <a:latin typeface="Consolas"/>
              </a:rPr>
              <a:t>5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1085976" y="2351924"/>
            <a:ext cx="3299354" cy="161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5000" tIns="39000" rIns="75000" bIns="390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l"/>
            <a:r>
              <a:rPr lang="sv-SE" sz="2000" b="0" dirty="0">
                <a:solidFill>
                  <a:schemeClr val="accent2"/>
                </a:solidFill>
                <a:latin typeface="Consolas"/>
              </a:rPr>
              <a:t>int </a:t>
            </a:r>
            <a:r>
              <a:rPr lang="sv-SE" sz="2000" b="0" dirty="0">
                <a:solidFill>
                  <a:schemeClr val="tx1"/>
                </a:solidFill>
                <a:latin typeface="Consolas"/>
              </a:rPr>
              <a:t>i = 3, j = 17;</a:t>
            </a:r>
          </a:p>
          <a:p>
            <a:pPr algn="l"/>
            <a:r>
              <a:rPr lang="sv-SE" sz="2000" b="0" dirty="0">
                <a:solidFill>
                  <a:schemeClr val="accent2"/>
                </a:solidFill>
                <a:latin typeface="Consolas"/>
              </a:rPr>
              <a:t>int </a:t>
            </a:r>
            <a:r>
              <a:rPr lang="sv-SE" sz="2000" b="0" dirty="0">
                <a:solidFill>
                  <a:schemeClr val="tx1"/>
                </a:solidFill>
                <a:latin typeface="Consolas"/>
              </a:rPr>
              <a:t>*p = &amp;i;</a:t>
            </a:r>
          </a:p>
          <a:p>
            <a:pPr algn="l"/>
            <a:r>
              <a:rPr lang="sv-SE" sz="2000" b="0" dirty="0">
                <a:solidFill>
                  <a:schemeClr val="tx1"/>
                </a:solidFill>
                <a:latin typeface="Consolas"/>
              </a:rPr>
              <a:t>*p = *p + 1;</a:t>
            </a:r>
          </a:p>
          <a:p>
            <a:pPr algn="l"/>
            <a:r>
              <a:rPr lang="sv-SE" sz="2000" b="0" dirty="0">
                <a:solidFill>
                  <a:schemeClr val="tx1"/>
                </a:solidFill>
                <a:latin typeface="Consolas"/>
              </a:rPr>
              <a:t>p = &amp;j;</a:t>
            </a:r>
          </a:p>
          <a:p>
            <a:pPr algn="l"/>
            <a:r>
              <a:rPr lang="sv-SE" sz="2000" b="0" dirty="0">
                <a:solidFill>
                  <a:schemeClr val="tx1"/>
                </a:solidFill>
                <a:latin typeface="Consolas"/>
              </a:rPr>
              <a:t>*p = i + 1;</a:t>
            </a:r>
            <a:endParaRPr lang="en-US" sz="2000" b="0" dirty="0">
              <a:solidFill>
                <a:schemeClr val="tx1"/>
              </a:solidFill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81882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2" grpId="1" animBg="1"/>
      <p:bldP spid="23" grpId="0" animBg="1"/>
      <p:bldP spid="24" grpId="0" animBg="1"/>
      <p:bldP spid="25" grpId="0" build="allAtOnce"/>
    </p:bldLst>
  </p:timing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D3368582-F340-48C1-9CD3-16BF51AC381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543</TotalTime>
  <Words>717</Words>
  <Application>Microsoft Office PowerPoint</Application>
  <PresentationFormat>Diavoorstelling (16:10)</PresentationFormat>
  <Paragraphs>121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24" baseType="lpstr">
      <vt:lpstr>ＭＳ Ｐゴシック</vt:lpstr>
      <vt:lpstr>ＭＳ Ｐゴシック</vt:lpstr>
      <vt:lpstr>Arial</vt:lpstr>
      <vt:lpstr>Calibri</vt:lpstr>
      <vt:lpstr>Consolas</vt:lpstr>
      <vt:lpstr>Lucida Grande</vt:lpstr>
      <vt:lpstr>Open Sans</vt:lpstr>
      <vt:lpstr>Verdana</vt:lpstr>
      <vt:lpstr>Wingdings</vt:lpstr>
      <vt:lpstr>hoofdstuk pagina</vt:lpstr>
      <vt:lpstr>1_tekst pagina</vt:lpstr>
      <vt:lpstr>EMS20  Week 1  Lab 2</vt:lpstr>
      <vt:lpstr>Leerdoelen  Week 1  Lab 2</vt:lpstr>
      <vt:lpstr>Verwisselen</vt:lpstr>
      <vt:lpstr>Pointers</vt:lpstr>
      <vt:lpstr>Pointer are …</vt:lpstr>
      <vt:lpstr>Geheugen</vt:lpstr>
      <vt:lpstr>Adres en grootte opvragen</vt:lpstr>
      <vt:lpstr>Adres en grootte opvragen</vt:lpstr>
      <vt:lpstr>Pointer</vt:lpstr>
      <vt:lpstr>Verwisselen</vt:lpstr>
      <vt:lpstr>Opdracht</vt:lpstr>
      <vt:lpstr>Volgende lab… </vt:lpstr>
      <vt:lpstr>Aan de slag!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59</cp:revision>
  <cp:lastPrinted>2013-05-13T15:29:32Z</cp:lastPrinted>
  <dcterms:created xsi:type="dcterms:W3CDTF">2017-11-15T06:58:38Z</dcterms:created>
  <dcterms:modified xsi:type="dcterms:W3CDTF">2019-09-29T11:38:43Z</dcterms:modified>
</cp:coreProperties>
</file>