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21"/>
  </p:notesMasterIdLst>
  <p:handoutMasterIdLst>
    <p:handoutMasterId r:id="rId22"/>
  </p:handoutMasterIdLst>
  <p:sldIdLst>
    <p:sldId id="317" r:id="rId6"/>
    <p:sldId id="323" r:id="rId7"/>
    <p:sldId id="339" r:id="rId8"/>
    <p:sldId id="335" r:id="rId9"/>
    <p:sldId id="336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33" r:id="rId19"/>
    <p:sldId id="331" r:id="rId20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F0055"/>
    <a:srgbClr val="005032"/>
    <a:srgbClr val="2A00FF"/>
    <a:srgbClr val="0000C0"/>
    <a:srgbClr val="C40055"/>
    <a:srgbClr val="FBE0DF"/>
    <a:srgbClr val="FFFF66"/>
    <a:srgbClr val="CF0033"/>
    <a:srgbClr val="CC0033"/>
    <a:srgbClr val="B71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89" d="100"/>
          <a:sy n="89" d="100"/>
        </p:scale>
        <p:origin x="828" y="90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29-9-2019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raw/master/Voorbeelden/printWinnaars.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bitbucket.org/HR_ELEKTRO/ems20/wiki/Opdrachten/Opdrachten_Week_2_Lab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raw/master/Voorbeelden/printWinnaars.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 smtClean="0"/>
              <a:t>2</a:t>
            </a:r>
            <a:r>
              <a:rPr lang="nl-NL" dirty="0" smtClean="0">
                <a:latin typeface="Calibri" panose="020F0502020204030204" pitchFamily="34" charset="0"/>
              </a:rPr>
              <a:t>  Lab 1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nl-NL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num</a:t>
            </a:r>
            <a:r>
              <a:rPr lang="nl-NL" dirty="0" smtClean="0"/>
              <a:t> voorbeelden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985292"/>
            <a:ext cx="8352928" cy="4464496"/>
          </a:xfrm>
        </p:spPr>
        <p:txBody>
          <a:bodyPr/>
          <a:lstStyle/>
          <a:p>
            <a:r>
              <a:rPr lang="nl-NL" sz="22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dag {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VRIJ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ZAT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ZON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200" dirty="0" smtClean="0"/>
              <a:t>Een element uit een 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 smtClean="0">
                <a:solidFill>
                  <a:srgbClr val="7F0055"/>
                </a:solidFill>
              </a:rPr>
              <a:t> </a:t>
            </a:r>
            <a:r>
              <a:rPr lang="nl-NL" sz="2200" dirty="0" smtClean="0"/>
              <a:t>is een </a:t>
            </a:r>
            <a:r>
              <a:rPr lang="nl-NL" sz="2200" dirty="0" smtClean="0">
                <a:solidFill>
                  <a:srgbClr val="C00000"/>
                </a:solidFill>
              </a:rPr>
              <a:t>integer constante</a:t>
            </a:r>
            <a:r>
              <a:rPr lang="nl-NL" sz="2200" dirty="0" smtClean="0"/>
              <a:t> met een </a:t>
            </a:r>
            <a:r>
              <a:rPr lang="nl-NL" sz="2200" dirty="0" smtClean="0">
                <a:solidFill>
                  <a:srgbClr val="C00000"/>
                </a:solidFill>
              </a:rPr>
              <a:t>naam</a:t>
            </a:r>
            <a:r>
              <a:rPr lang="nl-NL" sz="2200" dirty="0" smtClean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200" dirty="0" smtClean="0"/>
              <a:t>De elementen krijgen </a:t>
            </a:r>
            <a:r>
              <a:rPr lang="nl-NL" sz="2200" dirty="0"/>
              <a:t>standaard </a:t>
            </a:r>
            <a:r>
              <a:rPr lang="nl-NL" sz="2200" dirty="0">
                <a:solidFill>
                  <a:srgbClr val="C00000"/>
                </a:solidFill>
              </a:rPr>
              <a:t>opvolgende nummers</a:t>
            </a:r>
            <a:r>
              <a:rPr lang="nl-NL" sz="2200" dirty="0"/>
              <a:t> toegewezen: </a:t>
            </a:r>
            <a:r>
              <a:rPr lang="nl-NL" sz="2200" dirty="0" smtClean="0"/>
              <a:t>dus </a:t>
            </a:r>
            <a:r>
              <a:rPr lang="nl-NL" sz="2200" i="1" dirty="0" smtClean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</a:t>
            </a:r>
            <a:r>
              <a:rPr lang="nl-NL" sz="2200" dirty="0" smtClean="0">
                <a:solidFill>
                  <a:srgbClr val="2A00FF"/>
                </a:solidFill>
              </a:rPr>
              <a:t> </a:t>
            </a:r>
            <a:r>
              <a:rPr lang="nl-NL" sz="2200" dirty="0"/>
              <a:t>= 0 en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ZON</a:t>
            </a:r>
            <a:r>
              <a:rPr lang="nl-NL" sz="2200" dirty="0"/>
              <a:t> = </a:t>
            </a:r>
            <a:r>
              <a:rPr lang="nl-NL" sz="2200" dirty="0" smtClean="0"/>
              <a:t>6.</a:t>
            </a: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200" dirty="0"/>
              <a:t>Tenzij anders aangegeven. </a:t>
            </a:r>
            <a:endParaRPr lang="nl-NL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200" dirty="0"/>
          </a:p>
          <a:p>
            <a:r>
              <a:rPr lang="nl-NL" sz="22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richting {</a:t>
            </a:r>
            <a:r>
              <a:rPr lang="nl-NL" sz="2200" i="1" dirty="0" smtClean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NOORD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 smtClean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OOST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=90, </a:t>
            </a:r>
            <a:r>
              <a:rPr lang="nl-NL" sz="2200" i="1" dirty="0" smtClean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ZUID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=180, </a:t>
            </a:r>
            <a:r>
              <a:rPr lang="nl-NL" sz="2200" i="1" dirty="0" smtClean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WEST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=270};   </a:t>
            </a:r>
            <a:endParaRPr lang="nl-NL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Vaak worden elementen uit een 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 smtClean="0"/>
              <a:t> met HOOFDLETTERS gespeld om verwarring met variabelen te voorkomen.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200" dirty="0"/>
          </a:p>
          <a:p>
            <a:endParaRPr lang="nl-NL" sz="2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13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typedef</a:t>
            </a:r>
            <a:endParaRPr lang="nl-NL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985292"/>
            <a:ext cx="8568952" cy="4464496"/>
          </a:xfrm>
        </p:spPr>
        <p:txBody>
          <a:bodyPr/>
          <a:lstStyle/>
          <a:p>
            <a:r>
              <a:rPr lang="nl-NL" sz="2200" dirty="0" smtClean="0"/>
              <a:t>Een 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 smtClean="0"/>
              <a:t> wordt vaak gecombineerd met een 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typedef</a:t>
            </a:r>
            <a:r>
              <a:rPr lang="nl-NL" sz="2200" dirty="0" smtClean="0">
                <a:cs typeface="Consolas" panose="020B0609020204030204" pitchFamily="49" charset="0"/>
              </a:rPr>
              <a:t>:</a:t>
            </a:r>
          </a:p>
          <a:p>
            <a:endParaRPr lang="nl-NL" sz="2200" dirty="0">
              <a:cs typeface="Consolas" panose="020B0609020204030204" pitchFamily="49" charset="0"/>
            </a:endParaRPr>
          </a:p>
          <a:p>
            <a:r>
              <a:rPr lang="nl-NL" sz="22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ypedef</a:t>
            </a:r>
            <a:r>
              <a:rPr lang="nl-NL" sz="2200" dirty="0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dag {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VRIJ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ZAT</a:t>
            </a:r>
            <a:r>
              <a:rPr lang="nl-NL" sz="2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200" i="1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ZON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  <a:r>
              <a:rPr lang="nl-NL" sz="2200" dirty="0" smtClean="0">
                <a:solidFill>
                  <a:srgbClr val="0050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Dag</a:t>
            </a:r>
            <a:r>
              <a:rPr lang="nl-NL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nl-NL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2200" dirty="0" smtClean="0">
                <a:solidFill>
                  <a:srgbClr val="0050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Dag</a:t>
            </a:r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afspraak; </a:t>
            </a:r>
          </a:p>
          <a:p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afspraak 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nl-NL" sz="22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  <a:r>
              <a:rPr lang="nl-NL" sz="22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nl-NL" sz="2200" dirty="0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switch</a:t>
            </a:r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(afspraak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{</a:t>
            </a:r>
            <a:endParaRPr lang="nl-NL" sz="2200" dirty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200" dirty="0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MA: </a:t>
            </a:r>
            <a:r>
              <a:rPr lang="nl-NL" sz="2200" dirty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//...</a:t>
            </a:r>
          </a:p>
          <a:p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200" dirty="0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nl-NL" sz="2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DI: </a:t>
            </a:r>
            <a:r>
              <a:rPr lang="nl-NL" sz="2200" dirty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//...</a:t>
            </a:r>
          </a:p>
          <a:p>
            <a:endParaRPr lang="nl-NL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7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</a:t>
            </a:r>
            <a:r>
              <a:rPr lang="nl-NL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dirty="0" smtClean="0"/>
              <a:t> element is een integer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200" dirty="0" smtClean="0"/>
              <a:t>Een </a:t>
            </a:r>
            <a:r>
              <a:rPr lang="nl-NL" sz="2200" dirty="0" err="1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200" dirty="0" smtClean="0">
                <a:solidFill>
                  <a:srgbClr val="7F0055"/>
                </a:solidFill>
              </a:rPr>
              <a:t> </a:t>
            </a:r>
            <a:r>
              <a:rPr lang="nl-NL" sz="2200" dirty="0" smtClean="0"/>
              <a:t>element is een </a:t>
            </a:r>
            <a:r>
              <a:rPr lang="nl-NL" sz="2200" dirty="0" smtClean="0">
                <a:solidFill>
                  <a:srgbClr val="C00000"/>
                </a:solidFill>
              </a:rPr>
              <a:t>integer</a:t>
            </a:r>
            <a:r>
              <a:rPr lang="nl-NL" sz="2200" dirty="0" smtClean="0"/>
              <a:t> en geen string!</a:t>
            </a:r>
          </a:p>
          <a:p>
            <a:endParaRPr lang="nl-NL" sz="2200" dirty="0"/>
          </a:p>
          <a:p>
            <a:r>
              <a:rPr lang="nl-NL" sz="2200" dirty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</a:t>
            </a:r>
            <a:r>
              <a:rPr lang="nl-NL" sz="2200" dirty="0" err="1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nl-NL" sz="2200" dirty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("%s", afspraak); </a:t>
            </a:r>
            <a:r>
              <a:rPr lang="nl-NL" sz="2200" dirty="0" smtClean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Kan </a:t>
            </a:r>
            <a:r>
              <a:rPr lang="nl-NL" sz="2200" dirty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niet!</a:t>
            </a:r>
          </a:p>
          <a:p>
            <a:r>
              <a:rPr lang="nl-NL" sz="22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2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"%d"</a:t>
            </a:r>
            <a:r>
              <a:rPr lang="nl-NL" sz="2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afspraak); </a:t>
            </a:r>
            <a:r>
              <a:rPr lang="nl-NL" sz="2200" dirty="0" smtClean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Print </a:t>
            </a:r>
            <a:r>
              <a:rPr lang="nl-NL" sz="2200" dirty="0">
                <a:solidFill>
                  <a:srgbClr val="3F7F5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een getal.</a:t>
            </a:r>
          </a:p>
          <a:p>
            <a:endParaRPr lang="nl-NL" sz="2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460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dirty="0" smtClean="0"/>
              <a:t> </a:t>
            </a:r>
            <a:r>
              <a:rPr lang="nl-NL" dirty="0" smtClean="0">
                <a:sym typeface="Wingdings" panose="05000000000000000000" pitchFamily="2" charset="2"/>
              </a:rPr>
              <a:t> string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</a:t>
            </a:r>
            <a:r>
              <a:rPr lang="nl-NL" sz="18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include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nl-NL" sz="180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stdio.h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pPr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8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typedef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VRIJ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ZAT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ZON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  <a:r>
              <a:rPr lang="nl-NL" sz="1800" i="1" dirty="0">
                <a:solidFill>
                  <a:srgbClr val="0050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dag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8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*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dagnaam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[] = {</a:t>
            </a: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"maandag"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"dinsdag"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"woensdag"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"donderdag"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"vrijdag"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"zaterdag"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"zondag"</a:t>
            </a: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pPr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1800" dirty="0" err="1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1800" dirty="0">
                <a:solidFill>
                  <a:srgbClr val="0050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dag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afspraak = </a:t>
            </a:r>
            <a:r>
              <a:rPr lang="nl-NL" sz="1800" i="1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  <a:r>
              <a:rPr lang="nl-NL" sz="1800" i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1800" dirty="0" err="1">
                <a:solidFill>
                  <a:srgbClr val="6428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180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"De afspraak is op %s!"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dagnaam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[afspraak]);</a:t>
            </a:r>
          </a:p>
          <a:p>
            <a:pPr>
              <a:spcBef>
                <a:spcPts val="0"/>
              </a:spcBef>
            </a:pP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800" dirty="0" smtClean="0">
                <a:solidFill>
                  <a:srgbClr val="7F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return</a:t>
            </a:r>
            <a:r>
              <a:rPr lang="nl-NL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0;</a:t>
            </a:r>
          </a:p>
          <a:p>
            <a:pPr>
              <a:spcBef>
                <a:spcPts val="0"/>
              </a:spcBef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nl-NL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814469" y="5377780"/>
            <a:ext cx="75927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0" dirty="0">
                <a:solidFill>
                  <a:srgbClr val="C00000"/>
                </a:solidFill>
                <a:latin typeface="Calibri" panose="020F0502020204030204" pitchFamily="34" charset="0"/>
              </a:rPr>
              <a:t>Zie: </a:t>
            </a:r>
            <a:r>
              <a:rPr lang="nl-NL" sz="1600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https://</a:t>
            </a:r>
            <a:r>
              <a:rPr lang="nl-NL" sz="1600" b="0" dirty="0" smtClean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bitbucket.org/HR_ELEKTRO/ems20/raw/master/Voorbeelden/enum2string.c</a:t>
            </a:r>
            <a:r>
              <a:rPr lang="nl-NL" sz="16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713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Volgende </a:t>
            </a:r>
            <a:r>
              <a:rPr lang="nl-NL" smtClean="0"/>
              <a:t>lab… 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MSP430 </a:t>
            </a:r>
            <a:r>
              <a:rPr lang="nl-NL" dirty="0"/>
              <a:t>Assembler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Neem </a:t>
            </a:r>
            <a:r>
              <a:rPr lang="nl-NL" dirty="0"/>
              <a:t>je </a:t>
            </a:r>
            <a:r>
              <a:rPr lang="nl-NL" dirty="0">
                <a:solidFill>
                  <a:srgbClr val="C00000"/>
                </a:solidFill>
              </a:rPr>
              <a:t>EXP430G2 </a:t>
            </a:r>
            <a:r>
              <a:rPr lang="nl-NL" dirty="0" err="1">
                <a:solidFill>
                  <a:srgbClr val="C00000"/>
                </a:solidFill>
              </a:rPr>
              <a:t>LaunchPad</a:t>
            </a:r>
            <a:r>
              <a:rPr lang="nl-NL" dirty="0"/>
              <a:t> </a:t>
            </a:r>
            <a:r>
              <a:rPr lang="nl-NL" dirty="0" smtClean="0"/>
              <a:t>met de </a:t>
            </a:r>
            <a:r>
              <a:rPr lang="nl-NL" dirty="0">
                <a:solidFill>
                  <a:srgbClr val="C00000"/>
                </a:solidFill>
              </a:rPr>
              <a:t>MSP430G2553</a:t>
            </a:r>
            <a:r>
              <a:rPr lang="nl-NL" dirty="0"/>
              <a:t> </a:t>
            </a:r>
            <a:r>
              <a:rPr lang="nl-NL" dirty="0" smtClean="0"/>
              <a:t>microcontroller mee!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2771" y="2746236"/>
            <a:ext cx="3655467" cy="297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 smtClean="0">
                <a:solidFill>
                  <a:srgbClr val="C00000"/>
                </a:solidFill>
                <a:hlinkClick r:id="rId2"/>
              </a:rPr>
              <a:t>Opdrachten_Week_2_Lab_1.pdf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Leerdoelen</a:t>
            </a:r>
            <a:r>
              <a:rPr lang="en-US" dirty="0" smtClean="0"/>
              <a:t>  Week 2  Lab 1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Leerdoelen </a:t>
            </a:r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week 2</a:t>
            </a:r>
            <a:r>
              <a:rPr lang="nl-NL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lab 1.</a:t>
            </a:r>
            <a:r>
              <a:rPr lang="nl-NL" sz="2800" dirty="0" smtClean="0">
                <a:cs typeface="Arial" panose="020B0604020202020204" pitchFamily="34" charset="0"/>
              </a:rPr>
              <a:t> </a:t>
            </a:r>
            <a:r>
              <a:rPr lang="nl-NL" sz="2800" dirty="0">
                <a:cs typeface="Arial" panose="020B0604020202020204" pitchFamily="34" charset="0"/>
              </a:rPr>
              <a:t>Je leert hoe 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meerdere </a:t>
            </a:r>
            <a:r>
              <a:rPr lang="nl-NL" sz="2400" dirty="0">
                <a:cs typeface="Arial" panose="020B0604020202020204" pitchFamily="34" charset="0"/>
              </a:rPr>
              <a:t>variabelen van verschillende typen bij elkaar kunt opslaan in </a:t>
            </a:r>
            <a:r>
              <a:rPr lang="nl-NL" sz="2400" dirty="0" smtClean="0">
                <a:cs typeface="Arial" panose="020B0604020202020204" pitchFamily="34" charset="0"/>
              </a:rPr>
              <a:t>één samengestelde </a:t>
            </a:r>
            <a:r>
              <a:rPr lang="nl-NL" sz="2400" dirty="0">
                <a:cs typeface="Arial" panose="020B0604020202020204" pitchFamily="34" charset="0"/>
              </a:rPr>
              <a:t>variabele. Zo’n samengestelde variabele wordt in C </a:t>
            </a:r>
            <a:r>
              <a:rPr lang="nl-NL" sz="2400" dirty="0" smtClean="0">
                <a:cs typeface="Arial" panose="020B0604020202020204" pitchFamily="34" charset="0"/>
              </a:rPr>
              <a:t>een </a:t>
            </a:r>
            <a:r>
              <a:rPr lang="nl-NL" sz="2400" b="1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struct</a:t>
            </a:r>
            <a:r>
              <a:rPr lang="nl-NL" sz="24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nl-NL" sz="2400" dirty="0" smtClean="0">
                <a:cs typeface="Arial" panose="020B0604020202020204" pitchFamily="34" charset="0"/>
              </a:rPr>
              <a:t>genoemd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err="1" smtClean="0">
                <a:cs typeface="Arial" panose="020B0604020202020204" pitchFamily="34" charset="0"/>
              </a:rPr>
              <a:t>structs</a:t>
            </a:r>
            <a:r>
              <a:rPr lang="nl-NL" sz="2400" dirty="0" smtClean="0">
                <a:cs typeface="Arial" panose="020B0604020202020204" pitchFamily="34" charset="0"/>
              </a:rPr>
              <a:t> </a:t>
            </a:r>
            <a:r>
              <a:rPr lang="nl-NL" sz="2400" dirty="0">
                <a:cs typeface="Arial" panose="020B0604020202020204" pitchFamily="34" charset="0"/>
              </a:rPr>
              <a:t>kunt opslaan in een array;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err="1" smtClean="0">
                <a:cs typeface="Arial" panose="020B0604020202020204" pitchFamily="34" charset="0"/>
              </a:rPr>
              <a:t>structs</a:t>
            </a:r>
            <a:r>
              <a:rPr lang="nl-NL" sz="2400" dirty="0" smtClean="0">
                <a:cs typeface="Arial" panose="020B0604020202020204" pitchFamily="34" charset="0"/>
              </a:rPr>
              <a:t> </a:t>
            </a:r>
            <a:r>
              <a:rPr lang="nl-NL" sz="2400" dirty="0">
                <a:cs typeface="Arial" panose="020B0604020202020204" pitchFamily="34" charset="0"/>
              </a:rPr>
              <a:t>kunt doorgeven als argument aan een functie en kunt </a:t>
            </a:r>
            <a:r>
              <a:rPr lang="nl-NL" sz="2400" dirty="0" smtClean="0">
                <a:cs typeface="Arial" panose="020B0604020202020204" pitchFamily="34" charset="0"/>
              </a:rPr>
              <a:t>teruggeven als </a:t>
            </a:r>
            <a:r>
              <a:rPr lang="nl-NL" sz="2400" dirty="0">
                <a:cs typeface="Arial" panose="020B0604020202020204" pitchFamily="34" charset="0"/>
              </a:rPr>
              <a:t>returnwaarde vanuit een functie;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een </a:t>
            </a:r>
            <a:r>
              <a:rPr lang="nl-NL" sz="2400" dirty="0">
                <a:cs typeface="Arial" panose="020B0604020202020204" pitchFamily="34" charset="0"/>
              </a:rPr>
              <a:t>zogenoemd </a:t>
            </a:r>
            <a:r>
              <a:rPr lang="nl-NL" sz="2400" b="1" dirty="0">
                <a:solidFill>
                  <a:srgbClr val="C00000"/>
                </a:solidFill>
                <a:cs typeface="Arial" panose="020B0604020202020204" pitchFamily="34" charset="0"/>
              </a:rPr>
              <a:t>enumeratie</a:t>
            </a:r>
            <a:r>
              <a:rPr lang="nl-NL" sz="2400" dirty="0">
                <a:cs typeface="Arial" panose="020B0604020202020204" pitchFamily="34" charset="0"/>
              </a:rPr>
              <a:t>-type kunt definiëren en gebruiken om je </a:t>
            </a:r>
            <a:r>
              <a:rPr lang="nl-NL" sz="2400" dirty="0" smtClean="0">
                <a:cs typeface="Arial" panose="020B0604020202020204" pitchFamily="34" charset="0"/>
              </a:rPr>
              <a:t>programma’s beter </a:t>
            </a:r>
            <a:r>
              <a:rPr lang="nl-NL" sz="2400" dirty="0">
                <a:cs typeface="Arial" panose="020B0604020202020204" pitchFamily="34" charset="0"/>
              </a:rPr>
              <a:t>leesbaar te maken;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de </a:t>
            </a:r>
            <a:r>
              <a:rPr lang="nl-NL" sz="2400" dirty="0">
                <a:cs typeface="Arial" panose="020B0604020202020204" pitchFamily="34" charset="0"/>
              </a:rPr>
              <a:t>compiler kunt vertellen welke versie van de C-standaard je wilt gebruiken.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Array in C  </a:t>
            </a:r>
            <a:r>
              <a:rPr lang="nl-NL" sz="2000" b="0" dirty="0" smtClean="0"/>
              <a:t>(herhaling EMS10)</a:t>
            </a:r>
            <a:endParaRPr lang="nl-NL" b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err="1">
                <a:solidFill>
                  <a:srgbClr val="7F0037"/>
                </a:solidFill>
                <a:latin typeface="Consolas"/>
              </a:rPr>
              <a:t>float</a:t>
            </a:r>
            <a:r>
              <a:rPr lang="nl-NL" sz="2800" dirty="0">
                <a:solidFill>
                  <a:srgbClr val="7F0037"/>
                </a:solidFill>
                <a:latin typeface="Consolas"/>
              </a:rPr>
              <a:t> </a:t>
            </a:r>
            <a:r>
              <a:rPr lang="nl-NL" sz="2800" dirty="0">
                <a:latin typeface="Consolas"/>
              </a:rPr>
              <a:t>temp[24];</a:t>
            </a:r>
          </a:p>
          <a:p>
            <a:endParaRPr lang="nl-NL" sz="2800" dirty="0"/>
          </a:p>
          <a:p>
            <a:endParaRPr lang="nl-NL" sz="2800" dirty="0"/>
          </a:p>
          <a:p>
            <a:endParaRPr lang="nl-NL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Elk element heeft een index beginnend </a:t>
            </a:r>
            <a:r>
              <a:rPr lang="nl-NL" sz="2400" dirty="0"/>
              <a:t>bij </a:t>
            </a:r>
            <a:r>
              <a:rPr lang="nl-NL" sz="2400" dirty="0">
                <a:solidFill>
                  <a:srgbClr val="C00000"/>
                </a:solidFill>
                <a:latin typeface="Consolas"/>
              </a:rPr>
              <a:t>0</a:t>
            </a:r>
            <a:r>
              <a:rPr lang="nl-NL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Elementen zijn van </a:t>
            </a:r>
            <a:r>
              <a:rPr lang="nl-NL" sz="2400" dirty="0" smtClean="0">
                <a:solidFill>
                  <a:srgbClr val="C00000"/>
                </a:solidFill>
              </a:rPr>
              <a:t>hetzelfde</a:t>
            </a:r>
            <a:r>
              <a:rPr lang="nl-NL" sz="2400" dirty="0" smtClean="0"/>
              <a:t> type.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Element </a:t>
            </a:r>
            <a:r>
              <a:rPr lang="nl-NL" sz="2400" dirty="0"/>
              <a:t>kan geselecteerd worden met </a:t>
            </a:r>
            <a:r>
              <a:rPr lang="nl-NL" sz="2400" dirty="0" smtClean="0">
                <a:solidFill>
                  <a:srgbClr val="C00000"/>
                </a:solidFill>
              </a:rPr>
              <a:t>index</a:t>
            </a:r>
            <a:r>
              <a:rPr lang="nl-NL" sz="2400" dirty="0" smtClean="0"/>
              <a:t>operator </a:t>
            </a:r>
            <a:r>
              <a:rPr lang="nl-NL" sz="2400" dirty="0" smtClean="0">
                <a:solidFill>
                  <a:srgbClr val="C00000"/>
                </a:solidFill>
                <a:latin typeface="Consolas"/>
              </a:rPr>
              <a:t>[]</a:t>
            </a:r>
            <a:r>
              <a:rPr lang="nl-NL" sz="2400" dirty="0" smtClean="0">
                <a:latin typeface="Consolas"/>
              </a:rPr>
              <a:t>:</a:t>
            </a:r>
            <a:endParaRPr lang="nl-NL" sz="2400" dirty="0">
              <a:latin typeface="Consolas"/>
            </a:endParaRPr>
          </a:p>
          <a:p>
            <a:pPr lvl="2"/>
            <a:r>
              <a:rPr lang="nl-NL" sz="2000" dirty="0">
                <a:latin typeface="Consolas"/>
              </a:rPr>
              <a:t>temp[2] = 4.1;</a:t>
            </a:r>
          </a:p>
          <a:p>
            <a:pPr lvl="2"/>
            <a:r>
              <a:rPr lang="nl-NL" sz="2000" dirty="0">
                <a:latin typeface="Consolas"/>
              </a:rPr>
              <a:t>temp[16] = 3.7;</a:t>
            </a:r>
          </a:p>
          <a:p>
            <a:pPr lvl="2"/>
            <a:r>
              <a:rPr lang="nl-NL" sz="2000" dirty="0">
                <a:latin typeface="Consolas"/>
              </a:rPr>
              <a:t>temp[12] = temp[2] + temp[16</a:t>
            </a:r>
            <a:r>
              <a:rPr lang="nl-NL" sz="2000" dirty="0" smtClean="0">
                <a:latin typeface="Consolas"/>
              </a:rPr>
              <a:t>];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54" name="AutoShape 123"/>
          <p:cNvSpPr>
            <a:spLocks noChangeArrowheads="1"/>
          </p:cNvSpPr>
          <p:nvPr/>
        </p:nvSpPr>
        <p:spPr bwMode="auto">
          <a:xfrm>
            <a:off x="3859780" y="1130126"/>
            <a:ext cx="1150938" cy="503238"/>
          </a:xfrm>
          <a:prstGeom prst="wedgeRoundRectCallout">
            <a:avLst>
              <a:gd name="adj1" fmla="val -47245"/>
              <a:gd name="adj2" fmla="val 86278"/>
              <a:gd name="adj3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/>
          <a:lstStyle/>
          <a:p>
            <a:pPr algn="ctr"/>
            <a:r>
              <a:rPr lang="nl-NL" sz="2000" b="0" dirty="0">
                <a:solidFill>
                  <a:schemeClr val="bg1"/>
                </a:solidFill>
                <a:latin typeface="+mn-lt"/>
              </a:rPr>
              <a:t>index</a:t>
            </a:r>
          </a:p>
        </p:txBody>
      </p:sp>
      <p:sp>
        <p:nvSpPr>
          <p:cNvPr id="6" name="Rectangle 53"/>
          <p:cNvSpPr>
            <a:spLocks noChangeArrowheads="1"/>
          </p:cNvSpPr>
          <p:nvPr/>
        </p:nvSpPr>
        <p:spPr bwMode="auto">
          <a:xfrm>
            <a:off x="396304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7" name="Rectangle 54"/>
          <p:cNvSpPr>
            <a:spLocks noChangeArrowheads="1"/>
          </p:cNvSpPr>
          <p:nvPr/>
        </p:nvSpPr>
        <p:spPr bwMode="auto">
          <a:xfrm>
            <a:off x="756666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8" name="Rectangle 55"/>
          <p:cNvSpPr>
            <a:spLocks noChangeArrowheads="1"/>
          </p:cNvSpPr>
          <p:nvPr/>
        </p:nvSpPr>
        <p:spPr bwMode="auto">
          <a:xfrm>
            <a:off x="1117029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1477391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0" name="Rectangle 57"/>
          <p:cNvSpPr>
            <a:spLocks noChangeArrowheads="1"/>
          </p:cNvSpPr>
          <p:nvPr/>
        </p:nvSpPr>
        <p:spPr bwMode="auto">
          <a:xfrm>
            <a:off x="1836166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auto">
          <a:xfrm>
            <a:off x="2196529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2" name="Rectangle 59"/>
          <p:cNvSpPr>
            <a:spLocks noChangeArrowheads="1"/>
          </p:cNvSpPr>
          <p:nvPr/>
        </p:nvSpPr>
        <p:spPr bwMode="auto">
          <a:xfrm>
            <a:off x="2556891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3" name="Rectangle 60"/>
          <p:cNvSpPr>
            <a:spLocks noChangeArrowheads="1"/>
          </p:cNvSpPr>
          <p:nvPr/>
        </p:nvSpPr>
        <p:spPr bwMode="auto">
          <a:xfrm>
            <a:off x="2917254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4" name="Rectangle 61"/>
          <p:cNvSpPr>
            <a:spLocks noChangeArrowheads="1"/>
          </p:cNvSpPr>
          <p:nvPr/>
        </p:nvSpPr>
        <p:spPr bwMode="auto">
          <a:xfrm>
            <a:off x="3276029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5" name="Rectangle 62"/>
          <p:cNvSpPr>
            <a:spLocks noChangeArrowheads="1"/>
          </p:cNvSpPr>
          <p:nvPr/>
        </p:nvSpPr>
        <p:spPr bwMode="auto">
          <a:xfrm>
            <a:off x="3636391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6" name="Rectangle 63"/>
          <p:cNvSpPr>
            <a:spLocks noChangeArrowheads="1"/>
          </p:cNvSpPr>
          <p:nvPr/>
        </p:nvSpPr>
        <p:spPr bwMode="auto">
          <a:xfrm>
            <a:off x="3996754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7" name="Rectangle 64"/>
          <p:cNvSpPr>
            <a:spLocks noChangeArrowheads="1"/>
          </p:cNvSpPr>
          <p:nvPr/>
        </p:nvSpPr>
        <p:spPr bwMode="auto">
          <a:xfrm>
            <a:off x="4357116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8" name="Rectangle 65"/>
          <p:cNvSpPr>
            <a:spLocks noChangeArrowheads="1"/>
          </p:cNvSpPr>
          <p:nvPr/>
        </p:nvSpPr>
        <p:spPr bwMode="auto">
          <a:xfrm>
            <a:off x="4715891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19" name="Rectangle 66"/>
          <p:cNvSpPr>
            <a:spLocks noChangeArrowheads="1"/>
          </p:cNvSpPr>
          <p:nvPr/>
        </p:nvSpPr>
        <p:spPr bwMode="auto">
          <a:xfrm>
            <a:off x="5076254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0" name="Rectangle 67"/>
          <p:cNvSpPr>
            <a:spLocks noChangeArrowheads="1"/>
          </p:cNvSpPr>
          <p:nvPr/>
        </p:nvSpPr>
        <p:spPr bwMode="auto">
          <a:xfrm>
            <a:off x="5436616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1" name="Rectangle 68"/>
          <p:cNvSpPr>
            <a:spLocks noChangeArrowheads="1"/>
          </p:cNvSpPr>
          <p:nvPr/>
        </p:nvSpPr>
        <p:spPr bwMode="auto">
          <a:xfrm>
            <a:off x="5796979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2" name="Rectangle 69"/>
          <p:cNvSpPr>
            <a:spLocks noChangeArrowheads="1"/>
          </p:cNvSpPr>
          <p:nvPr/>
        </p:nvSpPr>
        <p:spPr bwMode="auto">
          <a:xfrm>
            <a:off x="6157341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3" name="Rectangle 70"/>
          <p:cNvSpPr>
            <a:spLocks noChangeArrowheads="1"/>
          </p:cNvSpPr>
          <p:nvPr/>
        </p:nvSpPr>
        <p:spPr bwMode="auto">
          <a:xfrm>
            <a:off x="6517704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4" name="Rectangle 71"/>
          <p:cNvSpPr>
            <a:spLocks noChangeArrowheads="1"/>
          </p:cNvSpPr>
          <p:nvPr/>
        </p:nvSpPr>
        <p:spPr bwMode="auto">
          <a:xfrm>
            <a:off x="6878066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5" name="Rectangle 72"/>
          <p:cNvSpPr>
            <a:spLocks noChangeArrowheads="1"/>
          </p:cNvSpPr>
          <p:nvPr/>
        </p:nvSpPr>
        <p:spPr bwMode="auto">
          <a:xfrm>
            <a:off x="7238429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6" name="Rectangle 73"/>
          <p:cNvSpPr>
            <a:spLocks noChangeArrowheads="1"/>
          </p:cNvSpPr>
          <p:nvPr/>
        </p:nvSpPr>
        <p:spPr bwMode="auto">
          <a:xfrm>
            <a:off x="7597204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7" name="Rectangle 74"/>
          <p:cNvSpPr>
            <a:spLocks noChangeArrowheads="1"/>
          </p:cNvSpPr>
          <p:nvPr/>
        </p:nvSpPr>
        <p:spPr bwMode="auto">
          <a:xfrm>
            <a:off x="7957566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8" name="Rectangle 75"/>
          <p:cNvSpPr>
            <a:spLocks noChangeArrowheads="1"/>
          </p:cNvSpPr>
          <p:nvPr/>
        </p:nvSpPr>
        <p:spPr bwMode="auto">
          <a:xfrm>
            <a:off x="8317929" y="2050133"/>
            <a:ext cx="360362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29" name="Rectangle 76"/>
          <p:cNvSpPr>
            <a:spLocks noChangeArrowheads="1"/>
          </p:cNvSpPr>
          <p:nvPr/>
        </p:nvSpPr>
        <p:spPr bwMode="auto">
          <a:xfrm>
            <a:off x="8678291" y="2050133"/>
            <a:ext cx="360363" cy="46384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b="0">
              <a:latin typeface="+mn-lt"/>
            </a:endParaRPr>
          </a:p>
        </p:txBody>
      </p:sp>
      <p:sp>
        <p:nvSpPr>
          <p:cNvPr id="30" name="Text Box 77"/>
          <p:cNvSpPr txBox="1">
            <a:spLocks noChangeArrowheads="1"/>
          </p:cNvSpPr>
          <p:nvPr/>
        </p:nvSpPr>
        <p:spPr bwMode="auto">
          <a:xfrm>
            <a:off x="412040" y="1724801"/>
            <a:ext cx="34448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rgbClr val="C00000"/>
                </a:solidFill>
                <a:latin typeface="Consolas"/>
              </a:rPr>
              <a:t>0</a:t>
            </a:r>
          </a:p>
        </p:txBody>
      </p:sp>
      <p:sp>
        <p:nvSpPr>
          <p:cNvPr id="31" name="Text Box 78"/>
          <p:cNvSpPr txBox="1">
            <a:spLocks noChangeArrowheads="1"/>
          </p:cNvSpPr>
          <p:nvPr/>
        </p:nvSpPr>
        <p:spPr bwMode="auto">
          <a:xfrm>
            <a:off x="772402" y="1724801"/>
            <a:ext cx="34448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</a:t>
            </a:r>
          </a:p>
        </p:txBody>
      </p:sp>
      <p:sp>
        <p:nvSpPr>
          <p:cNvPr id="32" name="Text Box 80"/>
          <p:cNvSpPr txBox="1">
            <a:spLocks noChangeArrowheads="1"/>
          </p:cNvSpPr>
          <p:nvPr/>
        </p:nvSpPr>
        <p:spPr bwMode="auto">
          <a:xfrm>
            <a:off x="1131177" y="1724801"/>
            <a:ext cx="34448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rgbClr val="C00000"/>
                </a:solidFill>
                <a:latin typeface="Consolas"/>
              </a:rPr>
              <a:t>2</a:t>
            </a:r>
          </a:p>
        </p:txBody>
      </p:sp>
      <p:sp>
        <p:nvSpPr>
          <p:cNvPr id="33" name="Text Box 81"/>
          <p:cNvSpPr txBox="1">
            <a:spLocks noChangeArrowheads="1"/>
          </p:cNvSpPr>
          <p:nvPr/>
        </p:nvSpPr>
        <p:spPr bwMode="auto">
          <a:xfrm>
            <a:off x="1491540" y="1724801"/>
            <a:ext cx="34448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3</a:t>
            </a:r>
          </a:p>
        </p:txBody>
      </p:sp>
      <p:sp>
        <p:nvSpPr>
          <p:cNvPr id="34" name="Text Box 82"/>
          <p:cNvSpPr txBox="1">
            <a:spLocks noChangeArrowheads="1"/>
          </p:cNvSpPr>
          <p:nvPr/>
        </p:nvSpPr>
        <p:spPr bwMode="auto">
          <a:xfrm>
            <a:off x="1853490" y="1724801"/>
            <a:ext cx="34448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rgbClr val="C00000"/>
                </a:solidFill>
                <a:latin typeface="Consolas"/>
              </a:rPr>
              <a:t>4</a:t>
            </a:r>
          </a:p>
        </p:txBody>
      </p:sp>
      <p:sp>
        <p:nvSpPr>
          <p:cNvPr id="35" name="Text Box 83"/>
          <p:cNvSpPr txBox="1">
            <a:spLocks noChangeArrowheads="1"/>
          </p:cNvSpPr>
          <p:nvPr/>
        </p:nvSpPr>
        <p:spPr bwMode="auto">
          <a:xfrm>
            <a:off x="2213852" y="1724801"/>
            <a:ext cx="34448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5</a:t>
            </a:r>
          </a:p>
        </p:txBody>
      </p:sp>
      <p:sp>
        <p:nvSpPr>
          <p:cNvPr id="36" name="Text Box 84"/>
          <p:cNvSpPr txBox="1">
            <a:spLocks noChangeArrowheads="1"/>
          </p:cNvSpPr>
          <p:nvPr/>
        </p:nvSpPr>
        <p:spPr bwMode="auto">
          <a:xfrm>
            <a:off x="2572627" y="1724801"/>
            <a:ext cx="34448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6</a:t>
            </a:r>
          </a:p>
        </p:txBody>
      </p:sp>
      <p:sp>
        <p:nvSpPr>
          <p:cNvPr id="37" name="Text Box 85"/>
          <p:cNvSpPr txBox="1">
            <a:spLocks noChangeArrowheads="1"/>
          </p:cNvSpPr>
          <p:nvPr/>
        </p:nvSpPr>
        <p:spPr bwMode="auto">
          <a:xfrm>
            <a:off x="2932990" y="1724801"/>
            <a:ext cx="34448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7</a:t>
            </a:r>
          </a:p>
        </p:txBody>
      </p:sp>
      <p:sp>
        <p:nvSpPr>
          <p:cNvPr id="38" name="Text Box 86"/>
          <p:cNvSpPr txBox="1">
            <a:spLocks noChangeArrowheads="1"/>
          </p:cNvSpPr>
          <p:nvPr/>
        </p:nvSpPr>
        <p:spPr bwMode="auto">
          <a:xfrm>
            <a:off x="3291765" y="1724801"/>
            <a:ext cx="34448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8</a:t>
            </a:r>
          </a:p>
        </p:txBody>
      </p:sp>
      <p:sp>
        <p:nvSpPr>
          <p:cNvPr id="39" name="Text Box 87"/>
          <p:cNvSpPr txBox="1">
            <a:spLocks noChangeArrowheads="1"/>
          </p:cNvSpPr>
          <p:nvPr/>
        </p:nvSpPr>
        <p:spPr bwMode="auto">
          <a:xfrm>
            <a:off x="3652127" y="1724801"/>
            <a:ext cx="34448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9</a:t>
            </a:r>
          </a:p>
        </p:txBody>
      </p:sp>
      <p:sp>
        <p:nvSpPr>
          <p:cNvPr id="40" name="Text Box 88"/>
          <p:cNvSpPr txBox="1">
            <a:spLocks noChangeArrowheads="1"/>
          </p:cNvSpPr>
          <p:nvPr/>
        </p:nvSpPr>
        <p:spPr bwMode="auto">
          <a:xfrm>
            <a:off x="3941052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10</a:t>
            </a:r>
          </a:p>
        </p:txBody>
      </p:sp>
      <p:sp>
        <p:nvSpPr>
          <p:cNvPr id="41" name="Text Box 110"/>
          <p:cNvSpPr txBox="1">
            <a:spLocks noChangeArrowheads="1"/>
          </p:cNvSpPr>
          <p:nvPr/>
        </p:nvSpPr>
        <p:spPr bwMode="auto">
          <a:xfrm>
            <a:off x="4299827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11</a:t>
            </a:r>
          </a:p>
        </p:txBody>
      </p:sp>
      <p:sp>
        <p:nvSpPr>
          <p:cNvPr id="42" name="Text Box 111"/>
          <p:cNvSpPr txBox="1">
            <a:spLocks noChangeArrowheads="1"/>
          </p:cNvSpPr>
          <p:nvPr/>
        </p:nvSpPr>
        <p:spPr bwMode="auto">
          <a:xfrm>
            <a:off x="4661777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12</a:t>
            </a:r>
          </a:p>
        </p:txBody>
      </p:sp>
      <p:sp>
        <p:nvSpPr>
          <p:cNvPr id="43" name="Text Box 112"/>
          <p:cNvSpPr txBox="1">
            <a:spLocks noChangeArrowheads="1"/>
          </p:cNvSpPr>
          <p:nvPr/>
        </p:nvSpPr>
        <p:spPr bwMode="auto">
          <a:xfrm>
            <a:off x="5020552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13</a:t>
            </a:r>
          </a:p>
        </p:txBody>
      </p:sp>
      <p:sp>
        <p:nvSpPr>
          <p:cNvPr id="44" name="Text Box 113"/>
          <p:cNvSpPr txBox="1">
            <a:spLocks noChangeArrowheads="1"/>
          </p:cNvSpPr>
          <p:nvPr/>
        </p:nvSpPr>
        <p:spPr bwMode="auto">
          <a:xfrm>
            <a:off x="5380915" y="1724801"/>
            <a:ext cx="50323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14</a:t>
            </a:r>
          </a:p>
        </p:txBody>
      </p:sp>
      <p:sp>
        <p:nvSpPr>
          <p:cNvPr id="45" name="Text Box 114"/>
          <p:cNvSpPr txBox="1">
            <a:spLocks noChangeArrowheads="1"/>
          </p:cNvSpPr>
          <p:nvPr/>
        </p:nvSpPr>
        <p:spPr bwMode="auto">
          <a:xfrm>
            <a:off x="5739690" y="1724801"/>
            <a:ext cx="50323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rgbClr val="C00000"/>
                </a:solidFill>
                <a:latin typeface="Consolas"/>
              </a:rPr>
              <a:t>15</a:t>
            </a:r>
          </a:p>
        </p:txBody>
      </p:sp>
      <p:sp>
        <p:nvSpPr>
          <p:cNvPr id="46" name="Text Box 115"/>
          <p:cNvSpPr txBox="1">
            <a:spLocks noChangeArrowheads="1"/>
          </p:cNvSpPr>
          <p:nvPr/>
        </p:nvSpPr>
        <p:spPr bwMode="auto">
          <a:xfrm>
            <a:off x="6101640" y="1724801"/>
            <a:ext cx="50323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16</a:t>
            </a:r>
          </a:p>
        </p:txBody>
      </p:sp>
      <p:sp>
        <p:nvSpPr>
          <p:cNvPr id="47" name="Text Box 116"/>
          <p:cNvSpPr txBox="1">
            <a:spLocks noChangeArrowheads="1"/>
          </p:cNvSpPr>
          <p:nvPr/>
        </p:nvSpPr>
        <p:spPr bwMode="auto">
          <a:xfrm>
            <a:off x="6460415" y="1724801"/>
            <a:ext cx="503237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17</a:t>
            </a:r>
          </a:p>
        </p:txBody>
      </p:sp>
      <p:sp>
        <p:nvSpPr>
          <p:cNvPr id="48" name="Text Box 117"/>
          <p:cNvSpPr txBox="1">
            <a:spLocks noChangeArrowheads="1"/>
          </p:cNvSpPr>
          <p:nvPr/>
        </p:nvSpPr>
        <p:spPr bwMode="auto">
          <a:xfrm>
            <a:off x="6820777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rgbClr val="C00000"/>
                </a:solidFill>
                <a:latin typeface="Consolas"/>
              </a:rPr>
              <a:t>18</a:t>
            </a:r>
          </a:p>
        </p:txBody>
      </p:sp>
      <p:sp>
        <p:nvSpPr>
          <p:cNvPr id="49" name="Text Box 118"/>
          <p:cNvSpPr txBox="1">
            <a:spLocks noChangeArrowheads="1"/>
          </p:cNvSpPr>
          <p:nvPr/>
        </p:nvSpPr>
        <p:spPr bwMode="auto">
          <a:xfrm>
            <a:off x="7179552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19</a:t>
            </a:r>
          </a:p>
        </p:txBody>
      </p:sp>
      <p:sp>
        <p:nvSpPr>
          <p:cNvPr id="50" name="Text Box 119"/>
          <p:cNvSpPr txBox="1">
            <a:spLocks noChangeArrowheads="1"/>
          </p:cNvSpPr>
          <p:nvPr/>
        </p:nvSpPr>
        <p:spPr bwMode="auto">
          <a:xfrm>
            <a:off x="7541502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20</a:t>
            </a:r>
          </a:p>
        </p:txBody>
      </p:sp>
      <p:sp>
        <p:nvSpPr>
          <p:cNvPr id="51" name="Text Box 120"/>
          <p:cNvSpPr txBox="1">
            <a:spLocks noChangeArrowheads="1"/>
          </p:cNvSpPr>
          <p:nvPr/>
        </p:nvSpPr>
        <p:spPr bwMode="auto">
          <a:xfrm>
            <a:off x="7900277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21</a:t>
            </a:r>
          </a:p>
        </p:txBody>
      </p:sp>
      <p:sp>
        <p:nvSpPr>
          <p:cNvPr id="52" name="Text Box 121"/>
          <p:cNvSpPr txBox="1">
            <a:spLocks noChangeArrowheads="1"/>
          </p:cNvSpPr>
          <p:nvPr/>
        </p:nvSpPr>
        <p:spPr bwMode="auto">
          <a:xfrm>
            <a:off x="8262227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22</a:t>
            </a:r>
          </a:p>
        </p:txBody>
      </p:sp>
      <p:sp>
        <p:nvSpPr>
          <p:cNvPr id="53" name="Text Box 122"/>
          <p:cNvSpPr txBox="1">
            <a:spLocks noChangeArrowheads="1"/>
          </p:cNvSpPr>
          <p:nvPr/>
        </p:nvSpPr>
        <p:spPr bwMode="auto">
          <a:xfrm>
            <a:off x="8621002" y="1724801"/>
            <a:ext cx="50323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>
                <a:solidFill>
                  <a:srgbClr val="C00000"/>
                </a:solidFill>
                <a:latin typeface="Consolas"/>
              </a:rPr>
              <a:t>23</a:t>
            </a:r>
          </a:p>
        </p:txBody>
      </p:sp>
      <p:sp>
        <p:nvSpPr>
          <p:cNvPr id="55" name="AutoShape 124"/>
          <p:cNvSpPr>
            <a:spLocks noChangeArrowheads="1"/>
          </p:cNvSpPr>
          <p:nvPr/>
        </p:nvSpPr>
        <p:spPr bwMode="auto">
          <a:xfrm>
            <a:off x="5121019" y="985293"/>
            <a:ext cx="3923505" cy="503237"/>
          </a:xfrm>
          <a:prstGeom prst="wedgeRoundRectCallout">
            <a:avLst>
              <a:gd name="adj1" fmla="val -37779"/>
              <a:gd name="adj2" fmla="val 204676"/>
              <a:gd name="adj3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/>
          <a:lstStyle/>
          <a:p>
            <a:pPr algn="ctr"/>
            <a:r>
              <a:rPr lang="nl-NL" sz="2000" b="0" dirty="0">
                <a:solidFill>
                  <a:schemeClr val="bg1"/>
                </a:solidFill>
                <a:latin typeface="+mn-lt"/>
              </a:rPr>
              <a:t>In elk hokje past een </a:t>
            </a:r>
            <a:r>
              <a:rPr lang="nl-NL" sz="2000" b="0" dirty="0" err="1" smtClean="0">
                <a:solidFill>
                  <a:schemeClr val="bg1"/>
                </a:solidFill>
                <a:latin typeface="Consolas"/>
              </a:rPr>
              <a:t>float</a:t>
            </a:r>
            <a:endParaRPr lang="nl-NL" sz="2000" b="0" dirty="0">
              <a:solidFill>
                <a:schemeClr val="bg1"/>
              </a:solidFill>
              <a:latin typeface="Consolas"/>
            </a:endParaRPr>
          </a:p>
        </p:txBody>
      </p:sp>
      <p:sp>
        <p:nvSpPr>
          <p:cNvPr id="56" name="Text Box 125"/>
          <p:cNvSpPr txBox="1">
            <a:spLocks noChangeArrowheads="1"/>
          </p:cNvSpPr>
          <p:nvPr/>
        </p:nvSpPr>
        <p:spPr bwMode="auto">
          <a:xfrm>
            <a:off x="757754" y="2122100"/>
            <a:ext cx="108000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chemeClr val="tx1"/>
                </a:solidFill>
                <a:latin typeface="Consolas"/>
              </a:rPr>
              <a:t>4.1</a:t>
            </a:r>
          </a:p>
        </p:txBody>
      </p:sp>
      <p:sp>
        <p:nvSpPr>
          <p:cNvPr id="57" name="Text Box 126"/>
          <p:cNvSpPr txBox="1">
            <a:spLocks noChangeArrowheads="1"/>
          </p:cNvSpPr>
          <p:nvPr/>
        </p:nvSpPr>
        <p:spPr bwMode="auto">
          <a:xfrm>
            <a:off x="5797148" y="2122101"/>
            <a:ext cx="108000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chemeClr val="tx1"/>
                </a:solidFill>
                <a:latin typeface="Consolas"/>
              </a:rPr>
              <a:t>3.7</a:t>
            </a:r>
          </a:p>
        </p:txBody>
      </p:sp>
      <p:sp>
        <p:nvSpPr>
          <p:cNvPr id="58" name="Text Box 127"/>
          <p:cNvSpPr txBox="1">
            <a:spLocks noChangeArrowheads="1"/>
          </p:cNvSpPr>
          <p:nvPr/>
        </p:nvSpPr>
        <p:spPr bwMode="auto">
          <a:xfrm>
            <a:off x="4357286" y="2122101"/>
            <a:ext cx="108000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ctr"/>
            <a:r>
              <a:rPr lang="nl-NL" sz="1600" b="0" dirty="0">
                <a:solidFill>
                  <a:schemeClr val="tx1"/>
                </a:solidFill>
                <a:latin typeface="Consolas"/>
              </a:rPr>
              <a:t>7.8</a:t>
            </a:r>
          </a:p>
        </p:txBody>
      </p:sp>
    </p:spTree>
    <p:extLst>
      <p:ext uri="{BB962C8B-B14F-4D97-AF65-F5344CB8AC3E}">
        <p14:creationId xmlns:p14="http://schemas.microsoft.com/office/powerpoint/2010/main" val="198165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nl-NL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truct</a:t>
            </a:r>
            <a:r>
              <a:rPr lang="nl-NL" dirty="0" smtClean="0"/>
              <a:t> in C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985292"/>
            <a:ext cx="8352928" cy="4608512"/>
          </a:xfrm>
        </p:spPr>
        <p:txBody>
          <a:bodyPr/>
          <a:lstStyle/>
          <a:p>
            <a:r>
              <a:rPr lang="nl-NL" sz="2400" dirty="0" smtClean="0"/>
              <a:t>Een </a:t>
            </a:r>
            <a:r>
              <a:rPr lang="nl-NL" sz="2400" dirty="0" err="1" smtClean="0"/>
              <a:t>struct</a:t>
            </a:r>
            <a:r>
              <a:rPr lang="nl-NL" sz="2400" dirty="0" smtClean="0"/>
              <a:t> variabele heeft een naam en een structuur:</a:t>
            </a:r>
          </a:p>
          <a:p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400" dirty="0" err="1" smtClean="0">
                <a:solidFill>
                  <a:srgbClr val="C4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nl-NL" sz="2400" dirty="0" smtClean="0">
                <a:solidFill>
                  <a:srgbClr val="C4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400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uur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400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min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400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sec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nl-NL" sz="2400" dirty="0" smtClean="0">
                <a:solidFill>
                  <a:srgbClr val="C4005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400" dirty="0">
                <a:solidFill>
                  <a:srgbClr val="000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nl-NL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  <a:r>
              <a:rPr lang="nl-NL" sz="2400" dirty="0">
                <a:latin typeface="Consolas" panose="020B0609020204030204" pitchFamily="49" charset="0"/>
                <a:cs typeface="Consolas" panose="020B0609020204030204" pitchFamily="49" charset="0"/>
              </a:rPr>
              <a:t>meting;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Elk element </a:t>
            </a:r>
            <a:r>
              <a:rPr lang="nl-NL" sz="2400" dirty="0" smtClean="0"/>
              <a:t>(member) heeft </a:t>
            </a:r>
            <a:r>
              <a:rPr lang="nl-NL" sz="2400" dirty="0"/>
              <a:t>een </a:t>
            </a:r>
            <a:r>
              <a:rPr lang="nl-NL" sz="2400" dirty="0">
                <a:solidFill>
                  <a:srgbClr val="C00000"/>
                </a:solidFill>
              </a:rPr>
              <a:t>naam</a:t>
            </a:r>
            <a:r>
              <a:rPr lang="nl-NL" sz="2400" dirty="0"/>
              <a:t> (</a:t>
            </a:r>
            <a:r>
              <a:rPr lang="nl-NL" sz="2400" dirty="0" err="1"/>
              <a:t>membername</a:t>
            </a:r>
            <a:r>
              <a:rPr lang="nl-NL" sz="2400" dirty="0" smtClean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Elementen </a:t>
            </a:r>
            <a:r>
              <a:rPr lang="nl-NL" sz="2400" dirty="0"/>
              <a:t>kunnen van </a:t>
            </a:r>
            <a:r>
              <a:rPr lang="nl-NL" sz="2400" dirty="0">
                <a:solidFill>
                  <a:srgbClr val="C00000"/>
                </a:solidFill>
              </a:rPr>
              <a:t>verschillende</a:t>
            </a:r>
            <a:r>
              <a:rPr lang="nl-NL" sz="2400" dirty="0"/>
              <a:t> </a:t>
            </a:r>
            <a:r>
              <a:rPr lang="nl-NL" sz="2400" dirty="0" smtClean="0"/>
              <a:t>types </a:t>
            </a:r>
            <a:r>
              <a:rPr lang="nl-NL" sz="2400" dirty="0"/>
              <a:t>zijn</a:t>
            </a:r>
            <a:r>
              <a:rPr lang="nl-NL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Element kan gebruikt worden </a:t>
            </a:r>
            <a:r>
              <a:rPr lang="nl-NL" sz="2400" dirty="0" smtClean="0"/>
              <a:t>m.b.v. de </a:t>
            </a:r>
            <a:r>
              <a:rPr lang="nl-NL" sz="2400" dirty="0" smtClean="0">
                <a:solidFill>
                  <a:srgbClr val="C00000"/>
                </a:solidFill>
              </a:rPr>
              <a:t>selectie</a:t>
            </a:r>
            <a:r>
              <a:rPr lang="nl-NL" sz="2400" dirty="0" smtClean="0"/>
              <a:t>-operator</a:t>
            </a:r>
            <a:r>
              <a:rPr lang="nl-NL" sz="2400" dirty="0" smtClean="0">
                <a:solidFill>
                  <a:srgbClr val="C00000"/>
                </a:solidFill>
              </a:rPr>
              <a:t> </a:t>
            </a:r>
            <a:r>
              <a:rPr lang="nl-NL" sz="2400" b="1" dirty="0" smtClean="0">
                <a:solidFill>
                  <a:srgbClr val="C00000"/>
                </a:solidFill>
              </a:rPr>
              <a:t>.</a:t>
            </a:r>
            <a:r>
              <a:rPr lang="nl-NL" sz="2400" dirty="0"/>
              <a:t>:</a:t>
            </a:r>
          </a:p>
          <a:p>
            <a:pPr marL="800100" lvl="1" indent="-342900"/>
            <a:r>
              <a:rPr lang="nl-NL" sz="2000" dirty="0" err="1"/>
              <a:t>meting.temp</a:t>
            </a:r>
            <a:r>
              <a:rPr lang="nl-NL" sz="2000" dirty="0"/>
              <a:t> = 13.7;</a:t>
            </a:r>
          </a:p>
          <a:p>
            <a:pPr marL="800100" lvl="1" indent="-342900"/>
            <a:r>
              <a:rPr lang="nl-NL" sz="2000" dirty="0" err="1"/>
              <a:t>meting.uur</a:t>
            </a:r>
            <a:r>
              <a:rPr lang="nl-NL" sz="2000" dirty="0"/>
              <a:t> = 14</a:t>
            </a:r>
            <a:r>
              <a:rPr lang="nl-NL" sz="2000" dirty="0" smtClean="0"/>
              <a:t>;</a:t>
            </a:r>
          </a:p>
          <a:p>
            <a:pPr marL="800100" lvl="1" indent="-342900"/>
            <a:r>
              <a:rPr lang="nl-NL" sz="2000" dirty="0" err="1"/>
              <a:t>m</a:t>
            </a:r>
            <a:r>
              <a:rPr lang="nl-NL" sz="2000" dirty="0" err="1" smtClean="0"/>
              <a:t>eting.min</a:t>
            </a:r>
            <a:r>
              <a:rPr lang="nl-NL" sz="2000" dirty="0" smtClean="0"/>
              <a:t> = </a:t>
            </a:r>
            <a:r>
              <a:rPr lang="nl-NL" sz="2000" dirty="0" err="1" smtClean="0"/>
              <a:t>meting.uur</a:t>
            </a:r>
            <a:r>
              <a:rPr lang="nl-NL" sz="2000" dirty="0" smtClean="0"/>
              <a:t> / 2</a:t>
            </a:r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6055945" y="1953133"/>
            <a:ext cx="2952750" cy="868363"/>
            <a:chOff x="385" y="932"/>
            <a:chExt cx="1860" cy="547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85" y="1117"/>
              <a:ext cx="363" cy="362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nl-NL" sz="4000" b="0" dirty="0">
                <a:latin typeface="Calibri" pitchFamily="34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385" y="932"/>
              <a:ext cx="36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800" b="0" dirty="0">
                  <a:solidFill>
                    <a:srgbClr val="0000FF"/>
                  </a:solidFill>
                  <a:latin typeface="Consolas"/>
                </a:rPr>
                <a:t>uur</a:t>
              </a:r>
            </a:p>
          </p:txBody>
        </p:sp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748" y="1117"/>
              <a:ext cx="363" cy="362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nl-NL" sz="4000" b="0" dirty="0">
                <a:latin typeface="Calibri" pitchFamily="34" charset="0"/>
              </a:endParaRP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748" y="932"/>
              <a:ext cx="36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800" b="0" dirty="0">
                  <a:solidFill>
                    <a:srgbClr val="0000FF"/>
                  </a:solidFill>
                  <a:latin typeface="Consolas"/>
                </a:rPr>
                <a:t>min</a:t>
              </a:r>
            </a:p>
          </p:txBody>
        </p:sp>
        <p:sp>
          <p:nvSpPr>
            <p:cNvPr id="10" name="Rectangle 20"/>
            <p:cNvSpPr>
              <a:spLocks noChangeArrowheads="1"/>
            </p:cNvSpPr>
            <p:nvPr/>
          </p:nvSpPr>
          <p:spPr bwMode="auto">
            <a:xfrm>
              <a:off x="1111" y="1117"/>
              <a:ext cx="363" cy="362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nl-NL" sz="4000" b="0" dirty="0">
                <a:latin typeface="Calibri" pitchFamily="34" charset="0"/>
              </a:endParaRPr>
            </a:p>
          </p:txBody>
        </p:sp>
        <p:sp>
          <p:nvSpPr>
            <p:cNvPr id="11" name="Text Box 21"/>
            <p:cNvSpPr txBox="1">
              <a:spLocks noChangeArrowheads="1"/>
            </p:cNvSpPr>
            <p:nvPr/>
          </p:nvSpPr>
          <p:spPr bwMode="auto">
            <a:xfrm>
              <a:off x="1111" y="932"/>
              <a:ext cx="36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800" b="0" dirty="0">
                  <a:solidFill>
                    <a:srgbClr val="0000FF"/>
                  </a:solidFill>
                  <a:latin typeface="Consolas"/>
                </a:rPr>
                <a:t>sec</a:t>
              </a:r>
            </a:p>
          </p:txBody>
        </p:sp>
        <p:sp>
          <p:nvSpPr>
            <p:cNvPr id="12" name="Rectangle 22"/>
            <p:cNvSpPr>
              <a:spLocks noChangeArrowheads="1"/>
            </p:cNvSpPr>
            <p:nvPr/>
          </p:nvSpPr>
          <p:spPr bwMode="auto">
            <a:xfrm>
              <a:off x="1474" y="1117"/>
              <a:ext cx="726" cy="362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nl-NL" sz="4000" b="0" dirty="0">
                <a:latin typeface="Calibri" pitchFamily="34" charset="0"/>
              </a:endParaRPr>
            </a:p>
          </p:txBody>
        </p:sp>
        <p:sp>
          <p:nvSpPr>
            <p:cNvPr id="13" name="Text Box 23"/>
            <p:cNvSpPr txBox="1">
              <a:spLocks noChangeArrowheads="1"/>
            </p:cNvSpPr>
            <p:nvPr/>
          </p:nvSpPr>
          <p:spPr bwMode="auto">
            <a:xfrm>
              <a:off x="1474" y="932"/>
              <a:ext cx="771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800" b="0" dirty="0">
                  <a:solidFill>
                    <a:srgbClr val="0000FF"/>
                  </a:solidFill>
                  <a:latin typeface="Consolas"/>
                </a:rPr>
                <a:t>temp</a:t>
              </a:r>
            </a:p>
          </p:txBody>
        </p:sp>
      </p:grpSp>
      <p:sp>
        <p:nvSpPr>
          <p:cNvPr id="14" name="TextBox 16"/>
          <p:cNvSpPr txBox="1"/>
          <p:nvPr/>
        </p:nvSpPr>
        <p:spPr>
          <a:xfrm>
            <a:off x="5024894" y="2334008"/>
            <a:ext cx="1031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000" b="0" dirty="0" smtClean="0">
                <a:solidFill>
                  <a:srgbClr val="000000"/>
                </a:solidFill>
                <a:latin typeface="Consolas"/>
              </a:rPr>
              <a:t>meting</a:t>
            </a:r>
            <a:endParaRPr lang="en-US" sz="2000" b="0" dirty="0" smtClean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24975" y="235344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0" dirty="0" smtClean="0">
                <a:solidFill>
                  <a:srgbClr val="000000"/>
                </a:solidFill>
                <a:latin typeface="Consolas"/>
              </a:rPr>
              <a:t>13.7</a:t>
            </a:r>
            <a:endParaRPr lang="en-US" sz="1800" b="0" dirty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34694" y="235344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0" dirty="0" smtClean="0">
                <a:solidFill>
                  <a:srgbClr val="000000"/>
                </a:solidFill>
                <a:latin typeface="Consolas"/>
              </a:rPr>
              <a:t>14</a:t>
            </a:r>
            <a:endParaRPr lang="en-US" sz="1800" b="0" dirty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6778908" y="235344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0" dirty="0" smtClean="0">
                <a:solidFill>
                  <a:srgbClr val="000000"/>
                </a:solidFill>
                <a:latin typeface="Consolas"/>
              </a:rPr>
              <a:t>7</a:t>
            </a:r>
            <a:endParaRPr lang="en-US" sz="1800" b="0" dirty="0">
              <a:solidFill>
                <a:srgbClr val="000000"/>
              </a:solidFill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55291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typedef</a:t>
            </a:r>
            <a:endParaRPr lang="nl-NL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913284"/>
            <a:ext cx="8352928" cy="4464496"/>
          </a:xfrm>
        </p:spPr>
        <p:txBody>
          <a:bodyPr/>
          <a:lstStyle/>
          <a:p>
            <a:r>
              <a:rPr lang="nl-NL" sz="2400" dirty="0"/>
              <a:t>Als een array of </a:t>
            </a:r>
            <a:r>
              <a:rPr lang="nl-NL" sz="2400" dirty="0" err="1">
                <a:solidFill>
                  <a:srgbClr val="C40055"/>
                </a:solidFill>
                <a:latin typeface="Consolas"/>
              </a:rPr>
              <a:t>struct</a:t>
            </a:r>
            <a:r>
              <a:rPr lang="nl-NL" sz="2400" dirty="0">
                <a:solidFill>
                  <a:srgbClr val="C40055"/>
                </a:solidFill>
              </a:rPr>
              <a:t> </a:t>
            </a:r>
            <a:r>
              <a:rPr lang="nl-NL" sz="2400" dirty="0"/>
              <a:t>type meerdere keren in een programma wordt gebruikt dan kan de </a:t>
            </a:r>
            <a:r>
              <a:rPr lang="nl-NL" sz="2400" dirty="0">
                <a:solidFill>
                  <a:srgbClr val="C00000"/>
                </a:solidFill>
              </a:rPr>
              <a:t>declaratie </a:t>
            </a:r>
            <a:r>
              <a:rPr lang="nl-NL" sz="2400" dirty="0"/>
              <a:t>van het </a:t>
            </a:r>
            <a:r>
              <a:rPr lang="nl-NL" sz="2400" dirty="0">
                <a:solidFill>
                  <a:srgbClr val="C00000"/>
                </a:solidFill>
              </a:rPr>
              <a:t>type </a:t>
            </a:r>
            <a:r>
              <a:rPr lang="nl-NL" sz="2400" dirty="0"/>
              <a:t>en de </a:t>
            </a:r>
            <a:r>
              <a:rPr lang="nl-NL" sz="2400" dirty="0">
                <a:solidFill>
                  <a:srgbClr val="C00000"/>
                </a:solidFill>
              </a:rPr>
              <a:t>definitie </a:t>
            </a:r>
            <a:r>
              <a:rPr lang="nl-NL" sz="2400" dirty="0"/>
              <a:t>van </a:t>
            </a:r>
            <a:r>
              <a:rPr lang="nl-NL" sz="2400" dirty="0">
                <a:solidFill>
                  <a:srgbClr val="C00000"/>
                </a:solidFill>
              </a:rPr>
              <a:t>variabelen </a:t>
            </a:r>
            <a:r>
              <a:rPr lang="nl-NL" sz="2400" dirty="0"/>
              <a:t>worden gesplitst met een </a:t>
            </a:r>
            <a:r>
              <a:rPr lang="nl-NL" sz="2400" dirty="0" err="1">
                <a:solidFill>
                  <a:srgbClr val="C40055"/>
                </a:solidFill>
                <a:latin typeface="Consolas"/>
              </a:rPr>
              <a:t>typedef</a:t>
            </a:r>
            <a:r>
              <a:rPr lang="nl-NL" sz="2400" dirty="0" smtClean="0"/>
              <a:t>.</a:t>
            </a:r>
          </a:p>
          <a:p>
            <a:endParaRPr lang="nl-NL" sz="2400" dirty="0"/>
          </a:p>
          <a:p>
            <a:pPr marL="0" lvl="1" indent="0">
              <a:buNone/>
            </a:pPr>
            <a:r>
              <a:rPr lang="nl-NL" sz="20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nl-NL" sz="2000" dirty="0" err="1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typedef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double </a:t>
            </a:r>
            <a:r>
              <a:rPr lang="nl-NL" sz="2000" dirty="0" err="1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WeekTemp</a:t>
            </a: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[7];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nl-NL" sz="2000" dirty="0" err="1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WeekTemp</a:t>
            </a:r>
            <a:r>
              <a:rPr lang="nl-NL" sz="2000" dirty="0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temperatuur</a:t>
            </a: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endParaRPr lang="nl-NL" sz="20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0" lvl="1" indent="0">
              <a:buNone/>
            </a:pPr>
            <a:r>
              <a:rPr lang="nl-NL" sz="20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nl-NL" sz="2000" dirty="0" err="1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typedef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 err="1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{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int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uur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min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sec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double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temp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} </a:t>
            </a:r>
            <a:r>
              <a:rPr lang="nl-NL" sz="2000" dirty="0" err="1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TempMeting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nl-NL" sz="2000" dirty="0" err="1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TempMeting</a:t>
            </a:r>
            <a:r>
              <a:rPr lang="nl-NL" sz="2000" dirty="0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meting;</a:t>
            </a:r>
          </a:p>
          <a:p>
            <a:endParaRPr lang="nl-NL" sz="2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46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Statische </a:t>
            </a:r>
            <a:r>
              <a:rPr lang="nl-NL" dirty="0" smtClean="0"/>
              <a:t>datastructuren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err="1">
                <a:solidFill>
                  <a:srgbClr val="C40055"/>
                </a:solidFill>
                <a:latin typeface="Consolas"/>
              </a:rPr>
              <a:t>struct</a:t>
            </a:r>
            <a:r>
              <a:rPr lang="nl-NL" sz="2800" dirty="0"/>
              <a:t> kan array(s) bevatten.</a:t>
            </a:r>
          </a:p>
          <a:p>
            <a:pPr marL="0" lvl="1" indent="0">
              <a:buNone/>
            </a:pPr>
            <a:r>
              <a:rPr lang="nl-NL" sz="1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   </a:t>
            </a:r>
          </a:p>
          <a:p>
            <a:pPr marL="0" lvl="1" indent="0">
              <a:buNone/>
            </a:pP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  </a:t>
            </a:r>
            <a:r>
              <a:rPr lang="nl-NL" sz="2000" dirty="0" err="1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typedef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 err="1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{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nl-NL" sz="2000" dirty="0" err="1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char</a:t>
            </a: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naam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[80];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int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punten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} </a:t>
            </a:r>
            <a:r>
              <a:rPr lang="nl-NL" sz="2000" dirty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Deelnemer</a:t>
            </a: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lvl="1" indent="0">
              <a:buNone/>
            </a:pPr>
            <a:endParaRPr lang="nl-NL" sz="20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nl-NL" sz="2800" dirty="0" smtClean="0"/>
              <a:t>Array </a:t>
            </a:r>
            <a:r>
              <a:rPr lang="nl-NL" sz="2800" dirty="0"/>
              <a:t>kan </a:t>
            </a:r>
            <a:r>
              <a:rPr lang="nl-NL" sz="2800" dirty="0" err="1">
                <a:solidFill>
                  <a:srgbClr val="C40055"/>
                </a:solidFill>
                <a:latin typeface="Consolas"/>
              </a:rPr>
              <a:t>struct</a:t>
            </a:r>
            <a:r>
              <a:rPr lang="nl-NL" sz="2800" dirty="0" err="1"/>
              <a:t>s</a:t>
            </a:r>
            <a:r>
              <a:rPr lang="nl-NL" sz="2800" dirty="0"/>
              <a:t> bevatten.</a:t>
            </a:r>
          </a:p>
          <a:p>
            <a:pPr marL="0" lvl="1" indent="0">
              <a:buNone/>
            </a:pPr>
            <a:endParaRPr lang="nl-NL" sz="1000" dirty="0" smtClean="0">
              <a:solidFill>
                <a:srgbClr val="C40055"/>
              </a:solidFill>
              <a:latin typeface="Consolas" pitchFamily="49" charset="0"/>
              <a:cs typeface="Consolas" pitchFamily="49" charset="0"/>
            </a:endParaRPr>
          </a:p>
          <a:p>
            <a:pPr marL="0" lvl="1" indent="0">
              <a:buNone/>
            </a:pP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nl-NL" sz="2000" dirty="0" err="1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typedef</a:t>
            </a:r>
            <a:r>
              <a:rPr lang="nl-NL" sz="2000" dirty="0" smtClean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 err="1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{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nl-NL" sz="2000" dirty="0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Deelnemer</a:t>
            </a: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speler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[100];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nl-NL" sz="2000" dirty="0">
                <a:solidFill>
                  <a:srgbClr val="C40055"/>
                </a:solidFill>
                <a:latin typeface="Consolas" pitchFamily="49" charset="0"/>
                <a:cs typeface="Consolas" pitchFamily="49" charset="0"/>
              </a:rPr>
              <a:t>int </a:t>
            </a:r>
            <a:r>
              <a:rPr lang="nl-NL" sz="2000" dirty="0" err="1">
                <a:solidFill>
                  <a:srgbClr val="0000C0"/>
                </a:solidFill>
                <a:latin typeface="Consolas" pitchFamily="49" charset="0"/>
                <a:cs typeface="Consolas" pitchFamily="49" charset="0"/>
              </a:rPr>
              <a:t>aantalSpelers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b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nl-NL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  } </a:t>
            </a:r>
            <a:r>
              <a:rPr lang="nl-NL" sz="2000" dirty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Stand</a:t>
            </a:r>
            <a:r>
              <a:rPr lang="nl-NL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nl-NL" dirty="0">
                <a:solidFill>
                  <a:srgbClr val="000000"/>
                </a:solidFill>
              </a:rPr>
              <a:t/>
            </a:r>
            <a:br>
              <a:rPr lang="nl-NL" dirty="0">
                <a:solidFill>
                  <a:srgbClr val="000000"/>
                </a:solidFill>
              </a:rPr>
            </a:b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0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Gegeven variabele:</a:t>
            </a:r>
          </a:p>
          <a:p>
            <a:pPr marL="0" lvl="1" indent="0">
              <a:buNone/>
            </a:pPr>
            <a:r>
              <a:rPr lang="nl-NL" sz="2000" dirty="0" smtClean="0">
                <a:solidFill>
                  <a:srgbClr val="005032"/>
                </a:solidFill>
                <a:latin typeface="Consolas" pitchFamily="49" charset="0"/>
                <a:cs typeface="Consolas" pitchFamily="49" charset="0"/>
              </a:rPr>
              <a:t>    Stand</a:t>
            </a:r>
            <a:r>
              <a:rPr lang="nl-NL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nl-NL" sz="2000" dirty="0">
                <a:latin typeface="Consolas" pitchFamily="49" charset="0"/>
                <a:cs typeface="Consolas" pitchFamily="49" charset="0"/>
              </a:rPr>
              <a:t>s; </a:t>
            </a:r>
            <a:r>
              <a:rPr lang="nl-NL" sz="2000" dirty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/* zie vorige sheet */</a:t>
            </a:r>
            <a:r>
              <a:rPr lang="nl-NL" dirty="0">
                <a:solidFill>
                  <a:srgbClr val="316AC5"/>
                </a:solidFill>
              </a:rPr>
              <a:t/>
            </a:r>
            <a:br>
              <a:rPr lang="nl-NL" dirty="0">
                <a:solidFill>
                  <a:srgbClr val="316AC5"/>
                </a:solidFill>
              </a:rPr>
            </a:br>
            <a:endParaRPr lang="nl-NL" dirty="0">
              <a:solidFill>
                <a:srgbClr val="316AC5"/>
              </a:solidFill>
            </a:endParaRPr>
          </a:p>
          <a:p>
            <a:r>
              <a:rPr lang="nl-NL" sz="2800" dirty="0"/>
              <a:t>Neem aan dat deze variabele gevuld is met data.</a:t>
            </a:r>
            <a:endParaRPr lang="nl-NL" dirty="0"/>
          </a:p>
          <a:p>
            <a:pPr marL="0" lvl="1" indent="0">
              <a:buNone/>
            </a:pPr>
            <a:r>
              <a:rPr lang="nl-NL" sz="2000" dirty="0" smtClean="0">
                <a:latin typeface="Consolas" pitchFamily="49" charset="0"/>
                <a:cs typeface="Consolas" pitchFamily="49" charset="0"/>
              </a:rPr>
              <a:t>    s </a:t>
            </a:r>
            <a:r>
              <a:rPr lang="nl-NL" sz="2000" dirty="0">
                <a:latin typeface="Consolas" pitchFamily="49" charset="0"/>
                <a:cs typeface="Consolas" pitchFamily="49" charset="0"/>
              </a:rPr>
              <a:t>= </a:t>
            </a:r>
            <a:r>
              <a:rPr lang="nl-NL" sz="2000" dirty="0" err="1" smtClean="0">
                <a:latin typeface="Consolas" pitchFamily="49" charset="0"/>
                <a:cs typeface="Consolas" pitchFamily="49" charset="0"/>
              </a:rPr>
              <a:t>vulStand</a:t>
            </a:r>
            <a:r>
              <a:rPr lang="nl-NL" sz="2000" dirty="0" smtClean="0">
                <a:latin typeface="Consolas" pitchFamily="49" charset="0"/>
                <a:cs typeface="Consolas" pitchFamily="49" charset="0"/>
              </a:rPr>
              <a:t>();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  <a:p>
            <a:r>
              <a:rPr lang="nl-NL" sz="2800" dirty="0"/>
              <a:t>Schrijf een functie om de naam van de speler(s) met de </a:t>
            </a:r>
            <a:r>
              <a:rPr lang="nl-NL" sz="2800" dirty="0">
                <a:solidFill>
                  <a:srgbClr val="C00000"/>
                </a:solidFill>
              </a:rPr>
              <a:t>meeste</a:t>
            </a:r>
            <a:r>
              <a:rPr lang="nl-NL" sz="2800" dirty="0"/>
              <a:t> punten af te drukken.</a:t>
            </a:r>
          </a:p>
          <a:p>
            <a:pPr marL="0" lvl="1" indent="0">
              <a:buNone/>
            </a:pPr>
            <a:r>
              <a:rPr lang="nl-NL" sz="20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nl-NL" sz="2000" dirty="0" err="1" smtClean="0">
                <a:latin typeface="Consolas" pitchFamily="49" charset="0"/>
                <a:cs typeface="Consolas" pitchFamily="49" charset="0"/>
              </a:rPr>
              <a:t>printWinnaars</a:t>
            </a:r>
            <a:r>
              <a:rPr lang="nl-NL" sz="2000" dirty="0" smtClean="0">
                <a:latin typeface="Consolas" pitchFamily="49" charset="0"/>
                <a:cs typeface="Consolas" pitchFamily="49" charset="0"/>
              </a:rPr>
              <a:t>(s</a:t>
            </a:r>
            <a:r>
              <a:rPr lang="nl-NL" sz="2000" dirty="0">
                <a:latin typeface="Consolas" pitchFamily="49" charset="0"/>
                <a:cs typeface="Consolas" pitchFamily="49" charset="0"/>
              </a:rPr>
              <a:t>);</a:t>
            </a:r>
            <a:endParaRPr lang="nl-NL" dirty="0">
              <a:latin typeface="Consolas" pitchFamily="49" charset="0"/>
              <a:cs typeface="Consolas" pitchFamily="49" charset="0"/>
            </a:endParaRP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915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500" dirty="0" err="1">
                <a:solidFill>
                  <a:srgbClr val="7F0055"/>
                </a:solidFill>
                <a:latin typeface="Consolas"/>
              </a:rPr>
              <a:t>void</a:t>
            </a:r>
            <a:r>
              <a:rPr lang="nl-NL" sz="1500" dirty="0">
                <a:solidFill>
                  <a:srgbClr val="7F0055"/>
                </a:solidFill>
                <a:latin typeface="Consolas"/>
              </a:rPr>
              <a:t> </a:t>
            </a:r>
            <a:r>
              <a:rPr lang="nl-NL" sz="1500" b="1" dirty="0" err="1">
                <a:solidFill>
                  <a:prstClr val="black"/>
                </a:solidFill>
                <a:latin typeface="Consolas"/>
              </a:rPr>
              <a:t>printWinnaars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>
                <a:solidFill>
                  <a:srgbClr val="005032"/>
                </a:solidFill>
                <a:latin typeface="Consolas"/>
              </a:rPr>
              <a:t>Stand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 st) 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1500" dirty="0" err="1">
                <a:solidFill>
                  <a:srgbClr val="7F0055"/>
                </a:solidFill>
                <a:latin typeface="Consolas"/>
              </a:rPr>
              <a:t>if</a:t>
            </a:r>
            <a:r>
              <a:rPr lang="nl-NL" sz="1500" dirty="0">
                <a:solidFill>
                  <a:srgbClr val="7F0055"/>
                </a:solidFill>
                <a:latin typeface="Consolas"/>
              </a:rPr>
              <a:t> 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st.</a:t>
            </a:r>
            <a:r>
              <a:rPr lang="nl-NL" sz="1500" dirty="0" err="1">
                <a:solidFill>
                  <a:srgbClr val="0000C0"/>
                </a:solidFill>
                <a:latin typeface="Consolas"/>
              </a:rPr>
              <a:t>aantalSpelers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 == 0) 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printf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>
                <a:solidFill>
                  <a:srgbClr val="2A00FF"/>
                </a:solidFill>
                <a:latin typeface="Consolas"/>
              </a:rPr>
              <a:t>"Er is geen winnaar.\n"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1500" dirty="0" err="1">
                <a:solidFill>
                  <a:srgbClr val="7F0055"/>
                </a:solidFill>
                <a:latin typeface="Consolas"/>
              </a:rPr>
              <a:t>else</a:t>
            </a:r>
            <a:r>
              <a:rPr lang="nl-NL" sz="1500" dirty="0">
                <a:solidFill>
                  <a:srgbClr val="7F0055"/>
                </a:solidFill>
                <a:latin typeface="Consolas"/>
              </a:rPr>
              <a:t> 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l-NL" sz="1500" dirty="0">
                <a:solidFill>
                  <a:srgbClr val="7F0055"/>
                </a:solidFill>
                <a:latin typeface="Consolas"/>
              </a:rPr>
              <a:t>int 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i, max;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max = 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st.</a:t>
            </a:r>
            <a:r>
              <a:rPr lang="nl-NL" sz="1500" dirty="0" err="1">
                <a:solidFill>
                  <a:srgbClr val="0000C0"/>
                </a:solidFill>
                <a:latin typeface="Consolas"/>
              </a:rPr>
              <a:t>speler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[0].</a:t>
            </a:r>
            <a:r>
              <a:rPr lang="nl-NL" sz="1500" dirty="0">
                <a:solidFill>
                  <a:srgbClr val="0000C0"/>
                </a:solidFill>
                <a:latin typeface="Consolas"/>
              </a:rPr>
              <a:t>punten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n-NO" sz="15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n-NO" sz="1500" dirty="0">
                <a:solidFill>
                  <a:srgbClr val="7F0055"/>
                </a:solidFill>
                <a:latin typeface="Consolas"/>
              </a:rPr>
              <a:t>for </a:t>
            </a:r>
            <a:r>
              <a:rPr lang="nn-NO" sz="1500" dirty="0">
                <a:solidFill>
                  <a:prstClr val="black"/>
                </a:solidFill>
                <a:latin typeface="Consolas"/>
              </a:rPr>
              <a:t>(i = 1; i &lt; st.</a:t>
            </a:r>
            <a:r>
              <a:rPr lang="nn-NO" sz="1500" dirty="0">
                <a:solidFill>
                  <a:srgbClr val="0000C0"/>
                </a:solidFill>
                <a:latin typeface="Consolas"/>
              </a:rPr>
              <a:t>aantalSpelers</a:t>
            </a:r>
            <a:r>
              <a:rPr lang="nn-NO" sz="1500" dirty="0">
                <a:solidFill>
                  <a:prstClr val="black"/>
                </a:solidFill>
                <a:latin typeface="Consolas"/>
              </a:rPr>
              <a:t>; i++) 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    </a:t>
            </a:r>
            <a:r>
              <a:rPr lang="nl-NL" sz="1500" dirty="0" err="1">
                <a:solidFill>
                  <a:srgbClr val="7F0055"/>
                </a:solidFill>
                <a:latin typeface="Consolas"/>
              </a:rPr>
              <a:t>if</a:t>
            </a:r>
            <a:r>
              <a:rPr lang="nl-NL" sz="1500" dirty="0">
                <a:solidFill>
                  <a:srgbClr val="7F0055"/>
                </a:solidFill>
                <a:latin typeface="Consolas"/>
              </a:rPr>
              <a:t> 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st.</a:t>
            </a:r>
            <a:r>
              <a:rPr lang="nl-NL" sz="1500" dirty="0" err="1">
                <a:solidFill>
                  <a:srgbClr val="0000C0"/>
                </a:solidFill>
                <a:latin typeface="Consolas"/>
              </a:rPr>
              <a:t>speler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[i].</a:t>
            </a:r>
            <a:r>
              <a:rPr lang="nl-NL" sz="1500" dirty="0">
                <a:solidFill>
                  <a:srgbClr val="0000C0"/>
                </a:solidFill>
                <a:latin typeface="Consolas"/>
              </a:rPr>
              <a:t>punten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 &gt; max) 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        max = 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st.</a:t>
            </a:r>
            <a:r>
              <a:rPr lang="nl-NL" sz="1500" dirty="0" err="1">
                <a:solidFill>
                  <a:srgbClr val="0000C0"/>
                </a:solidFill>
                <a:latin typeface="Consolas"/>
              </a:rPr>
              <a:t>speler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[i].</a:t>
            </a:r>
            <a:r>
              <a:rPr lang="nl-NL" sz="1500" dirty="0">
                <a:solidFill>
                  <a:srgbClr val="0000C0"/>
                </a:solidFill>
                <a:latin typeface="Consolas"/>
              </a:rPr>
              <a:t>punten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    }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}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printf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>
                <a:solidFill>
                  <a:srgbClr val="2A00FF"/>
                </a:solidFill>
                <a:latin typeface="Consolas"/>
              </a:rPr>
              <a:t>"De winnaar(s) is(zijn):\n"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n-NO" sz="150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n-NO" sz="1500" dirty="0">
                <a:solidFill>
                  <a:srgbClr val="7F0055"/>
                </a:solidFill>
                <a:latin typeface="Consolas"/>
              </a:rPr>
              <a:t>for </a:t>
            </a:r>
            <a:r>
              <a:rPr lang="nn-NO" sz="1500" dirty="0">
                <a:solidFill>
                  <a:prstClr val="black"/>
                </a:solidFill>
                <a:latin typeface="Consolas"/>
              </a:rPr>
              <a:t>(i = 0; i &lt; st.</a:t>
            </a:r>
            <a:r>
              <a:rPr lang="nn-NO" sz="1500" dirty="0">
                <a:solidFill>
                  <a:srgbClr val="0000C0"/>
                </a:solidFill>
                <a:latin typeface="Consolas"/>
              </a:rPr>
              <a:t>aantalSpelers</a:t>
            </a:r>
            <a:r>
              <a:rPr lang="nn-NO" sz="1500" dirty="0">
                <a:solidFill>
                  <a:prstClr val="black"/>
                </a:solidFill>
                <a:latin typeface="Consolas"/>
              </a:rPr>
              <a:t>; i++) 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    </a:t>
            </a:r>
            <a:r>
              <a:rPr lang="nl-NL" sz="1500" dirty="0" err="1">
                <a:solidFill>
                  <a:srgbClr val="7F0055"/>
                </a:solidFill>
                <a:latin typeface="Consolas"/>
              </a:rPr>
              <a:t>if</a:t>
            </a:r>
            <a:r>
              <a:rPr lang="nl-NL" sz="1500" dirty="0">
                <a:solidFill>
                  <a:srgbClr val="7F0055"/>
                </a:solidFill>
                <a:latin typeface="Consolas"/>
              </a:rPr>
              <a:t> 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st.</a:t>
            </a:r>
            <a:r>
              <a:rPr lang="nl-NL" sz="1500" dirty="0" err="1">
                <a:solidFill>
                  <a:srgbClr val="0000C0"/>
                </a:solidFill>
                <a:latin typeface="Consolas"/>
              </a:rPr>
              <a:t>speler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[i].</a:t>
            </a:r>
            <a:r>
              <a:rPr lang="nl-NL" sz="1500" dirty="0">
                <a:solidFill>
                  <a:srgbClr val="0000C0"/>
                </a:solidFill>
                <a:latin typeface="Consolas"/>
              </a:rPr>
              <a:t>punten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 == max) {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        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printf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1500" dirty="0">
                <a:solidFill>
                  <a:srgbClr val="2A00FF"/>
                </a:solidFill>
                <a:latin typeface="Consolas"/>
              </a:rPr>
              <a:t>"%s\n"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nl-NL" sz="1500" dirty="0" err="1">
                <a:solidFill>
                  <a:prstClr val="black"/>
                </a:solidFill>
                <a:latin typeface="Consolas"/>
              </a:rPr>
              <a:t>st.</a:t>
            </a:r>
            <a:r>
              <a:rPr lang="nl-NL" sz="1500" dirty="0" err="1">
                <a:solidFill>
                  <a:srgbClr val="0000C0"/>
                </a:solidFill>
                <a:latin typeface="Consolas"/>
              </a:rPr>
              <a:t>speler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[i].</a:t>
            </a:r>
            <a:r>
              <a:rPr lang="nl-NL" sz="1500" dirty="0">
                <a:solidFill>
                  <a:srgbClr val="0000C0"/>
                </a:solidFill>
                <a:latin typeface="Consolas"/>
              </a:rPr>
              <a:t>naam</a:t>
            </a:r>
            <a:r>
              <a:rPr lang="nl-NL" sz="150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    }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    }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>
              <a:spcBef>
                <a:spcPts val="0"/>
              </a:spcBef>
            </a:pPr>
            <a:r>
              <a:rPr lang="nl-NL" sz="1500" dirty="0">
                <a:solidFill>
                  <a:prstClr val="black"/>
                </a:solidFill>
                <a:latin typeface="Consolas"/>
              </a:rPr>
              <a:t>}</a:t>
            </a:r>
            <a:endParaRPr lang="nl-NL" sz="15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814469" y="5377780"/>
            <a:ext cx="7731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0" dirty="0">
                <a:solidFill>
                  <a:srgbClr val="C00000"/>
                </a:solidFill>
                <a:latin typeface="Calibri" panose="020F0502020204030204" pitchFamily="34" charset="0"/>
              </a:rPr>
              <a:t>Zie: </a:t>
            </a:r>
            <a:r>
              <a:rPr lang="nl-NL" sz="1600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https://</a:t>
            </a:r>
            <a:r>
              <a:rPr lang="nl-NL" sz="1600" b="0" dirty="0" smtClean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bitbucket.org/HR_ELEKTRO/ems20/raw/master/Voorbeelden/printWinnaars.c</a:t>
            </a:r>
            <a:r>
              <a:rPr lang="nl-NL" sz="16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742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Enumeratie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Variabelen van </a:t>
            </a:r>
            <a:r>
              <a:rPr lang="nl-NL" sz="2800" dirty="0" smtClean="0"/>
              <a:t>een </a:t>
            </a:r>
            <a:r>
              <a:rPr lang="nl-NL" sz="2800" dirty="0" err="1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800" dirty="0" smtClean="0">
                <a:solidFill>
                  <a:srgbClr val="C00000"/>
                </a:solidFill>
              </a:rPr>
              <a:t> type</a:t>
            </a:r>
            <a:r>
              <a:rPr lang="nl-NL" sz="2800" dirty="0" smtClean="0"/>
              <a:t> </a:t>
            </a:r>
            <a:r>
              <a:rPr lang="nl-NL" sz="2800" dirty="0"/>
              <a:t>kunnen een </a:t>
            </a:r>
            <a:r>
              <a:rPr lang="nl-NL" sz="2800" dirty="0">
                <a:solidFill>
                  <a:srgbClr val="C00000"/>
                </a:solidFill>
              </a:rPr>
              <a:t>vast</a:t>
            </a:r>
            <a:r>
              <a:rPr lang="nl-NL" sz="2800" dirty="0"/>
              <a:t> aantal waarden </a:t>
            </a:r>
            <a:r>
              <a:rPr lang="nl-NL" sz="2800" dirty="0" smtClean="0"/>
              <a:t>aannemen. Denk </a:t>
            </a:r>
            <a:r>
              <a:rPr lang="nl-NL" sz="2800" dirty="0"/>
              <a:t>aan lijsten </a:t>
            </a:r>
            <a:r>
              <a:rPr lang="nl-NL" sz="2800" dirty="0" smtClean="0"/>
              <a:t>als: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dag </a:t>
            </a:r>
            <a:r>
              <a:rPr lang="nl-NL" sz="2800" dirty="0"/>
              <a:t>van de week (maandag, dinsdag, … , zondag</a:t>
            </a:r>
            <a:r>
              <a:rPr lang="nl-NL" sz="2800" dirty="0" smtClean="0"/>
              <a:t>);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maand </a:t>
            </a:r>
            <a:r>
              <a:rPr lang="nl-NL" sz="2800" dirty="0"/>
              <a:t>van het jaar (januari, februari, … , december</a:t>
            </a:r>
            <a:r>
              <a:rPr lang="nl-NL" sz="2800" dirty="0" smtClean="0"/>
              <a:t>);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richting </a:t>
            </a:r>
            <a:r>
              <a:rPr lang="nl-NL" sz="2800" dirty="0"/>
              <a:t>(noord, oost, zuid, west</a:t>
            </a:r>
            <a:r>
              <a:rPr lang="nl-NL" sz="2800" dirty="0" smtClean="0"/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r>
              <a:rPr lang="nl-NL" sz="2800" dirty="0"/>
              <a:t>Een </a:t>
            </a:r>
            <a:r>
              <a:rPr lang="nl-NL" sz="28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enum</a:t>
            </a:r>
            <a:r>
              <a:rPr lang="nl-NL" sz="2800" dirty="0">
                <a:solidFill>
                  <a:srgbClr val="C00000"/>
                </a:solidFill>
              </a:rPr>
              <a:t> </a:t>
            </a:r>
            <a:r>
              <a:rPr lang="nl-NL" sz="2800" dirty="0"/>
              <a:t>heeft tot doel een programma </a:t>
            </a:r>
            <a:r>
              <a:rPr lang="nl-NL" sz="2800" dirty="0">
                <a:solidFill>
                  <a:srgbClr val="C00000"/>
                </a:solidFill>
              </a:rPr>
              <a:t>leesbaarder</a:t>
            </a:r>
            <a:r>
              <a:rPr lang="nl-NL" sz="2800" dirty="0"/>
              <a:t> te maken. </a:t>
            </a:r>
          </a:p>
          <a:p>
            <a:endParaRPr lang="nl-NL" sz="2800" dirty="0"/>
          </a:p>
          <a:p>
            <a:endParaRPr lang="nl-NL" sz="2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97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r="http://schemas.openxmlformats.org/officeDocument/2006/relationships" xmlns:p="http://schemas.openxmlformats.org/presentationml/2006/main"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368582-F340-48C1-9CD3-16BF51AC381B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2070</TotalTime>
  <Words>766</Words>
  <Application>Microsoft Office PowerPoint</Application>
  <PresentationFormat>Diavoorstelling (16:10)</PresentationFormat>
  <Paragraphs>181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15</vt:i4>
      </vt:variant>
    </vt:vector>
  </HeadingPairs>
  <TitlesOfParts>
    <vt:vector size="26" baseType="lpstr">
      <vt:lpstr>ＭＳ Ｐゴシック</vt:lpstr>
      <vt:lpstr>ＭＳ Ｐゴシック</vt:lpstr>
      <vt:lpstr>Arial</vt:lpstr>
      <vt:lpstr>Calibri</vt:lpstr>
      <vt:lpstr>Consolas</vt:lpstr>
      <vt:lpstr>Lucida Grande</vt:lpstr>
      <vt:lpstr>Open Sans</vt:lpstr>
      <vt:lpstr>Verdana</vt:lpstr>
      <vt:lpstr>Wingdings</vt:lpstr>
      <vt:lpstr>hoofdstuk pagina</vt:lpstr>
      <vt:lpstr>1_tekst pagina</vt:lpstr>
      <vt:lpstr>EMS20  Week 2  Lab 1</vt:lpstr>
      <vt:lpstr>Leerdoelen  Week 2  Lab 1</vt:lpstr>
      <vt:lpstr>Array in C  (herhaling EMS10)</vt:lpstr>
      <vt:lpstr>struct in C</vt:lpstr>
      <vt:lpstr>typedef</vt:lpstr>
      <vt:lpstr>Statische datastructuren</vt:lpstr>
      <vt:lpstr>Voorbeeld</vt:lpstr>
      <vt:lpstr>Voorbeeld</vt:lpstr>
      <vt:lpstr>Enumeratie</vt:lpstr>
      <vt:lpstr>enum voorbeelden</vt:lpstr>
      <vt:lpstr>typedef</vt:lpstr>
      <vt:lpstr>Een enum element is een integer</vt:lpstr>
      <vt:lpstr>enum  string</vt:lpstr>
      <vt:lpstr>Volgende lab… </vt:lpstr>
      <vt:lpstr>Aan de slag!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77</cp:revision>
  <cp:lastPrinted>2013-05-13T15:29:32Z</cp:lastPrinted>
  <dcterms:created xsi:type="dcterms:W3CDTF">2017-11-15T06:58:38Z</dcterms:created>
  <dcterms:modified xsi:type="dcterms:W3CDTF">2019-09-29T11:39:35Z</dcterms:modified>
</cp:coreProperties>
</file>