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33"/>
  </p:notesMasterIdLst>
  <p:handoutMasterIdLst>
    <p:handoutMasterId r:id="rId34"/>
  </p:handoutMasterIdLst>
  <p:sldIdLst>
    <p:sldId id="317" r:id="rId6"/>
    <p:sldId id="323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47" r:id="rId23"/>
    <p:sldId id="355" r:id="rId24"/>
    <p:sldId id="348" r:id="rId25"/>
    <p:sldId id="349" r:id="rId26"/>
    <p:sldId id="350" r:id="rId27"/>
    <p:sldId id="351" r:id="rId28"/>
    <p:sldId id="352" r:id="rId29"/>
    <p:sldId id="353" r:id="rId30"/>
    <p:sldId id="354" r:id="rId31"/>
    <p:sldId id="331" r:id="rId32"/>
  </p:sldIdLst>
  <p:sldSz cx="9144000" cy="5715000" type="screen16x1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pos="1920" userDrawn="1">
          <p15:clr>
            <a:srgbClr val="A4A3A4"/>
          </p15:clr>
        </p15:guide>
        <p15:guide id="6" pos="960" userDrawn="1">
          <p15:clr>
            <a:srgbClr val="A4A3A4"/>
          </p15:clr>
        </p15:guide>
        <p15:guide id="7" pos="3840" userDrawn="1">
          <p15:clr>
            <a:srgbClr val="A4A3A4"/>
          </p15:clr>
        </p15:guide>
        <p15:guide id="8" pos="4800" userDrawn="1">
          <p15:clr>
            <a:srgbClr val="A4A3A4"/>
          </p15:clr>
        </p15:guide>
        <p15:guide id="9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71327"/>
    <a:srgbClr val="2A00FF"/>
    <a:srgbClr val="FBE0DF"/>
    <a:srgbClr val="7F0055"/>
    <a:srgbClr val="005032"/>
    <a:srgbClr val="0000C0"/>
    <a:srgbClr val="C40055"/>
    <a:srgbClr val="FFFF66"/>
    <a:srgbClr val="CF0033"/>
    <a:srgbClr val="CC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130" d="100"/>
          <a:sy n="130" d="100"/>
        </p:scale>
        <p:origin x="978" y="150"/>
      </p:cViewPr>
      <p:guideLst>
        <p:guide orient="horz" pos="1800"/>
        <p:guide orient="horz" pos="320"/>
        <p:guide orient="horz" pos="2934"/>
        <p:guide pos="2880"/>
        <p:guide pos="1920"/>
        <p:guide pos="960"/>
        <p:guide pos="3840"/>
        <p:guide pos="4800"/>
        <p:guide pos="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16-9-2022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85800" y="685800"/>
            <a:ext cx="54864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67544" y="4728526"/>
            <a:ext cx="8748464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63814" y="-1823020"/>
            <a:ext cx="9263103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95536" y="-111224"/>
            <a:ext cx="8352928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395536" y="985292"/>
            <a:ext cx="8352928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647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7756852" y="625252"/>
            <a:ext cx="13516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EMBEDDED 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63" y="-22820"/>
            <a:ext cx="9305926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395536" y="-96672"/>
            <a:ext cx="82296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5089748"/>
            <a:ext cx="567470" cy="534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8460432" y="4801716"/>
            <a:ext cx="567470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  <p:sldLayoutId id="2147485030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src/master/Voorbeelden/functiePointer.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src/master/Voorbeelden/functiePointerAfko.c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src/master/Voorbeelden/printTabel.c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src/master/Voorbeelden/voidPointer.c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src/master/Voorbeelden/thread1.c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bitbucket.org/HR_ELEKTRO/ems20/src/master/Voorbeelden/thread2.c" TargetMode="Externa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bitbucket.org/HR_ELEKTRO/ems20/wiki/Opdrachten/Opdrachten_Week_4_Lab_1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EMS20  Week </a:t>
            </a:r>
            <a:r>
              <a:rPr lang="nl-NL" dirty="0"/>
              <a:t>4</a:t>
            </a:r>
            <a:r>
              <a:rPr lang="nl-NL" dirty="0">
                <a:latin typeface="Calibri" panose="020F0502020204030204" pitchFamily="34" charset="0"/>
              </a:rPr>
              <a:t>  Lab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</a:t>
            </a:r>
            <a:r>
              <a:rPr lang="en-US" dirty="0" err="1"/>
              <a:t>oplossing</a:t>
            </a:r>
            <a:r>
              <a:rPr lang="en-US" dirty="0"/>
              <a:t> met OS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323528" y="1230347"/>
            <a:ext cx="7272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 err="1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presThread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(</a:t>
            </a:r>
            <a:r>
              <a:rPr kumimoji="1" lang="nl-NL" sz="1800" b="0" kern="0" dirty="0" err="1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) {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</a:t>
            </a:r>
            <a:r>
              <a:rPr kumimoji="1" lang="nl-NL" sz="1800" b="0" kern="0" dirty="0">
                <a:solidFill>
                  <a:srgbClr val="0000FF"/>
                </a:solidFill>
                <a:latin typeface="Consolas"/>
                <a:ea typeface="+mn-ea"/>
              </a:rPr>
              <a:t>double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pres,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dac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</a:t>
            </a:r>
            <a:r>
              <a:rPr kumimoji="1" lang="nl-NL" sz="1800" b="0" kern="0" dirty="0" err="1">
                <a:solidFill>
                  <a:srgbClr val="0000FF"/>
                </a:solidFill>
                <a:latin typeface="Consolas"/>
                <a:ea typeface="+mn-ea"/>
              </a:rPr>
              <a:t>while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(1) {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    pres =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readPres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();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	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dac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=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presControl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(pres);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	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writeDAC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(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dac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);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    sleep(</a:t>
            </a:r>
            <a:r>
              <a:rPr kumimoji="1" lang="nl-NL" sz="1800" kern="0" dirty="0">
                <a:solidFill>
                  <a:prstClr val="black"/>
                </a:solidFill>
                <a:latin typeface="Consolas"/>
                <a:ea typeface="+mn-ea"/>
              </a:rPr>
              <a:t>1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);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}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}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395536" y="4585692"/>
            <a:ext cx="79772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Vraag</a:t>
            </a:r>
            <a:r>
              <a:rPr lang="en-US" sz="2800" b="0" dirty="0">
                <a:solidFill>
                  <a:srgbClr val="C00000"/>
                </a:solidFill>
                <a:latin typeface="Calibri" panose="020F0502020204030204" pitchFamily="34" charset="0"/>
              </a:rPr>
              <a:t> het OS om </a:t>
            </a:r>
            <a:r>
              <a:rPr lang="en-US" sz="28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deze</a:t>
            </a:r>
            <a:r>
              <a:rPr lang="en-US" sz="2800" b="0" dirty="0">
                <a:solidFill>
                  <a:srgbClr val="C00000"/>
                </a:solidFill>
                <a:latin typeface="Calibri" panose="020F0502020204030204" pitchFamily="34" charset="0"/>
              </a:rPr>
              <a:t> taken concurrent </a:t>
            </a:r>
            <a:r>
              <a:rPr lang="en-US" sz="28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uit</a:t>
            </a:r>
            <a:r>
              <a:rPr lang="en-US" sz="2800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te</a:t>
            </a:r>
            <a:r>
              <a:rPr lang="en-US" sz="2800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US" sz="28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voeren</a:t>
            </a:r>
            <a:r>
              <a:rPr lang="en-US" sz="2800" b="0" dirty="0">
                <a:solidFill>
                  <a:srgbClr val="C00000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en-US" sz="2800" b="0" dirty="0">
                <a:solidFill>
                  <a:srgbClr val="C00000"/>
                </a:solidFill>
                <a:latin typeface="Calibri" panose="020F0502020204030204" pitchFamily="34" charset="0"/>
              </a:rPr>
              <a:t>(code is OS </a:t>
            </a:r>
            <a:r>
              <a:rPr lang="en-US" sz="28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specifiek</a:t>
            </a:r>
            <a:r>
              <a:rPr lang="en-US" sz="2800" b="0" dirty="0">
                <a:solidFill>
                  <a:srgbClr val="C00000"/>
                </a:solidFill>
                <a:latin typeface="Calibri" panose="020F0502020204030204" pitchFamily="34" charset="0"/>
              </a:rPr>
              <a:t>)</a:t>
            </a:r>
            <a:endParaRPr lang="nl-NL" sz="2800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306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Dit lab: POSIX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POSIX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Portable Operating System Interface (POSIX) is een standaard </a:t>
            </a:r>
            <a:r>
              <a:rPr lang="nl-NL" sz="2800" dirty="0">
                <a:solidFill>
                  <a:srgbClr val="C00000"/>
                </a:solidFill>
              </a:rPr>
              <a:t>API</a:t>
            </a:r>
            <a:r>
              <a:rPr lang="nl-NL" sz="2800" dirty="0"/>
              <a:t> voor </a:t>
            </a:r>
            <a:r>
              <a:rPr lang="nl-NL" sz="2800" dirty="0" err="1"/>
              <a:t>OSen</a:t>
            </a:r>
            <a:r>
              <a:rPr lang="nl-NL" sz="2800" dirty="0"/>
              <a:t>.</a:t>
            </a:r>
          </a:p>
          <a:p>
            <a:pPr marL="914400" lvl="1"/>
            <a:r>
              <a:rPr lang="nl-NL" sz="2400" dirty="0"/>
              <a:t>Veel </a:t>
            </a:r>
            <a:r>
              <a:rPr lang="nl-NL" sz="2400" dirty="0" err="1"/>
              <a:t>OSen</a:t>
            </a:r>
            <a:r>
              <a:rPr lang="nl-NL" sz="2400" dirty="0"/>
              <a:t> </a:t>
            </a:r>
            <a:r>
              <a:rPr lang="nl-NL" sz="2400" dirty="0" err="1"/>
              <a:t>conformen</a:t>
            </a:r>
            <a:r>
              <a:rPr lang="nl-NL" sz="2400" dirty="0"/>
              <a:t> zich (gedeeltelijk) aan deze standaard. Bijvoorbeeld: Linux, Android, OSX, </a:t>
            </a:r>
            <a:r>
              <a:rPr lang="nl-NL" sz="2400" dirty="0" err="1"/>
              <a:t>VxWorks</a:t>
            </a:r>
            <a:r>
              <a:rPr lang="nl-NL" sz="2400" dirty="0"/>
              <a:t>, QNX </a:t>
            </a:r>
            <a:r>
              <a:rPr lang="nl-NL" sz="2400" dirty="0" err="1"/>
              <a:t>Neurtino</a:t>
            </a:r>
            <a:r>
              <a:rPr lang="nl-NL" sz="2400" dirty="0"/>
              <a:t>, </a:t>
            </a:r>
            <a:r>
              <a:rPr lang="nl-NL" sz="2400" dirty="0">
                <a:solidFill>
                  <a:srgbClr val="C00000"/>
                </a:solidFill>
              </a:rPr>
              <a:t>TI-RTOS</a:t>
            </a:r>
            <a:r>
              <a:rPr lang="nl-NL" sz="2400" dirty="0"/>
              <a:t> enz.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Taken worden dynamisch aangemaakt d.m.v. API calls.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chemeClr val="bg1">
                    <a:lumMod val="50000"/>
                  </a:schemeClr>
                </a:solidFill>
              </a:rPr>
              <a:t>Message Queues (en andere resources) worden ook dynamisch aangemaakt (volgend lab).</a:t>
            </a:r>
            <a:endParaRPr lang="nl-NL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85292"/>
            <a:ext cx="2362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104" y="866229"/>
            <a:ext cx="19050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86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POSIX maakt gebruik van features uit C die je nog niet (goed) kent: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Pointers naar functies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>
                <a:latin typeface="Consolas" panose="020B0609020204030204" pitchFamily="49" charset="0"/>
                <a:cs typeface="Consolas" panose="020B0609020204030204" pitchFamily="49" charset="0"/>
              </a:rPr>
              <a:t>void</a:t>
            </a:r>
            <a:r>
              <a:rPr lang="nl-NL" dirty="0"/>
              <a:t> pointers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9661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Pointers naar functies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In C kun je een pointer naar een functie definiëren.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De waarde van de pointer is het beginadres (van de code) van de functie.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r>
              <a:rPr lang="nl-NL" sz="2800" dirty="0"/>
              <a:t>	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3561397" y="5162004"/>
            <a:ext cx="2592139" cy="431800"/>
          </a:xfrm>
          <a:prstGeom prst="wedgeRoundRectCallout">
            <a:avLst>
              <a:gd name="adj1" fmla="val 41124"/>
              <a:gd name="adj2" fmla="val -263340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Waarom haakjes?</a:t>
            </a: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4211886" y="2134170"/>
            <a:ext cx="4789539" cy="1051335"/>
          </a:xfrm>
          <a:prstGeom prst="wedgeRoundRectCallout">
            <a:avLst>
              <a:gd name="adj1" fmla="val -5172"/>
              <a:gd name="adj2" fmla="val 128860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nsolas"/>
                <a:ea typeface="+mn-ea"/>
              </a:rPr>
              <a:t>pnf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is een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pointer naar een functie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met een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nsolas"/>
                <a:ea typeface="+mn-ea"/>
              </a:rPr>
              <a:t>int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als parameter en een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nsolas"/>
                <a:ea typeface="+mn-ea"/>
              </a:rPr>
              <a:t>int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returnwaarde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57403" y="2519189"/>
            <a:ext cx="3816350" cy="292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#include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>
                <a:solidFill>
                  <a:srgbClr val="990000"/>
                </a:solidFill>
                <a:latin typeface="Consolas"/>
                <a:ea typeface="+mn-ea"/>
              </a:rPr>
              <a:t>&lt;</a:t>
            </a:r>
            <a:r>
              <a:rPr lang="en-US" sz="2000" b="0" dirty="0" err="1">
                <a:solidFill>
                  <a:srgbClr val="990000"/>
                </a:solidFill>
                <a:latin typeface="Consolas"/>
                <a:ea typeface="+mn-ea"/>
              </a:rPr>
              <a:t>stdio.h</a:t>
            </a:r>
            <a:r>
              <a:rPr lang="en-US" sz="2000" b="0" dirty="0">
                <a:solidFill>
                  <a:srgbClr val="990000"/>
                </a:solidFill>
                <a:latin typeface="Consolas"/>
                <a:ea typeface="+mn-ea"/>
              </a:rPr>
              <a:t>&gt;</a:t>
            </a:r>
          </a:p>
          <a:p>
            <a:endParaRPr lang="en-US" sz="2000" b="0" dirty="0">
              <a:solidFill>
                <a:srgbClr val="990000"/>
              </a:solidFill>
              <a:latin typeface="Consolas"/>
              <a:ea typeface="+mn-ea"/>
            </a:endParaRPr>
          </a:p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kwadraat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return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 * c;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  <a:p>
            <a:endParaRPr lang="en-US" sz="2000" b="0" dirty="0">
              <a:solidFill>
                <a:srgbClr val="080808"/>
              </a:solidFill>
              <a:latin typeface="Consolas"/>
              <a:ea typeface="+mn-ea"/>
            </a:endParaRPr>
          </a:p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return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 + c;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 flipV="1">
            <a:off x="2337187" y="3577579"/>
            <a:ext cx="2269400" cy="1988961"/>
          </a:xfrm>
          <a:prstGeom prst="line">
            <a:avLst/>
          </a:prstGeom>
          <a:noFill/>
          <a:ln w="57150">
            <a:solidFill>
              <a:srgbClr val="5F5F5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/>
            <a:endParaRPr kumimoji="1" lang="nl-NL" b="0" dirty="0">
              <a:solidFill>
                <a:srgbClr val="0000CC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661463" y="3329521"/>
            <a:ext cx="4032125" cy="169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main(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a = 7, b;</a:t>
            </a:r>
            <a:r>
              <a:rPr lang="en-US" sz="2000" b="0" i="1" dirty="0">
                <a:solidFill>
                  <a:srgbClr val="0000FF"/>
                </a:solidFill>
                <a:latin typeface="Consolas"/>
                <a:ea typeface="+mn-ea"/>
              </a:rPr>
              <a:t> </a:t>
            </a:r>
          </a:p>
          <a:p>
            <a:r>
              <a:rPr lang="en-US" sz="2000" dirty="0">
                <a:solidFill>
                  <a:srgbClr val="0000FF"/>
                </a:solidFill>
                <a:latin typeface="Consolas"/>
                <a:ea typeface="+mn-ea"/>
              </a:rPr>
              <a:t>    </a:t>
            </a:r>
            <a:r>
              <a:rPr lang="en-US" sz="200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 (*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)(</a:t>
            </a:r>
            <a:r>
              <a:rPr lang="en-US" sz="200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 = &amp;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b = 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(*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)(a)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936499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/>
      <p:bldP spid="15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3976770" y="2313471"/>
            <a:ext cx="4968677" cy="764281"/>
          </a:xfrm>
          <a:prstGeom prst="wedgeRoundRectCallout">
            <a:avLst>
              <a:gd name="adj1" fmla="val -10970"/>
              <a:gd name="adj2" fmla="val 218728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nsolas"/>
                <a:ea typeface="+mn-ea"/>
              </a:rPr>
              <a:t>pnf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wijst naar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de functie dubbel (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onsolas"/>
                <a:ea typeface="+mn-ea"/>
              </a:rPr>
              <a:t>pnf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wordt gelijk aan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het adres van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de functie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nsolas"/>
                <a:ea typeface="+mn-ea"/>
              </a:rPr>
              <a:t>dubbel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)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Pointers naar functies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In C kun je een pointer naar een functie definiëren.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De waarde van de pointer is het beginadres (van de code) van de functie.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r>
              <a:rPr lang="nl-NL" sz="2800" dirty="0"/>
              <a:t>	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14</a:t>
            </a:fld>
            <a:endParaRPr lang="nl-NL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57403" y="2519189"/>
            <a:ext cx="3816350" cy="292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#include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>
                <a:solidFill>
                  <a:srgbClr val="990000"/>
                </a:solidFill>
                <a:latin typeface="Consolas"/>
                <a:ea typeface="+mn-ea"/>
              </a:rPr>
              <a:t>&lt;</a:t>
            </a:r>
            <a:r>
              <a:rPr lang="en-US" sz="2000" b="0" dirty="0" err="1">
                <a:solidFill>
                  <a:srgbClr val="990000"/>
                </a:solidFill>
                <a:latin typeface="Consolas"/>
                <a:ea typeface="+mn-ea"/>
              </a:rPr>
              <a:t>stdio.h</a:t>
            </a:r>
            <a:r>
              <a:rPr lang="en-US" sz="2000" b="0" dirty="0">
                <a:solidFill>
                  <a:srgbClr val="990000"/>
                </a:solidFill>
                <a:latin typeface="Consolas"/>
                <a:ea typeface="+mn-ea"/>
              </a:rPr>
              <a:t>&gt;</a:t>
            </a:r>
          </a:p>
          <a:p>
            <a:endParaRPr lang="en-US" sz="2000" b="0" dirty="0">
              <a:solidFill>
                <a:srgbClr val="990000"/>
              </a:solidFill>
              <a:latin typeface="Consolas"/>
              <a:ea typeface="+mn-ea"/>
            </a:endParaRPr>
          </a:p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kwadraat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return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 * c;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  <a:p>
            <a:endParaRPr lang="en-US" sz="2000" b="0" dirty="0">
              <a:solidFill>
                <a:srgbClr val="080808"/>
              </a:solidFill>
              <a:latin typeface="Consolas"/>
              <a:ea typeface="+mn-ea"/>
            </a:endParaRPr>
          </a:p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return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 + c;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 flipV="1">
            <a:off x="2337187" y="3577579"/>
            <a:ext cx="2269400" cy="1988961"/>
          </a:xfrm>
          <a:prstGeom prst="line">
            <a:avLst/>
          </a:prstGeom>
          <a:noFill/>
          <a:ln w="57150">
            <a:solidFill>
              <a:srgbClr val="5F5F5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/>
            <a:endParaRPr kumimoji="1" lang="nl-NL" b="0" dirty="0">
              <a:solidFill>
                <a:srgbClr val="0000CC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661463" y="3329521"/>
            <a:ext cx="4032125" cy="169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main(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a = 7, b;</a:t>
            </a:r>
            <a:r>
              <a:rPr lang="en-US" sz="2000" b="0" i="1" dirty="0">
                <a:solidFill>
                  <a:srgbClr val="0000FF"/>
                </a:solidFill>
                <a:latin typeface="Consolas"/>
                <a:ea typeface="+mn-ea"/>
              </a:rPr>
              <a:t> </a:t>
            </a:r>
          </a:p>
          <a:p>
            <a:r>
              <a:rPr lang="en-US" sz="2000" dirty="0">
                <a:solidFill>
                  <a:srgbClr val="0000FF"/>
                </a:solidFill>
                <a:latin typeface="Consolas"/>
                <a:ea typeface="+mn-ea"/>
              </a:rPr>
              <a:t>    </a:t>
            </a:r>
            <a:r>
              <a:rPr lang="en-US" sz="200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 (*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)(</a:t>
            </a:r>
            <a:r>
              <a:rPr lang="en-US" sz="200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 = &amp;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b = 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(*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)(a)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15393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3132336" y="5162004"/>
            <a:ext cx="2519784" cy="431800"/>
          </a:xfrm>
          <a:prstGeom prst="wedgeRoundRectCallout">
            <a:avLst>
              <a:gd name="adj1" fmla="val 56448"/>
              <a:gd name="adj2" fmla="val -140868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Waarom haakjes?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4234915" y="2097149"/>
            <a:ext cx="4105276" cy="1142585"/>
          </a:xfrm>
          <a:prstGeom prst="wedgeRoundRectCallout">
            <a:avLst>
              <a:gd name="adj1" fmla="val 3184"/>
              <a:gd name="adj2" fmla="val 172633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De functie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waar 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pnf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 naar wijst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wordt aangeroepen met de waarde van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onsolas"/>
                <a:ea typeface="+mn-ea"/>
              </a:rPr>
              <a:t>a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ea typeface="+mn-ea"/>
              </a:rPr>
              <a:t> als argument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Pointers naar functies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In C kun je een pointer naar een functie definiëren.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De waarde van de pointer is het beginadres (van de code) van de functie.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r>
              <a:rPr lang="nl-NL" sz="2800" dirty="0"/>
              <a:t>	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15</a:t>
            </a:fld>
            <a:endParaRPr lang="nl-NL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57403" y="2519189"/>
            <a:ext cx="3816350" cy="292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#include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>
                <a:solidFill>
                  <a:srgbClr val="990000"/>
                </a:solidFill>
                <a:latin typeface="Consolas"/>
                <a:ea typeface="+mn-ea"/>
              </a:rPr>
              <a:t>&lt;</a:t>
            </a:r>
            <a:r>
              <a:rPr lang="en-US" sz="2000" b="0" dirty="0" err="1">
                <a:solidFill>
                  <a:srgbClr val="990000"/>
                </a:solidFill>
                <a:latin typeface="Consolas"/>
                <a:ea typeface="+mn-ea"/>
              </a:rPr>
              <a:t>stdio.h</a:t>
            </a:r>
            <a:r>
              <a:rPr lang="en-US" sz="2000" b="0" dirty="0">
                <a:solidFill>
                  <a:srgbClr val="990000"/>
                </a:solidFill>
                <a:latin typeface="Consolas"/>
                <a:ea typeface="+mn-ea"/>
              </a:rPr>
              <a:t>&gt;</a:t>
            </a:r>
          </a:p>
          <a:p>
            <a:endParaRPr lang="en-US" sz="2000" b="0" dirty="0">
              <a:solidFill>
                <a:srgbClr val="990000"/>
              </a:solidFill>
              <a:latin typeface="Consolas"/>
              <a:ea typeface="+mn-ea"/>
            </a:endParaRPr>
          </a:p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kwadraat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return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 * c;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  <a:p>
            <a:endParaRPr lang="en-US" sz="2000" b="0" dirty="0">
              <a:solidFill>
                <a:srgbClr val="080808"/>
              </a:solidFill>
              <a:latin typeface="Consolas"/>
              <a:ea typeface="+mn-ea"/>
            </a:endParaRPr>
          </a:p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return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 + c;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 flipV="1">
            <a:off x="2337187" y="3577579"/>
            <a:ext cx="2269400" cy="1988961"/>
          </a:xfrm>
          <a:prstGeom prst="line">
            <a:avLst/>
          </a:prstGeom>
          <a:noFill/>
          <a:ln w="57150">
            <a:solidFill>
              <a:srgbClr val="5F5F5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/>
            <a:endParaRPr kumimoji="1" lang="nl-NL" b="0" dirty="0">
              <a:solidFill>
                <a:srgbClr val="0000CC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661463" y="3329521"/>
            <a:ext cx="4032125" cy="169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main(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a = 7, b;</a:t>
            </a:r>
            <a:r>
              <a:rPr lang="en-US" sz="2000" b="0" i="1" dirty="0">
                <a:solidFill>
                  <a:srgbClr val="0000FF"/>
                </a:solidFill>
                <a:latin typeface="Consolas"/>
                <a:ea typeface="+mn-ea"/>
              </a:rPr>
              <a:t> </a:t>
            </a:r>
          </a:p>
          <a:p>
            <a:r>
              <a:rPr lang="en-US" sz="2000" dirty="0">
                <a:solidFill>
                  <a:srgbClr val="0000FF"/>
                </a:solidFill>
                <a:latin typeface="Consolas"/>
                <a:ea typeface="+mn-ea"/>
              </a:rPr>
              <a:t>    </a:t>
            </a:r>
            <a:r>
              <a:rPr lang="en-US" sz="200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 (*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)(</a:t>
            </a:r>
            <a:r>
              <a:rPr lang="en-US" sz="200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 = &amp;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b = 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(*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)(a)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;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7324848" y="5104875"/>
            <a:ext cx="1015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source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5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Pointers naar functies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Verkorte schrijfwijze.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Naam van een functie </a:t>
            </a:r>
            <a:r>
              <a:rPr lang="nl-NL" sz="2800" dirty="0">
                <a:sym typeface="Wingdings" panose="05000000000000000000" pitchFamily="2" charset="2"/>
              </a:rPr>
              <a:t> </a:t>
            </a:r>
            <a:r>
              <a:rPr lang="nl-NL" sz="2800" dirty="0"/>
              <a:t>beginadres (van de code) van de functie.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r>
              <a:rPr lang="nl-NL" sz="2800" dirty="0"/>
              <a:t>	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16</a:t>
            </a:fld>
            <a:endParaRPr lang="nl-NL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357403" y="2519189"/>
            <a:ext cx="3816350" cy="2926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#include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>
                <a:solidFill>
                  <a:srgbClr val="990000"/>
                </a:solidFill>
                <a:latin typeface="Consolas"/>
                <a:ea typeface="+mn-ea"/>
              </a:rPr>
              <a:t>&lt;</a:t>
            </a:r>
            <a:r>
              <a:rPr lang="en-US" sz="2000" b="0" dirty="0" err="1">
                <a:solidFill>
                  <a:srgbClr val="990000"/>
                </a:solidFill>
                <a:latin typeface="Consolas"/>
                <a:ea typeface="+mn-ea"/>
              </a:rPr>
              <a:t>stdio.h</a:t>
            </a:r>
            <a:r>
              <a:rPr lang="en-US" sz="2000" b="0" dirty="0">
                <a:solidFill>
                  <a:srgbClr val="990000"/>
                </a:solidFill>
                <a:latin typeface="Consolas"/>
                <a:ea typeface="+mn-ea"/>
              </a:rPr>
              <a:t>&gt;</a:t>
            </a:r>
          </a:p>
          <a:p>
            <a:endParaRPr lang="en-US" sz="2000" b="0" dirty="0">
              <a:solidFill>
                <a:srgbClr val="990000"/>
              </a:solidFill>
              <a:latin typeface="Consolas"/>
              <a:ea typeface="+mn-ea"/>
            </a:endParaRPr>
          </a:p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kwadraat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return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 * c;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  <a:p>
            <a:endParaRPr lang="en-US" sz="2000" b="0" dirty="0">
              <a:solidFill>
                <a:srgbClr val="080808"/>
              </a:solidFill>
              <a:latin typeface="Consolas"/>
              <a:ea typeface="+mn-ea"/>
            </a:endParaRPr>
          </a:p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return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c + c;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 flipV="1">
            <a:off x="2337187" y="3577579"/>
            <a:ext cx="2269400" cy="1988961"/>
          </a:xfrm>
          <a:prstGeom prst="line">
            <a:avLst/>
          </a:prstGeom>
          <a:noFill/>
          <a:ln w="57150">
            <a:solidFill>
              <a:srgbClr val="5F5F5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/>
            <a:endParaRPr kumimoji="1" lang="nl-NL" b="0" dirty="0">
              <a:solidFill>
                <a:srgbClr val="0000CC"/>
              </a:solidFill>
              <a:latin typeface="Calibri" pitchFamily="34" charset="0"/>
              <a:ea typeface="+mn-ea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4661463" y="3329521"/>
            <a:ext cx="4032125" cy="169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main(</a:t>
            </a:r>
            <a:r>
              <a:rPr lang="en-US" sz="2000" b="0" dirty="0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) {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a = 7, b;</a:t>
            </a:r>
            <a:r>
              <a:rPr lang="en-US" sz="2000" b="0" i="1" dirty="0">
                <a:solidFill>
                  <a:srgbClr val="0000FF"/>
                </a:solidFill>
                <a:latin typeface="Consolas"/>
                <a:ea typeface="+mn-ea"/>
              </a:rPr>
              <a:t> </a:t>
            </a:r>
          </a:p>
          <a:p>
            <a:r>
              <a:rPr lang="en-US" sz="2000" dirty="0">
                <a:solidFill>
                  <a:srgbClr val="0000FF"/>
                </a:solidFill>
                <a:latin typeface="Consolas"/>
                <a:ea typeface="+mn-ea"/>
              </a:rPr>
              <a:t>    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(*</a:t>
            </a:r>
            <a:r>
              <a:rPr lang="en-US" sz="2000" b="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)(</a:t>
            </a:r>
            <a:r>
              <a:rPr lang="en-US" sz="20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);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 = 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;</a:t>
            </a:r>
          </a:p>
          <a:p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   b = </a:t>
            </a:r>
            <a:r>
              <a:rPr lang="en-US" sz="2000" dirty="0" err="1">
                <a:solidFill>
                  <a:srgbClr val="080808"/>
                </a:solidFill>
                <a:latin typeface="Consolas"/>
                <a:ea typeface="+mn-ea"/>
              </a:rPr>
              <a:t>pnf</a:t>
            </a:r>
            <a:r>
              <a:rPr lang="en-US" sz="2000" dirty="0">
                <a:solidFill>
                  <a:srgbClr val="080808"/>
                </a:solidFill>
                <a:latin typeface="Consolas"/>
                <a:ea typeface="+mn-ea"/>
              </a:rPr>
              <a:t>(a)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;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7324848" y="5104875"/>
            <a:ext cx="1015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source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920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Pointers naar functies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idx="1"/>
          </p:nvPr>
        </p:nvSpPr>
        <p:spPr>
          <a:xfrm>
            <a:off x="395536" y="841276"/>
            <a:ext cx="8352928" cy="4464496"/>
          </a:xfrm>
        </p:spPr>
        <p:txBody>
          <a:bodyPr/>
          <a:lstStyle/>
          <a:p>
            <a:r>
              <a:rPr lang="nl-NL" dirty="0"/>
              <a:t>Wat is het nut?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Functie als </a:t>
            </a:r>
            <a:r>
              <a:rPr lang="nl-NL" dirty="0">
                <a:solidFill>
                  <a:srgbClr val="C00000"/>
                </a:solidFill>
              </a:rPr>
              <a:t>parameter</a:t>
            </a:r>
            <a:r>
              <a:rPr lang="nl-NL" dirty="0"/>
              <a:t>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17</a:t>
            </a:fld>
            <a:endParaRPr lang="nl-NL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827584" y="1993404"/>
            <a:ext cx="7992888" cy="3449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en-US" sz="1800" b="0" dirty="0">
                <a:solidFill>
                  <a:srgbClr val="0000FF"/>
                </a:solidFill>
                <a:latin typeface="Consolas"/>
                <a:ea typeface="+mn-ea"/>
              </a:rPr>
              <a:t>#include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1800" b="0" dirty="0">
                <a:solidFill>
                  <a:srgbClr val="990000"/>
                </a:solidFill>
                <a:latin typeface="Consolas"/>
                <a:ea typeface="+mn-ea"/>
              </a:rPr>
              <a:t>&lt;</a:t>
            </a:r>
            <a:r>
              <a:rPr lang="en-US" sz="1800" b="0" dirty="0" err="1">
                <a:solidFill>
                  <a:srgbClr val="990000"/>
                </a:solidFill>
                <a:latin typeface="Consolas"/>
                <a:ea typeface="+mn-ea"/>
              </a:rPr>
              <a:t>stdio.h</a:t>
            </a:r>
            <a:r>
              <a:rPr lang="en-US" sz="1800" b="0" dirty="0">
                <a:solidFill>
                  <a:srgbClr val="990000"/>
                </a:solidFill>
                <a:latin typeface="Consolas"/>
                <a:ea typeface="+mn-ea"/>
              </a:rPr>
              <a:t>&gt;</a:t>
            </a:r>
          </a:p>
          <a:p>
            <a:r>
              <a:rPr lang="en-US" sz="1800" b="0" dirty="0">
                <a:solidFill>
                  <a:srgbClr val="008000"/>
                </a:solidFill>
                <a:latin typeface="Consolas"/>
                <a:ea typeface="+mn-ea"/>
              </a:rPr>
              <a:t>/* … */</a:t>
            </a:r>
          </a:p>
          <a:p>
            <a:r>
              <a:rPr lang="en-US" sz="1800" b="0" dirty="0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1800" b="0" dirty="0" err="1">
                <a:solidFill>
                  <a:srgbClr val="080808"/>
                </a:solidFill>
                <a:latin typeface="Consolas"/>
                <a:ea typeface="+mn-ea"/>
              </a:rPr>
              <a:t>printTabel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180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1800" dirty="0">
                <a:solidFill>
                  <a:srgbClr val="080808"/>
                </a:solidFill>
                <a:latin typeface="Consolas"/>
                <a:ea typeface="+mn-ea"/>
              </a:rPr>
              <a:t> (*p)(</a:t>
            </a:r>
            <a:r>
              <a:rPr lang="en-US" sz="180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1800" dirty="0">
                <a:solidFill>
                  <a:srgbClr val="080808"/>
                </a:solidFill>
                <a:latin typeface="Consolas"/>
                <a:ea typeface="+mn-ea"/>
              </a:rPr>
              <a:t>)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, </a:t>
            </a:r>
            <a:r>
              <a:rPr lang="en-US" sz="18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van, </a:t>
            </a:r>
            <a:r>
              <a:rPr lang="en-US" sz="18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tot, </a:t>
            </a:r>
            <a:r>
              <a:rPr lang="en-US" sz="18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  <a:r>
              <a:rPr lang="en-US" sz="1800" b="0" dirty="0" err="1">
                <a:solidFill>
                  <a:srgbClr val="080808"/>
                </a:solidFill>
                <a:latin typeface="Consolas"/>
                <a:ea typeface="+mn-ea"/>
              </a:rPr>
              <a:t>stap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) {</a:t>
            </a:r>
          </a:p>
          <a:p>
            <a:r>
              <a:rPr lang="en-US" sz="1800" b="0" dirty="0">
                <a:solidFill>
                  <a:srgbClr val="0000FF"/>
                </a:solidFill>
                <a:latin typeface="Consolas"/>
                <a:ea typeface="+mn-ea"/>
              </a:rPr>
              <a:t>    for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(</a:t>
            </a:r>
            <a:r>
              <a:rPr lang="en-US" sz="1800" b="0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1800" b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x = van; x &lt; tot; x += </a:t>
            </a:r>
            <a:r>
              <a:rPr lang="en-US" sz="1800" b="0" dirty="0" err="1">
                <a:solidFill>
                  <a:srgbClr val="080808"/>
                </a:solidFill>
                <a:latin typeface="Consolas"/>
                <a:ea typeface="+mn-ea"/>
              </a:rPr>
              <a:t>stap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) {</a:t>
            </a:r>
          </a:p>
          <a:p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       </a:t>
            </a:r>
            <a:r>
              <a:rPr lang="en-US" sz="1800" b="0" dirty="0" err="1">
                <a:solidFill>
                  <a:srgbClr val="080808"/>
                </a:solidFill>
                <a:latin typeface="Consolas"/>
                <a:ea typeface="+mn-ea"/>
              </a:rPr>
              <a:t>printf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1800" b="0" dirty="0">
                <a:solidFill>
                  <a:srgbClr val="990000"/>
                </a:solidFill>
                <a:latin typeface="Consolas"/>
                <a:ea typeface="+mn-ea"/>
              </a:rPr>
              <a:t>"%10d %10d\n"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, x, </a:t>
            </a:r>
            <a:r>
              <a:rPr lang="en-US" sz="1800" dirty="0">
                <a:solidFill>
                  <a:srgbClr val="080808"/>
                </a:solidFill>
                <a:latin typeface="Consolas"/>
                <a:ea typeface="+mn-ea"/>
              </a:rPr>
              <a:t>(*p)(x)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);</a:t>
            </a:r>
          </a:p>
          <a:p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   }</a:t>
            </a:r>
          </a:p>
          <a:p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}</a:t>
            </a:r>
          </a:p>
          <a:p>
            <a:r>
              <a:rPr lang="en-US" sz="1800" b="0" dirty="0" err="1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main(</a:t>
            </a:r>
            <a:r>
              <a:rPr lang="en-US" sz="1800" b="0" dirty="0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) {</a:t>
            </a:r>
          </a:p>
          <a:p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1800" b="0" dirty="0" err="1">
                <a:solidFill>
                  <a:srgbClr val="080808"/>
                </a:solidFill>
                <a:latin typeface="Consolas"/>
                <a:ea typeface="+mn-ea"/>
              </a:rPr>
              <a:t>printf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1800" b="0" dirty="0">
                <a:solidFill>
                  <a:srgbClr val="990000"/>
                </a:solidFill>
                <a:latin typeface="Consolas"/>
                <a:ea typeface="+mn-ea"/>
              </a:rPr>
              <a:t>"De </a:t>
            </a:r>
            <a:r>
              <a:rPr lang="en-US" sz="1800" b="0" dirty="0" err="1">
                <a:solidFill>
                  <a:srgbClr val="990000"/>
                </a:solidFill>
                <a:latin typeface="Consolas"/>
                <a:ea typeface="+mn-ea"/>
              </a:rPr>
              <a:t>kwadraten</a:t>
            </a:r>
            <a:r>
              <a:rPr lang="en-US" sz="1800" b="0" dirty="0">
                <a:solidFill>
                  <a:srgbClr val="990000"/>
                </a:solidFill>
                <a:latin typeface="Consolas"/>
                <a:ea typeface="+mn-ea"/>
              </a:rPr>
              <a:t> van 1 t/m 10\n"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);</a:t>
            </a:r>
          </a:p>
          <a:p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1800" b="0" dirty="0" err="1">
                <a:solidFill>
                  <a:srgbClr val="080808"/>
                </a:solidFill>
                <a:latin typeface="Consolas"/>
                <a:ea typeface="+mn-ea"/>
              </a:rPr>
              <a:t>printTabel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1800" dirty="0">
                <a:solidFill>
                  <a:srgbClr val="080808"/>
                </a:solidFill>
                <a:latin typeface="Consolas"/>
                <a:ea typeface="+mn-ea"/>
              </a:rPr>
              <a:t>&amp;</a:t>
            </a:r>
            <a:r>
              <a:rPr lang="en-US" sz="1800" dirty="0" err="1">
                <a:solidFill>
                  <a:srgbClr val="080808"/>
                </a:solidFill>
                <a:latin typeface="Consolas"/>
                <a:ea typeface="+mn-ea"/>
              </a:rPr>
              <a:t>kwadraat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, 1, 11, 1);    </a:t>
            </a:r>
          </a:p>
          <a:p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1800" b="0" dirty="0" err="1">
                <a:solidFill>
                  <a:srgbClr val="080808"/>
                </a:solidFill>
                <a:latin typeface="Consolas"/>
                <a:ea typeface="+mn-ea"/>
              </a:rPr>
              <a:t>printf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1800" b="0" dirty="0">
                <a:solidFill>
                  <a:srgbClr val="990000"/>
                </a:solidFill>
                <a:latin typeface="Consolas"/>
                <a:ea typeface="+mn-ea"/>
              </a:rPr>
              <a:t>"De </a:t>
            </a:r>
            <a:r>
              <a:rPr lang="en-US" sz="1800" b="0" dirty="0" err="1">
                <a:solidFill>
                  <a:srgbClr val="990000"/>
                </a:solidFill>
                <a:latin typeface="Consolas"/>
                <a:ea typeface="+mn-ea"/>
              </a:rPr>
              <a:t>dubbelen</a:t>
            </a:r>
            <a:r>
              <a:rPr lang="en-US" sz="1800" b="0" dirty="0">
                <a:solidFill>
                  <a:srgbClr val="990000"/>
                </a:solidFill>
                <a:latin typeface="Consolas"/>
                <a:ea typeface="+mn-ea"/>
              </a:rPr>
              <a:t> van de </a:t>
            </a:r>
            <a:r>
              <a:rPr lang="en-US" sz="1800" b="0" dirty="0" err="1">
                <a:solidFill>
                  <a:srgbClr val="990000"/>
                </a:solidFill>
                <a:latin typeface="Consolas"/>
                <a:ea typeface="+mn-ea"/>
              </a:rPr>
              <a:t>drievouden</a:t>
            </a:r>
            <a:r>
              <a:rPr lang="en-US" sz="1800" b="0" dirty="0">
                <a:solidFill>
                  <a:srgbClr val="990000"/>
                </a:solidFill>
                <a:latin typeface="Consolas"/>
                <a:ea typeface="+mn-ea"/>
              </a:rPr>
              <a:t> van 0 t/m 30\n"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);</a:t>
            </a:r>
          </a:p>
          <a:p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    </a:t>
            </a:r>
            <a:r>
              <a:rPr lang="en-US" sz="1800" b="0" dirty="0" err="1">
                <a:solidFill>
                  <a:srgbClr val="080808"/>
                </a:solidFill>
                <a:latin typeface="Consolas"/>
                <a:ea typeface="+mn-ea"/>
              </a:rPr>
              <a:t>printTabel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(</a:t>
            </a:r>
            <a:r>
              <a:rPr lang="en-US" sz="1800" dirty="0">
                <a:solidFill>
                  <a:srgbClr val="080808"/>
                </a:solidFill>
                <a:latin typeface="Consolas"/>
                <a:ea typeface="+mn-ea"/>
              </a:rPr>
              <a:t>&amp;</a:t>
            </a:r>
            <a:r>
              <a:rPr lang="en-US" sz="1800" dirty="0" err="1">
                <a:solidFill>
                  <a:srgbClr val="080808"/>
                </a:solidFill>
                <a:latin typeface="Consolas"/>
                <a:ea typeface="+mn-ea"/>
              </a:rPr>
              <a:t>dubbel</a:t>
            </a:r>
            <a:r>
              <a:rPr lang="en-US" sz="1800" b="0" dirty="0">
                <a:solidFill>
                  <a:srgbClr val="080808"/>
                </a:solidFill>
                <a:latin typeface="Consolas"/>
                <a:ea typeface="+mn-ea"/>
              </a:rPr>
              <a:t>, 0, 31, 3);</a:t>
            </a:r>
            <a:r>
              <a:rPr lang="en-US" sz="2000" b="0" dirty="0">
                <a:solidFill>
                  <a:srgbClr val="080808"/>
                </a:solidFill>
                <a:latin typeface="Consolas"/>
                <a:ea typeface="+mn-ea"/>
              </a:rPr>
              <a:t> 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7324848" y="5104800"/>
            <a:ext cx="1015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source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08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Uitvoer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48517" y="946102"/>
            <a:ext cx="6696744" cy="469577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De kwadraten van 1 t/m 10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1          1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2          4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3          9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4         16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5         25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6         36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7         49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8         64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9         81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10        100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De dubbelen van de drievouden van 0 t/m 30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0          0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3          6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6         12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 9         18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12         24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15         30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18         36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21         42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24         48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27         54</a:t>
            </a:r>
          </a:p>
          <a:p>
            <a:pPr algn="l"/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        30         60</a:t>
            </a:r>
            <a:endParaRPr lang="en-US" sz="1300" dirty="0">
              <a:solidFill>
                <a:schemeClr val="bg1"/>
              </a:solidFill>
              <a:latin typeface="Lucida Consol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106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nsolas"/>
              </a:rPr>
              <a:t>void *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985292"/>
            <a:ext cx="8352928" cy="129614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C00000"/>
                </a:solidFill>
                <a:latin typeface="Consolas"/>
              </a:rPr>
              <a:t>void *</a:t>
            </a:r>
            <a:r>
              <a:rPr lang="en-US" sz="2400" dirty="0"/>
              <a:t> </a:t>
            </a:r>
            <a:r>
              <a:rPr lang="en-US" sz="2400" dirty="0" err="1"/>
              <a:t>kan</a:t>
            </a:r>
            <a:r>
              <a:rPr lang="en-US" sz="2400" dirty="0"/>
              <a:t> </a:t>
            </a:r>
            <a:r>
              <a:rPr lang="en-US" sz="2400" dirty="0" err="1"/>
              <a:t>wijzen</a:t>
            </a:r>
            <a:r>
              <a:rPr lang="en-US" sz="2400" dirty="0"/>
              <a:t> </a:t>
            </a:r>
            <a:r>
              <a:rPr lang="en-US" sz="2400" dirty="0" err="1"/>
              <a:t>naar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8000"/>
                </a:solidFill>
              </a:rPr>
              <a:t>elk</a:t>
            </a:r>
            <a:r>
              <a:rPr lang="en-US" sz="2400" dirty="0"/>
              <a:t> type.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Als</a:t>
            </a:r>
            <a:r>
              <a:rPr lang="en-US" sz="2400" dirty="0"/>
              <a:t> je de </a:t>
            </a:r>
            <a:r>
              <a:rPr lang="en-US" sz="2400" dirty="0" err="1"/>
              <a:t>waarde</a:t>
            </a:r>
            <a:r>
              <a:rPr lang="en-US" sz="2400" dirty="0"/>
              <a:t> wilt </a:t>
            </a:r>
            <a:r>
              <a:rPr lang="en-US" sz="2400" dirty="0" err="1"/>
              <a:t>ophalen</a:t>
            </a:r>
            <a:r>
              <a:rPr lang="en-US" sz="2400" dirty="0"/>
              <a:t> </a:t>
            </a:r>
            <a:r>
              <a:rPr lang="en-US" sz="2400" dirty="0" err="1"/>
              <a:t>waar</a:t>
            </a:r>
            <a:r>
              <a:rPr lang="en-US" sz="2400" dirty="0"/>
              <a:t> </a:t>
            </a:r>
            <a:r>
              <a:rPr lang="en-US" sz="2400" dirty="0" err="1"/>
              <a:t>een</a:t>
            </a:r>
            <a:r>
              <a:rPr lang="en-US" sz="2400" dirty="0"/>
              <a:t> </a:t>
            </a:r>
            <a:r>
              <a:rPr lang="en-US" sz="2400" dirty="0">
                <a:latin typeface="Consolas"/>
              </a:rPr>
              <a:t>void *</a:t>
            </a:r>
            <a:r>
              <a:rPr lang="en-US" sz="2400" dirty="0"/>
              <a:t> </a:t>
            </a:r>
            <a:r>
              <a:rPr lang="en-US" sz="2400" dirty="0" err="1"/>
              <a:t>naar</a:t>
            </a:r>
            <a:r>
              <a:rPr lang="en-US" sz="2400" dirty="0"/>
              <a:t> </a:t>
            </a:r>
            <a:r>
              <a:rPr lang="en-US" sz="2400" dirty="0" err="1"/>
              <a:t>wijst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moeten</a:t>
            </a:r>
            <a:r>
              <a:rPr lang="en-US" sz="2400" dirty="0"/>
              <a:t> we de pointer </a:t>
            </a:r>
            <a:r>
              <a:rPr lang="en-US" sz="2400" dirty="0" err="1">
                <a:solidFill>
                  <a:srgbClr val="C00000"/>
                </a:solidFill>
              </a:rPr>
              <a:t>casten</a:t>
            </a:r>
            <a:r>
              <a:rPr lang="en-US" sz="2400" dirty="0"/>
              <a:t> </a:t>
            </a:r>
            <a:r>
              <a:rPr lang="en-US" sz="2400" dirty="0" err="1"/>
              <a:t>naar</a:t>
            </a:r>
            <a:r>
              <a:rPr lang="en-US" sz="2400" dirty="0"/>
              <a:t> het </a:t>
            </a:r>
            <a:r>
              <a:rPr lang="en-US" sz="2400" dirty="0" err="1"/>
              <a:t>juiste</a:t>
            </a:r>
            <a:r>
              <a:rPr lang="en-US" sz="2400" dirty="0"/>
              <a:t> type.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99592" y="2281436"/>
            <a:ext cx="6562689" cy="338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dirty="0" err="1">
                <a:solidFill>
                  <a:prstClr val="black"/>
                </a:solidFill>
                <a:latin typeface="Consolas"/>
              </a:rPr>
              <a:t>main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) {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 i = 3;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dirty="0">
                <a:solidFill>
                  <a:srgbClr val="0000FF"/>
                </a:solidFill>
                <a:latin typeface="Consolas"/>
              </a:rPr>
              <a:t>double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 d = 4.3;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    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dirty="0">
                <a:solidFill>
                  <a:prstClr val="black"/>
                </a:solidFill>
                <a:latin typeface="Consolas"/>
              </a:rPr>
              <a:t>*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dirty="0" err="1">
                <a:solidFill>
                  <a:prstClr val="black"/>
                </a:solidFill>
                <a:latin typeface="Consolas"/>
              </a:rPr>
              <a:t>vp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 = &amp;i;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dirty="0" err="1">
                <a:solidFill>
                  <a:prstClr val="black"/>
                </a:solidFill>
                <a:latin typeface="Consolas"/>
              </a:rPr>
              <a:t>printf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dirty="0">
                <a:solidFill>
                  <a:srgbClr val="A31515"/>
                </a:solidFill>
                <a:latin typeface="Consolas"/>
              </a:rPr>
              <a:t>"%d\n"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, *</a:t>
            </a:r>
            <a:r>
              <a:rPr lang="nl-NL" sz="2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nl-NL" sz="2000" dirty="0">
                <a:solidFill>
                  <a:prstClr val="black"/>
                </a:solidFill>
                <a:latin typeface="Consolas"/>
              </a:rPr>
              <a:t>*)</a:t>
            </a:r>
            <a:r>
              <a:rPr lang="nl-NL" sz="2000" b="0" dirty="0" err="1">
                <a:solidFill>
                  <a:prstClr val="black"/>
                </a:solidFill>
                <a:latin typeface="Consolas"/>
              </a:rPr>
              <a:t>vp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dirty="0" err="1">
                <a:solidFill>
                  <a:prstClr val="black"/>
                </a:solidFill>
                <a:latin typeface="Consolas"/>
              </a:rPr>
              <a:t>vp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 = &amp;d;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dirty="0" err="1">
                <a:solidFill>
                  <a:prstClr val="black"/>
                </a:solidFill>
                <a:latin typeface="Consolas"/>
              </a:rPr>
              <a:t>printf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dirty="0">
                <a:solidFill>
                  <a:srgbClr val="A31515"/>
                </a:solidFill>
                <a:latin typeface="Consolas"/>
              </a:rPr>
              <a:t>"%</a:t>
            </a:r>
            <a:r>
              <a:rPr lang="nl-NL" sz="2000" b="0" dirty="0" err="1">
                <a:solidFill>
                  <a:srgbClr val="A31515"/>
                </a:solidFill>
                <a:latin typeface="Consolas"/>
              </a:rPr>
              <a:t>lf</a:t>
            </a:r>
            <a:r>
              <a:rPr lang="nl-NL" sz="2000" b="0" dirty="0">
                <a:solidFill>
                  <a:srgbClr val="A31515"/>
                </a:solidFill>
                <a:latin typeface="Consolas"/>
              </a:rPr>
              <a:t>\n"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, *</a:t>
            </a:r>
            <a:r>
              <a:rPr lang="nl-NL" sz="200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dirty="0">
                <a:solidFill>
                  <a:srgbClr val="0000FF"/>
                </a:solidFill>
                <a:latin typeface="Consolas"/>
              </a:rPr>
              <a:t>double</a:t>
            </a:r>
            <a:r>
              <a:rPr lang="nl-NL" sz="2000" dirty="0">
                <a:solidFill>
                  <a:prstClr val="black"/>
                </a:solidFill>
                <a:latin typeface="Consolas"/>
              </a:rPr>
              <a:t>*)</a:t>
            </a:r>
            <a:r>
              <a:rPr lang="nl-NL" sz="2000" b="0" dirty="0" err="1">
                <a:solidFill>
                  <a:prstClr val="black"/>
                </a:solidFill>
                <a:latin typeface="Consolas"/>
              </a:rPr>
              <a:t>vp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endParaRPr lang="nl-NL" sz="2000" b="0" dirty="0">
              <a:solidFill>
                <a:prstClr val="black"/>
              </a:solidFill>
              <a:latin typeface="Consolas"/>
            </a:endParaRP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nl-NL" sz="2000" b="0" dirty="0">
                <a:solidFill>
                  <a:prstClr val="black"/>
                </a:solidFill>
                <a:latin typeface="Consolas"/>
              </a:rPr>
              <a:t> 0;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2000" b="0" dirty="0">
                <a:solidFill>
                  <a:prstClr val="black"/>
                </a:solidFill>
                <a:latin typeface="Consolas"/>
              </a:rPr>
              <a:t>}</a:t>
            </a:r>
          </a:p>
        </p:txBody>
      </p:sp>
      <p:sp>
        <p:nvSpPr>
          <p:cNvPr id="5" name="Tekstvak 4"/>
          <p:cNvSpPr txBox="1"/>
          <p:nvPr/>
        </p:nvSpPr>
        <p:spPr>
          <a:xfrm>
            <a:off x="7324848" y="5104800"/>
            <a:ext cx="1015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source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07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Leerdoelen</a:t>
            </a:r>
            <a:r>
              <a:rPr lang="en-US" dirty="0"/>
              <a:t>  Week 4  Lab 1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1057300"/>
            <a:ext cx="8352928" cy="4464496"/>
          </a:xfrm>
        </p:spPr>
        <p:txBody>
          <a:bodyPr/>
          <a:lstStyle/>
          <a:p>
            <a:r>
              <a:rPr lang="nl-NL" sz="2800" b="1" dirty="0">
                <a:solidFill>
                  <a:srgbClr val="C00000"/>
                </a:solidFill>
                <a:cs typeface="Arial" panose="020B0604020202020204" pitchFamily="34" charset="0"/>
              </a:rPr>
              <a:t>Leerdoelen week 4 lab 1.</a:t>
            </a:r>
            <a:r>
              <a:rPr lang="nl-NL" sz="2800" dirty="0">
                <a:cs typeface="Arial" panose="020B0604020202020204" pitchFamily="34" charset="0"/>
              </a:rPr>
              <a:t> Je leert: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wat een Operating System (OS) voor je kan doen;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wat het verschil is tussen een General </a:t>
            </a:r>
            <a:r>
              <a:rPr lang="nl-NL" sz="2400" dirty="0" err="1">
                <a:cs typeface="Arial" panose="020B0604020202020204" pitchFamily="34" charset="0"/>
              </a:rPr>
              <a:t>Purpose</a:t>
            </a:r>
            <a:r>
              <a:rPr lang="nl-NL" sz="2400" dirty="0">
                <a:cs typeface="Arial" panose="020B0604020202020204" pitchFamily="34" charset="0"/>
              </a:rPr>
              <a:t> OS (GPOS) en een Real-Time OS (RTOS);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waarom het handig is om taken concurrent uit te voeren;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>
                <a:cs typeface="Arial" panose="020B0604020202020204" pitchFamily="34" charset="0"/>
              </a:rPr>
              <a:t>hoe je taken met behulp van TI-RTOS </a:t>
            </a:r>
            <a:r>
              <a:rPr lang="nl-NL" sz="2400" dirty="0" err="1">
                <a:cs typeface="Arial" panose="020B0604020202020204" pitchFamily="34" charset="0"/>
              </a:rPr>
              <a:t>threads</a:t>
            </a:r>
            <a:r>
              <a:rPr lang="nl-NL" sz="2400" dirty="0">
                <a:cs typeface="Arial" panose="020B0604020202020204" pitchFamily="34" charset="0"/>
              </a:rPr>
              <a:t> concurrent kan uitvoeren;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nsolas"/>
              </a:rPr>
              <a:t>void *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985292"/>
            <a:ext cx="8352928" cy="36004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err="1"/>
              <a:t>Ook</a:t>
            </a:r>
            <a:r>
              <a:rPr lang="en-US" sz="2400" dirty="0"/>
              <a:t> structs! </a:t>
            </a:r>
            <a:endParaRPr lang="nl-NL" sz="2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99592" y="1489348"/>
            <a:ext cx="8136904" cy="4176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 err="1">
                <a:solidFill>
                  <a:srgbClr val="0000FF"/>
                </a:solidFill>
                <a:latin typeface="Consolas"/>
              </a:rPr>
              <a:t>typedef</a:t>
            </a:r>
            <a:r>
              <a:rPr lang="nl-NL" sz="1600" b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nl-NL" sz="1600" b="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nl-NL" sz="1600" b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nl-NL" sz="1600" b="0" dirty="0">
                <a:latin typeface="Consolas"/>
              </a:rPr>
              <a:t>{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solidFill>
                  <a:srgbClr val="0000FF"/>
                </a:solidFill>
                <a:latin typeface="Consolas"/>
              </a:rPr>
              <a:t>	int </a:t>
            </a:r>
            <a:r>
              <a:rPr lang="nl-NL" sz="1600" b="0" dirty="0">
                <a:latin typeface="Consolas"/>
              </a:rPr>
              <a:t>waarde1;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solidFill>
                  <a:srgbClr val="0000FF"/>
                </a:solidFill>
                <a:latin typeface="Consolas"/>
              </a:rPr>
              <a:t>	double </a:t>
            </a:r>
            <a:r>
              <a:rPr lang="nl-NL" sz="1600" b="0" dirty="0">
                <a:latin typeface="Consolas"/>
              </a:rPr>
              <a:t>waarde2;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} </a:t>
            </a:r>
            <a:r>
              <a:rPr lang="nl-NL" sz="1600" b="0" dirty="0" err="1">
                <a:latin typeface="Consolas"/>
              </a:rPr>
              <a:t>mijnStruct</a:t>
            </a:r>
            <a:r>
              <a:rPr lang="nl-NL" sz="1600" b="0" dirty="0">
                <a:latin typeface="Consolas"/>
              </a:rPr>
              <a:t>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endParaRPr lang="nl-NL" sz="1600" b="0" dirty="0">
              <a:solidFill>
                <a:srgbClr val="0000FF"/>
              </a:solidFill>
              <a:latin typeface="Consolas"/>
            </a:endParaRP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 err="1">
                <a:solidFill>
                  <a:srgbClr val="2A00FF"/>
                </a:solidFill>
                <a:latin typeface="Consolas"/>
              </a:rPr>
              <a:t>void</a:t>
            </a:r>
            <a:r>
              <a:rPr lang="nl-NL" sz="1600" b="0" dirty="0">
                <a:latin typeface="Consolas"/>
              </a:rPr>
              <a:t> </a:t>
            </a:r>
            <a:r>
              <a:rPr lang="nl-NL" sz="1600" b="0" dirty="0" err="1">
                <a:latin typeface="Consolas"/>
              </a:rPr>
              <a:t>mijnFunc</a:t>
            </a:r>
            <a:r>
              <a:rPr lang="nl-NL" sz="1600" b="0" dirty="0">
                <a:latin typeface="Consolas"/>
              </a:rPr>
              <a:t>(</a:t>
            </a:r>
            <a:r>
              <a:rPr lang="nl-NL" sz="1600" b="0" dirty="0" err="1">
                <a:solidFill>
                  <a:srgbClr val="2A00FF"/>
                </a:solidFill>
                <a:latin typeface="Consolas"/>
              </a:rPr>
              <a:t>void</a:t>
            </a:r>
            <a:r>
              <a:rPr lang="nl-NL" sz="1600" b="0" dirty="0">
                <a:latin typeface="Consolas"/>
              </a:rPr>
              <a:t> * par)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{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	</a:t>
            </a:r>
            <a:r>
              <a:rPr lang="nl-NL" sz="1600" b="0" dirty="0" err="1">
                <a:solidFill>
                  <a:srgbClr val="2A00FF"/>
                </a:solidFill>
                <a:latin typeface="Consolas"/>
              </a:rPr>
              <a:t>mijnStruct</a:t>
            </a:r>
            <a:r>
              <a:rPr lang="nl-NL" sz="1600" b="0" dirty="0">
                <a:latin typeface="Consolas"/>
              </a:rPr>
              <a:t> lokaal = *(</a:t>
            </a:r>
            <a:r>
              <a:rPr lang="nl-NL" sz="1600" b="0" dirty="0" err="1">
                <a:solidFill>
                  <a:srgbClr val="2A00FF"/>
                </a:solidFill>
                <a:latin typeface="Consolas"/>
              </a:rPr>
              <a:t>mijnStruct</a:t>
            </a:r>
            <a:r>
              <a:rPr lang="nl-NL" sz="1600" b="0" dirty="0">
                <a:latin typeface="Consolas"/>
              </a:rPr>
              <a:t> *)par;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	</a:t>
            </a:r>
            <a:r>
              <a:rPr lang="nl-NL" sz="1600" b="0" dirty="0" err="1">
                <a:latin typeface="Consolas"/>
              </a:rPr>
              <a:t>printf</a:t>
            </a:r>
            <a:r>
              <a:rPr lang="nl-NL" sz="1600" b="0" dirty="0">
                <a:latin typeface="Consolas"/>
              </a:rPr>
              <a:t>( </a:t>
            </a:r>
            <a:r>
              <a:rPr lang="nl-NL" sz="1600" b="0" dirty="0">
                <a:solidFill>
                  <a:srgbClr val="B71327"/>
                </a:solidFill>
                <a:latin typeface="Consolas"/>
              </a:rPr>
              <a:t>“Waarde1: %d, Waarde2: %f”</a:t>
            </a:r>
            <a:r>
              <a:rPr lang="nl-NL" sz="1600" b="0" dirty="0">
                <a:latin typeface="Consolas"/>
              </a:rPr>
              <a:t>, 				        lokaal.waarde1,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		lokaal.waarde2);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}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solidFill>
                  <a:srgbClr val="2A00FF"/>
                </a:solidFill>
                <a:latin typeface="Consolas"/>
              </a:rPr>
              <a:t>int</a:t>
            </a:r>
            <a:r>
              <a:rPr lang="nl-NL" sz="1600" b="0" dirty="0">
                <a:latin typeface="Consolas"/>
              </a:rPr>
              <a:t> </a:t>
            </a:r>
            <a:r>
              <a:rPr lang="nl-NL" sz="1600" b="0" dirty="0" err="1">
                <a:latin typeface="Consolas"/>
              </a:rPr>
              <a:t>main</a:t>
            </a:r>
            <a:r>
              <a:rPr lang="nl-NL" sz="1600" b="0" dirty="0">
                <a:latin typeface="Consolas"/>
              </a:rPr>
              <a:t>()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{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	</a:t>
            </a:r>
            <a:r>
              <a:rPr lang="nl-NL" sz="1600" b="0" dirty="0" err="1">
                <a:solidFill>
                  <a:srgbClr val="2A00FF"/>
                </a:solidFill>
                <a:latin typeface="Consolas"/>
              </a:rPr>
              <a:t>mijnStruct</a:t>
            </a:r>
            <a:r>
              <a:rPr lang="nl-NL" sz="1600" b="0" dirty="0">
                <a:latin typeface="Consolas"/>
              </a:rPr>
              <a:t> test = {1, 2.123};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	</a:t>
            </a:r>
            <a:r>
              <a:rPr lang="nl-NL" sz="1600" b="0" dirty="0" err="1">
                <a:latin typeface="Consolas"/>
              </a:rPr>
              <a:t>mijnFunc</a:t>
            </a:r>
            <a:r>
              <a:rPr lang="nl-NL" sz="1600" b="0" dirty="0">
                <a:latin typeface="Consolas"/>
              </a:rPr>
              <a:t>(&amp;test)</a:t>
            </a:r>
          </a:p>
          <a:p>
            <a:pPr marL="0" indent="0">
              <a:spcBef>
                <a:spcPts val="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nl-NL" sz="1600" b="0" dirty="0">
                <a:latin typeface="Consola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97212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Pthread</a:t>
            </a:r>
            <a:r>
              <a:rPr lang="nl-NL" dirty="0"/>
              <a:t> (1 van 2)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21</a:t>
            </a:fld>
            <a:endParaRPr lang="nl-NL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15491" y="1119272"/>
            <a:ext cx="8389689" cy="459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#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include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&lt;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pthread.h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&gt;</a:t>
            </a: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/>
              <a:ea typeface="+mn-ea"/>
              <a:cs typeface="+mn-cs"/>
            </a:endParaRP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*</a:t>
            </a:r>
            <a:r>
              <a:rPr lang="nl-NL" sz="2000" kern="0" dirty="0">
                <a:solidFill>
                  <a:prstClr val="black"/>
                </a:solidFill>
                <a:latin typeface="Consolas"/>
              </a:rPr>
              <a:t>taak1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*)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n-NO" sz="2000" b="0" kern="0" dirty="0">
                <a:solidFill>
                  <a:srgbClr val="0000FF"/>
                </a:solidFill>
                <a:latin typeface="Consolas"/>
              </a:rPr>
              <a:t>    for</a:t>
            </a:r>
            <a:r>
              <a:rPr lang="nn-NO" sz="2000" b="0" kern="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int </a:t>
            </a:r>
            <a:r>
              <a:rPr lang="nn-NO" sz="2000" b="0" kern="0" dirty="0">
                <a:solidFill>
                  <a:prstClr val="black"/>
                </a:solidFill>
                <a:latin typeface="Consolas"/>
              </a:rPr>
              <a:t>i = 0; i &lt; 10; i++)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usleep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(100000);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    puts(</a:t>
            </a:r>
            <a:r>
              <a:rPr lang="nl-NL" sz="2000" b="0" kern="0" dirty="0">
                <a:solidFill>
                  <a:srgbClr val="A31515"/>
                </a:solidFill>
                <a:latin typeface="Consolas"/>
              </a:rPr>
              <a:t>"Taak 1 zegt: hallo"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NULL;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*</a:t>
            </a:r>
            <a:r>
              <a:rPr lang="nl-NL" sz="2000" kern="0" dirty="0">
                <a:solidFill>
                  <a:prstClr val="black"/>
                </a:solidFill>
                <a:latin typeface="Consolas"/>
              </a:rPr>
              <a:t>taak2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*)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n-NO" sz="2000" b="0" kern="0" dirty="0">
                <a:solidFill>
                  <a:srgbClr val="0000FF"/>
                </a:solidFill>
                <a:latin typeface="Consolas"/>
              </a:rPr>
              <a:t>    for</a:t>
            </a:r>
            <a:r>
              <a:rPr lang="nn-NO" sz="2000" b="0" kern="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int </a:t>
            </a:r>
            <a:r>
              <a:rPr lang="nn-NO" sz="2000" b="0" kern="0" dirty="0">
                <a:solidFill>
                  <a:prstClr val="black"/>
                </a:solidFill>
                <a:latin typeface="Consolas"/>
              </a:rPr>
              <a:t>i = 0; i &lt; 10; i++)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usleep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(200000);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    puts(</a:t>
            </a:r>
            <a:r>
              <a:rPr lang="nl-NL" sz="2000" b="0" kern="0" dirty="0">
                <a:solidFill>
                  <a:srgbClr val="A31515"/>
                </a:solidFill>
                <a:latin typeface="Consolas"/>
              </a:rPr>
              <a:t>"Taak 2 zegt: ook hallo"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NULL;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68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059225" y="2813299"/>
            <a:ext cx="4968677" cy="764281"/>
          </a:xfrm>
          <a:prstGeom prst="wedgeRoundRectCallout">
            <a:avLst>
              <a:gd name="adj1" fmla="val -49725"/>
              <a:gd name="adj2" fmla="val -130344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Kan gebruikt worden om attributen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(b.v. prioriteit) door te geven (zie </a:t>
            </a:r>
            <a:r>
              <a:rPr kumimoji="1" lang="nl-NL" sz="2000" b="0" i="0" u="none" strike="noStrike" kern="0" cap="none" spc="0" normalizeH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labopdracht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).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83973" y="4469483"/>
            <a:ext cx="4968677" cy="764281"/>
          </a:xfrm>
          <a:prstGeom prst="wedgeRoundRectCallout">
            <a:avLst>
              <a:gd name="adj1" fmla="val -39982"/>
              <a:gd name="adj2" fmla="val -342884"/>
              <a:gd name="adj3" fmla="val 16667"/>
            </a:avLst>
          </a:prstGeom>
          <a:solidFill>
            <a:srgbClr val="FBE0DF"/>
          </a:solidFill>
          <a:ln w="9525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Returnwaarde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moet 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</a:rPr>
              <a:t>gecontroleerd</a:t>
            </a:r>
            <a:r>
              <a:rPr kumimoji="1" lang="nl-NL" sz="2000" b="0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worden. (0 = OK, !0 = errornummer).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</a:rPr>
              <a:t>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Pthread</a:t>
            </a:r>
            <a:r>
              <a:rPr lang="nl-NL" dirty="0"/>
              <a:t> (2 van 2)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22</a:t>
            </a:fld>
            <a:endParaRPr lang="nl-NL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15491" y="1119272"/>
            <a:ext cx="8389689" cy="459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main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Board_init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t1, t2;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00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(&amp;t1, NULL, &amp;</a:t>
            </a:r>
            <a:r>
              <a:rPr lang="en-US" sz="2000" kern="0" dirty="0">
                <a:solidFill>
                  <a:prstClr val="black"/>
                </a:solidFill>
                <a:latin typeface="Consolas"/>
              </a:rPr>
              <a:t>taak1</a:t>
            </a: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, NULL);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00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(&amp;t2, NULL, &amp;</a:t>
            </a:r>
            <a:r>
              <a:rPr lang="en-US" sz="2000" kern="0" dirty="0">
                <a:solidFill>
                  <a:prstClr val="black"/>
                </a:solidFill>
                <a:latin typeface="Consolas"/>
              </a:rPr>
              <a:t>taak2</a:t>
            </a: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, NULL);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endParaRPr lang="nl-NL" sz="2000" b="0" kern="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puts(</a:t>
            </a:r>
            <a:r>
              <a:rPr lang="nl-NL" sz="2000" b="0" kern="0" dirty="0">
                <a:solidFill>
                  <a:srgbClr val="A31515"/>
                </a:solidFill>
                <a:latin typeface="Consolas"/>
              </a:rPr>
              <a:t>"Ready... Go!"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BIOS_start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0;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}</a:t>
            </a: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7324848" y="5104800"/>
            <a:ext cx="1015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source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8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Uitvoer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48517" y="1129308"/>
            <a:ext cx="6696744" cy="429566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[Cortex_M4_0] Ready... Go!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</p:txBody>
      </p:sp>
    </p:spTree>
    <p:extLst>
      <p:ext uri="{BB962C8B-B14F-4D97-AF65-F5344CB8AC3E}">
        <p14:creationId xmlns:p14="http://schemas.microsoft.com/office/powerpoint/2010/main" val="1077472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Pthread</a:t>
            </a:r>
            <a:r>
              <a:rPr lang="nl-NL" dirty="0"/>
              <a:t> met parameter (1 van 2)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24</a:t>
            </a:fld>
            <a:endParaRPr lang="nl-NL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15491" y="1119272"/>
            <a:ext cx="8389689" cy="459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b="0" kern="0" dirty="0" err="1">
                <a:solidFill>
                  <a:srgbClr val="0000FF"/>
                </a:solidFill>
                <a:latin typeface="Consolas"/>
              </a:rPr>
              <a:t>typedef</a:t>
            </a:r>
            <a:r>
              <a:rPr lang="en-US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sz="2000" b="0" kern="0" dirty="0" err="1">
                <a:solidFill>
                  <a:srgbClr val="0000FF"/>
                </a:solidFill>
                <a:latin typeface="Consolas"/>
              </a:rPr>
              <a:t>struct</a:t>
            </a:r>
            <a:r>
              <a:rPr lang="en-US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sz="2000" b="0" kern="0" dirty="0">
                <a:latin typeface="Consolas"/>
              </a:rPr>
              <a:t>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b="0" kern="0" dirty="0">
                <a:solidFill>
                  <a:srgbClr val="0000FF"/>
                </a:solidFill>
                <a:latin typeface="Consolas"/>
              </a:rPr>
              <a:t>    char </a:t>
            </a:r>
            <a:r>
              <a:rPr lang="en-US" sz="2000" b="0" kern="0" dirty="0">
                <a:latin typeface="Consolas"/>
              </a:rPr>
              <a:t>*</a:t>
            </a:r>
            <a:r>
              <a:rPr lang="en-US" sz="2000" b="0" kern="0" dirty="0" err="1">
                <a:latin typeface="Consolas"/>
              </a:rPr>
              <a:t>msg</a:t>
            </a:r>
            <a:r>
              <a:rPr lang="en-US" sz="2000" b="0" kern="0" dirty="0">
                <a:latin typeface="Consolas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b="0" kern="0" dirty="0">
                <a:solidFill>
                  <a:srgbClr val="0000FF"/>
                </a:solidFill>
                <a:latin typeface="Consolas"/>
              </a:rPr>
              <a:t>    long </a:t>
            </a:r>
            <a:r>
              <a:rPr lang="en-US" sz="2000" b="0" kern="0" dirty="0">
                <a:latin typeface="Consolas"/>
              </a:rPr>
              <a:t>us;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b="0" kern="0" dirty="0">
                <a:solidFill>
                  <a:srgbClr val="0000FF"/>
                </a:solidFill>
                <a:latin typeface="Consolas"/>
              </a:rPr>
              <a:t>    </a:t>
            </a:r>
            <a:r>
              <a:rPr lang="en-US" sz="2000" b="0" kern="0" dirty="0" err="1">
                <a:solidFill>
                  <a:srgbClr val="0000FF"/>
                </a:solidFill>
                <a:latin typeface="Consolas"/>
              </a:rPr>
              <a:t>int</a:t>
            </a:r>
            <a:r>
              <a:rPr lang="en-US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en-US" sz="2000" b="0" kern="0" dirty="0">
                <a:latin typeface="Consolas"/>
              </a:rPr>
              <a:t>times;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b="0" kern="0" dirty="0">
                <a:latin typeface="Consolas"/>
              </a:rPr>
              <a:t>} </a:t>
            </a:r>
            <a:r>
              <a:rPr lang="en-US" sz="2000" b="0" kern="0" dirty="0" err="1">
                <a:latin typeface="Consolas"/>
              </a:rPr>
              <a:t>par_t</a:t>
            </a:r>
            <a:r>
              <a:rPr lang="en-US" sz="2000" b="0" kern="0" dirty="0">
                <a:latin typeface="Consolas"/>
              </a:rPr>
              <a:t>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endParaRPr lang="en-US" sz="2000" b="0" kern="0" dirty="0">
              <a:latin typeface="Consolas"/>
            </a:endParaRP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*</a:t>
            </a:r>
            <a:r>
              <a:rPr lang="nl-NL" sz="2000" kern="0" dirty="0">
                <a:solidFill>
                  <a:prstClr val="black"/>
                </a:solidFill>
                <a:latin typeface="Consolas"/>
              </a:rPr>
              <a:t>taak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 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*pp)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par_t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p = *(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par_t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*)pp;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n-NO" sz="2000" b="0" kern="0" dirty="0">
                <a:solidFill>
                  <a:srgbClr val="0000FF"/>
                </a:solidFill>
                <a:latin typeface="Consolas"/>
              </a:rPr>
              <a:t>    for</a:t>
            </a:r>
            <a:r>
              <a:rPr lang="nn-NO" sz="2000" b="0" kern="0" dirty="0">
                <a:solidFill>
                  <a:prstClr val="black"/>
                </a:solidFill>
                <a:latin typeface="Consolas"/>
              </a:rPr>
              <a:t> (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int </a:t>
            </a:r>
            <a:r>
              <a:rPr lang="nn-NO" sz="2000" b="0" kern="0" dirty="0">
                <a:solidFill>
                  <a:prstClr val="black"/>
                </a:solidFill>
                <a:latin typeface="Consolas"/>
              </a:rPr>
              <a:t>i = 0; i &lt; p.times; i++)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usleep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(p.us);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    puts(p.msg);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}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NULL;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77562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Pthread</a:t>
            </a:r>
            <a:r>
              <a:rPr lang="nl-NL" dirty="0"/>
              <a:t> met parameter (2 van 2)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25</a:t>
            </a:fld>
            <a:endParaRPr lang="nl-NL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15491" y="1119272"/>
            <a:ext cx="8389689" cy="459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int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main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</a:t>
            </a:r>
            <a:r>
              <a:rPr lang="nl-NL" sz="2000" b="0" kern="0" dirty="0" err="1">
                <a:solidFill>
                  <a:srgbClr val="0000FF"/>
                </a:solidFill>
                <a:latin typeface="Consolas"/>
              </a:rPr>
              <a:t>void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 {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Board_init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pthread_t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t1, t2;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endParaRPr lang="nl-NL" sz="2000" b="0" kern="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fr-FR" sz="2000" kern="0" dirty="0" err="1">
                <a:solidFill>
                  <a:prstClr val="black"/>
                </a:solidFill>
                <a:latin typeface="Consolas"/>
              </a:rPr>
              <a:t>par_t</a:t>
            </a:r>
            <a:r>
              <a:rPr lang="fr-FR" sz="2000" kern="0" dirty="0">
                <a:solidFill>
                  <a:prstClr val="black"/>
                </a:solidFill>
                <a:latin typeface="Consolas"/>
              </a:rPr>
              <a:t> p1 = {</a:t>
            </a:r>
            <a:r>
              <a:rPr lang="nl-NL" sz="2000" kern="0" dirty="0">
                <a:solidFill>
                  <a:srgbClr val="A31515"/>
                </a:solidFill>
                <a:latin typeface="Consolas"/>
              </a:rPr>
              <a:t>"Taak 1 zegt: hallo"</a:t>
            </a:r>
            <a:r>
              <a:rPr lang="fr-FR" sz="2000" kern="0" dirty="0">
                <a:solidFill>
                  <a:prstClr val="black"/>
                </a:solidFill>
                <a:latin typeface="Consolas"/>
              </a:rPr>
              <a:t>, 100000, 9};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fr-FR" sz="200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fr-FR" sz="2000" kern="0" dirty="0" err="1">
                <a:solidFill>
                  <a:prstClr val="black"/>
                </a:solidFill>
                <a:latin typeface="Consolas"/>
              </a:rPr>
              <a:t>par_t</a:t>
            </a:r>
            <a:r>
              <a:rPr lang="fr-FR" sz="2000" kern="0" dirty="0">
                <a:solidFill>
                  <a:prstClr val="black"/>
                </a:solidFill>
                <a:latin typeface="Consolas"/>
              </a:rPr>
              <a:t> p2 = {</a:t>
            </a:r>
            <a:r>
              <a:rPr lang="nl-NL" sz="2000" kern="0" dirty="0">
                <a:solidFill>
                  <a:srgbClr val="A31515"/>
                </a:solidFill>
                <a:latin typeface="Consolas"/>
              </a:rPr>
              <a:t>"Taak 2 zegt: ook hallo"</a:t>
            </a:r>
            <a:r>
              <a:rPr lang="fr-FR" sz="2000" kern="0" dirty="0">
                <a:solidFill>
                  <a:prstClr val="black"/>
                </a:solidFill>
                <a:latin typeface="Consolas"/>
              </a:rPr>
              <a:t>, 200000, 11};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endParaRPr lang="fr-FR" sz="2000" kern="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fr-FR" sz="2000" kern="0" dirty="0">
                <a:solidFill>
                  <a:prstClr val="black"/>
                </a:solidFill>
                <a:latin typeface="Consolas"/>
              </a:rPr>
              <a:t> </a:t>
            </a:r>
            <a:r>
              <a:rPr lang="en-US" sz="2000" kern="0" dirty="0">
                <a:solidFill>
                  <a:prstClr val="black"/>
                </a:solidFill>
                <a:latin typeface="Consolas"/>
              </a:rPr>
              <a:t>   </a:t>
            </a:r>
            <a:r>
              <a:rPr lang="en-US" sz="2000" b="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(&amp;t1, NULL, </a:t>
            </a:r>
            <a:r>
              <a:rPr lang="en-US" sz="2000" kern="0" dirty="0">
                <a:solidFill>
                  <a:prstClr val="black"/>
                </a:solidFill>
                <a:latin typeface="Consolas"/>
              </a:rPr>
              <a:t>&amp;</a:t>
            </a:r>
            <a:r>
              <a:rPr lang="en-US" sz="2000" kern="0" dirty="0" err="1">
                <a:solidFill>
                  <a:prstClr val="black"/>
                </a:solidFill>
                <a:latin typeface="Consolas"/>
              </a:rPr>
              <a:t>taak</a:t>
            </a:r>
            <a:r>
              <a:rPr lang="en-US" sz="2000" kern="0" dirty="0">
                <a:solidFill>
                  <a:prstClr val="black"/>
                </a:solidFill>
                <a:latin typeface="Consolas"/>
              </a:rPr>
              <a:t>, &amp;p1</a:t>
            </a: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en-US" sz="2000" b="0" kern="0" dirty="0" err="1">
                <a:solidFill>
                  <a:prstClr val="black"/>
                </a:solidFill>
                <a:latin typeface="Consolas"/>
              </a:rPr>
              <a:t>pthread_create</a:t>
            </a: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(&amp;t2, NULL, </a:t>
            </a:r>
            <a:r>
              <a:rPr lang="en-US" sz="2000" kern="0" dirty="0">
                <a:solidFill>
                  <a:prstClr val="black"/>
                </a:solidFill>
                <a:latin typeface="Consolas"/>
              </a:rPr>
              <a:t>&amp;</a:t>
            </a:r>
            <a:r>
              <a:rPr lang="en-US" sz="2000" kern="0" dirty="0" err="1">
                <a:solidFill>
                  <a:prstClr val="black"/>
                </a:solidFill>
                <a:latin typeface="Consolas"/>
              </a:rPr>
              <a:t>taak</a:t>
            </a:r>
            <a:r>
              <a:rPr lang="en-US" sz="2000" kern="0" dirty="0">
                <a:solidFill>
                  <a:prstClr val="black"/>
                </a:solidFill>
                <a:latin typeface="Consolas"/>
              </a:rPr>
              <a:t>, &amp;p2</a:t>
            </a:r>
            <a:r>
              <a:rPr lang="en-US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endParaRPr lang="nl-NL" sz="2000" b="0" kern="0" dirty="0">
              <a:solidFill>
                <a:prstClr val="black"/>
              </a:solidFill>
              <a:latin typeface="Consolas"/>
            </a:endParaRP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puts(</a:t>
            </a:r>
            <a:r>
              <a:rPr lang="nl-NL" sz="2000" b="0" kern="0" dirty="0">
                <a:solidFill>
                  <a:srgbClr val="A31515"/>
                </a:solidFill>
                <a:latin typeface="Consolas"/>
              </a:rPr>
              <a:t>"Ready... Go!"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 err="1">
                <a:solidFill>
                  <a:prstClr val="black"/>
                </a:solidFill>
                <a:latin typeface="Consolas"/>
              </a:rPr>
              <a:t>BIOS_start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();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   </a:t>
            </a:r>
            <a:r>
              <a:rPr lang="nl-NL" sz="2000" b="0" kern="0" dirty="0">
                <a:solidFill>
                  <a:srgbClr val="0000FF"/>
                </a:solidFill>
                <a:latin typeface="Consolas"/>
              </a:rPr>
              <a:t>return</a:t>
            </a: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 0;</a:t>
            </a:r>
          </a:p>
          <a:p>
            <a:pPr marL="0" lvl="0" indent="0">
              <a:spcBef>
                <a:spcPts val="0"/>
              </a:spcBef>
              <a:buClr>
                <a:srgbClr val="0000FF"/>
              </a:buClr>
              <a:buNone/>
            </a:pPr>
            <a:r>
              <a:rPr lang="nl-NL" sz="2000" b="0" kern="0" dirty="0">
                <a:solidFill>
                  <a:prstClr val="black"/>
                </a:solidFill>
                <a:latin typeface="Consolas"/>
              </a:rPr>
              <a:t>}</a:t>
            </a: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7324848" y="5104800"/>
            <a:ext cx="1015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source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04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Uitvoer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48517" y="1129308"/>
            <a:ext cx="6696744" cy="429566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defRPr kumimoji="1" sz="2400">
                <a:solidFill>
                  <a:schemeClr val="hlink"/>
                </a:solidFill>
                <a:latin typeface="Univers" pitchFamily="34" charset="0"/>
              </a:defRPr>
            </a:lvl1pPr>
            <a:lvl2pPr marL="742950" indent="-285750">
              <a:defRPr kumimoji="1" sz="2400">
                <a:solidFill>
                  <a:schemeClr val="hlink"/>
                </a:solidFill>
                <a:latin typeface="Univers" pitchFamily="34" charset="0"/>
              </a:defRPr>
            </a:lvl2pPr>
            <a:lvl3pPr marL="11430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3pPr>
            <a:lvl4pPr marL="16002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4pPr>
            <a:lvl5pPr marL="2057400" indent="-228600">
              <a:defRPr kumimoji="1" sz="2400">
                <a:solidFill>
                  <a:schemeClr val="hlink"/>
                </a:solidFill>
                <a:latin typeface="Univers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hlink"/>
                </a:solidFill>
                <a:latin typeface="Univers" pitchFamily="34" charset="0"/>
              </a:defRPr>
            </a:lvl9pPr>
          </a:lstStyle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[Cortex_M4_0] Ready... Go!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1 zegt: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  <a:p>
            <a:r>
              <a:rPr lang="nl-NL" sz="1300" dirty="0">
                <a:solidFill>
                  <a:schemeClr val="bg1"/>
                </a:solidFill>
                <a:latin typeface="Lucida Console" pitchFamily="49" charset="0"/>
              </a:rPr>
              <a:t>Taak 2 zegt: ook hallo</a:t>
            </a:r>
          </a:p>
        </p:txBody>
      </p:sp>
    </p:spTree>
    <p:extLst>
      <p:ext uri="{BB962C8B-B14F-4D97-AF65-F5344CB8AC3E}">
        <p14:creationId xmlns:p14="http://schemas.microsoft.com/office/powerpoint/2010/main" val="2019446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slag!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Aan de slag met </a:t>
            </a:r>
            <a:r>
              <a:rPr lang="nl-NL" dirty="0">
                <a:solidFill>
                  <a:srgbClr val="C00000"/>
                </a:solidFill>
                <a:hlinkClick r:id="rId2"/>
              </a:rPr>
              <a:t>Opdrachten_Week_4_Lab_1.pdf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79" y="2137420"/>
            <a:ext cx="6032500" cy="2794000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27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777380"/>
            <a:ext cx="3806082" cy="379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175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doet een OS?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dirty="0"/>
              <a:t>Wat is de belangrijkste functie van een OS (zoals Windows 10 / Linux / Android / iOS)?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M.b.v. een OS kun je meerdere taken concurrent uitvoeren op één machine.</a:t>
            </a:r>
          </a:p>
          <a:p>
            <a:pPr marL="914400" lvl="1"/>
            <a:r>
              <a:rPr lang="nl-NL" sz="2400" dirty="0"/>
              <a:t>Concurrent is “gelijktijdig”. </a:t>
            </a:r>
          </a:p>
          <a:p>
            <a:pPr marL="982662" lvl="2"/>
            <a:r>
              <a:rPr lang="nl-NL" sz="2000" dirty="0"/>
              <a:t>Op een </a:t>
            </a:r>
            <a:r>
              <a:rPr lang="nl-NL" sz="2000" dirty="0" err="1"/>
              <a:t>multicore</a:t>
            </a:r>
            <a:r>
              <a:rPr lang="nl-NL" sz="2000" dirty="0"/>
              <a:t> machine echt gelijktijdig, op een single-</a:t>
            </a:r>
            <a:r>
              <a:rPr lang="nl-NL" sz="2000" dirty="0" err="1"/>
              <a:t>core</a:t>
            </a:r>
            <a:r>
              <a:rPr lang="nl-NL" sz="2000" dirty="0"/>
              <a:t> machine schijnbaar gelijktijdig.</a:t>
            </a:r>
          </a:p>
          <a:p>
            <a:pPr marL="914400" lvl="1"/>
            <a:r>
              <a:rPr lang="nl-NL" sz="2400" dirty="0"/>
              <a:t>Het OS verdeelt de beschikbare resources (bronnen)  CPU, memory, I/O, enzovoort over de taken.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467544" y="5009466"/>
            <a:ext cx="3321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Zie je boek: hoofdstuk 12</a:t>
            </a:r>
          </a:p>
        </p:txBody>
      </p:sp>
    </p:spTree>
    <p:extLst>
      <p:ext uri="{BB962C8B-B14F-4D97-AF65-F5344CB8AC3E}">
        <p14:creationId xmlns:p14="http://schemas.microsoft.com/office/powerpoint/2010/main" val="106649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RTOS versus GPOS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985292"/>
            <a:ext cx="4104456" cy="4464496"/>
          </a:xfrm>
        </p:spPr>
        <p:txBody>
          <a:bodyPr/>
          <a:lstStyle/>
          <a:p>
            <a:r>
              <a:rPr lang="nl-NL" sz="2800" dirty="0">
                <a:solidFill>
                  <a:srgbClr val="C00000"/>
                </a:solidFill>
              </a:rPr>
              <a:t>GPOS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OS beschermt taken (applicaties) t.o.v. elkaar.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OS is de baas (bepaalt prioriteiten van de taken).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Optimaliseert </a:t>
            </a:r>
            <a:r>
              <a:rPr lang="nl-NL" sz="2800" dirty="0" err="1"/>
              <a:t>throughput</a:t>
            </a:r>
            <a:r>
              <a:rPr lang="nl-NL" sz="2800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 bwMode="auto">
          <a:xfrm>
            <a:off x="4895528" y="991638"/>
            <a:ext cx="4104456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r>
              <a:rPr lang="nl-NL" sz="2800" b="0" kern="0" dirty="0">
                <a:solidFill>
                  <a:srgbClr val="C00000"/>
                </a:solidFill>
              </a:rPr>
              <a:t>RTOS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0" kern="0" dirty="0"/>
              <a:t>Taken werken samen.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0" kern="0" dirty="0"/>
              <a:t>Programmeur is de baas (bepaalt prioriteiten van de taken).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0" kern="0" dirty="0"/>
              <a:t>Responsetijden zijn voorspelbaar.</a:t>
            </a:r>
          </a:p>
        </p:txBody>
      </p:sp>
      <p:cxnSp>
        <p:nvCxnSpPr>
          <p:cNvPr id="7" name="Rechte verbindingslijn 6"/>
          <p:cNvCxnSpPr/>
          <p:nvPr/>
        </p:nvCxnSpPr>
        <p:spPr bwMode="auto">
          <a:xfrm>
            <a:off x="4572000" y="991638"/>
            <a:ext cx="0" cy="446449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kstvak 7"/>
          <p:cNvSpPr txBox="1"/>
          <p:nvPr/>
        </p:nvSpPr>
        <p:spPr>
          <a:xfrm>
            <a:off x="323528" y="5147573"/>
            <a:ext cx="3832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Geschikt voor pc en telefoon.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5418349" y="4801716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Geschikt voor </a:t>
            </a:r>
            <a:r>
              <a:rPr lang="nl-NL" b="0" dirty="0" err="1">
                <a:solidFill>
                  <a:srgbClr val="C00000"/>
                </a:solidFill>
                <a:latin typeface="Calibri" panose="020F0502020204030204" pitchFamily="34" charset="0"/>
              </a:rPr>
              <a:t>embedded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 system.</a:t>
            </a:r>
          </a:p>
        </p:txBody>
      </p:sp>
    </p:spTree>
    <p:extLst>
      <p:ext uri="{BB962C8B-B14F-4D97-AF65-F5344CB8AC3E}">
        <p14:creationId xmlns:p14="http://schemas.microsoft.com/office/powerpoint/2010/main" val="428636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 </a:t>
            </a:r>
            <a:r>
              <a:rPr lang="nl-NL" dirty="0" err="1"/>
              <a:t>embedded</a:t>
            </a:r>
            <a:r>
              <a:rPr lang="nl-NL" dirty="0"/>
              <a:t> systeem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grpSp>
        <p:nvGrpSpPr>
          <p:cNvPr id="36" name="Groep 35"/>
          <p:cNvGrpSpPr/>
          <p:nvPr/>
        </p:nvGrpSpPr>
        <p:grpSpPr>
          <a:xfrm>
            <a:off x="179512" y="985292"/>
            <a:ext cx="8712968" cy="4680520"/>
            <a:chOff x="745140" y="1125538"/>
            <a:chExt cx="10998314" cy="5553075"/>
          </a:xfrm>
        </p:grpSpPr>
        <p:sp>
          <p:nvSpPr>
            <p:cNvPr id="37" name="Rectangle 4"/>
            <p:cNvSpPr>
              <a:spLocks noChangeArrowheads="1"/>
            </p:cNvSpPr>
            <p:nvPr/>
          </p:nvSpPr>
          <p:spPr bwMode="auto">
            <a:xfrm>
              <a:off x="3216275" y="2708921"/>
              <a:ext cx="2951163" cy="1899593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38" name="Oval 5"/>
            <p:cNvSpPr>
              <a:spLocks noChangeArrowheads="1"/>
            </p:cNvSpPr>
            <p:nvPr/>
          </p:nvSpPr>
          <p:spPr bwMode="auto">
            <a:xfrm>
              <a:off x="3648075" y="3060805"/>
              <a:ext cx="596900" cy="652255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T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0" name="Oval 8"/>
            <p:cNvSpPr>
              <a:spLocks noChangeArrowheads="1"/>
            </p:cNvSpPr>
            <p:nvPr/>
          </p:nvSpPr>
          <p:spPr bwMode="auto">
            <a:xfrm>
              <a:off x="5087938" y="3060805"/>
              <a:ext cx="596900" cy="652255"/>
            </a:xfrm>
            <a:prstGeom prst="ellipse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P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1" name="Rectangle 9"/>
            <p:cNvSpPr>
              <a:spLocks noChangeArrowheads="1"/>
            </p:cNvSpPr>
            <p:nvPr/>
          </p:nvSpPr>
          <p:spPr bwMode="auto">
            <a:xfrm>
              <a:off x="2478088" y="4879827"/>
              <a:ext cx="1000956" cy="463846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Switch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3" name="Rectangle 12"/>
            <p:cNvSpPr>
              <a:spLocks noChangeArrowheads="1"/>
            </p:cNvSpPr>
            <p:nvPr/>
          </p:nvSpPr>
          <p:spPr bwMode="auto">
            <a:xfrm>
              <a:off x="7034214" y="4376590"/>
              <a:ext cx="705619" cy="463846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DAC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4" name="Rectangle 13"/>
            <p:cNvSpPr>
              <a:spLocks noChangeArrowheads="1"/>
            </p:cNvSpPr>
            <p:nvPr/>
          </p:nvSpPr>
          <p:spPr bwMode="auto">
            <a:xfrm>
              <a:off x="6672263" y="2360465"/>
              <a:ext cx="712352" cy="463846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ADC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5" name="Rectangle 14"/>
            <p:cNvSpPr>
              <a:spLocks noChangeArrowheads="1"/>
            </p:cNvSpPr>
            <p:nvPr/>
          </p:nvSpPr>
          <p:spPr bwMode="auto">
            <a:xfrm>
              <a:off x="3359150" y="2071540"/>
              <a:ext cx="712352" cy="463846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ADC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6" name="Rectangle 18"/>
            <p:cNvSpPr>
              <a:spLocks noChangeArrowheads="1"/>
            </p:cNvSpPr>
            <p:nvPr/>
          </p:nvSpPr>
          <p:spPr bwMode="auto">
            <a:xfrm>
              <a:off x="2235200" y="1352402"/>
              <a:ext cx="1952114" cy="463846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thermocouple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7" name="Rectangle 19"/>
            <p:cNvSpPr>
              <a:spLocks noChangeArrowheads="1"/>
            </p:cNvSpPr>
            <p:nvPr/>
          </p:nvSpPr>
          <p:spPr bwMode="auto">
            <a:xfrm>
              <a:off x="6723064" y="1423840"/>
              <a:ext cx="2677697" cy="463846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pressure transducer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8" name="Rectangle 20"/>
            <p:cNvSpPr>
              <a:spLocks noChangeArrowheads="1"/>
            </p:cNvSpPr>
            <p:nvPr/>
          </p:nvSpPr>
          <p:spPr bwMode="auto">
            <a:xfrm>
              <a:off x="1884363" y="6032352"/>
              <a:ext cx="1002688" cy="463846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heater</a:t>
              </a:r>
              <a:endPara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49" name="Rectangle 21"/>
            <p:cNvSpPr>
              <a:spLocks noChangeArrowheads="1"/>
            </p:cNvSpPr>
            <p:nvPr/>
          </p:nvSpPr>
          <p:spPr bwMode="auto">
            <a:xfrm>
              <a:off x="8591551" y="5384652"/>
              <a:ext cx="1674667" cy="463846"/>
            </a:xfrm>
            <a:prstGeom prst="rect">
              <a:avLst/>
            </a:prstGeom>
            <a:solidFill>
              <a:srgbClr val="FFFFFF"/>
            </a:solidFill>
            <a:ln w="28575" algn="ctr">
              <a:solidFill>
                <a:sysClr val="windowText" lastClr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pump/valve</a:t>
              </a: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pic>
          <p:nvPicPr>
            <p:cNvPr id="50" name="Picture 2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5775" y="1125538"/>
              <a:ext cx="1512888" cy="1439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51" name="Picture 2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0188" y="1916113"/>
              <a:ext cx="1028700" cy="1104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cxnSp>
          <p:nvCxnSpPr>
            <p:cNvPr id="52" name="AutoShape 38"/>
            <p:cNvCxnSpPr>
              <a:cxnSpLocks noChangeShapeType="1"/>
              <a:stCxn id="40" idx="4"/>
              <a:endCxn id="43" idx="0"/>
            </p:cNvCxnSpPr>
            <p:nvPr/>
          </p:nvCxnSpPr>
          <p:spPr bwMode="auto">
            <a:xfrm rot="16200000" flipH="1">
              <a:off x="6054941" y="3044507"/>
              <a:ext cx="663531" cy="2000635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1F497D">
                  <a:lumMod val="60000"/>
                  <a:lumOff val="4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3" name="AutoShape 39"/>
            <p:cNvCxnSpPr>
              <a:cxnSpLocks noChangeShapeType="1"/>
              <a:stCxn id="46" idx="2"/>
              <a:endCxn id="45" idx="0"/>
            </p:cNvCxnSpPr>
            <p:nvPr/>
          </p:nvCxnSpPr>
          <p:spPr bwMode="auto">
            <a:xfrm rot="16200000" flipH="1">
              <a:off x="3335645" y="1691860"/>
              <a:ext cx="255292" cy="504069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1F497D">
                  <a:lumMod val="60000"/>
                  <a:lumOff val="4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4" name="AutoShape 40"/>
            <p:cNvCxnSpPr>
              <a:cxnSpLocks noChangeShapeType="1"/>
              <a:stCxn id="45" idx="2"/>
              <a:endCxn id="38" idx="0"/>
            </p:cNvCxnSpPr>
            <p:nvPr/>
          </p:nvCxnSpPr>
          <p:spPr bwMode="auto">
            <a:xfrm rot="16200000" flipH="1">
              <a:off x="3568216" y="2682496"/>
              <a:ext cx="525418" cy="231199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1F497D">
                  <a:lumMod val="60000"/>
                  <a:lumOff val="4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5" name="AutoShape 41"/>
            <p:cNvCxnSpPr>
              <a:cxnSpLocks noChangeShapeType="1"/>
              <a:stCxn id="47" idx="2"/>
              <a:endCxn id="44" idx="0"/>
            </p:cNvCxnSpPr>
            <p:nvPr/>
          </p:nvCxnSpPr>
          <p:spPr bwMode="auto">
            <a:xfrm rot="5400000">
              <a:off x="7308788" y="1607340"/>
              <a:ext cx="472779" cy="1033473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1F497D">
                  <a:lumMod val="60000"/>
                  <a:lumOff val="4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56" name="AutoShape 42"/>
            <p:cNvCxnSpPr>
              <a:cxnSpLocks noChangeShapeType="1"/>
              <a:stCxn id="44" idx="2"/>
              <a:endCxn id="40" idx="6"/>
            </p:cNvCxnSpPr>
            <p:nvPr/>
          </p:nvCxnSpPr>
          <p:spPr bwMode="auto">
            <a:xfrm rot="5400000">
              <a:off x="6075330" y="2433822"/>
              <a:ext cx="562621" cy="1343601"/>
            </a:xfrm>
            <a:prstGeom prst="curvedConnector2">
              <a:avLst/>
            </a:prstGeom>
            <a:noFill/>
            <a:ln w="38100">
              <a:solidFill>
                <a:srgbClr val="1F497D">
                  <a:lumMod val="60000"/>
                  <a:lumOff val="4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0" name="AutoShape 46"/>
            <p:cNvCxnSpPr>
              <a:cxnSpLocks noChangeShapeType="1"/>
              <a:stCxn id="43" idx="2"/>
              <a:endCxn id="49" idx="0"/>
            </p:cNvCxnSpPr>
            <p:nvPr/>
          </p:nvCxnSpPr>
          <p:spPr bwMode="auto">
            <a:xfrm rot="16200000" flipH="1">
              <a:off x="8135845" y="4091614"/>
              <a:ext cx="544216" cy="2041861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1F497D">
                  <a:lumMod val="60000"/>
                  <a:lumOff val="4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1" name="AutoShape 47"/>
            <p:cNvCxnSpPr>
              <a:cxnSpLocks noChangeShapeType="1"/>
              <a:stCxn id="38" idx="4"/>
              <a:endCxn id="41" idx="0"/>
            </p:cNvCxnSpPr>
            <p:nvPr/>
          </p:nvCxnSpPr>
          <p:spPr bwMode="auto">
            <a:xfrm rot="5400000">
              <a:off x="2879162" y="3812465"/>
              <a:ext cx="1166768" cy="967959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1F497D">
                  <a:lumMod val="60000"/>
                  <a:lumOff val="4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62" name="AutoShape 48"/>
            <p:cNvCxnSpPr>
              <a:cxnSpLocks noChangeShapeType="1"/>
              <a:stCxn id="41" idx="2"/>
              <a:endCxn id="48" idx="0"/>
            </p:cNvCxnSpPr>
            <p:nvPr/>
          </p:nvCxnSpPr>
          <p:spPr bwMode="auto">
            <a:xfrm rot="5400000">
              <a:off x="2337799" y="5391584"/>
              <a:ext cx="688679" cy="592859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1F497D">
                  <a:lumMod val="60000"/>
                  <a:lumOff val="40000"/>
                </a:srgb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pic>
          <p:nvPicPr>
            <p:cNvPr id="63" name="Picture 49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15" b="27791"/>
            <a:stretch>
              <a:fillRect/>
            </a:stretch>
          </p:blipFill>
          <p:spPr bwMode="auto">
            <a:xfrm>
              <a:off x="2782889" y="5445125"/>
              <a:ext cx="2447925" cy="1233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65" name="Picture 5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0100" y="3357563"/>
              <a:ext cx="2247901" cy="20891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6" name="Arc 10"/>
            <p:cNvSpPr/>
            <p:nvPr/>
          </p:nvSpPr>
          <p:spPr>
            <a:xfrm rot="10800000">
              <a:off x="745140" y="1655763"/>
              <a:ext cx="1397804" cy="4467297"/>
            </a:xfrm>
            <a:prstGeom prst="arc">
              <a:avLst>
                <a:gd name="adj1" fmla="val 16200000"/>
                <a:gd name="adj2" fmla="val 5310131"/>
              </a:avLst>
            </a:prstGeom>
            <a:noFill/>
            <a:ln w="44450" cap="flat" cmpd="sng" algn="ctr">
              <a:solidFill>
                <a:srgbClr val="C00000">
                  <a:alpha val="35000"/>
                </a:srgbClr>
              </a:solidFill>
              <a:prstDash val="solid"/>
              <a:headEnd type="none"/>
              <a:tailEnd type="triangl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7" name="Arc 41"/>
            <p:cNvSpPr/>
            <p:nvPr/>
          </p:nvSpPr>
          <p:spPr>
            <a:xfrm>
              <a:off x="10354545" y="2276872"/>
              <a:ext cx="1388909" cy="3328749"/>
            </a:xfrm>
            <a:prstGeom prst="arc">
              <a:avLst>
                <a:gd name="adj1" fmla="val 16200000"/>
                <a:gd name="adj2" fmla="val 5310131"/>
              </a:avLst>
            </a:prstGeom>
            <a:noFill/>
            <a:ln w="44450" cap="flat" cmpd="sng" algn="ctr">
              <a:solidFill>
                <a:srgbClr val="C00000">
                  <a:alpha val="35000"/>
                </a:srgbClr>
              </a:solidFill>
              <a:prstDash val="solid"/>
              <a:headEnd type="triangle"/>
              <a:tailEnd type="none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8" name="Tekstvak 67"/>
          <p:cNvSpPr txBox="1"/>
          <p:nvPr/>
        </p:nvSpPr>
        <p:spPr>
          <a:xfrm>
            <a:off x="578791" y="2497460"/>
            <a:ext cx="12939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0" dirty="0" err="1">
                <a:solidFill>
                  <a:srgbClr val="C00000"/>
                </a:solidFill>
                <a:latin typeface="Calibri" panose="020F0502020204030204" pitchFamily="34" charset="0"/>
              </a:rPr>
              <a:t>Lijkt</a:t>
            </a:r>
            <a:r>
              <a:rPr lang="en-US" b="0" dirty="0">
                <a:solidFill>
                  <a:srgbClr val="C00000"/>
                </a:solidFill>
                <a:latin typeface="Calibri" panose="020F0502020204030204" pitchFamily="34" charset="0"/>
              </a:rPr>
              <a:t> op</a:t>
            </a:r>
          </a:p>
          <a:p>
            <a:pPr algn="ctr"/>
            <a:r>
              <a:rPr lang="en-US" b="0" dirty="0">
                <a:solidFill>
                  <a:srgbClr val="C00000"/>
                </a:solidFill>
                <a:latin typeface="Calibri" panose="020F0502020204030204" pitchFamily="34" charset="0"/>
              </a:rPr>
              <a:t>Yourdon </a:t>
            </a:r>
          </a:p>
          <a:p>
            <a:pPr algn="ctr"/>
            <a:r>
              <a:rPr lang="en-US" b="0" dirty="0">
                <a:solidFill>
                  <a:srgbClr val="C00000"/>
                </a:solidFill>
                <a:latin typeface="Calibri" panose="020F0502020204030204" pitchFamily="34" charset="0"/>
              </a:rPr>
              <a:t>DFD!</a:t>
            </a:r>
            <a:endParaRPr lang="nl-NL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06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Beschikbare</a:t>
            </a:r>
            <a:r>
              <a:rPr lang="en-US" dirty="0"/>
              <a:t> </a:t>
            </a:r>
            <a:r>
              <a:rPr lang="en-US" dirty="0" err="1"/>
              <a:t>functies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58774" y="1268413"/>
            <a:ext cx="6013425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double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readTemp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(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void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void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writeSwitch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(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bool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i);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double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readPres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(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void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void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writeDAC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(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double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d);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bool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tempControl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(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double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temp);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double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</a:t>
            </a:r>
            <a:r>
              <a:rPr kumimoji="1" lang="nl-NL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presControl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(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double</a:t>
            </a:r>
            <a:r>
              <a:rPr kumimoji="1" lang="nl-NL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  <a:ea typeface="+mn-ea"/>
                <a:cs typeface="+mn-cs"/>
              </a:rPr>
              <a:t> pres);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endParaRPr kumimoji="1" lang="nl-NL" sz="2000" b="0" i="0" u="none" strike="noStrike" kern="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179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Oplossing</a:t>
            </a:r>
            <a:r>
              <a:rPr lang="en-US" dirty="0"/>
              <a:t> </a:t>
            </a:r>
            <a:r>
              <a:rPr lang="en-US" dirty="0" err="1"/>
              <a:t>zonder</a:t>
            </a:r>
            <a:r>
              <a:rPr lang="en-US" dirty="0"/>
              <a:t> OS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94469" y="1057300"/>
            <a:ext cx="8281987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Char char="l"/>
              <a:defRPr kumimoji="1"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</a:rPr>
              <a:t>int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main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(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</a:rPr>
              <a:t>void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)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</a:rPr>
              <a:t>double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temp, pres,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dac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</a:rPr>
              <a:t>bool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switch_;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</a:rPr>
              <a:t>while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(1) 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    temp =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readTemp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    switch_ =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tempControl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(temp);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   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writeSwitch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(switch_);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    pres =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readPres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   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dac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=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presControl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(pres);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    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writeDAC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(</a:t>
            </a:r>
            <a:r>
              <a:rPr kumimoji="1" lang="nl-NL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dac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en-US" sz="1800" b="0" kern="0" dirty="0">
                <a:solidFill>
                  <a:prstClr val="black"/>
                </a:solidFill>
                <a:latin typeface="Consolas"/>
              </a:rPr>
              <a:t>	 sleep(1);</a:t>
            </a:r>
            <a:endParaRPr kumimoji="1" lang="nl-NL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   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/>
              </a:rPr>
              <a:t>return</a:t>
            </a: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 0;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1" lang="nl-N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/>
              </a:rPr>
              <a:t>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rgbClr val="0000FF"/>
              </a:buClr>
              <a:buSzPct val="90000"/>
              <a:buFont typeface="Wingdings" pitchFamily="2" charset="2"/>
              <a:buNone/>
              <a:tabLst/>
              <a:defRPr/>
            </a:pPr>
            <a:endParaRPr kumimoji="1" lang="nl-NL" sz="1800" b="0" i="0" u="none" strike="noStrike" kern="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821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Problemen</a:t>
            </a:r>
            <a:r>
              <a:rPr lang="en-US" dirty="0"/>
              <a:t> van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oplossing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395536" y="985292"/>
            <a:ext cx="8352928" cy="352839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Sample </a:t>
            </a:r>
            <a:r>
              <a:rPr lang="nl-NL" sz="2800" dirty="0" err="1"/>
              <a:t>rate</a:t>
            </a:r>
            <a:r>
              <a:rPr lang="nl-NL" sz="2800" dirty="0"/>
              <a:t> van temperatuur en druk is </a:t>
            </a:r>
            <a:r>
              <a:rPr lang="nl-NL" sz="2800" dirty="0">
                <a:solidFill>
                  <a:srgbClr val="C00000"/>
                </a:solidFill>
              </a:rPr>
              <a:t>gelijk</a:t>
            </a:r>
            <a:r>
              <a:rPr lang="nl-NL" sz="2800" dirty="0"/>
              <a:t>.</a:t>
            </a:r>
          </a:p>
          <a:p>
            <a:pPr marL="914400" lvl="1"/>
            <a:r>
              <a:rPr lang="nl-NL" sz="2400" dirty="0"/>
              <a:t>Kan wel wat aan worden gedaan met tellers maar: Wat doe je als </a:t>
            </a:r>
            <a:r>
              <a:rPr lang="nl-NL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pressureControl</a:t>
            </a:r>
            <a:r>
              <a:rPr lang="nl-NL" sz="2400" dirty="0"/>
              <a:t> langer duurt dan gewenste sample </a:t>
            </a:r>
            <a:r>
              <a:rPr lang="nl-NL" sz="2400" dirty="0" err="1"/>
              <a:t>rate</a:t>
            </a:r>
            <a:r>
              <a:rPr lang="nl-NL" sz="2400" dirty="0"/>
              <a:t> van temperatuur?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Als </a:t>
            </a:r>
            <a:r>
              <a:rPr lang="nl-NL" sz="2800" dirty="0" err="1">
                <a:latin typeface="Consolas" panose="020B0609020204030204" pitchFamily="49" charset="0"/>
                <a:cs typeface="Consolas" panose="020B0609020204030204" pitchFamily="49" charset="0"/>
              </a:rPr>
              <a:t>readTemperature</a:t>
            </a:r>
            <a:r>
              <a:rPr lang="nl-NL" sz="2800" dirty="0"/>
              <a:t> vastloopt (blijft pollen) dan loopt ook de drukregeling vast.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457200"/>
            <a:endParaRPr lang="nl-NL" sz="2800" dirty="0"/>
          </a:p>
          <a:p>
            <a:pPr marL="914400" lvl="1"/>
            <a:endParaRPr lang="nl-NL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07269" y="3914586"/>
            <a:ext cx="7129462" cy="1201737"/>
          </a:xfrm>
          <a:prstGeom prst="rect">
            <a:avLst/>
          </a:prstGeom>
          <a:solidFill>
            <a:srgbClr val="FBE0DF"/>
          </a:solidFill>
          <a:ln>
            <a:solidFill>
              <a:srgbClr val="C00000"/>
            </a:solidFill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defRPr/>
            </a:pPr>
            <a:r>
              <a:rPr kumimoji="1" lang="nl-NL" b="0" dirty="0">
                <a:solidFill>
                  <a:srgbClr val="0000CC"/>
                </a:solidFill>
                <a:latin typeface="Calibri"/>
                <a:ea typeface="+mn-ea"/>
              </a:rPr>
              <a:t>De temperatuurregeling en de drukregeling zijn twee afzonderlijke “</a:t>
            </a:r>
            <a:r>
              <a:rPr kumimoji="1" lang="nl-NL" b="0" dirty="0">
                <a:solidFill>
                  <a:srgbClr val="006600"/>
                </a:solidFill>
                <a:latin typeface="Calibri"/>
                <a:ea typeface="+mn-ea"/>
              </a:rPr>
              <a:t>processen</a:t>
            </a:r>
            <a:r>
              <a:rPr kumimoji="1" lang="nl-NL" b="0" dirty="0">
                <a:solidFill>
                  <a:srgbClr val="0000CC"/>
                </a:solidFill>
                <a:latin typeface="Calibri"/>
                <a:ea typeface="+mn-ea"/>
              </a:rPr>
              <a:t>”. Maar in het sequentiële programma zitten ze verweven!</a:t>
            </a:r>
          </a:p>
        </p:txBody>
      </p:sp>
    </p:spTree>
    <p:extLst>
      <p:ext uri="{BB962C8B-B14F-4D97-AF65-F5344CB8AC3E}">
        <p14:creationId xmlns:p14="http://schemas.microsoft.com/office/powerpoint/2010/main" val="102204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</a:t>
            </a:r>
            <a:r>
              <a:rPr lang="en-US" dirty="0" err="1"/>
              <a:t>oplossing</a:t>
            </a:r>
            <a:r>
              <a:rPr lang="en-US" dirty="0"/>
              <a:t> met OS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323528" y="2065412"/>
            <a:ext cx="72728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 err="1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tempThread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(</a:t>
            </a:r>
            <a:r>
              <a:rPr kumimoji="1" lang="nl-NL" sz="1800" b="0" kern="0" dirty="0" err="1">
                <a:solidFill>
                  <a:srgbClr val="0000FF"/>
                </a:solidFill>
                <a:latin typeface="Consolas"/>
                <a:ea typeface="+mn-ea"/>
              </a:rPr>
              <a:t>void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) {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</a:t>
            </a:r>
            <a:r>
              <a:rPr kumimoji="1" lang="nl-NL" sz="1800" b="0" kern="0" dirty="0">
                <a:solidFill>
                  <a:srgbClr val="0000FF"/>
                </a:solidFill>
                <a:latin typeface="Consolas"/>
                <a:ea typeface="+mn-ea"/>
              </a:rPr>
              <a:t>double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temp;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</a:t>
            </a:r>
            <a:r>
              <a:rPr kumimoji="1" lang="nl-NL" sz="1800" b="0" kern="0" dirty="0">
                <a:solidFill>
                  <a:srgbClr val="0000FF"/>
                </a:solidFill>
                <a:latin typeface="Consolas"/>
                <a:ea typeface="+mn-ea"/>
              </a:rPr>
              <a:t>int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switch_;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</a:t>
            </a:r>
            <a:r>
              <a:rPr kumimoji="1" lang="nl-NL" sz="1800" b="0" kern="0" dirty="0" err="1">
                <a:solidFill>
                  <a:srgbClr val="0000FF"/>
                </a:solidFill>
                <a:latin typeface="Consolas"/>
                <a:ea typeface="+mn-ea"/>
              </a:rPr>
              <a:t>while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(1) {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    temp =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readTemp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();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	 switch_ =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tempControl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(temp);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	 </a:t>
            </a:r>
            <a:r>
              <a:rPr kumimoji="1" lang="nl-NL" sz="1800" b="0" kern="0" dirty="0" err="1">
                <a:solidFill>
                  <a:prstClr val="black"/>
                </a:solidFill>
                <a:latin typeface="Consolas"/>
                <a:ea typeface="+mn-ea"/>
              </a:rPr>
              <a:t>writeSwitch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(switch_);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    sleep(</a:t>
            </a:r>
            <a:r>
              <a:rPr kumimoji="1" lang="nl-NL" sz="1800" kern="0" dirty="0">
                <a:solidFill>
                  <a:prstClr val="black"/>
                </a:solidFill>
                <a:latin typeface="Consolas"/>
                <a:ea typeface="+mn-ea"/>
              </a:rPr>
              <a:t>3</a:t>
            </a: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);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    }</a:t>
            </a:r>
          </a:p>
          <a:p>
            <a:pPr lvl="0">
              <a:spcBef>
                <a:spcPts val="0"/>
              </a:spcBef>
              <a:buClr>
                <a:srgbClr val="0000FF"/>
              </a:buClr>
              <a:buSzPct val="90000"/>
            </a:pPr>
            <a:r>
              <a:rPr kumimoji="1" lang="nl-NL" sz="1800" b="0" kern="0" dirty="0">
                <a:solidFill>
                  <a:prstClr val="black"/>
                </a:solidFill>
                <a:latin typeface="Consolas"/>
                <a:ea typeface="+mn-ea"/>
              </a:rPr>
              <a:t>}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323528" y="1222511"/>
            <a:ext cx="3318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0" dirty="0" err="1">
                <a:solidFill>
                  <a:srgbClr val="C00000"/>
                </a:solidFill>
                <a:latin typeface="Calibri" panose="020F0502020204030204" pitchFamily="34" charset="0"/>
              </a:rPr>
              <a:t>Definieer</a:t>
            </a:r>
            <a:r>
              <a:rPr lang="en-US" sz="2800" b="0" dirty="0">
                <a:solidFill>
                  <a:srgbClr val="C00000"/>
                </a:solidFill>
                <a:latin typeface="Calibri" panose="020F0502020204030204" pitchFamily="34" charset="0"/>
              </a:rPr>
              <a:t> twee taken:</a:t>
            </a:r>
            <a:endParaRPr lang="nl-NL" sz="2800" b="0" dirty="0" err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088615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HR 1">
      <a:dk1>
        <a:srgbClr val="000066"/>
      </a:dk1>
      <a:lt1>
        <a:srgbClr val="FFFFFF"/>
      </a:lt1>
      <a:dk2>
        <a:srgbClr val="000000"/>
      </a:dk2>
      <a:lt2>
        <a:srgbClr val="808080"/>
      </a:lt2>
      <a:accent1>
        <a:srgbClr val="000066"/>
      </a:accent1>
      <a:accent2>
        <a:srgbClr val="B10538"/>
      </a:accent2>
      <a:accent3>
        <a:srgbClr val="FBCC19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42C7"/>
      </a:hlink>
      <a:folHlink>
        <a:srgbClr val="0042C7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BE0DF"/>
        </a:solidFill>
        <a:ln w="9525" cap="flat" cmpd="sng" algn="ctr">
          <a:solidFill>
            <a:srgbClr val="C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r="http://schemas.openxmlformats.org/officeDocument/2006/relationships" xmlns:p="http://schemas.openxmlformats.org/presentationml/2006/main"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b="0" dirty="0" smtClean="0">
            <a:latin typeface="Calibri" panose="020F0502020204030204" pitchFamily="34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368582-F340-48C1-9CD3-16BF51AC381B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2192</TotalTime>
  <Words>2190</Words>
  <Application>Microsoft Office PowerPoint</Application>
  <PresentationFormat>On-screen Show (16:10)</PresentationFormat>
  <Paragraphs>387</Paragraphs>
  <Slides>27</Slides>
  <Notes>0</Notes>
  <HiddenSlides>6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Consolas</vt:lpstr>
      <vt:lpstr>Lucida Console</vt:lpstr>
      <vt:lpstr>Lucida Grande</vt:lpstr>
      <vt:lpstr>Open Sans</vt:lpstr>
      <vt:lpstr>Verdana</vt:lpstr>
      <vt:lpstr>Wingdings</vt:lpstr>
      <vt:lpstr>hoofdstuk pagina</vt:lpstr>
      <vt:lpstr>1_tekst pagina</vt:lpstr>
      <vt:lpstr>EMS20  Week 4  Lab 1</vt:lpstr>
      <vt:lpstr>Leerdoelen  Week 4  Lab 1</vt:lpstr>
      <vt:lpstr>Wat doet een OS?</vt:lpstr>
      <vt:lpstr>RTOS versus GPOS</vt:lpstr>
      <vt:lpstr>Voorbeeld embedded systeem</vt:lpstr>
      <vt:lpstr>Beschikbare functies</vt:lpstr>
      <vt:lpstr>Oplossing zonder OS</vt:lpstr>
      <vt:lpstr>Problemen van deze oplossing</vt:lpstr>
      <vt:lpstr>Concurrent oplossing met OS</vt:lpstr>
      <vt:lpstr>Concurrent oplossing met OS</vt:lpstr>
      <vt:lpstr>Dit lab: POSIX</vt:lpstr>
      <vt:lpstr>C</vt:lpstr>
      <vt:lpstr>Pointers naar functies</vt:lpstr>
      <vt:lpstr>Pointers naar functies</vt:lpstr>
      <vt:lpstr>Pointers naar functies</vt:lpstr>
      <vt:lpstr>Pointers naar functies</vt:lpstr>
      <vt:lpstr>Pointers naar functies</vt:lpstr>
      <vt:lpstr>Uitvoer</vt:lpstr>
      <vt:lpstr>void *</vt:lpstr>
      <vt:lpstr>void *</vt:lpstr>
      <vt:lpstr>Pthread (1 van 2)</vt:lpstr>
      <vt:lpstr>Pthread (2 van 2)</vt:lpstr>
      <vt:lpstr>Uitvoer</vt:lpstr>
      <vt:lpstr>Pthread met parameter (1 van 2)</vt:lpstr>
      <vt:lpstr>Pthread met parameter (2 van 2)</vt:lpstr>
      <vt:lpstr>Uitvoer</vt:lpstr>
      <vt:lpstr>Aan de slag!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Versluis, D. (Daniel)</cp:lastModifiedBy>
  <cp:revision>91</cp:revision>
  <cp:lastPrinted>2013-05-13T15:29:32Z</cp:lastPrinted>
  <dcterms:created xsi:type="dcterms:W3CDTF">2017-11-15T06:58:38Z</dcterms:created>
  <dcterms:modified xsi:type="dcterms:W3CDTF">2022-09-16T09:56:12Z</dcterms:modified>
</cp:coreProperties>
</file>