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7" r:id="rId3"/>
    <p:sldId id="288" r:id="rId4"/>
    <p:sldId id="289" r:id="rId5"/>
    <p:sldId id="292" r:id="rId6"/>
    <p:sldId id="290" r:id="rId7"/>
    <p:sldId id="293" r:id="rId8"/>
    <p:sldId id="302" r:id="rId9"/>
    <p:sldId id="294" r:id="rId10"/>
    <p:sldId id="301" r:id="rId11"/>
    <p:sldId id="259" r:id="rId12"/>
    <p:sldId id="297" r:id="rId13"/>
    <p:sldId id="260" r:id="rId14"/>
    <p:sldId id="279" r:id="rId15"/>
    <p:sldId id="295" r:id="rId16"/>
    <p:sldId id="296" r:id="rId17"/>
    <p:sldId id="298" r:id="rId18"/>
    <p:sldId id="299" r:id="rId19"/>
    <p:sldId id="300" r:id="rId20"/>
    <p:sldId id="286" r:id="rId21"/>
  </p:sldIdLst>
  <p:sldSz cx="12192000" cy="6858000"/>
  <p:notesSz cx="10223500" cy="7099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2101" autoAdjust="0"/>
  </p:normalViewPr>
  <p:slideViewPr>
    <p:cSldViewPr>
      <p:cViewPr varScale="1">
        <p:scale>
          <a:sx n="122" d="100"/>
          <a:sy n="122" d="100"/>
        </p:scale>
        <p:origin x="10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790952" y="0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30/08/2021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743103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90952" y="6743103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0952" y="0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30/08/2021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46375" y="531813"/>
            <a:ext cx="47307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2350" y="3372168"/>
            <a:ext cx="8178800" cy="319468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0952" y="6743103"/>
            <a:ext cx="4430183" cy="35496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2746375" y="531813"/>
            <a:ext cx="4730750" cy="2662237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00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620688"/>
            <a:ext cx="1750574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3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3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ROS01 Week 1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208568" y="5953894"/>
            <a:ext cx="918841" cy="865188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68207" y="6553498"/>
            <a:ext cx="2833407" cy="2603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rojz@hr.nl" TargetMode="External"/><Relationship Id="rId2" Type="http://schemas.openxmlformats.org/officeDocument/2006/relationships/hyperlink" Target="mailto:versd@hr.n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3352" y="5949280"/>
            <a:ext cx="2520280" cy="7920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versd@hr.nl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brojz@hr.nl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7928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/>
              <a:t>ROS01</a:t>
            </a:r>
          </a:p>
          <a:p>
            <a:r>
              <a:rPr lang="nl-NL" dirty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75920" y="4653136"/>
            <a:ext cx="5832648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1</a:t>
            </a:r>
          </a:p>
          <a:p>
            <a:pPr algn="ctr">
              <a:spcBef>
                <a:spcPct val="0"/>
              </a:spcBef>
              <a:defRPr/>
            </a:pPr>
            <a:r>
              <a:rPr lang="nl-NL" sz="4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Introduction</a:t>
            </a: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Leerdoelen (2 van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497" y="960438"/>
            <a:ext cx="1124712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17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1: 	</a:t>
            </a:r>
            <a:r>
              <a:rPr lang="nl-N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nl-N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Blinking</a:t>
            </a:r>
            <a:r>
              <a:rPr lang="nl-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l-NL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leds</a:t>
            </a:r>
            <a:endParaRPr lang="nl-N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nl-NL" dirty="0"/>
              <a:t>Week 2:	</a:t>
            </a:r>
            <a:r>
              <a:rPr lang="en-US" dirty="0"/>
              <a:t>Super loop construct with an ISR</a:t>
            </a:r>
            <a:endParaRPr lang="nl-NL" dirty="0"/>
          </a:p>
          <a:p>
            <a:r>
              <a:rPr lang="nl-NL" dirty="0"/>
              <a:t>Week 3: 	</a:t>
            </a:r>
            <a:r>
              <a:rPr lang="nl-NL" dirty="0" err="1"/>
              <a:t>Cooperative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4: 	Pre-</a:t>
            </a:r>
            <a:r>
              <a:rPr lang="nl-NL" dirty="0" err="1"/>
              <a:t>emptive</a:t>
            </a:r>
            <a:r>
              <a:rPr lang="nl-NL" dirty="0"/>
              <a:t> </a:t>
            </a:r>
            <a:r>
              <a:rPr lang="nl-NL" dirty="0" err="1"/>
              <a:t>Scheduling</a:t>
            </a:r>
            <a:endParaRPr lang="nl-NL" dirty="0"/>
          </a:p>
          <a:p>
            <a:r>
              <a:rPr lang="nl-NL" dirty="0"/>
              <a:t>Week 5: 	TI-RTOS</a:t>
            </a:r>
          </a:p>
          <a:p>
            <a:r>
              <a:rPr lang="nl-NL" dirty="0"/>
              <a:t>Week 6:	</a:t>
            </a:r>
            <a:r>
              <a:rPr lang="en-US" dirty="0" err="1"/>
              <a:t>Schedulability</a:t>
            </a:r>
            <a:r>
              <a:rPr lang="en-US" dirty="0"/>
              <a:t> Analyses, Priority Assignment</a:t>
            </a:r>
            <a:endParaRPr lang="nl-NL" dirty="0"/>
          </a:p>
          <a:p>
            <a:r>
              <a:rPr lang="nl-NL" dirty="0"/>
              <a:t>Week 7: 	Response Time Analyses</a:t>
            </a:r>
          </a:p>
          <a:p>
            <a:r>
              <a:rPr lang="nl-NL" dirty="0"/>
              <a:t>Week 8:	</a:t>
            </a:r>
            <a:r>
              <a:rPr lang="nl-NL" dirty="0" err="1"/>
              <a:t>Finalizing</a:t>
            </a:r>
            <a:r>
              <a:rPr lang="nl-NL" dirty="0"/>
              <a:t> </a:t>
            </a:r>
            <a:r>
              <a:rPr lang="nl-NL" dirty="0" err="1"/>
              <a:t>Final</a:t>
            </a:r>
            <a:r>
              <a:rPr lang="nl-NL" dirty="0"/>
              <a:t> </a:t>
            </a:r>
            <a:r>
              <a:rPr lang="nl-NL" dirty="0" err="1"/>
              <a:t>Assigment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Learning Goals Week 1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learn:</a:t>
            </a:r>
          </a:p>
          <a:p>
            <a:pPr lvl="1"/>
            <a:r>
              <a:rPr lang="en-US" dirty="0"/>
              <a:t>the architecture of the CC3220S;</a:t>
            </a:r>
          </a:p>
          <a:p>
            <a:pPr lvl="1"/>
            <a:r>
              <a:rPr lang="en-US" dirty="0"/>
              <a:t>how to write software to control the </a:t>
            </a:r>
            <a:r>
              <a:rPr lang="en-US" dirty="0" err="1"/>
              <a:t>leds</a:t>
            </a:r>
            <a:r>
              <a:rPr lang="en-US" dirty="0"/>
              <a:t> on different abstraction levels.</a:t>
            </a:r>
          </a:p>
          <a:p>
            <a:endParaRPr lang="en-US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303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Development Platform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err="1"/>
              <a:t>SimpleLink</a:t>
            </a:r>
            <a:r>
              <a:rPr lang="nl-NL" dirty="0"/>
              <a:t>™ Wi-Fi® CC3220S </a:t>
            </a:r>
            <a:r>
              <a:rPr lang="nl-NL" dirty="0" err="1"/>
              <a:t>LaunchPad</a:t>
            </a:r>
            <a:r>
              <a:rPr lang="nl-NL" dirty="0"/>
              <a:t>™</a:t>
            </a:r>
            <a:endParaRPr lang="en-US" dirty="0"/>
          </a:p>
          <a:p>
            <a:pPr>
              <a:buFontTx/>
              <a:buChar char="-"/>
            </a:pPr>
            <a:endParaRPr lang="nl-NL" dirty="0"/>
          </a:p>
          <a:p>
            <a:pPr marL="0" indent="0">
              <a:buNone/>
            </a:pPr>
            <a:r>
              <a:rPr lang="nl-NL" dirty="0"/>
              <a:t>CC3220S </a:t>
            </a:r>
            <a:r>
              <a:rPr lang="nl-NL" dirty="0" err="1"/>
              <a:t>SoC</a:t>
            </a:r>
            <a:r>
              <a:rPr lang="nl-NL" dirty="0"/>
              <a:t>:</a:t>
            </a:r>
          </a:p>
          <a:p>
            <a:pPr marL="914400" lvl="1"/>
            <a:r>
              <a:rPr lang="nl-NL" dirty="0"/>
              <a:t>32-bit ARM® Cortex®-M4</a:t>
            </a:r>
          </a:p>
          <a:p>
            <a:pPr marL="914400" lvl="1"/>
            <a:r>
              <a:rPr lang="nl-NL" dirty="0"/>
              <a:t>Wifi processor</a:t>
            </a:r>
          </a:p>
          <a:p>
            <a:pPr marL="914400" lvl="1"/>
            <a:r>
              <a:rPr lang="nl-NL" dirty="0"/>
              <a:t>Wifi radio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1156638"/>
            <a:ext cx="5294247" cy="527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59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Software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Development Environment Options</a:t>
            </a:r>
          </a:p>
          <a:p>
            <a:pPr lvl="1"/>
            <a:r>
              <a:rPr lang="en-US" b="1" dirty="0"/>
              <a:t>TI Code Composer Studio</a:t>
            </a:r>
          </a:p>
          <a:p>
            <a:pPr lvl="2"/>
            <a:r>
              <a:rPr lang="en-US" dirty="0"/>
              <a:t>Based on Eclipse</a:t>
            </a:r>
          </a:p>
          <a:p>
            <a:pPr lvl="2"/>
            <a:r>
              <a:rPr lang="en-US" dirty="0"/>
              <a:t>Optimized compiler</a:t>
            </a:r>
          </a:p>
          <a:p>
            <a:pPr lvl="2"/>
            <a:r>
              <a:rPr lang="en-US" dirty="0"/>
              <a:t>Fully functional</a:t>
            </a:r>
            <a:endParaRPr lang="nl-NL" dirty="0"/>
          </a:p>
          <a:p>
            <a:pPr lvl="1"/>
            <a:r>
              <a:rPr lang="en-US" dirty="0"/>
              <a:t>IAR Embedded Workbench</a:t>
            </a:r>
          </a:p>
          <a:p>
            <a:pPr lvl="2"/>
            <a:r>
              <a:rPr lang="en-US" dirty="0"/>
              <a:t>Professional and well supported</a:t>
            </a:r>
          </a:p>
          <a:p>
            <a:pPr lvl="2"/>
            <a:r>
              <a:rPr lang="en-US" dirty="0"/>
              <a:t>Free version is size limited</a:t>
            </a:r>
          </a:p>
          <a:p>
            <a:pPr lvl="1"/>
            <a:r>
              <a:rPr lang="en-US" dirty="0"/>
              <a:t>DIY (e.g. Eclipse, arm-</a:t>
            </a:r>
            <a:r>
              <a:rPr lang="en-US" dirty="0" err="1"/>
              <a:t>gcc</a:t>
            </a:r>
            <a:r>
              <a:rPr lang="en-US" dirty="0"/>
              <a:t>, </a:t>
            </a:r>
            <a:r>
              <a:rPr lang="en-US" dirty="0" err="1"/>
              <a:t>gdb</a:t>
            </a:r>
            <a:r>
              <a:rPr lang="en-US" dirty="0"/>
              <a:t> ...)</a:t>
            </a:r>
          </a:p>
          <a:p>
            <a:pPr lvl="2"/>
            <a:r>
              <a:rPr lang="en-US" dirty="0"/>
              <a:t>Hassle setting up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65" y="1649758"/>
            <a:ext cx="3776751" cy="2082767"/>
          </a:xfrm>
          <a:prstGeom prst="rect">
            <a:avLst/>
          </a:prstGeom>
        </p:spPr>
      </p:pic>
      <p:pic>
        <p:nvPicPr>
          <p:cNvPr id="3074" name="Picture 2" descr="http://johndayautomotivelectronics.com/wp-content/uploads/2012/11/EW80512000x120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528" y="3562983"/>
            <a:ext cx="3730472" cy="225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969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CC3220 </a:t>
            </a:r>
            <a:r>
              <a:rPr lang="nl-NL" dirty="0" err="1"/>
              <a:t>SimpleLink</a:t>
            </a:r>
            <a:r>
              <a:rPr lang="nl-NL" dirty="0"/>
              <a:t>™ Wi-Fi® </a:t>
            </a:r>
            <a:r>
              <a:rPr lang="nl-NL" dirty="0" err="1"/>
              <a:t>LaunchPad</a:t>
            </a:r>
            <a:r>
              <a:rPr lang="nl-NL" dirty="0"/>
              <a:t>™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184" y="790462"/>
            <a:ext cx="8013632" cy="574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97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CC3220S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753" y="911282"/>
            <a:ext cx="4464495" cy="557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64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Abstraction</a:t>
            </a:r>
            <a:r>
              <a:rPr lang="nl-NL" dirty="0"/>
              <a:t> </a:t>
            </a:r>
            <a:r>
              <a:rPr lang="nl-NL" dirty="0" err="1"/>
              <a:t>layers</a:t>
            </a:r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94" y="1340768"/>
            <a:ext cx="11556833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86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Abstraction</a:t>
            </a:r>
            <a:r>
              <a:rPr lang="nl-NL" dirty="0"/>
              <a:t> </a:t>
            </a:r>
            <a:r>
              <a:rPr lang="nl-NL" dirty="0" err="1"/>
              <a:t>Layers</a:t>
            </a:r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/>
          </a:p>
        </p:txBody>
      </p:sp>
      <p:grpSp>
        <p:nvGrpSpPr>
          <p:cNvPr id="33" name="Groep 32"/>
          <p:cNvGrpSpPr/>
          <p:nvPr/>
        </p:nvGrpSpPr>
        <p:grpSpPr>
          <a:xfrm>
            <a:off x="1961728" y="1632005"/>
            <a:ext cx="8268544" cy="4101251"/>
            <a:chOff x="1020157" y="1632005"/>
            <a:chExt cx="7022297" cy="3265423"/>
          </a:xfrm>
        </p:grpSpPr>
        <p:pic>
          <p:nvPicPr>
            <p:cNvPr id="19" name="Afbeelding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7808" y="2206710"/>
              <a:ext cx="2798347" cy="2690718"/>
            </a:xfrm>
            <a:prstGeom prst="rect">
              <a:avLst/>
            </a:prstGeom>
          </p:spPr>
        </p:pic>
        <p:sp>
          <p:nvSpPr>
            <p:cNvPr id="20" name="Rechthoek 19"/>
            <p:cNvSpPr/>
            <p:nvPr/>
          </p:nvSpPr>
          <p:spPr bwMode="auto">
            <a:xfrm>
              <a:off x="3167844" y="1632005"/>
              <a:ext cx="2808312" cy="57606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nl-NL" sz="2800" dirty="0">
                  <a:solidFill>
                    <a:srgbClr val="FFFFFF"/>
                  </a:solidFill>
                  <a:ea typeface="ＭＳ Ｐゴシック" pitchFamily="-48" charset="-128"/>
                </a:rPr>
                <a:t>Application</a:t>
              </a:r>
            </a:p>
          </p:txBody>
        </p:sp>
        <p:grpSp>
          <p:nvGrpSpPr>
            <p:cNvPr id="21" name="Groep 20"/>
            <p:cNvGrpSpPr/>
            <p:nvPr/>
          </p:nvGrpSpPr>
          <p:grpSpPr>
            <a:xfrm>
              <a:off x="1020157" y="2153969"/>
              <a:ext cx="3695859" cy="1495619"/>
              <a:chOff x="1020157" y="2153969"/>
              <a:chExt cx="3695859" cy="1495619"/>
            </a:xfrm>
          </p:grpSpPr>
          <p:sp>
            <p:nvSpPr>
              <p:cNvPr id="22" name="Ovaal 21"/>
              <p:cNvSpPr/>
              <p:nvPr/>
            </p:nvSpPr>
            <p:spPr bwMode="auto">
              <a:xfrm>
                <a:off x="3059832" y="2208069"/>
                <a:ext cx="1656184" cy="144151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ＭＳ Ｐゴシック" pitchFamily="-48" charset="-128"/>
                </a:endParaRPr>
              </a:p>
            </p:txBody>
          </p:sp>
          <p:cxnSp>
            <p:nvCxnSpPr>
              <p:cNvPr id="23" name="Rechte verbindingslijn 22"/>
              <p:cNvCxnSpPr/>
              <p:nvPr/>
            </p:nvCxnSpPr>
            <p:spPr bwMode="auto">
              <a:xfrm>
                <a:off x="2339752" y="2569468"/>
                <a:ext cx="720080" cy="264969"/>
              </a:xfrm>
              <a:prstGeom prst="line">
                <a:avLst/>
              </a:prstGeom>
              <a:solidFill>
                <a:srgbClr val="BBE0E3"/>
              </a:solidFill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4" name="Tekstvak 23"/>
              <p:cNvSpPr txBox="1"/>
              <p:nvPr/>
            </p:nvSpPr>
            <p:spPr>
              <a:xfrm>
                <a:off x="1020157" y="2153969"/>
                <a:ext cx="1559071" cy="465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MS PGothic" panose="020B0600070205080204" pitchFamily="34" charset="-128"/>
                  </a:rPr>
                  <a:t>This</a:t>
                </a:r>
                <a:r>
                  <a:rPr kumimoji="0" lang="nl-NL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MS PGothic" panose="020B0600070205080204" pitchFamily="34" charset="-128"/>
                  </a:rPr>
                  <a:t> week</a:t>
                </a:r>
              </a:p>
            </p:txBody>
          </p:sp>
        </p:grpSp>
        <p:grpSp>
          <p:nvGrpSpPr>
            <p:cNvPr id="25" name="Groep 24"/>
            <p:cNvGrpSpPr/>
            <p:nvPr/>
          </p:nvGrpSpPr>
          <p:grpSpPr>
            <a:xfrm>
              <a:off x="1172557" y="3145532"/>
              <a:ext cx="4551571" cy="1080120"/>
              <a:chOff x="1172557" y="3145532"/>
              <a:chExt cx="4551571" cy="1080120"/>
            </a:xfrm>
          </p:grpSpPr>
          <p:sp>
            <p:nvSpPr>
              <p:cNvPr id="26" name="Ovaal 25"/>
              <p:cNvSpPr/>
              <p:nvPr/>
            </p:nvSpPr>
            <p:spPr bwMode="auto">
              <a:xfrm>
                <a:off x="3491880" y="3574862"/>
                <a:ext cx="2232248" cy="650790"/>
              </a:xfrm>
              <a:prstGeom prst="ellipse">
                <a:avLst/>
              </a:prstGeom>
              <a:noFill/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ＭＳ Ｐゴシック" pitchFamily="-48" charset="-128"/>
                </a:endParaRPr>
              </a:p>
            </p:txBody>
          </p:sp>
          <p:cxnSp>
            <p:nvCxnSpPr>
              <p:cNvPr id="27" name="Rechte verbindingslijn 26"/>
              <p:cNvCxnSpPr/>
              <p:nvPr/>
            </p:nvCxnSpPr>
            <p:spPr bwMode="auto">
              <a:xfrm>
                <a:off x="2468597" y="3574862"/>
                <a:ext cx="1023283" cy="339695"/>
              </a:xfrm>
              <a:prstGeom prst="line">
                <a:avLst/>
              </a:prstGeom>
              <a:solidFill>
                <a:srgbClr val="BBE0E3"/>
              </a:solidFill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8" name="Tekstvak 27"/>
              <p:cNvSpPr txBox="1"/>
              <p:nvPr/>
            </p:nvSpPr>
            <p:spPr>
              <a:xfrm>
                <a:off x="1172557" y="3145532"/>
                <a:ext cx="1559071" cy="465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MS PGothic" panose="020B0600070205080204" pitchFamily="34" charset="-128"/>
                  </a:rPr>
                  <a:t>This</a:t>
                </a:r>
                <a:r>
                  <a:rPr kumimoji="0" lang="nl-NL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MS PGothic" panose="020B0600070205080204" pitchFamily="34" charset="-128"/>
                  </a:rPr>
                  <a:t> week</a:t>
                </a:r>
              </a:p>
            </p:txBody>
          </p:sp>
        </p:grpSp>
        <p:grpSp>
          <p:nvGrpSpPr>
            <p:cNvPr id="29" name="Groep 28"/>
            <p:cNvGrpSpPr/>
            <p:nvPr/>
          </p:nvGrpSpPr>
          <p:grpSpPr>
            <a:xfrm>
              <a:off x="4427984" y="2115904"/>
              <a:ext cx="3614470" cy="1535043"/>
              <a:chOff x="4427984" y="2115904"/>
              <a:chExt cx="3614470" cy="1535043"/>
            </a:xfrm>
          </p:grpSpPr>
          <p:sp>
            <p:nvSpPr>
              <p:cNvPr id="30" name="Ovaal 29"/>
              <p:cNvSpPr/>
              <p:nvPr/>
            </p:nvSpPr>
            <p:spPr bwMode="auto">
              <a:xfrm>
                <a:off x="4427984" y="2209428"/>
                <a:ext cx="1656184" cy="144151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ＭＳ Ｐゴシック" pitchFamily="-48" charset="-128"/>
                </a:endParaRPr>
              </a:p>
            </p:txBody>
          </p:sp>
          <p:cxnSp>
            <p:nvCxnSpPr>
              <p:cNvPr id="31" name="Rechte verbindingslijn 30"/>
              <p:cNvCxnSpPr/>
              <p:nvPr/>
            </p:nvCxnSpPr>
            <p:spPr bwMode="auto">
              <a:xfrm flipV="1">
                <a:off x="6084168" y="2569467"/>
                <a:ext cx="774086" cy="313481"/>
              </a:xfrm>
              <a:prstGeom prst="line">
                <a:avLst/>
              </a:prstGeom>
              <a:solidFill>
                <a:srgbClr val="BBE0E3"/>
              </a:solidFill>
              <a:ln w="381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2" name="Tekstvak 31"/>
              <p:cNvSpPr txBox="1"/>
              <p:nvPr/>
            </p:nvSpPr>
            <p:spPr>
              <a:xfrm>
                <a:off x="6815563" y="2115904"/>
                <a:ext cx="1226891" cy="4655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MS PGothic" panose="020B0600070205080204" pitchFamily="34" charset="-128"/>
                  </a:rPr>
                  <a:t>Week 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691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TI </a:t>
            </a:r>
            <a:r>
              <a:rPr lang="nl-NL" dirty="0" err="1"/>
              <a:t>SimpleLink</a:t>
            </a:r>
            <a:r>
              <a:rPr lang="nl-NL" dirty="0"/>
              <a:t>™</a:t>
            </a:r>
            <a:endParaRPr lang="nl-NL" baseline="30000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/>
          </a:p>
        </p:txBody>
      </p:sp>
      <p:grpSp>
        <p:nvGrpSpPr>
          <p:cNvPr id="11" name="Groep 10"/>
          <p:cNvGrpSpPr/>
          <p:nvPr/>
        </p:nvGrpSpPr>
        <p:grpSpPr>
          <a:xfrm>
            <a:off x="1055441" y="1701945"/>
            <a:ext cx="10760365" cy="3836598"/>
            <a:chOff x="78528" y="1920139"/>
            <a:chExt cx="8901070" cy="3109980"/>
          </a:xfrm>
        </p:grpSpPr>
        <p:sp>
          <p:nvSpPr>
            <p:cNvPr id="6" name="Tekstvak 5"/>
            <p:cNvSpPr txBox="1"/>
            <p:nvPr/>
          </p:nvSpPr>
          <p:spPr>
            <a:xfrm>
              <a:off x="614618" y="4351450"/>
              <a:ext cx="529347" cy="3742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400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wifi</a:t>
              </a:r>
            </a:p>
          </p:txBody>
        </p:sp>
        <p:sp>
          <p:nvSpPr>
            <p:cNvPr id="7" name="Tekstvak 6"/>
            <p:cNvSpPr txBox="1"/>
            <p:nvPr/>
          </p:nvSpPr>
          <p:spPr>
            <a:xfrm>
              <a:off x="3349351" y="4356506"/>
              <a:ext cx="2373414" cy="6736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400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BLE </a:t>
              </a:r>
            </a:p>
            <a:p>
              <a:pPr algn="ctr"/>
              <a:r>
                <a:rPr lang="nl-NL" sz="2400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Bluetooth low energy</a:t>
              </a:r>
            </a:p>
          </p:txBody>
        </p:sp>
        <p:sp>
          <p:nvSpPr>
            <p:cNvPr id="8" name="Tekstvak 7"/>
            <p:cNvSpPr txBox="1"/>
            <p:nvPr/>
          </p:nvSpPr>
          <p:spPr>
            <a:xfrm>
              <a:off x="5693264" y="4330501"/>
              <a:ext cx="1533142" cy="3742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400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Sub-1 GHz RF</a:t>
              </a:r>
            </a:p>
          </p:txBody>
        </p:sp>
        <p:sp>
          <p:nvSpPr>
            <p:cNvPr id="9" name="Tekstvak 8"/>
            <p:cNvSpPr txBox="1"/>
            <p:nvPr/>
          </p:nvSpPr>
          <p:spPr>
            <a:xfrm>
              <a:off x="7590564" y="4329384"/>
              <a:ext cx="1342196" cy="6736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2400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Sub-1 GHz. </a:t>
              </a:r>
            </a:p>
            <a:p>
              <a:pPr algn="ctr"/>
              <a:r>
                <a:rPr lang="nl-NL" sz="2400" b="0" dirty="0">
                  <a:solidFill>
                    <a:srgbClr val="C00000"/>
                  </a:solidFill>
                  <a:latin typeface="Calibri" panose="020F0502020204030204" pitchFamily="34" charset="0"/>
                </a:rPr>
                <a:t>2.4 GHz</a:t>
              </a:r>
            </a:p>
          </p:txBody>
        </p:sp>
        <p:pic>
          <p:nvPicPr>
            <p:cNvPr id="10" name="Afbeelding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528" y="1920139"/>
              <a:ext cx="8901070" cy="24313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848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an embedded system?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</a:t>
            </a:r>
          </a:p>
          <a:p>
            <a:pPr lvl="1"/>
            <a:r>
              <a:rPr lang="en-US" dirty="0"/>
              <a:t>Specific purpose</a:t>
            </a:r>
          </a:p>
          <a:p>
            <a:pPr lvl="1"/>
            <a:r>
              <a:rPr lang="en-US" dirty="0"/>
              <a:t>Very limited resources</a:t>
            </a:r>
          </a:p>
          <a:p>
            <a:pPr lvl="1"/>
            <a:r>
              <a:rPr lang="en-US" dirty="0"/>
              <a:t>Very limited interface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2050" name="Picture 2" descr="http://g01.a.alicdn.com/kf/HTB1sp2PIVXXXXbLXpXXq6xXFXXXm/White-LCD-Display-Thermostat-Temperature-Controller-Electric-Heating-Thermostats-BYC03-H3-16A-1p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1340768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475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working on assignment week 1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7165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an embedded system?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</a:t>
            </a:r>
          </a:p>
          <a:p>
            <a:pPr lvl="1"/>
            <a:r>
              <a:rPr lang="en-US" dirty="0"/>
              <a:t>Limited set of purposes</a:t>
            </a:r>
          </a:p>
          <a:p>
            <a:pPr lvl="1"/>
            <a:r>
              <a:rPr lang="en-US" dirty="0"/>
              <a:t>Bigger but still limited resources</a:t>
            </a:r>
          </a:p>
          <a:p>
            <a:pPr lvl="1"/>
            <a:r>
              <a:rPr lang="en-US" dirty="0"/>
              <a:t>Intuitive interface</a:t>
            </a:r>
          </a:p>
          <a:p>
            <a:pPr lvl="1"/>
            <a:r>
              <a:rPr lang="en-US" dirty="0"/>
              <a:t>Connected to the </a:t>
            </a:r>
            <a:r>
              <a:rPr lang="en-US" dirty="0" err="1"/>
              <a:t>IoT</a:t>
            </a:r>
            <a:endParaRPr lang="nl-NL" dirty="0"/>
          </a:p>
          <a:p>
            <a:pPr lvl="1"/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3074" name="Picture 2" descr="http://nest.lampiris.be/sites/nest/files/Nest_20_NL_fin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3711759"/>
            <a:ext cx="358140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emerce.nl/content/uploads/2015/07/Toon-Eneco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908" y="755547"/>
            <a:ext cx="5327456" cy="403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937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Problem with modern applications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i="1" dirty="0"/>
              <a:t>Reading  out </a:t>
            </a:r>
            <a:r>
              <a:rPr lang="en-US" i="1" dirty="0">
                <a:solidFill>
                  <a:schemeClr val="tx2"/>
                </a:solidFill>
              </a:rPr>
              <a:t>multiple sensors </a:t>
            </a:r>
            <a:r>
              <a:rPr lang="en-US" i="1" dirty="0"/>
              <a:t>to drive </a:t>
            </a:r>
            <a:r>
              <a:rPr lang="en-US" i="1" dirty="0">
                <a:solidFill>
                  <a:schemeClr val="tx2"/>
                </a:solidFill>
              </a:rPr>
              <a:t>multiple actuators </a:t>
            </a:r>
            <a:r>
              <a:rPr lang="en-US" i="1" dirty="0"/>
              <a:t>while performing </a:t>
            </a:r>
            <a:r>
              <a:rPr lang="en-US" i="1" dirty="0">
                <a:solidFill>
                  <a:schemeClr val="tx2"/>
                </a:solidFill>
              </a:rPr>
              <a:t>multiple algorithms </a:t>
            </a:r>
            <a:r>
              <a:rPr lang="en-US" i="1" dirty="0"/>
              <a:t>while responding within a </a:t>
            </a:r>
            <a:r>
              <a:rPr lang="en-US" i="1" dirty="0">
                <a:solidFill>
                  <a:schemeClr val="tx2"/>
                </a:solidFill>
              </a:rPr>
              <a:t>set period of time</a:t>
            </a:r>
          </a:p>
          <a:p>
            <a:pPr marL="0" indent="0" algn="r">
              <a:buNone/>
            </a:pPr>
            <a:endParaRPr lang="en-US" i="1" dirty="0">
              <a:solidFill>
                <a:schemeClr val="tx2"/>
              </a:solidFill>
            </a:endParaRPr>
          </a:p>
          <a:p>
            <a:pPr>
              <a:buFontTx/>
              <a:buChar char="-"/>
            </a:pPr>
            <a:r>
              <a:rPr lang="en-US" dirty="0"/>
              <a:t>One CPU / Microcontroller</a:t>
            </a:r>
          </a:p>
          <a:p>
            <a:pPr>
              <a:buFontTx/>
              <a:buChar char="-"/>
            </a:pPr>
            <a:r>
              <a:rPr lang="en-US" dirty="0"/>
              <a:t>Limited I/O</a:t>
            </a:r>
          </a:p>
          <a:p>
            <a:pPr>
              <a:buFontTx/>
              <a:buChar char="-"/>
            </a:pPr>
            <a:r>
              <a:rPr lang="en-US" dirty="0"/>
              <a:t>Limited processing power</a:t>
            </a:r>
          </a:p>
          <a:p>
            <a:pPr>
              <a:buFontTx/>
              <a:buChar char="-"/>
            </a:pPr>
            <a:r>
              <a:rPr lang="en-US" dirty="0"/>
              <a:t>Limited time</a:t>
            </a:r>
            <a:endParaRPr lang="nl-NL" dirty="0"/>
          </a:p>
          <a:p>
            <a:pPr marL="0" indent="0" algn="r">
              <a:buNone/>
            </a:pPr>
            <a:endParaRPr lang="en-US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accent3"/>
                </a:solidFill>
              </a:rPr>
              <a:t>Creating suitable software that is independent of the type and amount of sensors and actuators allowing precise control over the use of time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8582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 real-time system?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for which the </a:t>
            </a:r>
            <a:r>
              <a:rPr lang="en-US" dirty="0">
                <a:solidFill>
                  <a:srgbClr val="C00000"/>
                </a:solidFill>
              </a:rPr>
              <a:t>response times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for unpredictable inputs must be </a:t>
            </a:r>
            <a:r>
              <a:rPr lang="en-US" dirty="0">
                <a:solidFill>
                  <a:srgbClr val="C00000"/>
                </a:solidFill>
              </a:rPr>
              <a:t>predictable</a:t>
            </a:r>
            <a:r>
              <a:rPr lang="en-US" dirty="0"/>
              <a:t>.</a:t>
            </a:r>
          </a:p>
          <a:p>
            <a:r>
              <a:rPr lang="en-US" dirty="0"/>
              <a:t>System for which the output must not only be correct but also </a:t>
            </a:r>
            <a:r>
              <a:rPr lang="en-US" dirty="0">
                <a:solidFill>
                  <a:srgbClr val="C00000"/>
                </a:solidFill>
              </a:rPr>
              <a:t>on the right time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4098" name="Picture 2" descr="http://www.tlc-mag.com/archive_issues/images/apr12/IIHS_airbags_apr12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1" y="3356993"/>
            <a:ext cx="288607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245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ROS01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be taught?</a:t>
            </a:r>
          </a:p>
          <a:p>
            <a:pPr lvl="1"/>
            <a:r>
              <a:rPr lang="en-US" dirty="0"/>
              <a:t>Working with an advanced microcontroller platform</a:t>
            </a:r>
          </a:p>
          <a:p>
            <a:pPr lvl="1"/>
            <a:r>
              <a:rPr lang="en-US" dirty="0"/>
              <a:t>Different types of architectures to deal with the problem</a:t>
            </a:r>
          </a:p>
          <a:p>
            <a:pPr lvl="1"/>
            <a:r>
              <a:rPr lang="en-US" dirty="0"/>
              <a:t>Using a real-time operating system to promise:</a:t>
            </a:r>
          </a:p>
          <a:p>
            <a:pPr lvl="2"/>
            <a:r>
              <a:rPr lang="en-US" dirty="0"/>
              <a:t>Response times</a:t>
            </a:r>
          </a:p>
          <a:p>
            <a:pPr lvl="2"/>
            <a:r>
              <a:rPr lang="en-US" dirty="0"/>
              <a:t>Tested and reliable code</a:t>
            </a:r>
          </a:p>
          <a:p>
            <a:pPr lvl="2"/>
            <a:r>
              <a:rPr lang="en-US" dirty="0"/>
              <a:t>Expandable code</a:t>
            </a:r>
          </a:p>
          <a:p>
            <a:pPr lvl="1"/>
            <a:r>
              <a:rPr lang="en-US" dirty="0" err="1"/>
              <a:t>Schedulability</a:t>
            </a:r>
            <a:r>
              <a:rPr lang="en-US" dirty="0"/>
              <a:t> and response time analysis</a:t>
            </a:r>
          </a:p>
          <a:p>
            <a:pPr lvl="2"/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263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pass </a:t>
            </a:r>
            <a:r>
              <a:rPr lang="nl-NL" dirty="0" err="1"/>
              <a:t>this</a:t>
            </a:r>
            <a:r>
              <a:rPr lang="nl-NL" dirty="0"/>
              <a:t>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50% of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grade</a:t>
            </a:r>
            <a:r>
              <a:rPr lang="nl-NL" dirty="0"/>
              <a:t> is </a:t>
            </a:r>
            <a:r>
              <a:rPr lang="nl-NL" dirty="0" err="1"/>
              <a:t>based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weekly</a:t>
            </a:r>
            <a:r>
              <a:rPr lang="nl-NL" dirty="0"/>
              <a:t> </a:t>
            </a:r>
            <a:r>
              <a:rPr lang="nl-NL" dirty="0" err="1"/>
              <a:t>assignments</a:t>
            </a:r>
            <a:r>
              <a:rPr lang="nl-NL" dirty="0"/>
              <a:t> up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including</a:t>
            </a:r>
            <a:r>
              <a:rPr lang="nl-NL" dirty="0"/>
              <a:t> week 4</a:t>
            </a:r>
          </a:p>
          <a:p>
            <a:pPr lvl="1"/>
            <a:r>
              <a:rPr lang="nl-NL" dirty="0" err="1"/>
              <a:t>Concluded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a report</a:t>
            </a:r>
          </a:p>
          <a:p>
            <a:pPr lvl="1"/>
            <a:endParaRPr lang="nl-NL" dirty="0"/>
          </a:p>
          <a:p>
            <a:r>
              <a:rPr lang="nl-NL" dirty="0"/>
              <a:t>The </a:t>
            </a:r>
            <a:r>
              <a:rPr lang="nl-NL" dirty="0" err="1"/>
              <a:t>other</a:t>
            </a:r>
            <a:r>
              <a:rPr lang="nl-NL" dirty="0"/>
              <a:t> 50% </a:t>
            </a:r>
            <a:r>
              <a:rPr lang="nl-NL" dirty="0" err="1"/>
              <a:t>consists</a:t>
            </a:r>
            <a:r>
              <a:rPr lang="nl-NL" dirty="0"/>
              <a:t> of a </a:t>
            </a:r>
            <a:r>
              <a:rPr lang="nl-NL" dirty="0" err="1"/>
              <a:t>two</a:t>
            </a:r>
            <a:r>
              <a:rPr lang="nl-NL" dirty="0"/>
              <a:t>-part </a:t>
            </a:r>
            <a:r>
              <a:rPr lang="nl-NL" dirty="0" err="1"/>
              <a:t>final</a:t>
            </a:r>
            <a:r>
              <a:rPr lang="nl-NL" dirty="0"/>
              <a:t> </a:t>
            </a:r>
            <a:r>
              <a:rPr lang="nl-NL" dirty="0" err="1"/>
              <a:t>assignment</a:t>
            </a:r>
            <a:endParaRPr lang="nl-NL" dirty="0"/>
          </a:p>
          <a:p>
            <a:pPr lvl="1"/>
            <a:r>
              <a:rPr lang="nl-NL" dirty="0" err="1"/>
              <a:t>Implementing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assignment</a:t>
            </a:r>
            <a:r>
              <a:rPr lang="nl-NL" dirty="0"/>
              <a:t> </a:t>
            </a:r>
            <a:r>
              <a:rPr lang="nl-NL" dirty="0" err="1"/>
              <a:t>using</a:t>
            </a:r>
            <a:r>
              <a:rPr lang="nl-NL" dirty="0"/>
              <a:t> TI-RTOS</a:t>
            </a:r>
          </a:p>
          <a:p>
            <a:pPr lvl="1"/>
            <a:r>
              <a:rPr lang="nl-NL" dirty="0" err="1"/>
              <a:t>Calculation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feasability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requirements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971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9D1F0-CC2A-41C1-A732-4373E3099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Pair </a:t>
            </a:r>
            <a:r>
              <a:rPr lang="nl-NL" dirty="0" err="1"/>
              <a:t>programming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941688-44D0-4D27-8FE2-48CC95EC1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work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are </a:t>
            </a:r>
            <a:r>
              <a:rPr lang="nl-NL" dirty="0" err="1"/>
              <a:t>graded</a:t>
            </a:r>
            <a:r>
              <a:rPr lang="nl-NL" dirty="0"/>
              <a:t>, in pairs (</a:t>
            </a:r>
            <a:r>
              <a:rPr lang="nl-NL" dirty="0" err="1"/>
              <a:t>pairing</a:t>
            </a:r>
            <a:r>
              <a:rPr lang="nl-NL" dirty="0"/>
              <a:t> is </a:t>
            </a:r>
            <a:r>
              <a:rPr lang="nl-NL" dirty="0" err="1"/>
              <a:t>done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instructors</a:t>
            </a:r>
            <a:r>
              <a:rPr lang="nl-NL" dirty="0"/>
              <a:t>).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7FA5A22-D136-4B10-BDDC-0DF16FBBC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24A2FE-ECE1-499E-B86D-AD7498B67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FFB2E5CC-7B16-486B-B16A-BD017EB66063}"/>
              </a:ext>
            </a:extLst>
          </p:cNvPr>
          <p:cNvGrpSpPr/>
          <p:nvPr/>
        </p:nvGrpSpPr>
        <p:grpSpPr>
          <a:xfrm>
            <a:off x="3675380" y="2028298"/>
            <a:ext cx="6984776" cy="3963406"/>
            <a:chOff x="1475656" y="3298446"/>
            <a:chExt cx="3655168" cy="1883550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6C84AF48-8ED9-49F7-8815-E24CD3382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5656" y="3298446"/>
              <a:ext cx="2097212" cy="1815814"/>
            </a:xfrm>
            <a:prstGeom prst="rect">
              <a:avLst/>
            </a:prstGeom>
          </p:spPr>
        </p:pic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E28BAA0C-D5F3-4BD5-9E2B-AAA9EDDD7715}"/>
                </a:ext>
              </a:extLst>
            </p:cNvPr>
            <p:cNvSpPr txBox="1"/>
            <p:nvPr/>
          </p:nvSpPr>
          <p:spPr>
            <a:xfrm>
              <a:off x="1475656" y="4981941"/>
              <a:ext cx="365516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700" b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</a:rPr>
                <a:t>https://medium.com/@tomspencer_uk/pair-programming-and-problem-solving-4531ef3bf171</a:t>
              </a:r>
            </a:p>
          </p:txBody>
        </p:sp>
      </p:grpSp>
      <p:pic>
        <p:nvPicPr>
          <p:cNvPr id="9" name="Afbeelding 8">
            <a:extLst>
              <a:ext uri="{FF2B5EF4-FFF2-40B4-BE49-F238E27FC236}">
                <a16:creationId xmlns:a16="http://schemas.microsoft.com/office/drawing/2014/main" id="{EADDB824-3736-4C25-9244-96C91D779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2865372"/>
            <a:ext cx="2145407" cy="214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78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Leerdoelen (1 van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ROS01 Week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35" y="1419986"/>
            <a:ext cx="1124712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06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554</Words>
  <Application>Microsoft Office PowerPoint</Application>
  <PresentationFormat>Widescreen</PresentationFormat>
  <Paragraphs>138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Office-thema</vt:lpstr>
      <vt:lpstr>Real-Time Operating Systems</vt:lpstr>
      <vt:lpstr>What is an embedded system?</vt:lpstr>
      <vt:lpstr>What is an embedded system?</vt:lpstr>
      <vt:lpstr>Problem with modern applications</vt:lpstr>
      <vt:lpstr>What is a real-time system?</vt:lpstr>
      <vt:lpstr>ROS01</vt:lpstr>
      <vt:lpstr>How to pass this course</vt:lpstr>
      <vt:lpstr>Pair programming</vt:lpstr>
      <vt:lpstr>Leerdoelen (1 van 2)</vt:lpstr>
      <vt:lpstr>Leerdoelen (2 van 2)</vt:lpstr>
      <vt:lpstr>Planning ROS01</vt:lpstr>
      <vt:lpstr>Learning Goals Week 1</vt:lpstr>
      <vt:lpstr>Development Platform</vt:lpstr>
      <vt:lpstr>Software</vt:lpstr>
      <vt:lpstr>CC3220 SimpleLink™ Wi-Fi® LaunchPad™</vt:lpstr>
      <vt:lpstr>CC3220S</vt:lpstr>
      <vt:lpstr>Abstraction layers</vt:lpstr>
      <vt:lpstr>Abstraction Layers</vt:lpstr>
      <vt:lpstr>TI SimpleLink™</vt:lpstr>
      <vt:lpstr>DIY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Versluis, D. (Daniel)</cp:lastModifiedBy>
  <cp:revision>300</cp:revision>
  <cp:lastPrinted>2013-11-18T09:32:17Z</cp:lastPrinted>
  <dcterms:modified xsi:type="dcterms:W3CDTF">2021-08-30T13:14:33Z</dcterms:modified>
</cp:coreProperties>
</file>